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  <p:sldMasterId id="2147483657" r:id="rId7"/>
    <p:sldMasterId id="2147483666" r:id="rId8"/>
    <p:sldMasterId id="2147483670" r:id="rId9"/>
    <p:sldMasterId id="214748367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y="6858000" cx="12192000"/>
  <p:notesSz cx="6858000" cy="9144000"/>
  <p:embeddedFontLst>
    <p:embeddedFont>
      <p:font typeface="Mulish ExtraLight"/>
      <p:regular r:id="rId62"/>
      <p:bold r:id="rId63"/>
      <p:italic r:id="rId64"/>
      <p:boldItalic r:id="rId65"/>
    </p:embeddedFont>
    <p:embeddedFont>
      <p:font typeface="Mulish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2">
          <p15:clr>
            <a:srgbClr val="A4A3A4"/>
          </p15:clr>
        </p15:guide>
        <p15:guide id="2" pos="604">
          <p15:clr>
            <a:srgbClr val="A4A3A4"/>
          </p15:clr>
        </p15:guide>
        <p15:guide id="3" pos="6965">
          <p15:clr>
            <a:srgbClr val="A4A3A4"/>
          </p15:clr>
        </p15:guide>
        <p15:guide id="4" orient="horz" pos="3595">
          <p15:clr>
            <a:srgbClr val="A4A3A4"/>
          </p15:clr>
        </p15:guide>
      </p15:sldGuideLst>
    </p:ext>
    <p:ext uri="GoogleSlidesCustomDataVersion2">
      <go:slidesCustomData xmlns:go="http://customooxmlschemas.google.com/" r:id="rId70" roundtripDataSignature="AMtx7mhDXQbVeVrlApbSQoxCBQPjpQ63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F7D4D-DD61-434E-867D-056BE0E04165}">
  <a:tblStyle styleId="{ECBF7D4D-DD61-434E-867D-056BE0E0416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2" orient="horz"/>
        <p:guide pos="604"/>
        <p:guide pos="6965"/>
        <p:guide pos="35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70" Type="http://customschemas.google.com/relationships/presentationmetadata" Target="metadata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font" Target="fonts/MulishExtraLight-regular.fntdata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font" Target="fonts/MulishExtraLight-italic.fntdata"/><Relationship Id="rId63" Type="http://schemas.openxmlformats.org/officeDocument/2006/relationships/font" Target="fonts/MulishExtraLight-bold.fntdata"/><Relationship Id="rId22" Type="http://schemas.openxmlformats.org/officeDocument/2006/relationships/slide" Target="slides/slide11.xml"/><Relationship Id="rId66" Type="http://schemas.openxmlformats.org/officeDocument/2006/relationships/font" Target="fonts/Mulish-regular.fntdata"/><Relationship Id="rId21" Type="http://schemas.openxmlformats.org/officeDocument/2006/relationships/slide" Target="slides/slide10.xml"/><Relationship Id="rId65" Type="http://schemas.openxmlformats.org/officeDocument/2006/relationships/font" Target="fonts/MulishExtraLight-boldItalic.fntdata"/><Relationship Id="rId24" Type="http://schemas.openxmlformats.org/officeDocument/2006/relationships/slide" Target="slides/slide13.xml"/><Relationship Id="rId68" Type="http://schemas.openxmlformats.org/officeDocument/2006/relationships/font" Target="fonts/Mulish-italic.fntdata"/><Relationship Id="rId23" Type="http://schemas.openxmlformats.org/officeDocument/2006/relationships/slide" Target="slides/slide12.xml"/><Relationship Id="rId67" Type="http://schemas.openxmlformats.org/officeDocument/2006/relationships/font" Target="fonts/Mulish-bold.fntdata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font" Target="fonts/Mulish-boldItalic.fntdata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&lt;!-- ------------------------------------------------&gt;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&lt;div class="row hw12"&gt;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&lt;div class="col-md-12 twenty"&gt;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打開src資料夾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&lt;input type="button" name="back" onclick="location.href='https://github.com/Wenshin1109/ct2023s/tree/main/hw04/src'" value="按我٩(｡・ω・｡)و"&gt;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&lt;/div&gt;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rowspan="4"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id="myCheckbox1"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id='m1'&gt;1&lt;/td&gt;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&lt;td&gt;數字 0~9&lt;/td&gt;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id="myCheckbox2"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id='m2'&gt;2&lt;/td&gt;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&lt;td&gt;大寫字母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id="myCheckbox3"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id='m3'&gt;3&lt;/td&gt;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&lt;td&gt;小寫字母 a~z&lt;/td&gt;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&lt;td&gt;&lt;input type="checkbox" class="flipswitch" id="myCheckbox4"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 id='m4'&gt;4&lt;/td&gt;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&lt;td&gt;所有符號&lt;/td&gt;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&lt;/table&gt;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英標題">
  <p:cSld name="首頁_中英標題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2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7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7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6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8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8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8"/>
          <p:cNvSpPr txBox="1"/>
          <p:nvPr>
            <p:ph type="ctrTitle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9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69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9"/>
          <p:cNvSpPr txBox="1"/>
          <p:nvPr>
            <p:ph type="ctrTitle"/>
          </p:nvPr>
        </p:nvSpPr>
        <p:spPr>
          <a:xfrm>
            <a:off x="953359" y="360637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7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7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2_中英標題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2_中文標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3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7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3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2_英文標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7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74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文標題">
  <p:cSld name="章節N_中文標題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60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60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60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文標題">
  <p:cSld name="首頁_中文標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/>
          <p:nvPr>
            <p:ph type="ctrTitle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1"/>
          <p:cNvSpPr txBox="1"/>
          <p:nvPr>
            <p:ph idx="1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61"/>
          <p:cNvSpPr txBox="1"/>
          <p:nvPr>
            <p:ph idx="2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英標題">
  <p:cSld name="章節N_中英標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5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7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75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7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5"/>
          <p:cNvSpPr txBox="1"/>
          <p:nvPr>
            <p:ph idx="3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英文標題">
  <p:cSld name="章節N_英文標題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76"/>
          <p:cNvSpPr txBox="1"/>
          <p:nvPr>
            <p:ph idx="1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76"/>
          <p:cNvSpPr txBox="1"/>
          <p:nvPr>
            <p:ph idx="2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76"/>
          <p:cNvSpPr txBox="1"/>
          <p:nvPr>
            <p:ph idx="3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5_中英標題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7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7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7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5_中文標題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7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7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5_英文標題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8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8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英文標題">
  <p:cSld name="首頁_英文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2"/>
          <p:cNvSpPr txBox="1"/>
          <p:nvPr>
            <p:ph idx="1" type="body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1_中英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1_中文標題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4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1_英文標題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5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">
  <p:cSld name="內容頁_滿版圖片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6"/>
          <p:cNvSpPr/>
          <p:nvPr>
            <p:ph idx="2" type="pic"/>
          </p:nvPr>
        </p:nvSpPr>
        <p:spPr>
          <a:xfrm>
            <a:off x="0" y="0"/>
            <a:ext cx="1200351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7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31" name="Google Shape;31;p5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7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84" name="Google Shape;84;p5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7"/>
          <p:cNvSpPr txBox="1"/>
          <p:nvPr/>
        </p:nvSpPr>
        <p:spPr>
          <a:xfrm>
            <a:off x="966788" y="717402"/>
            <a:ext cx="3515360" cy="98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05</a:t>
            </a:r>
            <a:endParaRPr/>
          </a:p>
        </p:txBody>
      </p:sp>
      <p:sp>
        <p:nvSpPr>
          <p:cNvPr id="117" name="Google Shape;117;p7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04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bservablehq.com/d/a0ddc2902ee948e3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joycehsu0.github.io/vis2023f/hw02/index.html" TargetMode="External"/><Relationship Id="rId4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t112598016@ntut.org.t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資料可視化</a:t>
            </a:r>
            <a:endParaRPr/>
          </a:p>
        </p:txBody>
      </p:sp>
      <p:sp>
        <p:nvSpPr>
          <p:cNvPr id="136" name="Google Shape;136;p1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en-US"/>
              <a:t>HW02 - 直方圖及長條圖</a:t>
            </a:r>
            <a:endParaRPr/>
          </a:p>
        </p:txBody>
      </p:sp>
      <p:sp>
        <p:nvSpPr>
          <p:cNvPr id="137" name="Google Shape;137;p1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許加宜</a:t>
            </a:r>
            <a:endParaRPr/>
          </a:p>
        </p:txBody>
      </p:sp>
      <p:sp>
        <p:nvSpPr>
          <p:cNvPr id="138" name="Google Shape;138;p1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Observable教學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10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1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jiayi\OneDrive\圖片\螢幕擷取畫面\螢幕擷取畫面 2023-08-21 214211.png螢幕擷取畫面 2023-08-21 214211"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1218" r="1217" t="0"/>
          <a:stretch/>
        </p:blipFill>
        <p:spPr>
          <a:xfrm>
            <a:off x="1167765" y="1517015"/>
            <a:ext cx="10261600" cy="45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/>
          <p:nvPr/>
        </p:nvSpPr>
        <p:spPr>
          <a:xfrm>
            <a:off x="10320655" y="1783715"/>
            <a:ext cx="1108710" cy="45529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8714105" y="2324735"/>
            <a:ext cx="2715260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創建新的Notebook</a:t>
            </a:r>
            <a:endParaRPr b="1" i="0" sz="16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Observable教學</a:t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jiayi\OneDrive\圖片\螢幕擷取畫面\螢幕擷取畫面 2023-08-21 214237.png螢幕擷取畫面 2023-08-21 214237" id="232" name="Google Shape;232;p11"/>
          <p:cNvPicPr preferRelativeResize="0"/>
          <p:nvPr/>
        </p:nvPicPr>
        <p:blipFill rotWithShape="1">
          <a:blip r:embed="rId3">
            <a:alphaModFix/>
          </a:blip>
          <a:srcRect b="503" l="0" r="0" t="504"/>
          <a:stretch/>
        </p:blipFill>
        <p:spPr>
          <a:xfrm>
            <a:off x="1167765" y="1517015"/>
            <a:ext cx="10261600" cy="45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/>
          <p:nvPr/>
        </p:nvSpPr>
        <p:spPr>
          <a:xfrm>
            <a:off x="1242060" y="3491865"/>
            <a:ext cx="1108710" cy="32448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242060" y="3061335"/>
            <a:ext cx="1731010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選擇Public</a:t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3033395" y="2227580"/>
            <a:ext cx="1533525" cy="189484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0052050" y="5600700"/>
            <a:ext cx="1377950" cy="47688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3033395" y="1754505"/>
            <a:ext cx="171259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選擇Blank </a:t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9717405" y="5103495"/>
            <a:ext cx="171259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Create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繪製Histogram</a:t>
            </a:r>
            <a:endParaRPr/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 txBox="1"/>
          <p:nvPr>
            <p:ph idx="2" type="body"/>
          </p:nvPr>
        </p:nvSpPr>
        <p:spPr>
          <a:xfrm>
            <a:off x="954405" y="1618615"/>
            <a:ext cx="10102850" cy="54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100"/>
              <a:t>範例 1：將olympians 資料集繪製成直方圖 ( X軸：體重，Y軸：人數)</a:t>
            </a:r>
            <a:endParaRPr/>
          </a:p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" y="2305050"/>
            <a:ext cx="672846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7900" y="2964815"/>
            <a:ext cx="4447540" cy="22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8692515" y="5295900"/>
            <a:ext cx="1718945" cy="54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繪製Bar chart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 txBox="1"/>
          <p:nvPr>
            <p:ph idx="2" type="body"/>
          </p:nvPr>
        </p:nvSpPr>
        <p:spPr>
          <a:xfrm>
            <a:off x="954405" y="1618615"/>
            <a:ext cx="10102850" cy="54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100"/>
              <a:t>範例 2：將 alphabet 資料集繪製成長條圖 ( X軸：字母，Y軸：百分比)</a:t>
            </a:r>
            <a:endParaRPr/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990" y="2286000"/>
            <a:ext cx="6373495" cy="3312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擷取畫面 2023-08-16 223956"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1850" y="2562225"/>
            <a:ext cx="4405630" cy="285623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8692515" y="5295900"/>
            <a:ext cx="1718945" cy="54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評分標準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67" name="Google Shape;267;p14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評分標準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 txBox="1"/>
          <p:nvPr>
            <p:ph idx="2" type="body"/>
          </p:nvPr>
        </p:nvSpPr>
        <p:spPr>
          <a:xfrm>
            <a:off x="954088" y="148524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en-US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Simple baseline (4pt)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Char char="●"/>
            </a:pPr>
            <a:r>
              <a:rPr b="1" lang="en-US" sz="2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 histogram 呈現每個年份出生的人數 (2pt)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Char char="●"/>
            </a:pPr>
            <a:r>
              <a:rPr b="1" lang="en-US" sz="2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可調整margin, fill color,  tip (2pt)</a:t>
            </a:r>
            <a:endParaRPr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Medium baseline (4pt)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 bar chart 呈現每個年份出生的人數 (2pt)	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可調整margin, fill color,  tip (2pt)</a:t>
            </a:r>
            <a:endParaRPr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●"/>
            </a:pPr>
            <a:r>
              <a:rPr b="1" lang="en-US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Strong baseline (2pt)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Char char="●"/>
            </a:pPr>
            <a:r>
              <a:rPr b="1" lang="en-US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 bar chart 呈現每個星座的人數  (1pt)</a:t>
            </a:r>
            <a:endParaRPr/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Char char="●"/>
            </a:pPr>
            <a:r>
              <a:rPr b="1" lang="en-US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 histogram 呈現每個星座的人數  (1pt)</a:t>
            </a:r>
            <a:endParaRPr/>
          </a:p>
          <a:p>
            <a:pPr indent="-20065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None/>
            </a:pPr>
            <a:r>
              <a:t/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作業說明</a:t>
            </a:r>
            <a:endParaRPr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83" name="Google Shape;283;p16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讀JSON檔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953359" y="1410302"/>
            <a:ext cx="1021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至 </a:t>
            </a:r>
            <a:r>
              <a:rPr b="0" i="0" lang="en-US" sz="1600" u="sng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https://observablehq.com/d/a0ddc2902ee948e3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這個Notebook下載要畫出的 JSON檔案。</a:t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6683" y="1766265"/>
            <a:ext cx="8239432" cy="430612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/>
          <p:nvPr/>
        </p:nvSpPr>
        <p:spPr>
          <a:xfrm>
            <a:off x="1637215" y="3727958"/>
            <a:ext cx="368566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1741621" y="3357070"/>
            <a:ext cx="264160" cy="32448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3220210" y="5286213"/>
            <a:ext cx="2197363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Download JSON 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1913029" y="5329393"/>
            <a:ext cx="1213628" cy="32448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412" y="2040295"/>
            <a:ext cx="11149780" cy="321330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讀JSON檔</a:t>
            </a:r>
            <a:endParaRPr/>
          </a:p>
        </p:txBody>
      </p:sp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953359" y="1410302"/>
            <a:ext cx="10216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將檔案加入自己的Notebook</a:t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0719133" y="2122330"/>
            <a:ext cx="368566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1149781" y="2122330"/>
            <a:ext cx="485534" cy="454368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8524568" y="3143341"/>
            <a:ext cx="2525727" cy="1232014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File attachments，</a:t>
            </a:r>
            <a:endParaRPr b="1" i="0" sz="16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將剛剛下載的</a:t>
            </a:r>
            <a:endParaRPr b="1" i="0" sz="16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data.json 加入</a:t>
            </a:r>
            <a:endParaRPr b="1" i="0" sz="16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10613921" y="2635690"/>
            <a:ext cx="485534" cy="454368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41" y="1814039"/>
            <a:ext cx="10814321" cy="35322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讀JSON檔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953359" y="1410302"/>
            <a:ext cx="10216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將檔案加入自己的Notebook</a:t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8436077" y="3780194"/>
            <a:ext cx="2473618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Insert into Notebook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0178355" y="3201816"/>
            <a:ext cx="485534" cy="454368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目錄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956" y="1794848"/>
            <a:ext cx="7990224" cy="432081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讀JSON檔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953359" y="1410302"/>
            <a:ext cx="10216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即可在此Notebook使用 data 這個 Object Array。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作業注意事項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953359" y="1459133"/>
            <a:ext cx="10216086" cy="326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此次作業的3個baseline請開三個不同Notebook，並分別命名為：</a:t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 Simple baseline (4pt)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 Medium baseline (4pt)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 Strong baseline (2pt)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請注意每個Notebook都要分別加入 data.json</a:t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00B050"/>
                </a:solidFill>
              </a:rPr>
              <a:t>Simple baseline (4pt)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</a:rPr>
              <a:t>以histogram呈現每個年份出生的人數 (2pt)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2"/>
          <p:cNvSpPr txBox="1"/>
          <p:nvPr/>
        </p:nvSpPr>
        <p:spPr>
          <a:xfrm>
            <a:off x="181029" y="2560823"/>
            <a:ext cx="7802962" cy="24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Plot.plot({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y: {grid: true, label: "count"},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marks: [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Plot.rectY(data, Plot.binX({y:"count"}, { x:"Year", interval: 1 })),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Plot.gridY({ interval: 1, stroke:  "white", strokeOpacity: 0.5 })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9071" y="2503754"/>
            <a:ext cx="4323638" cy="2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00B050"/>
                </a:solidFill>
              </a:rPr>
              <a:t>Simple baseline (4pt)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</a:rPr>
              <a:t>可調整margin, fill color,  tip (2pt)</a:t>
            </a:r>
            <a:endParaRPr/>
          </a:p>
          <a:p>
            <a:pPr indent="-342900" lvl="1" marL="10287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13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margin：圖表區域周圍的空間</a:t>
            </a:r>
            <a:endParaRPr/>
          </a:p>
          <a:p>
            <a:pPr indent="-342900" lvl="1" marL="10287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13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fill color：填充矩形的顏色</a:t>
            </a:r>
            <a:endParaRPr/>
          </a:p>
          <a:p>
            <a:pPr indent="-342900" lvl="1" marL="10287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13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tip：矩形額外顯示的資訊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813" y="1518913"/>
            <a:ext cx="5194024" cy="455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00B050"/>
                </a:solidFill>
              </a:rPr>
              <a:t>Simple baseline (4pt)</a:t>
            </a:r>
            <a:endParaRPr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</a:rPr>
              <a:t>可調整margin, fill color,  tip (2pt)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8" name="Google Shape;368;p2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842" y="3231578"/>
            <a:ext cx="4038600" cy="113538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4"/>
          <p:cNvSpPr txBox="1"/>
          <p:nvPr/>
        </p:nvSpPr>
        <p:spPr>
          <a:xfrm>
            <a:off x="841996" y="2766482"/>
            <a:ext cx="6434550" cy="2127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viewof plot1 = Inputs.form({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mt:  Inputs.range([0, 100], {label: "marginTop",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mr:  Inputs.range([0, 100], {label: "marginRight",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mb:  Inputs.range([0, 100], {label: "marginBottom", step: 1}),</a:t>
            </a:r>
            <a:endParaRPr/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ml:  Inputs.range([0, 100], {label: "marginLeft",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00B050"/>
                </a:solidFill>
              </a:rPr>
              <a:t>Simple baseline (4pt)</a:t>
            </a:r>
            <a:endParaRPr/>
          </a:p>
        </p:txBody>
      </p:sp>
      <p:sp>
        <p:nvSpPr>
          <p:cNvPr id="377" name="Google Shape;377;p2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</a:rPr>
              <a:t>可調整margin, fill color,  tip (2pt)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9" name="Google Shape;379;p2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626844" y="3195128"/>
            <a:ext cx="94005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Plot.plot({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marginTop: plot1.mt,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marginRight: plot1.mr,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marginBottom: plot1.mb,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marginLeft: plot1.ml,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y: {grid: true, label: "count"},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marks: [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Plot.rectY(data, Plot.binX({y:"count"}, { x:"Year", interval:1, fill:"Gender", tip: true })),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Plot.gridY({ interval: 1, stroke: "white", strokeOpacity: 0.5 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</a:t>
            </a:r>
            <a:endParaRPr/>
          </a:p>
        </p:txBody>
      </p: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538" y="353238"/>
            <a:ext cx="5194025" cy="455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FF0000"/>
                </a:solidFill>
              </a:rPr>
              <a:t>Medium baseline (4pt)</a:t>
            </a:r>
            <a:endParaRPr/>
          </a:p>
        </p:txBody>
      </p:sp>
      <p:sp>
        <p:nvSpPr>
          <p:cNvPr id="388" name="Google Shape;388;p2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 txBox="1"/>
          <p:nvPr>
            <p:ph idx="2" type="body"/>
          </p:nvPr>
        </p:nvSpPr>
        <p:spPr>
          <a:xfrm>
            <a:off x="952818" y="1609071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資料處理</a:t>
            </a:r>
            <a:endParaRPr/>
          </a:p>
        </p:txBody>
      </p:sp>
      <p:sp>
        <p:nvSpPr>
          <p:cNvPr id="390" name="Google Shape;390;p2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475130" y="2339975"/>
            <a:ext cx="5219700" cy="7200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yCounts = [];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//第一個cell，建立空的Array，存放要呈現在bar chart的資料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474980" y="3641090"/>
            <a:ext cx="5219700" cy="84582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years = data.map(item =&gt; item.Year);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//第二個cell，建立一個Map存放所有出生年份，以便找到最早的出生年和最晚出生年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5855335" y="1734820"/>
            <a:ext cx="5940000" cy="43200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//第三個cell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yCounts.length = 0; //將yCounts清空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var minYear = Math.min(...years); //最早出生年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var maxYear = Math.max(...years); //最晚出生年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for (var y=minYear; y&lt;=maxYear; y++)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//所有年份都建立兩個Object，一個存放男性資料，一個存放女性資料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yCounts.push({year:y, gender:"male", count:0});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//Object包含：1. 出生年，2.男性，3.人數(設為0)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yCounts.push({year:y, gender:"female", count:0});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//Object包含：1. 出生年，2.女性，3.人數(設為0)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data.forEach (x=&gt;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var i = (x.Year-minYear)*2 + (x.Gender== "男" ? 0 : 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yCounts[i].count++;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//讀取data array，加總每個年份出生的人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return yCounts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FF0000"/>
                </a:solidFill>
              </a:rPr>
              <a:t>Medium baseline (4pt)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 txBox="1"/>
          <p:nvPr>
            <p:ph idx="2" type="body"/>
          </p:nvPr>
        </p:nvSpPr>
        <p:spPr>
          <a:xfrm>
            <a:off x="954088" y="1464291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以 bar chart 呈現每個年份出生的人數 (2pt)</a:t>
            </a:r>
            <a:endParaRPr/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02" name="Google Shape;402;p2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954405" y="2703195"/>
            <a:ext cx="5275580" cy="2348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Plot.plot({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grid: true,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y: {label: "count"},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marks: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Plot.ruleY([0]),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Plot.barY(yCounts, {x: "year", y: "count"}),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});</a:t>
            </a:r>
            <a:endParaRPr/>
          </a:p>
        </p:txBody>
      </p:sp>
      <p:pic>
        <p:nvPicPr>
          <p:cNvPr id="404" name="Google Shape;4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2541" y="2334137"/>
            <a:ext cx="5684804" cy="36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FF0000"/>
                </a:solidFill>
              </a:rPr>
              <a:t>Medium baseline (4pt)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可調整margin, fill color,  tip (2pt)</a:t>
            </a:r>
            <a:endParaRPr/>
          </a:p>
        </p:txBody>
      </p:sp>
      <p:sp>
        <p:nvSpPr>
          <p:cNvPr id="413" name="Google Shape;413;p2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4" name="Google Shape;4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2347" y="3218516"/>
            <a:ext cx="4053840" cy="11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8"/>
          <p:cNvSpPr txBox="1"/>
          <p:nvPr/>
        </p:nvSpPr>
        <p:spPr>
          <a:xfrm>
            <a:off x="835742" y="2737485"/>
            <a:ext cx="6646605" cy="2306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viewof plot2 = Inputs.form({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mt:  Inputs.range([0, 100], {label: "marginTop",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mr:  Inputs.range([0, 100], {label: "marginRight",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mb:  Inputs.range([0, 100], {label: "marginBottom", step: 1}),</a:t>
            </a:r>
            <a:endParaRPr/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ml:  Inputs.range([0, 100], {label: "marginLeft", step: 1}),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FF0000"/>
                </a:solidFill>
              </a:rPr>
              <a:t>Medium baseline (4pt)</a:t>
            </a:r>
            <a:endParaRPr/>
          </a:p>
        </p:txBody>
      </p:sp>
      <p:sp>
        <p:nvSpPr>
          <p:cNvPr id="422" name="Google Shape;422;p2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可調整margin, fill color,  tip (2pt)</a:t>
            </a:r>
            <a:endParaRPr/>
          </a:p>
        </p:txBody>
      </p:sp>
      <p:sp>
        <p:nvSpPr>
          <p:cNvPr id="424" name="Google Shape;424;p2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29"/>
          <p:cNvSpPr txBox="1"/>
          <p:nvPr/>
        </p:nvSpPr>
        <p:spPr>
          <a:xfrm>
            <a:off x="677545" y="2437130"/>
            <a:ext cx="5970270" cy="289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Plot.plot({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marginTop: plot2.mt,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marginRight: plot2.mr,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marginBottom: plot2.mb,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marginLeft: plot2.ml,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grid: true,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y: {label: "count"},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marks: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Plot.ruleY([0]),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Plot.barY(yCounts, {x: "year", y: "count", tip: true , fill:"gender"}),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});</a:t>
            </a:r>
            <a:endParaRPr/>
          </a:p>
        </p:txBody>
      </p:sp>
      <p:pic>
        <p:nvPicPr>
          <p:cNvPr id="426" name="Google Shape;4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7815" y="1549869"/>
            <a:ext cx="4780576" cy="455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目錄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Histogram vs Bar chart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繪製 Histogram 和 Bar chart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評分標準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作業說明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繳交資訊</a:t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7030A0"/>
                </a:solidFill>
              </a:rPr>
              <a:t>Strong baseline -1 (1pt)</a:t>
            </a:r>
            <a:endParaRPr/>
          </a:p>
        </p:txBody>
      </p:sp>
      <p:sp>
        <p:nvSpPr>
          <p:cNvPr id="433" name="Google Shape;433;p3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 txBox="1"/>
          <p:nvPr>
            <p:ph idx="2" type="body"/>
          </p:nvPr>
        </p:nvSpPr>
        <p:spPr>
          <a:xfrm>
            <a:off x="877888" y="1590021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以 bar chart 呈現每個星座的人數，用顏色表示性別</a:t>
            </a:r>
            <a:endParaRPr/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X軸為各個星座的名稱(須為中文)，Y軸為人數</a:t>
            </a:r>
            <a:endParaRPr b="1" sz="20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必須包含sign，格式如範例圖</a:t>
            </a:r>
            <a:endParaRPr/>
          </a:p>
        </p:txBody>
      </p:sp>
      <p:sp>
        <p:nvSpPr>
          <p:cNvPr id="435" name="Google Shape;435;p3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6250" y="3470250"/>
            <a:ext cx="4890676" cy="31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7030A0"/>
                </a:solidFill>
              </a:rPr>
              <a:t>Strong baseline -2 (1pt)</a:t>
            </a:r>
            <a:endParaRPr sz="4400">
              <a:solidFill>
                <a:srgbClr val="7030A0"/>
              </a:solidFill>
            </a:endParaRPr>
          </a:p>
        </p:txBody>
      </p:sp>
      <p:sp>
        <p:nvSpPr>
          <p:cNvPr id="443" name="Google Shape;443;p3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 txBox="1"/>
          <p:nvPr>
            <p:ph idx="2" type="body"/>
          </p:nvPr>
        </p:nvSpPr>
        <p:spPr>
          <a:xfrm>
            <a:off x="887413" y="1590021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以 histogram 呈現每個星座的人數，用顏色表示性別</a:t>
            </a:r>
            <a:endParaRPr b="1" sz="20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X軸為各個星座的名稱(須為中文)，Y軸為人數</a:t>
            </a:r>
            <a:endParaRPr b="1" sz="2000">
              <a:solidFill>
                <a:srgbClr val="7030A0"/>
              </a:solidFill>
            </a:endParaRPr>
          </a:p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en-US" sz="2000">
                <a:solidFill>
                  <a:srgbClr val="7030A0"/>
                </a:solidFill>
              </a:rPr>
              <a:t>必須包含sign，格式如範例圖</a:t>
            </a:r>
            <a:endParaRPr b="1" sz="2000">
              <a:solidFill>
                <a:srgbClr val="7030A0"/>
              </a:solidFill>
            </a:endParaRPr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sp>
        <p:nvSpPr>
          <p:cNvPr id="445" name="Google Shape;445;p3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6" name="Google Shape;4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067" y="3224596"/>
            <a:ext cx="6469624" cy="333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4400">
                <a:solidFill>
                  <a:srgbClr val="7030A0"/>
                </a:solidFill>
              </a:rPr>
              <a:t>Strong baseline</a:t>
            </a:r>
            <a:endParaRPr/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 txBox="1"/>
          <p:nvPr>
            <p:ph idx="2" type="body"/>
          </p:nvPr>
        </p:nvSpPr>
        <p:spPr>
          <a:xfrm>
            <a:off x="887413" y="1590021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None/>
            </a:pPr>
            <a:r>
              <a:rPr b="1" lang="en-US" sz="2000">
                <a:solidFill>
                  <a:srgbClr val="7030A0"/>
                </a:solidFill>
              </a:rPr>
              <a:t>星座和對應的數字：</a:t>
            </a:r>
            <a:endParaRPr b="1" sz="2000">
              <a:solidFill>
                <a:srgbClr val="7030A0"/>
              </a:solidFill>
            </a:endParaRPr>
          </a:p>
          <a:p>
            <a:pPr indent="0" lvl="0" marL="2286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sp>
        <p:nvSpPr>
          <p:cNvPr id="455" name="Google Shape;455;p3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6" name="Google Shape;456;p32"/>
          <p:cNvGraphicFramePr/>
          <p:nvPr/>
        </p:nvGraphicFramePr>
        <p:xfrm>
          <a:off x="1044600" y="2434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{ECBF7D4D-DD61-434E-867D-056BE0E04165}</a:tableStyleId>
              </a:tblPr>
              <a:tblGrid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  <a:gridCol w="841900"/>
              </a:tblGrid>
              <a:tr h="50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牡羊座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金牛座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雙子座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巨蟹座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獅子座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處女座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天秤座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天蠍座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射手座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摩羯座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水瓶座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7030A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雙魚座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</a:tr>
              <a:tr h="60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繳交資訊</a:t>
            </a:r>
            <a:endParaRPr/>
          </a:p>
        </p:txBody>
      </p:sp>
      <p:sp>
        <p:nvSpPr>
          <p:cNvPr id="462" name="Google Shape;462;p33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463" name="Google Shape;463;p33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Export Observable code</a:t>
            </a:r>
            <a:endParaRPr/>
          </a:p>
        </p:txBody>
      </p:sp>
      <p:sp>
        <p:nvSpPr>
          <p:cNvPr id="470" name="Google Shape;470;p3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2" name="Google Shape;472;p34"/>
          <p:cNvGrpSpPr/>
          <p:nvPr/>
        </p:nvGrpSpPr>
        <p:grpSpPr>
          <a:xfrm>
            <a:off x="1447800" y="2137880"/>
            <a:ext cx="9594850" cy="3765434"/>
            <a:chOff x="1447800" y="2137880"/>
            <a:chExt cx="9594850" cy="3765434"/>
          </a:xfrm>
        </p:grpSpPr>
        <p:pic>
          <p:nvPicPr>
            <p:cNvPr id="473" name="Google Shape;47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2137880"/>
              <a:ext cx="8909684" cy="3765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34"/>
            <p:cNvSpPr/>
            <p:nvPr/>
          </p:nvSpPr>
          <p:spPr>
            <a:xfrm>
              <a:off x="8608060" y="2192045"/>
              <a:ext cx="423545" cy="37846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9151937" y="2188706"/>
              <a:ext cx="171259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 點擊 ... </a:t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239840" y="4799329"/>
              <a:ext cx="171259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 選擇 Export </a:t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466884" y="4429126"/>
              <a:ext cx="1456055" cy="30162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9041686" y="4696162"/>
              <a:ext cx="1456055" cy="30162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9031605" y="5043035"/>
              <a:ext cx="201104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 Download code</a:t>
              </a:r>
              <a:endParaRPr/>
            </a:p>
          </p:txBody>
        </p:sp>
      </p:grpSp>
      <p:sp>
        <p:nvSpPr>
          <p:cNvPr id="480" name="Google Shape;480;p34"/>
          <p:cNvSpPr txBox="1"/>
          <p:nvPr>
            <p:ph idx="2" type="body"/>
          </p:nvPr>
        </p:nvSpPr>
        <p:spPr>
          <a:xfrm>
            <a:off x="875665" y="1466850"/>
            <a:ext cx="8423275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en-US" sz="2400">
                <a:solidFill>
                  <a:schemeClr val="dk1"/>
                </a:solidFill>
              </a:rPr>
              <a:t>1. 在匯出檔案前請確認所有cell都有run過、圖表皆有呈現。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Export Observable code</a:t>
            </a:r>
            <a:endParaRPr/>
          </a:p>
        </p:txBody>
      </p:sp>
      <p:sp>
        <p:nvSpPr>
          <p:cNvPr id="486" name="Google Shape;486;p3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7" name="Google Shape;487;p3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35"/>
          <p:cNvSpPr txBox="1"/>
          <p:nvPr>
            <p:ph idx="2" type="body"/>
          </p:nvPr>
        </p:nvSpPr>
        <p:spPr>
          <a:xfrm>
            <a:off x="875665" y="1466850"/>
            <a:ext cx="9703845" cy="19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en-US" sz="2400"/>
              <a:t>2. 將下載下來的檔案解壓縮，刪除裡面的files資料夾。並</a:t>
            </a:r>
            <a:r>
              <a:rPr lang="en-US" sz="2400">
                <a:solidFill>
                  <a:srgbClr val="FF0000"/>
                </a:solidFill>
              </a:rPr>
              <a:t>修改最主要的js檔案</a:t>
            </a:r>
            <a:r>
              <a:rPr lang="en-US" sz="2400"/>
              <a:t>。</a:t>
            </a:r>
            <a:endParaRPr sz="2400"/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en-US" sz="2400"/>
              <a:t>(名字是亂碼的那個，例如 ce913880495a6f30@76.js)，並</a:t>
            </a:r>
            <a:r>
              <a:rPr lang="en-US" sz="2400">
                <a:solidFill>
                  <a:schemeClr val="dk1"/>
                </a:solidFill>
              </a:rPr>
              <a:t>將URL路徑改成 </a:t>
            </a:r>
            <a:r>
              <a:rPr lang="en-US" sz="2400">
                <a:solidFill>
                  <a:srgbClr val="FF0000"/>
                </a:solidFill>
              </a:rPr>
              <a:t>../data.json</a:t>
            </a:r>
            <a:endParaRPr sz="24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400"/>
          </a:p>
        </p:txBody>
      </p:sp>
      <p:grpSp>
        <p:nvGrpSpPr>
          <p:cNvPr id="489" name="Google Shape;489;p35"/>
          <p:cNvGrpSpPr/>
          <p:nvPr/>
        </p:nvGrpSpPr>
        <p:grpSpPr>
          <a:xfrm>
            <a:off x="959893" y="3956445"/>
            <a:ext cx="9651488" cy="1723480"/>
            <a:chOff x="901843" y="3667670"/>
            <a:chExt cx="9651488" cy="1723480"/>
          </a:xfrm>
        </p:grpSpPr>
        <p:pic>
          <p:nvPicPr>
            <p:cNvPr id="490" name="Google Shape;49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1843" y="3667670"/>
              <a:ext cx="9651488" cy="172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35"/>
            <p:cNvSpPr/>
            <p:nvPr/>
          </p:nvSpPr>
          <p:spPr>
            <a:xfrm>
              <a:off x="4050891" y="4633939"/>
              <a:ext cx="1386348" cy="37846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32" y="2673988"/>
            <a:ext cx="10540180" cy="260126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 txBox="1"/>
          <p:nvPr>
            <p:ph idx="2" type="body"/>
          </p:nvPr>
        </p:nvSpPr>
        <p:spPr>
          <a:xfrm>
            <a:off x="954088" y="156943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400"/>
              <a:t>3. 將data.json放到 src 檔案夾底下</a:t>
            </a:r>
            <a:endParaRPr/>
          </a:p>
        </p:txBody>
      </p:sp>
      <p:sp>
        <p:nvSpPr>
          <p:cNvPr id="500" name="Google Shape;500;p3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36"/>
          <p:cNvSpPr/>
          <p:nvPr/>
        </p:nvSpPr>
        <p:spPr>
          <a:xfrm>
            <a:off x="773059" y="4793455"/>
            <a:ext cx="1474839" cy="37846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1991031" y="2654324"/>
            <a:ext cx="1568246" cy="37846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855" y="2683361"/>
            <a:ext cx="8958290" cy="334970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509" name="Google Shape;509;p3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 txBox="1"/>
          <p:nvPr>
            <p:ph idx="2" type="body"/>
          </p:nvPr>
        </p:nvSpPr>
        <p:spPr>
          <a:xfrm>
            <a:off x="954088" y="1569436"/>
            <a:ext cx="10658104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400"/>
              <a:t>4. 在 src 檔案夾底下建立simple/medium/strong 檔案夾，並分別將修改過後的檔案放入。</a:t>
            </a:r>
            <a:endParaRPr/>
          </a:p>
        </p:txBody>
      </p:sp>
      <p:sp>
        <p:nvSpPr>
          <p:cNvPr id="511" name="Google Shape;511;p3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530514" y="2683361"/>
            <a:ext cx="2084439" cy="37846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4702701" y="2683361"/>
            <a:ext cx="2113822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在simple檔案夾底下</a:t>
            </a:r>
            <a:endParaRPr b="1" i="0" sz="1600" u="none" cap="none" strike="noStrike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519" name="Google Shape;519;p3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p38"/>
          <p:cNvSpPr txBox="1"/>
          <p:nvPr>
            <p:ph idx="2" type="body"/>
          </p:nvPr>
        </p:nvSpPr>
        <p:spPr>
          <a:xfrm>
            <a:off x="954088" y="156943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/>
              <a:t>5. 更改 hw02/index.html 178~185行程式碼為：</a:t>
            </a:r>
            <a:endParaRPr/>
          </a:p>
        </p:txBody>
      </p:sp>
      <p:sp>
        <p:nvSpPr>
          <p:cNvPr id="521" name="Google Shape;521;p3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873527" y="2259649"/>
            <a:ext cx="11107420" cy="37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Simple baseline 程式碼，請放在 https://github.com/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/vis2023f/hw</a:t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style="color:red;"&gt;02&lt;/span&gt;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/src/simple 檔案夾。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&lt;hr&gt;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Medium baseline 程式碼，請放在 https://github.com/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/vis2023f/hw</a:t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style="color:red;"&gt;02&lt;/span&gt;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/src/medium 檔案夾。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&lt;hr&gt;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Strong baseline 程式碼，請放在 https://github.com/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/vis2023f/hw</a:t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&lt;span style="color:red;"&gt;02&lt;/span&gt;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/src/strong 檔案夾。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&lt;h4&gt;前往你的 Demo 網頁&lt;/h4&gt;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&lt;a href="https://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.github.io/vis2023f/hw02/src/simple/"&gt;https://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.github.io/vis2023f/hw02/src/simple/&lt;/a&gt;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&lt;hr&gt;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&lt;a href="https://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.github.io/vis2023f/hw02/src/medium/"&gt;https://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.github.io/vis2023f/hw02/src/medium/&lt;/a&gt;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&lt;hr&gt;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&lt;a href="https://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.github.io/vis2023f/hw02/src/medium/"&gt;https://</a:t>
            </a:r>
            <a:r>
              <a:rPr b="0" i="0" lang="en-US" sz="1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你的帳號</a:t>
            </a: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.github.io/vis2023f/hw02/src/strong/&lt;/a&gt;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 b="0" i="0" sz="1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Export notebook</a:t>
            </a:r>
            <a:endParaRPr/>
          </a:p>
        </p:txBody>
      </p:sp>
      <p:sp>
        <p:nvSpPr>
          <p:cNvPr id="528" name="Google Shape;528;p3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9" name="Google Shape;529;p3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1224985" y="1641987"/>
            <a:ext cx="10387207" cy="4216608"/>
            <a:chOff x="1712892" y="1959035"/>
            <a:chExt cx="10387207" cy="4216608"/>
          </a:xfrm>
        </p:grpSpPr>
        <p:pic>
          <p:nvPicPr>
            <p:cNvPr id="531" name="Google Shape;53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2892" y="1959035"/>
              <a:ext cx="9796344" cy="421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39"/>
            <p:cNvSpPr/>
            <p:nvPr/>
          </p:nvSpPr>
          <p:spPr>
            <a:xfrm>
              <a:off x="9613582" y="2125789"/>
              <a:ext cx="423545" cy="37846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0387504" y="2172734"/>
              <a:ext cx="171259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 點擊 ... </a:t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8047037" y="5067591"/>
              <a:ext cx="171259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 選擇 Export </a:t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8369299" y="4548895"/>
              <a:ext cx="1579041" cy="30162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0037126" y="4528906"/>
              <a:ext cx="1456055" cy="30162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0044661" y="5064909"/>
              <a:ext cx="2011045" cy="36766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accen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 Embed cells</a:t>
              </a:r>
              <a:endParaRPr b="1" i="0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Histogram vs Bar chart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Export notebook</a:t>
            </a:r>
            <a:endParaRPr/>
          </a:p>
        </p:txBody>
      </p:sp>
      <p:sp>
        <p:nvSpPr>
          <p:cNvPr id="543" name="Google Shape;543;p40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897" y="1465522"/>
            <a:ext cx="7408730" cy="45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0"/>
          <p:cNvSpPr/>
          <p:nvPr/>
        </p:nvSpPr>
        <p:spPr>
          <a:xfrm>
            <a:off x="2765227" y="2622105"/>
            <a:ext cx="255206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選擇 Entire notebook</a:t>
            </a:r>
            <a:endParaRPr/>
          </a:p>
        </p:txBody>
      </p:sp>
      <p:sp>
        <p:nvSpPr>
          <p:cNvPr id="547" name="Google Shape;547;p40"/>
          <p:cNvSpPr/>
          <p:nvPr/>
        </p:nvSpPr>
        <p:spPr>
          <a:xfrm>
            <a:off x="2607911" y="2243708"/>
            <a:ext cx="1456055" cy="30162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5312166" y="4889107"/>
            <a:ext cx="715010" cy="42672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5275559" y="4431535"/>
            <a:ext cx="140398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Copy </a:t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2618225" y="3164930"/>
            <a:ext cx="1671320" cy="42672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736215" y="3633113"/>
            <a:ext cx="191579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確認是Iframe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Iframe</a:t>
            </a:r>
            <a:endParaRPr/>
          </a:p>
        </p:txBody>
      </p:sp>
      <p:sp>
        <p:nvSpPr>
          <p:cNvPr id="557" name="Google Shape;557;p4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400"/>
              <a:t>在hw02/index.html中原本為影片的地方程式碼如下：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59" name="Google Shape;559;p4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41"/>
          <p:cNvSpPr txBox="1"/>
          <p:nvPr/>
        </p:nvSpPr>
        <p:spPr>
          <a:xfrm>
            <a:off x="1242282" y="2425714"/>
            <a:ext cx="6096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&lt;video id="video1" style="width:100%;max-width:100%;" controls=""&gt;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&lt;source src="https://www.w3schools.com/html/mov_bbb.mp4" type="video/mp4"&gt;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&lt;/video&gt;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Iframe</a:t>
            </a:r>
            <a:endParaRPr/>
          </a:p>
        </p:txBody>
      </p: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 txBox="1"/>
          <p:nvPr>
            <p:ph idx="2" type="body"/>
          </p:nvPr>
        </p:nvSpPr>
        <p:spPr>
          <a:xfrm>
            <a:off x="953359" y="1399102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-US" sz="2400"/>
              <a:t>將其整段更改為以下程式碼</a:t>
            </a:r>
            <a:r>
              <a:rPr lang="en-US" sz="2400"/>
              <a:t>，並將剛剛 Embed notebook 時copy的程式碼貼上(如下方</a:t>
            </a:r>
            <a:r>
              <a:rPr b="1" lang="en-US" sz="2400">
                <a:solidFill>
                  <a:srgbClr val="FF0000"/>
                </a:solidFill>
              </a:rPr>
              <a:t>紅字</a:t>
            </a:r>
            <a:r>
              <a:rPr lang="en-US" sz="2400"/>
              <a:t>處)並新增下方</a:t>
            </a:r>
            <a:r>
              <a:rPr b="1" lang="en-US" sz="2400">
                <a:solidFill>
                  <a:schemeClr val="accent2"/>
                </a:solidFill>
              </a:rPr>
              <a:t>紫字</a:t>
            </a:r>
            <a:r>
              <a:rPr lang="en-US" sz="2400"/>
              <a:t>的程式碼，用來將Iframe背景顏色設為白色。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8" name="Google Shape;568;p4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42"/>
          <p:cNvSpPr txBox="1"/>
          <p:nvPr/>
        </p:nvSpPr>
        <p:spPr>
          <a:xfrm>
            <a:off x="1135847" y="2999359"/>
            <a:ext cx="10102794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&lt;h4&gt;Simple baseline - 以 histogram 呈現每個年份出生的人數，可調整margin, fill color, tip&lt;/h4&gt;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&lt;iframe width="100%" height="500" frameborder="0"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style="background-color: #FFFFFF"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src=“…."&gt;&lt;/iframe&gt;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&lt;h4&gt;Medium baseline - 以 bar chart 呈現每個年份出生的人數，可調整margin, fill color, tip&lt;/h4&gt;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&lt;iframe width="100%" height="500" frameborder="0"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style="background-color: #FFFFFF"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src=“…."&gt;&lt;/iframe&gt;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&lt;h4&gt;Strong baseline - 分別以 bar chart 和 histogram 呈現每個星座的人數&lt;/h4&gt;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&lt;div class="row hw12"&gt;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&lt;div class="col-md-12 twenty"&gt;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&lt;iframe width="100%" height="500" frameborder="0" </a:t>
            </a:r>
            <a:r>
              <a:rPr b="1" i="0" lang="en-US" sz="10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style="background-color: #FFFFFF"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src=“…."&gt;&lt;/iframe&gt;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&lt;!-- ------------------------------------------------&gt;</a:t>
            </a:r>
            <a:endParaRPr b="0" i="0" sz="1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Iframe-</a:t>
            </a:r>
            <a:r>
              <a:rPr lang="en-US" sz="2700"/>
              <a:t>圖表沒有跑出來的問題</a:t>
            </a:r>
            <a:endParaRPr/>
          </a:p>
        </p:txBody>
      </p:sp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螢幕擷取畫面 2023-08-22 163530" id="578" name="Google Shape;5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720" y="2052955"/>
            <a:ext cx="8426450" cy="365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Iframe-</a:t>
            </a:r>
            <a:r>
              <a:rPr lang="en-US" sz="2700"/>
              <a:t>圖表沒有跑出來的問題</a:t>
            </a:r>
            <a:endParaRPr/>
          </a:p>
        </p:txBody>
      </p: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5" name="Google Shape;585;p4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螢幕擷取畫面 2023-08-22 163614" id="587" name="Google Shape;5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618615"/>
            <a:ext cx="2061845" cy="363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螢幕擷取畫面 2023-08-22 163636" id="588" name="Google Shape;58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5730" y="1422400"/>
            <a:ext cx="2090420" cy="46977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9" name="Google Shape;58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3325" y="1493520"/>
            <a:ext cx="4687570" cy="31762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0" name="Google Shape;59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4955" y="2505710"/>
            <a:ext cx="3051810" cy="35077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1" name="Google Shape;591;p44"/>
          <p:cNvSpPr/>
          <p:nvPr/>
        </p:nvSpPr>
        <p:spPr>
          <a:xfrm>
            <a:off x="589915" y="4291330"/>
            <a:ext cx="1818005" cy="29146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/>
          <p:nvPr/>
        </p:nvSpPr>
        <p:spPr>
          <a:xfrm>
            <a:off x="667385" y="4669790"/>
            <a:ext cx="171259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設定 </a:t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2665730" y="2505710"/>
            <a:ext cx="1818005" cy="29146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/>
          <p:nvPr/>
        </p:nvSpPr>
        <p:spPr>
          <a:xfrm>
            <a:off x="2665730" y="2897505"/>
            <a:ext cx="188531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隱私權和安全性 </a:t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5280660" y="2606040"/>
            <a:ext cx="1818005" cy="39687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4"/>
          <p:cNvSpPr/>
          <p:nvPr/>
        </p:nvSpPr>
        <p:spPr>
          <a:xfrm>
            <a:off x="5280025" y="3091815"/>
            <a:ext cx="1885315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清除瀏覽資料 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7895590" y="4061460"/>
            <a:ext cx="2439670" cy="39687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7895590" y="4582795"/>
            <a:ext cx="1885315" cy="6096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清除快取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重新整理網頁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評分表</a:t>
            </a:r>
            <a:endParaRPr/>
          </a:p>
        </p:txBody>
      </p:sp>
      <p:sp>
        <p:nvSpPr>
          <p:cNvPr id="605" name="Google Shape;605;p4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6" name="Google Shape;606;p4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/>
              <a:t>更改 hw02/index.html 中程式碼</a:t>
            </a:r>
            <a:endParaRPr/>
          </a:p>
        </p:txBody>
      </p:sp>
      <p:sp>
        <p:nvSpPr>
          <p:cNvPr id="607" name="Google Shape;607;p4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45"/>
          <p:cNvSpPr txBox="1"/>
          <p:nvPr/>
        </p:nvSpPr>
        <p:spPr>
          <a:xfrm>
            <a:off x="6608515" y="680130"/>
            <a:ext cx="5766900" cy="9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&lt;table&gt;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&lt;th&gt;總分&lt;/th&gt;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&lt;th&gt;完成後打勾&lt;/th&gt;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&lt;th&gt;配分&lt;/th&gt;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&lt;th&gt;分項描述&lt;/th&gt;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rowspan="16" id="myTotal"&gt;&lt;/td&gt;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id="myCheckbox1"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id='m1'&gt;2&lt;/td&gt;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&lt;td&gt;Simple baseline-1 - 以histogram呈現每個年份出生的人數&lt;/td&gt;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id="myCheckbox2"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id='m2’&gt;2&lt;/td&gt;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&lt;td&gt;Simple baseline-2 - 可調整margin, fill color, tip&lt;/td&gt;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id="myCheckbox3"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id='m3'&gt;2&lt;/td&gt;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&lt;td&gt;Medium baseline-1 - 以bar chart呈現每個年份出生的人數&lt;/td&gt;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id="myCheckbox4"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id='m4 ' &gt;2&lt;/td&gt;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&lt;td&gt;Medium baseline-2 - 可調整margin, fill color, tip 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id="myCheckbox5"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id='m5 ' 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&lt;td&gt;Strong baseline-1 - 以bar chart呈現每個星座的人數 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&lt;td&gt;&lt;input type="checkbox" class="flipswitch" id="myCheckbox6" checked="checked"&gt;&lt;/td&gt;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 id='m6' &gt;1&lt;/td&gt;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&lt;td&gt;Strong baseline-2 - 以histogram呈現每個星座的人數 &lt;/td&gt;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&lt;/tr&gt;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&lt;/table&gt;</a:t>
            </a:r>
            <a:endParaRPr/>
          </a:p>
        </p:txBody>
      </p:sp>
      <p:pic>
        <p:nvPicPr>
          <p:cNvPr id="609" name="Google Shape;6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470" y="2881630"/>
            <a:ext cx="5218430" cy="1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評分表</a:t>
            </a:r>
            <a:endParaRPr/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/>
              <a:t>更改 hw02/index.html 中程式碼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7" name="Google Shape;617;p4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46"/>
          <p:cNvSpPr txBox="1"/>
          <p:nvPr/>
        </p:nvSpPr>
        <p:spPr>
          <a:xfrm>
            <a:off x="6250305" y="575945"/>
            <a:ext cx="6096000" cy="563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 update(){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var score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(d3.select("#myCheckbox1").property("checked")){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parseInt(d3.select('#m1').html());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(d3.select("#myCheckbox2").property("checked")){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parseInt(d3.select('#m2').html());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(d3.select("#myCheckbox3").property("checked")){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parseInt(d3.select('#m3').html());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(d3.select("#myCheckbox4").property("checked")){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parseInt(d3.select('#m4').html());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(d3.select("#myCheckbox5").property("checked")){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parseInt(d3.select('#m5').html());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(d3.select("#myCheckbox6").property("checked")){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score += parseInt(d3.select('#m6').html());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d3.select("#myTotal").html(score);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https://joycehsu0.github.io/vis2023f/hw02/index.html</a:t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624" name="Google Shape;624;p4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5" name="Google Shape;625;p47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6" name="Google Shape;626;p4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447" y="1543944"/>
            <a:ext cx="9707436" cy="45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Regulations</a:t>
            </a:r>
            <a:endParaRPr/>
          </a:p>
        </p:txBody>
      </p:sp>
      <p:sp>
        <p:nvSpPr>
          <p:cNvPr id="634" name="Google Shape;634;p4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35" name="Google Shape;635;p48"/>
          <p:cNvSpPr txBox="1"/>
          <p:nvPr>
            <p:ph idx="2" type="body"/>
          </p:nvPr>
        </p:nvSpPr>
        <p:spPr>
          <a:xfrm>
            <a:off x="954088" y="1618596"/>
            <a:ext cx="10442918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You should finish your homework on your own.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Do not share your codes with any living creatures.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Your HW will get 0 pt if you violate any of the above rules.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Professor &amp; TAs preserve the rights to change the rules &amp; grades.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36" name="Google Shape;636;p4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助教聯絡資訊</a:t>
            </a:r>
            <a:endParaRPr/>
          </a:p>
        </p:txBody>
      </p:sp>
      <p:sp>
        <p:nvSpPr>
          <p:cNvPr id="642" name="Google Shape;642;p49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643" name="Google Shape;643;p49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44" name="Google Shape;644;p4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 Histogram 介紹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100"/>
              <a:t>橫軸將連續的資料(例如體重、時間)，分成離散的區間，縱軸為各組的統計</a:t>
            </a:r>
            <a:endParaRPr sz="2100"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100"/>
              <a:t>直方圖的組距之間，有一定的排列順序</a:t>
            </a:r>
            <a:endParaRPr sz="2100"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100"/>
          </a:p>
          <a:p>
            <a:pPr indent="-28575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100"/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060" y="2730500"/>
            <a:ext cx="6756400" cy="339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7748905" y="3932555"/>
            <a:ext cx="3729990" cy="99504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olympians dataset 中各個體重的人數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(x軸：體重(連續數字)，Y軸：人數)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助教聯絡資訊</a:t>
            </a:r>
            <a:endParaRPr/>
          </a:p>
        </p:txBody>
      </p:sp>
      <p:sp>
        <p:nvSpPr>
          <p:cNvPr id="651" name="Google Shape;651;p5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52" name="Google Shape;652;p50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TA Email</a:t>
            </a:r>
            <a:endParaRPr/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許加宜 </a:t>
            </a:r>
            <a:r>
              <a:rPr lang="en-US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t112598016@ntut.org.tw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Email 標題請按照此格式(X為作業編號) : [vis2023f-hwX-學號]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3" name="Google Shape;653;p5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 Bar chart 介紹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100"/>
              <a:t>橫軸為類別，縱軸為各組的次數</a:t>
            </a:r>
            <a:endParaRPr/>
          </a:p>
          <a:p>
            <a:pPr indent="-457200" lvl="0" marL="6858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100"/>
              <a:t>長條圖的組距之間，並未有一定的排列順序</a:t>
            </a:r>
            <a:endParaRPr/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845" y="2733675"/>
            <a:ext cx="5207000" cy="337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/>
          <p:nvPr/>
        </p:nvSpPr>
        <p:spPr>
          <a:xfrm>
            <a:off x="7364095" y="3924300"/>
            <a:ext cx="3895090" cy="99504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alphabet dataset 中各個字母的百分比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(x軸：不同字母(無順序)，Y軸：百分比)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ctrTitle"/>
          </p:nvPr>
        </p:nvSpPr>
        <p:spPr>
          <a:xfrm>
            <a:off x="967105" y="2241550"/>
            <a:ext cx="825881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en-US"/>
              <a:t>繪製 Histogram 和 Bar chart</a:t>
            </a:r>
            <a:br>
              <a:rPr lang="en-US"/>
            </a:b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89" name="Google Shape;189;p7"/>
          <p:cNvSpPr txBox="1"/>
          <p:nvPr>
            <p:ph idx="2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Observable教學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40" y="1510665"/>
            <a:ext cx="951928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/>
          <p:nvPr/>
        </p:nvSpPr>
        <p:spPr>
          <a:xfrm>
            <a:off x="9090025" y="1997075"/>
            <a:ext cx="868045" cy="42545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8451215" y="2597150"/>
            <a:ext cx="2146300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登入 Observable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en-US"/>
              <a:t>Observable教學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jiayi\OneDrive\圖片\螢幕擷取畫面\螢幕擷取畫面 2023-08-21 214144.png螢幕擷取畫面 2023-08-21 214144" id="210" name="Google Shape;210;p9"/>
          <p:cNvPicPr preferRelativeResize="0"/>
          <p:nvPr/>
        </p:nvPicPr>
        <p:blipFill rotWithShape="1">
          <a:blip r:embed="rId3">
            <a:alphaModFix/>
          </a:blip>
          <a:srcRect b="220" l="0" r="0" t="220"/>
          <a:stretch/>
        </p:blipFill>
        <p:spPr>
          <a:xfrm>
            <a:off x="954405" y="1398905"/>
            <a:ext cx="10261600" cy="45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1099820" y="4526915"/>
            <a:ext cx="1108710" cy="253365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099820" y="4904740"/>
            <a:ext cx="2715260" cy="367665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進入Notebooks頁面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章節頁_章節5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章節頁_章節N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2023-08-14T04:12:00Z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AA9F1D4801F34B31B0DB44E309F50FA0_13</vt:lpwstr>
  </property>
  <property fmtid="{D5CDD505-2E9C-101B-9397-08002B2CF9AE}" pid="3" name="KSOProductBuildVer">
    <vt:lpwstr>1033-12.2.0.13193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2023-09-20T16:12:48Z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2c259263-7797-4d49-bc26-ed2ab041df58</vt:lpwstr>
  </property>
  <property fmtid="{D5CDD505-2E9C-101B-9397-08002B2CF9AE}" pid="9" name="MSIP_Label_defa4170-0d19-0005-0004-bc88714345d2_ActionId">
    <vt:lpwstr>f1def2f3-4b9c-434b-b72d-efcb3d8d3c59</vt:lpwstr>
  </property>
  <property fmtid="{D5CDD505-2E9C-101B-9397-08002B2CF9AE}" pid="10" name="MSIP_Label_defa4170-0d19-0005-0004-bc88714345d2_ContentBits">
    <vt:lpwstr>0</vt:lpwstr>
  </property>
</Properties>
</file>