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56" r:id="rId6"/>
    <p:sldMasterId id="2147483663" r:id="rId7"/>
    <p:sldMasterId id="2147483667" r:id="rId8"/>
    <p:sldMasterId id="2147483671" r:id="rId9"/>
    <p:sldMasterId id="214748367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</p:sldIdLst>
  <p:sldSz cy="6858000" cx="12192000"/>
  <p:notesSz cx="6858000" cy="9144000"/>
  <p:embeddedFontLst>
    <p:embeddedFont>
      <p:font typeface="Mulish ExtraLight"/>
      <p:regular r:id="rId60"/>
      <p:bold r:id="rId61"/>
      <p:italic r:id="rId62"/>
      <p:boldItalic r:id="rId63"/>
    </p:embeddedFont>
    <p:embeddedFont>
      <p:font typeface="Mulish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9">
          <p15:clr>
            <a:srgbClr val="A4A3A4"/>
          </p15:clr>
        </p15:guide>
        <p15:guide id="2" pos="597">
          <p15:clr>
            <a:srgbClr val="A4A3A4"/>
          </p15:clr>
        </p15:guide>
        <p15:guide id="3" pos="6947">
          <p15:clr>
            <a:srgbClr val="A4A3A4"/>
          </p15:clr>
        </p15:guide>
        <p15:guide id="4" orient="horz" pos="3589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gmOt/Uy3L5fWaDN9VDiwFzgMD+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9" orient="horz"/>
        <p:guide pos="597"/>
        <p:guide pos="6947"/>
        <p:guide pos="358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font" Target="fonts/MulishExtraLight-italic.fntdata"/><Relationship Id="rId61" Type="http://schemas.openxmlformats.org/officeDocument/2006/relationships/font" Target="fonts/MulishExtraLight-bold.fntdata"/><Relationship Id="rId20" Type="http://schemas.openxmlformats.org/officeDocument/2006/relationships/slide" Target="slides/slide9.xml"/><Relationship Id="rId64" Type="http://schemas.openxmlformats.org/officeDocument/2006/relationships/font" Target="fonts/Mulish-regular.fntdata"/><Relationship Id="rId63" Type="http://schemas.openxmlformats.org/officeDocument/2006/relationships/font" Target="fonts/MulishExtraLight-boldItalic.fntdata"/><Relationship Id="rId22" Type="http://schemas.openxmlformats.org/officeDocument/2006/relationships/slide" Target="slides/slide11.xml"/><Relationship Id="rId66" Type="http://schemas.openxmlformats.org/officeDocument/2006/relationships/font" Target="fonts/Mulish-italic.fntdata"/><Relationship Id="rId21" Type="http://schemas.openxmlformats.org/officeDocument/2006/relationships/slide" Target="slides/slide10.xml"/><Relationship Id="rId65" Type="http://schemas.openxmlformats.org/officeDocument/2006/relationships/font" Target="fonts/Mulish-bold.fntdata"/><Relationship Id="rId24" Type="http://schemas.openxmlformats.org/officeDocument/2006/relationships/slide" Target="slides/slide13.xml"/><Relationship Id="rId68" Type="http://customschemas.google.com/relationships/presentationmetadata" Target="metadata"/><Relationship Id="rId23" Type="http://schemas.openxmlformats.org/officeDocument/2006/relationships/slide" Target="slides/slide12.xml"/><Relationship Id="rId67" Type="http://schemas.openxmlformats.org/officeDocument/2006/relationships/font" Target="fonts/Mulish-boldItalic.fntdata"/><Relationship Id="rId60" Type="http://schemas.openxmlformats.org/officeDocument/2006/relationships/font" Target="fonts/MulishExtraLight-regular.fntdata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3/d3-selection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https://github.com/d3/d3-selection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zh-TW" sz="1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 v7 蘋果成績表(學號排序)，使用 d3.sort() 讓成績表按學號排序。(1pt)</a:t>
            </a:r>
            <a:endParaRPr b="1" sz="1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●"/>
            </a:pPr>
            <a:r>
              <a:rPr b="1" lang="zh-TW" sz="1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 v7 蘋果成績表(篩選班級)，使用 d3.filter() 留下某班級學生。(1pt)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1200" u="sng">
                <a:solidFill>
                  <a:schemeClr val="hlink"/>
                </a:solidFill>
                <a:hlinkClick r:id="rId2"/>
              </a:rPr>
              <a:t>https://github.com/d3/d3-selection</a:t>
            </a:r>
            <a:r>
              <a:rPr lang="zh-TW" sz="1200"/>
              <a:t> </a:t>
            </a:r>
            <a:endParaRPr/>
          </a:p>
        </p:txBody>
      </p:sp>
      <p:sp>
        <p:nvSpPr>
          <p:cNvPr id="466" name="Google Shape;466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https://docs.google.com/presentation/d/15K1Q31dy7j4U5wu4s6-NPDdgiy5jLhPC/edit#slide=id.p6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&lt;!-- ------------------------------------------------&gt;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&lt;div class="row hw12"&gt;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&lt;div class="col-md-12 twenty"&gt;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打開src資料夾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&lt;input type="button" name="back" onclick="location.href='https://github.com/Wenshin1109/ct2023s/tree/main/hw04/src'" value="按我٩(｡・ω・｡)و"&gt;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rowspan="4"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id="myCheckbox1"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id='m1'&gt;1&lt;/td&gt;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&lt;td&gt;數字 0~9&lt;/td&gt;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id="myCheckbox2"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id='m2'&gt;2&lt;/td&gt;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&lt;td&gt;大寫字母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id="myCheckbox3"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id='m3'&gt;3&lt;/td&gt;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&lt;td&gt;小寫字母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id="myCheckbox4"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id='m4'&gt;4&lt;/td&gt;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&lt;td&gt;所有符號&lt;/td&gt;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&lt;/table&gt;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7" name="Google Shape;547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&lt;!-- ------------------------------------------------&gt;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&lt;div class="row hw12"&gt;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&lt;div class="col-md-12 twenty"&gt;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打開src資料夾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&lt;input type="button" name="back" onclick="location.href='https://github.com/Wenshin1109/ct2023s/tree/main/hw04/src'" value="按我٩(｡・ω・｡)و"&gt;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rowspan="4"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id="myCheckbox1"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id='m1'&gt;1&lt;/td&gt;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&lt;td&gt;數字 0~9&lt;/td&gt;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id="myCheckbox2"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id='m2'&gt;2&lt;/td&gt;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&lt;td&gt;大寫字母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id="myCheckbox3"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id='m3'&gt;3&lt;/td&gt;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&lt;td&gt;小寫字母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id="myCheckbox4"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id='m4'&gt;4&lt;/td&gt;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&lt;td&gt;所有符號&lt;/td&gt;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&lt;/table&gt;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7" name="Google Shape;567;p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08cba9ff3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208cba9ff3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208cba9ff3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08cba9ff31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08cba9ff31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g208cba9ff31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英標題">
  <p:cSld name="首頁_中英標題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5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" name="Google Shape;59;p25"/>
          <p:cNvSpPr txBox="1"/>
          <p:nvPr>
            <p:ph type="ctrTitle"/>
          </p:nvPr>
        </p:nvSpPr>
        <p:spPr>
          <a:xfrm>
            <a:off x="953359" y="360637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2_中英標題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6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2_中文標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4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2_英文標題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3_中英標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3_中文標題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4" name="Google Shape;94;p51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3_英文標題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2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52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4_中英標題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6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6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6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文標題">
  <p:cSld name="首頁_中文標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4_中文標題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0" name="Google Shape;110;p65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4_英文標題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6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66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英標題">
  <p:cSld name="章節N_中英標題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9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94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9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94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文標題">
  <p:cSld name="章節N_中文標題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95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95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95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英文標題">
  <p:cSld name="章節N_英文標題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9" name="Google Shape;129;p96"/>
          <p:cNvSpPr txBox="1"/>
          <p:nvPr>
            <p:ph idx="1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96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96"/>
          <p:cNvSpPr txBox="1"/>
          <p:nvPr>
            <p:ph idx="3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英文標題">
  <p:cSld name="首頁_英文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1_中英標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1_中文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1_英文標題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4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 txBox="1"/>
          <p:nvPr>
            <p:ph type="ctrTitle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69" name="Google Shape;69;p45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03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85" name="Google Shape;85;p4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03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04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101" name="Google Shape;101;p6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04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9.jpg"/><Relationship Id="rId6" Type="http://schemas.openxmlformats.org/officeDocument/2006/relationships/hyperlink" Target="https://unsplash.com/s/photos/sunse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%E4%BD%A0%E7%9A%84%E5%B8%B3%E8%99%9F/vis2023f/hw00/" TargetMode="External"/><Relationship Id="rId4" Type="http://schemas.openxmlformats.org/officeDocument/2006/relationships/hyperlink" Target="https://unsplash.com/s/photos/sunse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is2023f/" TargetMode="External"/><Relationship Id="rId4" Type="http://schemas.openxmlformats.org/officeDocument/2006/relationships/hyperlink" Target="https://github.com/%E4%BD%A0%E7%9A%84%E5%B8%B3%E8%99%9F/vis2023f/" TargetMode="External"/><Relationship Id="rId5" Type="http://schemas.openxmlformats.org/officeDocument/2006/relationships/hyperlink" Target="https://github.com/vis2023f/" TargetMode="External"/><Relationship Id="rId6" Type="http://schemas.openxmlformats.org/officeDocument/2006/relationships/hyperlink" Target="https://unsplash.com/s/photos/sun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nsplash.com/s/photos/sunset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17.jpg"/><Relationship Id="rId6" Type="http://schemas.openxmlformats.org/officeDocument/2006/relationships/hyperlink" Target="https://unsplash.com/s/photos/sunse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splash.com/s/photos/sunset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jhsieh.github.io/c/vis/vis2023f/syllabus/grade/index.html" TargetMode="External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bservablehq.com/@d3/gallery?utm_source=d3js-org&amp;utm_medium=nav&amp;utm_campaign=try-observable" TargetMode="External"/><Relationship Id="rId4" Type="http://schemas.openxmlformats.org/officeDocument/2006/relationships/hyperlink" Target="https://d3js.org/getting-starte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jhsieh.github.io/c/vis/vis2023f/hw01/src-easy/index.html" TargetMode="External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jhsieh.github.io/c/vis/vis2023f/hw01/src-medium-v3/index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bservablehq.com/@d3/gallery?utm_source=d3js-org&amp;utm_medium=nav&amp;utm_campaign=try-observable" TargetMode="External"/><Relationship Id="rId4" Type="http://schemas.openxmlformats.org/officeDocument/2006/relationships/hyperlink" Target="https://observablehq.com/@d3/gallery?utm_source=d3js-org&amp;utm_medium=nav&amp;utm_campaign=try-observable" TargetMode="External"/><Relationship Id="rId5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%E4%BD%A0%E7%9A%84%E5%B8%B3%E8%99%9F/vis2023f/hw01/table2csv/" TargetMode="External"/><Relationship Id="rId4" Type="http://schemas.openxmlformats.org/officeDocument/2006/relationships/hyperlink" Target="https://github.com/%E4%BD%A0%E7%9A%84%E5%B8%B3%E8%99%9F/vis2023f/hw01/table2csv/" TargetMode="External"/><Relationship Id="rId5" Type="http://schemas.openxmlformats.org/officeDocument/2006/relationships/hyperlink" Target="https://github.com/%E4%BD%A0%E7%9A%84%E5%B8%B3%E8%99%9F/vis2023f/hw01/table2csv/" TargetMode="External"/><Relationship Id="rId6" Type="http://schemas.openxmlformats.org/officeDocument/2006/relationships/hyperlink" Target="https://github.com/%E4%BD%A0%E7%9A%84%E5%B8%B3%E8%99%9F/vis2023f/hw01/table2csv/" TargetMode="Externa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%E4%BD%A0%E7%9A%84%E5%B8%B3%E8%99%9F/vis2023f/hw01/src-medium-v3/" TargetMode="External"/><Relationship Id="rId10" Type="http://schemas.openxmlformats.org/officeDocument/2006/relationships/hyperlink" Target="https://github.com/%E4%BD%A0%E7%9A%84%E5%B8%B3%E8%99%9F/vis2023f/hw01/src-easy-v7/" TargetMode="External"/><Relationship Id="rId13" Type="http://schemas.openxmlformats.org/officeDocument/2006/relationships/hyperlink" Target="https://github.com/%E4%BD%A0%E7%9A%84%E5%B8%B3%E8%99%9F/vis2023f/hw01/src-easy-v7/" TargetMode="External"/><Relationship Id="rId12" Type="http://schemas.openxmlformats.org/officeDocument/2006/relationships/hyperlink" Target="https://github.com/%E4%BD%A0%E7%9A%84%E5%B8%B3%E8%99%9F/vis2023f/hw01/src-easy-v7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%E4%BD%A0%E7%9A%84%E5%B8%B3%E8%99%9F/vis2023f/hw01/src-medium-v3/" TargetMode="External"/><Relationship Id="rId4" Type="http://schemas.openxmlformats.org/officeDocument/2006/relationships/hyperlink" Target="https://github.com/%E4%BD%A0%E7%9A%84%E5%B8%B3%E8%99%9F/vis2023f/hw01/src-medium-v3/" TargetMode="External"/><Relationship Id="rId9" Type="http://schemas.openxmlformats.org/officeDocument/2006/relationships/hyperlink" Target="https://github.com/%E4%BD%A0%E7%9A%84%E5%B8%B3%E8%99%9F/vis2023f/hw01/src-easy-v7/" TargetMode="External"/><Relationship Id="rId14" Type="http://schemas.openxmlformats.org/officeDocument/2006/relationships/hyperlink" Target="https://github.com/%E4%BD%A0%E7%9A%84%E5%B8%B3%E8%99%9F/vis2023f/hw01/src-easy-v7/" TargetMode="External"/><Relationship Id="rId5" Type="http://schemas.openxmlformats.org/officeDocument/2006/relationships/hyperlink" Target="https://github.com/%E4%BD%A0%E7%9A%84%E5%B8%B3%E8%99%9F/vis2023f/hw01/src-medium-v3/" TargetMode="External"/><Relationship Id="rId6" Type="http://schemas.openxmlformats.org/officeDocument/2006/relationships/hyperlink" Target="https://github.com/%E4%BD%A0%E7%9A%84%E5%B8%B3%E8%99%9F/vis2023f/hw01/src-medium-v3/" TargetMode="External"/><Relationship Id="rId7" Type="http://schemas.openxmlformats.org/officeDocument/2006/relationships/hyperlink" Target="https://github.com/%E4%BD%A0%E7%9A%84%E5%B8%B3%E8%99%9F/vis2023f/hw01/src-medium-v3/" TargetMode="External"/><Relationship Id="rId8" Type="http://schemas.openxmlformats.org/officeDocument/2006/relationships/hyperlink" Target="https://github.com/%E4%BD%A0%E7%9A%84%E5%B8%B3%E8%99%9F/vis2023f/hw01/src-easy-v7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%E4%BD%A0%E7%9A%84%E5%B8%B3%E8%99%9F/vis2023f/hw01/src-strong/" TargetMode="External"/><Relationship Id="rId4" Type="http://schemas.openxmlformats.org/officeDocument/2006/relationships/hyperlink" Target="https://github.com/%E4%BD%A0%E7%9A%84%E5%B8%B3%E8%99%9F/vis2023f/hw01/src-strong/" TargetMode="External"/><Relationship Id="rId5" Type="http://schemas.openxmlformats.org/officeDocument/2006/relationships/hyperlink" Target="https://github.com/%E4%BD%A0%E7%9A%84%E5%B8%B3%E8%99%9F/vis2023f/hw01/src-strong/" TargetMode="External"/><Relationship Id="rId6" Type="http://schemas.openxmlformats.org/officeDocument/2006/relationships/hyperlink" Target="https://github.com/%E4%BD%A0%E7%9A%84%E5%B8%B3%E8%99%9F/vis2023f/hw01/src-strong/" TargetMode="External"/><Relationship Id="rId7" Type="http://schemas.openxmlformats.org/officeDocument/2006/relationships/hyperlink" Target="https://github.com/%E4%BD%A0%E7%9A%84%E5%B8%B3%E8%99%9F/vis2023f/hw01/src-stro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%E4%BD%A0%E7%9A%84%E5%B8%B3%E8%99%9F/vis2023f/hw01/index.html" TargetMode="External"/><Relationship Id="rId4" Type="http://schemas.openxmlformats.org/officeDocument/2006/relationships/hyperlink" Target="https://github.com/%E4%BD%A0%E7%9A%84%E5%B8%B3%E8%99%9F/vis2023f/hw01/index.html" TargetMode="External"/><Relationship Id="rId5" Type="http://schemas.openxmlformats.org/officeDocument/2006/relationships/hyperlink" Target="https://github.com/%E4%BD%A0%E7%9A%84%E5%B8%B3%E8%99%9F/vis2023f/hw01/index.html" TargetMode="External"/><Relationship Id="rId6" Type="http://schemas.openxmlformats.org/officeDocument/2006/relationships/hyperlink" Target="https://github.com/%E4%BD%A0%E7%9A%84%E5%B8%B3%E8%99%9F/vis2023f/hw01/index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github.com/%E4%BD%A0%E7%9A%84%E5%B8%B3%E8%99%9F/vis2023f/hw01/" TargetMode="External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github.com/%E4%BD%A0%E7%9A%84%E5%B8%B3%E8%99%9F/vis2023f/hw01/index.html" TargetMode="External"/><Relationship Id="rId4" Type="http://schemas.openxmlformats.org/officeDocument/2006/relationships/hyperlink" Target="https://www.github.com/%E4%BD%A0%E7%9A%84%E5%B8%B3%E8%99%9F/vis2023f/hw01/index.html" TargetMode="External"/><Relationship Id="rId5" Type="http://schemas.openxmlformats.org/officeDocument/2006/relationships/hyperlink" Target="https://www.github.com/%E4%BD%A0%E7%9A%84%E5%B8%B3%E8%99%9F/vis2023f/hw01/index.html" TargetMode="External"/><Relationship Id="rId6" Type="http://schemas.openxmlformats.org/officeDocument/2006/relationships/hyperlink" Target="https://www.github.com/%E4%BD%A0%E7%9A%84%E5%B8%B3%E8%99%9F/vis2023f/hw01/index.html" TargetMode="External"/><Relationship Id="rId7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t112598033@ntut.org.t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jhsieh/vis2023f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jhsieh/vis2023f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%E4%BD%A0%E7%9A%84%E5%B8%B3%E8%99%9F/vis2023f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資料可視化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zh-TW"/>
              <a:t>HW01 – D3.js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蘋果成績表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6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112-1</a:t>
            </a:r>
            <a:endParaRPr/>
          </a:p>
        </p:txBody>
      </p:sp>
      <p:sp>
        <p:nvSpPr>
          <p:cNvPr id="139" name="Google Shape;139;p6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24" name="Google Shape;224;p6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6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步驟六: 拉到最下面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26" name="Google Shape;226;p6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7" name="Google Shape;22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007" y="2486819"/>
            <a:ext cx="9356956" cy="405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9"/>
          <p:cNvSpPr/>
          <p:nvPr/>
        </p:nvSpPr>
        <p:spPr>
          <a:xfrm>
            <a:off x="7640535" y="4659898"/>
            <a:ext cx="1768118" cy="756927"/>
          </a:xfrm>
          <a:custGeom>
            <a:rect b="b" l="l" r="r" t="t"/>
            <a:pathLst>
              <a:path extrusionOk="0" h="756927" w="1768118">
                <a:moveTo>
                  <a:pt x="0" y="0"/>
                </a:moveTo>
                <a:cubicBezTo>
                  <a:pt x="842433" y="-124674"/>
                  <a:pt x="1046667" y="11100"/>
                  <a:pt x="1768118" y="0"/>
                </a:cubicBezTo>
                <a:cubicBezTo>
                  <a:pt x="1822851" y="331022"/>
                  <a:pt x="1786249" y="551337"/>
                  <a:pt x="1768118" y="756927"/>
                </a:cubicBezTo>
                <a:cubicBezTo>
                  <a:pt x="978638" y="735765"/>
                  <a:pt x="695046" y="619491"/>
                  <a:pt x="0" y="756927"/>
                </a:cubicBezTo>
                <a:cubicBezTo>
                  <a:pt x="-13400" y="592627"/>
                  <a:pt x="26360" y="359663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9"/>
          <p:cNvSpPr/>
          <p:nvPr/>
        </p:nvSpPr>
        <p:spPr>
          <a:xfrm>
            <a:off x="10336882" y="4250142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35" name="Google Shape;235;p7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7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步驟六: 上傳剛剛解壓縮好的作品集範本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37" name="Google Shape;237;p7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8" name="Google Shape;23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05" y="1770803"/>
            <a:ext cx="10783234" cy="46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0"/>
          <p:cNvSpPr/>
          <p:nvPr/>
        </p:nvSpPr>
        <p:spPr>
          <a:xfrm>
            <a:off x="3565491" y="3429000"/>
            <a:ext cx="1768118" cy="756927"/>
          </a:xfrm>
          <a:custGeom>
            <a:rect b="b" l="l" r="r" t="t"/>
            <a:pathLst>
              <a:path extrusionOk="0" h="756927" w="1768118">
                <a:moveTo>
                  <a:pt x="0" y="0"/>
                </a:moveTo>
                <a:cubicBezTo>
                  <a:pt x="842433" y="-124674"/>
                  <a:pt x="1046667" y="11100"/>
                  <a:pt x="1768118" y="0"/>
                </a:cubicBezTo>
                <a:cubicBezTo>
                  <a:pt x="1822851" y="331022"/>
                  <a:pt x="1786249" y="551337"/>
                  <a:pt x="1768118" y="756927"/>
                </a:cubicBezTo>
                <a:cubicBezTo>
                  <a:pt x="978638" y="735765"/>
                  <a:pt x="695046" y="619491"/>
                  <a:pt x="0" y="756927"/>
                </a:cubicBezTo>
                <a:cubicBezTo>
                  <a:pt x="-13400" y="592627"/>
                  <a:pt x="26360" y="359663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0"/>
          <p:cNvSpPr/>
          <p:nvPr/>
        </p:nvSpPr>
        <p:spPr>
          <a:xfrm>
            <a:off x="6138393" y="3971268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46" name="Google Shape;246;p7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7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步驟六: 上傳剛剛解壓縮好的作品集範本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48" name="Google Shape;248;p7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83" y="1093267"/>
            <a:ext cx="10783234" cy="46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1"/>
          <p:cNvSpPr/>
          <p:nvPr/>
        </p:nvSpPr>
        <p:spPr>
          <a:xfrm>
            <a:off x="2342977" y="2672072"/>
            <a:ext cx="7218465" cy="1860171"/>
          </a:xfrm>
          <a:custGeom>
            <a:rect b="b" l="l" r="r" t="t"/>
            <a:pathLst>
              <a:path extrusionOk="0" h="1860171" w="7218465">
                <a:moveTo>
                  <a:pt x="0" y="0"/>
                </a:moveTo>
                <a:cubicBezTo>
                  <a:pt x="1623173" y="148364"/>
                  <a:pt x="5364180" y="-110249"/>
                  <a:pt x="7218465" y="0"/>
                </a:cubicBezTo>
                <a:cubicBezTo>
                  <a:pt x="7173691" y="758591"/>
                  <a:pt x="7175190" y="1347097"/>
                  <a:pt x="7218465" y="1860171"/>
                </a:cubicBezTo>
                <a:cubicBezTo>
                  <a:pt x="6212635" y="1868559"/>
                  <a:pt x="2576630" y="1803117"/>
                  <a:pt x="0" y="1860171"/>
                </a:cubicBezTo>
                <a:cubicBezTo>
                  <a:pt x="-37294" y="1390742"/>
                  <a:pt x="-82619" y="197281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1"/>
          <p:cNvSpPr/>
          <p:nvPr/>
        </p:nvSpPr>
        <p:spPr>
          <a:xfrm>
            <a:off x="9974897" y="5207217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拖至此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57" name="Google Shape;257;p7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7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步驟六: 上傳剛剛解壓縮好的作品集範本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59" name="Google Shape;259;p7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0" name="Google Shape;2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05" y="1913656"/>
            <a:ext cx="10783234" cy="46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2"/>
          <p:cNvSpPr/>
          <p:nvPr/>
        </p:nvSpPr>
        <p:spPr>
          <a:xfrm>
            <a:off x="1438517" y="5384949"/>
            <a:ext cx="1768118" cy="756927"/>
          </a:xfrm>
          <a:custGeom>
            <a:rect b="b" l="l" r="r" t="t"/>
            <a:pathLst>
              <a:path extrusionOk="0" h="756927" w="1768118">
                <a:moveTo>
                  <a:pt x="0" y="0"/>
                </a:moveTo>
                <a:cubicBezTo>
                  <a:pt x="842433" y="-124674"/>
                  <a:pt x="1046667" y="11100"/>
                  <a:pt x="1768118" y="0"/>
                </a:cubicBezTo>
                <a:cubicBezTo>
                  <a:pt x="1822851" y="331022"/>
                  <a:pt x="1786249" y="551337"/>
                  <a:pt x="1768118" y="756927"/>
                </a:cubicBezTo>
                <a:cubicBezTo>
                  <a:pt x="978638" y="735765"/>
                  <a:pt x="695046" y="619491"/>
                  <a:pt x="0" y="756927"/>
                </a:cubicBezTo>
                <a:cubicBezTo>
                  <a:pt x="-13400" y="592627"/>
                  <a:pt x="26360" y="359663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2"/>
          <p:cNvSpPr/>
          <p:nvPr/>
        </p:nvSpPr>
        <p:spPr>
          <a:xfrm>
            <a:off x="3335558" y="3895635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68" name="Google Shape;268;p7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9" name="Google Shape;269;p7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設定 GitHub Pages 權限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70" name="Google Shape;270;p7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1" name="Google Shape;27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558" y="2837543"/>
            <a:ext cx="11056883" cy="263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73"/>
          <p:cNvSpPr/>
          <p:nvPr/>
        </p:nvSpPr>
        <p:spPr>
          <a:xfrm>
            <a:off x="6580693" y="3414583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3"/>
          <p:cNvSpPr/>
          <p:nvPr/>
        </p:nvSpPr>
        <p:spPr>
          <a:xfrm>
            <a:off x="7455788" y="3904147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79" name="Google Shape;279;p7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" name="Google Shape;280;p7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設定 GitHub Pages 權限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81" name="Google Shape;281;p7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2" name="Google Shape;28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05" y="1496979"/>
            <a:ext cx="11024638" cy="51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4"/>
          <p:cNvSpPr/>
          <p:nvPr/>
        </p:nvSpPr>
        <p:spPr>
          <a:xfrm>
            <a:off x="1152331" y="594150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4"/>
          <p:cNvSpPr/>
          <p:nvPr/>
        </p:nvSpPr>
        <p:spPr>
          <a:xfrm>
            <a:off x="1783986" y="4324753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  <p:sp>
        <p:nvSpPr>
          <p:cNvPr id="285" name="Google Shape;285;p74"/>
          <p:cNvSpPr txBox="1"/>
          <p:nvPr/>
        </p:nvSpPr>
        <p:spPr>
          <a:xfrm>
            <a:off x="4428767" y="6076449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P.</a:t>
            </a: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86" name="Google Shape;286;p74"/>
          <p:cNvSpPr/>
          <p:nvPr/>
        </p:nvSpPr>
        <p:spPr>
          <a:xfrm>
            <a:off x="3735429" y="575123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4"/>
          <p:cNvSpPr/>
          <p:nvPr/>
        </p:nvSpPr>
        <p:spPr>
          <a:xfrm>
            <a:off x="5134146" y="4501504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 main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93" name="Google Shape;293;p7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4" name="Google Shape;294;p7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前往你的作品集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https://你的帳號.github.io/vis2023f/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95" name="Google Shape;295;p7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6" name="Google Shape;29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302" name="Google Shape;302;p7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7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步驟八: 把 Hello Kitty 更換成你的照片，作法說明如下頁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https://你的帳號.github.io/vis2023f/hw00me.jpg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304" name="Google Shape;304;p7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5" name="Google Shape;30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uple of women standing next to each other" id="306" name="Google Shape;306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920" y="4040906"/>
            <a:ext cx="2590565" cy="17279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76"/>
          <p:cNvSpPr txBox="1"/>
          <p:nvPr/>
        </p:nvSpPr>
        <p:spPr>
          <a:xfrm>
            <a:off x="133185" y="568031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313" name="Google Shape;313;p7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p7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請挑選一張你本人的生活照(檔案名稱取名為 me.jpg) 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上傳到你的生活照到 hw00 檔案夾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https://github.com/你的帳號/vis2023f/hw00/</a:t>
            </a:r>
            <a:r>
              <a:rPr lang="zh-TW"/>
              <a:t> </a:t>
            </a:r>
            <a:endParaRPr/>
          </a:p>
        </p:txBody>
      </p:sp>
      <p:sp>
        <p:nvSpPr>
          <p:cNvPr id="315" name="Google Shape;315;p7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6" name="Google Shape;316;p77"/>
          <p:cNvSpPr txBox="1"/>
          <p:nvPr/>
        </p:nvSpPr>
        <p:spPr>
          <a:xfrm>
            <a:off x="8567057" y="646275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322" name="Google Shape;322;p7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p78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修改 /hw00/index.html 中的第201行，把 src="./</a:t>
            </a:r>
            <a:r>
              <a:rPr lang="zh-TW">
                <a:solidFill>
                  <a:srgbClr val="FF0000"/>
                </a:solidFill>
              </a:rPr>
              <a:t>image.svg</a:t>
            </a:r>
            <a:r>
              <a:rPr lang="zh-TW"/>
              <a:t>" 修改為 src="./</a:t>
            </a:r>
            <a:r>
              <a:rPr lang="zh-TW">
                <a:solidFill>
                  <a:srgbClr val="FF0000"/>
                </a:solidFill>
              </a:rPr>
              <a:t>me.jpg</a:t>
            </a:r>
            <a:r>
              <a:rPr lang="zh-TW"/>
              <a:t>"。</a:t>
            </a:r>
            <a:endParaRPr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前往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zh-TW" u="sng">
                <a:solidFill>
                  <a:schemeClr val="hlink"/>
                </a:solidFill>
                <a:hlinkClick r:id="rId4"/>
              </a:rPr>
              <a:t>你的帳號</a:t>
            </a:r>
            <a:r>
              <a:rPr lang="zh-TW"/>
              <a:t>.</a:t>
            </a:r>
            <a:r>
              <a:rPr lang="zh-TW" u="sng">
                <a:solidFill>
                  <a:schemeClr val="hlink"/>
                </a:solidFill>
                <a:hlinkClick r:id="rId5"/>
              </a:rPr>
              <a:t>github.io/vis2023f/</a:t>
            </a:r>
            <a:r>
              <a:rPr lang="zh-TW"/>
              <a:t> 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檢查是否能夠正常顯示。 </a:t>
            </a:r>
            <a:endParaRPr/>
          </a:p>
        </p:txBody>
      </p:sp>
      <p:sp>
        <p:nvSpPr>
          <p:cNvPr id="324" name="Google Shape;324;p7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5" name="Google Shape;325;p78"/>
          <p:cNvSpPr txBox="1"/>
          <p:nvPr/>
        </p:nvSpPr>
        <p:spPr>
          <a:xfrm>
            <a:off x="8567057" y="646275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331" name="Google Shape;331;p7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Google Shape;332;p7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害羞如你，可使用你的背影、剪影 </a:t>
            </a:r>
            <a:endParaRPr/>
          </a:p>
        </p:txBody>
      </p:sp>
      <p:sp>
        <p:nvSpPr>
          <p:cNvPr id="333" name="Google Shape;333;p7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4" name="Google Shape;334;p79"/>
          <p:cNvSpPr txBox="1"/>
          <p:nvPr/>
        </p:nvSpPr>
        <p:spPr>
          <a:xfrm>
            <a:off x="8567057" y="646275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35" name="Google Shape;33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765" y="2428084"/>
            <a:ext cx="6440367" cy="4293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n in a hat walking through a canyon" id="336" name="Google Shape;336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4685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9"/>
          <p:cNvSpPr txBox="1"/>
          <p:nvPr/>
        </p:nvSpPr>
        <p:spPr>
          <a:xfrm>
            <a:off x="4120333" y="214593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343" name="Google Shape;343;p8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4" name="Google Shape;344;p8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步驟九: 大功告成 </a:t>
            </a:r>
            <a:endParaRPr/>
          </a:p>
        </p:txBody>
      </p:sp>
      <p:sp>
        <p:nvSpPr>
          <p:cNvPr id="345" name="Google Shape;345;p8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6" name="Google Shape;346;p80"/>
          <p:cNvSpPr txBox="1"/>
          <p:nvPr/>
        </p:nvSpPr>
        <p:spPr>
          <a:xfrm>
            <a:off x="133185" y="568031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47" name="Google Shape;34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uple of women standing next to each other" id="348" name="Google Shape;348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920" y="4040906"/>
            <a:ext cx="2590565" cy="172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蘋果成績表</a:t>
            </a:r>
            <a:endParaRPr/>
          </a:p>
        </p:txBody>
      </p:sp>
      <p:sp>
        <p:nvSpPr>
          <p:cNvPr id="354" name="Google Shape;354;p5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使用方法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蘋果成績表，請參考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https://tjhsieh.github.io/c/vis/vis2023f/syllabus/grade/index.html</a:t>
            </a:r>
            <a:r>
              <a:rPr lang="zh-TW"/>
              <a:t>  </a:t>
            </a:r>
            <a:endParaRPr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704" y="3429000"/>
            <a:ext cx="21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Simple baseline (2pt)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Char char="●"/>
            </a:pPr>
            <a:r>
              <a:rPr b="1" lang="zh-TW" sz="21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 Dummy CSV 虛構成績表。(2pt)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Medium baseline (6pt)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 v3 蘋果成績表。(3pt)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 v7 蘋果成績表。(3pt)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●"/>
            </a:pPr>
            <a:r>
              <a:rPr b="1" lang="zh-TW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Strong baseline (2pt)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Char char="●"/>
            </a:pPr>
            <a:r>
              <a:rPr b="1" lang="zh-TW" sz="21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 v7 創新成績表，參考D3</a:t>
            </a:r>
            <a:r>
              <a:rPr b="1" lang="zh-TW" sz="2100" u="sng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畫廊</a:t>
            </a:r>
            <a:r>
              <a:rPr b="1" lang="zh-TW" sz="21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，修改範例，推出創新成績表。(2pt)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5457753" y="3836666"/>
            <a:ext cx="29610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https://d3js.org/getting-started</a:t>
            </a:r>
            <a:r>
              <a:rPr b="0" i="0" lang="zh-TW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作業說明</a:t>
            </a:r>
            <a:endParaRPr/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05</a:t>
            </a:r>
            <a:endParaRPr/>
          </a:p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1" name="Google Shape;391;p39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 sz="4400"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寫一個</a:t>
            </a:r>
            <a:r>
              <a:rPr b="1" lang="zh-TW" sz="2400">
                <a:solidFill>
                  <a:srgbClr val="00B050"/>
                </a:solidFill>
              </a:rPr>
              <a:t> </a:t>
            </a: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 程式，製作虛構成績表(Dummy CSV)。(2pt)</a:t>
            </a:r>
            <a:endParaRPr b="1" sz="24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參考以下範例</a:t>
            </a:r>
            <a:endParaRPr b="1" sz="24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https://tjhsieh.github.io/c/vis/vis2023f/hw01/src-easy/index.html</a:t>
            </a:r>
            <a:endParaRPr sz="2400"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00" name="Google Shape;400;p4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 sz="4400"/>
          </a:p>
        </p:txBody>
      </p:sp>
      <p:sp>
        <p:nvSpPr>
          <p:cNvPr id="408" name="Google Shape;408;p8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p8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虛構班級人數: 120位學生</a:t>
            </a:r>
            <a:endParaRPr sz="2400">
              <a:solidFill>
                <a:srgbClr val="00B05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虛構班級: 隨機選擇，</a:t>
            </a:r>
            <a:r>
              <a:rPr lang="zh-TW" sz="2400">
                <a:solidFill>
                  <a:srgbClr val="00B050"/>
                </a:solidFill>
              </a:rPr>
              <a:t>資工系、資工所、電資AI、電資資安、創新AI</a:t>
            </a:r>
            <a:endParaRPr/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10" name="Google Shape;410;p8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1" name="Google Shape;41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8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/>
          </a:p>
        </p:txBody>
      </p:sp>
      <p:sp>
        <p:nvSpPr>
          <p:cNvPr id="418" name="Google Shape;418;p8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9" name="Google Shape;419;p8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虛構學號1~3碼: 111、112</a:t>
            </a:r>
            <a:endParaRPr/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虛構學號4~6碼: 590、598、C52、C53、C71</a:t>
            </a:r>
            <a:endParaRPr/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虛構學號7~9碼: 001~999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1" name="Google Shape;42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53" name="Google Shape;153;p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講義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使用方法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評分標準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作業說明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繳交資訊</a:t>
            </a:r>
            <a:endParaRPr/>
          </a:p>
        </p:txBody>
      </p:sp>
      <p:sp>
        <p:nvSpPr>
          <p:cNvPr id="155" name="Google Shape;155;p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8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9" name="Google Shape;429;p8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虛構GitHub帳號: 隨機英數(A~Z, a~z, 0~9)，假設共10個字元</a:t>
            </a:r>
            <a:endParaRPr sz="2400">
              <a:solidFill>
                <a:srgbClr val="00B050"/>
              </a:solidFill>
            </a:endParaRPr>
          </a:p>
          <a:p>
            <a:pPr indent="-1143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30" name="Google Shape;430;p8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1" name="Google Shape;43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/>
          </a:p>
        </p:txBody>
      </p:sp>
      <p:sp>
        <p:nvSpPr>
          <p:cNvPr id="438" name="Google Shape;438;p8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9" name="Google Shape;439;p8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虛構作業: 有十次作業(作業一 至 作業十)</a:t>
            </a:r>
            <a:endParaRPr/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虛構成績: 0分 ~ 10分</a:t>
            </a:r>
            <a:endParaRPr sz="2400">
              <a:solidFill>
                <a:srgbClr val="00B050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40" name="Google Shape;440;p8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1" name="Google Shape;44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– 虛構成績表</a:t>
            </a:r>
            <a:endParaRPr/>
          </a:p>
        </p:txBody>
      </p:sp>
      <p:sp>
        <p:nvSpPr>
          <p:cNvPr id="448" name="Google Shape;448;p8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9" name="Google Shape;449;p8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</a:rPr>
              <a:t>按下 “download CSV”下載Dummy CSV，後續繪製蘋果成績表。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0" name="Google Shape;450;p8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1" name="Google Shape;45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64" y="2613824"/>
            <a:ext cx="10859441" cy="317781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5"/>
          <p:cNvSpPr/>
          <p:nvPr/>
        </p:nvSpPr>
        <p:spPr>
          <a:xfrm>
            <a:off x="256052" y="2526229"/>
            <a:ext cx="1953748" cy="836096"/>
          </a:xfrm>
          <a:custGeom>
            <a:rect b="b" l="l" r="r" t="t"/>
            <a:pathLst>
              <a:path extrusionOk="0" h="836096" w="1953748">
                <a:moveTo>
                  <a:pt x="0" y="0"/>
                </a:moveTo>
                <a:cubicBezTo>
                  <a:pt x="295975" y="148364"/>
                  <a:pt x="1253686" y="-110249"/>
                  <a:pt x="1953748" y="0"/>
                </a:cubicBezTo>
                <a:cubicBezTo>
                  <a:pt x="1993796" y="342835"/>
                  <a:pt x="1941989" y="448851"/>
                  <a:pt x="1953748" y="836096"/>
                </a:cubicBezTo>
                <a:cubicBezTo>
                  <a:pt x="1528847" y="844484"/>
                  <a:pt x="242138" y="779042"/>
                  <a:pt x="0" y="836096"/>
                </a:cubicBezTo>
                <a:cubicBezTo>
                  <a:pt x="-8279" y="484399"/>
                  <a:pt x="14272" y="203333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6"/>
          <p:cNvSpPr txBox="1"/>
          <p:nvPr>
            <p:ph type="ctrTitle"/>
          </p:nvPr>
        </p:nvSpPr>
        <p:spPr>
          <a:xfrm>
            <a:off x="953359" y="824935"/>
            <a:ext cx="9115927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– v3 蘋果成績表</a:t>
            </a:r>
            <a:endParaRPr/>
          </a:p>
        </p:txBody>
      </p:sp>
      <p:sp>
        <p:nvSpPr>
          <p:cNvPr id="459" name="Google Shape;459;p8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0" name="Google Shape;460;p86"/>
          <p:cNvSpPr txBox="1"/>
          <p:nvPr>
            <p:ph idx="2" type="body"/>
          </p:nvPr>
        </p:nvSpPr>
        <p:spPr>
          <a:xfrm>
            <a:off x="954088" y="1618596"/>
            <a:ext cx="10180637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D3.js 第三版，讀入虛擬成績表，繪製蘋果成績表。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&lt;script src="https://d3js.org/d3.v3.min.js"&gt;&lt;/script&gt;</a:t>
            </a:r>
            <a:endParaRPr/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參考以下範例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https://tjhsieh.github.io/c/vis/vis2023f/hw01/src-medium-v3/index.html</a:t>
            </a:r>
            <a:endParaRPr sz="2400"/>
          </a:p>
          <a:p>
            <a:pPr indent="-1143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61" name="Google Shape;461;p8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62" name="Google Shape;462;p86"/>
          <p:cNvSpPr/>
          <p:nvPr/>
        </p:nvSpPr>
        <p:spPr>
          <a:xfrm>
            <a:off x="5658553" y="2378334"/>
            <a:ext cx="2473076" cy="800295"/>
          </a:xfrm>
          <a:custGeom>
            <a:rect b="b" l="l" r="r" t="t"/>
            <a:pathLst>
              <a:path extrusionOk="0" h="800295" w="2473076">
                <a:moveTo>
                  <a:pt x="0" y="0"/>
                </a:moveTo>
                <a:cubicBezTo>
                  <a:pt x="688182" y="148364"/>
                  <a:pt x="1760690" y="-110249"/>
                  <a:pt x="2473076" y="0"/>
                </a:cubicBezTo>
                <a:cubicBezTo>
                  <a:pt x="2406456" y="393129"/>
                  <a:pt x="2535499" y="462144"/>
                  <a:pt x="2473076" y="800295"/>
                </a:cubicBezTo>
                <a:cubicBezTo>
                  <a:pt x="2139442" y="808683"/>
                  <a:pt x="955917" y="743241"/>
                  <a:pt x="0" y="800295"/>
                </a:cubicBezTo>
                <a:cubicBezTo>
                  <a:pt x="117" y="608466"/>
                  <a:pt x="71084" y="100866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86"/>
          <p:cNvSpPr/>
          <p:nvPr/>
        </p:nvSpPr>
        <p:spPr>
          <a:xfrm>
            <a:off x="1057275" y="1618596"/>
            <a:ext cx="3242582" cy="800295"/>
          </a:xfrm>
          <a:custGeom>
            <a:rect b="b" l="l" r="r" t="t"/>
            <a:pathLst>
              <a:path extrusionOk="0" h="800295" w="3242582">
                <a:moveTo>
                  <a:pt x="0" y="0"/>
                </a:moveTo>
                <a:cubicBezTo>
                  <a:pt x="1608199" y="148364"/>
                  <a:pt x="1847077" y="-110249"/>
                  <a:pt x="3242582" y="0"/>
                </a:cubicBezTo>
                <a:cubicBezTo>
                  <a:pt x="3175962" y="393129"/>
                  <a:pt x="3305005" y="462144"/>
                  <a:pt x="3242582" y="800295"/>
                </a:cubicBezTo>
                <a:cubicBezTo>
                  <a:pt x="1729371" y="808683"/>
                  <a:pt x="992099" y="743241"/>
                  <a:pt x="0" y="800295"/>
                </a:cubicBezTo>
                <a:cubicBezTo>
                  <a:pt x="117" y="608466"/>
                  <a:pt x="71084" y="100866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7"/>
          <p:cNvSpPr txBox="1"/>
          <p:nvPr>
            <p:ph type="ctrTitle"/>
          </p:nvPr>
        </p:nvSpPr>
        <p:spPr>
          <a:xfrm>
            <a:off x="953359" y="824935"/>
            <a:ext cx="9115927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– v7 蘋果成績表</a:t>
            </a:r>
            <a:endParaRPr/>
          </a:p>
        </p:txBody>
      </p:sp>
      <p:sp>
        <p:nvSpPr>
          <p:cNvPr id="470" name="Google Shape;470;p8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1" name="Google Shape;471;p87"/>
          <p:cNvSpPr txBox="1"/>
          <p:nvPr>
            <p:ph idx="2" type="body"/>
          </p:nvPr>
        </p:nvSpPr>
        <p:spPr>
          <a:xfrm>
            <a:off x="954088" y="1618596"/>
            <a:ext cx="10180637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D3.js 第七版，讀入虛擬成績表，繪製蘋果成績表。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&lt;script src="https://d3js.org/d3.v7.min.js"&gt;&lt;/script&gt;</a:t>
            </a:r>
            <a:endParaRPr/>
          </a:p>
          <a:p>
            <a:pPr indent="-1143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73" name="Google Shape;473;p87"/>
          <p:cNvSpPr/>
          <p:nvPr/>
        </p:nvSpPr>
        <p:spPr>
          <a:xfrm>
            <a:off x="5658553" y="2378334"/>
            <a:ext cx="2473076" cy="800295"/>
          </a:xfrm>
          <a:custGeom>
            <a:rect b="b" l="l" r="r" t="t"/>
            <a:pathLst>
              <a:path extrusionOk="0" h="800295" w="2473076">
                <a:moveTo>
                  <a:pt x="0" y="0"/>
                </a:moveTo>
                <a:cubicBezTo>
                  <a:pt x="688182" y="148364"/>
                  <a:pt x="1760690" y="-110249"/>
                  <a:pt x="2473076" y="0"/>
                </a:cubicBezTo>
                <a:cubicBezTo>
                  <a:pt x="2406456" y="393129"/>
                  <a:pt x="2535499" y="462144"/>
                  <a:pt x="2473076" y="800295"/>
                </a:cubicBezTo>
                <a:cubicBezTo>
                  <a:pt x="2139442" y="808683"/>
                  <a:pt x="955917" y="743241"/>
                  <a:pt x="0" y="800295"/>
                </a:cubicBezTo>
                <a:cubicBezTo>
                  <a:pt x="117" y="608466"/>
                  <a:pt x="71084" y="100866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7"/>
          <p:cNvSpPr/>
          <p:nvPr/>
        </p:nvSpPr>
        <p:spPr>
          <a:xfrm>
            <a:off x="1057275" y="1618596"/>
            <a:ext cx="3242582" cy="800295"/>
          </a:xfrm>
          <a:custGeom>
            <a:rect b="b" l="l" r="r" t="t"/>
            <a:pathLst>
              <a:path extrusionOk="0" h="800295" w="3242582">
                <a:moveTo>
                  <a:pt x="0" y="0"/>
                </a:moveTo>
                <a:cubicBezTo>
                  <a:pt x="1608199" y="148364"/>
                  <a:pt x="1847077" y="-110249"/>
                  <a:pt x="3242582" y="0"/>
                </a:cubicBezTo>
                <a:cubicBezTo>
                  <a:pt x="3175962" y="393129"/>
                  <a:pt x="3305005" y="462144"/>
                  <a:pt x="3242582" y="800295"/>
                </a:cubicBezTo>
                <a:cubicBezTo>
                  <a:pt x="1729371" y="808683"/>
                  <a:pt x="992099" y="743241"/>
                  <a:pt x="0" y="800295"/>
                </a:cubicBezTo>
                <a:cubicBezTo>
                  <a:pt x="117" y="608466"/>
                  <a:pt x="71084" y="100866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7030A0"/>
                </a:solidFill>
              </a:rPr>
              <a:t>Strong baseline</a:t>
            </a:r>
            <a:endParaRPr/>
          </a:p>
        </p:txBody>
      </p:sp>
      <p:sp>
        <p:nvSpPr>
          <p:cNvPr id="481" name="Google Shape;481;p4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</a:rPr>
              <a:t>D3.js 畫廊，網頁網址如下</a:t>
            </a:r>
            <a:endParaRPr b="1" sz="24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 u="sng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https://observablehq.com/@d3/gallery?utm_source=d3js-org&amp;utm_medium=nav&amp;utm_campaign=try-observable</a:t>
            </a:r>
            <a:r>
              <a:rPr b="1" lang="zh-TW" sz="2400">
                <a:solidFill>
                  <a:srgbClr val="7030A0"/>
                </a:solidFill>
              </a:rPr>
              <a:t> </a:t>
            </a:r>
            <a:endParaRPr b="1" sz="24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參考D3</a:t>
            </a:r>
            <a:r>
              <a:rPr b="1" lang="zh-TW" sz="2400" u="sng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畫廊</a:t>
            </a:r>
            <a:r>
              <a:rPr b="1" lang="zh-TW" sz="24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，任選一個你喜歡的 D3.js 範例，讀入虛構成績表，繪製嶄新風格成績表。</a:t>
            </a:r>
            <a:endParaRPr b="1" sz="2400">
              <a:solidFill>
                <a:srgbClr val="7030A0"/>
              </a:solidFill>
            </a:endParaRPr>
          </a:p>
        </p:txBody>
      </p:sp>
      <p:sp>
        <p:nvSpPr>
          <p:cNvPr id="483" name="Google Shape;483;p4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4" name="Google Shape;48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2255" y="4262563"/>
            <a:ext cx="7075657" cy="217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91" name="Google Shape;491;p43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06</a:t>
            </a:r>
            <a:endParaRPr/>
          </a:p>
        </p:txBody>
      </p:sp>
      <p:sp>
        <p:nvSpPr>
          <p:cNvPr id="492" name="Google Shape;492;p4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3" name="Google Shape;493;p43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 Simple baseline </a:t>
            </a:r>
            <a:endParaRPr/>
          </a:p>
        </p:txBody>
      </p:sp>
      <p:sp>
        <p:nvSpPr>
          <p:cNvPr id="499" name="Google Shape;499;p4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0" name="Google Shape;500;p4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Simple baseline – 虛設成績表，程式碼放在 </a:t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zh-TW" sz="24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</a:t>
            </a:r>
            <a:r>
              <a:rPr lang="zh-TW" sz="2400">
                <a:solidFill>
                  <a:srgbClr val="FF0000"/>
                </a:solidFill>
              </a:rPr>
              <a:t>s</a:t>
            </a:r>
            <a:r>
              <a:rPr lang="zh-TW" sz="2400">
                <a:solidFill>
                  <a:srgbClr val="FF0000"/>
                </a:solidFill>
              </a:rPr>
              <a:t>rc-sasy</a:t>
            </a:r>
            <a:r>
              <a:rPr lang="zh-TW" sz="24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2400"/>
          </a:p>
        </p:txBody>
      </p:sp>
      <p:sp>
        <p:nvSpPr>
          <p:cNvPr id="501" name="Google Shape;501;p4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 Medium baseline </a:t>
            </a:r>
            <a:endParaRPr/>
          </a:p>
        </p:txBody>
      </p:sp>
      <p:sp>
        <p:nvSpPr>
          <p:cNvPr id="507" name="Google Shape;507;p8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8" name="Google Shape;508;p8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Medium baseline – v3 蘋果成績表，程式碼放在 </a:t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zh-TW" sz="24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</a:t>
            </a:r>
            <a:r>
              <a:rPr lang="zh-TW" sz="24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src-medium-v3</a:t>
            </a:r>
            <a:r>
              <a:rPr lang="zh-TW" sz="2400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2400"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Medium baseline – v7 蘋果成績表，程式碼放在 </a:t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zh-TW" sz="24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</a:t>
            </a:r>
            <a:r>
              <a:rPr lang="zh-TW" sz="2400" u="sng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src-medium</a:t>
            </a:r>
            <a:r>
              <a:rPr lang="zh-TW" sz="2400" u="sng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-v</a:t>
            </a:r>
            <a:r>
              <a:rPr lang="zh-TW" sz="2400" u="sng">
                <a:solidFill>
                  <a:srgbClr val="FF0000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</a:t>
            </a:r>
            <a:r>
              <a:rPr lang="zh-TW" sz="2400" u="sng">
                <a:solidFill>
                  <a:srgbClr val="0563C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2400"/>
          </a:p>
        </p:txBody>
      </p:sp>
      <p:sp>
        <p:nvSpPr>
          <p:cNvPr id="509" name="Google Shape;509;p8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 Strong baseline </a:t>
            </a:r>
            <a:endParaRPr/>
          </a:p>
        </p:txBody>
      </p:sp>
      <p:sp>
        <p:nvSpPr>
          <p:cNvPr id="515" name="Google Shape;515;p8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6" name="Google Shape;516;p8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Strong baseline ，程式碼放在 </a:t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zh-TW" sz="24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</a:t>
            </a:r>
            <a:r>
              <a:rPr lang="zh-TW" sz="24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src-strong</a:t>
            </a:r>
            <a:r>
              <a:rPr lang="zh-TW" sz="2400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zh-TW" sz="2400"/>
              <a:t> </a:t>
            </a:r>
            <a:endParaRPr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7" name="Google Shape;517;p8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講義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Github</a:t>
            </a:r>
            <a:endParaRPr/>
          </a:p>
        </p:txBody>
      </p:sp>
      <p:sp>
        <p:nvSpPr>
          <p:cNvPr id="523" name="Google Shape;523;p5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4" name="Google Shape;524;p5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記得打開以下HW01作品集網頁，寫下一百字作業心得 </a:t>
            </a:r>
            <a:endParaRPr u="sng">
              <a:solidFill>
                <a:srgbClr val="0563C1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zh-TW" sz="24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/vis2023f/hw01/index.html</a:t>
            </a:r>
            <a:r>
              <a:rPr lang="zh-TW" sz="2400"/>
              <a:t>  </a:t>
            </a:r>
            <a:endParaRPr sz="2400"/>
          </a:p>
        </p:txBody>
      </p:sp>
      <p:sp>
        <p:nvSpPr>
          <p:cNvPr id="525" name="Google Shape;525;p5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https://你的帳號.github.io/vis2023f/hw01/</a:t>
            </a:r>
            <a:r>
              <a:rPr lang="zh-TW" sz="2400"/>
              <a:t> </a:t>
            </a:r>
            <a:endParaRPr sz="2400"/>
          </a:p>
        </p:txBody>
      </p:sp>
      <p:sp>
        <p:nvSpPr>
          <p:cNvPr id="531" name="Google Shape;531;p5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2" name="Google Shape;532;p5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34" name="Google Shape;53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893" y="1618596"/>
            <a:ext cx="9895114" cy="477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https://www.github.com/你的帳號/vis2023f/hw01/</a:t>
            </a:r>
            <a:endParaRPr sz="2400"/>
          </a:p>
        </p:txBody>
      </p:sp>
      <p:sp>
        <p:nvSpPr>
          <p:cNvPr id="540" name="Google Shape;540;p9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1" name="Google Shape;541;p9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2" name="Google Shape;542;p9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43" name="Google Shape;54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893" y="1618596"/>
            <a:ext cx="8985424" cy="463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src按鈕</a:t>
            </a:r>
            <a:endParaRPr/>
          </a:p>
        </p:txBody>
      </p:sp>
      <p:sp>
        <p:nvSpPr>
          <p:cNvPr id="550" name="Google Shape;550;p5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5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GitHub 倉庫，</a:t>
            </a:r>
            <a:r>
              <a:rPr lang="zh-TW">
                <a:solidFill>
                  <a:srgbClr val="FF0000"/>
                </a:solidFill>
              </a:rPr>
              <a:t>傳送門</a:t>
            </a:r>
            <a:r>
              <a:rPr lang="zh-TW"/>
              <a:t>按鈕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 sz="24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https://www.github.com/</a:t>
            </a:r>
            <a:r>
              <a:rPr lang="zh-TW" sz="24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你的帳號</a:t>
            </a:r>
            <a:r>
              <a:rPr lang="zh-TW" sz="24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/vis2023f/hw01/</a:t>
            </a:r>
            <a:r>
              <a:rPr lang="zh-TW" sz="24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index.html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2" name="Google Shape;552;p5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3" name="Google Shape;553;p58"/>
          <p:cNvSpPr txBox="1"/>
          <p:nvPr/>
        </p:nvSpPr>
        <p:spPr>
          <a:xfrm>
            <a:off x="165960" y="2999169"/>
            <a:ext cx="11446232" cy="215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------------------------------------------------&gt;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&lt;div class="row hw12"&gt;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&lt;div class="col-md-12 twenty"&gt;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打開作品集資料夾 (GitHub 倉庫 vis2023f 傳送門)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&lt;hr&gt;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&lt;input type=“button” name=“back” onclick=“location.href=‘https://github.com/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你的帳號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/vis2023f/’” value=“  ٩(｡・ω・｡)و     "&gt;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884" y="5357536"/>
            <a:ext cx="11446232" cy="11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Pages vis2023f 傳送門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1" name="Google Shape;561;p91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Google Shape;562;p9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3" name="Google Shape;56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14" y="2209694"/>
            <a:ext cx="11202371" cy="243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評分表</a:t>
            </a:r>
            <a:endParaRPr/>
          </a:p>
        </p:txBody>
      </p:sp>
      <p:sp>
        <p:nvSpPr>
          <p:cNvPr id="570" name="Google Shape;570;p9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1" name="Google Shape;571;p9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&lt;script&gt;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$(function() 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var f = function() 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  $(this).next().text($(this).is(':checked') ? '做完' : '未做完');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};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$('input').change(f).trigger('change');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});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10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d3.select("#myCheckbox1").on("change",update);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d3.select("#myCheckbox2").on("change",update);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d3.select("#myCheckbox3").on("change",update);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d3.select("#myCheckbox4").on("change",update);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d3.select("#myCheckbox5").on("change",update);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d3.select("#myCheckbox6").on("change",update);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d3.select("#myCheckbox7").on("change",update);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10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update();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function update(){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var score = 0;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if (d3.select("#myCheckbox1").property("checked")){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  score += parseInt(d3.select('#m1').html());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}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if (d3.select("#myCheckbox2").property("checked")){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  score += parseInt(d3.select('#m2').html());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}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if (d3.select("#myCheckbox3").property("checked")){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  score += parseInt(d3.select('#m3').html());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}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  d3.select("#myTotal").html(score); 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  }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000"/>
              <a:t>&lt;/script&gt;</a:t>
            </a:r>
            <a:endParaRPr sz="1000"/>
          </a:p>
        </p:txBody>
      </p:sp>
      <p:sp>
        <p:nvSpPr>
          <p:cNvPr id="572" name="Google Shape;572;p9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3" name="Google Shape;573;p92"/>
          <p:cNvSpPr txBox="1"/>
          <p:nvPr/>
        </p:nvSpPr>
        <p:spPr>
          <a:xfrm>
            <a:off x="4970684" y="1252831"/>
            <a:ext cx="6807426" cy="5539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 rowspan="4"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&lt;td&gt;&lt;input type="checkbox" class="flipswitch" id="myCheckbox1"&gt;&lt;/td&gt;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 id='m1'&gt;2&lt;/td&gt;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&lt;td&gt;Simple baseline - 產生 Dummy CSV 虛構成績表&lt;/td&gt;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&lt;td&gt;&lt;input type="checkbox" class="flipswitch" id="myCheckbox2"&gt;&lt;/td&gt;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 id='m2'&gt;2&lt;/td&gt;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&lt;td&gt;Simple baseline - 繪製 v3 蘋果成績表&lt;/td&gt;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&lt;td&gt;&lt;input type="checkbox" class="flipswitch" id="myCheckbox3" checked&gt;&lt;/td&gt;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 id='m3'&gt;2&lt;/td&gt;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&lt;td&gt;Medium baseline - 繪製 v7 蘋果成績表&lt;/td&gt;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&lt;td&gt;&lt;input type="checkbox" class="flipswitch" id="myCheckbox4"&gt;&lt;/td&gt;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 id='m4'&gt;4&lt;/td&gt;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&lt;td&gt;Strong baseline - 繪製 v7 創新成績表，參考D3畫廊，修改範例，推出創新成績表&lt;/td&gt;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824" y="43544"/>
            <a:ext cx="6372291" cy="127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8cba9ff31_1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581" name="Google Shape;581;g208cba9ff31_1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82" name="Google Shape;582;g208cba9ff31_1_0"/>
          <p:cNvSpPr txBox="1"/>
          <p:nvPr>
            <p:ph idx="2" type="body"/>
          </p:nvPr>
        </p:nvSpPr>
        <p:spPr>
          <a:xfrm>
            <a:off x="954088" y="1618596"/>
            <a:ext cx="10442918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 should finish your homework on your own.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Do not share your codes with any living creatures. </a:t>
            </a:r>
            <a:endParaRPr b="1" sz="2400">
              <a:solidFill>
                <a:srgbClr val="FF0000"/>
              </a:solidFill>
            </a:endParaRPr>
          </a:p>
          <a:p>
            <a:pPr indent="-342900" lvl="1" marL="10287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lang="zh-TW" sz="2100">
                <a:solidFill>
                  <a:srgbClr val="FF0000"/>
                </a:solidFill>
              </a:rPr>
              <a:t>如果作業程式碼使用了網路上找到的範例程式碼，比如 GibHut 上面的範例或是任何程式庫，請以註解方式，註明在你的程式碼中。</a:t>
            </a:r>
            <a:endParaRPr sz="21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Your HW will get 0 pt if you violate any of the above rules.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Professor &amp; TAs preserve the rights to change the rules &amp; grades.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83" name="Google Shape;583;g208cba9ff31_1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589" name="Google Shape;589;p6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90" name="Google Shape;590;p62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07</a:t>
            </a:r>
            <a:endParaRPr/>
          </a:p>
        </p:txBody>
      </p:sp>
      <p:sp>
        <p:nvSpPr>
          <p:cNvPr id="591" name="Google Shape;591;p6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2" name="Google Shape;592;p62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8cba9ff31_2_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599" name="Google Shape;599;g208cba9ff31_2_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00" name="Google Shape;600;g208cba9ff31_2_5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TA Email</a:t>
            </a:r>
            <a:endParaRPr/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吳泳霈	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t112598033@ntut.org.tw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Email 標題，請按照此格式(XX為作業編號) :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	[vis2023f-hwXX-學號]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1" name="Google Shape;601;g208cba9ff31_2_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製作本學期作業(作品集)網頁，上傳到 GitHub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步驟一: 前往下載範本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https://github.com/tjhsieh/vis2023f/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097" y="3141939"/>
            <a:ext cx="5690973" cy="3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4324026" y="3432210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5523533" y="3285700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86005" y="5241746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3885512" y="5095236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步驟二: 解壓縮</a:t>
            </a:r>
            <a:endParaRPr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47" y="2489458"/>
            <a:ext cx="9419136" cy="354360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/>
          <p:nvPr/>
        </p:nvSpPr>
        <p:spPr>
          <a:xfrm>
            <a:off x="3739553" y="3945914"/>
            <a:ext cx="1577882" cy="620486"/>
          </a:xfrm>
          <a:custGeom>
            <a:rect b="b" l="l" r="r" t="t"/>
            <a:pathLst>
              <a:path extrusionOk="0" h="620486" w="1577882">
                <a:moveTo>
                  <a:pt x="0" y="0"/>
                </a:moveTo>
                <a:cubicBezTo>
                  <a:pt x="368137" y="90665"/>
                  <a:pt x="1143402" y="134954"/>
                  <a:pt x="1577882" y="0"/>
                </a:cubicBezTo>
                <a:cubicBezTo>
                  <a:pt x="1607041" y="137479"/>
                  <a:pt x="1522688" y="499495"/>
                  <a:pt x="1577882" y="620486"/>
                </a:cubicBezTo>
                <a:cubicBezTo>
                  <a:pt x="918430" y="745147"/>
                  <a:pt x="676327" y="691801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6549199" y="4035736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解壓縮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步驟三: 登入GitHub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220" y="2494059"/>
            <a:ext cx="9823498" cy="407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02" name="Google Shape;202;p6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6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步驟四: 產生新倉庫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https://github.com/你的帳號/vis2023f/</a:t>
            </a:r>
            <a:endParaRPr/>
          </a:p>
        </p:txBody>
      </p:sp>
      <p:sp>
        <p:nvSpPr>
          <p:cNvPr id="204" name="Google Shape;204;p6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5" name="Google Shape;20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220" y="2494059"/>
            <a:ext cx="9823498" cy="4072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7"/>
          <p:cNvSpPr/>
          <p:nvPr/>
        </p:nvSpPr>
        <p:spPr>
          <a:xfrm>
            <a:off x="9552493" y="343246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7"/>
          <p:cNvSpPr/>
          <p:nvPr/>
        </p:nvSpPr>
        <p:spPr>
          <a:xfrm>
            <a:off x="10427588" y="3922028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13" name="Google Shape;213;p6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6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步驟五: 倉庫名稱，請命名為 vis2023f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15" name="Google Shape;215;p6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28" y="2417916"/>
            <a:ext cx="9554655" cy="390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8"/>
          <p:cNvSpPr/>
          <p:nvPr/>
        </p:nvSpPr>
        <p:spPr>
          <a:xfrm>
            <a:off x="4653922" y="4997807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8"/>
          <p:cNvSpPr/>
          <p:nvPr/>
        </p:nvSpPr>
        <p:spPr>
          <a:xfrm>
            <a:off x="8087102" y="4767371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章節頁_章節3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章節頁_章節N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章節頁_章節4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2021-11-03T01:57:43Z</dcterms:created>
  <dc:creator>Microsoft Office User</dc:creator>
</cp:coreProperties>
</file>