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ilqJ0EtQYx1qwVqMuvoMlIasUM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D75E5B-4AEB-4763-92B2-CA8EA432D6AB}">
  <a:tblStyle styleId="{F5D75E5B-4AEB-4763-92B2-CA8EA432D6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428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7725" lIns="95475" spcFirstLastPara="1" rIns="95475" wrap="square" tIns="477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991" y="0"/>
            <a:ext cx="3078428" cy="51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7725" lIns="95475" spcFirstLastPara="1" rIns="95475" wrap="square" tIns="4772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7725" lIns="95475" spcFirstLastPara="1" rIns="95475" wrap="square" tIns="47725">
            <a:no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7725" lIns="95475" spcFirstLastPara="1" rIns="95475" wrap="square" tIns="477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7725" lIns="95475" spcFirstLastPara="1" rIns="95475" wrap="square" tIns="47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 txBox="1"/>
          <p:nvPr>
            <p:ph idx="12" type="sldNum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7725" lIns="95475" spcFirstLastPara="1" rIns="95475" wrap="square" tIns="47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5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:notes"/>
          <p:cNvSpPr txBox="1"/>
          <p:nvPr>
            <p:ph idx="12" type="sldNum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7725" lIns="95475" spcFirstLastPara="1" rIns="95475" wrap="square" tIns="47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anchorCtr="0" anchor="t" bIns="47725" lIns="95475" spcFirstLastPara="1" rIns="95475" wrap="square" tIns="47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482600" y="1279525"/>
            <a:ext cx="6138863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4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8"/>
          <p:cNvGrpSpPr/>
          <p:nvPr/>
        </p:nvGrpSpPr>
        <p:grpSpPr>
          <a:xfrm>
            <a:off x="-292446" y="798752"/>
            <a:ext cx="12776891" cy="8266521"/>
            <a:chOff x="-292446" y="854032"/>
            <a:chExt cx="12776891" cy="8266521"/>
          </a:xfrm>
        </p:grpSpPr>
        <p:grpSp>
          <p:nvGrpSpPr>
            <p:cNvPr id="17" name="Google Shape;17;p28"/>
            <p:cNvGrpSpPr/>
            <p:nvPr/>
          </p:nvGrpSpPr>
          <p:grpSpPr>
            <a:xfrm>
              <a:off x="-292446" y="854032"/>
              <a:ext cx="12776891" cy="8266521"/>
              <a:chOff x="-292446" y="854032"/>
              <a:chExt cx="12776891" cy="8266521"/>
            </a:xfrm>
          </p:grpSpPr>
          <p:sp>
            <p:nvSpPr>
              <p:cNvPr id="18" name="Google Shape;18;p28"/>
              <p:cNvSpPr/>
              <p:nvPr/>
            </p:nvSpPr>
            <p:spPr>
              <a:xfrm rot="-5400000">
                <a:off x="1962739" y="-1401152"/>
                <a:ext cx="8266521" cy="12776889"/>
              </a:xfrm>
              <a:prstGeom prst="round2SameRect">
                <a:avLst>
                  <a:gd fmla="val 44458" name="adj1"/>
                  <a:gd fmla="val 0" name="adj2"/>
                </a:avLst>
              </a:prstGeom>
              <a:solidFill>
                <a:srgbClr val="F3E6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8"/>
              <p:cNvSpPr/>
              <p:nvPr/>
            </p:nvSpPr>
            <p:spPr>
              <a:xfrm>
                <a:off x="4970585" y="4736122"/>
                <a:ext cx="7513860" cy="2215662"/>
              </a:xfrm>
              <a:prstGeom prst="rect">
                <a:avLst/>
              </a:prstGeom>
              <a:solidFill>
                <a:srgbClr val="F9F4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8"/>
              <p:cNvSpPr/>
              <p:nvPr/>
            </p:nvSpPr>
            <p:spPr>
              <a:xfrm rot="5400000">
                <a:off x="4548788" y="-878365"/>
                <a:ext cx="5860438" cy="10010876"/>
              </a:xfrm>
              <a:prstGeom prst="round2SameRect">
                <a:avLst>
                  <a:gd fmla="val 29962" name="adj1"/>
                  <a:gd fmla="val 0" name="adj2"/>
                </a:avLst>
              </a:prstGeom>
              <a:solidFill>
                <a:srgbClr val="F3E6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一張含有 文字 的圖片&#10;&#10;自動產生的描述" id="21" name="Google Shape;21;p28"/>
            <p:cNvPicPr preferRelativeResize="0"/>
            <p:nvPr/>
          </p:nvPicPr>
          <p:blipFill rotWithShape="1">
            <a:blip r:embed="rId2">
              <a:alphaModFix/>
            </a:blip>
            <a:srcRect b="2220" l="2630" r="47895" t="47477"/>
            <a:stretch/>
          </p:blipFill>
          <p:spPr>
            <a:xfrm>
              <a:off x="-118612" y="3973188"/>
              <a:ext cx="4119112" cy="31409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8"/>
          <p:cNvSpPr txBox="1"/>
          <p:nvPr>
            <p:ph idx="1" type="subTitle"/>
          </p:nvPr>
        </p:nvSpPr>
        <p:spPr>
          <a:xfrm>
            <a:off x="1204911" y="4308714"/>
            <a:ext cx="9782175" cy="2482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✔"/>
              <a:defRPr b="1" sz="28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23" name="Google Shape;23;p28"/>
          <p:cNvGrpSpPr/>
          <p:nvPr/>
        </p:nvGrpSpPr>
        <p:grpSpPr>
          <a:xfrm>
            <a:off x="9568548" y="145653"/>
            <a:ext cx="2478208" cy="905211"/>
            <a:chOff x="7282548" y="240236"/>
            <a:chExt cx="2478208" cy="905211"/>
          </a:xfrm>
        </p:grpSpPr>
        <p:grpSp>
          <p:nvGrpSpPr>
            <p:cNvPr id="24" name="Google Shape;24;p28"/>
            <p:cNvGrpSpPr/>
            <p:nvPr/>
          </p:nvGrpSpPr>
          <p:grpSpPr>
            <a:xfrm>
              <a:off x="7282548" y="240236"/>
              <a:ext cx="2409826" cy="860559"/>
              <a:chOff x="10667999" y="1641809"/>
              <a:chExt cx="2409826" cy="860559"/>
            </a:xfrm>
          </p:grpSpPr>
          <p:sp>
            <p:nvSpPr>
              <p:cNvPr id="25" name="Google Shape;25;p28"/>
              <p:cNvSpPr/>
              <p:nvPr/>
            </p:nvSpPr>
            <p:spPr>
              <a:xfrm>
                <a:off x="10668998" y="1641809"/>
                <a:ext cx="2408827" cy="675132"/>
              </a:xfrm>
              <a:prstGeom prst="roundRect">
                <a:avLst>
                  <a:gd fmla="val 6792" name="adj"/>
                </a:avLst>
              </a:prstGeom>
              <a:solidFill>
                <a:srgbClr val="E9B77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8"/>
              <p:cNvSpPr/>
              <p:nvPr/>
            </p:nvSpPr>
            <p:spPr>
              <a:xfrm rot="5400000">
                <a:off x="10461155" y="2099612"/>
                <a:ext cx="609600" cy="195911"/>
              </a:xfrm>
              <a:prstGeom prst="triangle">
                <a:avLst>
                  <a:gd fmla="val 50000" name="adj"/>
                </a:avLst>
              </a:prstGeom>
              <a:solidFill>
                <a:srgbClr val="E9B77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" name="Google Shape;27;p28"/>
            <p:cNvSpPr/>
            <p:nvPr/>
          </p:nvSpPr>
          <p:spPr>
            <a:xfrm>
              <a:off x="7351929" y="317447"/>
              <a:ext cx="2408827" cy="828000"/>
            </a:xfrm>
            <a:custGeom>
              <a:rect b="b" l="l" r="r" t="t"/>
              <a:pathLst>
                <a:path extrusionOk="0" h="1440192" w="1571625">
                  <a:moveTo>
                    <a:pt x="0" y="0"/>
                  </a:moveTo>
                  <a:lnTo>
                    <a:pt x="261938" y="0"/>
                  </a:lnTo>
                  <a:lnTo>
                    <a:pt x="261938" y="0"/>
                  </a:lnTo>
                  <a:lnTo>
                    <a:pt x="654844" y="0"/>
                  </a:lnTo>
                  <a:lnTo>
                    <a:pt x="1571625" y="0"/>
                  </a:lnTo>
                  <a:lnTo>
                    <a:pt x="1571625" y="655638"/>
                  </a:lnTo>
                  <a:lnTo>
                    <a:pt x="1571625" y="655638"/>
                  </a:lnTo>
                  <a:lnTo>
                    <a:pt x="1571625" y="936625"/>
                  </a:lnTo>
                  <a:lnTo>
                    <a:pt x="1571625" y="1123950"/>
                  </a:lnTo>
                  <a:lnTo>
                    <a:pt x="84047" y="1123951"/>
                  </a:lnTo>
                  <a:lnTo>
                    <a:pt x="1196" y="1440192"/>
                  </a:lnTo>
                  <a:cubicBezTo>
                    <a:pt x="797" y="1380661"/>
                    <a:pt x="399" y="1183481"/>
                    <a:pt x="0" y="1123950"/>
                  </a:cubicBezTo>
                  <a:lnTo>
                    <a:pt x="0" y="1123950"/>
                  </a:lnTo>
                  <a:lnTo>
                    <a:pt x="0" y="936625"/>
                  </a:lnTo>
                  <a:lnTo>
                    <a:pt x="0" y="655638"/>
                  </a:lnTo>
                  <a:lnTo>
                    <a:pt x="0" y="6556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71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8"/>
          <p:cNvSpPr txBox="1"/>
          <p:nvPr>
            <p:ph type="ctrTitle"/>
          </p:nvPr>
        </p:nvSpPr>
        <p:spPr>
          <a:xfrm>
            <a:off x="1204911" y="966775"/>
            <a:ext cx="9782175" cy="2841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Microsoft JhengHei"/>
              <a:buNone/>
              <a:defRPr b="1" sz="600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2" type="body"/>
          </p:nvPr>
        </p:nvSpPr>
        <p:spPr>
          <a:xfrm>
            <a:off x="9853329" y="270016"/>
            <a:ext cx="197802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 b="1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標題及內容">
  <p:cSld name="1_標題及內容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  <a:defRPr b="1" sz="4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  <a:defRPr sz="1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一張含有 文字 的圖片&#10;&#10;自動產生的描述" id="33" name="Google Shape;33;p29"/>
          <p:cNvPicPr preferRelativeResize="0"/>
          <p:nvPr/>
        </p:nvPicPr>
        <p:blipFill rotWithShape="1">
          <a:blip r:embed="rId2">
            <a:alphaModFix/>
          </a:blip>
          <a:srcRect b="2220" l="2630" r="47895" t="47477"/>
          <a:stretch/>
        </p:blipFill>
        <p:spPr>
          <a:xfrm>
            <a:off x="0" y="21772"/>
            <a:ext cx="1551280" cy="11829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29"/>
          <p:cNvGrpSpPr/>
          <p:nvPr/>
        </p:nvGrpSpPr>
        <p:grpSpPr>
          <a:xfrm>
            <a:off x="5331728" y="5954598"/>
            <a:ext cx="7128437" cy="1032216"/>
            <a:chOff x="5331728" y="5954598"/>
            <a:chExt cx="7128437" cy="1032216"/>
          </a:xfrm>
        </p:grpSpPr>
        <p:grpSp>
          <p:nvGrpSpPr>
            <p:cNvPr id="35" name="Google Shape;35;p29"/>
            <p:cNvGrpSpPr/>
            <p:nvPr/>
          </p:nvGrpSpPr>
          <p:grpSpPr>
            <a:xfrm>
              <a:off x="5331728" y="6291943"/>
              <a:ext cx="6917422" cy="694871"/>
              <a:chOff x="6112778" y="6291943"/>
              <a:chExt cx="6917422" cy="694871"/>
            </a:xfrm>
          </p:grpSpPr>
          <p:sp>
            <p:nvSpPr>
              <p:cNvPr id="36" name="Google Shape;36;p29"/>
              <p:cNvSpPr/>
              <p:nvPr/>
            </p:nvSpPr>
            <p:spPr>
              <a:xfrm>
                <a:off x="6422571" y="6291943"/>
                <a:ext cx="6607629" cy="674914"/>
              </a:xfrm>
              <a:prstGeom prst="round2DiagRect">
                <a:avLst>
                  <a:gd fmla="val 18317" name="adj1"/>
                  <a:gd fmla="val 0" name="adj2"/>
                </a:avLst>
              </a:prstGeom>
              <a:solidFill>
                <a:srgbClr val="E3D0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9"/>
              <p:cNvSpPr/>
              <p:nvPr/>
            </p:nvSpPr>
            <p:spPr>
              <a:xfrm>
                <a:off x="6112778" y="6311900"/>
                <a:ext cx="696686" cy="674914"/>
              </a:xfrm>
              <a:prstGeom prst="triangle">
                <a:avLst>
                  <a:gd fmla="val 50000" name="adj"/>
                </a:avLst>
              </a:prstGeom>
              <a:solidFill>
                <a:srgbClr val="E3D0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29"/>
            <p:cNvGrpSpPr/>
            <p:nvPr/>
          </p:nvGrpSpPr>
          <p:grpSpPr>
            <a:xfrm>
              <a:off x="5641521" y="6282872"/>
              <a:ext cx="6818644" cy="694871"/>
              <a:chOff x="6112778" y="6291943"/>
              <a:chExt cx="6818644" cy="694871"/>
            </a:xfrm>
          </p:grpSpPr>
          <p:sp>
            <p:nvSpPr>
              <p:cNvPr id="39" name="Google Shape;39;p29"/>
              <p:cNvSpPr/>
              <p:nvPr/>
            </p:nvSpPr>
            <p:spPr>
              <a:xfrm>
                <a:off x="6422571" y="6291943"/>
                <a:ext cx="6508851" cy="674914"/>
              </a:xfrm>
              <a:prstGeom prst="round2DiagRect">
                <a:avLst>
                  <a:gd fmla="val 18317" name="adj1"/>
                  <a:gd fmla="val 0" name="adj2"/>
                </a:avLst>
              </a:prstGeom>
              <a:solidFill>
                <a:srgbClr val="F3E6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9"/>
              <p:cNvSpPr/>
              <p:nvPr/>
            </p:nvSpPr>
            <p:spPr>
              <a:xfrm>
                <a:off x="6112778" y="6311900"/>
                <a:ext cx="696686" cy="674914"/>
              </a:xfrm>
              <a:prstGeom prst="triangle">
                <a:avLst>
                  <a:gd fmla="val 50000" name="adj"/>
                </a:avLst>
              </a:prstGeom>
              <a:solidFill>
                <a:srgbClr val="F3E6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29"/>
            <p:cNvGrpSpPr/>
            <p:nvPr/>
          </p:nvGrpSpPr>
          <p:grpSpPr>
            <a:xfrm>
              <a:off x="10919871" y="5954598"/>
              <a:ext cx="1097924" cy="1032216"/>
              <a:chOff x="10919871" y="5954598"/>
              <a:chExt cx="1097924" cy="1032216"/>
            </a:xfrm>
          </p:grpSpPr>
          <p:pic>
            <p:nvPicPr>
              <p:cNvPr descr="一張含有 文字 的圖片&#10;&#10;自動產生的描述" id="42" name="Google Shape;42;p29"/>
              <p:cNvPicPr preferRelativeResize="0"/>
              <p:nvPr/>
            </p:nvPicPr>
            <p:blipFill rotWithShape="1">
              <a:blip r:embed="rId3">
                <a:alphaModFix/>
              </a:blip>
              <a:srcRect b="75856" l="80740" r="0" t="0"/>
              <a:stretch/>
            </p:blipFill>
            <p:spPr>
              <a:xfrm>
                <a:off x="10919871" y="5954598"/>
                <a:ext cx="1097924" cy="10322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" name="Google Shape;43;p29"/>
              <p:cNvSpPr/>
              <p:nvPr/>
            </p:nvSpPr>
            <p:spPr>
              <a:xfrm>
                <a:off x="11342833" y="6176963"/>
                <a:ext cx="387544" cy="287728"/>
              </a:xfrm>
              <a:prstGeom prst="rect">
                <a:avLst/>
              </a:prstGeom>
              <a:solidFill>
                <a:srgbClr val="E9B77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44;p29"/>
            <p:cNvSpPr txBox="1"/>
            <p:nvPr/>
          </p:nvSpPr>
          <p:spPr>
            <a:xfrm>
              <a:off x="6365633" y="6411939"/>
              <a:ext cx="48862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800" u="none" cap="none" strike="noStrike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110學年度STEM領域及女性研發人才培育計畫</a:t>
              </a:r>
              <a:endParaRPr/>
            </a:p>
          </p:txBody>
        </p:sp>
      </p:grpSp>
      <p:sp>
        <p:nvSpPr>
          <p:cNvPr id="45" name="Google Shape;45;p29"/>
          <p:cNvSpPr txBox="1"/>
          <p:nvPr/>
        </p:nvSpPr>
        <p:spPr>
          <a:xfrm>
            <a:off x="11248489" y="6175551"/>
            <a:ext cx="63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8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b="1" sz="1800">
              <a:solidFill>
                <a:srgbClr val="7F7F7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6" name="Google Shape;46;p29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9"/>
          <p:cNvSpPr/>
          <p:nvPr/>
        </p:nvSpPr>
        <p:spPr>
          <a:xfrm>
            <a:off x="309854" y="1463831"/>
            <a:ext cx="5600699" cy="4719723"/>
          </a:xfrm>
          <a:prstGeom prst="roundRect">
            <a:avLst>
              <a:gd fmla="val 9200" name="adj"/>
            </a:avLst>
          </a:prstGeom>
          <a:noFill/>
          <a:ln cap="flat" cmpd="sng" w="28575">
            <a:solidFill>
              <a:srgbClr val="E3D0BE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9"/>
          <p:cNvSpPr/>
          <p:nvPr>
            <p:ph idx="3" type="pic"/>
          </p:nvPr>
        </p:nvSpPr>
        <p:spPr>
          <a:xfrm>
            <a:off x="309563" y="1443875"/>
            <a:ext cx="5600700" cy="4731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9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◎"/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標題及內容">
  <p:cSld name="2_標題及內容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0"/>
          <p:cNvGrpSpPr/>
          <p:nvPr/>
        </p:nvGrpSpPr>
        <p:grpSpPr>
          <a:xfrm>
            <a:off x="5331728" y="5954598"/>
            <a:ext cx="7128437" cy="1032216"/>
            <a:chOff x="5331728" y="5954598"/>
            <a:chExt cx="7128437" cy="1032216"/>
          </a:xfrm>
        </p:grpSpPr>
        <p:grpSp>
          <p:nvGrpSpPr>
            <p:cNvPr id="52" name="Google Shape;52;p30"/>
            <p:cNvGrpSpPr/>
            <p:nvPr/>
          </p:nvGrpSpPr>
          <p:grpSpPr>
            <a:xfrm>
              <a:off x="5331728" y="6291943"/>
              <a:ext cx="6917422" cy="694871"/>
              <a:chOff x="6112778" y="6291943"/>
              <a:chExt cx="6917422" cy="694871"/>
            </a:xfrm>
          </p:grpSpPr>
          <p:sp>
            <p:nvSpPr>
              <p:cNvPr id="53" name="Google Shape;53;p30"/>
              <p:cNvSpPr/>
              <p:nvPr/>
            </p:nvSpPr>
            <p:spPr>
              <a:xfrm>
                <a:off x="6422571" y="6291943"/>
                <a:ext cx="6607629" cy="674914"/>
              </a:xfrm>
              <a:prstGeom prst="round2DiagRect">
                <a:avLst>
                  <a:gd fmla="val 18317" name="adj1"/>
                  <a:gd fmla="val 0" name="adj2"/>
                </a:avLst>
              </a:prstGeom>
              <a:solidFill>
                <a:srgbClr val="E3D0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0"/>
              <p:cNvSpPr/>
              <p:nvPr/>
            </p:nvSpPr>
            <p:spPr>
              <a:xfrm>
                <a:off x="6112778" y="6311900"/>
                <a:ext cx="696686" cy="674914"/>
              </a:xfrm>
              <a:prstGeom prst="triangle">
                <a:avLst>
                  <a:gd fmla="val 50000" name="adj"/>
                </a:avLst>
              </a:prstGeom>
              <a:solidFill>
                <a:srgbClr val="E3D0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55;p30"/>
            <p:cNvGrpSpPr/>
            <p:nvPr/>
          </p:nvGrpSpPr>
          <p:grpSpPr>
            <a:xfrm>
              <a:off x="5641521" y="6282872"/>
              <a:ext cx="6818644" cy="694871"/>
              <a:chOff x="6112778" y="6291943"/>
              <a:chExt cx="6818644" cy="694871"/>
            </a:xfrm>
          </p:grpSpPr>
          <p:sp>
            <p:nvSpPr>
              <p:cNvPr id="56" name="Google Shape;56;p30"/>
              <p:cNvSpPr/>
              <p:nvPr/>
            </p:nvSpPr>
            <p:spPr>
              <a:xfrm>
                <a:off x="6422571" y="6291943"/>
                <a:ext cx="6508851" cy="674914"/>
              </a:xfrm>
              <a:prstGeom prst="round2DiagRect">
                <a:avLst>
                  <a:gd fmla="val 18317" name="adj1"/>
                  <a:gd fmla="val 0" name="adj2"/>
                </a:avLst>
              </a:prstGeom>
              <a:solidFill>
                <a:srgbClr val="F3E6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0"/>
              <p:cNvSpPr/>
              <p:nvPr/>
            </p:nvSpPr>
            <p:spPr>
              <a:xfrm>
                <a:off x="6112778" y="6311900"/>
                <a:ext cx="696686" cy="674914"/>
              </a:xfrm>
              <a:prstGeom prst="triangle">
                <a:avLst>
                  <a:gd fmla="val 50000" name="adj"/>
                </a:avLst>
              </a:prstGeom>
              <a:solidFill>
                <a:srgbClr val="F3E6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30"/>
            <p:cNvGrpSpPr/>
            <p:nvPr/>
          </p:nvGrpSpPr>
          <p:grpSpPr>
            <a:xfrm>
              <a:off x="10919871" y="5954598"/>
              <a:ext cx="1097924" cy="1032216"/>
              <a:chOff x="10919871" y="5954598"/>
              <a:chExt cx="1097924" cy="1032216"/>
            </a:xfrm>
          </p:grpSpPr>
          <p:pic>
            <p:nvPicPr>
              <p:cNvPr descr="一張含有 文字 的圖片&#10;&#10;自動產生的描述" id="59" name="Google Shape;59;p30"/>
              <p:cNvPicPr preferRelativeResize="0"/>
              <p:nvPr/>
            </p:nvPicPr>
            <p:blipFill rotWithShape="1">
              <a:blip r:embed="rId2">
                <a:alphaModFix/>
              </a:blip>
              <a:srcRect b="75856" l="80740" r="0" t="0"/>
              <a:stretch/>
            </p:blipFill>
            <p:spPr>
              <a:xfrm>
                <a:off x="10919871" y="5954598"/>
                <a:ext cx="1097924" cy="10322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" name="Google Shape;60;p30"/>
              <p:cNvSpPr/>
              <p:nvPr/>
            </p:nvSpPr>
            <p:spPr>
              <a:xfrm>
                <a:off x="11342833" y="6176963"/>
                <a:ext cx="387544" cy="287728"/>
              </a:xfrm>
              <a:prstGeom prst="rect">
                <a:avLst/>
              </a:prstGeom>
              <a:solidFill>
                <a:srgbClr val="E9B77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" name="Google Shape;61;p30"/>
            <p:cNvSpPr txBox="1"/>
            <p:nvPr/>
          </p:nvSpPr>
          <p:spPr>
            <a:xfrm>
              <a:off x="6365633" y="6411939"/>
              <a:ext cx="48862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110學年度STEM領域及女性研發人才培育計畫</a:t>
              </a:r>
              <a:endParaRPr/>
            </a:p>
          </p:txBody>
        </p:sp>
      </p:grpSp>
      <p:sp>
        <p:nvSpPr>
          <p:cNvPr id="62" name="Google Shape;62;p30"/>
          <p:cNvSpPr txBox="1"/>
          <p:nvPr/>
        </p:nvSpPr>
        <p:spPr>
          <a:xfrm>
            <a:off x="11248489" y="6175551"/>
            <a:ext cx="63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8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b="1" sz="1800">
              <a:solidFill>
                <a:srgbClr val="7F7F7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3" name="Google Shape;63;p30"/>
          <p:cNvSpPr txBox="1"/>
          <p:nvPr>
            <p:ph idx="1" type="body"/>
          </p:nvPr>
        </p:nvSpPr>
        <p:spPr>
          <a:xfrm>
            <a:off x="495300" y="5668515"/>
            <a:ext cx="11201397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  <a:defRPr sz="1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0"/>
          <p:cNvSpPr/>
          <p:nvPr/>
        </p:nvSpPr>
        <p:spPr>
          <a:xfrm>
            <a:off x="495301" y="513006"/>
            <a:ext cx="11201396" cy="5056192"/>
          </a:xfrm>
          <a:prstGeom prst="roundRect">
            <a:avLst>
              <a:gd fmla="val 9200" name="adj"/>
            </a:avLst>
          </a:prstGeom>
          <a:noFill/>
          <a:ln cap="flat" cmpd="sng" w="28575">
            <a:solidFill>
              <a:srgbClr val="E3D0BE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0"/>
          <p:cNvSpPr/>
          <p:nvPr>
            <p:ph idx="2" type="pic"/>
          </p:nvPr>
        </p:nvSpPr>
        <p:spPr>
          <a:xfrm>
            <a:off x="495301" y="504825"/>
            <a:ext cx="11201397" cy="5056193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0"/>
          <p:cNvSpPr txBox="1"/>
          <p:nvPr>
            <p:ph idx="3" type="body"/>
          </p:nvPr>
        </p:nvSpPr>
        <p:spPr>
          <a:xfrm>
            <a:off x="496947" y="6163733"/>
            <a:ext cx="5053648" cy="674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◎"/>
              <a:defRPr sz="1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▲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>
  <p:cSld name="標題及內容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  <a:defRPr b="1" sz="4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838200" y="1455828"/>
            <a:ext cx="10515600" cy="4699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一張含有 文字 的圖片&#10;&#10;自動產生的描述" id="70" name="Google Shape;70;p31"/>
          <p:cNvPicPr preferRelativeResize="0"/>
          <p:nvPr/>
        </p:nvPicPr>
        <p:blipFill rotWithShape="1">
          <a:blip r:embed="rId2">
            <a:alphaModFix/>
          </a:blip>
          <a:srcRect b="2220" l="2630" r="47895" t="47477"/>
          <a:stretch/>
        </p:blipFill>
        <p:spPr>
          <a:xfrm>
            <a:off x="0" y="21772"/>
            <a:ext cx="1551280" cy="11829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31"/>
          <p:cNvGrpSpPr/>
          <p:nvPr/>
        </p:nvGrpSpPr>
        <p:grpSpPr>
          <a:xfrm>
            <a:off x="5331728" y="5954598"/>
            <a:ext cx="7128437" cy="1032216"/>
            <a:chOff x="5331728" y="5954598"/>
            <a:chExt cx="7128437" cy="1032216"/>
          </a:xfrm>
        </p:grpSpPr>
        <p:grpSp>
          <p:nvGrpSpPr>
            <p:cNvPr id="72" name="Google Shape;72;p31"/>
            <p:cNvGrpSpPr/>
            <p:nvPr/>
          </p:nvGrpSpPr>
          <p:grpSpPr>
            <a:xfrm>
              <a:off x="5331728" y="6291943"/>
              <a:ext cx="6917422" cy="694871"/>
              <a:chOff x="6112778" y="6291943"/>
              <a:chExt cx="6917422" cy="694871"/>
            </a:xfrm>
          </p:grpSpPr>
          <p:sp>
            <p:nvSpPr>
              <p:cNvPr id="73" name="Google Shape;73;p31"/>
              <p:cNvSpPr/>
              <p:nvPr/>
            </p:nvSpPr>
            <p:spPr>
              <a:xfrm>
                <a:off x="6422571" y="6291943"/>
                <a:ext cx="6607629" cy="674914"/>
              </a:xfrm>
              <a:prstGeom prst="round2DiagRect">
                <a:avLst>
                  <a:gd fmla="val 18317" name="adj1"/>
                  <a:gd fmla="val 0" name="adj2"/>
                </a:avLst>
              </a:prstGeom>
              <a:solidFill>
                <a:srgbClr val="E3D0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1"/>
              <p:cNvSpPr/>
              <p:nvPr/>
            </p:nvSpPr>
            <p:spPr>
              <a:xfrm>
                <a:off x="6112778" y="6311900"/>
                <a:ext cx="696686" cy="674914"/>
              </a:xfrm>
              <a:prstGeom prst="triangle">
                <a:avLst>
                  <a:gd fmla="val 50000" name="adj"/>
                </a:avLst>
              </a:prstGeom>
              <a:solidFill>
                <a:srgbClr val="E3D0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75;p31"/>
            <p:cNvGrpSpPr/>
            <p:nvPr/>
          </p:nvGrpSpPr>
          <p:grpSpPr>
            <a:xfrm>
              <a:off x="5641521" y="6282872"/>
              <a:ext cx="6818644" cy="694871"/>
              <a:chOff x="6112778" y="6291943"/>
              <a:chExt cx="6818644" cy="694871"/>
            </a:xfrm>
          </p:grpSpPr>
          <p:sp>
            <p:nvSpPr>
              <p:cNvPr id="76" name="Google Shape;76;p31"/>
              <p:cNvSpPr/>
              <p:nvPr/>
            </p:nvSpPr>
            <p:spPr>
              <a:xfrm>
                <a:off x="6422571" y="6291943"/>
                <a:ext cx="6508851" cy="674914"/>
              </a:xfrm>
              <a:prstGeom prst="round2DiagRect">
                <a:avLst>
                  <a:gd fmla="val 18317" name="adj1"/>
                  <a:gd fmla="val 0" name="adj2"/>
                </a:avLst>
              </a:prstGeom>
              <a:solidFill>
                <a:srgbClr val="F3E6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1"/>
              <p:cNvSpPr/>
              <p:nvPr/>
            </p:nvSpPr>
            <p:spPr>
              <a:xfrm>
                <a:off x="6112778" y="6311900"/>
                <a:ext cx="696686" cy="674914"/>
              </a:xfrm>
              <a:prstGeom prst="triangle">
                <a:avLst>
                  <a:gd fmla="val 50000" name="adj"/>
                </a:avLst>
              </a:prstGeom>
              <a:solidFill>
                <a:srgbClr val="F3E6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31"/>
            <p:cNvGrpSpPr/>
            <p:nvPr/>
          </p:nvGrpSpPr>
          <p:grpSpPr>
            <a:xfrm>
              <a:off x="10919871" y="5954598"/>
              <a:ext cx="1097924" cy="1032216"/>
              <a:chOff x="10919871" y="5954598"/>
              <a:chExt cx="1097924" cy="1032216"/>
            </a:xfrm>
          </p:grpSpPr>
          <p:pic>
            <p:nvPicPr>
              <p:cNvPr descr="一張含有 文字 的圖片&#10;&#10;自動產生的描述" id="79" name="Google Shape;79;p31"/>
              <p:cNvPicPr preferRelativeResize="0"/>
              <p:nvPr/>
            </p:nvPicPr>
            <p:blipFill rotWithShape="1">
              <a:blip r:embed="rId3">
                <a:alphaModFix/>
              </a:blip>
              <a:srcRect b="75856" l="80740" r="0" t="0"/>
              <a:stretch/>
            </p:blipFill>
            <p:spPr>
              <a:xfrm>
                <a:off x="10919871" y="5954598"/>
                <a:ext cx="1097924" cy="10322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80;p31"/>
              <p:cNvSpPr/>
              <p:nvPr/>
            </p:nvSpPr>
            <p:spPr>
              <a:xfrm>
                <a:off x="11342833" y="6176963"/>
                <a:ext cx="387544" cy="287728"/>
              </a:xfrm>
              <a:prstGeom prst="rect">
                <a:avLst/>
              </a:prstGeom>
              <a:solidFill>
                <a:srgbClr val="E9B77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" name="Google Shape;81;p31"/>
            <p:cNvSpPr txBox="1"/>
            <p:nvPr/>
          </p:nvSpPr>
          <p:spPr>
            <a:xfrm>
              <a:off x="6365633" y="6411939"/>
              <a:ext cx="48862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110學年度STEM領域及女性研發人才培育計畫</a:t>
              </a:r>
              <a:endParaRPr/>
            </a:p>
          </p:txBody>
        </p:sp>
      </p:grpSp>
      <p:sp>
        <p:nvSpPr>
          <p:cNvPr id="82" name="Google Shape;82;p31"/>
          <p:cNvSpPr txBox="1"/>
          <p:nvPr/>
        </p:nvSpPr>
        <p:spPr>
          <a:xfrm>
            <a:off x="11248489" y="6175551"/>
            <a:ext cx="633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180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b="1" sz="1800">
              <a:solidFill>
                <a:srgbClr val="7F7F7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idx="1" type="subTitle"/>
          </p:nvPr>
        </p:nvSpPr>
        <p:spPr>
          <a:xfrm>
            <a:off x="3448050" y="1502815"/>
            <a:ext cx="8212150" cy="2967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Work Sans ExtraBold"/>
              <a:buNone/>
              <a:defRPr b="1" sz="6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/>
            </a:lvl9pPr>
          </a:lstStyle>
          <a:p/>
        </p:txBody>
      </p:sp>
      <p:sp>
        <p:nvSpPr>
          <p:cNvPr id="85" name="Google Shape;85;p32"/>
          <p:cNvSpPr txBox="1"/>
          <p:nvPr>
            <p:ph idx="2" type="subTitle"/>
          </p:nvPr>
        </p:nvSpPr>
        <p:spPr>
          <a:xfrm>
            <a:off x="6915800" y="4692435"/>
            <a:ext cx="47444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/>
          <p:nvPr/>
        </p:nvSpPr>
        <p:spPr>
          <a:xfrm flipH="1" rot="10800000">
            <a:off x="0" y="5779008"/>
            <a:ext cx="6110714" cy="1078993"/>
          </a:xfrm>
          <a:custGeom>
            <a:rect b="b" l="l" r="r" t="t"/>
            <a:pathLst>
              <a:path extrusionOk="0" h="6330" w="35849">
                <a:moveTo>
                  <a:pt x="1" y="0"/>
                </a:moveTo>
                <a:lnTo>
                  <a:pt x="1" y="741"/>
                </a:lnTo>
                <a:cubicBezTo>
                  <a:pt x="3072" y="2955"/>
                  <a:pt x="8752" y="6191"/>
                  <a:pt x="15857" y="6323"/>
                </a:cubicBezTo>
                <a:cubicBezTo>
                  <a:pt x="16096" y="6327"/>
                  <a:pt x="16330" y="6329"/>
                  <a:pt x="16561" y="6329"/>
                </a:cubicBezTo>
                <a:cubicBezTo>
                  <a:pt x="25796" y="6329"/>
                  <a:pt x="28741" y="2845"/>
                  <a:pt x="35848" y="0"/>
                </a:cubicBezTo>
                <a:close/>
              </a:path>
            </a:pathLst>
          </a:custGeom>
          <a:solidFill>
            <a:srgbClr val="E3D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2"/>
          <p:cNvSpPr/>
          <p:nvPr/>
        </p:nvSpPr>
        <p:spPr>
          <a:xfrm flipH="1" rot="10800000">
            <a:off x="10954512" y="5252825"/>
            <a:ext cx="1237488" cy="1605176"/>
          </a:xfrm>
          <a:custGeom>
            <a:rect b="b" l="l" r="r" t="t"/>
            <a:pathLst>
              <a:path extrusionOk="0" h="9696" w="7475">
                <a:moveTo>
                  <a:pt x="0" y="0"/>
                </a:moveTo>
                <a:cubicBezTo>
                  <a:pt x="699" y="2262"/>
                  <a:pt x="2316" y="6469"/>
                  <a:pt x="5107" y="8330"/>
                </a:cubicBezTo>
                <a:cubicBezTo>
                  <a:pt x="5864" y="8838"/>
                  <a:pt x="6655" y="9293"/>
                  <a:pt x="7474" y="9695"/>
                </a:cubicBezTo>
                <a:lnTo>
                  <a:pt x="7474" y="0"/>
                </a:lnTo>
                <a:close/>
              </a:path>
            </a:pathLst>
          </a:custGeom>
          <a:solidFill>
            <a:srgbClr val="E3D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標題及內容">
  <p:cSld name="4_標題及內容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147145" y="29879"/>
            <a:ext cx="1120665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  <a:defRPr b="1" sz="40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" type="body"/>
          </p:nvPr>
        </p:nvSpPr>
        <p:spPr>
          <a:xfrm>
            <a:off x="838200" y="1455828"/>
            <a:ext cx="10515600" cy="4699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tolgahancepel/toyota-coroll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osga.com/thinking/difference-between-supervised-learning-and-unsupervised-learnin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ithelp.ithome.com.tw/articles/10216054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mysarahmadbhat/lung-cancer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204911" y="4308714"/>
            <a:ext cx="9782175" cy="2482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✔"/>
            </a:pPr>
            <a:r>
              <a:rPr lang="zh-TW"/>
              <a:t>監督式學習 / 非監督式學習</a:t>
            </a:r>
            <a:endParaRPr/>
          </a:p>
          <a:p>
            <a:pPr indent="-342900" lvl="0" marL="3429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✔"/>
            </a:pPr>
            <a:r>
              <a:rPr lang="zh-TW"/>
              <a:t>決策樹 / 迴歸</a:t>
            </a:r>
            <a:endParaRPr/>
          </a:p>
          <a:p>
            <a:pPr indent="-342900" lvl="0" marL="3429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Noto Sans Symbols"/>
              <a:buChar char="✔"/>
            </a:pPr>
            <a:r>
              <a:rPr lang="zh-TW"/>
              <a:t>正確率評估</a:t>
            </a:r>
            <a:endParaRPr/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1204911" y="966775"/>
            <a:ext cx="9782175" cy="2841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Microsoft JhengHei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講到大數據，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一定要分類分析呀！</a:t>
            </a:r>
            <a:endParaRPr/>
          </a:p>
        </p:txBody>
      </p:sp>
      <p:sp>
        <p:nvSpPr>
          <p:cNvPr id="97" name="Google Shape;97;p1"/>
          <p:cNvSpPr txBox="1"/>
          <p:nvPr>
            <p:ph idx="2" type="body"/>
          </p:nvPr>
        </p:nvSpPr>
        <p:spPr>
          <a:xfrm>
            <a:off x="9853329" y="270016"/>
            <a:ext cx="197802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zh-TW"/>
              <a:t>主題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0"/>
          <p:cNvGrpSpPr/>
          <p:nvPr/>
        </p:nvGrpSpPr>
        <p:grpSpPr>
          <a:xfrm>
            <a:off x="378878" y="2931486"/>
            <a:ext cx="5462650" cy="1735466"/>
            <a:chOff x="400052" y="4697084"/>
            <a:chExt cx="5319610" cy="1690023"/>
          </a:xfrm>
        </p:grpSpPr>
        <p:pic>
          <p:nvPicPr>
            <p:cNvPr id="177" name="Google Shape;177;p10"/>
            <p:cNvPicPr preferRelativeResize="0"/>
            <p:nvPr/>
          </p:nvPicPr>
          <p:blipFill rotWithShape="1">
            <a:blip r:embed="rId3">
              <a:alphaModFix/>
            </a:blip>
            <a:srcRect b="0" l="0" r="78662" t="14013"/>
            <a:stretch/>
          </p:blipFill>
          <p:spPr>
            <a:xfrm>
              <a:off x="400052" y="4935340"/>
              <a:ext cx="1644268" cy="144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0"/>
            <p:cNvPicPr preferRelativeResize="0"/>
            <p:nvPr/>
          </p:nvPicPr>
          <p:blipFill rotWithShape="1">
            <a:blip r:embed="rId3">
              <a:alphaModFix/>
            </a:blip>
            <a:srcRect b="0" l="24478" r="58335" t="0"/>
            <a:stretch/>
          </p:blipFill>
          <p:spPr>
            <a:xfrm>
              <a:off x="1945173" y="4697084"/>
              <a:ext cx="1324365" cy="168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0"/>
            <p:cNvPicPr preferRelativeResize="0"/>
            <p:nvPr/>
          </p:nvPicPr>
          <p:blipFill rotWithShape="1">
            <a:blip r:embed="rId3">
              <a:alphaModFix/>
            </a:blip>
            <a:srcRect b="0" l="49552" r="32920" t="0"/>
            <a:stretch/>
          </p:blipFill>
          <p:spPr>
            <a:xfrm>
              <a:off x="3261119" y="4701182"/>
              <a:ext cx="1350587" cy="168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0"/>
            <p:cNvPicPr preferRelativeResize="0"/>
            <p:nvPr/>
          </p:nvPicPr>
          <p:blipFill rotWithShape="1">
            <a:blip r:embed="rId3">
              <a:alphaModFix/>
            </a:blip>
            <a:srcRect b="0" l="73934" r="12365" t="0"/>
            <a:stretch/>
          </p:blipFill>
          <p:spPr>
            <a:xfrm>
              <a:off x="4526963" y="4701182"/>
              <a:ext cx="1055701" cy="168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0"/>
            <p:cNvPicPr preferRelativeResize="0"/>
            <p:nvPr/>
          </p:nvPicPr>
          <p:blipFill rotWithShape="1">
            <a:blip r:embed="rId3">
              <a:alphaModFix/>
            </a:blip>
            <a:srcRect b="0" l="98115" r="0" t="0"/>
            <a:stretch/>
          </p:blipFill>
          <p:spPr>
            <a:xfrm>
              <a:off x="5574384" y="4701182"/>
              <a:ext cx="145278" cy="1685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84148" l="0" r="81817" t="0"/>
          <a:stretch/>
        </p:blipFill>
        <p:spPr>
          <a:xfrm>
            <a:off x="399745" y="2664243"/>
            <a:ext cx="1401141" cy="26724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評估模型 - 混淆矩陣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Confusion Matrix</a:t>
            </a:r>
            <a:endParaRPr/>
          </a:p>
        </p:txBody>
      </p:sp>
      <p:sp>
        <p:nvSpPr>
          <p:cNvPr id="185" name="Google Shape;185;p10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Accuracy：88.71%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實際上無罹癌 – 預測為罹癌患者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</a:t>
            </a:r>
            <a:r>
              <a:rPr lang="zh-TW" sz="2000"/>
              <a:t> </a:t>
            </a:r>
            <a:r>
              <a:rPr lang="zh-TW"/>
              <a:t>🡪 Type I Error (型一誤差)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實際上罹癌 – 預測為無罹癌患者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</a:t>
            </a:r>
            <a:r>
              <a:rPr lang="zh-TW" sz="2000"/>
              <a:t> </a:t>
            </a:r>
            <a:r>
              <a:rPr lang="zh-TW"/>
              <a:t>🡪 Type II Error (</a:t>
            </a:r>
            <a:r>
              <a:rPr lang="zh-TW">
                <a:solidFill>
                  <a:srgbClr val="FF0000"/>
                </a:solidFill>
              </a:rPr>
              <a:t>型二誤差</a:t>
            </a:r>
            <a:r>
              <a:rPr lang="zh-TW"/>
              <a:t>)</a:t>
            </a:r>
            <a:endParaRPr/>
          </a:p>
        </p:txBody>
      </p:sp>
      <p:sp>
        <p:nvSpPr>
          <p:cNvPr id="186" name="Google Shape;186;p10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2217501" y="2931487"/>
            <a:ext cx="9492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有罹癌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3492706" y="2931487"/>
            <a:ext cx="10529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沒有罹癌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1093115" y="3567744"/>
            <a:ext cx="11131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預測罹癌</a:t>
            </a:r>
            <a:endParaRPr/>
          </a:p>
        </p:txBody>
      </p:sp>
      <p:sp>
        <p:nvSpPr>
          <p:cNvPr id="190" name="Google Shape;190;p10"/>
          <p:cNvSpPr txBox="1"/>
          <p:nvPr/>
        </p:nvSpPr>
        <p:spPr>
          <a:xfrm>
            <a:off x="943154" y="3875521"/>
            <a:ext cx="12442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預測無罹癌</a:t>
            </a:r>
            <a:endParaRPr/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2762" y="211647"/>
            <a:ext cx="15335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評估模型 - 分類誤差</a:t>
            </a:r>
            <a:endParaRPr/>
          </a:p>
        </p:txBody>
      </p:sp>
      <p:sp>
        <p:nvSpPr>
          <p:cNvPr id="197" name="Google Shape;197;p11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Classification Error </a:t>
            </a:r>
            <a:endParaRPr/>
          </a:p>
        </p:txBody>
      </p:sp>
      <p:sp>
        <p:nvSpPr>
          <p:cNvPr id="198" name="Google Shape;198;p11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Classification Error：11.29%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Classification Error：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 1 - Accuracy</a:t>
            </a:r>
            <a:endParaRPr/>
          </a:p>
        </p:txBody>
      </p:sp>
      <p:sp>
        <p:nvSpPr>
          <p:cNvPr id="199" name="Google Shape;199;p11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grpSp>
        <p:nvGrpSpPr>
          <p:cNvPr id="200" name="Google Shape;200;p11"/>
          <p:cNvGrpSpPr/>
          <p:nvPr/>
        </p:nvGrpSpPr>
        <p:grpSpPr>
          <a:xfrm>
            <a:off x="378878" y="2931486"/>
            <a:ext cx="5462650" cy="1735466"/>
            <a:chOff x="400052" y="4697084"/>
            <a:chExt cx="5319610" cy="1690023"/>
          </a:xfrm>
        </p:grpSpPr>
        <p:pic>
          <p:nvPicPr>
            <p:cNvPr id="201" name="Google Shape;201;p11"/>
            <p:cNvPicPr preferRelativeResize="0"/>
            <p:nvPr/>
          </p:nvPicPr>
          <p:blipFill rotWithShape="1">
            <a:blip r:embed="rId3">
              <a:alphaModFix/>
            </a:blip>
            <a:srcRect b="0" l="0" r="78662" t="14013"/>
            <a:stretch/>
          </p:blipFill>
          <p:spPr>
            <a:xfrm>
              <a:off x="400052" y="4935340"/>
              <a:ext cx="1644268" cy="1449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1"/>
            <p:cNvPicPr preferRelativeResize="0"/>
            <p:nvPr/>
          </p:nvPicPr>
          <p:blipFill rotWithShape="1">
            <a:blip r:embed="rId3">
              <a:alphaModFix/>
            </a:blip>
            <a:srcRect b="0" l="24478" r="58335" t="0"/>
            <a:stretch/>
          </p:blipFill>
          <p:spPr>
            <a:xfrm>
              <a:off x="1945173" y="4697084"/>
              <a:ext cx="1324365" cy="168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1"/>
            <p:cNvPicPr preferRelativeResize="0"/>
            <p:nvPr/>
          </p:nvPicPr>
          <p:blipFill rotWithShape="1">
            <a:blip r:embed="rId3">
              <a:alphaModFix/>
            </a:blip>
            <a:srcRect b="0" l="49552" r="32920" t="0"/>
            <a:stretch/>
          </p:blipFill>
          <p:spPr>
            <a:xfrm>
              <a:off x="3261119" y="4701182"/>
              <a:ext cx="1350587" cy="168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1"/>
            <p:cNvPicPr preferRelativeResize="0"/>
            <p:nvPr/>
          </p:nvPicPr>
          <p:blipFill rotWithShape="1">
            <a:blip r:embed="rId3">
              <a:alphaModFix/>
            </a:blip>
            <a:srcRect b="0" l="73934" r="12365" t="0"/>
            <a:stretch/>
          </p:blipFill>
          <p:spPr>
            <a:xfrm>
              <a:off x="4526963" y="4701182"/>
              <a:ext cx="1055701" cy="168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11"/>
            <p:cNvPicPr preferRelativeResize="0"/>
            <p:nvPr/>
          </p:nvPicPr>
          <p:blipFill rotWithShape="1">
            <a:blip r:embed="rId3">
              <a:alphaModFix/>
            </a:blip>
            <a:srcRect b="0" l="98115" r="0" t="0"/>
            <a:stretch/>
          </p:blipFill>
          <p:spPr>
            <a:xfrm>
              <a:off x="5574384" y="4701182"/>
              <a:ext cx="145278" cy="1685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11"/>
          <p:cNvSpPr txBox="1"/>
          <p:nvPr/>
        </p:nvSpPr>
        <p:spPr>
          <a:xfrm>
            <a:off x="2217501" y="2931487"/>
            <a:ext cx="9492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有罹癌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3492706" y="2931487"/>
            <a:ext cx="10529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沒有罹癌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1093115" y="3567744"/>
            <a:ext cx="11131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預測罹癌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943154" y="3875521"/>
            <a:ext cx="12442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預測無罹癌</a:t>
            </a:r>
            <a:endParaRPr/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751" y="2671037"/>
            <a:ext cx="18097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2762" y="211647"/>
            <a:ext cx="15335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idx="1" type="body"/>
          </p:nvPr>
        </p:nvSpPr>
        <p:spPr>
          <a:xfrm>
            <a:off x="495300" y="5668515"/>
            <a:ext cx="11201397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決策樹模型</a:t>
            </a:r>
            <a:endParaRPr/>
          </a:p>
        </p:txBody>
      </p:sp>
      <p:sp>
        <p:nvSpPr>
          <p:cNvPr id="217" name="Google Shape;217;p12"/>
          <p:cNvSpPr txBox="1"/>
          <p:nvPr>
            <p:ph idx="3" type="body"/>
          </p:nvPr>
        </p:nvSpPr>
        <p:spPr>
          <a:xfrm>
            <a:off x="496947" y="6163733"/>
            <a:ext cx="5053648" cy="674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 b="889" l="0" r="0" t="1698"/>
          <a:stretch/>
        </p:blipFill>
        <p:spPr>
          <a:xfrm>
            <a:off x="861283" y="574762"/>
            <a:ext cx="10469429" cy="492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評估模型 - 解釋決策樹</a:t>
            </a:r>
            <a:endParaRPr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過敏症狀🡪黃手指🡪罹患肺癌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YES=72, NO=0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1375427" y="2352319"/>
            <a:ext cx="3963261" cy="1854928"/>
            <a:chOff x="7367451" y="574762"/>
            <a:chExt cx="3963261" cy="1854928"/>
          </a:xfrm>
        </p:grpSpPr>
        <p:pic>
          <p:nvPicPr>
            <p:cNvPr id="228" name="Google Shape;228;p13"/>
            <p:cNvPicPr preferRelativeResize="0"/>
            <p:nvPr/>
          </p:nvPicPr>
          <p:blipFill rotWithShape="1">
            <a:blip r:embed="rId3">
              <a:alphaModFix/>
            </a:blip>
            <a:srcRect b="64198" l="63725" r="0" t="1697"/>
            <a:stretch/>
          </p:blipFill>
          <p:spPr>
            <a:xfrm>
              <a:off x="7532914" y="574762"/>
              <a:ext cx="3797798" cy="1724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3"/>
            <p:cNvSpPr/>
            <p:nvPr/>
          </p:nvSpPr>
          <p:spPr>
            <a:xfrm>
              <a:off x="7367451" y="940525"/>
              <a:ext cx="2891246" cy="1489165"/>
            </a:xfrm>
            <a:custGeom>
              <a:rect b="b" l="l" r="r" t="t"/>
              <a:pathLst>
                <a:path extrusionOk="0" h="1489165" w="2891246">
                  <a:moveTo>
                    <a:pt x="69670" y="0"/>
                  </a:moveTo>
                  <a:lnTo>
                    <a:pt x="1576252" y="705394"/>
                  </a:lnTo>
                  <a:lnTo>
                    <a:pt x="2542903" y="696685"/>
                  </a:lnTo>
                  <a:lnTo>
                    <a:pt x="2891246" y="940525"/>
                  </a:lnTo>
                  <a:lnTo>
                    <a:pt x="2882537" y="1436915"/>
                  </a:lnTo>
                  <a:lnTo>
                    <a:pt x="1959429" y="1471748"/>
                  </a:lnTo>
                  <a:lnTo>
                    <a:pt x="104503" y="1489165"/>
                  </a:lnTo>
                  <a:lnTo>
                    <a:pt x="0" y="174171"/>
                  </a:lnTo>
                  <a:lnTo>
                    <a:pt x="6967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評估模型 - 解釋決策樹</a:t>
            </a:r>
            <a:endParaRPr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t/>
            </a:r>
            <a:endParaRPr/>
          </a:p>
        </p:txBody>
      </p:sp>
      <p:sp>
        <p:nvSpPr>
          <p:cNvPr id="236" name="Google Shape;236;p14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過敏症狀🡪沒有黃手指🡪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 過度飲酒🡪罹患肺癌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YES=56, NO=2</a:t>
            </a:r>
            <a:endParaRPr/>
          </a:p>
        </p:txBody>
      </p:sp>
      <p:sp>
        <p:nvSpPr>
          <p:cNvPr id="237" name="Google Shape;237;p14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grpSp>
        <p:nvGrpSpPr>
          <p:cNvPr id="238" name="Google Shape;238;p14"/>
          <p:cNvGrpSpPr/>
          <p:nvPr/>
        </p:nvGrpSpPr>
        <p:grpSpPr>
          <a:xfrm>
            <a:off x="1455574" y="2368731"/>
            <a:ext cx="3309257" cy="2377444"/>
            <a:chOff x="7463246" y="574762"/>
            <a:chExt cx="3309257" cy="2377444"/>
          </a:xfrm>
        </p:grpSpPr>
        <p:pic>
          <p:nvPicPr>
            <p:cNvPr id="239" name="Google Shape;239;p14"/>
            <p:cNvPicPr preferRelativeResize="0"/>
            <p:nvPr/>
          </p:nvPicPr>
          <p:blipFill rotWithShape="1">
            <a:blip r:embed="rId3">
              <a:alphaModFix/>
            </a:blip>
            <a:srcRect b="51281" l="63808" r="7577" t="1697"/>
            <a:stretch/>
          </p:blipFill>
          <p:spPr>
            <a:xfrm>
              <a:off x="7541624" y="574762"/>
              <a:ext cx="2995748" cy="2377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4"/>
            <p:cNvSpPr/>
            <p:nvPr/>
          </p:nvSpPr>
          <p:spPr>
            <a:xfrm>
              <a:off x="7463246" y="1000882"/>
              <a:ext cx="1846217" cy="1951320"/>
            </a:xfrm>
            <a:custGeom>
              <a:rect b="b" l="l" r="r" t="t"/>
              <a:pathLst>
                <a:path extrusionOk="0" h="2021010" w="1846217">
                  <a:moveTo>
                    <a:pt x="278674" y="620"/>
                  </a:moveTo>
                  <a:cubicBezTo>
                    <a:pt x="345439" y="171991"/>
                    <a:pt x="312056" y="-70031"/>
                    <a:pt x="391885" y="144936"/>
                  </a:cubicBezTo>
                  <a:cubicBezTo>
                    <a:pt x="471714" y="359903"/>
                    <a:pt x="609600" y="860490"/>
                    <a:pt x="757646" y="1290424"/>
                  </a:cubicBezTo>
                  <a:lnTo>
                    <a:pt x="1846216" y="1281714"/>
                  </a:lnTo>
                  <a:cubicBezTo>
                    <a:pt x="1846216" y="1525243"/>
                    <a:pt x="1846217" y="1768773"/>
                    <a:pt x="1846217" y="2012302"/>
                  </a:cubicBezTo>
                  <a:lnTo>
                    <a:pt x="17417" y="2021010"/>
                  </a:lnTo>
                  <a:lnTo>
                    <a:pt x="0" y="0"/>
                  </a:lnTo>
                  <a:lnTo>
                    <a:pt x="278674" y="62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0032274" y="1628503"/>
              <a:ext cx="740229" cy="740228"/>
            </a:xfrm>
            <a:custGeom>
              <a:rect b="b" l="l" r="r" t="t"/>
              <a:pathLst>
                <a:path extrusionOk="0" h="740228" w="740229">
                  <a:moveTo>
                    <a:pt x="0" y="0"/>
                  </a:moveTo>
                  <a:lnTo>
                    <a:pt x="740229" y="0"/>
                  </a:lnTo>
                  <a:lnTo>
                    <a:pt x="731520" y="740228"/>
                  </a:lnTo>
                  <a:lnTo>
                    <a:pt x="226423" y="731520"/>
                  </a:lnTo>
                  <a:lnTo>
                    <a:pt x="217715" y="191588"/>
                  </a:lnTo>
                  <a:lnTo>
                    <a:pt x="17417" y="191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評估模型 - 解釋決策樹</a:t>
            </a:r>
            <a:endParaRPr/>
          </a:p>
        </p:txBody>
      </p:sp>
      <p:pic>
        <p:nvPicPr>
          <p:cNvPr id="247" name="Google Shape;24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062" r="6864" t="0"/>
          <a:stretch/>
        </p:blipFill>
        <p:spPr>
          <a:xfrm>
            <a:off x="350373" y="2029097"/>
            <a:ext cx="5494333" cy="370985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5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沒有過敏症狀🡪沒有吞嚥困難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 🡪沒有喘🡪年齡 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zh-TW"/>
              <a:t>71歲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 🡪沒有過度飲酒🡪沒有同儕壓力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 🡪罹患肺癌機率低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YES=5, NO=14</a:t>
            </a:r>
            <a:endParaRPr/>
          </a:p>
        </p:txBody>
      </p:sp>
      <p:sp>
        <p:nvSpPr>
          <p:cNvPr id="249" name="Google Shape;249;p15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446" y="1232812"/>
            <a:ext cx="10570986" cy="340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495300" y="5668515"/>
            <a:ext cx="11201397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線性迴歸流程圖</a:t>
            </a:r>
            <a:endParaRPr/>
          </a:p>
        </p:txBody>
      </p:sp>
      <p:sp>
        <p:nvSpPr>
          <p:cNvPr id="256" name="Google Shape;256;p16"/>
          <p:cNvSpPr txBox="1"/>
          <p:nvPr>
            <p:ph idx="3" type="body"/>
          </p:nvPr>
        </p:nvSpPr>
        <p:spPr>
          <a:xfrm>
            <a:off x="496947" y="6163733"/>
            <a:ext cx="5053648" cy="674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257" name="Google Shape;257;p16"/>
          <p:cNvPicPr preferRelativeResize="0"/>
          <p:nvPr/>
        </p:nvPicPr>
        <p:blipFill rotWithShape="1">
          <a:blip r:embed="rId4">
            <a:alphaModFix/>
          </a:blip>
          <a:srcRect b="61015" l="0" r="54400" t="11907"/>
          <a:stretch/>
        </p:blipFill>
        <p:spPr>
          <a:xfrm>
            <a:off x="1028446" y="3947160"/>
            <a:ext cx="3366486" cy="1378653"/>
          </a:xfrm>
          <a:prstGeom prst="rect">
            <a:avLst/>
          </a:prstGeom>
          <a:noFill/>
          <a:ln cap="flat" cmpd="sng" w="9525">
            <a:solidFill>
              <a:srgbClr val="FDE4D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8" name="Google Shape;258;p16"/>
          <p:cNvSpPr/>
          <p:nvPr/>
        </p:nvSpPr>
        <p:spPr>
          <a:xfrm>
            <a:off x="1624612" y="2616023"/>
            <a:ext cx="186431" cy="117931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9B7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敘述統計</a:t>
            </a:r>
            <a:endParaRPr/>
          </a:p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欄位資料型態表</a:t>
            </a:r>
            <a:endParaRPr/>
          </a:p>
        </p:txBody>
      </p:sp>
      <p:sp>
        <p:nvSpPr>
          <p:cNvPr id="265" name="Google Shape;265;p17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資料來源：Kaggle –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		  toyota-corolla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資料筆數：1437筆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欄位數量：10個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預測欄位：Price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◎"/>
            </a:pPr>
            <a:r>
              <a:rPr lang="zh-TW"/>
              <a:t>資料來源：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https://www.kaggle.com/tolgahancepel/toyota-corolla</a:t>
            </a:r>
            <a:endParaRPr/>
          </a:p>
        </p:txBody>
      </p:sp>
      <p:graphicFrame>
        <p:nvGraphicFramePr>
          <p:cNvPr id="267" name="Google Shape;267;p17"/>
          <p:cNvGraphicFramePr/>
          <p:nvPr/>
        </p:nvGraphicFramePr>
        <p:xfrm>
          <a:off x="550519" y="1660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{F5D75E5B-4AEB-4763-92B2-CA8EA432D6AB}</a:tableStyleId>
              </a:tblPr>
              <a:tblGrid>
                <a:gridCol w="1706450"/>
                <a:gridCol w="1706450"/>
                <a:gridCol w="1706450"/>
              </a:tblGrid>
              <a:tr h="433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E6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資料型態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E6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欄位名稱(中文)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E6E0"/>
                    </a:solidFill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Price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Integer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價格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Age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車齡(月)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KM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累計公里數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FuelType</a:t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Polynominal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燃油類型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HP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b="0"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Integer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馬力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MetColor</a:t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b="0"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Polynominal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金屬色(是否)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Automatic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手排自排(是否)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CC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icrosoft JhengHei"/>
                        <a:buNone/>
                      </a:pPr>
                      <a:r>
                        <a:rPr b="0"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Integer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排氣量</a:t>
                      </a:r>
                      <a:endParaRPr b="0" sz="180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Doors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門數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TW" sz="1800" u="none" strike="noStrik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Weight</a:t>
                      </a:r>
                      <a:endParaRPr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h-TW" sz="180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重量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設定目標欄位</a:t>
            </a:r>
            <a:endParaRPr/>
          </a:p>
        </p:txBody>
      </p:sp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Set Role</a:t>
            </a:r>
            <a:endParaRPr/>
          </a:p>
        </p:txBody>
      </p:sp>
      <p:sp>
        <p:nvSpPr>
          <p:cNvPr id="275" name="Google Shape;275;p18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Label 值為預測欄位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將「Price」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</a:t>
            </a:r>
            <a:r>
              <a:rPr lang="zh-TW" sz="1400"/>
              <a:t> </a:t>
            </a:r>
            <a:r>
              <a:rPr lang="zh-TW"/>
              <a:t>設為 label 值</a:t>
            </a:r>
            <a:endParaRPr/>
          </a:p>
        </p:txBody>
      </p:sp>
      <p:sp>
        <p:nvSpPr>
          <p:cNvPr id="276" name="Google Shape;276;p18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277" name="Google Shape;2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73547"/>
            <a:ext cx="13620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51" y="1806254"/>
            <a:ext cx="5441772" cy="410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切割資料集</a:t>
            </a:r>
            <a:endParaRPr/>
          </a:p>
        </p:txBody>
      </p:sp>
      <p:sp>
        <p:nvSpPr>
          <p:cNvPr id="284" name="Google Shape;284;p19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Split Data</a:t>
            </a:r>
            <a:endParaRPr/>
          </a:p>
        </p:txBody>
      </p:sp>
      <p:sp>
        <p:nvSpPr>
          <p:cNvPr id="285" name="Google Shape;285;p19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訓練集用於建立模型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測試集使用模型做出預測，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</a:t>
            </a:r>
            <a:r>
              <a:rPr lang="zh-TW" sz="1600"/>
              <a:t> </a:t>
            </a:r>
            <a:r>
              <a:rPr lang="zh-TW"/>
              <a:t>以評估模型準確率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訓練集：80%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測試集：20%</a:t>
            </a:r>
            <a:endParaRPr/>
          </a:p>
        </p:txBody>
      </p:sp>
      <p:sp>
        <p:nvSpPr>
          <p:cNvPr id="286" name="Google Shape;286;p19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46" y="1988701"/>
            <a:ext cx="5516514" cy="375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97347"/>
            <a:ext cx="13335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監督式學習／非監督式學習</a:t>
            </a:r>
            <a:endParaRPr/>
          </a:p>
        </p:txBody>
      </p:sp>
      <p:graphicFrame>
        <p:nvGraphicFramePr>
          <p:cNvPr id="103" name="Google Shape;103;p2"/>
          <p:cNvGraphicFramePr/>
          <p:nvPr/>
        </p:nvGraphicFramePr>
        <p:xfrm>
          <a:off x="1331324" y="18442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{F5D75E5B-4AEB-4763-92B2-CA8EA432D6AB}</a:tableStyleId>
              </a:tblPr>
              <a:tblGrid>
                <a:gridCol w="356582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 u="none" cap="none" strike="noStrik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監督式學習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9B77A"/>
                    </a:solidFill>
                  </a:tcPr>
                </a:tc>
              </a:tr>
              <a:tr h="130582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需要有標記(Labeled)的數據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可用於迴歸分析(數值的預測)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可用於分類分析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D0BE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2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監督式學習：線性迴歸、貝氏、決策樹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非監督式學習：集群分析、關聯分析</a:t>
            </a:r>
            <a:endParaRPr/>
          </a:p>
        </p:txBody>
      </p:sp>
      <p:sp>
        <p:nvSpPr>
          <p:cNvPr id="105" name="Google Shape;105;p2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◎"/>
            </a:pPr>
            <a:r>
              <a:rPr lang="zh-TW" sz="1800"/>
              <a:t>資料來源：</a:t>
            </a:r>
            <a:r>
              <a:rPr lang="zh-TW" sz="1800" u="sng">
                <a:solidFill>
                  <a:schemeClr val="hlink"/>
                </a:solidFill>
                <a:hlinkClick r:id="rId3"/>
              </a:rPr>
              <a:t>監督式學習與非監督式學習的差異、應用、以及案例 ｜OOSGA</a:t>
            </a:r>
            <a:endParaRPr sz="1800"/>
          </a:p>
        </p:txBody>
      </p:sp>
      <p:graphicFrame>
        <p:nvGraphicFramePr>
          <p:cNvPr id="106" name="Google Shape;106;p2"/>
          <p:cNvGraphicFramePr/>
          <p:nvPr/>
        </p:nvGraphicFramePr>
        <p:xfrm>
          <a:off x="1331324" y="3747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{F5D75E5B-4AEB-4763-92B2-CA8EA432D6AB}</a:tableStyleId>
              </a:tblPr>
              <a:tblGrid>
                <a:gridCol w="3565825"/>
              </a:tblGrid>
              <a:tr h="37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非監督式學習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9B77A"/>
                    </a:solidFill>
                  </a:tcPr>
                </a:tc>
              </a:tr>
              <a:tr h="130582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需要無標記(Unlabeled)的數據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可用於分群分析</a:t>
                      </a:r>
                      <a:endParaRPr sz="18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zh-TW" sz="18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用於在數據中的尋找既定模式的情況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D0B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5100" y="63505"/>
            <a:ext cx="11620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0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建立模型 - 線性迴歸</a:t>
            </a:r>
            <a:endParaRPr/>
          </a:p>
        </p:txBody>
      </p:sp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Linear Regression</a:t>
            </a:r>
            <a:endParaRPr/>
          </a:p>
        </p:txBody>
      </p:sp>
      <p:sp>
        <p:nvSpPr>
          <p:cNvPr id="296" name="Google Shape;296;p20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Linear Regression參數設置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使用預設參數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</a:t>
            </a:r>
            <a:r>
              <a:rPr lang="zh-TW" sz="1400"/>
              <a:t> </a:t>
            </a:r>
            <a:endParaRPr/>
          </a:p>
        </p:txBody>
      </p:sp>
      <p:sp>
        <p:nvSpPr>
          <p:cNvPr id="297" name="Google Shape;297;p20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298" name="Google Shape;29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013" y="2009407"/>
            <a:ext cx="4154380" cy="3619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應用模型</a:t>
            </a:r>
            <a:endParaRPr/>
          </a:p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Apply Model</a:t>
            </a:r>
            <a:endParaRPr/>
          </a:p>
        </p:txBody>
      </p:sp>
      <p:sp>
        <p:nvSpPr>
          <p:cNvPr id="305" name="Google Shape;305;p21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資料集連接方式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訓練集 🡪 Linear Regression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測試集 🡪 Apply Model  </a:t>
            </a:r>
            <a:r>
              <a:rPr lang="zh-TW" sz="1400"/>
              <a:t> </a:t>
            </a:r>
            <a:endParaRPr/>
          </a:p>
        </p:txBody>
      </p:sp>
      <p:sp>
        <p:nvSpPr>
          <p:cNvPr id="306" name="Google Shape;306;p21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372" y="2501445"/>
            <a:ext cx="4750417" cy="283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評估模型</a:t>
            </a:r>
            <a:endParaRPr/>
          </a:p>
        </p:txBody>
      </p:sp>
      <p:sp>
        <p:nvSpPr>
          <p:cNvPr id="313" name="Google Shape;313;p22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Performance</a:t>
            </a:r>
            <a:endParaRPr/>
          </a:p>
        </p:txBody>
      </p:sp>
      <p:sp>
        <p:nvSpPr>
          <p:cNvPr id="314" name="Google Shape;314;p22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挑選評估指標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Root mean square error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</a:t>
            </a:r>
            <a:r>
              <a:rPr lang="zh-TW" sz="1400"/>
              <a:t> </a:t>
            </a:r>
            <a:r>
              <a:rPr lang="zh-TW"/>
              <a:t>均方根誤差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Squared error 均方誤差</a:t>
            </a:r>
            <a:endParaRPr/>
          </a:p>
        </p:txBody>
      </p:sp>
      <p:sp>
        <p:nvSpPr>
          <p:cNvPr id="315" name="Google Shape;315;p22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316" name="Google Shape;3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11647"/>
            <a:ext cx="1533525" cy="96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22"/>
          <p:cNvGrpSpPr/>
          <p:nvPr/>
        </p:nvGrpSpPr>
        <p:grpSpPr>
          <a:xfrm>
            <a:off x="1048040" y="3084214"/>
            <a:ext cx="4183847" cy="1469886"/>
            <a:chOff x="1019465" y="2517328"/>
            <a:chExt cx="4183847" cy="1469886"/>
          </a:xfrm>
        </p:grpSpPr>
        <p:pic>
          <p:nvPicPr>
            <p:cNvPr id="318" name="Google Shape;31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9465" y="2517328"/>
              <a:ext cx="4181475" cy="1095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20112" y="3614737"/>
              <a:ext cx="4183200" cy="3724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評估模型 - 相關矩陣</a:t>
            </a:r>
            <a:endParaRPr/>
          </a:p>
        </p:txBody>
      </p:sp>
      <p:sp>
        <p:nvSpPr>
          <p:cNvPr id="325" name="Google Shape;325;p23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Correlation Matrix</a:t>
            </a:r>
            <a:endParaRPr/>
          </a:p>
        </p:txBody>
      </p:sp>
      <p:sp>
        <p:nvSpPr>
          <p:cNvPr id="326" name="Google Shape;326;p23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範圍：-1 ~ 1  </a:t>
            </a:r>
            <a:r>
              <a:rPr lang="zh-TW" sz="2000"/>
              <a:t> </a:t>
            </a:r>
            <a:endParaRPr sz="20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正1是完全</a:t>
            </a:r>
            <a:r>
              <a:rPr lang="zh-TW">
                <a:solidFill>
                  <a:srgbClr val="FF0000"/>
                </a:solidFill>
              </a:rPr>
              <a:t>正</a:t>
            </a:r>
            <a:r>
              <a:rPr lang="zh-TW"/>
              <a:t>相關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負1是完全</a:t>
            </a:r>
            <a:r>
              <a:rPr lang="zh-TW">
                <a:solidFill>
                  <a:srgbClr val="FF0000"/>
                </a:solidFill>
              </a:rPr>
              <a:t>負</a:t>
            </a:r>
            <a:r>
              <a:rPr lang="zh-TW"/>
              <a:t>相關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係數越</a:t>
            </a:r>
            <a:r>
              <a:rPr lang="zh-TW">
                <a:solidFill>
                  <a:srgbClr val="FF0000"/>
                </a:solidFill>
              </a:rPr>
              <a:t>大</a:t>
            </a:r>
            <a:r>
              <a:rPr lang="zh-TW"/>
              <a:t>關聯性越</a:t>
            </a:r>
            <a:r>
              <a:rPr lang="zh-TW">
                <a:solidFill>
                  <a:srgbClr val="FF0000"/>
                </a:solidFill>
              </a:rPr>
              <a:t>強</a:t>
            </a:r>
            <a:r>
              <a:rPr lang="zh-TW"/>
              <a:t>，顏色越</a:t>
            </a:r>
            <a:r>
              <a:rPr lang="zh-TW">
                <a:solidFill>
                  <a:srgbClr val="FF0000"/>
                </a:solidFill>
              </a:rPr>
              <a:t>深</a:t>
            </a:r>
            <a:r>
              <a:rPr lang="zh-TW"/>
              <a:t>顯著性越</a:t>
            </a:r>
            <a:r>
              <a:rPr lang="zh-TW">
                <a:solidFill>
                  <a:srgbClr val="FF0000"/>
                </a:solidFill>
              </a:rPr>
              <a:t>高</a:t>
            </a:r>
            <a:r>
              <a:rPr lang="zh-TW"/>
              <a:t>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328" name="Google Shape;3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32" y="128857"/>
            <a:ext cx="1338586" cy="127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898" y="2175029"/>
            <a:ext cx="5562609" cy="337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評估模型 - </a:t>
            </a:r>
            <a:r>
              <a:rPr lang="zh-TW" sz="4000"/>
              <a:t>均方誤差、均方根誤差</a:t>
            </a:r>
            <a:endParaRPr/>
          </a:p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 sz="1800"/>
              <a:t>Square error、 Root mean square error </a:t>
            </a:r>
            <a:endParaRPr/>
          </a:p>
        </p:txBody>
      </p:sp>
      <p:sp>
        <p:nvSpPr>
          <p:cNvPr id="336" name="Google Shape;336;p24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Squared error 均方誤差</a:t>
            </a:r>
            <a:endParaRPr/>
          </a:p>
          <a:p>
            <a:pPr indent="0" lvl="0" marL="23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均方誤差 (MSE) 是最常用的迴歸損失函數，計算方法是求預測值與真實值之間距離的平方和，愈小表示模型愈準確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RMSE 均方根誤差</a:t>
            </a:r>
            <a:endParaRPr/>
          </a:p>
          <a:p>
            <a:pPr indent="0" lvl="0" marL="23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zh-TW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(MSE)開根號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，RMSE是預測值與真實值的誤差平方根的均值，用來衡量觀測值同真值之間的偏差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37" name="Google Shape;337;p24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◎"/>
            </a:pPr>
            <a:r>
              <a:rPr lang="zh-TW"/>
              <a:t>資料來源：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https://ithelp.ithome.com.tw/articles/10216054</a:t>
            </a:r>
            <a:endParaRPr/>
          </a:p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338" name="Google Shape;33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3541" y="211647"/>
            <a:ext cx="15335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441" y="3634650"/>
            <a:ext cx="4758582" cy="16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8441" y="1990024"/>
            <a:ext cx="4493406" cy="143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評估模型 - 解釋線性迴歸</a:t>
            </a:r>
            <a:endParaRPr/>
          </a:p>
        </p:txBody>
      </p:sp>
      <p:sp>
        <p:nvSpPr>
          <p:cNvPr id="347" name="Google Shape;347;p25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 txBox="1"/>
          <p:nvPr>
            <p:ph idx="2" type="body"/>
          </p:nvPr>
        </p:nvSpPr>
        <p:spPr>
          <a:xfrm>
            <a:off x="6267979" y="1364210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Coefficient</a:t>
            </a:r>
            <a:endParaRPr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</a:pPr>
            <a:r>
              <a:rPr lang="zh-TW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</a:t>
            </a:r>
            <a:r>
              <a:rPr lang="zh-TW" sz="1600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迴</a:t>
            </a:r>
            <a:r>
              <a:rPr b="0" i="0" lang="zh-TW">
                <a:solidFill>
                  <a:srgbClr val="33333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歸係數越大表示x對y影響越大</a:t>
            </a:r>
            <a:endParaRPr b="0" i="0">
              <a:solidFill>
                <a:srgbClr val="33333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Code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0" i="0" lang="zh-TW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代表顯著程度</a:t>
            </a:r>
            <a:endParaRPr/>
          </a:p>
        </p:txBody>
      </p:sp>
      <p:grpSp>
        <p:nvGrpSpPr>
          <p:cNvPr id="349" name="Google Shape;349;p25"/>
          <p:cNvGrpSpPr/>
          <p:nvPr/>
        </p:nvGrpSpPr>
        <p:grpSpPr>
          <a:xfrm>
            <a:off x="1087688" y="1920625"/>
            <a:ext cx="4045030" cy="3855266"/>
            <a:chOff x="176212" y="1271586"/>
            <a:chExt cx="4475549" cy="4314826"/>
          </a:xfrm>
        </p:grpSpPr>
        <p:pic>
          <p:nvPicPr>
            <p:cNvPr id="350" name="Google Shape;350;p25"/>
            <p:cNvPicPr preferRelativeResize="0"/>
            <p:nvPr/>
          </p:nvPicPr>
          <p:blipFill rotWithShape="1">
            <a:blip r:embed="rId3">
              <a:alphaModFix/>
            </a:blip>
            <a:srcRect b="0" l="0" r="74869" t="0"/>
            <a:stretch/>
          </p:blipFill>
          <p:spPr>
            <a:xfrm>
              <a:off x="176212" y="1271587"/>
              <a:ext cx="2975361" cy="4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5"/>
            <p:cNvPicPr preferRelativeResize="0"/>
            <p:nvPr/>
          </p:nvPicPr>
          <p:blipFill rotWithShape="1">
            <a:blip r:embed="rId3">
              <a:alphaModFix/>
            </a:blip>
            <a:srcRect b="0" l="87329" r="0" t="0"/>
            <a:stretch/>
          </p:blipFill>
          <p:spPr>
            <a:xfrm>
              <a:off x="3151574" y="1271586"/>
              <a:ext cx="1500187" cy="4314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評估模型 - 實際值與預測值比較圖表</a:t>
            </a:r>
            <a:endParaRPr/>
          </a:p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3">
            <a:alphaModFix/>
          </a:blip>
          <a:srcRect b="0" l="0" r="81567" t="0"/>
          <a:stretch/>
        </p:blipFill>
        <p:spPr>
          <a:xfrm>
            <a:off x="1051107" y="1566756"/>
            <a:ext cx="1349405" cy="459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4735" y="1455828"/>
            <a:ext cx="8384842" cy="47164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495300" y="5668515"/>
            <a:ext cx="11201397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決策樹流程圖</a:t>
            </a:r>
            <a:endParaRPr/>
          </a:p>
        </p:txBody>
      </p:sp>
      <p:sp>
        <p:nvSpPr>
          <p:cNvPr id="112" name="Google Shape;112;p3"/>
          <p:cNvSpPr txBox="1"/>
          <p:nvPr>
            <p:ph idx="3" type="body"/>
          </p:nvPr>
        </p:nvSpPr>
        <p:spPr>
          <a:xfrm>
            <a:off x="496947" y="6163733"/>
            <a:ext cx="5053648" cy="674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16" y="1443500"/>
            <a:ext cx="11009868" cy="2924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敘述統計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欄位資料型態表</a:t>
            </a:r>
            <a:endParaRPr/>
          </a:p>
        </p:txBody>
      </p:sp>
      <p:sp>
        <p:nvSpPr>
          <p:cNvPr id="120" name="Google Shape;120;p4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資料來源：Kaggle –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		  Lung Cancer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資料筆數：309筆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欄位數量：15個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預測欄位：LUNG_CANCER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◎"/>
            </a:pPr>
            <a:r>
              <a:rPr lang="zh-TW" sz="1800"/>
              <a:t>資料來源：</a:t>
            </a:r>
            <a:r>
              <a:rPr lang="zh-TW" sz="1800" u="sng">
                <a:solidFill>
                  <a:schemeClr val="hlink"/>
                </a:solidFill>
                <a:hlinkClick r:id="rId3"/>
              </a:rPr>
              <a:t>https://www.kaggle.com/mysarahmadbhat/lung-cancer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725" y="1587500"/>
            <a:ext cx="5214955" cy="453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設定目標欄位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Set Role</a:t>
            </a:r>
            <a:endParaRPr/>
          </a:p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Label 值為預測欄位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將「LUNG_CANCER」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</a:t>
            </a:r>
            <a:r>
              <a:rPr lang="zh-TW" sz="1400"/>
              <a:t> </a:t>
            </a:r>
            <a:r>
              <a:rPr lang="zh-TW"/>
              <a:t>設為 label 值</a:t>
            </a:r>
            <a:endParaRPr/>
          </a:p>
        </p:txBody>
      </p:sp>
      <p:sp>
        <p:nvSpPr>
          <p:cNvPr id="130" name="Google Shape;130;p5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715" y="1912945"/>
            <a:ext cx="5514975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73547"/>
            <a:ext cx="13620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切割資料集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Split Data</a:t>
            </a:r>
            <a:endParaRPr/>
          </a:p>
        </p:txBody>
      </p:sp>
      <p:sp>
        <p:nvSpPr>
          <p:cNvPr id="139" name="Google Shape;139;p6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訓練集用於建立模型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測試集使用模型做出預測，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</a:t>
            </a:r>
            <a:r>
              <a:rPr lang="zh-TW" sz="1600"/>
              <a:t> </a:t>
            </a:r>
            <a:r>
              <a:rPr lang="zh-TW"/>
              <a:t>以評估模型準確率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訓練集：80%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測試集：20%</a:t>
            </a:r>
            <a:endParaRPr/>
          </a:p>
        </p:txBody>
      </p:sp>
      <p:sp>
        <p:nvSpPr>
          <p:cNvPr id="140" name="Google Shape;140;p6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46" y="1988701"/>
            <a:ext cx="5516514" cy="375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97347"/>
            <a:ext cx="13335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建立模型 - 決策樹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Decision Tree</a:t>
            </a:r>
            <a:endParaRPr/>
          </a:p>
        </p:txBody>
      </p:sp>
      <p:sp>
        <p:nvSpPr>
          <p:cNvPr id="149" name="Google Shape;149;p7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Decision Tree 參數設置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決策樹深度：7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Confidence：0.1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Minimal leaf size：２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  </a:t>
            </a:r>
            <a:r>
              <a:rPr lang="zh-TW" sz="1400"/>
              <a:t> </a:t>
            </a:r>
            <a:endParaRPr/>
          </a:p>
        </p:txBody>
      </p:sp>
      <p:sp>
        <p:nvSpPr>
          <p:cNvPr id="150" name="Google Shape;150;p7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97347"/>
            <a:ext cx="13811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1774" y="1970930"/>
            <a:ext cx="3156857" cy="3770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應用模型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Apply Model</a:t>
            </a:r>
            <a:endParaRPr/>
          </a:p>
        </p:txBody>
      </p:sp>
      <p:sp>
        <p:nvSpPr>
          <p:cNvPr id="159" name="Google Shape;159;p8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資料集連接方式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訓練集 🡪 Decision Tree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測試集 🡪 Apply Model  </a:t>
            </a:r>
            <a:r>
              <a:rPr lang="zh-TW" sz="1400"/>
              <a:t> </a:t>
            </a:r>
            <a:endParaRPr/>
          </a:p>
        </p:txBody>
      </p:sp>
      <p:sp>
        <p:nvSpPr>
          <p:cNvPr id="160" name="Google Shape;160;p8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1" y="2688500"/>
            <a:ext cx="54102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1676400" y="29879"/>
            <a:ext cx="9677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Microsoft JhengHei"/>
              <a:buNone/>
            </a:pPr>
            <a:r>
              <a:rPr lang="zh-TW"/>
              <a:t>評估模型</a:t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309854" y="6282872"/>
            <a:ext cx="5600698" cy="4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▲"/>
            </a:pPr>
            <a:r>
              <a:rPr lang="zh-TW"/>
              <a:t>Performance</a:t>
            </a:r>
            <a:endParaRPr/>
          </a:p>
        </p:txBody>
      </p:sp>
      <p:sp>
        <p:nvSpPr>
          <p:cNvPr id="168" name="Google Shape;168;p9"/>
          <p:cNvSpPr txBox="1"/>
          <p:nvPr>
            <p:ph idx="2" type="body"/>
          </p:nvPr>
        </p:nvSpPr>
        <p:spPr>
          <a:xfrm>
            <a:off x="6365633" y="1455828"/>
            <a:ext cx="5426316" cy="3631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挑選評估指標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Accuracy 準確率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/>
              <a:t>Classification Error 分類誤差</a:t>
            </a:r>
            <a:endParaRPr/>
          </a:p>
        </p:txBody>
      </p:sp>
      <p:sp>
        <p:nvSpPr>
          <p:cNvPr id="169" name="Google Shape;169;p9"/>
          <p:cNvSpPr txBox="1"/>
          <p:nvPr>
            <p:ph idx="4" type="body"/>
          </p:nvPr>
        </p:nvSpPr>
        <p:spPr>
          <a:xfrm>
            <a:off x="6365633" y="5204125"/>
            <a:ext cx="5426316" cy="971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None/>
            </a:pPr>
            <a:r>
              <a:t/>
            </a:r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11647"/>
            <a:ext cx="15335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9679" y="2950054"/>
            <a:ext cx="3070423" cy="164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2021-11-27T02:12:26Z</dcterms:created>
  <dc:creator>Standup</dc:creator>
</cp:coreProperties>
</file>