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79" r:id="rId4"/>
    <p:sldId id="259" r:id="rId5"/>
    <p:sldId id="260" r:id="rId6"/>
    <p:sldId id="262" r:id="rId7"/>
    <p:sldId id="263" r:id="rId8"/>
    <p:sldId id="265" r:id="rId9"/>
    <p:sldId id="264" r:id="rId10"/>
    <p:sldId id="266" r:id="rId11"/>
    <p:sldId id="268" r:id="rId12"/>
    <p:sldId id="271" r:id="rId13"/>
    <p:sldId id="272" r:id="rId14"/>
    <p:sldId id="273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OneDrive\FOI\6.%20semestar\Zavr&#353;ni\gra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HR" sz="1800" b="1" dirty="0"/>
              <a:t>Promjena vrijednosti poboljšanja s obzirom na broj čvorova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>
        <c:manualLayout>
          <c:layoutTarget val="inner"/>
          <c:xMode val="edge"/>
          <c:yMode val="edge"/>
          <c:x val="9.7555693469350807E-2"/>
          <c:y val="0.17171296296296296"/>
          <c:w val="0.53195683513698722"/>
          <c:h val="0.6736062247538208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Prosječno poboljšanje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8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11.55</c:v>
                </c:pt>
                <c:pt idx="1">
                  <c:v>18.87</c:v>
                </c:pt>
                <c:pt idx="2">
                  <c:v>32.340000000000003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Najveće poboljšanje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8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63.65</c:v>
                </c:pt>
                <c:pt idx="1">
                  <c:v>78.8</c:v>
                </c:pt>
                <c:pt idx="2">
                  <c:v>99.181799999999996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Postotak poboljšanja s vrijednošću 0%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8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36.53</c:v>
                </c:pt>
                <c:pt idx="1">
                  <c:v>15.1</c:v>
                </c:pt>
                <c:pt idx="2">
                  <c:v>6.54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Postotak poboljšanja s vrijednošću &gt; 20%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8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25.43</c:v>
                </c:pt>
                <c:pt idx="1">
                  <c:v>38.86</c:v>
                </c:pt>
                <c:pt idx="2">
                  <c:v>61.91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Postotak poboljšanja s vrijednošću &gt; 50%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8</c:v>
                </c:pt>
              </c:numCache>
            </c:numRef>
          </c:cat>
          <c:val>
            <c:numRef>
              <c:f>Sheet1!$F$2:$F$4</c:f>
              <c:numCache>
                <c:formatCode>General</c:formatCode>
                <c:ptCount val="3"/>
                <c:pt idx="0">
                  <c:v>4.17</c:v>
                </c:pt>
                <c:pt idx="1">
                  <c:v>12.98</c:v>
                </c:pt>
                <c:pt idx="2">
                  <c:v>26.68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244816"/>
        <c:axId val="272247536"/>
      </c:lineChart>
      <c:catAx>
        <c:axId val="272244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HR" sz="1600"/>
                  <a:t>Broj čvorova</a:t>
                </a:r>
              </a:p>
            </c:rich>
          </c:tx>
          <c:layout>
            <c:manualLayout>
              <c:xMode val="edge"/>
              <c:yMode val="edge"/>
              <c:x val="0.30179390033437603"/>
              <c:y val="0.928378744032938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272247536"/>
        <c:crosses val="autoZero"/>
        <c:auto val="1"/>
        <c:lblAlgn val="ctr"/>
        <c:lblOffset val="100"/>
        <c:noMultiLvlLbl val="0"/>
      </c:catAx>
      <c:valAx>
        <c:axId val="27224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HR" sz="1600" dirty="0"/>
                  <a:t>Vrijednost poboljšanja</a:t>
                </a:r>
                <a:r>
                  <a:rPr lang="hr-HR" sz="1600" baseline="0" dirty="0"/>
                  <a:t>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27224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241667565526908"/>
          <c:y val="0.20852803626819374"/>
          <c:w val="0.31902168050911445"/>
          <c:h val="0.676807444523980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4D7DC-FBDF-44A9-91E4-84E982F77513}" type="datetimeFigureOut">
              <a:rPr lang="hr-HR" smtClean="0"/>
              <a:t>14.9.2016.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730BF-6067-4AD1-84F1-6584203E331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254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730BF-6067-4AD1-84F1-6584203E3311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9522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bg1"/>
            </a:gs>
            <a:gs pos="71000">
              <a:schemeClr val="accent5">
                <a:lumMod val="20000"/>
                <a:lumOff val="80000"/>
              </a:schemeClr>
            </a:gs>
            <a:gs pos="61000">
              <a:schemeClr val="accent5">
                <a:lumMod val="40000"/>
                <a:lumOff val="60000"/>
              </a:schemeClr>
            </a:gs>
            <a:gs pos="44000">
              <a:schemeClr val="bg1"/>
            </a:gs>
            <a:gs pos="100000">
              <a:schemeClr val="bg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919210" y="0"/>
            <a:ext cx="55689" cy="54006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5" name="Oval 54"/>
          <p:cNvSpPr/>
          <p:nvPr userDrawn="1"/>
        </p:nvSpPr>
        <p:spPr>
          <a:xfrm>
            <a:off x="1452255" y="3118437"/>
            <a:ext cx="189271" cy="18927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6" name="Rectangle 45"/>
          <p:cNvSpPr/>
          <p:nvPr userDrawn="1"/>
        </p:nvSpPr>
        <p:spPr>
          <a:xfrm>
            <a:off x="1749525" y="598674"/>
            <a:ext cx="108000" cy="9623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1" name="Oval 60"/>
          <p:cNvSpPr/>
          <p:nvPr userDrawn="1"/>
        </p:nvSpPr>
        <p:spPr>
          <a:xfrm>
            <a:off x="859280" y="4354496"/>
            <a:ext cx="189271" cy="18927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3" name="Rectangle 42"/>
          <p:cNvSpPr/>
          <p:nvPr userDrawn="1"/>
        </p:nvSpPr>
        <p:spPr>
          <a:xfrm>
            <a:off x="1499433" y="0"/>
            <a:ext cx="105483" cy="31078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5" name="Rectangle 44"/>
          <p:cNvSpPr/>
          <p:nvPr userDrawn="1"/>
        </p:nvSpPr>
        <p:spPr>
          <a:xfrm rot="-2580000">
            <a:off x="1637413" y="267894"/>
            <a:ext cx="86710" cy="4153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1" name="Oval 50"/>
          <p:cNvSpPr/>
          <p:nvPr userDrawn="1"/>
        </p:nvSpPr>
        <p:spPr>
          <a:xfrm>
            <a:off x="1701441" y="1525753"/>
            <a:ext cx="189271" cy="18927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3" name="Oval 52"/>
          <p:cNvSpPr/>
          <p:nvPr userDrawn="1"/>
        </p:nvSpPr>
        <p:spPr>
          <a:xfrm>
            <a:off x="1452255" y="893535"/>
            <a:ext cx="189271" cy="18927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1" name="Rectangle 40"/>
          <p:cNvSpPr/>
          <p:nvPr userDrawn="1"/>
        </p:nvSpPr>
        <p:spPr>
          <a:xfrm>
            <a:off x="708602" y="0"/>
            <a:ext cx="109037" cy="29432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9" name="Block Arc 28"/>
          <p:cNvSpPr/>
          <p:nvPr userDrawn="1"/>
        </p:nvSpPr>
        <p:spPr>
          <a:xfrm rot="8854270">
            <a:off x="-99252" y="1834841"/>
            <a:ext cx="4229531" cy="4343311"/>
          </a:xfrm>
          <a:prstGeom prst="blockArc">
            <a:avLst>
              <a:gd name="adj1" fmla="val 10824733"/>
              <a:gd name="adj2" fmla="val 17952868"/>
              <a:gd name="adj3" fmla="val 1255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27" name="Donut 26"/>
          <p:cNvSpPr/>
          <p:nvPr userDrawn="1"/>
        </p:nvSpPr>
        <p:spPr>
          <a:xfrm>
            <a:off x="1676273" y="2131548"/>
            <a:ext cx="1245188" cy="1228642"/>
          </a:xfrm>
          <a:prstGeom prst="donut">
            <a:avLst>
              <a:gd name="adj" fmla="val 402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 userDrawn="1"/>
        </p:nvSpPr>
        <p:spPr>
          <a:xfrm>
            <a:off x="764587" y="2814191"/>
            <a:ext cx="2487299" cy="2454247"/>
          </a:xfrm>
          <a:prstGeom prst="donut">
            <a:avLst>
              <a:gd name="adj" fmla="val 402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 userDrawn="1"/>
        </p:nvSpPr>
        <p:spPr>
          <a:xfrm>
            <a:off x="503551" y="2554379"/>
            <a:ext cx="3013922" cy="2973872"/>
          </a:xfrm>
          <a:prstGeom prst="donut">
            <a:avLst>
              <a:gd name="adj" fmla="val 402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819650" y="1122362"/>
            <a:ext cx="6534150" cy="3049587"/>
          </a:xfrm>
        </p:spPr>
        <p:txBody>
          <a:bodyPr anchor="b"/>
          <a:lstStyle>
            <a:lvl1pPr algn="r">
              <a:defRPr sz="6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819650" y="4287838"/>
            <a:ext cx="6534150" cy="598487"/>
          </a:xfrm>
        </p:spPr>
        <p:txBody>
          <a:bodyPr/>
          <a:lstStyle>
            <a:lvl1pPr marL="0" indent="0" algn="r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0DB8C17-B869-4C37-AF0D-C5CA32DB1480}" type="datetimeFigureOut">
              <a:rPr lang="hr-HR" smtClean="0"/>
              <a:t>14.9.2016.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503FD56-7D17-4F2E-9F22-BE3834AC4EA5}" type="slidenum">
              <a:rPr lang="hr-HR" smtClean="0"/>
              <a:t>‹#›</a:t>
            </a:fld>
            <a:endParaRPr lang="hr-HR"/>
          </a:p>
        </p:txBody>
      </p:sp>
      <p:sp>
        <p:nvSpPr>
          <p:cNvPr id="28" name="Oval 27"/>
          <p:cNvSpPr/>
          <p:nvPr userDrawn="1"/>
        </p:nvSpPr>
        <p:spPr>
          <a:xfrm>
            <a:off x="1642980" y="3676058"/>
            <a:ext cx="730511" cy="7305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2" name="Chevron 31"/>
          <p:cNvSpPr/>
          <p:nvPr userDrawn="1"/>
        </p:nvSpPr>
        <p:spPr>
          <a:xfrm rot="18285158">
            <a:off x="2879143" y="1833139"/>
            <a:ext cx="561975" cy="771525"/>
          </a:xfrm>
          <a:custGeom>
            <a:avLst/>
            <a:gdLst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3095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57150 w 619125"/>
              <a:gd name="connsiteY4" fmla="*/ 6000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123825 w 619125"/>
              <a:gd name="connsiteY4" fmla="*/ 5619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76200 w 619125"/>
              <a:gd name="connsiteY4" fmla="*/ 5715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733425"/>
              <a:gd name="connsiteX1" fmla="*/ 309563 w 619125"/>
              <a:gd name="connsiteY1" fmla="*/ 0 h 733425"/>
              <a:gd name="connsiteX2" fmla="*/ 619125 w 619125"/>
              <a:gd name="connsiteY2" fmla="*/ 342900 h 733425"/>
              <a:gd name="connsiteX3" fmla="*/ 166688 w 619125"/>
              <a:gd name="connsiteY3" fmla="*/ 733425 h 733425"/>
              <a:gd name="connsiteX4" fmla="*/ 76200 w 619125"/>
              <a:gd name="connsiteY4" fmla="*/ 571500 h 733425"/>
              <a:gd name="connsiteX5" fmla="*/ 157163 w 619125"/>
              <a:gd name="connsiteY5" fmla="*/ 342900 h 733425"/>
              <a:gd name="connsiteX6" fmla="*/ 0 w 619125"/>
              <a:gd name="connsiteY6" fmla="*/ 0 h 733425"/>
              <a:gd name="connsiteX0" fmla="*/ 0 w 561975"/>
              <a:gd name="connsiteY0" fmla="*/ 133350 h 733425"/>
              <a:gd name="connsiteX1" fmla="*/ 252413 w 561975"/>
              <a:gd name="connsiteY1" fmla="*/ 0 h 733425"/>
              <a:gd name="connsiteX2" fmla="*/ 561975 w 561975"/>
              <a:gd name="connsiteY2" fmla="*/ 342900 h 733425"/>
              <a:gd name="connsiteX3" fmla="*/ 109538 w 561975"/>
              <a:gd name="connsiteY3" fmla="*/ 733425 h 733425"/>
              <a:gd name="connsiteX4" fmla="*/ 19050 w 561975"/>
              <a:gd name="connsiteY4" fmla="*/ 571500 h 733425"/>
              <a:gd name="connsiteX5" fmla="*/ 100013 w 561975"/>
              <a:gd name="connsiteY5" fmla="*/ 342900 h 733425"/>
              <a:gd name="connsiteX6" fmla="*/ 0 w 561975"/>
              <a:gd name="connsiteY6" fmla="*/ 133350 h 7334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00013 w 561975"/>
              <a:gd name="connsiteY5" fmla="*/ 381000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76213 w 561975"/>
              <a:gd name="connsiteY5" fmla="*/ 371475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38113 w 561975"/>
              <a:gd name="connsiteY5" fmla="*/ 390525 h 771525"/>
              <a:gd name="connsiteX6" fmla="*/ 0 w 561975"/>
              <a:gd name="connsiteY6" fmla="*/ 1714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75" h="771525">
                <a:moveTo>
                  <a:pt x="0" y="171450"/>
                </a:moveTo>
                <a:lnTo>
                  <a:pt x="90488" y="0"/>
                </a:lnTo>
                <a:lnTo>
                  <a:pt x="561975" y="381000"/>
                </a:lnTo>
                <a:lnTo>
                  <a:pt x="109538" y="771525"/>
                </a:lnTo>
                <a:lnTo>
                  <a:pt x="19050" y="609600"/>
                </a:lnTo>
                <a:lnTo>
                  <a:pt x="138113" y="390525"/>
                </a:lnTo>
                <a:lnTo>
                  <a:pt x="0" y="171450"/>
                </a:lnTo>
                <a:close/>
              </a:path>
            </a:pathLst>
          </a:cu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33" name="Chevron 31"/>
          <p:cNvSpPr/>
          <p:nvPr userDrawn="1"/>
        </p:nvSpPr>
        <p:spPr>
          <a:xfrm rot="18285158">
            <a:off x="2700558" y="3826768"/>
            <a:ext cx="561975" cy="771525"/>
          </a:xfrm>
          <a:custGeom>
            <a:avLst/>
            <a:gdLst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3095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57150 w 619125"/>
              <a:gd name="connsiteY4" fmla="*/ 6000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123825 w 619125"/>
              <a:gd name="connsiteY4" fmla="*/ 5619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76200 w 619125"/>
              <a:gd name="connsiteY4" fmla="*/ 5715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733425"/>
              <a:gd name="connsiteX1" fmla="*/ 309563 w 619125"/>
              <a:gd name="connsiteY1" fmla="*/ 0 h 733425"/>
              <a:gd name="connsiteX2" fmla="*/ 619125 w 619125"/>
              <a:gd name="connsiteY2" fmla="*/ 342900 h 733425"/>
              <a:gd name="connsiteX3" fmla="*/ 166688 w 619125"/>
              <a:gd name="connsiteY3" fmla="*/ 733425 h 733425"/>
              <a:gd name="connsiteX4" fmla="*/ 76200 w 619125"/>
              <a:gd name="connsiteY4" fmla="*/ 571500 h 733425"/>
              <a:gd name="connsiteX5" fmla="*/ 157163 w 619125"/>
              <a:gd name="connsiteY5" fmla="*/ 342900 h 733425"/>
              <a:gd name="connsiteX6" fmla="*/ 0 w 619125"/>
              <a:gd name="connsiteY6" fmla="*/ 0 h 733425"/>
              <a:gd name="connsiteX0" fmla="*/ 0 w 561975"/>
              <a:gd name="connsiteY0" fmla="*/ 133350 h 733425"/>
              <a:gd name="connsiteX1" fmla="*/ 252413 w 561975"/>
              <a:gd name="connsiteY1" fmla="*/ 0 h 733425"/>
              <a:gd name="connsiteX2" fmla="*/ 561975 w 561975"/>
              <a:gd name="connsiteY2" fmla="*/ 342900 h 733425"/>
              <a:gd name="connsiteX3" fmla="*/ 109538 w 561975"/>
              <a:gd name="connsiteY3" fmla="*/ 733425 h 733425"/>
              <a:gd name="connsiteX4" fmla="*/ 19050 w 561975"/>
              <a:gd name="connsiteY4" fmla="*/ 571500 h 733425"/>
              <a:gd name="connsiteX5" fmla="*/ 100013 w 561975"/>
              <a:gd name="connsiteY5" fmla="*/ 342900 h 733425"/>
              <a:gd name="connsiteX6" fmla="*/ 0 w 561975"/>
              <a:gd name="connsiteY6" fmla="*/ 133350 h 7334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00013 w 561975"/>
              <a:gd name="connsiteY5" fmla="*/ 381000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76213 w 561975"/>
              <a:gd name="connsiteY5" fmla="*/ 371475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38113 w 561975"/>
              <a:gd name="connsiteY5" fmla="*/ 390525 h 771525"/>
              <a:gd name="connsiteX6" fmla="*/ 0 w 561975"/>
              <a:gd name="connsiteY6" fmla="*/ 1714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75" h="771525">
                <a:moveTo>
                  <a:pt x="0" y="171450"/>
                </a:moveTo>
                <a:lnTo>
                  <a:pt x="90488" y="0"/>
                </a:lnTo>
                <a:lnTo>
                  <a:pt x="561975" y="381000"/>
                </a:lnTo>
                <a:lnTo>
                  <a:pt x="109538" y="771525"/>
                </a:lnTo>
                <a:lnTo>
                  <a:pt x="19050" y="609600"/>
                </a:lnTo>
                <a:lnTo>
                  <a:pt x="138113" y="390525"/>
                </a:lnTo>
                <a:lnTo>
                  <a:pt x="0" y="171450"/>
                </a:lnTo>
                <a:close/>
              </a:path>
            </a:pathLst>
          </a:cu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34" name="Chevron 31"/>
          <p:cNvSpPr/>
          <p:nvPr userDrawn="1"/>
        </p:nvSpPr>
        <p:spPr>
          <a:xfrm rot="18285158">
            <a:off x="1162670" y="2855792"/>
            <a:ext cx="561975" cy="771525"/>
          </a:xfrm>
          <a:custGeom>
            <a:avLst/>
            <a:gdLst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3095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57150 w 619125"/>
              <a:gd name="connsiteY4" fmla="*/ 6000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123825 w 619125"/>
              <a:gd name="connsiteY4" fmla="*/ 5619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76200 w 619125"/>
              <a:gd name="connsiteY4" fmla="*/ 5715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733425"/>
              <a:gd name="connsiteX1" fmla="*/ 309563 w 619125"/>
              <a:gd name="connsiteY1" fmla="*/ 0 h 733425"/>
              <a:gd name="connsiteX2" fmla="*/ 619125 w 619125"/>
              <a:gd name="connsiteY2" fmla="*/ 342900 h 733425"/>
              <a:gd name="connsiteX3" fmla="*/ 166688 w 619125"/>
              <a:gd name="connsiteY3" fmla="*/ 733425 h 733425"/>
              <a:gd name="connsiteX4" fmla="*/ 76200 w 619125"/>
              <a:gd name="connsiteY4" fmla="*/ 571500 h 733425"/>
              <a:gd name="connsiteX5" fmla="*/ 157163 w 619125"/>
              <a:gd name="connsiteY5" fmla="*/ 342900 h 733425"/>
              <a:gd name="connsiteX6" fmla="*/ 0 w 619125"/>
              <a:gd name="connsiteY6" fmla="*/ 0 h 733425"/>
              <a:gd name="connsiteX0" fmla="*/ 0 w 561975"/>
              <a:gd name="connsiteY0" fmla="*/ 133350 h 733425"/>
              <a:gd name="connsiteX1" fmla="*/ 252413 w 561975"/>
              <a:gd name="connsiteY1" fmla="*/ 0 h 733425"/>
              <a:gd name="connsiteX2" fmla="*/ 561975 w 561975"/>
              <a:gd name="connsiteY2" fmla="*/ 342900 h 733425"/>
              <a:gd name="connsiteX3" fmla="*/ 109538 w 561975"/>
              <a:gd name="connsiteY3" fmla="*/ 733425 h 733425"/>
              <a:gd name="connsiteX4" fmla="*/ 19050 w 561975"/>
              <a:gd name="connsiteY4" fmla="*/ 571500 h 733425"/>
              <a:gd name="connsiteX5" fmla="*/ 100013 w 561975"/>
              <a:gd name="connsiteY5" fmla="*/ 342900 h 733425"/>
              <a:gd name="connsiteX6" fmla="*/ 0 w 561975"/>
              <a:gd name="connsiteY6" fmla="*/ 133350 h 7334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00013 w 561975"/>
              <a:gd name="connsiteY5" fmla="*/ 381000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76213 w 561975"/>
              <a:gd name="connsiteY5" fmla="*/ 371475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38113 w 561975"/>
              <a:gd name="connsiteY5" fmla="*/ 390525 h 771525"/>
              <a:gd name="connsiteX6" fmla="*/ 0 w 561975"/>
              <a:gd name="connsiteY6" fmla="*/ 1714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75" h="771525">
                <a:moveTo>
                  <a:pt x="0" y="171450"/>
                </a:moveTo>
                <a:lnTo>
                  <a:pt x="90488" y="0"/>
                </a:lnTo>
                <a:lnTo>
                  <a:pt x="561975" y="381000"/>
                </a:lnTo>
                <a:lnTo>
                  <a:pt x="109538" y="771525"/>
                </a:lnTo>
                <a:lnTo>
                  <a:pt x="19050" y="609600"/>
                </a:lnTo>
                <a:lnTo>
                  <a:pt x="138113" y="390525"/>
                </a:lnTo>
                <a:lnTo>
                  <a:pt x="0" y="171450"/>
                </a:lnTo>
                <a:close/>
              </a:path>
            </a:pathLst>
          </a:cu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35" name="Chevron 31"/>
          <p:cNvSpPr/>
          <p:nvPr userDrawn="1"/>
        </p:nvSpPr>
        <p:spPr>
          <a:xfrm rot="18285158">
            <a:off x="904737" y="1724291"/>
            <a:ext cx="561975" cy="771525"/>
          </a:xfrm>
          <a:custGeom>
            <a:avLst/>
            <a:gdLst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3095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57150 w 619125"/>
              <a:gd name="connsiteY4" fmla="*/ 6000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123825 w 619125"/>
              <a:gd name="connsiteY4" fmla="*/ 5619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76200 w 619125"/>
              <a:gd name="connsiteY4" fmla="*/ 5715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733425"/>
              <a:gd name="connsiteX1" fmla="*/ 309563 w 619125"/>
              <a:gd name="connsiteY1" fmla="*/ 0 h 733425"/>
              <a:gd name="connsiteX2" fmla="*/ 619125 w 619125"/>
              <a:gd name="connsiteY2" fmla="*/ 342900 h 733425"/>
              <a:gd name="connsiteX3" fmla="*/ 166688 w 619125"/>
              <a:gd name="connsiteY3" fmla="*/ 733425 h 733425"/>
              <a:gd name="connsiteX4" fmla="*/ 76200 w 619125"/>
              <a:gd name="connsiteY4" fmla="*/ 571500 h 733425"/>
              <a:gd name="connsiteX5" fmla="*/ 157163 w 619125"/>
              <a:gd name="connsiteY5" fmla="*/ 342900 h 733425"/>
              <a:gd name="connsiteX6" fmla="*/ 0 w 619125"/>
              <a:gd name="connsiteY6" fmla="*/ 0 h 733425"/>
              <a:gd name="connsiteX0" fmla="*/ 0 w 561975"/>
              <a:gd name="connsiteY0" fmla="*/ 133350 h 733425"/>
              <a:gd name="connsiteX1" fmla="*/ 252413 w 561975"/>
              <a:gd name="connsiteY1" fmla="*/ 0 h 733425"/>
              <a:gd name="connsiteX2" fmla="*/ 561975 w 561975"/>
              <a:gd name="connsiteY2" fmla="*/ 342900 h 733425"/>
              <a:gd name="connsiteX3" fmla="*/ 109538 w 561975"/>
              <a:gd name="connsiteY3" fmla="*/ 733425 h 733425"/>
              <a:gd name="connsiteX4" fmla="*/ 19050 w 561975"/>
              <a:gd name="connsiteY4" fmla="*/ 571500 h 733425"/>
              <a:gd name="connsiteX5" fmla="*/ 100013 w 561975"/>
              <a:gd name="connsiteY5" fmla="*/ 342900 h 733425"/>
              <a:gd name="connsiteX6" fmla="*/ 0 w 561975"/>
              <a:gd name="connsiteY6" fmla="*/ 133350 h 7334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00013 w 561975"/>
              <a:gd name="connsiteY5" fmla="*/ 381000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76213 w 561975"/>
              <a:gd name="connsiteY5" fmla="*/ 371475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38113 w 561975"/>
              <a:gd name="connsiteY5" fmla="*/ 390525 h 771525"/>
              <a:gd name="connsiteX6" fmla="*/ 0 w 561975"/>
              <a:gd name="connsiteY6" fmla="*/ 1714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75" h="771525">
                <a:moveTo>
                  <a:pt x="0" y="171450"/>
                </a:moveTo>
                <a:lnTo>
                  <a:pt x="90488" y="0"/>
                </a:lnTo>
                <a:lnTo>
                  <a:pt x="561975" y="381000"/>
                </a:lnTo>
                <a:lnTo>
                  <a:pt x="109538" y="771525"/>
                </a:lnTo>
                <a:lnTo>
                  <a:pt x="19050" y="609600"/>
                </a:lnTo>
                <a:lnTo>
                  <a:pt x="138113" y="390525"/>
                </a:lnTo>
                <a:lnTo>
                  <a:pt x="0" y="171450"/>
                </a:lnTo>
                <a:close/>
              </a:path>
            </a:pathLst>
          </a:cu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36" name="Chevron 31"/>
          <p:cNvSpPr/>
          <p:nvPr userDrawn="1"/>
        </p:nvSpPr>
        <p:spPr>
          <a:xfrm rot="18285158">
            <a:off x="1493071" y="4000979"/>
            <a:ext cx="561975" cy="771525"/>
          </a:xfrm>
          <a:custGeom>
            <a:avLst/>
            <a:gdLst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3095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57150 w 619125"/>
              <a:gd name="connsiteY4" fmla="*/ 6000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123825 w 619125"/>
              <a:gd name="connsiteY4" fmla="*/ 5619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76200 w 619125"/>
              <a:gd name="connsiteY4" fmla="*/ 5715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733425"/>
              <a:gd name="connsiteX1" fmla="*/ 309563 w 619125"/>
              <a:gd name="connsiteY1" fmla="*/ 0 h 733425"/>
              <a:gd name="connsiteX2" fmla="*/ 619125 w 619125"/>
              <a:gd name="connsiteY2" fmla="*/ 342900 h 733425"/>
              <a:gd name="connsiteX3" fmla="*/ 166688 w 619125"/>
              <a:gd name="connsiteY3" fmla="*/ 733425 h 733425"/>
              <a:gd name="connsiteX4" fmla="*/ 76200 w 619125"/>
              <a:gd name="connsiteY4" fmla="*/ 571500 h 733425"/>
              <a:gd name="connsiteX5" fmla="*/ 157163 w 619125"/>
              <a:gd name="connsiteY5" fmla="*/ 342900 h 733425"/>
              <a:gd name="connsiteX6" fmla="*/ 0 w 619125"/>
              <a:gd name="connsiteY6" fmla="*/ 0 h 733425"/>
              <a:gd name="connsiteX0" fmla="*/ 0 w 561975"/>
              <a:gd name="connsiteY0" fmla="*/ 133350 h 733425"/>
              <a:gd name="connsiteX1" fmla="*/ 252413 w 561975"/>
              <a:gd name="connsiteY1" fmla="*/ 0 h 733425"/>
              <a:gd name="connsiteX2" fmla="*/ 561975 w 561975"/>
              <a:gd name="connsiteY2" fmla="*/ 342900 h 733425"/>
              <a:gd name="connsiteX3" fmla="*/ 109538 w 561975"/>
              <a:gd name="connsiteY3" fmla="*/ 733425 h 733425"/>
              <a:gd name="connsiteX4" fmla="*/ 19050 w 561975"/>
              <a:gd name="connsiteY4" fmla="*/ 571500 h 733425"/>
              <a:gd name="connsiteX5" fmla="*/ 100013 w 561975"/>
              <a:gd name="connsiteY5" fmla="*/ 342900 h 733425"/>
              <a:gd name="connsiteX6" fmla="*/ 0 w 561975"/>
              <a:gd name="connsiteY6" fmla="*/ 133350 h 7334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00013 w 561975"/>
              <a:gd name="connsiteY5" fmla="*/ 381000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76213 w 561975"/>
              <a:gd name="connsiteY5" fmla="*/ 371475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38113 w 561975"/>
              <a:gd name="connsiteY5" fmla="*/ 390525 h 771525"/>
              <a:gd name="connsiteX6" fmla="*/ 0 w 561975"/>
              <a:gd name="connsiteY6" fmla="*/ 1714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75" h="771525">
                <a:moveTo>
                  <a:pt x="0" y="171450"/>
                </a:moveTo>
                <a:lnTo>
                  <a:pt x="90488" y="0"/>
                </a:lnTo>
                <a:lnTo>
                  <a:pt x="561975" y="381000"/>
                </a:lnTo>
                <a:lnTo>
                  <a:pt x="109538" y="771525"/>
                </a:lnTo>
                <a:lnTo>
                  <a:pt x="19050" y="609600"/>
                </a:lnTo>
                <a:lnTo>
                  <a:pt x="138113" y="390525"/>
                </a:lnTo>
                <a:lnTo>
                  <a:pt x="0" y="171450"/>
                </a:lnTo>
                <a:close/>
              </a:path>
            </a:pathLst>
          </a:cu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37" name="Chevron 31"/>
          <p:cNvSpPr/>
          <p:nvPr userDrawn="1"/>
        </p:nvSpPr>
        <p:spPr>
          <a:xfrm rot="18285158">
            <a:off x="3981780" y="3451312"/>
            <a:ext cx="561975" cy="771525"/>
          </a:xfrm>
          <a:custGeom>
            <a:avLst/>
            <a:gdLst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3095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57150 w 619125"/>
              <a:gd name="connsiteY4" fmla="*/ 6000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123825 w 619125"/>
              <a:gd name="connsiteY4" fmla="*/ 5619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76200 w 619125"/>
              <a:gd name="connsiteY4" fmla="*/ 5715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733425"/>
              <a:gd name="connsiteX1" fmla="*/ 309563 w 619125"/>
              <a:gd name="connsiteY1" fmla="*/ 0 h 733425"/>
              <a:gd name="connsiteX2" fmla="*/ 619125 w 619125"/>
              <a:gd name="connsiteY2" fmla="*/ 342900 h 733425"/>
              <a:gd name="connsiteX3" fmla="*/ 166688 w 619125"/>
              <a:gd name="connsiteY3" fmla="*/ 733425 h 733425"/>
              <a:gd name="connsiteX4" fmla="*/ 76200 w 619125"/>
              <a:gd name="connsiteY4" fmla="*/ 571500 h 733425"/>
              <a:gd name="connsiteX5" fmla="*/ 157163 w 619125"/>
              <a:gd name="connsiteY5" fmla="*/ 342900 h 733425"/>
              <a:gd name="connsiteX6" fmla="*/ 0 w 619125"/>
              <a:gd name="connsiteY6" fmla="*/ 0 h 733425"/>
              <a:gd name="connsiteX0" fmla="*/ 0 w 561975"/>
              <a:gd name="connsiteY0" fmla="*/ 133350 h 733425"/>
              <a:gd name="connsiteX1" fmla="*/ 252413 w 561975"/>
              <a:gd name="connsiteY1" fmla="*/ 0 h 733425"/>
              <a:gd name="connsiteX2" fmla="*/ 561975 w 561975"/>
              <a:gd name="connsiteY2" fmla="*/ 342900 h 733425"/>
              <a:gd name="connsiteX3" fmla="*/ 109538 w 561975"/>
              <a:gd name="connsiteY3" fmla="*/ 733425 h 733425"/>
              <a:gd name="connsiteX4" fmla="*/ 19050 w 561975"/>
              <a:gd name="connsiteY4" fmla="*/ 571500 h 733425"/>
              <a:gd name="connsiteX5" fmla="*/ 100013 w 561975"/>
              <a:gd name="connsiteY5" fmla="*/ 342900 h 733425"/>
              <a:gd name="connsiteX6" fmla="*/ 0 w 561975"/>
              <a:gd name="connsiteY6" fmla="*/ 133350 h 7334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00013 w 561975"/>
              <a:gd name="connsiteY5" fmla="*/ 381000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76213 w 561975"/>
              <a:gd name="connsiteY5" fmla="*/ 371475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38113 w 561975"/>
              <a:gd name="connsiteY5" fmla="*/ 390525 h 771525"/>
              <a:gd name="connsiteX6" fmla="*/ 0 w 561975"/>
              <a:gd name="connsiteY6" fmla="*/ 1714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75" h="771525">
                <a:moveTo>
                  <a:pt x="0" y="171450"/>
                </a:moveTo>
                <a:lnTo>
                  <a:pt x="90488" y="0"/>
                </a:lnTo>
                <a:lnTo>
                  <a:pt x="561975" y="381000"/>
                </a:lnTo>
                <a:lnTo>
                  <a:pt x="109538" y="771525"/>
                </a:lnTo>
                <a:lnTo>
                  <a:pt x="19050" y="609600"/>
                </a:lnTo>
                <a:lnTo>
                  <a:pt x="138113" y="390525"/>
                </a:lnTo>
                <a:lnTo>
                  <a:pt x="0" y="171450"/>
                </a:lnTo>
                <a:close/>
              </a:path>
            </a:pathLst>
          </a:cu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38" name="Chevron 31"/>
          <p:cNvSpPr/>
          <p:nvPr userDrawn="1"/>
        </p:nvSpPr>
        <p:spPr>
          <a:xfrm rot="18285158">
            <a:off x="3822869" y="1905402"/>
            <a:ext cx="561975" cy="771525"/>
          </a:xfrm>
          <a:custGeom>
            <a:avLst/>
            <a:gdLst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3095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57150 w 619125"/>
              <a:gd name="connsiteY4" fmla="*/ 6000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123825 w 619125"/>
              <a:gd name="connsiteY4" fmla="*/ 5619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76200 w 619125"/>
              <a:gd name="connsiteY4" fmla="*/ 5715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733425"/>
              <a:gd name="connsiteX1" fmla="*/ 309563 w 619125"/>
              <a:gd name="connsiteY1" fmla="*/ 0 h 733425"/>
              <a:gd name="connsiteX2" fmla="*/ 619125 w 619125"/>
              <a:gd name="connsiteY2" fmla="*/ 342900 h 733425"/>
              <a:gd name="connsiteX3" fmla="*/ 166688 w 619125"/>
              <a:gd name="connsiteY3" fmla="*/ 733425 h 733425"/>
              <a:gd name="connsiteX4" fmla="*/ 76200 w 619125"/>
              <a:gd name="connsiteY4" fmla="*/ 571500 h 733425"/>
              <a:gd name="connsiteX5" fmla="*/ 157163 w 619125"/>
              <a:gd name="connsiteY5" fmla="*/ 342900 h 733425"/>
              <a:gd name="connsiteX6" fmla="*/ 0 w 619125"/>
              <a:gd name="connsiteY6" fmla="*/ 0 h 733425"/>
              <a:gd name="connsiteX0" fmla="*/ 0 w 561975"/>
              <a:gd name="connsiteY0" fmla="*/ 133350 h 733425"/>
              <a:gd name="connsiteX1" fmla="*/ 252413 w 561975"/>
              <a:gd name="connsiteY1" fmla="*/ 0 h 733425"/>
              <a:gd name="connsiteX2" fmla="*/ 561975 w 561975"/>
              <a:gd name="connsiteY2" fmla="*/ 342900 h 733425"/>
              <a:gd name="connsiteX3" fmla="*/ 109538 w 561975"/>
              <a:gd name="connsiteY3" fmla="*/ 733425 h 733425"/>
              <a:gd name="connsiteX4" fmla="*/ 19050 w 561975"/>
              <a:gd name="connsiteY4" fmla="*/ 571500 h 733425"/>
              <a:gd name="connsiteX5" fmla="*/ 100013 w 561975"/>
              <a:gd name="connsiteY5" fmla="*/ 342900 h 733425"/>
              <a:gd name="connsiteX6" fmla="*/ 0 w 561975"/>
              <a:gd name="connsiteY6" fmla="*/ 133350 h 7334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00013 w 561975"/>
              <a:gd name="connsiteY5" fmla="*/ 381000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76213 w 561975"/>
              <a:gd name="connsiteY5" fmla="*/ 371475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38113 w 561975"/>
              <a:gd name="connsiteY5" fmla="*/ 390525 h 771525"/>
              <a:gd name="connsiteX6" fmla="*/ 0 w 561975"/>
              <a:gd name="connsiteY6" fmla="*/ 1714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75" h="771525">
                <a:moveTo>
                  <a:pt x="0" y="171450"/>
                </a:moveTo>
                <a:lnTo>
                  <a:pt x="90488" y="0"/>
                </a:lnTo>
                <a:lnTo>
                  <a:pt x="561975" y="381000"/>
                </a:lnTo>
                <a:lnTo>
                  <a:pt x="109538" y="771525"/>
                </a:lnTo>
                <a:lnTo>
                  <a:pt x="19050" y="609600"/>
                </a:lnTo>
                <a:lnTo>
                  <a:pt x="138113" y="390525"/>
                </a:lnTo>
                <a:lnTo>
                  <a:pt x="0" y="171450"/>
                </a:lnTo>
                <a:close/>
              </a:path>
            </a:pathLst>
          </a:cu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39" name="Chevron 31"/>
          <p:cNvSpPr/>
          <p:nvPr userDrawn="1"/>
        </p:nvSpPr>
        <p:spPr>
          <a:xfrm rot="18285158">
            <a:off x="2325587" y="1067406"/>
            <a:ext cx="561975" cy="771525"/>
          </a:xfrm>
          <a:custGeom>
            <a:avLst/>
            <a:gdLst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3095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57150 w 619125"/>
              <a:gd name="connsiteY4" fmla="*/ 6000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123825 w 619125"/>
              <a:gd name="connsiteY4" fmla="*/ 5619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76200 w 619125"/>
              <a:gd name="connsiteY4" fmla="*/ 5715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733425"/>
              <a:gd name="connsiteX1" fmla="*/ 309563 w 619125"/>
              <a:gd name="connsiteY1" fmla="*/ 0 h 733425"/>
              <a:gd name="connsiteX2" fmla="*/ 619125 w 619125"/>
              <a:gd name="connsiteY2" fmla="*/ 342900 h 733425"/>
              <a:gd name="connsiteX3" fmla="*/ 166688 w 619125"/>
              <a:gd name="connsiteY3" fmla="*/ 733425 h 733425"/>
              <a:gd name="connsiteX4" fmla="*/ 76200 w 619125"/>
              <a:gd name="connsiteY4" fmla="*/ 571500 h 733425"/>
              <a:gd name="connsiteX5" fmla="*/ 157163 w 619125"/>
              <a:gd name="connsiteY5" fmla="*/ 342900 h 733425"/>
              <a:gd name="connsiteX6" fmla="*/ 0 w 619125"/>
              <a:gd name="connsiteY6" fmla="*/ 0 h 733425"/>
              <a:gd name="connsiteX0" fmla="*/ 0 w 561975"/>
              <a:gd name="connsiteY0" fmla="*/ 133350 h 733425"/>
              <a:gd name="connsiteX1" fmla="*/ 252413 w 561975"/>
              <a:gd name="connsiteY1" fmla="*/ 0 h 733425"/>
              <a:gd name="connsiteX2" fmla="*/ 561975 w 561975"/>
              <a:gd name="connsiteY2" fmla="*/ 342900 h 733425"/>
              <a:gd name="connsiteX3" fmla="*/ 109538 w 561975"/>
              <a:gd name="connsiteY3" fmla="*/ 733425 h 733425"/>
              <a:gd name="connsiteX4" fmla="*/ 19050 w 561975"/>
              <a:gd name="connsiteY4" fmla="*/ 571500 h 733425"/>
              <a:gd name="connsiteX5" fmla="*/ 100013 w 561975"/>
              <a:gd name="connsiteY5" fmla="*/ 342900 h 733425"/>
              <a:gd name="connsiteX6" fmla="*/ 0 w 561975"/>
              <a:gd name="connsiteY6" fmla="*/ 133350 h 7334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00013 w 561975"/>
              <a:gd name="connsiteY5" fmla="*/ 381000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76213 w 561975"/>
              <a:gd name="connsiteY5" fmla="*/ 371475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38113 w 561975"/>
              <a:gd name="connsiteY5" fmla="*/ 390525 h 771525"/>
              <a:gd name="connsiteX6" fmla="*/ 0 w 561975"/>
              <a:gd name="connsiteY6" fmla="*/ 1714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75" h="771525">
                <a:moveTo>
                  <a:pt x="0" y="171450"/>
                </a:moveTo>
                <a:lnTo>
                  <a:pt x="90488" y="0"/>
                </a:lnTo>
                <a:lnTo>
                  <a:pt x="561975" y="381000"/>
                </a:lnTo>
                <a:lnTo>
                  <a:pt x="109538" y="771525"/>
                </a:lnTo>
                <a:lnTo>
                  <a:pt x="19050" y="609600"/>
                </a:lnTo>
                <a:lnTo>
                  <a:pt x="138113" y="390525"/>
                </a:lnTo>
                <a:lnTo>
                  <a:pt x="0" y="171450"/>
                </a:lnTo>
                <a:close/>
              </a:path>
            </a:pathLst>
          </a:cu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40" name="Chevron 31"/>
          <p:cNvSpPr/>
          <p:nvPr userDrawn="1"/>
        </p:nvSpPr>
        <p:spPr>
          <a:xfrm rot="18285158">
            <a:off x="2196171" y="2839532"/>
            <a:ext cx="561975" cy="771525"/>
          </a:xfrm>
          <a:custGeom>
            <a:avLst/>
            <a:gdLst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3095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57150 w 619125"/>
              <a:gd name="connsiteY4" fmla="*/ 6000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123825 w 619125"/>
              <a:gd name="connsiteY4" fmla="*/ 5619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76200 w 619125"/>
              <a:gd name="connsiteY4" fmla="*/ 5715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733425"/>
              <a:gd name="connsiteX1" fmla="*/ 309563 w 619125"/>
              <a:gd name="connsiteY1" fmla="*/ 0 h 733425"/>
              <a:gd name="connsiteX2" fmla="*/ 619125 w 619125"/>
              <a:gd name="connsiteY2" fmla="*/ 342900 h 733425"/>
              <a:gd name="connsiteX3" fmla="*/ 166688 w 619125"/>
              <a:gd name="connsiteY3" fmla="*/ 733425 h 733425"/>
              <a:gd name="connsiteX4" fmla="*/ 76200 w 619125"/>
              <a:gd name="connsiteY4" fmla="*/ 571500 h 733425"/>
              <a:gd name="connsiteX5" fmla="*/ 157163 w 619125"/>
              <a:gd name="connsiteY5" fmla="*/ 342900 h 733425"/>
              <a:gd name="connsiteX6" fmla="*/ 0 w 619125"/>
              <a:gd name="connsiteY6" fmla="*/ 0 h 733425"/>
              <a:gd name="connsiteX0" fmla="*/ 0 w 561975"/>
              <a:gd name="connsiteY0" fmla="*/ 133350 h 733425"/>
              <a:gd name="connsiteX1" fmla="*/ 252413 w 561975"/>
              <a:gd name="connsiteY1" fmla="*/ 0 h 733425"/>
              <a:gd name="connsiteX2" fmla="*/ 561975 w 561975"/>
              <a:gd name="connsiteY2" fmla="*/ 342900 h 733425"/>
              <a:gd name="connsiteX3" fmla="*/ 109538 w 561975"/>
              <a:gd name="connsiteY3" fmla="*/ 733425 h 733425"/>
              <a:gd name="connsiteX4" fmla="*/ 19050 w 561975"/>
              <a:gd name="connsiteY4" fmla="*/ 571500 h 733425"/>
              <a:gd name="connsiteX5" fmla="*/ 100013 w 561975"/>
              <a:gd name="connsiteY5" fmla="*/ 342900 h 733425"/>
              <a:gd name="connsiteX6" fmla="*/ 0 w 561975"/>
              <a:gd name="connsiteY6" fmla="*/ 133350 h 7334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00013 w 561975"/>
              <a:gd name="connsiteY5" fmla="*/ 381000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76213 w 561975"/>
              <a:gd name="connsiteY5" fmla="*/ 371475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38113 w 561975"/>
              <a:gd name="connsiteY5" fmla="*/ 390525 h 771525"/>
              <a:gd name="connsiteX6" fmla="*/ 0 w 561975"/>
              <a:gd name="connsiteY6" fmla="*/ 1714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75" h="771525">
                <a:moveTo>
                  <a:pt x="0" y="171450"/>
                </a:moveTo>
                <a:lnTo>
                  <a:pt x="90488" y="0"/>
                </a:lnTo>
                <a:lnTo>
                  <a:pt x="561975" y="381000"/>
                </a:lnTo>
                <a:lnTo>
                  <a:pt x="109538" y="771525"/>
                </a:lnTo>
                <a:lnTo>
                  <a:pt x="19050" y="609600"/>
                </a:lnTo>
                <a:lnTo>
                  <a:pt x="138113" y="390525"/>
                </a:lnTo>
                <a:lnTo>
                  <a:pt x="0" y="171450"/>
                </a:lnTo>
                <a:close/>
              </a:path>
            </a:pathLst>
          </a:cu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 userDrawn="1"/>
        </p:nvSpPr>
        <p:spPr>
          <a:xfrm>
            <a:off x="670009" y="2850580"/>
            <a:ext cx="189271" cy="18927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2" name="Oval 51"/>
          <p:cNvSpPr/>
          <p:nvPr userDrawn="1"/>
        </p:nvSpPr>
        <p:spPr>
          <a:xfrm>
            <a:off x="859280" y="5368930"/>
            <a:ext cx="189271" cy="18927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7" name="Rectangle 56"/>
          <p:cNvSpPr/>
          <p:nvPr userDrawn="1"/>
        </p:nvSpPr>
        <p:spPr>
          <a:xfrm>
            <a:off x="323198" y="1138138"/>
            <a:ext cx="55689" cy="11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8" name="Rectangle 57"/>
          <p:cNvSpPr/>
          <p:nvPr userDrawn="1"/>
        </p:nvSpPr>
        <p:spPr>
          <a:xfrm rot="1860000">
            <a:off x="616011" y="83572"/>
            <a:ext cx="55689" cy="11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9" name="Oval 58"/>
          <p:cNvSpPr/>
          <p:nvPr userDrawn="1"/>
        </p:nvSpPr>
        <p:spPr>
          <a:xfrm>
            <a:off x="256406" y="2246778"/>
            <a:ext cx="189271" cy="18927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0" name="Oval 59"/>
          <p:cNvSpPr/>
          <p:nvPr userDrawn="1"/>
        </p:nvSpPr>
        <p:spPr>
          <a:xfrm>
            <a:off x="856232" y="1330722"/>
            <a:ext cx="189271" cy="18927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0326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C17-B869-4C37-AF0D-C5CA32DB1480}" type="datetimeFigureOut">
              <a:rPr lang="hr-HR" smtClean="0"/>
              <a:t>14.9.2016.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FD56-7D17-4F2E-9F22-BE3834AC4EA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29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C17-B869-4C37-AF0D-C5CA32DB1480}" type="datetimeFigureOut">
              <a:rPr lang="hr-HR" smtClean="0"/>
              <a:t>14.9.2016.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FD56-7D17-4F2E-9F22-BE3834AC4EA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478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0">
              <a:schemeClr val="bg1"/>
            </a:gs>
            <a:gs pos="43000">
              <a:schemeClr val="accent5">
                <a:lumMod val="20000"/>
                <a:lumOff val="80000"/>
              </a:schemeClr>
            </a:gs>
            <a:gs pos="11000">
              <a:schemeClr val="bg1"/>
            </a:gs>
            <a:gs pos="25000">
              <a:schemeClr val="accent5">
                <a:lumMod val="40000"/>
                <a:lumOff val="60000"/>
              </a:schemeClr>
            </a:gs>
            <a:gs pos="100000">
              <a:schemeClr val="bg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nut 12"/>
          <p:cNvSpPr/>
          <p:nvPr userDrawn="1"/>
        </p:nvSpPr>
        <p:spPr>
          <a:xfrm>
            <a:off x="10989267" y="538249"/>
            <a:ext cx="472688" cy="472688"/>
          </a:xfrm>
          <a:prstGeom prst="donut">
            <a:avLst>
              <a:gd name="adj" fmla="val 18735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9" name="Block Arc 8"/>
          <p:cNvSpPr/>
          <p:nvPr userDrawn="1"/>
        </p:nvSpPr>
        <p:spPr>
          <a:xfrm rot="16200000">
            <a:off x="10487380" y="16503"/>
            <a:ext cx="1476461" cy="1516179"/>
          </a:xfrm>
          <a:prstGeom prst="blockArc">
            <a:avLst>
              <a:gd name="adj1" fmla="val 10632883"/>
              <a:gd name="adj2" fmla="val 17952868"/>
              <a:gd name="adj3" fmla="val 1255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 userDrawn="1"/>
        </p:nvSpPr>
        <p:spPr>
          <a:xfrm>
            <a:off x="10708544" y="250895"/>
            <a:ext cx="1034135" cy="1020393"/>
          </a:xfrm>
          <a:prstGeom prst="donut">
            <a:avLst>
              <a:gd name="adj" fmla="val 4023"/>
            </a:avLst>
          </a:prstGeom>
          <a:solidFill>
            <a:schemeClr val="accent5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105704" y="365125"/>
            <a:ext cx="10248096" cy="931241"/>
          </a:xfrm>
        </p:spPr>
        <p:txBody>
          <a:bodyPr>
            <a:normAutofit/>
          </a:bodyPr>
          <a:lstStyle>
            <a:lvl1pPr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105704" y="1451076"/>
            <a:ext cx="10248096" cy="4725887"/>
          </a:xfrm>
        </p:spPr>
        <p:txBody>
          <a:bodyPr/>
          <a:lstStyle>
            <a:lvl1pPr marL="228600" indent="-228600"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Ø"/>
              <a:defRPr sz="2600"/>
            </a:lvl1pPr>
            <a:lvl2pPr marL="685800" indent="-2286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1105704" y="6356349"/>
            <a:ext cx="2743200" cy="365125"/>
          </a:xfrm>
        </p:spPr>
        <p:txBody>
          <a:bodyPr/>
          <a:lstStyle/>
          <a:p>
            <a:fld id="{40DB8C17-B869-4C37-AF0D-C5CA32DB1480}" type="datetimeFigureOut">
              <a:rPr lang="hr-HR" smtClean="0"/>
              <a:t>14.9.2016.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503FD56-7D17-4F2E-9F22-BE3834AC4EA5}" type="slidenum">
              <a:rPr lang="hr-HR" smtClean="0"/>
              <a:t>‹#›</a:t>
            </a:fld>
            <a:endParaRPr lang="hr-HR"/>
          </a:p>
        </p:txBody>
      </p:sp>
      <p:sp>
        <p:nvSpPr>
          <p:cNvPr id="7" name="Chevron 31"/>
          <p:cNvSpPr/>
          <p:nvPr userDrawn="1"/>
        </p:nvSpPr>
        <p:spPr>
          <a:xfrm rot="7963955">
            <a:off x="10944626" y="93685"/>
            <a:ext cx="561975" cy="771525"/>
          </a:xfrm>
          <a:custGeom>
            <a:avLst/>
            <a:gdLst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3095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57150 w 619125"/>
              <a:gd name="connsiteY4" fmla="*/ 6000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123825 w 619125"/>
              <a:gd name="connsiteY4" fmla="*/ 5619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76200 w 619125"/>
              <a:gd name="connsiteY4" fmla="*/ 5715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733425"/>
              <a:gd name="connsiteX1" fmla="*/ 309563 w 619125"/>
              <a:gd name="connsiteY1" fmla="*/ 0 h 733425"/>
              <a:gd name="connsiteX2" fmla="*/ 619125 w 619125"/>
              <a:gd name="connsiteY2" fmla="*/ 342900 h 733425"/>
              <a:gd name="connsiteX3" fmla="*/ 166688 w 619125"/>
              <a:gd name="connsiteY3" fmla="*/ 733425 h 733425"/>
              <a:gd name="connsiteX4" fmla="*/ 76200 w 619125"/>
              <a:gd name="connsiteY4" fmla="*/ 571500 h 733425"/>
              <a:gd name="connsiteX5" fmla="*/ 157163 w 619125"/>
              <a:gd name="connsiteY5" fmla="*/ 342900 h 733425"/>
              <a:gd name="connsiteX6" fmla="*/ 0 w 619125"/>
              <a:gd name="connsiteY6" fmla="*/ 0 h 733425"/>
              <a:gd name="connsiteX0" fmla="*/ 0 w 561975"/>
              <a:gd name="connsiteY0" fmla="*/ 133350 h 733425"/>
              <a:gd name="connsiteX1" fmla="*/ 252413 w 561975"/>
              <a:gd name="connsiteY1" fmla="*/ 0 h 733425"/>
              <a:gd name="connsiteX2" fmla="*/ 561975 w 561975"/>
              <a:gd name="connsiteY2" fmla="*/ 342900 h 733425"/>
              <a:gd name="connsiteX3" fmla="*/ 109538 w 561975"/>
              <a:gd name="connsiteY3" fmla="*/ 733425 h 733425"/>
              <a:gd name="connsiteX4" fmla="*/ 19050 w 561975"/>
              <a:gd name="connsiteY4" fmla="*/ 571500 h 733425"/>
              <a:gd name="connsiteX5" fmla="*/ 100013 w 561975"/>
              <a:gd name="connsiteY5" fmla="*/ 342900 h 733425"/>
              <a:gd name="connsiteX6" fmla="*/ 0 w 561975"/>
              <a:gd name="connsiteY6" fmla="*/ 133350 h 7334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00013 w 561975"/>
              <a:gd name="connsiteY5" fmla="*/ 381000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76213 w 561975"/>
              <a:gd name="connsiteY5" fmla="*/ 371475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38113 w 561975"/>
              <a:gd name="connsiteY5" fmla="*/ 390525 h 771525"/>
              <a:gd name="connsiteX6" fmla="*/ 0 w 561975"/>
              <a:gd name="connsiteY6" fmla="*/ 1714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75" h="771525">
                <a:moveTo>
                  <a:pt x="0" y="171450"/>
                </a:moveTo>
                <a:lnTo>
                  <a:pt x="90488" y="0"/>
                </a:lnTo>
                <a:lnTo>
                  <a:pt x="561975" y="381000"/>
                </a:lnTo>
                <a:lnTo>
                  <a:pt x="109538" y="771525"/>
                </a:lnTo>
                <a:lnTo>
                  <a:pt x="19050" y="609600"/>
                </a:lnTo>
                <a:lnTo>
                  <a:pt x="138113" y="390525"/>
                </a:lnTo>
                <a:lnTo>
                  <a:pt x="0" y="17145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8" name="Chevron 31"/>
          <p:cNvSpPr/>
          <p:nvPr userDrawn="1"/>
        </p:nvSpPr>
        <p:spPr>
          <a:xfrm rot="7963955">
            <a:off x="11072813" y="836761"/>
            <a:ext cx="561975" cy="771525"/>
          </a:xfrm>
          <a:custGeom>
            <a:avLst/>
            <a:gdLst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3095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57150 w 619125"/>
              <a:gd name="connsiteY4" fmla="*/ 6000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123825 w 619125"/>
              <a:gd name="connsiteY4" fmla="*/ 5619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76200 w 619125"/>
              <a:gd name="connsiteY4" fmla="*/ 5715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733425"/>
              <a:gd name="connsiteX1" fmla="*/ 309563 w 619125"/>
              <a:gd name="connsiteY1" fmla="*/ 0 h 733425"/>
              <a:gd name="connsiteX2" fmla="*/ 619125 w 619125"/>
              <a:gd name="connsiteY2" fmla="*/ 342900 h 733425"/>
              <a:gd name="connsiteX3" fmla="*/ 166688 w 619125"/>
              <a:gd name="connsiteY3" fmla="*/ 733425 h 733425"/>
              <a:gd name="connsiteX4" fmla="*/ 76200 w 619125"/>
              <a:gd name="connsiteY4" fmla="*/ 571500 h 733425"/>
              <a:gd name="connsiteX5" fmla="*/ 157163 w 619125"/>
              <a:gd name="connsiteY5" fmla="*/ 342900 h 733425"/>
              <a:gd name="connsiteX6" fmla="*/ 0 w 619125"/>
              <a:gd name="connsiteY6" fmla="*/ 0 h 733425"/>
              <a:gd name="connsiteX0" fmla="*/ 0 w 561975"/>
              <a:gd name="connsiteY0" fmla="*/ 133350 h 733425"/>
              <a:gd name="connsiteX1" fmla="*/ 252413 w 561975"/>
              <a:gd name="connsiteY1" fmla="*/ 0 h 733425"/>
              <a:gd name="connsiteX2" fmla="*/ 561975 w 561975"/>
              <a:gd name="connsiteY2" fmla="*/ 342900 h 733425"/>
              <a:gd name="connsiteX3" fmla="*/ 109538 w 561975"/>
              <a:gd name="connsiteY3" fmla="*/ 733425 h 733425"/>
              <a:gd name="connsiteX4" fmla="*/ 19050 w 561975"/>
              <a:gd name="connsiteY4" fmla="*/ 571500 h 733425"/>
              <a:gd name="connsiteX5" fmla="*/ 100013 w 561975"/>
              <a:gd name="connsiteY5" fmla="*/ 342900 h 733425"/>
              <a:gd name="connsiteX6" fmla="*/ 0 w 561975"/>
              <a:gd name="connsiteY6" fmla="*/ 133350 h 7334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00013 w 561975"/>
              <a:gd name="connsiteY5" fmla="*/ 381000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76213 w 561975"/>
              <a:gd name="connsiteY5" fmla="*/ 371475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38113 w 561975"/>
              <a:gd name="connsiteY5" fmla="*/ 390525 h 771525"/>
              <a:gd name="connsiteX6" fmla="*/ 0 w 561975"/>
              <a:gd name="connsiteY6" fmla="*/ 1714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75" h="771525">
                <a:moveTo>
                  <a:pt x="0" y="171450"/>
                </a:moveTo>
                <a:lnTo>
                  <a:pt x="90488" y="0"/>
                </a:lnTo>
                <a:lnTo>
                  <a:pt x="561975" y="381000"/>
                </a:lnTo>
                <a:lnTo>
                  <a:pt x="109538" y="771525"/>
                </a:lnTo>
                <a:lnTo>
                  <a:pt x="19050" y="609600"/>
                </a:lnTo>
                <a:lnTo>
                  <a:pt x="138113" y="390525"/>
                </a:lnTo>
                <a:lnTo>
                  <a:pt x="0" y="17145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588858" y="598674"/>
            <a:ext cx="108000" cy="9623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Rectangle 26"/>
          <p:cNvSpPr/>
          <p:nvPr userDrawn="1"/>
        </p:nvSpPr>
        <p:spPr>
          <a:xfrm>
            <a:off x="338766" y="0"/>
            <a:ext cx="105483" cy="31078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Rectangle 27"/>
          <p:cNvSpPr/>
          <p:nvPr userDrawn="1"/>
        </p:nvSpPr>
        <p:spPr>
          <a:xfrm rot="19020000">
            <a:off x="476746" y="267894"/>
            <a:ext cx="86710" cy="4153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9" name="Oval 28"/>
          <p:cNvSpPr/>
          <p:nvPr userDrawn="1"/>
        </p:nvSpPr>
        <p:spPr>
          <a:xfrm>
            <a:off x="540774" y="1525753"/>
            <a:ext cx="189271" cy="18927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Oval 29"/>
          <p:cNvSpPr/>
          <p:nvPr userDrawn="1"/>
        </p:nvSpPr>
        <p:spPr>
          <a:xfrm>
            <a:off x="291588" y="893535"/>
            <a:ext cx="189271" cy="18927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1" name="Oval 30"/>
          <p:cNvSpPr/>
          <p:nvPr userDrawn="1"/>
        </p:nvSpPr>
        <p:spPr>
          <a:xfrm>
            <a:off x="291588" y="3107879"/>
            <a:ext cx="189271" cy="18927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06187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C17-B869-4C37-AF0D-C5CA32DB1480}" type="datetimeFigureOut">
              <a:rPr lang="hr-HR" smtClean="0"/>
              <a:t>14.9.2016.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FD56-7D17-4F2E-9F22-BE3834AC4EA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5643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C17-B869-4C37-AF0D-C5CA32DB1480}" type="datetimeFigureOut">
              <a:rPr lang="hr-HR" smtClean="0"/>
              <a:t>14.9.2016.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FD56-7D17-4F2E-9F22-BE3834AC4EA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7991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C17-B869-4C37-AF0D-C5CA32DB1480}" type="datetimeFigureOut">
              <a:rPr lang="hr-HR" smtClean="0"/>
              <a:t>14.9.2016.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FD56-7D17-4F2E-9F22-BE3834AC4EA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7910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C17-B869-4C37-AF0D-C5CA32DB1480}" type="datetimeFigureOut">
              <a:rPr lang="hr-HR" smtClean="0"/>
              <a:t>14.9.2016.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FD56-7D17-4F2E-9F22-BE3834AC4EA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7317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C17-B869-4C37-AF0D-C5CA32DB1480}" type="datetimeFigureOut">
              <a:rPr lang="hr-HR" smtClean="0"/>
              <a:t>14.9.2016.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FD56-7D17-4F2E-9F22-BE3834AC4EA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4722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C17-B869-4C37-AF0D-C5CA32DB1480}" type="datetimeFigureOut">
              <a:rPr lang="hr-HR" smtClean="0"/>
              <a:t>14.9.2016.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FD56-7D17-4F2E-9F22-BE3834AC4EA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2859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C17-B869-4C37-AF0D-C5CA32DB1480}" type="datetimeFigureOut">
              <a:rPr lang="hr-HR" smtClean="0"/>
              <a:t>14.9.2016.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FD56-7D17-4F2E-9F22-BE3834AC4EA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801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8C17-B869-4C37-AF0D-C5CA32DB1480}" type="datetimeFigureOut">
              <a:rPr lang="hr-HR" smtClean="0"/>
              <a:t>14.9.2016.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3FD56-7D17-4F2E-9F22-BE3834AC4EA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541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heuav.com/index.html" TargetMode="External"/><Relationship Id="rId3" Type="http://schemas.openxmlformats.org/officeDocument/2006/relationships/hyperlink" Target="http://surface.syr.edu/cgi/viewcontent.cgi?article=1237&amp;context=eecs" TargetMode="External"/><Relationship Id="rId7" Type="http://schemas.openxmlformats.org/officeDocument/2006/relationships/hyperlink" Target="http://www.cnas.org/sites/default/files/publications-pdf/CNAS%20World%20of%20Drones_052115.pdf" TargetMode="External"/><Relationship Id="rId2" Type="http://schemas.openxmlformats.org/officeDocument/2006/relationships/hyperlink" Target="https://www.experts-exchange.com/questions/28103112/Industry-standard-for-minimum-Wifi-signal-strength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erriam-webster.com/dictionary/radio%20frequency" TargetMode="External"/><Relationship Id="rId5" Type="http://schemas.openxmlformats.org/officeDocument/2006/relationships/hyperlink" Target="http://www.gps.gov/" TargetMode="External"/><Relationship Id="rId4" Type="http://schemas.openxmlformats.org/officeDocument/2006/relationships/hyperlink" Target="https://bib.irb.hr/datoteka/793247.Masovna_podrska.pdf" TargetMode="External"/><Relationship Id="rId9" Type="http://schemas.openxmlformats.org/officeDocument/2006/relationships/hyperlink" Target="http://blogs.scientificamerican.com/guest-blog/what-is-a-drone-anyway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6775" y="1281623"/>
            <a:ext cx="6981825" cy="2505074"/>
          </a:xfrm>
        </p:spPr>
        <p:txBody>
          <a:bodyPr>
            <a:normAutofit fontScale="90000"/>
          </a:bodyPr>
          <a:lstStyle/>
          <a:p>
            <a:pPr algn="r"/>
            <a:r>
              <a:rPr lang="hr-HR" b="1" dirty="0" smtClean="0"/>
              <a:t>Simulacija pozicioniranja autonomnih letjelica </a:t>
            </a:r>
            <a:br>
              <a:rPr lang="hr-HR" b="1" dirty="0" smtClean="0"/>
            </a:br>
            <a:r>
              <a:rPr lang="hr-HR" b="1" dirty="0" smtClean="0"/>
              <a:t>u prostoru</a:t>
            </a:r>
            <a:endParaRPr lang="hr-H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6775" y="4024565"/>
            <a:ext cx="6981824" cy="598487"/>
          </a:xfrm>
        </p:spPr>
        <p:txBody>
          <a:bodyPr/>
          <a:lstStyle/>
          <a:p>
            <a:pPr algn="r"/>
            <a:r>
              <a:rPr lang="hr-HR" dirty="0" smtClean="0"/>
              <a:t>Završni rad</a:t>
            </a:r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6394391" y="150592"/>
            <a:ext cx="526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 smtClean="0"/>
              <a:t>Fakultet organizacije i informatike</a:t>
            </a:r>
            <a:br>
              <a:rPr lang="hr-HR" dirty="0" smtClean="0"/>
            </a:br>
            <a:r>
              <a:rPr lang="hr-HR" dirty="0" smtClean="0"/>
              <a:t>ak. god. 2015./2016.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8317194" y="5462030"/>
            <a:ext cx="334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 smtClean="0"/>
              <a:t>Mentor: prof. dr. sc. Neven Vrček</a:t>
            </a:r>
            <a:endParaRPr lang="hr-HR" dirty="0"/>
          </a:p>
        </p:txBody>
      </p:sp>
      <p:sp>
        <p:nvSpPr>
          <p:cNvPr id="6" name="TextBox 5"/>
          <p:cNvSpPr txBox="1"/>
          <p:nvPr/>
        </p:nvSpPr>
        <p:spPr>
          <a:xfrm>
            <a:off x="7341415" y="5161475"/>
            <a:ext cx="313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 smtClean="0"/>
              <a:t>Studentica: Paula Kokić</a:t>
            </a:r>
            <a:endParaRPr lang="hr-HR" dirty="0"/>
          </a:p>
        </p:txBody>
      </p:sp>
      <p:sp>
        <p:nvSpPr>
          <p:cNvPr id="7" name="TextBox 6"/>
          <p:cNvSpPr txBox="1"/>
          <p:nvPr/>
        </p:nvSpPr>
        <p:spPr>
          <a:xfrm>
            <a:off x="9915258" y="6176406"/>
            <a:ext cx="174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 smtClean="0"/>
              <a:t>Varaždin, 2016.</a:t>
            </a:r>
          </a:p>
        </p:txBody>
      </p:sp>
    </p:spTree>
    <p:extLst>
      <p:ext uri="{BB962C8B-B14F-4D97-AF65-F5344CB8AC3E}">
        <p14:creationId xmlns:p14="http://schemas.microsoft.com/office/powerpoint/2010/main" val="40251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704" y="1451077"/>
            <a:ext cx="5577107" cy="3491038"/>
          </a:xfrm>
        </p:spPr>
        <p:txBody>
          <a:bodyPr>
            <a:normAutofit/>
          </a:bodyPr>
          <a:lstStyle/>
          <a:p>
            <a:r>
              <a:rPr lang="hr-HR" dirty="0"/>
              <a:t>Pseudokod algoritma: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hr-HR" dirty="0"/>
              <a:t>za svaki vidljivi čvor učini sljedeće:</a:t>
            </a:r>
          </a:p>
          <a:p>
            <a:pPr marL="1371600" lvl="2" indent="-457200">
              <a:buFont typeface="+mj-lt"/>
              <a:buAutoNum type="alphaLcParenR" startAt="3"/>
            </a:pPr>
            <a:r>
              <a:rPr lang="hr-HR" dirty="0"/>
              <a:t>izračunaj širinu i visinu pomoću udaljenosti i greške vidljivog čvora za „malu“ </a:t>
            </a:r>
            <a:r>
              <a:rPr lang="hr-HR" dirty="0" smtClean="0"/>
              <a:t>elipsu</a:t>
            </a:r>
          </a:p>
          <a:p>
            <a:pPr marL="1371600" lvl="2" indent="-457200">
              <a:buFont typeface="+mj-lt"/>
              <a:buAutoNum type="alphaLcParenR" startAt="3"/>
            </a:pPr>
            <a:r>
              <a:rPr lang="hr-HR" dirty="0"/>
              <a:t>izračunaj širinu i visinu pomoću udaljenosti i greške vidljivog čvora za „veliku“ elipsu</a:t>
            </a:r>
          </a:p>
          <a:p>
            <a:pPr marL="1371600" lvl="2" indent="-457200">
              <a:buFont typeface="+mj-lt"/>
              <a:buAutoNum type="alphaLcParenR" startAt="3"/>
            </a:pPr>
            <a:r>
              <a:rPr lang="hr-HR" dirty="0"/>
              <a:t>označi prostor (vijenac) između izračunate „male“ i „velike“ </a:t>
            </a:r>
            <a:r>
              <a:rPr lang="hr-HR" dirty="0" smtClean="0"/>
              <a:t>elipse</a:t>
            </a:r>
            <a:endParaRPr lang="hr-HR" dirty="0"/>
          </a:p>
        </p:txBody>
      </p:sp>
      <p:sp>
        <p:nvSpPr>
          <p:cNvPr id="26" name="Oval 25"/>
          <p:cNvSpPr/>
          <p:nvPr/>
        </p:nvSpPr>
        <p:spPr>
          <a:xfrm>
            <a:off x="8977165" y="3769350"/>
            <a:ext cx="700557" cy="46281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Oval 21"/>
          <p:cNvSpPr/>
          <p:nvPr/>
        </p:nvSpPr>
        <p:spPr>
          <a:xfrm>
            <a:off x="8982887" y="3774462"/>
            <a:ext cx="700557" cy="46281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Oval 16"/>
          <p:cNvSpPr/>
          <p:nvPr/>
        </p:nvSpPr>
        <p:spPr>
          <a:xfrm>
            <a:off x="7312410" y="5058603"/>
            <a:ext cx="1013988" cy="633408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Oval 15"/>
          <p:cNvSpPr/>
          <p:nvPr/>
        </p:nvSpPr>
        <p:spPr>
          <a:xfrm>
            <a:off x="8980026" y="3774462"/>
            <a:ext cx="700557" cy="46281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Algoritam za korekciju</a:t>
            </a:r>
          </a:p>
        </p:txBody>
      </p:sp>
      <p:sp>
        <p:nvSpPr>
          <p:cNvPr id="4" name="Oval 3"/>
          <p:cNvSpPr/>
          <p:nvPr/>
        </p:nvSpPr>
        <p:spPr>
          <a:xfrm flipH="1">
            <a:off x="9250825" y="3942206"/>
            <a:ext cx="153824" cy="1538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Oval 4"/>
          <p:cNvSpPr/>
          <p:nvPr/>
        </p:nvSpPr>
        <p:spPr>
          <a:xfrm flipH="1">
            <a:off x="11143273" y="5910843"/>
            <a:ext cx="153824" cy="1538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Oval 5"/>
          <p:cNvSpPr/>
          <p:nvPr/>
        </p:nvSpPr>
        <p:spPr>
          <a:xfrm flipH="1">
            <a:off x="7742492" y="5298395"/>
            <a:ext cx="153824" cy="1538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xtBox 6"/>
          <p:cNvSpPr txBox="1"/>
          <p:nvPr/>
        </p:nvSpPr>
        <p:spPr>
          <a:xfrm>
            <a:off x="7545938" y="5572571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endParaRPr lang="hr-H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71462" y="6012243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C</a:t>
            </a:r>
            <a:endParaRPr lang="hr-H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386135" y="3580488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B</a:t>
            </a:r>
            <a:endParaRPr lang="hr-H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05925" y="3578804"/>
            <a:ext cx="863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/>
              <a:t>Vidljivi</a:t>
            </a:r>
            <a:br>
              <a:rPr lang="hr-HR" sz="1600" dirty="0" smtClean="0"/>
            </a:br>
            <a:r>
              <a:rPr lang="hr-HR" sz="1600" dirty="0" smtClean="0"/>
              <a:t>Dronovi</a:t>
            </a:r>
            <a:endParaRPr lang="hr-HR" sz="1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18744" y="4161550"/>
            <a:ext cx="1124306" cy="1039752"/>
            <a:chOff x="418744" y="4161550"/>
            <a:chExt cx="1124306" cy="1039752"/>
          </a:xfrm>
        </p:grpSpPr>
        <p:sp>
          <p:nvSpPr>
            <p:cNvPr id="12" name="Rectangle 11"/>
            <p:cNvSpPr/>
            <p:nvPr/>
          </p:nvSpPr>
          <p:spPr>
            <a:xfrm>
              <a:off x="418744" y="4681426"/>
              <a:ext cx="1124306" cy="5198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8744" y="4161550"/>
              <a:ext cx="1124306" cy="5198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05925" y="4113866"/>
            <a:ext cx="107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B (R, r, x, y, gX, gY)</a:t>
            </a:r>
            <a:endParaRPr lang="hr-HR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5925" y="4659283"/>
            <a:ext cx="65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C (R)</a:t>
            </a:r>
            <a:endParaRPr lang="hr-HR" b="1" dirty="0"/>
          </a:p>
        </p:txBody>
      </p:sp>
      <p:cxnSp>
        <p:nvCxnSpPr>
          <p:cNvPr id="20" name="Straight Connector 19"/>
          <p:cNvCxnSpPr>
            <a:cxnSpLocks noChangeAspect="1"/>
          </p:cNvCxnSpPr>
          <p:nvPr/>
        </p:nvCxnSpPr>
        <p:spPr>
          <a:xfrm>
            <a:off x="7312410" y="4014060"/>
            <a:ext cx="1937650" cy="97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636928" y="2269853"/>
            <a:ext cx="3381616" cy="35080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Oval 23"/>
          <p:cNvSpPr/>
          <p:nvPr/>
        </p:nvSpPr>
        <p:spPr>
          <a:xfrm>
            <a:off x="6936369" y="1813389"/>
            <a:ext cx="4782732" cy="44010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25" name="Straight Connector 24"/>
          <p:cNvCxnSpPr>
            <a:cxnSpLocks noChangeAspect="1"/>
          </p:cNvCxnSpPr>
          <p:nvPr/>
        </p:nvCxnSpPr>
        <p:spPr>
          <a:xfrm rot="5400000">
            <a:off x="8355634" y="3023909"/>
            <a:ext cx="1970011" cy="996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199890" y="3686525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r</a:t>
            </a:r>
            <a:endParaRPr lang="hr-HR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9327637" y="2910450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r</a:t>
            </a:r>
            <a:endParaRPr lang="hr-HR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253431" y="3683130"/>
            <a:ext cx="44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gX</a:t>
            </a:r>
            <a:endParaRPr lang="hr-HR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298311" y="1938057"/>
            <a:ext cx="44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gY</a:t>
            </a:r>
            <a:endParaRPr lang="hr-HR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361924" y="5857738"/>
            <a:ext cx="125185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r-HR" dirty="0" smtClean="0"/>
              <a:t>rX = r – gX</a:t>
            </a:r>
            <a:br>
              <a:rPr lang="hr-HR" dirty="0" smtClean="0"/>
            </a:br>
            <a:r>
              <a:rPr lang="hr-HR" dirty="0" smtClean="0"/>
              <a:t>rY = r – gY </a:t>
            </a:r>
            <a:endParaRPr lang="hr-HR" dirty="0"/>
          </a:p>
        </p:txBody>
      </p:sp>
      <p:sp>
        <p:nvSpPr>
          <p:cNvPr id="31" name="TextBox 30"/>
          <p:cNvSpPr txBox="1"/>
          <p:nvPr/>
        </p:nvSpPr>
        <p:spPr>
          <a:xfrm>
            <a:off x="4223350" y="5857739"/>
            <a:ext cx="125185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r-HR" dirty="0" smtClean="0"/>
              <a:t>rX = r + gX</a:t>
            </a:r>
            <a:br>
              <a:rPr lang="hr-HR" dirty="0" smtClean="0"/>
            </a:br>
            <a:r>
              <a:rPr lang="hr-HR" dirty="0" smtClean="0"/>
              <a:t>rY = r + gY </a:t>
            </a:r>
            <a:endParaRPr lang="hr-HR" dirty="0"/>
          </a:p>
        </p:txBody>
      </p:sp>
      <p:sp>
        <p:nvSpPr>
          <p:cNvPr id="21" name="TextBox 20"/>
          <p:cNvSpPr txBox="1"/>
          <p:nvPr/>
        </p:nvSpPr>
        <p:spPr>
          <a:xfrm>
            <a:off x="2361924" y="5452219"/>
            <a:ext cx="135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Mala elipsa</a:t>
            </a:r>
            <a:endParaRPr lang="hr-HR" dirty="0"/>
          </a:p>
        </p:txBody>
      </p:sp>
      <p:sp>
        <p:nvSpPr>
          <p:cNvPr id="32" name="TextBox 31"/>
          <p:cNvSpPr txBox="1"/>
          <p:nvPr/>
        </p:nvSpPr>
        <p:spPr>
          <a:xfrm>
            <a:off x="4180631" y="5452219"/>
            <a:ext cx="135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Velika elipsa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8431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35 0.00092 L 4.79167E-6 -7.40741E-7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2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0.00157 -0.2854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2" grpId="0" animBg="1"/>
      <p:bldP spid="23" grpId="0" animBg="1"/>
      <p:bldP spid="24" grpId="0" animBg="1"/>
      <p:bldP spid="27" grpId="0"/>
      <p:bldP spid="28" grpId="0"/>
      <p:bldP spid="29" grpId="0"/>
      <p:bldP spid="30" grpId="0"/>
      <p:bldP spid="19" grpId="0" animBg="1"/>
      <p:bldP spid="31" grpId="0" animBg="1"/>
      <p:bldP spid="2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12410" y="5058603"/>
            <a:ext cx="1013988" cy="633408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Freeform 20"/>
          <p:cNvSpPr/>
          <p:nvPr/>
        </p:nvSpPr>
        <p:spPr>
          <a:xfrm>
            <a:off x="7549243" y="5061857"/>
            <a:ext cx="620486" cy="636814"/>
          </a:xfrm>
          <a:custGeom>
            <a:avLst/>
            <a:gdLst>
              <a:gd name="connsiteX0" fmla="*/ 272143 w 620486"/>
              <a:gd name="connsiteY0" fmla="*/ 0 h 636814"/>
              <a:gd name="connsiteX1" fmla="*/ 413657 w 620486"/>
              <a:gd name="connsiteY1" fmla="*/ 10886 h 636814"/>
              <a:gd name="connsiteX2" fmla="*/ 620486 w 620486"/>
              <a:gd name="connsiteY2" fmla="*/ 244929 h 636814"/>
              <a:gd name="connsiteX3" fmla="*/ 544286 w 620486"/>
              <a:gd name="connsiteY3" fmla="*/ 348343 h 636814"/>
              <a:gd name="connsiteX4" fmla="*/ 440871 w 620486"/>
              <a:gd name="connsiteY4" fmla="*/ 522514 h 636814"/>
              <a:gd name="connsiteX5" fmla="*/ 402771 w 620486"/>
              <a:gd name="connsiteY5" fmla="*/ 620486 h 636814"/>
              <a:gd name="connsiteX6" fmla="*/ 239486 w 620486"/>
              <a:gd name="connsiteY6" fmla="*/ 636814 h 636814"/>
              <a:gd name="connsiteX7" fmla="*/ 0 w 620486"/>
              <a:gd name="connsiteY7" fmla="*/ 435429 h 636814"/>
              <a:gd name="connsiteX8" fmla="*/ 114300 w 620486"/>
              <a:gd name="connsiteY8" fmla="*/ 206829 h 636814"/>
              <a:gd name="connsiteX9" fmla="*/ 272143 w 620486"/>
              <a:gd name="connsiteY9" fmla="*/ 0 h 636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0486" h="636814">
                <a:moveTo>
                  <a:pt x="272143" y="0"/>
                </a:moveTo>
                <a:lnTo>
                  <a:pt x="413657" y="10886"/>
                </a:lnTo>
                <a:lnTo>
                  <a:pt x="620486" y="244929"/>
                </a:lnTo>
                <a:lnTo>
                  <a:pt x="544286" y="348343"/>
                </a:lnTo>
                <a:lnTo>
                  <a:pt x="440871" y="522514"/>
                </a:lnTo>
                <a:lnTo>
                  <a:pt x="402771" y="620486"/>
                </a:lnTo>
                <a:lnTo>
                  <a:pt x="239486" y="636814"/>
                </a:lnTo>
                <a:lnTo>
                  <a:pt x="0" y="435429"/>
                </a:lnTo>
                <a:lnTo>
                  <a:pt x="114300" y="206829"/>
                </a:lnTo>
                <a:lnTo>
                  <a:pt x="272143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Oval 14"/>
          <p:cNvSpPr/>
          <p:nvPr/>
        </p:nvSpPr>
        <p:spPr>
          <a:xfrm>
            <a:off x="10984211" y="5769482"/>
            <a:ext cx="446314" cy="43654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Algoritam za korekciju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704" y="1451076"/>
            <a:ext cx="5400583" cy="4725887"/>
          </a:xfrm>
        </p:spPr>
        <p:txBody>
          <a:bodyPr/>
          <a:lstStyle/>
          <a:p>
            <a:r>
              <a:rPr lang="hr-HR" dirty="0"/>
              <a:t>Pseudokod algoritma: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hr-HR" dirty="0"/>
              <a:t>izračunaj presjek između vlasite elipse pogreške i svih izračunatih „vijenaca“ </a:t>
            </a:r>
          </a:p>
        </p:txBody>
      </p:sp>
      <p:sp>
        <p:nvSpPr>
          <p:cNvPr id="5" name="Oval 4"/>
          <p:cNvSpPr/>
          <p:nvPr/>
        </p:nvSpPr>
        <p:spPr>
          <a:xfrm>
            <a:off x="8980026" y="3774462"/>
            <a:ext cx="700557" cy="46281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Oval 5"/>
          <p:cNvSpPr/>
          <p:nvPr/>
        </p:nvSpPr>
        <p:spPr>
          <a:xfrm flipH="1">
            <a:off x="11143273" y="5910843"/>
            <a:ext cx="153824" cy="1538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Oval 6"/>
          <p:cNvSpPr/>
          <p:nvPr/>
        </p:nvSpPr>
        <p:spPr>
          <a:xfrm flipH="1">
            <a:off x="7742492" y="5298395"/>
            <a:ext cx="153824" cy="1538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11271462" y="6012243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C</a:t>
            </a:r>
            <a:endParaRPr lang="hr-HR" b="1" dirty="0"/>
          </a:p>
        </p:txBody>
      </p:sp>
      <p:sp>
        <p:nvSpPr>
          <p:cNvPr id="9" name="Oval 8"/>
          <p:cNvSpPr/>
          <p:nvPr/>
        </p:nvSpPr>
        <p:spPr>
          <a:xfrm>
            <a:off x="7636928" y="2269853"/>
            <a:ext cx="3381616" cy="35080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Oval 9"/>
          <p:cNvSpPr/>
          <p:nvPr/>
        </p:nvSpPr>
        <p:spPr>
          <a:xfrm>
            <a:off x="6936369" y="1813389"/>
            <a:ext cx="4782732" cy="44010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Oval 10"/>
          <p:cNvSpPr/>
          <p:nvPr/>
        </p:nvSpPr>
        <p:spPr>
          <a:xfrm flipH="1">
            <a:off x="9250825" y="3942206"/>
            <a:ext cx="153824" cy="1538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xtBox 11"/>
          <p:cNvSpPr txBox="1"/>
          <p:nvPr/>
        </p:nvSpPr>
        <p:spPr>
          <a:xfrm>
            <a:off x="7545938" y="5572571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endParaRPr lang="hr-H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71462" y="6012243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C</a:t>
            </a:r>
            <a:endParaRPr lang="hr-HR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386135" y="3580488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B</a:t>
            </a:r>
            <a:endParaRPr lang="hr-HR" b="1" dirty="0"/>
          </a:p>
        </p:txBody>
      </p:sp>
      <p:sp>
        <p:nvSpPr>
          <p:cNvPr id="16" name="Oval 15"/>
          <p:cNvSpPr/>
          <p:nvPr/>
        </p:nvSpPr>
        <p:spPr>
          <a:xfrm>
            <a:off x="7896316" y="4266937"/>
            <a:ext cx="6647738" cy="3452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Oval 16"/>
          <p:cNvSpPr/>
          <p:nvPr/>
        </p:nvSpPr>
        <p:spPr>
          <a:xfrm>
            <a:off x="7456714" y="3812790"/>
            <a:ext cx="7553742" cy="43499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072545" y="3829230"/>
                <a:ext cx="27708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hr-HR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hr-H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r-HR" i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hr-HR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r-HR" i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hr-HR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r-HR" i="0">
                          <a:latin typeface="Cambria Math" panose="02040503050406030204" pitchFamily="18" charset="0"/>
                        </a:rPr>
                        <m:t>∩…</m:t>
                      </m:r>
                      <m:sSub>
                        <m:sSubPr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i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545" y="3829230"/>
                <a:ext cx="277082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246740" y="4418409"/>
            <a:ext cx="5227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hr-HR" i="1" dirty="0"/>
              <a:t>A'</a:t>
            </a:r>
            <a:r>
              <a:rPr lang="hr-HR" dirty="0"/>
              <a:t> – novi skup koji predstavlja korigiranu pogrešku GPS-a, rezultat algoritma</a:t>
            </a:r>
          </a:p>
          <a:p>
            <a:pPr lvl="0"/>
            <a:r>
              <a:rPr lang="hr-HR" i="1" dirty="0"/>
              <a:t>A </a:t>
            </a:r>
            <a:r>
              <a:rPr lang="hr-HR" dirty="0"/>
              <a:t>– početni skup GPS pogreške, čini ga skup točaka površine elipse pogreške</a:t>
            </a:r>
          </a:p>
          <a:p>
            <a:pPr lvl="0"/>
            <a:r>
              <a:rPr lang="hr-HR" i="1" dirty="0"/>
              <a:t>V</a:t>
            </a:r>
            <a:r>
              <a:rPr lang="hr-HR" i="1" baseline="-25000" dirty="0"/>
              <a:t>1</a:t>
            </a:r>
            <a:r>
              <a:rPr lang="hr-HR" i="1" dirty="0"/>
              <a:t>, V</a:t>
            </a:r>
            <a:r>
              <a:rPr lang="hr-HR" i="1" baseline="-25000" dirty="0"/>
              <a:t>2 </a:t>
            </a:r>
            <a:r>
              <a:rPr lang="hr-HR" i="1" dirty="0"/>
              <a:t>,...V</a:t>
            </a:r>
            <a:r>
              <a:rPr lang="hr-HR" i="1" baseline="-25000" dirty="0"/>
              <a:t>n</a:t>
            </a:r>
            <a:r>
              <a:rPr lang="hr-HR" i="1" dirty="0"/>
              <a:t> </a:t>
            </a:r>
            <a:r>
              <a:rPr lang="hr-HR" dirty="0"/>
              <a:t>– skupovi vijenaca izračunati prethodnim korakom, od svih vidljivih čvorova, gdje </a:t>
            </a:r>
            <a:r>
              <a:rPr lang="hr-HR" i="1" dirty="0"/>
              <a:t>n</a:t>
            </a:r>
            <a:r>
              <a:rPr lang="hr-HR" dirty="0"/>
              <a:t> predstavlja broj vidljivih čvorova.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4943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5" grpId="0" animBg="1"/>
      <p:bldP spid="16" grpId="0" animBg="1"/>
      <p:bldP spid="17" grpId="0" animBg="1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Aplikacija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C# (.NET), preuzete biblioteke: </a:t>
            </a:r>
            <a:r>
              <a:rPr lang="hr-HR" dirty="0"/>
              <a:t>NetTopologySuite, GeoAPI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04" y="3042214"/>
            <a:ext cx="10058400" cy="31347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029" y="3052494"/>
            <a:ext cx="3818075" cy="312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2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Simulacija</a:t>
            </a:r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r-HR" dirty="0" smtClean="0"/>
                  <a:t>Formula za uspoređivanje rezultata:</a:t>
                </a:r>
                <a:br>
                  <a:rPr lang="hr-HR" dirty="0" smtClean="0"/>
                </a:br>
                <a:endParaRPr lang="hr-HR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r-H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hr-H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𝑡𝑟𝑒𝑛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hr-H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𝑝𝑜𝑐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hr-HR" i="1">
                          <a:latin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hr-HR" dirty="0"/>
              </a:p>
              <a:p>
                <a:pPr lvl="1"/>
                <a:endParaRPr lang="hr-HR" i="1" dirty="0"/>
              </a:p>
              <a:p>
                <a:pPr lvl="1"/>
                <a:r>
                  <a:rPr lang="hr-HR" i="1" dirty="0" smtClean="0"/>
                  <a:t>p</a:t>
                </a:r>
                <a:r>
                  <a:rPr lang="hr-HR" dirty="0" smtClean="0"/>
                  <a:t> </a:t>
                </a:r>
                <a:r>
                  <a:rPr lang="hr-HR" dirty="0"/>
                  <a:t>– konačni rezulat poboljšanja, u %</a:t>
                </a:r>
              </a:p>
              <a:p>
                <a:pPr lvl="1"/>
                <a:r>
                  <a:rPr lang="hr-HR" i="1" dirty="0"/>
                  <a:t>P</a:t>
                </a:r>
                <a:r>
                  <a:rPr lang="hr-HR" i="1" baseline="-25000" dirty="0"/>
                  <a:t>tren</a:t>
                </a:r>
                <a:r>
                  <a:rPr lang="hr-HR" dirty="0"/>
                  <a:t> – trenutna površina regije pogreške</a:t>
                </a:r>
              </a:p>
              <a:p>
                <a:pPr lvl="1"/>
                <a:r>
                  <a:rPr lang="hr-HR" i="1" dirty="0"/>
                  <a:t>P</a:t>
                </a:r>
                <a:r>
                  <a:rPr lang="hr-HR" i="1" baseline="-25000" dirty="0"/>
                  <a:t>poc</a:t>
                </a:r>
                <a:r>
                  <a:rPr lang="hr-HR" i="1" dirty="0"/>
                  <a:t> </a:t>
                </a:r>
                <a:r>
                  <a:rPr lang="hr-HR" dirty="0"/>
                  <a:t>– početna površina regije pogreške (površina elipse pogreške), izračunata iz GPS podataka o </a:t>
                </a:r>
                <a:r>
                  <a:rPr lang="hr-HR" dirty="0" smtClean="0"/>
                  <a:t>pogrešci</a:t>
                </a:r>
              </a:p>
              <a:p>
                <a:pPr lvl="1"/>
                <a:endParaRPr lang="hr-HR" dirty="0"/>
              </a:p>
              <a:p>
                <a:pPr lvl="1"/>
                <a:r>
                  <a:rPr lang="hr-HR" dirty="0" smtClean="0"/>
                  <a:t>Govori za </a:t>
                </a:r>
                <a:r>
                  <a:rPr lang="hr-HR" dirty="0"/>
                  <a:t>koliko je u postotcima novoizračunata površina pomoću algoritma manja od početne površine greške</a:t>
                </a:r>
              </a:p>
              <a:p>
                <a:pPr lvl="1"/>
                <a:endParaRPr lang="hr-H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35" t="-1935" r="-101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12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Simulacija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704" y="1451076"/>
            <a:ext cx="10248096" cy="813153"/>
          </a:xfrm>
        </p:spPr>
        <p:txBody>
          <a:bodyPr/>
          <a:lstStyle/>
          <a:p>
            <a:r>
              <a:rPr lang="hr-HR" dirty="0" smtClean="0"/>
              <a:t>Analiza rezultata</a:t>
            </a:r>
            <a:endParaRPr lang="hr-HR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438472046"/>
              </p:ext>
            </p:extLst>
          </p:nvPr>
        </p:nvGraphicFramePr>
        <p:xfrm>
          <a:off x="1593669" y="2100942"/>
          <a:ext cx="890016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31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H</a:t>
            </a:r>
            <a:r>
              <a:rPr lang="hr-HR" dirty="0" smtClean="0"/>
              <a:t>ipoteza </a:t>
            </a:r>
            <a:r>
              <a:rPr lang="hr-HR" dirty="0"/>
              <a:t>H1: </a:t>
            </a:r>
            <a:r>
              <a:rPr lang="hr-HR" i="1" dirty="0"/>
              <a:t>Koristeći RF propagacijski model može se minimizirati GPS greška u crowd sourced </a:t>
            </a:r>
            <a:r>
              <a:rPr lang="hr-HR" i="1" dirty="0" smtClean="0"/>
              <a:t>sustavima.</a:t>
            </a:r>
          </a:p>
          <a:p>
            <a:pPr lvl="1"/>
            <a:r>
              <a:rPr lang="hr-HR" dirty="0"/>
              <a:t>i</a:t>
            </a:r>
            <a:r>
              <a:rPr lang="hr-HR" dirty="0" smtClean="0"/>
              <a:t>zrada algoritma       implementacija u C#        simulacija        analiza</a:t>
            </a:r>
            <a:br>
              <a:rPr lang="hr-HR" dirty="0" smtClean="0"/>
            </a:br>
            <a:r>
              <a:rPr lang="hr-HR" dirty="0" smtClean="0"/>
              <a:t>hipoteza je </a:t>
            </a:r>
            <a:r>
              <a:rPr lang="hr-HR" b="1" dirty="0" smtClean="0"/>
              <a:t>potvrđena</a:t>
            </a:r>
          </a:p>
          <a:p>
            <a:pPr lvl="2"/>
            <a:r>
              <a:rPr lang="hr-HR" dirty="0"/>
              <a:t>u najgorem mogućem slučaju (slučaj sa samo dva čvora), algoritam došao do iznosa površine regije pogreške koja je u prosjeku 11,55% manja od površine regije pogreške GPS </a:t>
            </a:r>
            <a:r>
              <a:rPr lang="hr-HR" dirty="0" smtClean="0"/>
              <a:t>sustava</a:t>
            </a:r>
            <a:endParaRPr lang="hr-HR" b="1" dirty="0" smtClean="0"/>
          </a:p>
          <a:p>
            <a:r>
              <a:rPr lang="hr-HR" dirty="0"/>
              <a:t>D</a:t>
            </a:r>
            <a:r>
              <a:rPr lang="hr-HR" dirty="0" smtClean="0"/>
              <a:t>obar algoritam; prostor za napredak</a:t>
            </a:r>
          </a:p>
          <a:p>
            <a:pPr lvl="1"/>
            <a:r>
              <a:rPr lang="hr-HR" dirty="0"/>
              <a:t>o</a:t>
            </a:r>
            <a:r>
              <a:rPr lang="hr-HR" dirty="0" smtClean="0"/>
              <a:t>ptimizacija, druge metode: trilateracija, </a:t>
            </a:r>
            <a:r>
              <a:rPr lang="hr-HR" i="1" dirty="0" smtClean="0"/>
              <a:t>particle filtering</a:t>
            </a:r>
          </a:p>
          <a:p>
            <a:r>
              <a:rPr lang="hr-HR" dirty="0" smtClean="0"/>
              <a:t>Mogućnost korištenja u stvarnim sustavima jata bespilotnih letjelica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84171" y="2438400"/>
            <a:ext cx="28302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999514" y="2438400"/>
            <a:ext cx="28302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784771" y="2438400"/>
            <a:ext cx="28302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178143" y="2438400"/>
            <a:ext cx="28302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56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Literatura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hr-HR" dirty="0"/>
              <a:t>Experts Exchange (2013) </a:t>
            </a:r>
            <a:r>
              <a:rPr lang="hr-HR" i="1" dirty="0"/>
              <a:t>Industry standard for minimum Wifi signal strength?</a:t>
            </a:r>
            <a:r>
              <a:rPr lang="hr-HR" dirty="0"/>
              <a:t> Preuzeto 20.08.2016. s </a:t>
            </a:r>
            <a:r>
              <a:rPr lang="hr-HR" u="sng" dirty="0">
                <a:hlinkClick r:id="rId2"/>
              </a:rPr>
              <a:t>https://www.experts-exchange.com/questions/28103112/Industry-standard-for-minimum-Wifi-signal-strength.html</a:t>
            </a:r>
            <a:endParaRPr lang="hr-HR" dirty="0"/>
          </a:p>
          <a:p>
            <a:pPr lvl="0"/>
            <a:r>
              <a:rPr lang="hr-HR" dirty="0"/>
              <a:t>Fang X, Tang J, Xue G, Yang D (</a:t>
            </a:r>
            <a:r>
              <a:rPr lang="hr-HR" i="1" dirty="0"/>
              <a:t>s.a</a:t>
            </a:r>
            <a:r>
              <a:rPr lang="hr-HR" dirty="0"/>
              <a:t>) </a:t>
            </a:r>
            <a:r>
              <a:rPr lang="hr-HR" i="1" dirty="0"/>
              <a:t>Crowdsourcing to Smartphones: Incentive Mechanism Design for Mobile Phone Sensing</a:t>
            </a:r>
            <a:r>
              <a:rPr lang="hr-HR" dirty="0"/>
              <a:t>. Preuzeto 01.09.2016. s </a:t>
            </a:r>
            <a:r>
              <a:rPr lang="hr-HR" u="sng" dirty="0">
                <a:hlinkClick r:id="rId3"/>
              </a:rPr>
              <a:t>http://surface.syr.edu/cgi/viewcontent.cgi?article=1237&amp;context=eecs</a:t>
            </a:r>
            <a:endParaRPr lang="hr-HR" dirty="0"/>
          </a:p>
          <a:p>
            <a:pPr lvl="0"/>
            <a:r>
              <a:rPr lang="hr-HR" dirty="0"/>
              <a:t>Frančula N (2015) </a:t>
            </a:r>
            <a:r>
              <a:rPr lang="hr-HR" i="1" dirty="0"/>
              <a:t>Terminologija</a:t>
            </a:r>
            <a:r>
              <a:rPr lang="hr-HR" dirty="0"/>
              <a:t>. Preuzeto 27.08.2016. s </a:t>
            </a:r>
            <a:r>
              <a:rPr lang="hr-HR" u="sng" dirty="0">
                <a:hlinkClick r:id="rId4"/>
              </a:rPr>
              <a:t>https://bib.irb.hr/datoteka/793247.Masovna_podrska.pdf</a:t>
            </a:r>
            <a:endParaRPr lang="hr-HR" dirty="0"/>
          </a:p>
          <a:p>
            <a:pPr lvl="0"/>
            <a:r>
              <a:rPr lang="hr-HR" dirty="0"/>
              <a:t>GPS.GOV (2016) </a:t>
            </a:r>
            <a:r>
              <a:rPr lang="hr-HR" i="1" dirty="0"/>
              <a:t>Official U.S. Government information about the Global Positioning System (GPS) and related topics</a:t>
            </a:r>
            <a:r>
              <a:rPr lang="hr-HR" dirty="0"/>
              <a:t>. Preuzeto 18.08.2016. s </a:t>
            </a:r>
            <a:r>
              <a:rPr lang="hr-HR" u="sng" dirty="0">
                <a:hlinkClick r:id="rId5"/>
              </a:rPr>
              <a:t>http://www.gps.gov/</a:t>
            </a:r>
            <a:endParaRPr lang="hr-HR" dirty="0"/>
          </a:p>
          <a:p>
            <a:pPr lvl="0"/>
            <a:r>
              <a:rPr lang="hr-HR" dirty="0"/>
              <a:t>Merriam Webster (2016) </a:t>
            </a:r>
            <a:r>
              <a:rPr lang="hr-HR" i="1" dirty="0"/>
              <a:t>Dictionary – Radio Frequency</a:t>
            </a:r>
            <a:r>
              <a:rPr lang="hr-HR" dirty="0"/>
              <a:t>. Preuzeto 20.08.2016. s </a:t>
            </a:r>
            <a:r>
              <a:rPr lang="hr-HR" u="sng" dirty="0">
                <a:hlinkClick r:id="rId6"/>
              </a:rPr>
              <a:t>http://www.merriam-webster.com/dictionary/radio%20frequency</a:t>
            </a:r>
            <a:endParaRPr lang="hr-HR" dirty="0"/>
          </a:p>
          <a:p>
            <a:pPr lvl="0"/>
            <a:r>
              <a:rPr lang="hr-HR" dirty="0"/>
              <a:t>Sayler K (2015) </a:t>
            </a:r>
            <a:r>
              <a:rPr lang="hr-HR" i="1" dirty="0"/>
              <a:t>A World of Proliferated Drones: A Technology Primer</a:t>
            </a:r>
            <a:r>
              <a:rPr lang="hr-HR" dirty="0"/>
              <a:t>. Washington, DC: Center for a New American Security. Preuzeto 20.08.2016. s </a:t>
            </a:r>
            <a:r>
              <a:rPr lang="hr-HR" u="sng" dirty="0">
                <a:hlinkClick r:id="rId7"/>
              </a:rPr>
              <a:t>http://www.cnas.org/sites/default/files/publications-pdf/CNAS%20World%20of%20Drones_052115.pdf</a:t>
            </a:r>
            <a:endParaRPr lang="hr-HR" dirty="0"/>
          </a:p>
          <a:p>
            <a:pPr lvl="0"/>
            <a:r>
              <a:rPr lang="hr-HR" dirty="0"/>
              <a:t>TheUAV.com (2016) </a:t>
            </a:r>
            <a:r>
              <a:rPr lang="hr-HR" i="1" dirty="0"/>
              <a:t>The UAV – Unmanned Aerial Vechile</a:t>
            </a:r>
            <a:r>
              <a:rPr lang="hr-HR" dirty="0"/>
              <a:t>. Preuzeto 18.08.2016. s </a:t>
            </a:r>
            <a:r>
              <a:rPr lang="hr-HR" u="sng" dirty="0">
                <a:hlinkClick r:id="rId8"/>
              </a:rPr>
              <a:t>http://www.theuav.com/index.html</a:t>
            </a:r>
            <a:endParaRPr lang="hr-HR" dirty="0"/>
          </a:p>
          <a:p>
            <a:pPr lvl="0"/>
            <a:r>
              <a:rPr lang="hr-HR" dirty="0"/>
              <a:t>Tomaš B (2013) </a:t>
            </a:r>
            <a:r>
              <a:rPr lang="hr-HR" i="1" dirty="0"/>
              <a:t>WiFi roaming in urban multi-sensor environment.</a:t>
            </a:r>
            <a:r>
              <a:rPr lang="hr-HR" dirty="0"/>
              <a:t> Sveučilište u Zagrebu, Fakultet organizacije i informatike Varaždin.</a:t>
            </a:r>
          </a:p>
          <a:p>
            <a:pPr lvl="0"/>
            <a:r>
              <a:rPr lang="hr-HR" dirty="0"/>
              <a:t>Villasensor J (2012) </a:t>
            </a:r>
            <a:r>
              <a:rPr lang="hr-HR" i="1" dirty="0"/>
              <a:t>What Is A Drone, Anyway?</a:t>
            </a:r>
            <a:r>
              <a:rPr lang="hr-HR" dirty="0"/>
              <a:t> Preuzeto 20.08.2016. s </a:t>
            </a:r>
            <a:r>
              <a:rPr lang="hr-HR" dirty="0">
                <a:hlinkClick r:id="rId9"/>
              </a:rPr>
              <a:t>http://blogs.scientificamerican.com/guest-blog/what-is-a-drone-anyway/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4117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5080" y="2518665"/>
            <a:ext cx="4218326" cy="931241"/>
          </a:xfrm>
        </p:spPr>
        <p:txBody>
          <a:bodyPr/>
          <a:lstStyle/>
          <a:p>
            <a:r>
              <a:rPr lang="hr-HR" dirty="0" smtClean="0"/>
              <a:t>Hvala na pažnji </a:t>
            </a:r>
            <a:r>
              <a:rPr lang="hr-HR" dirty="0" smtClean="0">
                <a:sym typeface="Wingdings" panose="05000000000000000000" pitchFamily="2" charset="2"/>
              </a:rPr>
              <a:t></a:t>
            </a:r>
            <a:endParaRPr lang="hr-H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15590" y="3449906"/>
            <a:ext cx="2177305" cy="931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 smtClean="0"/>
              <a:t>Pitanja?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870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hr-HR" dirty="0" smtClean="0"/>
              <a:t>Uvod</a:t>
            </a:r>
          </a:p>
          <a:p>
            <a:r>
              <a:rPr lang="hr-HR" dirty="0" smtClean="0"/>
              <a:t>Hipoteze i ciljevi</a:t>
            </a:r>
          </a:p>
          <a:p>
            <a:r>
              <a:rPr lang="hr-HR" dirty="0" smtClean="0"/>
              <a:t>Algoritam za korekciju</a:t>
            </a:r>
          </a:p>
          <a:p>
            <a:r>
              <a:rPr lang="hr-HR" dirty="0" smtClean="0"/>
              <a:t>Aplikacija</a:t>
            </a:r>
          </a:p>
          <a:p>
            <a:r>
              <a:rPr lang="hr-HR" dirty="0" smtClean="0"/>
              <a:t>Simulacija</a:t>
            </a:r>
          </a:p>
          <a:p>
            <a:r>
              <a:rPr lang="hr-HR" dirty="0" smtClean="0"/>
              <a:t>Zaključak</a:t>
            </a:r>
          </a:p>
          <a:p>
            <a:r>
              <a:rPr lang="hr-HR" dirty="0" smtClean="0"/>
              <a:t>Literatura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9640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704" y="1451077"/>
            <a:ext cx="10248096" cy="2668000"/>
          </a:xfrm>
        </p:spPr>
        <p:txBody>
          <a:bodyPr/>
          <a:lstStyle/>
          <a:p>
            <a:r>
              <a:rPr lang="hr-HR" dirty="0" smtClean="0"/>
              <a:t>Autonomna (bespilotna) letjelica</a:t>
            </a:r>
          </a:p>
          <a:p>
            <a:pPr lvl="1"/>
            <a:r>
              <a:rPr lang="hr-HR" dirty="0" smtClean="0"/>
              <a:t>Dron (čvor):</a:t>
            </a:r>
          </a:p>
          <a:p>
            <a:pPr lvl="2"/>
            <a:r>
              <a:rPr lang="hr-HR" dirty="0"/>
              <a:t>kretanje u 2D prostoru</a:t>
            </a:r>
          </a:p>
          <a:p>
            <a:pPr lvl="2"/>
            <a:r>
              <a:rPr lang="hr-HR" dirty="0"/>
              <a:t>ID, naziv</a:t>
            </a:r>
          </a:p>
          <a:p>
            <a:pPr lvl="2"/>
            <a:r>
              <a:rPr lang="hr-HR" dirty="0" smtClean="0"/>
              <a:t>GPS prijemnik        lokacija </a:t>
            </a:r>
            <a:r>
              <a:rPr lang="hr-HR" dirty="0"/>
              <a:t>(</a:t>
            </a:r>
            <a:r>
              <a:rPr lang="hr-HR" dirty="0" smtClean="0"/>
              <a:t>x,y), GPS </a:t>
            </a:r>
            <a:r>
              <a:rPr lang="hr-HR" dirty="0"/>
              <a:t>greška (x,y)</a:t>
            </a:r>
          </a:p>
          <a:p>
            <a:pPr lvl="2"/>
            <a:r>
              <a:rPr lang="hr-HR" dirty="0"/>
              <a:t>smjer </a:t>
            </a:r>
            <a:r>
              <a:rPr lang="hr-HR" dirty="0" smtClean="0"/>
              <a:t>kretanja, brzina kretanja (za potrebe simulacije)</a:t>
            </a:r>
          </a:p>
          <a:p>
            <a:pPr lvl="2"/>
            <a:r>
              <a:rPr lang="hr-HR" dirty="0" smtClean="0"/>
              <a:t>RF antena         mogućnost </a:t>
            </a:r>
            <a:r>
              <a:rPr lang="hr-HR" dirty="0"/>
              <a:t>slanja/primanja podataka putem WiFi signala</a:t>
            </a:r>
          </a:p>
          <a:p>
            <a:pPr lvl="2"/>
            <a:endParaRPr lang="hr-HR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863208" y="3113518"/>
            <a:ext cx="28302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468678" y="3812848"/>
            <a:ext cx="28302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/>
          <p:cNvSpPr/>
          <p:nvPr/>
        </p:nvSpPr>
        <p:spPr>
          <a:xfrm rot="5400000">
            <a:off x="5657316" y="27949"/>
            <a:ext cx="303374" cy="824241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xtBox 6"/>
          <p:cNvSpPr txBox="1"/>
          <p:nvPr/>
        </p:nvSpPr>
        <p:spPr>
          <a:xfrm>
            <a:off x="1687794" y="4422451"/>
            <a:ext cx="9092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/>
              <a:t>Jato dronova        pozicijski sustav čvorova: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/>
              <a:t>č</a:t>
            </a:r>
            <a:r>
              <a:rPr lang="hr-HR" sz="2000" dirty="0" smtClean="0"/>
              <a:t>vorovi – referentne točke (sateliti) koji međusobno razmjenjuju podatke putem WiFi mreže</a:t>
            </a:r>
            <a:endParaRPr lang="hr-H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 smtClean="0"/>
              <a:t>na temelju podataka i RF propagacije signala lociranje čvorova može biti preciznije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90939" y="4631820"/>
            <a:ext cx="28302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60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</a:t>
            </a:r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5704" y="1451076"/>
                <a:ext cx="10248096" cy="5189006"/>
              </a:xfrm>
            </p:spPr>
            <p:txBody>
              <a:bodyPr>
                <a:normAutofit/>
              </a:bodyPr>
              <a:lstStyle/>
              <a:p>
                <a:r>
                  <a:rPr lang="hr-HR" dirty="0" smtClean="0"/>
                  <a:t>RF propagacija</a:t>
                </a:r>
              </a:p>
              <a:p>
                <a:pPr lvl="1"/>
                <a:r>
                  <a:rPr lang="hr-HR" dirty="0" smtClean="0"/>
                  <a:t>način na koji se radio valovi šire između dvije točke na Zemlji</a:t>
                </a:r>
              </a:p>
              <a:p>
                <a:pPr lvl="1"/>
                <a:r>
                  <a:rPr lang="hr-HR" dirty="0" smtClean="0"/>
                  <a:t>izračun udaljenosti između dvije točke (</a:t>
                </a:r>
                <a:r>
                  <a:rPr lang="hr-HR" dirty="0"/>
                  <a:t>formula za gubitke propagacije u neomeđenom </a:t>
                </a:r>
                <a:r>
                  <a:rPr lang="hr-HR" dirty="0" smtClean="0"/>
                  <a:t>prostoru):</a:t>
                </a:r>
                <a:br>
                  <a:rPr lang="hr-HR" dirty="0" smtClean="0"/>
                </a:br>
                <a:r>
                  <a:rPr lang="hr-HR" i="1" dirty="0" smtClean="0"/>
                  <a:t/>
                </a:r>
                <a:br>
                  <a:rPr lang="hr-HR" i="1" dirty="0" smtClean="0"/>
                </a:br>
                <a14:m>
                  <m:oMath xmlns:m="http://schemas.openxmlformats.org/officeDocument/2006/math">
                    <m:r>
                      <a:rPr lang="hr-H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hr-HR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(10)</m:t>
                                </m:r>
                              </m:e>
                            </m:func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×(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−20</m:t>
                            </m:r>
                            <m:func>
                              <m:funcPr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hr-H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func>
                          </m:num>
                          <m:den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endParaRPr lang="hr-HR" dirty="0" smtClean="0"/>
              </a:p>
              <a:p>
                <a:pPr lvl="2"/>
                <a:endParaRPr lang="hr-HR" dirty="0" smtClean="0"/>
              </a:p>
              <a:p>
                <a:pPr lvl="2"/>
                <a:r>
                  <a:rPr lang="hr-HR" dirty="0" smtClean="0"/>
                  <a:t>R </a:t>
                </a:r>
                <a:r>
                  <a:rPr lang="hr-HR" dirty="0"/>
                  <a:t>– jačina primljenog </a:t>
                </a:r>
                <a:r>
                  <a:rPr lang="hr-HR" dirty="0" smtClean="0"/>
                  <a:t>signala (</a:t>
                </a:r>
                <a:r>
                  <a:rPr lang="hr-HR" dirty="0"/>
                  <a:t>dBm)</a:t>
                </a:r>
              </a:p>
              <a:p>
                <a:pPr lvl="2"/>
                <a:r>
                  <a:rPr lang="hr-HR" dirty="0"/>
                  <a:t>T – jačina odašiljanja </a:t>
                </a:r>
                <a:r>
                  <a:rPr lang="hr-HR" dirty="0" smtClean="0"/>
                  <a:t>signala (=17 dBm)</a:t>
                </a:r>
                <a:endParaRPr lang="hr-HR" dirty="0"/>
              </a:p>
              <a:p>
                <a:pPr lvl="2"/>
                <a:r>
                  <a:rPr lang="hr-HR" dirty="0"/>
                  <a:t>K – konstanta gubitka </a:t>
                </a:r>
                <a:r>
                  <a:rPr lang="hr-HR" dirty="0" smtClean="0"/>
                  <a:t>propagacije</a:t>
                </a:r>
                <a:r>
                  <a:rPr lang="hr-HR" dirty="0"/>
                  <a:t> </a:t>
                </a:r>
                <a:r>
                  <a:rPr lang="hr-HR" dirty="0" smtClean="0"/>
                  <a:t>(=-147.55)</a:t>
                </a:r>
                <a:endParaRPr lang="hr-HR" dirty="0"/>
              </a:p>
              <a:p>
                <a:pPr lvl="2"/>
                <a:r>
                  <a:rPr lang="hr-HR" dirty="0"/>
                  <a:t>f – frekvencija WiFi </a:t>
                </a:r>
                <a:r>
                  <a:rPr lang="hr-HR" dirty="0" smtClean="0"/>
                  <a:t>signala (=2450 MHz)</a:t>
                </a:r>
                <a:endParaRPr lang="hr-HR" dirty="0"/>
              </a:p>
              <a:p>
                <a:pPr lvl="2"/>
                <a:r>
                  <a:rPr lang="hr-HR" dirty="0"/>
                  <a:t>n – eksponent gubitka </a:t>
                </a:r>
                <a:r>
                  <a:rPr lang="hr-HR" dirty="0" smtClean="0"/>
                  <a:t>propagacije (=2)</a:t>
                </a:r>
              </a:p>
              <a:p>
                <a:pPr lvl="2"/>
                <a:r>
                  <a:rPr lang="hr-HR" dirty="0" smtClean="0"/>
                  <a:t>r </a:t>
                </a:r>
                <a:r>
                  <a:rPr lang="hr-HR" dirty="0"/>
                  <a:t>– udaljenost između dva čvora </a:t>
                </a:r>
                <a:r>
                  <a:rPr lang="hr-HR" dirty="0" smtClean="0"/>
                  <a:t>(m)</a:t>
                </a:r>
              </a:p>
              <a:p>
                <a:endParaRPr lang="hr-H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704" y="1451076"/>
                <a:ext cx="10248096" cy="5189006"/>
              </a:xfrm>
              <a:blipFill rotWithShape="0">
                <a:blip r:embed="rId2"/>
                <a:stretch>
                  <a:fillRect l="-535" t="-1763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77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Hipoteze i ciljevi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H1: </a:t>
            </a:r>
            <a:r>
              <a:rPr lang="hr-HR" i="1" dirty="0"/>
              <a:t>Koristeći RF propagacijski model može se minimizirati GPS greška u crowd sourced sustavima.</a:t>
            </a:r>
            <a:r>
              <a:rPr lang="hr-HR" dirty="0"/>
              <a:t> </a:t>
            </a:r>
            <a:endParaRPr lang="hr-HR" dirty="0" smtClean="0"/>
          </a:p>
          <a:p>
            <a:r>
              <a:rPr lang="hr-HR" dirty="0" smtClean="0"/>
              <a:t>Ciljevi:</a:t>
            </a:r>
          </a:p>
          <a:p>
            <a:pPr lvl="1"/>
            <a:r>
              <a:rPr lang="hr-HR" dirty="0"/>
              <a:t>simulirati </a:t>
            </a:r>
            <a:r>
              <a:rPr lang="hr-HR" dirty="0" smtClean="0"/>
              <a:t>kretanje </a:t>
            </a:r>
            <a:r>
              <a:rPr lang="hr-HR" dirty="0"/>
              <a:t>jata dronova u otvorenom prostoru</a:t>
            </a:r>
          </a:p>
          <a:p>
            <a:pPr lvl="1"/>
            <a:r>
              <a:rPr lang="hr-HR" dirty="0"/>
              <a:t>koristeći RF propagacijski model izračunati udaljenosti između dronova</a:t>
            </a:r>
          </a:p>
          <a:p>
            <a:pPr lvl="1"/>
            <a:r>
              <a:rPr lang="hr-HR" dirty="0"/>
              <a:t>razviti algoritam za minimiziranje GPS pogreške jata dronova</a:t>
            </a:r>
          </a:p>
          <a:p>
            <a:pPr lvl="1"/>
            <a:r>
              <a:rPr lang="hr-HR" dirty="0"/>
              <a:t>dobiti precizniju lokaciju svakog pojedinog drona unutar </a:t>
            </a:r>
            <a:r>
              <a:rPr lang="hr-HR" dirty="0" smtClean="0"/>
              <a:t>jata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380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Algoritam za korekciju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Ulazni parametri:</a:t>
            </a:r>
          </a:p>
          <a:p>
            <a:pPr lvl="1"/>
            <a:r>
              <a:rPr lang="hr-HR" dirty="0" smtClean="0"/>
              <a:t>GPS lokacija čvora (x,y)</a:t>
            </a:r>
          </a:p>
          <a:p>
            <a:pPr lvl="1"/>
            <a:r>
              <a:rPr lang="hr-HR" dirty="0" smtClean="0"/>
              <a:t>GPS pogreška (x,y)</a:t>
            </a:r>
          </a:p>
          <a:p>
            <a:pPr lvl="1"/>
            <a:r>
              <a:rPr lang="hr-HR" dirty="0" smtClean="0"/>
              <a:t>podaci svih vidljivih dronova promatranog čvora:</a:t>
            </a:r>
          </a:p>
          <a:p>
            <a:pPr lvl="2"/>
            <a:r>
              <a:rPr lang="hr-HR" dirty="0" smtClean="0"/>
              <a:t>lokacija, pogreška, jačina signala</a:t>
            </a:r>
          </a:p>
          <a:p>
            <a:r>
              <a:rPr lang="hr-HR" dirty="0" smtClean="0"/>
              <a:t>Izlazni parametri:</a:t>
            </a:r>
          </a:p>
          <a:p>
            <a:pPr lvl="1"/>
            <a:r>
              <a:rPr lang="hr-HR" dirty="0" smtClean="0"/>
              <a:t>regija – površina na kojoj se može nalaziti čvor kojem se korigira lokacija</a:t>
            </a:r>
          </a:p>
          <a:p>
            <a:r>
              <a:rPr lang="hr-HR" dirty="0" smtClean="0"/>
              <a:t>Cilj algoritma:</a:t>
            </a:r>
          </a:p>
          <a:p>
            <a:pPr lvl="1"/>
            <a:r>
              <a:rPr lang="hr-HR" dirty="0" smtClean="0"/>
              <a:t>dobivena regija (izlazni parametar) treba biti manja od počene regije (koju čine podaci o pogrešci iz ulaznog parametra)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0747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Algoritam za korekciju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704" y="1451076"/>
            <a:ext cx="10248096" cy="1078479"/>
          </a:xfrm>
        </p:spPr>
        <p:txBody>
          <a:bodyPr/>
          <a:lstStyle/>
          <a:p>
            <a:r>
              <a:rPr lang="hr-HR" dirty="0" smtClean="0"/>
              <a:t>Pseudokod algoritma:</a:t>
            </a:r>
          </a:p>
          <a:p>
            <a:pPr marL="914400" lvl="1" indent="-457200">
              <a:buFont typeface="+mj-lt"/>
              <a:buAutoNum type="arabicPeriod"/>
            </a:pPr>
            <a:r>
              <a:rPr lang="hr-HR" dirty="0"/>
              <a:t>na temelju jačine RF signala napravi listu „vidljivih“ </a:t>
            </a:r>
            <a:r>
              <a:rPr lang="hr-HR" dirty="0" smtClean="0"/>
              <a:t>čvorova</a:t>
            </a:r>
          </a:p>
          <a:p>
            <a:pPr marL="914400" lvl="1" indent="-457200">
              <a:buFont typeface="+mj-lt"/>
              <a:buAutoNum type="arabicPeriod"/>
            </a:pPr>
            <a:endParaRPr lang="hr-HR" dirty="0" smtClean="0"/>
          </a:p>
        </p:txBody>
      </p:sp>
      <p:grpSp>
        <p:nvGrpSpPr>
          <p:cNvPr id="36" name="Group 35"/>
          <p:cNvGrpSpPr/>
          <p:nvPr/>
        </p:nvGrpSpPr>
        <p:grpSpPr>
          <a:xfrm>
            <a:off x="4781374" y="3614619"/>
            <a:ext cx="546931" cy="546931"/>
            <a:chOff x="4781374" y="3614619"/>
            <a:chExt cx="546931" cy="546931"/>
          </a:xfrm>
        </p:grpSpPr>
        <p:sp>
          <p:nvSpPr>
            <p:cNvPr id="11" name="Oval 10"/>
            <p:cNvSpPr/>
            <p:nvPr/>
          </p:nvSpPr>
          <p:spPr>
            <a:xfrm flipH="1">
              <a:off x="4977928" y="3814019"/>
              <a:ext cx="153824" cy="1538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2" name="Arc 11"/>
            <p:cNvSpPr/>
            <p:nvPr/>
          </p:nvSpPr>
          <p:spPr>
            <a:xfrm>
              <a:off x="4781374" y="3614619"/>
              <a:ext cx="546931" cy="546931"/>
            </a:xfrm>
            <a:prstGeom prst="arc">
              <a:avLst>
                <a:gd name="adj1" fmla="val 4321862"/>
                <a:gd name="adj2" fmla="val 1109818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5" name="Arc 14"/>
            <p:cNvSpPr/>
            <p:nvPr/>
          </p:nvSpPr>
          <p:spPr>
            <a:xfrm>
              <a:off x="4857573" y="3690107"/>
              <a:ext cx="394531" cy="394531"/>
            </a:xfrm>
            <a:prstGeom prst="arc">
              <a:avLst>
                <a:gd name="adj1" fmla="val 4321862"/>
                <a:gd name="adj2" fmla="val 1109818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673822" y="5586102"/>
            <a:ext cx="546931" cy="546931"/>
            <a:chOff x="6673822" y="5586102"/>
            <a:chExt cx="546931" cy="546931"/>
          </a:xfrm>
        </p:grpSpPr>
        <p:sp>
          <p:nvSpPr>
            <p:cNvPr id="9" name="Oval 8"/>
            <p:cNvSpPr/>
            <p:nvPr/>
          </p:nvSpPr>
          <p:spPr>
            <a:xfrm flipH="1">
              <a:off x="6870376" y="5782656"/>
              <a:ext cx="153824" cy="1538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3" name="Arc 12"/>
            <p:cNvSpPr/>
            <p:nvPr/>
          </p:nvSpPr>
          <p:spPr>
            <a:xfrm>
              <a:off x="6673822" y="5586102"/>
              <a:ext cx="546931" cy="546931"/>
            </a:xfrm>
            <a:prstGeom prst="arc">
              <a:avLst>
                <a:gd name="adj1" fmla="val 7704152"/>
                <a:gd name="adj2" fmla="val 1480998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6" name="Arc 15"/>
            <p:cNvSpPr/>
            <p:nvPr/>
          </p:nvSpPr>
          <p:spPr>
            <a:xfrm>
              <a:off x="6750021" y="5662301"/>
              <a:ext cx="394531" cy="394531"/>
            </a:xfrm>
            <a:prstGeom prst="arc">
              <a:avLst>
                <a:gd name="adj1" fmla="val 8328013"/>
                <a:gd name="adj2" fmla="val 1405409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337707" y="3537707"/>
            <a:ext cx="546931" cy="546931"/>
            <a:chOff x="9337707" y="3537707"/>
            <a:chExt cx="546931" cy="546931"/>
          </a:xfrm>
        </p:grpSpPr>
        <p:sp>
          <p:nvSpPr>
            <p:cNvPr id="10" name="Oval 9"/>
            <p:cNvSpPr/>
            <p:nvPr/>
          </p:nvSpPr>
          <p:spPr>
            <a:xfrm flipH="1">
              <a:off x="9534261" y="3734261"/>
              <a:ext cx="153824" cy="1538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4" name="Arc 13"/>
            <p:cNvSpPr/>
            <p:nvPr/>
          </p:nvSpPr>
          <p:spPr>
            <a:xfrm>
              <a:off x="9337707" y="3537707"/>
              <a:ext cx="546931" cy="546931"/>
            </a:xfrm>
            <a:prstGeom prst="arc">
              <a:avLst>
                <a:gd name="adj1" fmla="val 6665670"/>
                <a:gd name="adj2" fmla="val 1283395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7" name="Arc 16"/>
            <p:cNvSpPr/>
            <p:nvPr/>
          </p:nvSpPr>
          <p:spPr>
            <a:xfrm>
              <a:off x="9413906" y="3613655"/>
              <a:ext cx="394531" cy="394531"/>
            </a:xfrm>
            <a:prstGeom prst="arc">
              <a:avLst>
                <a:gd name="adj1" fmla="val 7277603"/>
                <a:gd name="adj2" fmla="val 1241727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273041" y="4973654"/>
            <a:ext cx="546931" cy="546931"/>
            <a:chOff x="3273041" y="4973654"/>
            <a:chExt cx="546931" cy="546931"/>
          </a:xfrm>
        </p:grpSpPr>
        <p:sp>
          <p:nvSpPr>
            <p:cNvPr id="5" name="Oval 4"/>
            <p:cNvSpPr/>
            <p:nvPr/>
          </p:nvSpPr>
          <p:spPr>
            <a:xfrm flipH="1">
              <a:off x="3469595" y="5170208"/>
              <a:ext cx="153824" cy="15382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8" name="Arc 17"/>
            <p:cNvSpPr/>
            <p:nvPr/>
          </p:nvSpPr>
          <p:spPr>
            <a:xfrm>
              <a:off x="3273041" y="4973654"/>
              <a:ext cx="546931" cy="546931"/>
            </a:xfrm>
            <a:prstGeom prst="arc">
              <a:avLst>
                <a:gd name="adj1" fmla="val 17086067"/>
                <a:gd name="adj2" fmla="val 2976453"/>
              </a:avLst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9" name="Arc 18"/>
            <p:cNvSpPr/>
            <p:nvPr/>
          </p:nvSpPr>
          <p:spPr>
            <a:xfrm>
              <a:off x="3349240" y="5049853"/>
              <a:ext cx="394531" cy="394531"/>
            </a:xfrm>
            <a:prstGeom prst="arc">
              <a:avLst>
                <a:gd name="adj1" fmla="val 17773458"/>
                <a:gd name="adj2" fmla="val 2664363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73041" y="5444384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endParaRPr lang="hr-H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98565" y="5884056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C</a:t>
            </a:r>
            <a:endParaRPr lang="hr-HR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113238" y="3452301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B</a:t>
            </a:r>
            <a:endParaRPr lang="hr-HR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654615" y="3394138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D</a:t>
            </a:r>
            <a:endParaRPr lang="hr-HR" b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418744" y="4161550"/>
            <a:ext cx="1124306" cy="1039752"/>
            <a:chOff x="418744" y="4161550"/>
            <a:chExt cx="1124306" cy="1039752"/>
          </a:xfrm>
        </p:grpSpPr>
        <p:sp>
          <p:nvSpPr>
            <p:cNvPr id="41" name="Rectangle 40"/>
            <p:cNvSpPr/>
            <p:nvPr/>
          </p:nvSpPr>
          <p:spPr>
            <a:xfrm>
              <a:off x="418744" y="4681426"/>
              <a:ext cx="1124306" cy="5198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8744" y="4161550"/>
              <a:ext cx="1124306" cy="5198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05925" y="3578804"/>
            <a:ext cx="863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/>
              <a:t>Vidljivi</a:t>
            </a:r>
            <a:br>
              <a:rPr lang="hr-HR" sz="1600" dirty="0" smtClean="0"/>
            </a:br>
            <a:r>
              <a:rPr lang="hr-HR" sz="1600" dirty="0" smtClean="0"/>
              <a:t>Dronovi</a:t>
            </a:r>
            <a:endParaRPr lang="hr-HR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405925" y="4113866"/>
            <a:ext cx="71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B (R)</a:t>
            </a:r>
            <a:endParaRPr lang="hr-HR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05925" y="4659283"/>
            <a:ext cx="65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C (R)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75377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31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3039513" y="4930416"/>
            <a:ext cx="1013988" cy="633408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Algoritam za korekciju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704" y="1451077"/>
            <a:ext cx="10248096" cy="1234974"/>
          </a:xfrm>
        </p:spPr>
        <p:txBody>
          <a:bodyPr/>
          <a:lstStyle/>
          <a:p>
            <a:r>
              <a:rPr lang="hr-HR" dirty="0"/>
              <a:t>Pseudokod algoritma: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hr-HR" dirty="0"/>
              <a:t>izračunaj vlastitu elipsu </a:t>
            </a:r>
            <a:r>
              <a:rPr lang="hr-HR" dirty="0" smtClean="0"/>
              <a:t>pogreške</a:t>
            </a:r>
            <a:endParaRPr lang="hr-HR" dirty="0"/>
          </a:p>
        </p:txBody>
      </p:sp>
      <p:sp>
        <p:nvSpPr>
          <p:cNvPr id="5" name="Oval 4"/>
          <p:cNvSpPr/>
          <p:nvPr/>
        </p:nvSpPr>
        <p:spPr>
          <a:xfrm flipH="1">
            <a:off x="4977928" y="3814019"/>
            <a:ext cx="153824" cy="1538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Oval 8"/>
          <p:cNvSpPr/>
          <p:nvPr/>
        </p:nvSpPr>
        <p:spPr>
          <a:xfrm flipH="1">
            <a:off x="6870376" y="5782656"/>
            <a:ext cx="153824" cy="1538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Oval 12"/>
          <p:cNvSpPr/>
          <p:nvPr/>
        </p:nvSpPr>
        <p:spPr>
          <a:xfrm flipH="1">
            <a:off x="3469595" y="5170208"/>
            <a:ext cx="153824" cy="1538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TextBox 15"/>
          <p:cNvSpPr txBox="1"/>
          <p:nvPr/>
        </p:nvSpPr>
        <p:spPr>
          <a:xfrm>
            <a:off x="3273041" y="5444384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endParaRPr lang="hr-H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98565" y="5884056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C</a:t>
            </a:r>
            <a:endParaRPr lang="hr-H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13238" y="3452301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B</a:t>
            </a:r>
            <a:endParaRPr lang="hr-HR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05925" y="3578804"/>
            <a:ext cx="863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/>
              <a:t>Vidljivi</a:t>
            </a:r>
            <a:br>
              <a:rPr lang="hr-HR" sz="1600" dirty="0" smtClean="0"/>
            </a:br>
            <a:r>
              <a:rPr lang="hr-HR" sz="1600" dirty="0" smtClean="0"/>
              <a:t>Dronovi</a:t>
            </a:r>
            <a:endParaRPr lang="hr-HR" sz="1600" dirty="0"/>
          </a:p>
        </p:txBody>
      </p:sp>
      <p:cxnSp>
        <p:nvCxnSpPr>
          <p:cNvPr id="33" name="Straight Connector 32"/>
          <p:cNvCxnSpPr>
            <a:stCxn id="13" idx="0"/>
            <a:endCxn id="27" idx="0"/>
          </p:cNvCxnSpPr>
          <p:nvPr/>
        </p:nvCxnSpPr>
        <p:spPr>
          <a:xfrm flipV="1">
            <a:off x="3546507" y="4930416"/>
            <a:ext cx="0" cy="239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2"/>
            <a:endCxn id="27" idx="6"/>
          </p:cNvCxnSpPr>
          <p:nvPr/>
        </p:nvCxnSpPr>
        <p:spPr>
          <a:xfrm>
            <a:off x="3623419" y="5247120"/>
            <a:ext cx="4300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50138" y="4880579"/>
            <a:ext cx="433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/>
              <a:t>gY</a:t>
            </a:r>
            <a:endParaRPr lang="hr-HR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630030" y="5232554"/>
            <a:ext cx="453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/>
              <a:t>gX</a:t>
            </a:r>
            <a:endParaRPr lang="hr-HR" sz="16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418744" y="4161550"/>
            <a:ext cx="1124306" cy="1039752"/>
            <a:chOff x="418744" y="4161550"/>
            <a:chExt cx="1124306" cy="1039752"/>
          </a:xfrm>
        </p:grpSpPr>
        <p:sp>
          <p:nvSpPr>
            <p:cNvPr id="47" name="Rectangle 46"/>
            <p:cNvSpPr/>
            <p:nvPr/>
          </p:nvSpPr>
          <p:spPr>
            <a:xfrm>
              <a:off x="418744" y="4681426"/>
              <a:ext cx="1124306" cy="5198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8744" y="4161550"/>
              <a:ext cx="1124306" cy="5198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05925" y="4113866"/>
            <a:ext cx="71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B (R)</a:t>
            </a:r>
            <a:endParaRPr lang="hr-HR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05925" y="4659283"/>
            <a:ext cx="65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C (R)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277932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Algoritam za korekciju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704" y="1451076"/>
            <a:ext cx="10248096" cy="1650689"/>
          </a:xfrm>
        </p:spPr>
        <p:txBody>
          <a:bodyPr>
            <a:normAutofit/>
          </a:bodyPr>
          <a:lstStyle/>
          <a:p>
            <a:r>
              <a:rPr lang="hr-HR" dirty="0" smtClean="0"/>
              <a:t>Pseudokod algoritma: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hr-HR" dirty="0"/>
              <a:t>za svaki vidljivi čvor učini sljedeće:</a:t>
            </a:r>
          </a:p>
          <a:p>
            <a:pPr marL="1371600" lvl="2" indent="-457200">
              <a:buFont typeface="+mj-lt"/>
              <a:buAutoNum type="alphaLcParenR"/>
            </a:pPr>
            <a:r>
              <a:rPr lang="hr-HR" dirty="0"/>
              <a:t>pomoću očitane jačine signala izračunaj udaljenost do vidljivog </a:t>
            </a:r>
            <a:r>
              <a:rPr lang="hr-HR" dirty="0" smtClean="0"/>
              <a:t>čvora</a:t>
            </a:r>
          </a:p>
          <a:p>
            <a:pPr marL="1371600" lvl="2" indent="-457200">
              <a:buFont typeface="+mj-lt"/>
              <a:buAutoNum type="alphaLcParenR"/>
            </a:pPr>
            <a:r>
              <a:rPr lang="hr-HR" dirty="0"/>
              <a:t>prihvati podatke o lokaciji vidljivog čvora</a:t>
            </a:r>
          </a:p>
          <a:p>
            <a:pPr marL="1371600" lvl="2" indent="-457200">
              <a:buFont typeface="+mj-lt"/>
              <a:buAutoNum type="alphaLcParenR"/>
            </a:pPr>
            <a:endParaRPr lang="hr-HR" dirty="0"/>
          </a:p>
        </p:txBody>
      </p:sp>
      <p:sp>
        <p:nvSpPr>
          <p:cNvPr id="5" name="Oval 4"/>
          <p:cNvSpPr/>
          <p:nvPr/>
        </p:nvSpPr>
        <p:spPr>
          <a:xfrm flipH="1">
            <a:off x="4977928" y="3814019"/>
            <a:ext cx="153824" cy="1538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Oval 5"/>
          <p:cNvSpPr/>
          <p:nvPr/>
        </p:nvSpPr>
        <p:spPr>
          <a:xfrm flipH="1">
            <a:off x="6870376" y="5782656"/>
            <a:ext cx="153824" cy="1538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Oval 6"/>
          <p:cNvSpPr/>
          <p:nvPr/>
        </p:nvSpPr>
        <p:spPr>
          <a:xfrm flipH="1">
            <a:off x="3469595" y="5170208"/>
            <a:ext cx="153824" cy="1538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3273041" y="5444384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endParaRPr lang="hr-H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8565" y="5884056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C</a:t>
            </a:r>
            <a:endParaRPr lang="hr-H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13238" y="3452301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B</a:t>
            </a:r>
            <a:endParaRPr lang="hr-HR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05925" y="3578804"/>
            <a:ext cx="863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/>
              <a:t>Vidljivi</a:t>
            </a:r>
            <a:br>
              <a:rPr lang="hr-HR" sz="1600" dirty="0" smtClean="0"/>
            </a:br>
            <a:r>
              <a:rPr lang="hr-HR" sz="1600" dirty="0" smtClean="0"/>
              <a:t>Dronovi</a:t>
            </a:r>
            <a:endParaRPr lang="hr-H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26221" y="6068722"/>
                <a:ext cx="3122009" cy="511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hr-H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f>
                            <m:fPr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hr-H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r-HR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(10)</m:t>
                                  </m:r>
                                </m:e>
                              </m:func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×(</m:t>
                              </m:r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−20</m:t>
                              </m:r>
                              <m:func>
                                <m:funcPr>
                                  <m:ctrlPr>
                                    <a:rPr lang="hr-H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r-H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21" y="6068722"/>
                <a:ext cx="3122009" cy="5118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>
            <a:stCxn id="7" idx="1"/>
            <a:endCxn id="5" idx="5"/>
          </p:cNvCxnSpPr>
          <p:nvPr/>
        </p:nvCxnSpPr>
        <p:spPr>
          <a:xfrm flipV="1">
            <a:off x="3600892" y="3945316"/>
            <a:ext cx="1399563" cy="124741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25484" y="4215911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r</a:t>
            </a:r>
            <a:endParaRPr lang="hr-HR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418744" y="4161550"/>
            <a:ext cx="1124306" cy="1039752"/>
            <a:chOff x="418744" y="4161550"/>
            <a:chExt cx="1124306" cy="1039752"/>
          </a:xfrm>
        </p:grpSpPr>
        <p:sp>
          <p:nvSpPr>
            <p:cNvPr id="32" name="Rectangle 31"/>
            <p:cNvSpPr/>
            <p:nvPr/>
          </p:nvSpPr>
          <p:spPr>
            <a:xfrm>
              <a:off x="418744" y="4681426"/>
              <a:ext cx="1124306" cy="5198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8744" y="4161550"/>
              <a:ext cx="1124306" cy="5198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05925" y="4113866"/>
            <a:ext cx="71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B (R)</a:t>
            </a:r>
            <a:endParaRPr lang="hr-HR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05925" y="4659283"/>
            <a:ext cx="65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C (R)</a:t>
            </a:r>
            <a:endParaRPr lang="hr-HR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05925" y="4113866"/>
            <a:ext cx="107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B (R, r, x, y, gX, gY)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23772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4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1922</TotalTime>
  <Words>828</Words>
  <Application>Microsoft Office PowerPoint</Application>
  <PresentationFormat>Widescreen</PresentationFormat>
  <Paragraphs>155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Simulacija pozicioniranja autonomnih letjelica  u prostoru</vt:lpstr>
      <vt:lpstr>Sadržaj</vt:lpstr>
      <vt:lpstr>Uvod</vt:lpstr>
      <vt:lpstr>Uvod</vt:lpstr>
      <vt:lpstr>Hipoteze i ciljevi</vt:lpstr>
      <vt:lpstr>Algoritam za korekciju</vt:lpstr>
      <vt:lpstr>Algoritam za korekciju</vt:lpstr>
      <vt:lpstr>Algoritam za korekciju</vt:lpstr>
      <vt:lpstr>Algoritam za korekciju</vt:lpstr>
      <vt:lpstr>Algoritam za korekciju</vt:lpstr>
      <vt:lpstr>Algoritam za korekciju</vt:lpstr>
      <vt:lpstr>Aplikacija</vt:lpstr>
      <vt:lpstr>Simulacija</vt:lpstr>
      <vt:lpstr>Simulacija</vt:lpstr>
      <vt:lpstr>Zaključak</vt:lpstr>
      <vt:lpstr>Literatura</vt:lpstr>
      <vt:lpstr>Hvala na pažnji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Simulacija pozicioniranja autonomnih letjelica u prostoru</dc:title>
  <dc:creator>Paula Kokic</dc:creator>
  <cp:lastModifiedBy>Paula Kokic</cp:lastModifiedBy>
  <cp:revision>77</cp:revision>
  <dcterms:created xsi:type="dcterms:W3CDTF">2016-09-10T11:33:53Z</dcterms:created>
  <dcterms:modified xsi:type="dcterms:W3CDTF">2016-09-14T19:38:36Z</dcterms:modified>
</cp:coreProperties>
</file>