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5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OneDrive\FOI\6.%20semestar\Zavr&#353;ni\gra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sz="1800" b="1" dirty="0"/>
              <a:t>Promjena vrijednosti poboljšanja s obzirom na broj čvorova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9.7555693469350807E-2"/>
          <c:y val="0.17171296296296296"/>
          <c:w val="0.53195683513698722"/>
          <c:h val="0.67360622475382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Prosječno poboljšanje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11.55</c:v>
                </c:pt>
                <c:pt idx="1">
                  <c:v>18.87</c:v>
                </c:pt>
                <c:pt idx="2">
                  <c:v>32.340000000000003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Najveće poboljšanje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63.65</c:v>
                </c:pt>
                <c:pt idx="1">
                  <c:v>78.8</c:v>
                </c:pt>
                <c:pt idx="2">
                  <c:v>99.181799999999996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Postotak poboljšanja s vrijednošću 0%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36.53</c:v>
                </c:pt>
                <c:pt idx="1">
                  <c:v>15.1</c:v>
                </c:pt>
                <c:pt idx="2">
                  <c:v>6.54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Postotak poboljšanja s vrijednošću &gt; 20%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25.43</c:v>
                </c:pt>
                <c:pt idx="1">
                  <c:v>38.86</c:v>
                </c:pt>
                <c:pt idx="2">
                  <c:v>61.91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Postotak poboljšanja s vrijednošću &gt; 50%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4.17</c:v>
                </c:pt>
                <c:pt idx="1">
                  <c:v>12.98</c:v>
                </c:pt>
                <c:pt idx="2">
                  <c:v>26.68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10249856"/>
        <c:axId val="-510254752"/>
      </c:lineChart>
      <c:catAx>
        <c:axId val="-51024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600"/>
                  <a:t>Broj čvorova</a:t>
                </a:r>
              </a:p>
            </c:rich>
          </c:tx>
          <c:layout>
            <c:manualLayout>
              <c:xMode val="edge"/>
              <c:yMode val="edge"/>
              <c:x val="0.30179390033437603"/>
              <c:y val="0.928378744032938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510254752"/>
        <c:crosses val="autoZero"/>
        <c:auto val="1"/>
        <c:lblAlgn val="ctr"/>
        <c:lblOffset val="100"/>
        <c:noMultiLvlLbl val="0"/>
      </c:catAx>
      <c:valAx>
        <c:axId val="-51025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600" dirty="0"/>
                  <a:t>Vrijednost poboljšanja</a:t>
                </a:r>
                <a:r>
                  <a:rPr lang="hr-HR" sz="1600" baseline="0" dirty="0"/>
                  <a:t>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51024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41667565526908"/>
          <c:y val="0.20852803626819374"/>
          <c:w val="0.31902168050911445"/>
          <c:h val="0.67680744452398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D7DC-FBDF-44A9-91E4-84E982F77513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730BF-6067-4AD1-84F1-6584203E3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54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730BF-6067-4AD1-84F1-6584203E331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522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/>
            </a:gs>
            <a:gs pos="71000">
              <a:schemeClr val="accent5">
                <a:lumMod val="20000"/>
                <a:lumOff val="80000"/>
              </a:schemeClr>
            </a:gs>
            <a:gs pos="61000">
              <a:schemeClr val="accent5">
                <a:lumMod val="40000"/>
                <a:lumOff val="60000"/>
              </a:schemeClr>
            </a:gs>
            <a:gs pos="44000">
              <a:schemeClr val="bg1"/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919210" y="0"/>
            <a:ext cx="55689" cy="5400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Oval 54"/>
          <p:cNvSpPr/>
          <p:nvPr userDrawn="1"/>
        </p:nvSpPr>
        <p:spPr>
          <a:xfrm>
            <a:off x="1452255" y="3118437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6" name="Rectangle 45"/>
          <p:cNvSpPr/>
          <p:nvPr userDrawn="1"/>
        </p:nvSpPr>
        <p:spPr>
          <a:xfrm>
            <a:off x="1749525" y="598674"/>
            <a:ext cx="108000" cy="96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Oval 60"/>
          <p:cNvSpPr/>
          <p:nvPr userDrawn="1"/>
        </p:nvSpPr>
        <p:spPr>
          <a:xfrm>
            <a:off x="859280" y="4354496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Rectangle 42"/>
          <p:cNvSpPr/>
          <p:nvPr userDrawn="1"/>
        </p:nvSpPr>
        <p:spPr>
          <a:xfrm>
            <a:off x="1499433" y="0"/>
            <a:ext cx="105483" cy="3107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Rectangle 44"/>
          <p:cNvSpPr/>
          <p:nvPr userDrawn="1"/>
        </p:nvSpPr>
        <p:spPr>
          <a:xfrm rot="-2580000">
            <a:off x="1637413" y="267894"/>
            <a:ext cx="86710" cy="4153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Oval 50"/>
          <p:cNvSpPr/>
          <p:nvPr userDrawn="1"/>
        </p:nvSpPr>
        <p:spPr>
          <a:xfrm>
            <a:off x="1701441" y="1525753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Oval 52"/>
          <p:cNvSpPr/>
          <p:nvPr userDrawn="1"/>
        </p:nvSpPr>
        <p:spPr>
          <a:xfrm>
            <a:off x="1452255" y="893535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1" name="Rectangle 40"/>
          <p:cNvSpPr/>
          <p:nvPr userDrawn="1"/>
        </p:nvSpPr>
        <p:spPr>
          <a:xfrm>
            <a:off x="708602" y="0"/>
            <a:ext cx="109037" cy="2943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Block Arc 28"/>
          <p:cNvSpPr/>
          <p:nvPr userDrawn="1"/>
        </p:nvSpPr>
        <p:spPr>
          <a:xfrm rot="8854270">
            <a:off x="-99252" y="1834841"/>
            <a:ext cx="4229531" cy="4343311"/>
          </a:xfrm>
          <a:prstGeom prst="blockArc">
            <a:avLst>
              <a:gd name="adj1" fmla="val 10824733"/>
              <a:gd name="adj2" fmla="val 17952868"/>
              <a:gd name="adj3" fmla="val 1255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 userDrawn="1"/>
        </p:nvSpPr>
        <p:spPr>
          <a:xfrm>
            <a:off x="1676273" y="2131548"/>
            <a:ext cx="1245188" cy="1228642"/>
          </a:xfrm>
          <a:prstGeom prst="donut">
            <a:avLst>
              <a:gd name="adj" fmla="val 402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 userDrawn="1"/>
        </p:nvSpPr>
        <p:spPr>
          <a:xfrm>
            <a:off x="764587" y="2814191"/>
            <a:ext cx="2487299" cy="2454247"/>
          </a:xfrm>
          <a:prstGeom prst="donut">
            <a:avLst>
              <a:gd name="adj" fmla="val 402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 userDrawn="1"/>
        </p:nvSpPr>
        <p:spPr>
          <a:xfrm>
            <a:off x="503551" y="2554379"/>
            <a:ext cx="3013922" cy="2973872"/>
          </a:xfrm>
          <a:prstGeom prst="donut">
            <a:avLst>
              <a:gd name="adj" fmla="val 402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19650" y="1122362"/>
            <a:ext cx="6534150" cy="3049587"/>
          </a:xfrm>
        </p:spPr>
        <p:txBody>
          <a:bodyPr anchor="b"/>
          <a:lstStyle>
            <a:lvl1pPr algn="r"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819650" y="4287838"/>
            <a:ext cx="6534150" cy="598487"/>
          </a:xfrm>
        </p:spPr>
        <p:txBody>
          <a:bodyPr/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Oval 27"/>
          <p:cNvSpPr/>
          <p:nvPr userDrawn="1"/>
        </p:nvSpPr>
        <p:spPr>
          <a:xfrm>
            <a:off x="1642980" y="3676058"/>
            <a:ext cx="730511" cy="7305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Chevron 31"/>
          <p:cNvSpPr/>
          <p:nvPr userDrawn="1"/>
        </p:nvSpPr>
        <p:spPr>
          <a:xfrm rot="18285158">
            <a:off x="2879143" y="1833139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3" name="Chevron 31"/>
          <p:cNvSpPr/>
          <p:nvPr userDrawn="1"/>
        </p:nvSpPr>
        <p:spPr>
          <a:xfrm rot="18285158">
            <a:off x="2700558" y="3826768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4" name="Chevron 31"/>
          <p:cNvSpPr/>
          <p:nvPr userDrawn="1"/>
        </p:nvSpPr>
        <p:spPr>
          <a:xfrm rot="18285158">
            <a:off x="1162670" y="285579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5" name="Chevron 31"/>
          <p:cNvSpPr/>
          <p:nvPr userDrawn="1"/>
        </p:nvSpPr>
        <p:spPr>
          <a:xfrm rot="18285158">
            <a:off x="904737" y="1724291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6" name="Chevron 31"/>
          <p:cNvSpPr/>
          <p:nvPr userDrawn="1"/>
        </p:nvSpPr>
        <p:spPr>
          <a:xfrm rot="18285158">
            <a:off x="1493071" y="4000979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7" name="Chevron 31"/>
          <p:cNvSpPr/>
          <p:nvPr userDrawn="1"/>
        </p:nvSpPr>
        <p:spPr>
          <a:xfrm rot="18285158">
            <a:off x="3981780" y="345131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8" name="Chevron 31"/>
          <p:cNvSpPr/>
          <p:nvPr userDrawn="1"/>
        </p:nvSpPr>
        <p:spPr>
          <a:xfrm rot="18285158">
            <a:off x="3822869" y="190540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9" name="Chevron 31"/>
          <p:cNvSpPr/>
          <p:nvPr userDrawn="1"/>
        </p:nvSpPr>
        <p:spPr>
          <a:xfrm rot="18285158">
            <a:off x="2325587" y="1067406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40" name="Chevron 31"/>
          <p:cNvSpPr/>
          <p:nvPr userDrawn="1"/>
        </p:nvSpPr>
        <p:spPr>
          <a:xfrm rot="18285158">
            <a:off x="2196171" y="2839532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 userDrawn="1"/>
        </p:nvSpPr>
        <p:spPr>
          <a:xfrm>
            <a:off x="670009" y="2850580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Oval 51"/>
          <p:cNvSpPr/>
          <p:nvPr userDrawn="1"/>
        </p:nvSpPr>
        <p:spPr>
          <a:xfrm>
            <a:off x="859280" y="5368930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7" name="Rectangle 56"/>
          <p:cNvSpPr/>
          <p:nvPr userDrawn="1"/>
        </p:nvSpPr>
        <p:spPr>
          <a:xfrm>
            <a:off x="323198" y="1138138"/>
            <a:ext cx="55689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8" name="Rectangle 57"/>
          <p:cNvSpPr/>
          <p:nvPr userDrawn="1"/>
        </p:nvSpPr>
        <p:spPr>
          <a:xfrm rot="1860000">
            <a:off x="616011" y="83572"/>
            <a:ext cx="55689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Oval 58"/>
          <p:cNvSpPr/>
          <p:nvPr userDrawn="1"/>
        </p:nvSpPr>
        <p:spPr>
          <a:xfrm>
            <a:off x="256406" y="2246778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0" name="Oval 59"/>
          <p:cNvSpPr/>
          <p:nvPr userDrawn="1"/>
        </p:nvSpPr>
        <p:spPr>
          <a:xfrm>
            <a:off x="856232" y="1330722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326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29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7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bg1"/>
            </a:gs>
            <a:gs pos="43000">
              <a:schemeClr val="accent5">
                <a:lumMod val="20000"/>
                <a:lumOff val="80000"/>
              </a:schemeClr>
            </a:gs>
            <a:gs pos="11000">
              <a:schemeClr val="bg1"/>
            </a:gs>
            <a:gs pos="25000">
              <a:schemeClr val="accent5">
                <a:lumMod val="40000"/>
                <a:lumOff val="60000"/>
              </a:schemeClr>
            </a:gs>
            <a:gs pos="100000">
              <a:schemeClr val="bg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nut 12"/>
          <p:cNvSpPr/>
          <p:nvPr userDrawn="1"/>
        </p:nvSpPr>
        <p:spPr>
          <a:xfrm>
            <a:off x="10989267" y="538249"/>
            <a:ext cx="472688" cy="472688"/>
          </a:xfrm>
          <a:prstGeom prst="donut">
            <a:avLst>
              <a:gd name="adj" fmla="val 1873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 userDrawn="1"/>
        </p:nvSpPr>
        <p:spPr>
          <a:xfrm rot="16200000">
            <a:off x="10487380" y="16503"/>
            <a:ext cx="1476461" cy="1516179"/>
          </a:xfrm>
          <a:prstGeom prst="blockArc">
            <a:avLst>
              <a:gd name="adj1" fmla="val 10632883"/>
              <a:gd name="adj2" fmla="val 17952868"/>
              <a:gd name="adj3" fmla="val 1255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 userDrawn="1"/>
        </p:nvSpPr>
        <p:spPr>
          <a:xfrm>
            <a:off x="10708544" y="250895"/>
            <a:ext cx="1034135" cy="1020393"/>
          </a:xfrm>
          <a:prstGeom prst="donut">
            <a:avLst>
              <a:gd name="adj" fmla="val 4023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105704" y="365125"/>
            <a:ext cx="10248096" cy="931241"/>
          </a:xfrm>
        </p:spPr>
        <p:txBody>
          <a:bodyPr>
            <a:normAutofit/>
          </a:bodyPr>
          <a:lstStyle>
            <a:lvl1pPr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105704" y="1451076"/>
            <a:ext cx="10248096" cy="4725887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 sz="2600"/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105704" y="6356349"/>
            <a:ext cx="2743200" cy="365125"/>
          </a:xfrm>
        </p:spPr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31"/>
          <p:cNvSpPr/>
          <p:nvPr userDrawn="1"/>
        </p:nvSpPr>
        <p:spPr>
          <a:xfrm rot="7963955">
            <a:off x="10944626" y="93685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8" name="Chevron 31"/>
          <p:cNvSpPr/>
          <p:nvPr userDrawn="1"/>
        </p:nvSpPr>
        <p:spPr>
          <a:xfrm rot="7963955">
            <a:off x="11072813" y="836761"/>
            <a:ext cx="561975" cy="771525"/>
          </a:xfrm>
          <a:custGeom>
            <a:avLst/>
            <a:gdLst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3095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0 w 619125"/>
              <a:gd name="connsiteY4" fmla="*/ 6858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57150 w 619125"/>
              <a:gd name="connsiteY4" fmla="*/ 6000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123825 w 619125"/>
              <a:gd name="connsiteY4" fmla="*/ 561975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685800"/>
              <a:gd name="connsiteX1" fmla="*/ 309563 w 619125"/>
              <a:gd name="connsiteY1" fmla="*/ 0 h 685800"/>
              <a:gd name="connsiteX2" fmla="*/ 619125 w 619125"/>
              <a:gd name="connsiteY2" fmla="*/ 342900 h 685800"/>
              <a:gd name="connsiteX3" fmla="*/ 309563 w 619125"/>
              <a:gd name="connsiteY3" fmla="*/ 685800 h 685800"/>
              <a:gd name="connsiteX4" fmla="*/ 76200 w 619125"/>
              <a:gd name="connsiteY4" fmla="*/ 571500 h 685800"/>
              <a:gd name="connsiteX5" fmla="*/ 157163 w 619125"/>
              <a:gd name="connsiteY5" fmla="*/ 342900 h 685800"/>
              <a:gd name="connsiteX6" fmla="*/ 0 w 619125"/>
              <a:gd name="connsiteY6" fmla="*/ 0 h 685800"/>
              <a:gd name="connsiteX0" fmla="*/ 0 w 619125"/>
              <a:gd name="connsiteY0" fmla="*/ 0 h 733425"/>
              <a:gd name="connsiteX1" fmla="*/ 309563 w 619125"/>
              <a:gd name="connsiteY1" fmla="*/ 0 h 733425"/>
              <a:gd name="connsiteX2" fmla="*/ 619125 w 619125"/>
              <a:gd name="connsiteY2" fmla="*/ 342900 h 733425"/>
              <a:gd name="connsiteX3" fmla="*/ 166688 w 619125"/>
              <a:gd name="connsiteY3" fmla="*/ 733425 h 733425"/>
              <a:gd name="connsiteX4" fmla="*/ 76200 w 619125"/>
              <a:gd name="connsiteY4" fmla="*/ 571500 h 733425"/>
              <a:gd name="connsiteX5" fmla="*/ 157163 w 619125"/>
              <a:gd name="connsiteY5" fmla="*/ 342900 h 733425"/>
              <a:gd name="connsiteX6" fmla="*/ 0 w 619125"/>
              <a:gd name="connsiteY6" fmla="*/ 0 h 733425"/>
              <a:gd name="connsiteX0" fmla="*/ 0 w 561975"/>
              <a:gd name="connsiteY0" fmla="*/ 133350 h 733425"/>
              <a:gd name="connsiteX1" fmla="*/ 252413 w 561975"/>
              <a:gd name="connsiteY1" fmla="*/ 0 h 733425"/>
              <a:gd name="connsiteX2" fmla="*/ 561975 w 561975"/>
              <a:gd name="connsiteY2" fmla="*/ 342900 h 733425"/>
              <a:gd name="connsiteX3" fmla="*/ 109538 w 561975"/>
              <a:gd name="connsiteY3" fmla="*/ 733425 h 733425"/>
              <a:gd name="connsiteX4" fmla="*/ 19050 w 561975"/>
              <a:gd name="connsiteY4" fmla="*/ 571500 h 733425"/>
              <a:gd name="connsiteX5" fmla="*/ 100013 w 561975"/>
              <a:gd name="connsiteY5" fmla="*/ 342900 h 733425"/>
              <a:gd name="connsiteX6" fmla="*/ 0 w 561975"/>
              <a:gd name="connsiteY6" fmla="*/ 133350 h 7334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00013 w 561975"/>
              <a:gd name="connsiteY5" fmla="*/ 381000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76213 w 561975"/>
              <a:gd name="connsiteY5" fmla="*/ 371475 h 771525"/>
              <a:gd name="connsiteX6" fmla="*/ 0 w 561975"/>
              <a:gd name="connsiteY6" fmla="*/ 171450 h 771525"/>
              <a:gd name="connsiteX0" fmla="*/ 0 w 561975"/>
              <a:gd name="connsiteY0" fmla="*/ 171450 h 771525"/>
              <a:gd name="connsiteX1" fmla="*/ 90488 w 561975"/>
              <a:gd name="connsiteY1" fmla="*/ 0 h 771525"/>
              <a:gd name="connsiteX2" fmla="*/ 561975 w 561975"/>
              <a:gd name="connsiteY2" fmla="*/ 381000 h 771525"/>
              <a:gd name="connsiteX3" fmla="*/ 109538 w 561975"/>
              <a:gd name="connsiteY3" fmla="*/ 771525 h 771525"/>
              <a:gd name="connsiteX4" fmla="*/ 19050 w 561975"/>
              <a:gd name="connsiteY4" fmla="*/ 609600 h 771525"/>
              <a:gd name="connsiteX5" fmla="*/ 138113 w 561975"/>
              <a:gd name="connsiteY5" fmla="*/ 390525 h 771525"/>
              <a:gd name="connsiteX6" fmla="*/ 0 w 561975"/>
              <a:gd name="connsiteY6" fmla="*/ 1714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771525">
                <a:moveTo>
                  <a:pt x="0" y="171450"/>
                </a:moveTo>
                <a:lnTo>
                  <a:pt x="90488" y="0"/>
                </a:lnTo>
                <a:lnTo>
                  <a:pt x="561975" y="381000"/>
                </a:lnTo>
                <a:lnTo>
                  <a:pt x="109538" y="771525"/>
                </a:lnTo>
                <a:lnTo>
                  <a:pt x="19050" y="609600"/>
                </a:lnTo>
                <a:lnTo>
                  <a:pt x="138113" y="390525"/>
                </a:lnTo>
                <a:lnTo>
                  <a:pt x="0" y="17145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88858" y="598674"/>
            <a:ext cx="108000" cy="96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ectangle 26"/>
          <p:cNvSpPr/>
          <p:nvPr userDrawn="1"/>
        </p:nvSpPr>
        <p:spPr>
          <a:xfrm>
            <a:off x="338766" y="0"/>
            <a:ext cx="105483" cy="3107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Rectangle 27"/>
          <p:cNvSpPr/>
          <p:nvPr userDrawn="1"/>
        </p:nvSpPr>
        <p:spPr>
          <a:xfrm rot="19020000">
            <a:off x="476746" y="267894"/>
            <a:ext cx="86710" cy="4153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 userDrawn="1"/>
        </p:nvSpPr>
        <p:spPr>
          <a:xfrm>
            <a:off x="540774" y="1525753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 userDrawn="1"/>
        </p:nvSpPr>
        <p:spPr>
          <a:xfrm>
            <a:off x="291588" y="893535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Oval 30"/>
          <p:cNvSpPr/>
          <p:nvPr userDrawn="1"/>
        </p:nvSpPr>
        <p:spPr>
          <a:xfrm>
            <a:off x="291588" y="3107879"/>
            <a:ext cx="189271" cy="1892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618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64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99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91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317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722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85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801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C17-B869-4C37-AF0D-C5CA32DB1480}" type="datetimeFigureOut">
              <a:rPr lang="hr-HR" smtClean="0"/>
              <a:t>13.9.2016.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FD56-7D17-4F2E-9F22-BE3834AC4EA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41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6775" y="1281623"/>
            <a:ext cx="6981825" cy="2505074"/>
          </a:xfrm>
        </p:spPr>
        <p:txBody>
          <a:bodyPr>
            <a:normAutofit fontScale="90000"/>
          </a:bodyPr>
          <a:lstStyle/>
          <a:p>
            <a:pPr algn="r"/>
            <a:r>
              <a:rPr lang="hr-HR" b="1" dirty="0" smtClean="0"/>
              <a:t>Simulacija pozicioniranja autonomnih letjelica </a:t>
            </a:r>
            <a:br>
              <a:rPr lang="hr-HR" b="1" dirty="0" smtClean="0"/>
            </a:br>
            <a:r>
              <a:rPr lang="hr-HR" b="1" dirty="0" smtClean="0"/>
              <a:t>u prostoru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6775" y="4024565"/>
            <a:ext cx="6981824" cy="598487"/>
          </a:xfrm>
        </p:spPr>
        <p:txBody>
          <a:bodyPr/>
          <a:lstStyle/>
          <a:p>
            <a:pPr algn="r"/>
            <a:r>
              <a:rPr lang="hr-HR" dirty="0" smtClean="0"/>
              <a:t>Završni rad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6394391" y="150592"/>
            <a:ext cx="526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Fakultet organizacije i informatike</a:t>
            </a:r>
            <a:br>
              <a:rPr lang="hr-HR" dirty="0" smtClean="0"/>
            </a:br>
            <a:r>
              <a:rPr lang="hr-HR" dirty="0" smtClean="0"/>
              <a:t>ak. god. 2015./2016.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317194" y="5462030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Mentor: prof. dr. sc. Neven Vrček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7341415" y="5161475"/>
            <a:ext cx="313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Studentica: Paula Kokić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9915258" y="6176406"/>
            <a:ext cx="174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Varaždin, 2016.</a:t>
            </a:r>
          </a:p>
        </p:txBody>
      </p:sp>
    </p:spTree>
    <p:extLst>
      <p:ext uri="{BB962C8B-B14F-4D97-AF65-F5344CB8AC3E}">
        <p14:creationId xmlns:p14="http://schemas.microsoft.com/office/powerpoint/2010/main" val="4025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korekciju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10248096" cy="1650689"/>
          </a:xfrm>
        </p:spPr>
        <p:txBody>
          <a:bodyPr>
            <a:normAutofit/>
          </a:bodyPr>
          <a:lstStyle/>
          <a:p>
            <a:r>
              <a:rPr lang="hr-HR" dirty="0" smtClean="0"/>
              <a:t>Pseudokod algoritma: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hr-HR" dirty="0"/>
              <a:t>za svaki vidljivi čvor učini sljedeće: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hr-HR" dirty="0"/>
              <a:t>pomoću očitane jačine signala izračunaj udaljenost do vidljivog </a:t>
            </a:r>
            <a:r>
              <a:rPr lang="hr-HR" dirty="0" smtClean="0"/>
              <a:t>čvora</a:t>
            </a:r>
          </a:p>
          <a:p>
            <a:pPr marL="1371600" lvl="2" indent="-457200">
              <a:buFont typeface="+mj-lt"/>
              <a:buAutoNum type="alphaLcParenR"/>
            </a:pPr>
            <a:r>
              <a:rPr lang="hr-HR" dirty="0"/>
              <a:t>prihvati podatke o lokaciji vidljivog čvora</a:t>
            </a:r>
          </a:p>
          <a:p>
            <a:pPr marL="1371600" lvl="2" indent="-457200">
              <a:buFont typeface="+mj-lt"/>
              <a:buAutoNum type="alphaLcParenR"/>
            </a:pPr>
            <a:endParaRPr lang="hr-HR" dirty="0"/>
          </a:p>
        </p:txBody>
      </p:sp>
      <p:sp>
        <p:nvSpPr>
          <p:cNvPr id="5" name="Oval 4"/>
          <p:cNvSpPr/>
          <p:nvPr/>
        </p:nvSpPr>
        <p:spPr>
          <a:xfrm flipH="1">
            <a:off x="4977928" y="3814019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 flipH="1">
            <a:off x="6870376" y="578265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Oval 6"/>
          <p:cNvSpPr/>
          <p:nvPr/>
        </p:nvSpPr>
        <p:spPr>
          <a:xfrm flipH="1">
            <a:off x="3469595" y="5170208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273041" y="5444384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8565" y="5884056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13238" y="345230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26221" y="6068722"/>
                <a:ext cx="3122009" cy="5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(10)</m:t>
                                  </m:r>
                                </m:e>
                              </m:func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×(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  <m:func>
                                <m:func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1" y="6068722"/>
                <a:ext cx="3122009" cy="5118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7" idx="1"/>
            <a:endCxn id="5" idx="5"/>
          </p:cNvCxnSpPr>
          <p:nvPr/>
        </p:nvCxnSpPr>
        <p:spPr>
          <a:xfrm flipV="1">
            <a:off x="3600892" y="3945316"/>
            <a:ext cx="1399563" cy="124741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25484" y="421591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</a:t>
            </a:r>
            <a:endParaRPr lang="hr-HR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32" name="Rectangle 31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5925" y="4113866"/>
            <a:ext cx="7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(R)</a:t>
            </a:r>
            <a:endParaRPr lang="hr-HR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5925" y="4113866"/>
            <a:ext cx="10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(R, r, x, y, gX, gY)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37720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4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7"/>
            <a:ext cx="5577107" cy="3491038"/>
          </a:xfrm>
        </p:spPr>
        <p:txBody>
          <a:bodyPr>
            <a:normAutofit/>
          </a:bodyPr>
          <a:lstStyle/>
          <a:p>
            <a:r>
              <a:rPr lang="hr-HR" dirty="0"/>
              <a:t>Pseudokod algoritma: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hr-HR" dirty="0"/>
              <a:t>za svaki vidljivi čvor učini sljedeće:</a:t>
            </a:r>
          </a:p>
          <a:p>
            <a:pPr marL="1371600" lvl="2" indent="-457200">
              <a:buFont typeface="+mj-lt"/>
              <a:buAutoNum type="alphaLcParenR" startAt="3"/>
            </a:pPr>
            <a:r>
              <a:rPr lang="hr-HR" dirty="0"/>
              <a:t>izračunaj širinu i visinu pomoću udaljenosti i greške vidljivog čvora za „malu“ </a:t>
            </a:r>
            <a:r>
              <a:rPr lang="hr-HR" dirty="0" smtClean="0"/>
              <a:t>elipsu</a:t>
            </a:r>
          </a:p>
          <a:p>
            <a:pPr marL="1371600" lvl="2" indent="-457200">
              <a:buFont typeface="+mj-lt"/>
              <a:buAutoNum type="alphaLcParenR" startAt="3"/>
            </a:pPr>
            <a:r>
              <a:rPr lang="hr-HR" dirty="0"/>
              <a:t>izračunaj širinu i visinu pomoću udaljenosti i greške vidljivog čvora za „veliku“ elipsu</a:t>
            </a:r>
          </a:p>
          <a:p>
            <a:pPr marL="1371600" lvl="2" indent="-457200">
              <a:buFont typeface="+mj-lt"/>
              <a:buAutoNum type="alphaLcParenR" startAt="3"/>
            </a:pPr>
            <a:r>
              <a:rPr lang="hr-HR" dirty="0"/>
              <a:t>označi prostor (vijenac) između izračunate „male“ i „velike“ </a:t>
            </a:r>
            <a:r>
              <a:rPr lang="hr-HR" dirty="0" smtClean="0"/>
              <a:t>elipse</a:t>
            </a:r>
            <a:endParaRPr lang="hr-HR" dirty="0"/>
          </a:p>
        </p:txBody>
      </p:sp>
      <p:sp>
        <p:nvSpPr>
          <p:cNvPr id="26" name="Oval 25"/>
          <p:cNvSpPr/>
          <p:nvPr/>
        </p:nvSpPr>
        <p:spPr>
          <a:xfrm>
            <a:off x="8977165" y="3769350"/>
            <a:ext cx="700557" cy="4628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Oval 21"/>
          <p:cNvSpPr/>
          <p:nvPr/>
        </p:nvSpPr>
        <p:spPr>
          <a:xfrm>
            <a:off x="8982887" y="3774462"/>
            <a:ext cx="700557" cy="4628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7312410" y="5058603"/>
            <a:ext cx="1013988" cy="63340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/>
          <p:cNvSpPr/>
          <p:nvPr/>
        </p:nvSpPr>
        <p:spPr>
          <a:xfrm>
            <a:off x="8980026" y="3774462"/>
            <a:ext cx="700557" cy="46281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korekciju</a:t>
            </a:r>
          </a:p>
        </p:txBody>
      </p:sp>
      <p:sp>
        <p:nvSpPr>
          <p:cNvPr id="4" name="Oval 3"/>
          <p:cNvSpPr/>
          <p:nvPr/>
        </p:nvSpPr>
        <p:spPr>
          <a:xfrm flipH="1">
            <a:off x="9250825" y="394220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Oval 4"/>
          <p:cNvSpPr/>
          <p:nvPr/>
        </p:nvSpPr>
        <p:spPr>
          <a:xfrm flipH="1">
            <a:off x="11143273" y="5910843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 flipH="1">
            <a:off x="7742492" y="5298395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545938" y="557257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1462" y="6012243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6135" y="3580488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12" name="Rectangle 11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5925" y="4113866"/>
            <a:ext cx="10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(R, r, x, y, gX, gY)</a:t>
            </a:r>
            <a:endParaRPr lang="hr-H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  <p:cxnSp>
        <p:nvCxnSpPr>
          <p:cNvPr id="20" name="Straight Connector 19"/>
          <p:cNvCxnSpPr>
            <a:cxnSpLocks noChangeAspect="1"/>
          </p:cNvCxnSpPr>
          <p:nvPr/>
        </p:nvCxnSpPr>
        <p:spPr>
          <a:xfrm>
            <a:off x="7312410" y="4014060"/>
            <a:ext cx="1937650" cy="97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36928" y="2269853"/>
            <a:ext cx="3381616" cy="3508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Oval 23"/>
          <p:cNvSpPr/>
          <p:nvPr/>
        </p:nvSpPr>
        <p:spPr>
          <a:xfrm>
            <a:off x="6936369" y="1813389"/>
            <a:ext cx="4782732" cy="4401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5" name="Straight Connector 24"/>
          <p:cNvCxnSpPr>
            <a:cxnSpLocks noChangeAspect="1"/>
          </p:cNvCxnSpPr>
          <p:nvPr/>
        </p:nvCxnSpPr>
        <p:spPr>
          <a:xfrm rot="5400000">
            <a:off x="8355634" y="3023909"/>
            <a:ext cx="1970011" cy="996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99890" y="3686525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</a:t>
            </a:r>
            <a:endParaRPr lang="hr-H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327637" y="2910450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r</a:t>
            </a:r>
            <a:endParaRPr lang="hr-HR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53431" y="3683130"/>
            <a:ext cx="44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gX</a:t>
            </a:r>
            <a:endParaRPr lang="hr-HR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298311" y="1938057"/>
            <a:ext cx="44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gY</a:t>
            </a:r>
            <a:endParaRPr lang="hr-H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61924" y="5857738"/>
            <a:ext cx="12518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smtClean="0"/>
              <a:t>rX = r – gX</a:t>
            </a:r>
            <a:br>
              <a:rPr lang="hr-HR" dirty="0" smtClean="0"/>
            </a:br>
            <a:r>
              <a:rPr lang="hr-HR" dirty="0" smtClean="0"/>
              <a:t>rY = r – gY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4223350" y="5857739"/>
            <a:ext cx="12518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dirty="0" smtClean="0"/>
              <a:t>rX = r + gX</a:t>
            </a:r>
            <a:br>
              <a:rPr lang="hr-HR" dirty="0" smtClean="0"/>
            </a:br>
            <a:r>
              <a:rPr lang="hr-HR" dirty="0" smtClean="0"/>
              <a:t>rY = r + gY 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2361924" y="5452219"/>
            <a:ext cx="13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Mala elipsa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180631" y="5452219"/>
            <a:ext cx="13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Velika elipsa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431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35 0.00092 L 4.79167E-6 -7.40741E-7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00157 -0.2854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/>
      <p:bldP spid="19" grpId="0" animBg="1"/>
      <p:bldP spid="31" grpId="0" animBg="1"/>
      <p:bldP spid="2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12410" y="5058603"/>
            <a:ext cx="1013988" cy="63340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Freeform 20"/>
          <p:cNvSpPr/>
          <p:nvPr/>
        </p:nvSpPr>
        <p:spPr>
          <a:xfrm>
            <a:off x="7549243" y="5061857"/>
            <a:ext cx="620486" cy="636814"/>
          </a:xfrm>
          <a:custGeom>
            <a:avLst/>
            <a:gdLst>
              <a:gd name="connsiteX0" fmla="*/ 272143 w 620486"/>
              <a:gd name="connsiteY0" fmla="*/ 0 h 636814"/>
              <a:gd name="connsiteX1" fmla="*/ 413657 w 620486"/>
              <a:gd name="connsiteY1" fmla="*/ 10886 h 636814"/>
              <a:gd name="connsiteX2" fmla="*/ 620486 w 620486"/>
              <a:gd name="connsiteY2" fmla="*/ 244929 h 636814"/>
              <a:gd name="connsiteX3" fmla="*/ 544286 w 620486"/>
              <a:gd name="connsiteY3" fmla="*/ 348343 h 636814"/>
              <a:gd name="connsiteX4" fmla="*/ 440871 w 620486"/>
              <a:gd name="connsiteY4" fmla="*/ 522514 h 636814"/>
              <a:gd name="connsiteX5" fmla="*/ 402771 w 620486"/>
              <a:gd name="connsiteY5" fmla="*/ 620486 h 636814"/>
              <a:gd name="connsiteX6" fmla="*/ 239486 w 620486"/>
              <a:gd name="connsiteY6" fmla="*/ 636814 h 636814"/>
              <a:gd name="connsiteX7" fmla="*/ 0 w 620486"/>
              <a:gd name="connsiteY7" fmla="*/ 435429 h 636814"/>
              <a:gd name="connsiteX8" fmla="*/ 114300 w 620486"/>
              <a:gd name="connsiteY8" fmla="*/ 206829 h 636814"/>
              <a:gd name="connsiteX9" fmla="*/ 272143 w 620486"/>
              <a:gd name="connsiteY9" fmla="*/ 0 h 6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0486" h="636814">
                <a:moveTo>
                  <a:pt x="272143" y="0"/>
                </a:moveTo>
                <a:lnTo>
                  <a:pt x="413657" y="10886"/>
                </a:lnTo>
                <a:lnTo>
                  <a:pt x="620486" y="244929"/>
                </a:lnTo>
                <a:lnTo>
                  <a:pt x="544286" y="348343"/>
                </a:lnTo>
                <a:lnTo>
                  <a:pt x="440871" y="522514"/>
                </a:lnTo>
                <a:lnTo>
                  <a:pt x="402771" y="620486"/>
                </a:lnTo>
                <a:lnTo>
                  <a:pt x="239486" y="636814"/>
                </a:lnTo>
                <a:lnTo>
                  <a:pt x="0" y="435429"/>
                </a:lnTo>
                <a:lnTo>
                  <a:pt x="114300" y="206829"/>
                </a:lnTo>
                <a:lnTo>
                  <a:pt x="27214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Oval 14"/>
          <p:cNvSpPr/>
          <p:nvPr/>
        </p:nvSpPr>
        <p:spPr>
          <a:xfrm>
            <a:off x="10984211" y="5769482"/>
            <a:ext cx="446314" cy="4365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korekciju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5400583" cy="4725887"/>
          </a:xfrm>
        </p:spPr>
        <p:txBody>
          <a:bodyPr/>
          <a:lstStyle/>
          <a:p>
            <a:r>
              <a:rPr lang="hr-HR" dirty="0"/>
              <a:t>Pseudokod algoritma: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hr-HR" dirty="0"/>
              <a:t>izračunaj presjek između vlasite elipse pogreške i svih izračunatih „vijenaca“ </a:t>
            </a:r>
            <a:endParaRPr lang="hr-HR" dirty="0"/>
          </a:p>
        </p:txBody>
      </p:sp>
      <p:sp>
        <p:nvSpPr>
          <p:cNvPr id="5" name="Oval 4"/>
          <p:cNvSpPr/>
          <p:nvPr/>
        </p:nvSpPr>
        <p:spPr>
          <a:xfrm>
            <a:off x="8980026" y="3774462"/>
            <a:ext cx="700557" cy="46281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 flipH="1">
            <a:off x="11143273" y="5910843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Oval 6"/>
          <p:cNvSpPr/>
          <p:nvPr/>
        </p:nvSpPr>
        <p:spPr>
          <a:xfrm flipH="1">
            <a:off x="7742492" y="5298395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11271462" y="6012243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9" name="Oval 8"/>
          <p:cNvSpPr/>
          <p:nvPr/>
        </p:nvSpPr>
        <p:spPr>
          <a:xfrm>
            <a:off x="7636928" y="2269853"/>
            <a:ext cx="3381616" cy="3508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Oval 9"/>
          <p:cNvSpPr/>
          <p:nvPr/>
        </p:nvSpPr>
        <p:spPr>
          <a:xfrm>
            <a:off x="6936369" y="1813389"/>
            <a:ext cx="4782732" cy="4401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Oval 10"/>
          <p:cNvSpPr/>
          <p:nvPr/>
        </p:nvSpPr>
        <p:spPr>
          <a:xfrm flipH="1">
            <a:off x="9250825" y="394220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7545938" y="557257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1462" y="6012243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86135" y="3580488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16" name="Oval 15"/>
          <p:cNvSpPr/>
          <p:nvPr/>
        </p:nvSpPr>
        <p:spPr>
          <a:xfrm>
            <a:off x="7896316" y="4266937"/>
            <a:ext cx="6647738" cy="3452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7456714" y="3812790"/>
            <a:ext cx="7553742" cy="4349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072545" y="3829230"/>
                <a:ext cx="2770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r-H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r-HR" i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i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i="0">
                          <a:latin typeface="Cambria Math" panose="02040503050406030204" pitchFamily="18" charset="0"/>
                        </a:rPr>
                        <m:t>∩…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45" y="3829230"/>
                <a:ext cx="27708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246740" y="4418409"/>
            <a:ext cx="5227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hr-HR" i="1" dirty="0"/>
              <a:t>A'</a:t>
            </a:r>
            <a:r>
              <a:rPr lang="hr-HR" dirty="0"/>
              <a:t> – novi skup koji predstavlja korigiranu pogrešku GPS-a, rezultat algoritma</a:t>
            </a:r>
          </a:p>
          <a:p>
            <a:pPr lvl="0"/>
            <a:r>
              <a:rPr lang="hr-HR" i="1" dirty="0"/>
              <a:t>A </a:t>
            </a:r>
            <a:r>
              <a:rPr lang="hr-HR" dirty="0"/>
              <a:t>– početni skup GPS pogreške, čini ga skup točaka površine elipse pogreške</a:t>
            </a:r>
          </a:p>
          <a:p>
            <a:pPr lvl="0"/>
            <a:r>
              <a:rPr lang="hr-HR" i="1" dirty="0"/>
              <a:t>V</a:t>
            </a:r>
            <a:r>
              <a:rPr lang="hr-HR" i="1" baseline="-25000" dirty="0"/>
              <a:t>1</a:t>
            </a:r>
            <a:r>
              <a:rPr lang="hr-HR" i="1" dirty="0"/>
              <a:t>, V</a:t>
            </a:r>
            <a:r>
              <a:rPr lang="hr-HR" i="1" baseline="-25000" dirty="0"/>
              <a:t>2 </a:t>
            </a:r>
            <a:r>
              <a:rPr lang="hr-HR" i="1" dirty="0"/>
              <a:t>,...V</a:t>
            </a:r>
            <a:r>
              <a:rPr lang="hr-HR" i="1" baseline="-25000" dirty="0"/>
              <a:t>n</a:t>
            </a:r>
            <a:r>
              <a:rPr lang="hr-HR" i="1" dirty="0"/>
              <a:t> </a:t>
            </a:r>
            <a:r>
              <a:rPr lang="hr-HR" dirty="0"/>
              <a:t>– skupovi vijenaca izračunati prethodnim korakom, od svih vidljivih čvorova, gdje </a:t>
            </a:r>
            <a:r>
              <a:rPr lang="hr-HR" i="1" dirty="0"/>
              <a:t>n</a:t>
            </a:r>
            <a:r>
              <a:rPr lang="hr-HR" dirty="0"/>
              <a:t> predstavlja broj vidljivih čvorova.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9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  <p:bldP spid="17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2889353" cy="4725887"/>
          </a:xfrm>
        </p:spPr>
        <p:txBody>
          <a:bodyPr/>
          <a:lstStyle/>
          <a:p>
            <a:r>
              <a:rPr lang="hr-HR" dirty="0" smtClean="0"/>
              <a:t>Struktura </a:t>
            </a:r>
            <a:br>
              <a:rPr lang="hr-HR" dirty="0" smtClean="0"/>
            </a:br>
            <a:r>
              <a:rPr lang="hr-HR" dirty="0" smtClean="0"/>
              <a:t>sustava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43" y="454391"/>
            <a:ext cx="7946571" cy="62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Simulacija ulaznih parametara</a:t>
            </a:r>
          </a:p>
          <a:p>
            <a:pPr lvl="1"/>
            <a:r>
              <a:rPr lang="hr-HR" dirty="0" smtClean="0"/>
              <a:t>Nova lokacija – izračun prema trenutnoj lokaciji, brzini, smjeru</a:t>
            </a:r>
          </a:p>
          <a:p>
            <a:pPr lvl="1"/>
            <a:r>
              <a:rPr lang="hr-HR" dirty="0" smtClean="0"/>
              <a:t>GPS pogreška – izračun prema lokaciji; „karta” veličine izlazne forme, podijeljena na nekoliko regija s vlastitom definiranom pogreškom</a:t>
            </a:r>
          </a:p>
          <a:p>
            <a:pPr lvl="1"/>
            <a:r>
              <a:rPr lang="hr-HR" dirty="0" smtClean="0"/>
              <a:t>Jačina signala – izračun pomoći formule za gubitke propagacije na temelju udaljenosti čvorova (lokacije čvorova iz koordinatnog sustava)</a:t>
            </a:r>
          </a:p>
          <a:p>
            <a:r>
              <a:rPr lang="hr-HR" dirty="0" smtClean="0"/>
              <a:t>Implementacija</a:t>
            </a:r>
          </a:p>
          <a:p>
            <a:pPr lvl="1"/>
            <a:r>
              <a:rPr lang="hr-HR" dirty="0" smtClean="0"/>
              <a:t>C# (.NET)</a:t>
            </a:r>
          </a:p>
          <a:p>
            <a:pPr lvl="1"/>
            <a:r>
              <a:rPr lang="hr-HR" dirty="0" smtClean="0"/>
              <a:t>Preuzete biblioteke: NetTopologySuite, GeoAPI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83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Korištenje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4" y="2246644"/>
            <a:ext cx="10058400" cy="3134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29" y="2256923"/>
            <a:ext cx="3818075" cy="31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Simulacija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 smtClean="0"/>
                  <a:t>Formula za uspoređivanje rezultata: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/>
                        <m:t>𝑝</m:t>
                      </m:r>
                      <m:r>
                        <a:rPr lang="hr-HR" i="1"/>
                        <m:t>=</m:t>
                      </m:r>
                      <m:d>
                        <m:dPr>
                          <m:ctrlPr>
                            <a:rPr lang="hr-HR" i="1"/>
                          </m:ctrlPr>
                        </m:dPr>
                        <m:e>
                          <m:r>
                            <a:rPr lang="hr-HR" i="1"/>
                            <m:t>1−</m:t>
                          </m:r>
                          <m:f>
                            <m:fPr>
                              <m:ctrlPr>
                                <a:rPr lang="hr-HR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r-HR" i="1"/>
                                  </m:ctrlPr>
                                </m:sSubPr>
                                <m:e>
                                  <m:r>
                                    <a:rPr lang="hr-HR" i="1"/>
                                    <m:t>𝑃</m:t>
                                  </m:r>
                                </m:e>
                                <m:sub>
                                  <m:r>
                                    <a:rPr lang="hr-HR" i="1"/>
                                    <m:t>𝑡𝑟𝑒𝑛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hr-HR" i="1"/>
                                  </m:ctrlPr>
                                </m:sSubPr>
                                <m:e>
                                  <m:r>
                                    <a:rPr lang="hr-HR" i="1"/>
                                    <m:t>𝑃</m:t>
                                  </m:r>
                                </m:e>
                                <m:sub>
                                  <m:r>
                                    <a:rPr lang="hr-HR" i="1"/>
                                    <m:t>𝑝𝑜𝑐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hr-HR" i="1"/>
                        <m:t>×100</m:t>
                      </m:r>
                    </m:oMath>
                  </m:oMathPara>
                </a14:m>
                <a:endParaRPr lang="hr-HR" dirty="0"/>
              </a:p>
              <a:p>
                <a:pPr lvl="1"/>
                <a:r>
                  <a:rPr lang="hr-HR" i="1" dirty="0"/>
                  <a:t>p</a:t>
                </a:r>
                <a:r>
                  <a:rPr lang="hr-HR" dirty="0"/>
                  <a:t> – konačni rezulat poboljšanja, u %</a:t>
                </a:r>
              </a:p>
              <a:p>
                <a:pPr lvl="1"/>
                <a:r>
                  <a:rPr lang="hr-HR" i="1" dirty="0"/>
                  <a:t>P</a:t>
                </a:r>
                <a:r>
                  <a:rPr lang="hr-HR" i="1" baseline="-25000" dirty="0"/>
                  <a:t>tren</a:t>
                </a:r>
                <a:r>
                  <a:rPr lang="hr-HR" dirty="0"/>
                  <a:t> – trenutna površina regije pogreške</a:t>
                </a:r>
              </a:p>
              <a:p>
                <a:pPr lvl="1"/>
                <a:r>
                  <a:rPr lang="hr-HR" i="1" dirty="0"/>
                  <a:t>P</a:t>
                </a:r>
                <a:r>
                  <a:rPr lang="hr-HR" i="1" baseline="-25000" dirty="0"/>
                  <a:t>poc</a:t>
                </a:r>
                <a:r>
                  <a:rPr lang="hr-HR" i="1" dirty="0"/>
                  <a:t> </a:t>
                </a:r>
                <a:r>
                  <a:rPr lang="hr-HR" dirty="0"/>
                  <a:t>– početna površina regije pogreške (površina elipse pogreške), izračunata iz GPS podataka o pogrešci</a:t>
                </a:r>
              </a:p>
              <a:p>
                <a:pPr lvl="1"/>
                <a:endParaRPr lang="hr-H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35" t="-193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Simulacija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10248096" cy="813153"/>
          </a:xfrm>
        </p:spPr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38472046"/>
              </p:ext>
            </p:extLst>
          </p:nvPr>
        </p:nvGraphicFramePr>
        <p:xfrm>
          <a:off x="1593669" y="2100942"/>
          <a:ext cx="890016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31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</a:t>
            </a:r>
            <a:r>
              <a:rPr lang="hr-HR" dirty="0" smtClean="0"/>
              <a:t>ipoteza </a:t>
            </a:r>
            <a:r>
              <a:rPr lang="hr-HR" dirty="0"/>
              <a:t>H1: </a:t>
            </a:r>
            <a:r>
              <a:rPr lang="hr-HR" i="1" dirty="0"/>
              <a:t>Koristeći RF propagacijski model može se minimizirati GPS greška u crowd sourced </a:t>
            </a:r>
            <a:r>
              <a:rPr lang="hr-HR" i="1" dirty="0" smtClean="0"/>
              <a:t>sustavima.</a:t>
            </a:r>
          </a:p>
          <a:p>
            <a:pPr lvl="1"/>
            <a:r>
              <a:rPr lang="hr-HR" dirty="0"/>
              <a:t>i</a:t>
            </a:r>
            <a:r>
              <a:rPr lang="hr-HR" dirty="0" smtClean="0"/>
              <a:t>zrada algoritma       implementacija u C#        simulacija        analiza</a:t>
            </a:r>
            <a:br>
              <a:rPr lang="hr-HR" dirty="0" smtClean="0"/>
            </a:br>
            <a:r>
              <a:rPr lang="hr-HR" dirty="0" smtClean="0"/>
              <a:t>hipoteza je </a:t>
            </a:r>
            <a:r>
              <a:rPr lang="hr-HR" b="1" dirty="0" smtClean="0"/>
              <a:t>potvrđena</a:t>
            </a:r>
          </a:p>
          <a:p>
            <a:pPr lvl="2"/>
            <a:r>
              <a:rPr lang="hr-HR" dirty="0"/>
              <a:t>u najgorem mogućem slučaju (slučaj sa samo dva čvora), algoritam došao do iznosa površine regije pogreške koja je u prosjeku 11,55% manja od površine regije pogreške GPS </a:t>
            </a:r>
            <a:r>
              <a:rPr lang="hr-HR" dirty="0" smtClean="0"/>
              <a:t>sustava</a:t>
            </a:r>
            <a:endParaRPr lang="hr-HR" b="1" dirty="0" smtClean="0"/>
          </a:p>
          <a:p>
            <a:r>
              <a:rPr lang="hr-HR" dirty="0"/>
              <a:t>D</a:t>
            </a:r>
            <a:r>
              <a:rPr lang="hr-HR" dirty="0" smtClean="0"/>
              <a:t>obar algoritam; prostor za napredak</a:t>
            </a:r>
          </a:p>
          <a:p>
            <a:pPr lvl="1"/>
            <a:r>
              <a:rPr lang="hr-HR" dirty="0"/>
              <a:t>o</a:t>
            </a:r>
            <a:r>
              <a:rPr lang="hr-HR" dirty="0" smtClean="0"/>
              <a:t>ptimizacija, druge metode: trilateracija, </a:t>
            </a:r>
            <a:r>
              <a:rPr lang="hr-HR" i="1" dirty="0" smtClean="0"/>
              <a:t>particle filtering</a:t>
            </a:r>
          </a:p>
          <a:p>
            <a:r>
              <a:rPr lang="hr-HR" dirty="0" smtClean="0"/>
              <a:t>Mogućnost korištenja u stvarnim sustavima jata bespilotnih letjelica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84171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99514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84771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78143" y="2438400"/>
            <a:ext cx="2830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hr-HR" dirty="0" smtClean="0"/>
              <a:t>Uvod - osnovni pojmovi</a:t>
            </a:r>
          </a:p>
          <a:p>
            <a:r>
              <a:rPr lang="hr-HR" dirty="0" smtClean="0"/>
              <a:t>Hipoteze i ciljevi</a:t>
            </a:r>
          </a:p>
          <a:p>
            <a:r>
              <a:rPr lang="hr-HR" dirty="0" smtClean="0"/>
              <a:t>Model drona</a:t>
            </a:r>
          </a:p>
          <a:p>
            <a:r>
              <a:rPr lang="hr-HR" dirty="0" smtClean="0"/>
              <a:t>Algoritam za korekciju</a:t>
            </a:r>
          </a:p>
          <a:p>
            <a:r>
              <a:rPr lang="hr-HR" dirty="0" smtClean="0"/>
              <a:t>Aplikacija</a:t>
            </a:r>
          </a:p>
          <a:p>
            <a:r>
              <a:rPr lang="hr-HR" dirty="0" smtClean="0"/>
              <a:t>Simulacija</a:t>
            </a:r>
          </a:p>
          <a:p>
            <a:r>
              <a:rPr lang="hr-HR" dirty="0" smtClean="0"/>
              <a:t>Zaključak</a:t>
            </a:r>
            <a:endParaRPr lang="hr-HR" dirty="0" smtClean="0"/>
          </a:p>
          <a:p>
            <a:r>
              <a:rPr lang="hr-HR" dirty="0" smtClean="0"/>
              <a:t>Literatura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64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 – osnovni 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GPS (eng. </a:t>
            </a:r>
            <a:r>
              <a:rPr lang="hr-HR" i="1" dirty="0" smtClean="0"/>
              <a:t>Global Positioning System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američki sustav koji korisnicima omogućava pozicioniranje, navigaciju i vremenske usluge</a:t>
            </a:r>
          </a:p>
          <a:p>
            <a:pPr lvl="1"/>
            <a:r>
              <a:rPr lang="hr-HR" dirty="0" smtClean="0"/>
              <a:t>3 segmenta: svemirski, kontrolni, korisnički</a:t>
            </a:r>
          </a:p>
          <a:p>
            <a:pPr lvl="1"/>
            <a:r>
              <a:rPr lang="hr-HR" dirty="0" smtClean="0"/>
              <a:t>GPS prijemnici ugrađeni u autonomne letjelice</a:t>
            </a:r>
          </a:p>
          <a:p>
            <a:r>
              <a:rPr lang="hr-HR" dirty="0" smtClean="0"/>
              <a:t>Autonomna letjelica (eng. </a:t>
            </a:r>
            <a:r>
              <a:rPr lang="hr-HR" i="1" dirty="0" smtClean="0"/>
              <a:t>Unmanned Aerial Vechile – UAV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letjelica bez posade (pilota), upravljanje na daljinu, autonomni let</a:t>
            </a:r>
          </a:p>
          <a:p>
            <a:pPr lvl="1"/>
            <a:r>
              <a:rPr lang="hr-HR" dirty="0" smtClean="0"/>
              <a:t>senzori: kamere, odašiljači, prijemnici</a:t>
            </a:r>
          </a:p>
          <a:p>
            <a:pPr lvl="1"/>
            <a:r>
              <a:rPr lang="hr-HR" dirty="0" smtClean="0"/>
              <a:t>upotreba: vojne i civilne svrhe</a:t>
            </a:r>
          </a:p>
        </p:txBody>
      </p:sp>
    </p:spTree>
    <p:extLst>
      <p:ext uri="{BB962C8B-B14F-4D97-AF65-F5344CB8AC3E}">
        <p14:creationId xmlns:p14="http://schemas.microsoft.com/office/powerpoint/2010/main" val="7533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 – osnovni pojmovi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r-HR" dirty="0" smtClean="0"/>
                  <a:t>RF propagacija</a:t>
                </a:r>
              </a:p>
              <a:p>
                <a:pPr lvl="1"/>
                <a:r>
                  <a:rPr lang="hr-HR" dirty="0" smtClean="0"/>
                  <a:t>način na koji se radio valovi šire između dvije točke na Zemlji</a:t>
                </a:r>
              </a:p>
              <a:p>
                <a:pPr lvl="1"/>
                <a:r>
                  <a:rPr lang="hr-HR" dirty="0" smtClean="0"/>
                  <a:t>izračun udaljenosti između dvije točke:</a:t>
                </a:r>
                <a:br>
                  <a:rPr lang="hr-HR" dirty="0" smtClean="0"/>
                </a:br>
                <a:r>
                  <a:rPr lang="hr-HR" i="1" dirty="0" smtClean="0"/>
                  <a:t/>
                </a:r>
                <a:br>
                  <a:rPr lang="hr-HR" i="1" dirty="0" smtClean="0"/>
                </a:b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(10)</m:t>
                                </m:r>
                              </m:e>
                            </m:func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−20</m:t>
                            </m:r>
                            <m:func>
                              <m:func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num>
                          <m:den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hr-HR" dirty="0" smtClean="0"/>
              </a:p>
              <a:p>
                <a:pPr lvl="2"/>
                <a:r>
                  <a:rPr lang="hr-HR" dirty="0"/>
                  <a:t>R – jačina primljenog </a:t>
                </a:r>
                <a:r>
                  <a:rPr lang="hr-HR" dirty="0" smtClean="0"/>
                  <a:t>signala (</a:t>
                </a:r>
                <a:r>
                  <a:rPr lang="hr-HR" dirty="0"/>
                  <a:t>dBm)</a:t>
                </a:r>
              </a:p>
              <a:p>
                <a:pPr lvl="2"/>
                <a:r>
                  <a:rPr lang="hr-HR" dirty="0"/>
                  <a:t>T – jačina odašiljanja </a:t>
                </a:r>
                <a:r>
                  <a:rPr lang="hr-HR" dirty="0" smtClean="0"/>
                  <a:t>signala (=17 dBm)</a:t>
                </a:r>
                <a:endParaRPr lang="hr-HR" dirty="0"/>
              </a:p>
              <a:p>
                <a:pPr lvl="2"/>
                <a:r>
                  <a:rPr lang="hr-HR" dirty="0"/>
                  <a:t>K – konstanta gubitka </a:t>
                </a:r>
                <a:r>
                  <a:rPr lang="hr-HR" dirty="0" smtClean="0"/>
                  <a:t>propagacije</a:t>
                </a:r>
                <a:r>
                  <a:rPr lang="hr-HR" dirty="0"/>
                  <a:t> </a:t>
                </a:r>
                <a:r>
                  <a:rPr lang="hr-HR" dirty="0" smtClean="0"/>
                  <a:t>(=-147.55)</a:t>
                </a:r>
                <a:endParaRPr lang="hr-HR" dirty="0"/>
              </a:p>
              <a:p>
                <a:pPr lvl="2"/>
                <a:r>
                  <a:rPr lang="hr-HR" dirty="0"/>
                  <a:t>f – frekvencija WiFi </a:t>
                </a:r>
                <a:r>
                  <a:rPr lang="hr-HR" dirty="0" smtClean="0"/>
                  <a:t>signala (=2450 MHz)</a:t>
                </a:r>
                <a:endParaRPr lang="hr-HR" dirty="0"/>
              </a:p>
              <a:p>
                <a:pPr lvl="2"/>
                <a:r>
                  <a:rPr lang="hr-HR" dirty="0"/>
                  <a:t>n – eksponent gubitka </a:t>
                </a:r>
                <a:r>
                  <a:rPr lang="hr-HR" dirty="0" smtClean="0"/>
                  <a:t>propagacije (=2)</a:t>
                </a:r>
              </a:p>
              <a:p>
                <a:pPr lvl="2"/>
                <a:r>
                  <a:rPr lang="hr-HR" dirty="0" smtClean="0"/>
                  <a:t>r </a:t>
                </a:r>
                <a:r>
                  <a:rPr lang="hr-HR" dirty="0"/>
                  <a:t>– udaljenost između dva čvora </a:t>
                </a:r>
                <a:r>
                  <a:rPr lang="hr-HR" dirty="0" smtClean="0"/>
                  <a:t>(m)</a:t>
                </a:r>
              </a:p>
              <a:p>
                <a:r>
                  <a:rPr lang="hr-HR" dirty="0" smtClean="0"/>
                  <a:t>masovna podrška (eng. </a:t>
                </a:r>
                <a:r>
                  <a:rPr lang="hr-HR" i="1" dirty="0" smtClean="0"/>
                  <a:t>crowdsourcing</a:t>
                </a:r>
                <a:r>
                  <a:rPr lang="hr-HR" dirty="0" smtClean="0"/>
                  <a:t>)</a:t>
                </a:r>
              </a:p>
              <a:p>
                <a:pPr lvl="1"/>
                <a:r>
                  <a:rPr lang="hr-HR" dirty="0"/>
                  <a:t>postupak dobivanja potrebnih usluga, ideja ili podataka od neodređene skupine ljudi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6" t="-245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Hipoteze i ciljevi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H1: </a:t>
            </a:r>
            <a:r>
              <a:rPr lang="hr-HR" i="1" dirty="0"/>
              <a:t>Koristeći RF propagacijski model može se minimizirati GPS greška u crowd sourced sustavima.</a:t>
            </a:r>
            <a:r>
              <a:rPr lang="hr-HR" dirty="0"/>
              <a:t> </a:t>
            </a:r>
            <a:endParaRPr lang="hr-HR" dirty="0" smtClean="0"/>
          </a:p>
          <a:p>
            <a:r>
              <a:rPr lang="hr-HR" dirty="0" smtClean="0"/>
              <a:t>Ciljevi:</a:t>
            </a:r>
          </a:p>
          <a:p>
            <a:pPr lvl="1"/>
            <a:r>
              <a:rPr lang="hr-HR" dirty="0"/>
              <a:t>simulirati kreatnje jata dronova u otvorenom prostoru</a:t>
            </a:r>
          </a:p>
          <a:p>
            <a:pPr lvl="1"/>
            <a:r>
              <a:rPr lang="hr-HR" dirty="0"/>
              <a:t>koristeći RF propagacijski model izračunati udaljenosti između dronova</a:t>
            </a:r>
          </a:p>
          <a:p>
            <a:pPr lvl="1"/>
            <a:r>
              <a:rPr lang="hr-HR" dirty="0"/>
              <a:t>razviti algoritam za minimiziranje GPS pogreške jata dronova</a:t>
            </a:r>
          </a:p>
          <a:p>
            <a:pPr lvl="1"/>
            <a:r>
              <a:rPr lang="hr-HR" dirty="0"/>
              <a:t>dobiti precizniju lokaciju svakog pojedinog drona unutar </a:t>
            </a:r>
            <a:r>
              <a:rPr lang="hr-HR" dirty="0" smtClean="0"/>
              <a:t>jata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8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drona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svojstva svakog drona (čvora):</a:t>
            </a:r>
          </a:p>
          <a:p>
            <a:pPr lvl="1"/>
            <a:r>
              <a:rPr lang="hr-HR" dirty="0" smtClean="0"/>
              <a:t>kretanje u 2D prostoru</a:t>
            </a:r>
          </a:p>
          <a:p>
            <a:pPr lvl="1"/>
            <a:r>
              <a:rPr lang="hr-HR" dirty="0" smtClean="0"/>
              <a:t>ID, naziv</a:t>
            </a:r>
          </a:p>
          <a:p>
            <a:pPr lvl="1"/>
            <a:r>
              <a:rPr lang="hr-HR" dirty="0" smtClean="0"/>
              <a:t>lokacija (x,y)</a:t>
            </a:r>
          </a:p>
          <a:p>
            <a:pPr lvl="1"/>
            <a:r>
              <a:rPr lang="hr-HR" dirty="0" smtClean="0"/>
              <a:t>GPS greška (x,y)</a:t>
            </a:r>
          </a:p>
          <a:p>
            <a:pPr lvl="1"/>
            <a:r>
              <a:rPr lang="hr-HR" dirty="0" smtClean="0"/>
              <a:t>smjer kretanja</a:t>
            </a:r>
          </a:p>
          <a:p>
            <a:pPr lvl="1"/>
            <a:r>
              <a:rPr lang="hr-HR" dirty="0" smtClean="0"/>
              <a:t>brzina kretanja</a:t>
            </a:r>
          </a:p>
          <a:p>
            <a:r>
              <a:rPr lang="hr-HR" dirty="0" smtClean="0"/>
              <a:t>oprema svakog drona (čvora):</a:t>
            </a:r>
          </a:p>
          <a:p>
            <a:pPr lvl="1"/>
            <a:r>
              <a:rPr lang="hr-HR" dirty="0" smtClean="0"/>
              <a:t>GPS prijemnik</a:t>
            </a:r>
          </a:p>
          <a:p>
            <a:pPr lvl="1"/>
            <a:r>
              <a:rPr lang="hr-HR" dirty="0" smtClean="0"/>
              <a:t>RF antena (mogućnost slanja/primanja podataka putem WiFi signala)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62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korekciju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Ulazni parametri:</a:t>
            </a:r>
          </a:p>
          <a:p>
            <a:pPr lvl="1"/>
            <a:r>
              <a:rPr lang="hr-HR" dirty="0" smtClean="0"/>
              <a:t>GPS lokacija čvora (x,y)</a:t>
            </a:r>
          </a:p>
          <a:p>
            <a:pPr lvl="1"/>
            <a:r>
              <a:rPr lang="hr-HR" dirty="0" smtClean="0"/>
              <a:t>GPS pogreška (x,y)</a:t>
            </a:r>
          </a:p>
          <a:p>
            <a:pPr lvl="1"/>
            <a:r>
              <a:rPr lang="hr-HR" dirty="0" smtClean="0"/>
              <a:t>podaci svih vidljivih dronova promatranog čvora:</a:t>
            </a:r>
          </a:p>
          <a:p>
            <a:pPr lvl="2"/>
            <a:r>
              <a:rPr lang="hr-HR" dirty="0" smtClean="0"/>
              <a:t>lokacija, pogreška, jačina signala</a:t>
            </a:r>
          </a:p>
          <a:p>
            <a:r>
              <a:rPr lang="hr-HR" dirty="0" smtClean="0"/>
              <a:t>Izlazni parametri:</a:t>
            </a:r>
          </a:p>
          <a:p>
            <a:pPr lvl="1"/>
            <a:r>
              <a:rPr lang="hr-HR" dirty="0" smtClean="0"/>
              <a:t>regija – površina na kojoj se može nalaziti čvor kojem se korigira lokacija</a:t>
            </a:r>
          </a:p>
          <a:p>
            <a:r>
              <a:rPr lang="hr-HR" dirty="0" smtClean="0"/>
              <a:t>Cilj algoritma:</a:t>
            </a:r>
          </a:p>
          <a:p>
            <a:pPr lvl="1"/>
            <a:r>
              <a:rPr lang="hr-HR" dirty="0" smtClean="0"/>
              <a:t>dobivena regija (izlazni parametar) treba biti manja od počene regije (koju čine podaci o pogrešci iz ulaznog parametra)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74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korekciju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6"/>
            <a:ext cx="10248096" cy="1078479"/>
          </a:xfrm>
        </p:spPr>
        <p:txBody>
          <a:bodyPr/>
          <a:lstStyle/>
          <a:p>
            <a:r>
              <a:rPr lang="hr-HR" dirty="0" smtClean="0"/>
              <a:t>Pseudokod algoritma: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na temelju jačine RF signala napravi listu „vidljivih“ </a:t>
            </a:r>
            <a:r>
              <a:rPr lang="hr-HR" dirty="0" smtClean="0"/>
              <a:t>čvorova</a:t>
            </a:r>
          </a:p>
          <a:p>
            <a:pPr marL="914400" lvl="1" indent="-457200">
              <a:buFont typeface="+mj-lt"/>
              <a:buAutoNum type="arabicPeriod"/>
            </a:pPr>
            <a:endParaRPr lang="hr-HR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4781374" y="3614619"/>
            <a:ext cx="546931" cy="546931"/>
            <a:chOff x="4781374" y="3614619"/>
            <a:chExt cx="546931" cy="546931"/>
          </a:xfrm>
        </p:grpSpPr>
        <p:sp>
          <p:nvSpPr>
            <p:cNvPr id="11" name="Oval 10"/>
            <p:cNvSpPr/>
            <p:nvPr/>
          </p:nvSpPr>
          <p:spPr>
            <a:xfrm flipH="1">
              <a:off x="4977928" y="3814019"/>
              <a:ext cx="153824" cy="1538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Arc 11"/>
            <p:cNvSpPr/>
            <p:nvPr/>
          </p:nvSpPr>
          <p:spPr>
            <a:xfrm>
              <a:off x="4781374" y="3614619"/>
              <a:ext cx="546931" cy="546931"/>
            </a:xfrm>
            <a:prstGeom prst="arc">
              <a:avLst>
                <a:gd name="adj1" fmla="val 4321862"/>
                <a:gd name="adj2" fmla="val 1109818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5" name="Arc 14"/>
            <p:cNvSpPr/>
            <p:nvPr/>
          </p:nvSpPr>
          <p:spPr>
            <a:xfrm>
              <a:off x="4857573" y="3690107"/>
              <a:ext cx="394531" cy="394531"/>
            </a:xfrm>
            <a:prstGeom prst="arc">
              <a:avLst>
                <a:gd name="adj1" fmla="val 4321862"/>
                <a:gd name="adj2" fmla="val 1109818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73822" y="5586102"/>
            <a:ext cx="546931" cy="546931"/>
            <a:chOff x="6673822" y="5586102"/>
            <a:chExt cx="546931" cy="546931"/>
          </a:xfrm>
        </p:grpSpPr>
        <p:sp>
          <p:nvSpPr>
            <p:cNvPr id="9" name="Oval 8"/>
            <p:cNvSpPr/>
            <p:nvPr/>
          </p:nvSpPr>
          <p:spPr>
            <a:xfrm flipH="1">
              <a:off x="6870376" y="5782656"/>
              <a:ext cx="153824" cy="1538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Arc 12"/>
            <p:cNvSpPr/>
            <p:nvPr/>
          </p:nvSpPr>
          <p:spPr>
            <a:xfrm>
              <a:off x="6673822" y="5586102"/>
              <a:ext cx="546931" cy="546931"/>
            </a:xfrm>
            <a:prstGeom prst="arc">
              <a:avLst>
                <a:gd name="adj1" fmla="val 7704152"/>
                <a:gd name="adj2" fmla="val 1480998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Arc 15"/>
            <p:cNvSpPr/>
            <p:nvPr/>
          </p:nvSpPr>
          <p:spPr>
            <a:xfrm>
              <a:off x="6750021" y="5662301"/>
              <a:ext cx="394531" cy="394531"/>
            </a:xfrm>
            <a:prstGeom prst="arc">
              <a:avLst>
                <a:gd name="adj1" fmla="val 8328013"/>
                <a:gd name="adj2" fmla="val 140540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337707" y="3537707"/>
            <a:ext cx="546931" cy="546931"/>
            <a:chOff x="9337707" y="3537707"/>
            <a:chExt cx="546931" cy="546931"/>
          </a:xfrm>
        </p:grpSpPr>
        <p:sp>
          <p:nvSpPr>
            <p:cNvPr id="10" name="Oval 9"/>
            <p:cNvSpPr/>
            <p:nvPr/>
          </p:nvSpPr>
          <p:spPr>
            <a:xfrm flipH="1">
              <a:off x="9534261" y="3734261"/>
              <a:ext cx="153824" cy="1538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Arc 13"/>
            <p:cNvSpPr/>
            <p:nvPr/>
          </p:nvSpPr>
          <p:spPr>
            <a:xfrm>
              <a:off x="9337707" y="3537707"/>
              <a:ext cx="546931" cy="546931"/>
            </a:xfrm>
            <a:prstGeom prst="arc">
              <a:avLst>
                <a:gd name="adj1" fmla="val 6665670"/>
                <a:gd name="adj2" fmla="val 128339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Arc 16"/>
            <p:cNvSpPr/>
            <p:nvPr/>
          </p:nvSpPr>
          <p:spPr>
            <a:xfrm>
              <a:off x="9413906" y="3613655"/>
              <a:ext cx="394531" cy="394531"/>
            </a:xfrm>
            <a:prstGeom prst="arc">
              <a:avLst>
                <a:gd name="adj1" fmla="val 7277603"/>
                <a:gd name="adj2" fmla="val 124172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73041" y="4973654"/>
            <a:ext cx="546931" cy="546931"/>
            <a:chOff x="3273041" y="4973654"/>
            <a:chExt cx="546931" cy="546931"/>
          </a:xfrm>
        </p:grpSpPr>
        <p:sp>
          <p:nvSpPr>
            <p:cNvPr id="5" name="Oval 4"/>
            <p:cNvSpPr/>
            <p:nvPr/>
          </p:nvSpPr>
          <p:spPr>
            <a:xfrm flipH="1">
              <a:off x="3469595" y="5170208"/>
              <a:ext cx="153824" cy="1538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Arc 17"/>
            <p:cNvSpPr/>
            <p:nvPr/>
          </p:nvSpPr>
          <p:spPr>
            <a:xfrm>
              <a:off x="3273041" y="4973654"/>
              <a:ext cx="546931" cy="546931"/>
            </a:xfrm>
            <a:prstGeom prst="arc">
              <a:avLst>
                <a:gd name="adj1" fmla="val 17086067"/>
                <a:gd name="adj2" fmla="val 2976453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Arc 18"/>
            <p:cNvSpPr/>
            <p:nvPr/>
          </p:nvSpPr>
          <p:spPr>
            <a:xfrm>
              <a:off x="3349240" y="5049853"/>
              <a:ext cx="394531" cy="394531"/>
            </a:xfrm>
            <a:prstGeom prst="arc">
              <a:avLst>
                <a:gd name="adj1" fmla="val 17773458"/>
                <a:gd name="adj2" fmla="val 266436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73041" y="5444384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565" y="5884056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13238" y="345230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654615" y="3394138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D</a:t>
            </a:r>
            <a:endParaRPr lang="hr-HR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41" name="Rectangle 40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05925" y="4113866"/>
            <a:ext cx="7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(R)</a:t>
            </a:r>
            <a:endParaRPr lang="hr-HR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75377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1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9513" y="4930416"/>
            <a:ext cx="1013988" cy="63340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za korekciju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04" y="1451077"/>
            <a:ext cx="10248096" cy="1234974"/>
          </a:xfrm>
        </p:spPr>
        <p:txBody>
          <a:bodyPr/>
          <a:lstStyle/>
          <a:p>
            <a:r>
              <a:rPr lang="hr-HR" dirty="0"/>
              <a:t>Pseudokod algoritma: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hr-HR" dirty="0"/>
              <a:t>izračunaj vlastitu elipsu </a:t>
            </a:r>
            <a:r>
              <a:rPr lang="hr-HR" dirty="0" smtClean="0"/>
              <a:t>pogreške</a:t>
            </a:r>
            <a:endParaRPr lang="hr-HR" dirty="0"/>
          </a:p>
        </p:txBody>
      </p:sp>
      <p:sp>
        <p:nvSpPr>
          <p:cNvPr id="5" name="Oval 4"/>
          <p:cNvSpPr/>
          <p:nvPr/>
        </p:nvSpPr>
        <p:spPr>
          <a:xfrm flipH="1">
            <a:off x="4977928" y="3814019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Oval 8"/>
          <p:cNvSpPr/>
          <p:nvPr/>
        </p:nvSpPr>
        <p:spPr>
          <a:xfrm flipH="1">
            <a:off x="6870376" y="5782656"/>
            <a:ext cx="153824" cy="1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/>
          <p:cNvSpPr/>
          <p:nvPr/>
        </p:nvSpPr>
        <p:spPr>
          <a:xfrm flipH="1">
            <a:off x="3469595" y="5170208"/>
            <a:ext cx="153824" cy="153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>
            <a:off x="3273041" y="5444384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8565" y="5884056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</a:t>
            </a:r>
            <a:endParaRPr lang="hr-H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13238" y="3452301"/>
            <a:ext cx="35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</a:t>
            </a:r>
            <a:endParaRPr lang="hr-H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5925" y="3578804"/>
            <a:ext cx="8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Vidljivi</a:t>
            </a:r>
            <a:br>
              <a:rPr lang="hr-HR" sz="1600" dirty="0" smtClean="0"/>
            </a:br>
            <a:r>
              <a:rPr lang="hr-HR" sz="1600" dirty="0" smtClean="0"/>
              <a:t>Dronovi</a:t>
            </a:r>
            <a:endParaRPr lang="hr-HR" sz="1600" dirty="0"/>
          </a:p>
        </p:txBody>
      </p:sp>
      <p:cxnSp>
        <p:nvCxnSpPr>
          <p:cNvPr id="33" name="Straight Connector 32"/>
          <p:cNvCxnSpPr>
            <a:stCxn id="13" idx="0"/>
            <a:endCxn id="27" idx="0"/>
          </p:cNvCxnSpPr>
          <p:nvPr/>
        </p:nvCxnSpPr>
        <p:spPr>
          <a:xfrm flipV="1">
            <a:off x="3546507" y="4930416"/>
            <a:ext cx="0" cy="239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27" idx="6"/>
          </p:cNvCxnSpPr>
          <p:nvPr/>
        </p:nvCxnSpPr>
        <p:spPr>
          <a:xfrm>
            <a:off x="3623419" y="5247120"/>
            <a:ext cx="4300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0138" y="4880579"/>
            <a:ext cx="43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gY</a:t>
            </a:r>
            <a:endParaRPr lang="hr-HR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30030" y="5232554"/>
            <a:ext cx="45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gX</a:t>
            </a:r>
            <a:endParaRPr lang="hr-HR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18744" y="4161550"/>
            <a:ext cx="1124306" cy="1039752"/>
            <a:chOff x="418744" y="4161550"/>
            <a:chExt cx="1124306" cy="1039752"/>
          </a:xfrm>
        </p:grpSpPr>
        <p:sp>
          <p:nvSpPr>
            <p:cNvPr id="47" name="Rectangle 46"/>
            <p:cNvSpPr/>
            <p:nvPr/>
          </p:nvSpPr>
          <p:spPr>
            <a:xfrm>
              <a:off x="418744" y="4681426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8744" y="4161550"/>
              <a:ext cx="1124306" cy="519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5925" y="4113866"/>
            <a:ext cx="7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B (R)</a:t>
            </a:r>
            <a:endParaRPr lang="hr-H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5925" y="4659283"/>
            <a:ext cx="6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/>
              <a:t>C (R)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77932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721</Words>
  <Application>Microsoft Office PowerPoint</Application>
  <PresentationFormat>Widescreen</PresentationFormat>
  <Paragraphs>161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Simulacija pozicioniranja autonomnih letjelica  u prostoru</vt:lpstr>
      <vt:lpstr>Sadržaj</vt:lpstr>
      <vt:lpstr>Uvod – osnovni pojmovi</vt:lpstr>
      <vt:lpstr>Uvod – osnovni pojmovi</vt:lpstr>
      <vt:lpstr>Hipoteze i ciljevi</vt:lpstr>
      <vt:lpstr>Model drona</vt:lpstr>
      <vt:lpstr>Algoritam za korekciju</vt:lpstr>
      <vt:lpstr>Algoritam za korekciju</vt:lpstr>
      <vt:lpstr>Algoritam za korekciju</vt:lpstr>
      <vt:lpstr>Algoritam za korekciju</vt:lpstr>
      <vt:lpstr>Algoritam za korekciju</vt:lpstr>
      <vt:lpstr>Algoritam za korekciju</vt:lpstr>
      <vt:lpstr>Aplikacija</vt:lpstr>
      <vt:lpstr>Aplikacija</vt:lpstr>
      <vt:lpstr>Aplikacija</vt:lpstr>
      <vt:lpstr>Simulacija</vt:lpstr>
      <vt:lpstr>Simulacija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Simulacija pozicioniranja autonomnih letjelica u prostoru</dc:title>
  <dc:creator>Paula Kokic</dc:creator>
  <cp:lastModifiedBy>Paula Kokic</cp:lastModifiedBy>
  <cp:revision>64</cp:revision>
  <dcterms:created xsi:type="dcterms:W3CDTF">2016-09-10T11:33:53Z</dcterms:created>
  <dcterms:modified xsi:type="dcterms:W3CDTF">2016-09-13T13:16:38Z</dcterms:modified>
</cp:coreProperties>
</file>