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376" r:id="rId2"/>
    <p:sldId id="434" r:id="rId3"/>
    <p:sldId id="402" r:id="rId4"/>
    <p:sldId id="435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37" r:id="rId22"/>
    <p:sldId id="438" r:id="rId23"/>
    <p:sldId id="439" r:id="rId24"/>
    <p:sldId id="440" r:id="rId25"/>
    <p:sldId id="448" r:id="rId26"/>
    <p:sldId id="421" r:id="rId27"/>
    <p:sldId id="422" r:id="rId28"/>
    <p:sldId id="423" r:id="rId29"/>
    <p:sldId id="424" r:id="rId30"/>
    <p:sldId id="442" r:id="rId31"/>
    <p:sldId id="449" r:id="rId32"/>
    <p:sldId id="450" r:id="rId33"/>
    <p:sldId id="451" r:id="rId34"/>
    <p:sldId id="452" r:id="rId35"/>
    <p:sldId id="431" r:id="rId36"/>
    <p:sldId id="453" r:id="rId37"/>
    <p:sldId id="433" r:id="rId38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DDDDDD"/>
    <a:srgbClr val="0000FF"/>
    <a:srgbClr val="FFFFFF"/>
    <a:srgbClr val="0066FF"/>
    <a:srgbClr val="FF33CC"/>
    <a:srgbClr val="FF6600"/>
    <a:srgbClr val="0033CC"/>
    <a:srgbClr val="00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313" autoAdjust="0"/>
  </p:normalViewPr>
  <p:slideViewPr>
    <p:cSldViewPr>
      <p:cViewPr varScale="1">
        <p:scale>
          <a:sx n="76" d="100"/>
          <a:sy n="76" d="100"/>
        </p:scale>
        <p:origin x="164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BF275-F37D-4BD5-B39E-839F18F3CBB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9179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2968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7011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83352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06609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31790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5203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8651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4522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7126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14538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14015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0676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96195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39638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1628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33986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5578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12097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86449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78675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38437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78703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4940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8294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636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127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717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9100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</a:t>
            </a:r>
            <a:r>
              <a:rPr lang="en-US">
                <a:solidFill>
                  <a:srgbClr val="FF0000"/>
                </a:solidFill>
              </a:rPr>
              <a:t>2</a:t>
            </a:r>
            <a:br>
              <a:rPr lang="en-US"/>
            </a:br>
            <a:r>
              <a:rPr lang="en-US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ISF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</a:t>
            </a:r>
            <a:r>
              <a:rPr lang="en-US" sz="1200" baseline="0" dirty="0">
                <a:latin typeface="Arial Narrow" pitchFamily="34" charset="0"/>
              </a:rPr>
              <a:t> 2 </a:t>
            </a:r>
            <a:r>
              <a:rPr lang="en-US" sz="1200" dirty="0">
                <a:latin typeface="Arial Narrow" pitchFamily="34" charset="0"/>
              </a:rPr>
              <a:t>(2017/18),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13 Oct 2017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2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ISF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(2017/18),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Abstraction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Data Structures </a:t>
            </a:r>
            <a:r>
              <a:rPr lang="en-US" altLang="zh-CN" b="0" i="1" dirty="0">
                <a:ea typeface="宋体" charset="-122"/>
              </a:rPr>
              <a:t>- Comparisons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153400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Data Structure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Search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Delete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Array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  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List (array)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Queue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  <a:p>
                      <a:pPr algn="l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Stack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  <a:p>
                      <a:pPr algn="l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Tree (BST)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  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 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(complex)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Binary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Search</a:t>
                      </a:r>
                    </a:p>
                    <a:p>
                      <a:pPr algn="l"/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(log</a:t>
                      </a:r>
                      <a:r>
                        <a:rPr lang="en-US" sz="1600" baseline="-25000" dirty="0">
                          <a:latin typeface="+mn-lt"/>
                          <a:cs typeface="Arial" pitchFamily="34" charset="0"/>
                        </a:rPr>
                        <a:t>2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N)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Hash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Table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 fast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 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 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7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3. Abstract 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667000"/>
            <a:ext cx="2133600" cy="1938992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 (Prog.cpp)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2667000" y="3429000"/>
            <a:ext cx="1447800" cy="4572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981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514600"/>
            <a:ext cx="4495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419600" y="1981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200" y="2438400"/>
            <a:ext cx="4572000" cy="3352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0" y="5791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1066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An </a:t>
            </a: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Abstract Data Type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(</a:t>
            </a:r>
            <a:r>
              <a:rPr lang="en-SG" sz="2400" dirty="0">
                <a:solidFill>
                  <a:srgbClr val="FF33CC"/>
                </a:solidFill>
                <a:latin typeface="Arial" pitchFamily="34" charset="0"/>
                <a:cs typeface="Arial" pitchFamily="34" charset="0"/>
                <a:sym typeface="Wingdings"/>
              </a:rPr>
              <a:t>ADT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)  is the abstraction of a data structure where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specification (interface) is separated from its implementation.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0" i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</a:t>
            </a: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b="0" dirty="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4. Implementing Abstract Data Types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257800"/>
          </a:xfrm>
        </p:spPr>
        <p:txBody>
          <a:bodyPr/>
          <a:lstStyle/>
          <a:p>
            <a:pPr lvl="0"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 Abstract Data Type is implemented as a </a:t>
            </a:r>
            <a:r>
              <a:rPr lang="en-US" sz="24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 C++ where </a:t>
            </a:r>
          </a:p>
          <a:p>
            <a:pPr lvl="0"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specification (interface)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placed in a header file (</a:t>
            </a:r>
            <a:r>
              <a:rPr lang="en-SG" sz="2400" b="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xxx.h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>
              <a:buNone/>
            </a:pP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implementation is placed in an implementation file (</a:t>
            </a:r>
            <a:r>
              <a:rPr lang="en-SG" sz="2400" b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xxx.cpp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0">
              <a:buNone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514350" indent="-514350"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AutoNum type="arabicPeriod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required for the ADT</a:t>
            </a:r>
          </a:p>
          <a:p>
            <a:pPr marL="514350" indent="-514350">
              <a:buClr>
                <a:srgbClr val="0000FF"/>
              </a:buClr>
              <a:buSzPct val="100000"/>
              <a:buNone/>
              <a:defRPr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list of operations</a:t>
            </a:r>
            <a:endParaRPr lang="en-US" sz="10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2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(interface)   	</a:t>
            </a:r>
            <a:endParaRPr lang="en-US" sz="2400" b="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	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function headers of the operations (</a:t>
            </a:r>
            <a:r>
              <a:rPr lang="en-US" sz="2400" b="0" i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xxx.h</a:t>
            </a:r>
            <a:r>
              <a:rPr lang="en-US" sz="2400" b="0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0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3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		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     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of the operations  (</a:t>
            </a:r>
            <a:r>
              <a:rPr lang="en-US" sz="2400" b="0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xxx.cpp)</a:t>
            </a:r>
            <a:endParaRPr lang="en-US" sz="2400" b="0" i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endParaRPr lang="en-SG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2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Implementing Abstract Data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18288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xxx.h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SG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447800"/>
            <a:ext cx="3352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/>
              <a:t>Interface</a:t>
            </a:r>
          </a:p>
          <a:p>
            <a:pPr algn="ctr"/>
            <a:endParaRPr lang="en-US" dirty="0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3048000"/>
            <a:ext cx="3352800" cy="21236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53340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ADT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3600" y="342900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(xxx.cpp)</a:t>
            </a:r>
            <a:endParaRPr lang="en-SG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0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5. List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819400"/>
            <a:ext cx="2286000" cy="281940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Shopping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Milk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Butter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Eggs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Fruit juice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Apples</a:t>
            </a:r>
          </a:p>
          <a:p>
            <a:pPr marL="514350" indent="-514350"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514350" indent="-514350"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99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A list is a simple way for organizing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Many applications in real-life use list to store and process data. </a:t>
            </a:r>
          </a:p>
          <a:p>
            <a:pPr marL="631825" lvl="0" indent="-631825" algn="l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e.g. s</a:t>
            </a:r>
            <a:r>
              <a:rPr kumimoji="1" lang="en-US" altLang="zh-CN" sz="2400" i="1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hopping</a:t>
            </a:r>
            <a:r>
              <a:rPr kumimoji="1" lang="en-US" altLang="zh-CN" sz="2400" i="1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list, price list, class list, mailing list, to-do list</a:t>
            </a:r>
            <a:r>
              <a:rPr kumimoji="1" lang="en-US" altLang="zh-CN" i="1" kern="0" dirty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, transaction list, user list, customer list, . </a:t>
            </a:r>
            <a:r>
              <a:rPr kumimoji="1" lang="en-US" altLang="zh-CN" sz="2400" i="1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. .</a:t>
            </a:r>
            <a:endParaRPr kumimoji="1" lang="en-US" altLang="zh-CN" sz="2400" i="1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71800" y="2819400"/>
            <a:ext cx="2590800" cy="2819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Price list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Apple </a:t>
            </a:r>
            <a:r>
              <a:rPr kumimoji="1" lang="en-US" sz="1800" kern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iPhone</a:t>
            </a:r>
            <a:r>
              <a:rPr kumimoji="1" lang="en-US" sz="1800" ker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1188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Samsung Note     1088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Sony Xperia           899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Xiaomi Mi5             588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19800" y="2819400"/>
            <a:ext cx="2286000" cy="2819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 list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Annie Ng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Jason Tan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Kevin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Ong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Sarah Ng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kern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7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 ADT </a:t>
            </a:r>
          </a:p>
          <a:p>
            <a:pPr marL="514350" indent="-514350"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collection of items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items are referenced by their position in the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position starts from 1 (not 0)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new items can be added to any position in the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items can be removed from any position in the list</a:t>
            </a:r>
          </a:p>
          <a:p>
            <a:pPr marL="514350" indent="-514350">
              <a:buNone/>
              <a:defRPr/>
            </a:pP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42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6.  Implementing </a:t>
            </a:r>
            <a:r>
              <a:rPr lang="en-US" altLang="zh-CN" u="sng" dirty="0">
                <a:ea typeface="宋体" charset="-122"/>
              </a:rPr>
              <a:t>List</a:t>
            </a:r>
            <a:r>
              <a:rPr lang="en-US" altLang="zh-CN" dirty="0">
                <a:ea typeface="宋体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</a:p>
          <a:p>
            <a:pPr marL="514350" indent="-514350">
              <a:buNone/>
              <a:defRPr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514350" indent="-514350">
              <a:buClr>
                <a:srgbClr val="0000FF"/>
              </a:buClr>
              <a:buSzPct val="100000"/>
              <a:buAutoNum type="arabicPeriod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for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None/>
              <a:defRPr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list of operations required for List ADT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buAutoNum type="arabicPeriod" startAt="2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List ADT interface </a:t>
            </a:r>
            <a:r>
              <a:rPr lang="en-US" sz="2400" b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	 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function headers of the operations for List ADT  (</a:t>
            </a:r>
            <a:r>
              <a:rPr lang="en-US" sz="2400" b="0" i="1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List.h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10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3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List operations	        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      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 of the operations for List ADT (</a:t>
            </a:r>
            <a:r>
              <a:rPr lang="en-US" sz="2400" b="0" i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List.cpp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)</a:t>
            </a:r>
            <a:endParaRPr lang="en-US" altLang="zh-CN" sz="2400" b="0" i="1" dirty="0">
              <a:solidFill>
                <a:srgbClr val="00B0F0"/>
              </a:solidFill>
              <a:latin typeface="Calibri" panose="020F0502020204030204" pitchFamily="34" charset="0"/>
              <a:ea typeface="宋体" charset="-122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71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1 : Identify and list the operations for List ADT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identify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list</a:t>
            </a:r>
            <a:r>
              <a:rPr lang="en-US" dirty="0">
                <a:latin typeface="Arial" pitchFamily="34" charset="0"/>
                <a:cs typeface="Arial" pitchFamily="34" charset="0"/>
              </a:rPr>
              <a:t> the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required for the ADT.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60314"/>
              </p:ext>
            </p:extLst>
          </p:nvPr>
        </p:nvGraphicFramePr>
        <p:xfrm>
          <a:off x="457200" y="1905001"/>
          <a:ext cx="8001000" cy="362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Operations </a:t>
                      </a:r>
                      <a:r>
                        <a:rPr lang="en-US" sz="2400" b="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(for List ADT)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2">
                <a:tc>
                  <a:txBody>
                    <a:bodyPr/>
                    <a:lstStyle/>
                    <a:p>
                      <a:pPr marL="342900" lvl="1" indent="-342900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create 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an empty list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to the end of the list  (append)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at a given position in the list (insert)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remove an item at a given position in the list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 the item at a given position in the list (retrieve) 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 whether the list is empty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 the number of items in a list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5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2 : Specify the List ADT (</a:t>
            </a:r>
            <a:r>
              <a:rPr lang="en-US" sz="2800" b="0" dirty="0" err="1"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)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purpose of this step is to specify the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 headers</a:t>
            </a:r>
            <a:r>
              <a:rPr lang="en-US" dirty="0">
                <a:latin typeface="Arial" pitchFamily="34" charset="0"/>
                <a:cs typeface="Arial" pitchFamily="34" charset="0"/>
              </a:rPr>
              <a:t> of each of the operations clearly (so that it is easy to understand and use). 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53908"/>
              </p:ext>
            </p:extLst>
          </p:nvPr>
        </p:nvGraphicFramePr>
        <p:xfrm>
          <a:off x="457200" y="2209800"/>
          <a:ext cx="8001000" cy="359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Specification of List  ADT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797">
                <a:tc>
                  <a:txBody>
                    <a:bodyPr/>
                    <a:lstStyle/>
                    <a:p>
                      <a:pPr marL="342900" indent="-342900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List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index,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3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Specifying an ADT operation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14401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  <a:r>
              <a:rPr lang="en-US" dirty="0">
                <a:latin typeface="Arial" pitchFamily="34" charset="0"/>
                <a:cs typeface="Arial" pitchFamily="34" charset="0"/>
              </a:rPr>
              <a:t> of an ADT operation should include the following information: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Purpose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to specify what it is supposed to do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2.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Precondition</a:t>
            </a:r>
          </a:p>
          <a:p>
            <a:pPr marL="450850" algn="l"/>
            <a:r>
              <a:rPr lang="en-US" i="1" dirty="0">
                <a:latin typeface="Arial" pitchFamily="34" charset="0"/>
                <a:cs typeface="Arial" pitchFamily="34" charset="0"/>
              </a:rPr>
              <a:t>to specify the condition that must be met for the operation to work correctly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 </a:t>
            </a:r>
            <a:r>
              <a:rPr lang="en-US" b="1" u="sng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Postcondition</a:t>
            </a:r>
            <a:endParaRPr lang="en-US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450850" algn="l"/>
            <a:r>
              <a:rPr lang="en-US" i="1" dirty="0">
                <a:latin typeface="Arial" pitchFamily="34" charset="0"/>
                <a:cs typeface="Arial" pitchFamily="34" charset="0"/>
              </a:rPr>
              <a:t>to specify what happens (the result) when the operation is executed</a:t>
            </a:r>
          </a:p>
        </p:txBody>
      </p:sp>
    </p:spTree>
    <p:extLst>
      <p:ext uri="{BB962C8B-B14F-4D97-AF65-F5344CB8AC3E}">
        <p14:creationId xmlns:p14="http://schemas.microsoft.com/office/powerpoint/2010/main" val="34283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Topics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153400" cy="5334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Abstraction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Structures &amp; Algorithms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Abstract Data Types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ADTs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List ADT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the List ADT </a:t>
            </a:r>
          </a:p>
        </p:txBody>
      </p:sp>
    </p:spTree>
    <p:extLst>
      <p:ext uri="{BB962C8B-B14F-4D97-AF65-F5344CB8AC3E}">
        <p14:creationId xmlns:p14="http://schemas.microsoft.com/office/powerpoint/2010/main" val="953085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Examples -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specifying an ADT operation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84337"/>
              </p:ext>
            </p:extLst>
          </p:nvPr>
        </p:nvGraphicFramePr>
        <p:xfrm>
          <a:off x="304800" y="914401"/>
          <a:ext cx="8001000" cy="151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9952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0" i="1" u="none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add an 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item to the end of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size &lt; MAX_SIZE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item is added to the end of the list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48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10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50048"/>
              </p:ext>
            </p:extLst>
          </p:nvPr>
        </p:nvGraphicFramePr>
        <p:xfrm>
          <a:off x="304800" y="2667001"/>
          <a:ext cx="8001000" cy="178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46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0" i="1" u="none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add an 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item at a specified position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1 &lt;= index &lt;= size &amp;&amp; size &lt; MAX_SIZE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item is added to the specified position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items at the back are shifted backwards by 1 position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935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index,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98553"/>
              </p:ext>
            </p:extLst>
          </p:nvPr>
        </p:nvGraphicFramePr>
        <p:xfrm>
          <a:off x="304800" y="4648201"/>
          <a:ext cx="8001000" cy="148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218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check the number of items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none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none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2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Create a New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153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New Project-&gt;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Win32 Console Application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Name as "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DSA_Week02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", location at "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:\DSA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click “OK” then “Finish”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In “Solution Explorer” tab, click on “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DSA_Week02.cpp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and include two additional lines as follows: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8200" y="3493625"/>
            <a:ext cx="8077200" cy="263149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// DSA_Week02.cpp : Defines the entry point for the console application</a:t>
            </a:r>
          </a:p>
          <a:p>
            <a:r>
              <a:rPr lang="en-SG" sz="1600">
                <a:latin typeface="Consolas" panose="020B0609020204030204" pitchFamily="49" charset="0"/>
              </a:rPr>
              <a:t>#include "stdafx.h"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   </a:t>
            </a:r>
            <a:r>
              <a:rPr lang="en-SG" sz="1600">
                <a:solidFill>
                  <a:srgbClr val="00B050"/>
                </a:solidFill>
                <a:latin typeface="Consolas" panose="020B0609020204030204" pitchFamily="49" charset="0"/>
              </a:rPr>
              <a:t>// for Input/Output</a:t>
            </a:r>
          </a:p>
          <a:p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int main()</a:t>
            </a:r>
          </a:p>
          <a:p>
            <a:r>
              <a:rPr lang="en-SG" sz="1600"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latin typeface="Consolas" panose="020B0609020204030204" pitchFamily="49" charset="0"/>
              </a:rPr>
              <a:t>   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system(“PAUSE”);</a:t>
            </a:r>
          </a:p>
          <a:p>
            <a:r>
              <a:rPr lang="en-SG" sz="1600">
                <a:latin typeface="Consolas" panose="020B0609020204030204" pitchFamily="49" charset="0"/>
              </a:rPr>
              <a:t>    return 0;</a:t>
            </a:r>
          </a:p>
          <a:p>
            <a:r>
              <a:rPr lang="en-SG" sz="160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3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Create a New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from MEL and copy this file to the project folder, “C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:\DSA\DSA_Week02\DSA_Week02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SzPct val="100000"/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Right click on “Header Files”, and “Add-&gt;Existing Item”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 “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and click “Add”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Double click on “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in the Solution Explorer to see the codes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Right click on “Source Files”, and “Add-&gt;Existing Item”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 “List.cpp” and click “Add”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Double click on “List.cpp” in the Solution Explorer to see the codes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3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811530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List.h - - Specification of List ADT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latin typeface="Consolas" panose="020B0609020204030204" pitchFamily="49" charset="0"/>
              </a:rPr>
              <a:t>#include &lt;iostream&gt;</a:t>
            </a:r>
          </a:p>
          <a:p>
            <a:pPr>
              <a:spcAft>
                <a:spcPts val="600"/>
              </a:spcAft>
            </a:pPr>
            <a:r>
              <a:rPr lang="en-SG" sz="1800">
                <a:latin typeface="Consolas" panose="020B0609020204030204" pitchFamily="49" charset="0"/>
              </a:rPr>
              <a:t>using namespace std;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const int MAX_SIZE = 100;</a:t>
            </a:r>
          </a:p>
          <a:p>
            <a:pPr>
              <a:spcAft>
                <a:spcPts val="60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typedef int ItemType;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class List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private: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 ItemType items[MAX_SIZE];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 int size;</a:t>
            </a:r>
          </a:p>
          <a:p>
            <a:r>
              <a:rPr lang="en-SG" sz="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public: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constructor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List::List();</a:t>
            </a:r>
          </a:p>
          <a:p>
            <a:r>
              <a:rPr lang="en-SG" sz="800">
                <a:latin typeface="Consolas" panose="020B0609020204030204" pitchFamily="49" charset="0"/>
              </a:rPr>
              <a:t>  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add an item to the back of the list (append)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pre : size &lt; MAX_SIZE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post: item is added to the back of the list</a:t>
            </a: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   //       size of list is increased by 1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 bool List::add(ItemType item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1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7962900" cy="4739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add an item at a specified position in the list (insert)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pre : 1 &lt;= index &lt;= size &amp;&amp; size &lt; MAX_SIZE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post: item is added to the specified position in the list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          size of list is increased by 1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bool List::add(int index, ItemType item);</a:t>
            </a:r>
          </a:p>
          <a:p>
            <a:endParaRPr lang="en-SG" sz="1800">
              <a:latin typeface="Calibri" panose="020F0502020204030204" pitchFamily="34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remove an item at a specified position in the list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pre : 1 &lt;= index &lt;= size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post: item is removed the specified position in the list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          size of list is decreased by 1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void List::remove(int index);</a:t>
            </a:r>
            <a:endParaRPr lang="en-SG" sz="1800">
              <a:latin typeface="Consolas" panose="020B0609020204030204" pitchFamily="49" charset="0"/>
            </a:endParaRPr>
          </a:p>
          <a:p>
            <a:endParaRPr lang="en-SG" sz="1800">
              <a:latin typeface="Calibri" panose="020F0502020204030204" pitchFamily="34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get an item at a specified position of the list (retrieve)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pre : 1 &lt;= index &lt;= size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ItemType List::get(int index); </a:t>
            </a:r>
          </a:p>
          <a:p>
            <a:endParaRPr lang="en-SG" sz="1600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79629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check if the list is empty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pre : none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return true if the list is empty; otherwise returns false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bool List::isEmpty(); </a:t>
            </a:r>
          </a:p>
          <a:p>
            <a:endParaRPr lang="en-SG" sz="1800">
              <a:latin typeface="Calibri" panose="020F0502020204030204" pitchFamily="34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check the size of the list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pre : none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return the number of items in the list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int List::getLength();</a:t>
            </a:r>
          </a:p>
          <a:p>
            <a:endParaRPr lang="en-SG" sz="18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800" b="1">
                <a:latin typeface="Consolas" panose="020B0609020204030204" pitchFamily="49" charset="0"/>
              </a:rPr>
              <a:t>  void List::print();</a:t>
            </a:r>
          </a:p>
          <a:p>
            <a:endParaRPr lang="en-SG" sz="1800"/>
          </a:p>
          <a:p>
            <a:r>
              <a:rPr lang="en-SG" sz="1800" b="1">
                <a:latin typeface="Consolas" panose="020B0609020204030204" pitchFamily="49" charset="0"/>
              </a:rPr>
              <a:t>  void List::replace(int index, ItemType item);</a:t>
            </a:r>
          </a:p>
          <a:p>
            <a:r>
              <a:rPr lang="en-SG" sz="1800">
                <a:latin typeface="Calibri" panose="020F0502020204030204" pitchFamily="34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32468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3 : Implementing the List Operations (</a:t>
            </a:r>
            <a:r>
              <a:rPr lang="en-US" sz="2800" b="0" dirty="0">
                <a:latin typeface="Courier New" pitchFamily="49" charset="0"/>
                <a:cs typeface="Courier New" pitchFamily="49" charset="0"/>
              </a:rPr>
              <a:t>List.cpp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)</a:t>
            </a:r>
            <a:endParaRPr lang="en-US" altLang="zh-CN" sz="2800" b="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305800" cy="50292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the operations of List ADT using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(linked Implementation).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Array-based implementation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>
                <a:latin typeface="Arial" pitchFamily="34" charset="0"/>
                <a:cs typeface="Arial" pitchFamily="34" charset="0"/>
              </a:rPr>
              <a:t>direct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access (using </a:t>
            </a:r>
            <a:r>
              <a:rPr lang="en-US" sz="2000" b="0" i="1">
                <a:latin typeface="Arial" pitchFamily="34" charset="0"/>
                <a:cs typeface="Arial" pitchFamily="34" charset="0"/>
              </a:rPr>
              <a:t>index) </a:t>
            </a:r>
            <a:r>
              <a:rPr lang="en-US" sz="2000" b="0">
                <a:latin typeface="Arial" pitchFamily="34" charset="0"/>
                <a:cs typeface="Arial" pitchFamily="34" charset="0"/>
              </a:rPr>
              <a:t>-&gt;</a:t>
            </a:r>
            <a:r>
              <a:rPr lang="en-US" sz="2000" b="0" i="1">
                <a:latin typeface="Arial" pitchFamily="34" charset="0"/>
                <a:cs typeface="Arial" pitchFamily="34" charset="0"/>
              </a:rPr>
              <a:t> very fast</a:t>
            </a:r>
            <a:endParaRPr lang="en-US" sz="2000" b="0" i="1" dirty="0">
              <a:latin typeface="Arial" pitchFamily="34" charset="0"/>
              <a:cs typeface="Arial" pitchFamily="34" charset="0"/>
            </a:endParaRP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size of list is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difficult to add/delete items (need to shift items)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may waste storage  (array not fully utilized)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Linked- implementation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>
                <a:latin typeface="Arial" pitchFamily="34" charset="0"/>
                <a:cs typeface="Arial" pitchFamily="34" charset="0"/>
              </a:rPr>
              <a:t>sequential access </a:t>
            </a:r>
            <a:r>
              <a:rPr lang="en-US" sz="2000" b="0">
                <a:latin typeface="Arial" pitchFamily="34" charset="0"/>
                <a:cs typeface="Arial" pitchFamily="34" charset="0"/>
              </a:rPr>
              <a:t>-&gt; slow</a:t>
            </a:r>
            <a:endParaRPr lang="en-US" sz="2000" b="0" i="1" dirty="0">
              <a:latin typeface="Arial" pitchFamily="34" charset="0"/>
              <a:cs typeface="Arial" pitchFamily="34" charset="0"/>
            </a:endParaRP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size of list is not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easy to add/delete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does not waste storage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15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838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1" lang="en-US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Note</a:t>
            </a:r>
          </a:p>
          <a:p>
            <a:pPr marL="269875" marR="0" lvl="0" indent="-2698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tabLst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list position starts from </a:t>
            </a:r>
            <a:r>
              <a:rPr kumimoji="1" lang="en-US" i="1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marL="269875" marR="0" lvl="0" indent="-2698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tabLst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adding an item is slow (need to shift items)</a:t>
            </a:r>
          </a:p>
          <a:p>
            <a:pPr marL="269875" lvl="0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deleting an item is slow (need to shift items)</a:t>
            </a:r>
          </a:p>
          <a:p>
            <a:pPr marL="269875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retrieving an item is very fast (using index)</a:t>
            </a:r>
          </a:p>
          <a:p>
            <a:pPr marL="269875" lvl="0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number of items can be stored is limited</a:t>
            </a:r>
          </a:p>
          <a:p>
            <a:pPr marL="269875" lvl="0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may waste storage (array may not be fully utilized)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1" lang="en-SG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/>
              </a:rPr>
              <a:t> </a:t>
            </a:r>
            <a:endParaRPr kumimoji="1" 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9144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List positions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24384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534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100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600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List positions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914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Adding a new item to the list (e.g. to position 5)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3505200" y="1828800"/>
            <a:ext cx="4572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5800" y="5562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need to make room for the new item by shifting items 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05200"/>
            <a:ext cx="71628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133600"/>
            <a:ext cx="71723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 bwMode="auto">
          <a:xfrm rot="16200000" flipH="1">
            <a:off x="3733800" y="3276600"/>
            <a:ext cx="990600" cy="3810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4267200" y="3276600"/>
            <a:ext cx="990600" cy="3810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H="1">
            <a:off x="5562600" y="3276600"/>
            <a:ext cx="990600" cy="3810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 rot="5400000" flipH="1" flipV="1">
            <a:off x="3238500" y="4305300"/>
            <a:ext cx="6858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514600" y="4953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item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124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83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600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List positions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Removing an item from the list (e.g. in position 4)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2895600" y="1828800"/>
            <a:ext cx="4572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5800" y="5334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need to shift items (at the back) forward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33600"/>
            <a:ext cx="71723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962400"/>
            <a:ext cx="71723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 bwMode="auto">
          <a:xfrm rot="5400000">
            <a:off x="3238500" y="3314700"/>
            <a:ext cx="609600" cy="533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3924300" y="3314700"/>
            <a:ext cx="609600" cy="533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143500" y="3314700"/>
            <a:ext cx="609600" cy="533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57200" y="3124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SG" sz="2800" dirty="0">
                <a:sym typeface="Wingdings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 </a:t>
            </a:r>
            <a:r>
              <a:rPr lang="en-US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hapter 3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latin typeface="Arial" pitchFamily="34" charset="0"/>
                <a:ea typeface="宋体" charset="-122"/>
                <a:cs typeface="Arial" pitchFamily="34" charset="0"/>
              </a:rPr>
              <a:t>2.	Sample Programs (on MEL)</a:t>
            </a:r>
          </a:p>
          <a:p>
            <a:pPr marL="457200" indent="-457200">
              <a:lnSpc>
                <a:spcPct val="90000"/>
              </a:lnSpc>
              <a:buSzTx/>
              <a:buNone/>
              <a:defRPr/>
            </a:pP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	 </a:t>
            </a:r>
            <a:r>
              <a:rPr lang="en-SG" sz="2800" dirty="0">
                <a:latin typeface="Arial" pitchFamily="34" charset="0"/>
                <a:cs typeface="Arial" pitchFamily="34" charset="0"/>
                <a:sym typeface="Wingdings"/>
              </a:rPr>
              <a:t>  </a:t>
            </a:r>
            <a:r>
              <a:rPr lang="en-US" sz="2800" b="0" dirty="0" err="1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List.h</a:t>
            </a:r>
            <a:endParaRPr lang="en-US" altLang="zh-CN" sz="2800" b="0" dirty="0">
              <a:solidFill>
                <a:srgbClr val="0000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 	 List.cpp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	 ListDemo.cpp</a:t>
            </a:r>
          </a:p>
        </p:txBody>
      </p:sp>
    </p:spTree>
    <p:extLst>
      <p:ext uri="{BB962C8B-B14F-4D97-AF65-F5344CB8AC3E}">
        <p14:creationId xmlns:p14="http://schemas.microsoft.com/office/powerpoint/2010/main" val="2955590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List.cpp (Implementation of List ADT)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7924800" cy="51552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List.cpp - Implementation of List ADT using Array</a:t>
            </a:r>
          </a:p>
          <a:p>
            <a:r>
              <a:rPr lang="en-SG" sz="1800">
                <a:latin typeface="Consolas" panose="020B0609020204030204" pitchFamily="49" charset="0"/>
              </a:rPr>
              <a:t>#include "stdafx.h"</a:t>
            </a:r>
          </a:p>
          <a:p>
            <a:pPr>
              <a:spcAft>
                <a:spcPts val="600"/>
              </a:spcAft>
            </a:pP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#include "List.h"  </a:t>
            </a:r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header file for List ADT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constructor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List::List() 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 size = 0; }  </a:t>
            </a:r>
          </a:p>
          <a:p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add an item to the back of the list (append)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bool List::add(ItemType item)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bool success = size &lt; MAX_SIZE;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if (success)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{  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   items[size] = item;  </a:t>
            </a:r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add to the end of the list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   size++;              </a:t>
            </a:r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increase the size by 1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return success;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91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9248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add an item at a specified position in the list (insert)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bool List::add(int index, ItemType item)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bool success = (index &gt;= 1) &amp;&amp; (index &lt;= size + 1) &amp;&amp; (size &lt; MAX_SIZE);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if (success)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{    </a:t>
            </a:r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make room for the item by shifting all items at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     // positions &gt;= index toward the end of the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     // List (no shift if index == size + 1)</a:t>
            </a:r>
          </a:p>
          <a:p>
            <a:r>
              <a:rPr lang="en-SG" sz="1800">
                <a:solidFill>
                  <a:srgbClr val="0066FF"/>
                </a:solidFill>
                <a:latin typeface="Calibri" panose="020F0502020204030204" pitchFamily="34" charset="0"/>
              </a:rPr>
              <a:t>          </a:t>
            </a:r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for (int pos = size; pos &gt;= index; pos--)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          items[pos] = items[pos-1];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     // insert new item</a:t>
            </a:r>
          </a:p>
          <a:p>
            <a:r>
              <a:rPr lang="en-SG" sz="1800">
                <a:solidFill>
                  <a:srgbClr val="0066FF"/>
                </a:solidFill>
                <a:latin typeface="Calibri" panose="020F0502020204030204" pitchFamily="34" charset="0"/>
              </a:rPr>
              <a:t>          </a:t>
            </a:r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items[index-1] = item;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     size++;  </a:t>
            </a:r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increase the size of the list by one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}  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return success;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} 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73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9248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remove an item at a specified position in the list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void List::remove(int index)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bool success = (index &gt;= 1) &amp;&amp; (index &lt;= size);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if (success)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{   </a:t>
            </a:r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delete item by shifting all items at positions &gt;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   // index toward the beginning of the list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   // (no shift if index == size)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   for (int fromPosition = index + 1; fromPosition &lt;= size; fromPosition++)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        items[fromPosition - 2] = items[fromPosition - 1];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   size--;  </a:t>
            </a:r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decrease the size by 1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}  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16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7924800" cy="45858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>
                <a:solidFill>
                  <a:srgbClr val="00B050"/>
                </a:solidFill>
                <a:latin typeface="Calibri" panose="020F0502020204030204" pitchFamily="34" charset="0"/>
              </a:rPr>
              <a:t>// get an item at a specified position of the list (retrieve)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ItemType List::get(int index)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bool success = (index &gt;= 1) &amp;&amp; (index &lt;= size);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if (success)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 return items[index - 1];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 return -1;   </a:t>
            </a:r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invalid index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SG" sz="18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SG" sz="180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r>
              <a:rPr lang="en-SG" sz="2000">
                <a:solidFill>
                  <a:srgbClr val="00B050"/>
                </a:solidFill>
                <a:latin typeface="Calibri" panose="020F0502020204030204" pitchFamily="34" charset="0"/>
              </a:rPr>
              <a:t>// check if the list is empty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bool List::isEmpty() 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 return size == 0; }  </a:t>
            </a:r>
          </a:p>
          <a:p>
            <a:endParaRPr lang="en-SG" sz="180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2000">
                <a:solidFill>
                  <a:srgbClr val="00B050"/>
                </a:solidFill>
                <a:latin typeface="Calibri" panose="020F0502020204030204" pitchFamily="34" charset="0"/>
              </a:rPr>
              <a:t>// check the size of the list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int List::getLength() 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 return size; 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62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7924800" cy="43088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>
                <a:solidFill>
                  <a:srgbClr val="00B050"/>
                </a:solidFill>
                <a:latin typeface="Calibri" panose="020F0502020204030204" pitchFamily="34" charset="0"/>
              </a:rPr>
              <a:t>// display the items in the list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void List::print()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   for (int i=1; i&lt;=getLength(); i++)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  cout &lt;&lt; get(i) &lt;&lt; endl;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SG" sz="180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2000">
                <a:solidFill>
                  <a:srgbClr val="00B050"/>
                </a:solidFill>
                <a:latin typeface="Calibri" panose="020F0502020204030204" pitchFamily="34" charset="0"/>
              </a:rPr>
              <a:t>// replace the  item in the specified index in the list</a:t>
            </a:r>
            <a:endParaRPr lang="en-SG" sz="200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void List::replace(int index, ItemType item)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bool success = index &gt;= 1 &amp;&amp; index &lt;= getLength();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if (success)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 items[index-1] = item;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6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Sample program using List ADT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2133600" cy="1569660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demo.cpp)</a:t>
            </a: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2743200" y="1828800"/>
            <a:ext cx="1447800" cy="4572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28800"/>
            <a:ext cx="220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3340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Only need to know the specification (interface) to use the ADT (don’t need to know how the ADT is implemented)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1447800"/>
            <a:ext cx="2209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Interface</a:t>
            </a:r>
          </a:p>
          <a:p>
            <a:endParaRPr lang="en-SG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048000"/>
            <a:ext cx="2209800" cy="21236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838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ADT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3429000"/>
            <a:ext cx="220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(List.cpp)</a:t>
            </a:r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31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8077200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  <a:latin typeface="Calibri" panose="020F0502020204030204" pitchFamily="34" charset="0"/>
              </a:rPr>
              <a:t>// DSA_Week02.cpp : Defines the entry point for the console application.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#include "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stdafx.h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"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#include &lt;iostream&gt;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using namespace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std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SG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#include "</a:t>
            </a:r>
            <a:r>
              <a:rPr lang="en-SG" sz="1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List.h</a:t>
            </a:r>
            <a:r>
              <a:rPr lang="en-SG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"              </a:t>
            </a:r>
            <a:r>
              <a:rPr lang="en-SG" sz="1400" dirty="0">
                <a:solidFill>
                  <a:srgbClr val="00B050"/>
                </a:solidFill>
                <a:latin typeface="Calibri" panose="020F0502020204030204" pitchFamily="34" charset="0"/>
              </a:rPr>
              <a:t>// ADT List specifications</a:t>
            </a:r>
          </a:p>
          <a:p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main()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 list1, list2;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ItemType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data;</a:t>
            </a:r>
          </a:p>
          <a:p>
            <a:endParaRPr lang="en-SG" sz="1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list1.add(10);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list1.add(50);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list1.add(2, 30);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list1.add(2, 20);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list1.remove(1);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list1.replace(1, 15);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for (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= 1;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&lt;= list1.getLength();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{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     data = list1.get(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    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&lt;&lt; data &lt;&lt;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}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&lt;&lt; "===== Using display function =====\n";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list1.display();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system("PAUSE");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return 0;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}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0" y="2362200"/>
            <a:ext cx="5257800" cy="46166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Arial" charset="0"/>
              </a:rPr>
              <a:t>Question: What is the expected output?</a:t>
            </a:r>
          </a:p>
        </p:txBody>
      </p:sp>
    </p:spTree>
    <p:extLst>
      <p:ext uri="{BB962C8B-B14F-4D97-AF65-F5344CB8AC3E}">
        <p14:creationId xmlns:p14="http://schemas.microsoft.com/office/powerpoint/2010/main" val="344288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53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Abstraction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Structures &amp; Algorithms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Abstract Data Types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ADTs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List ADT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the List ADT</a:t>
            </a:r>
          </a:p>
        </p:txBody>
      </p:sp>
    </p:spTree>
    <p:extLst>
      <p:ext uri="{BB962C8B-B14F-4D97-AF65-F5344CB8AC3E}">
        <p14:creationId xmlns:p14="http://schemas.microsoft.com/office/powerpoint/2010/main" val="2102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1. Data Abstraction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abstraction </a:t>
            </a:r>
            <a:r>
              <a:rPr lang="en-SG" sz="2400" b="0" dirty="0">
                <a:latin typeface="Arial" pitchFamily="34" charset="0"/>
                <a:cs typeface="Arial" pitchFamily="34" charset="0"/>
              </a:rPr>
              <a:t>is the process of separating the properties of data from its (non-essential) implementation details.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  <a:endParaRPr lang="en-SG" sz="10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b="0" dirty="0">
                <a:latin typeface="Arial" pitchFamily="34" charset="0"/>
                <a:cs typeface="Arial" pitchFamily="34" charset="0"/>
              </a:rPr>
              <a:t>The properties are those that are visible to the client code that uses the data while the implementation details are kept entirely private (hidden)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2400" b="0" u="sng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Benefits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sym typeface="Wingdings"/>
              </a:rPr>
              <a:t>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Reduces the complexity of large programs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sz="2400" b="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-  don’t have to bother with the implementation details </a:t>
            </a:r>
            <a:endParaRPr lang="en-US" altLang="zh-CN" sz="2400" b="0" i="1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sym typeface="Wingdings"/>
              </a:rPr>
              <a:t>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Supports modular program development</a:t>
            </a:r>
          </a:p>
          <a:p>
            <a:pPr>
              <a:lnSpc>
                <a:spcPct val="90000"/>
              </a:lnSpc>
              <a:buNone/>
            </a:pPr>
            <a:r>
              <a:rPr lang="en-SG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	-  </a:t>
            </a:r>
            <a:r>
              <a:rPr lang="en-US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easy to read, write and modify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	-  less error-prone</a:t>
            </a:r>
            <a:endParaRPr lang="en-US" altLang="zh-CN" sz="2400" b="0" i="1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ea typeface="宋体" charset="-122"/>
                <a:cs typeface="Segoe UI" panose="020B0502040204020203" pitchFamily="34" charset="0"/>
              </a:rPr>
              <a:t>1. Data Abstraction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2133600" cy="1569660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demo.cpp)</a:t>
            </a: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2743200" y="1828800"/>
            <a:ext cx="1447800" cy="4572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288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2578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Can use the data without knowing how it is implemented</a:t>
            </a:r>
          </a:p>
          <a:p>
            <a:pPr marL="269875" indent="-269875"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Changes in the implementation will not affect other programs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1447800"/>
            <a:ext cx="2209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/>
              <a:t>Interface</a:t>
            </a:r>
          </a:p>
          <a:p>
            <a:pPr algn="ctr"/>
            <a:endParaRPr lang="en-US" dirty="0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048000"/>
            <a:ext cx="2209800" cy="21236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838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Data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474127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宋体" charset="-122"/>
              </a:rPr>
              <a:t>1. Data Abstraction - Examples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String</a:t>
            </a:r>
            <a:r>
              <a:rPr lang="en-US" altLang="zh-CN" sz="2400" b="0" dirty="0">
                <a:latin typeface="Arial" charset="0"/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to use String?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need to know how it is implemented?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rgbClr val="0000FF"/>
                </a:solidFill>
                <a:latin typeface="Arial" charset="0"/>
                <a:ea typeface="宋体" charset="-122"/>
              </a:rPr>
              <a:t>List</a:t>
            </a:r>
            <a:r>
              <a:rPr lang="en-US" altLang="zh-CN" sz="2400" b="0">
                <a:latin typeface="Arial" charset="0"/>
                <a:ea typeface="宋体" charset="-122"/>
              </a:rPr>
              <a:t> 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to </a:t>
            </a:r>
            <a:r>
              <a:rPr lang="en-US" altLang="zh-CN" sz="2400" b="0" i="1">
                <a:latin typeface="Arial" charset="0"/>
                <a:ea typeface="宋体" charset="-122"/>
              </a:rPr>
              <a:t>use List</a:t>
            </a:r>
            <a:r>
              <a:rPr lang="en-US" altLang="zh-CN" sz="2400" b="0" i="1" dirty="0">
                <a:latin typeface="Arial" charset="0"/>
                <a:ea typeface="宋体" charset="-122"/>
              </a:rPr>
              <a:t>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need to know how it is implemented?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Others</a:t>
            </a:r>
            <a:r>
              <a:rPr lang="en-US" altLang="zh-CN" sz="2400" b="0" dirty="0">
                <a:latin typeface="Arial" charset="0"/>
                <a:ea typeface="宋体" charset="-122"/>
              </a:rPr>
              <a:t>  (real-life)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a phone works?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TV works?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ATM works?</a:t>
            </a:r>
          </a:p>
          <a:p>
            <a:pPr>
              <a:lnSpc>
                <a:spcPct val="90000"/>
              </a:lnSpc>
              <a:buSzPct val="100000"/>
              <a:buNone/>
            </a:pPr>
            <a:r>
              <a:rPr lang="en-US" altLang="zh-CN" sz="24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But we are using them everyday...</a:t>
            </a:r>
          </a:p>
        </p:txBody>
      </p:sp>
    </p:spTree>
    <p:extLst>
      <p:ext uri="{BB962C8B-B14F-4D97-AF65-F5344CB8AC3E}">
        <p14:creationId xmlns:p14="http://schemas.microsoft.com/office/powerpoint/2010/main" val="35443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2.  Data Structures &amp; Algorithms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280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Data Structures</a:t>
            </a:r>
          </a:p>
          <a:p>
            <a:pPr marL="360363" indent="-360363">
              <a:lnSpc>
                <a:spcPct val="90000"/>
              </a:lnSpc>
              <a:buSzTx/>
            </a:pPr>
            <a:r>
              <a:rPr lang="en-US" altLang="zh-CN" sz="2400" b="0" dirty="0">
                <a:latin typeface="Arial" charset="0"/>
                <a:ea typeface="宋体" charset="-122"/>
              </a:rPr>
              <a:t>are schemes or ways in which data is organized  (in the computer memory)</a:t>
            </a: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	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e.g. array, list, queue, stack, set, tree, graph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1000" b="0" i="1" dirty="0">
                <a:latin typeface="Arial" charset="0"/>
                <a:ea typeface="宋体" charset="-122"/>
              </a:rPr>
              <a:t> 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80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Algorithms</a:t>
            </a:r>
          </a:p>
          <a:p>
            <a:pPr marL="360363" indent="-360363">
              <a:lnSpc>
                <a:spcPct val="90000"/>
              </a:lnSpc>
              <a:buSzTx/>
            </a:pPr>
            <a:r>
              <a:rPr lang="en-US" altLang="zh-CN" sz="2400" b="0" dirty="0">
                <a:latin typeface="Arial" charset="0"/>
                <a:ea typeface="宋体" charset="-122"/>
              </a:rPr>
              <a:t>are operations use to process the data in a data structure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     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e.g. list       : add, insert, delete, get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 	 queue : </a:t>
            </a:r>
            <a:r>
              <a:rPr lang="en-US" altLang="zh-CN" sz="2400" b="0" i="1" dirty="0" err="1">
                <a:solidFill>
                  <a:srgbClr val="0070C0"/>
                </a:solidFill>
                <a:latin typeface="Arial" charset="0"/>
                <a:ea typeface="宋体" charset="-122"/>
              </a:rPr>
              <a:t>enqueue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, </a:t>
            </a:r>
            <a:r>
              <a:rPr lang="en-US" altLang="zh-CN" sz="2400" b="0" i="1" dirty="0" err="1">
                <a:solidFill>
                  <a:srgbClr val="0070C0"/>
                </a:solidFill>
                <a:latin typeface="Arial" charset="0"/>
                <a:ea typeface="宋体" charset="-122"/>
              </a:rPr>
              <a:t>dequeue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, front 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 lang="en-US" altLang="zh-CN" sz="2000" b="0" dirty="0">
              <a:latin typeface="Arial" charset="0"/>
              <a:ea typeface="宋体" charset="-122"/>
            </a:endParaRP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US" altLang="zh-CN" sz="2800" b="0" i="1" dirty="0">
                <a:latin typeface="Arial" charset="0"/>
                <a:ea typeface="宋体" charset="-122"/>
              </a:rPr>
              <a:t>* 	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Data structures </a:t>
            </a:r>
            <a:r>
              <a:rPr lang="en-US" altLang="zh-CN" sz="2800" b="0" i="1" dirty="0">
                <a:latin typeface="Arial" charset="0"/>
                <a:ea typeface="宋体" charset="-122"/>
              </a:rPr>
              <a:t>and 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algorithms</a:t>
            </a:r>
            <a:r>
              <a:rPr lang="en-US" altLang="zh-CN" sz="2800" b="0" i="1" dirty="0">
                <a:latin typeface="Arial" charset="0"/>
                <a:ea typeface="宋体" charset="-122"/>
              </a:rPr>
              <a:t> are 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closely linked </a:t>
            </a: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SG" sz="2400" dirty="0">
                <a:solidFill>
                  <a:srgbClr val="FF0000"/>
                </a:solidFill>
                <a:sym typeface="Wingdings"/>
              </a:rPr>
              <a:t> </a:t>
            </a:r>
            <a:r>
              <a:rPr lang="en-US" altLang="zh-CN" sz="24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the way in which data is organized will determine the type of operations that can operate on them</a:t>
            </a:r>
          </a:p>
        </p:txBody>
      </p:sp>
    </p:spTree>
    <p:extLst>
      <p:ext uri="{BB962C8B-B14F-4D97-AF65-F5344CB8AC3E}">
        <p14:creationId xmlns:p14="http://schemas.microsoft.com/office/powerpoint/2010/main" val="402643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宋体" charset="-122"/>
              </a:rPr>
              <a:t>Choosing a suitable data structure</a:t>
            </a:r>
            <a:endParaRPr lang="en-US" altLang="zh-CN" b="0" dirty="0">
              <a:effectLst/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334000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buSzTx/>
              <a:buNone/>
            </a:pPr>
            <a:r>
              <a:rPr lang="en-SG" sz="2800" dirty="0">
                <a:solidFill>
                  <a:srgbClr val="0000FF"/>
                </a:solidFill>
                <a:sym typeface="Wingdings"/>
              </a:rPr>
              <a:t> 	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In the real-world, there are many different types of problems. </a:t>
            </a:r>
          </a:p>
          <a:p>
            <a:pPr marL="0" indent="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e.g. How to find the average monthly sales?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print the exam marks in descending order?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search for a file in the computer?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keep track of history of visited websites?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display the organizational chart of a company?         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find the shortest route from </a:t>
            </a:r>
            <a:r>
              <a:rPr lang="en-US" altLang="zh-CN" sz="2000" b="0" i="1" dirty="0" err="1">
                <a:latin typeface="Arial" charset="0"/>
                <a:ea typeface="宋体" charset="-122"/>
              </a:rPr>
              <a:t>Ngee</a:t>
            </a:r>
            <a:r>
              <a:rPr lang="en-US" altLang="zh-CN" sz="2000" b="0" i="1" dirty="0">
                <a:latin typeface="Arial" charset="0"/>
                <a:ea typeface="宋体" charset="-122"/>
              </a:rPr>
              <a:t> Ann to  Vivo City?</a:t>
            </a:r>
          </a:p>
          <a:p>
            <a:pPr marL="0" indent="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   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Font typeface="Wingdings"/>
              <a:buChar char="F"/>
            </a:pPr>
            <a:r>
              <a:rPr lang="en-US" sz="2800" b="0" dirty="0">
                <a:solidFill>
                  <a:srgbClr val="0000FF"/>
                </a:solidFill>
                <a:latin typeface="Arial" charset="0"/>
                <a:ea typeface="宋体" charset="-122"/>
                <a:sym typeface="Wingdings"/>
              </a:rPr>
              <a:t>N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eed different data structure to store and process data.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    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Font typeface="Wingdings"/>
              <a:buChar char="F"/>
            </a:pP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Need to choose a suitable data structure for a specific problem.</a:t>
            </a:r>
          </a:p>
        </p:txBody>
      </p:sp>
    </p:spTree>
    <p:extLst>
      <p:ext uri="{BB962C8B-B14F-4D97-AF65-F5344CB8AC3E}">
        <p14:creationId xmlns:p14="http://schemas.microsoft.com/office/powerpoint/2010/main" val="406316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Factors in deciding on a suitable data structure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What data are to be processed?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What operations are required?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searched easily (and fast)?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added easily?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deleted easily?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How many data are there?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Are the number of data fixed?   </a:t>
            </a:r>
          </a:p>
        </p:txBody>
      </p:sp>
    </p:spTree>
    <p:extLst>
      <p:ext uri="{BB962C8B-B14F-4D97-AF65-F5344CB8AC3E}">
        <p14:creationId xmlns:p14="http://schemas.microsoft.com/office/powerpoint/2010/main" val="131410026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6030</TotalTime>
  <Words>3921</Words>
  <Application>Microsoft Office PowerPoint</Application>
  <PresentationFormat>On-screen Show (4:3)</PresentationFormat>
  <Paragraphs>640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Data Abstraction</vt:lpstr>
      <vt:lpstr>1. Data Abstraction</vt:lpstr>
      <vt:lpstr>1. Data Abstraction - Examples</vt:lpstr>
      <vt:lpstr>2.  Data Structures &amp; Algorithms</vt:lpstr>
      <vt:lpstr>Choosing a suitable data structure</vt:lpstr>
      <vt:lpstr>Factors in deciding on a suitable data structure</vt:lpstr>
      <vt:lpstr>Data Structures - Comparisons</vt:lpstr>
      <vt:lpstr>3. Abstract Data Types</vt:lpstr>
      <vt:lpstr>4. Implementing Abstract Data Types</vt:lpstr>
      <vt:lpstr>Implementing Abstract Data Types</vt:lpstr>
      <vt:lpstr>5. List ADT</vt:lpstr>
      <vt:lpstr>List ADT</vt:lpstr>
      <vt:lpstr>6.  Implementing List ADT</vt:lpstr>
      <vt:lpstr>Step 1 : Identify and list the operations for List ADT</vt:lpstr>
      <vt:lpstr>Step 2 : Specify the List ADT (List.h)</vt:lpstr>
      <vt:lpstr>Specifying an ADT operation</vt:lpstr>
      <vt:lpstr>Examples - specifying an ADT operation</vt:lpstr>
      <vt:lpstr>Create a New Project</vt:lpstr>
      <vt:lpstr>Create a New Project</vt:lpstr>
      <vt:lpstr>List.h</vt:lpstr>
      <vt:lpstr>List.h</vt:lpstr>
      <vt:lpstr>List.h</vt:lpstr>
      <vt:lpstr>Step 3 : Implementing the List Operations (List.cpp)</vt:lpstr>
      <vt:lpstr>Array-based Implementation of List ADT</vt:lpstr>
      <vt:lpstr>Array-based Implementation of List ADT</vt:lpstr>
      <vt:lpstr>Array-based Implementation of List ADT</vt:lpstr>
      <vt:lpstr>List.cpp (Implementation of List ADT)</vt:lpstr>
      <vt:lpstr>List.cpp</vt:lpstr>
      <vt:lpstr>List.cpp</vt:lpstr>
      <vt:lpstr>List.cpp</vt:lpstr>
      <vt:lpstr>List.cpp</vt:lpstr>
      <vt:lpstr>Sample program using List ADT</vt:lpstr>
      <vt:lpstr>List.cpp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Haiqel Hanaffi</cp:lastModifiedBy>
  <cp:revision>431</cp:revision>
  <cp:lastPrinted>2000-08-04T01:42:18Z</cp:lastPrinted>
  <dcterms:created xsi:type="dcterms:W3CDTF">1995-05-28T16:29:18Z</dcterms:created>
  <dcterms:modified xsi:type="dcterms:W3CDTF">2017-10-25T03:05:18Z</dcterms:modified>
</cp:coreProperties>
</file>