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CCFFFF"/>
    <a:srgbClr val="0033CC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633" autoAdjust="0"/>
  </p:normalViewPr>
  <p:slideViewPr>
    <p:cSldViewPr>
      <p:cViewPr varScale="1">
        <p:scale>
          <a:sx n="75" d="100"/>
          <a:sy n="75" d="100"/>
        </p:scale>
        <p:origin x="166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0063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Item == address (tautology) </a:t>
            </a:r>
          </a:p>
          <a:p>
            <a:endParaRPr lang="en-US" dirty="0"/>
          </a:p>
          <a:p>
            <a:r>
              <a:rPr lang="en-US" dirty="0"/>
              <a:t>Node *next is self referential. It is a “pointer-to-self”.</a:t>
            </a:r>
          </a:p>
          <a:p>
            <a:endParaRPr lang="en-US" dirty="0"/>
          </a:p>
          <a:p>
            <a:r>
              <a:rPr lang="en-US" dirty="0"/>
              <a:t>When declaring a variable of type Node, </a:t>
            </a:r>
            <a:r>
              <a:rPr lang="en-US" b="1" dirty="0">
                <a:solidFill>
                  <a:srgbClr val="FF0000"/>
                </a:solidFill>
              </a:rPr>
              <a:t>I am actually declaring a pointer to struct Node</a:t>
            </a: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69493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07223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50853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28568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45545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74376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6400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05763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5875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82865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8068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7575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44928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90552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59193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68548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2440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5223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6BE0-BE08-404B-B95E-319D1934FA60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7025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1643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3166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7558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52462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Ptr</a:t>
            </a:r>
            <a:r>
              <a:rPr lang="en-US" dirty="0"/>
              <a:t> -&gt; </a:t>
            </a:r>
            <a:r>
              <a:rPr lang="en-US" dirty="0" err="1"/>
              <a:t>getName</a:t>
            </a:r>
            <a:r>
              <a:rPr lang="en-US" dirty="0"/>
              <a:t>() is the same as (*</a:t>
            </a:r>
            <a:r>
              <a:rPr lang="en-US" dirty="0" err="1"/>
              <a:t>ptr</a:t>
            </a:r>
            <a:r>
              <a:rPr lang="en-US" dirty="0"/>
              <a:t>).</a:t>
            </a:r>
            <a:r>
              <a:rPr lang="en-US" dirty="0" err="1"/>
              <a:t>getName</a:t>
            </a:r>
            <a:r>
              <a:rPr lang="en-US" dirty="0"/>
              <a:t>() ! // It is a tautology and both propositions are logically equivalent.</a:t>
            </a:r>
          </a:p>
          <a:p>
            <a:endParaRPr lang="en-US" dirty="0"/>
          </a:p>
          <a:p>
            <a:r>
              <a:rPr lang="en-US" dirty="0" err="1"/>
              <a:t>Ptr</a:t>
            </a:r>
            <a:r>
              <a:rPr lang="en-US" dirty="0"/>
              <a:t> -&gt; == (*</a:t>
            </a:r>
            <a:r>
              <a:rPr lang="en-US" dirty="0" err="1"/>
              <a:t>ptr</a:t>
            </a:r>
            <a:r>
              <a:rPr lang="en-US" dirty="0"/>
              <a:t>) ; </a:t>
            </a:r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8152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ISF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2(2017/18), 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Update: 23 Oct 2017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3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767940" y="4295898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ISF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(2017/18), 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Linked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Linking data using Pointers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838200"/>
          </a:xfrm>
        </p:spPr>
        <p:txBody>
          <a:bodyPr/>
          <a:lstStyle/>
          <a:p>
            <a:pPr marL="90488" indent="-90488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Pointers can be used to link data to form a list , known as </a:t>
            </a:r>
            <a:r>
              <a:rPr lang="en-US" altLang="zh-CN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linked list</a:t>
            </a:r>
            <a:r>
              <a:rPr lang="en-US" altLang="zh-CN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, as shown below.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8956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Annie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048794" y="31234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1000" y="2286000"/>
            <a:ext cx="10668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990600" y="2438400"/>
            <a:ext cx="7620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886200" y="31242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800600" y="28956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/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6020594" y="31234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781800" y="31242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981200" y="2362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item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2362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next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1828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04800" y="42672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Need to have a structure known as a </a:t>
            </a:r>
            <a:r>
              <a:rPr kumimoji="1" lang="en-US" altLang="zh-CN" b="1" u="sng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Node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that has 2 parts: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tabLst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</a:t>
            </a:r>
            <a:r>
              <a:rPr kumimoji="1" lang="en-US" altLang="zh-CN" b="1" kern="0" dirty="0" err="1">
                <a:solidFill>
                  <a:srgbClr val="0000FF"/>
                </a:solidFill>
                <a:latin typeface="Arial" charset="0"/>
                <a:ea typeface="宋体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tem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(to store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the data item)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next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(to store the address of next node)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3429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Node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600" y="3429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Node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2362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item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0" y="2362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next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Node Structure 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60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format for declaring the </a:t>
            </a:r>
            <a:r>
              <a:rPr lang="en-US" altLang="zh-CN" sz="2400" b="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node</a:t>
            </a:r>
            <a:r>
              <a:rPr lang="en-US" altLang="zh-CN" sz="2400" b="0" dirty="0">
                <a:latin typeface="Arial" charset="0"/>
                <a:ea typeface="宋体" charset="-122"/>
              </a:rPr>
              <a:t> structure in C++ is: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4343400"/>
            <a:ext cx="3962400" cy="830997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     Value</a:t>
            </a:r>
            <a:endParaRPr lang="en-SG" dirty="0"/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2400697" y="4838303"/>
            <a:ext cx="990600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066800" y="3886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item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3886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657600" y="4876800"/>
            <a:ext cx="14478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153400" cy="2057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struct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Node</a:t>
            </a:r>
          </a:p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ItemType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item;   </a:t>
            </a:r>
            <a:r>
              <a:rPr lang="en-US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store the data item</a:t>
            </a:r>
          </a:p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Node     *next;  </a:t>
            </a:r>
            <a:r>
              <a:rPr lang="en-US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pointer to point to next node</a:t>
            </a:r>
          </a:p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kern="0" dirty="0">
              <a:solidFill>
                <a:srgbClr val="0000FF"/>
              </a:solidFill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6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Creating a Node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45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To create a new node, use the </a:t>
            </a:r>
            <a:r>
              <a:rPr lang="en-US" altLang="zh-CN" sz="2400" i="1">
                <a:solidFill>
                  <a:srgbClr val="FF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new</a:t>
            </a:r>
            <a:r>
              <a:rPr lang="en-US" altLang="zh-CN" sz="2400" b="0">
                <a:latin typeface="Arial" charset="0"/>
                <a:ea typeface="宋体" charset="-122"/>
              </a:rPr>
              <a:t>  operator </a:t>
            </a:r>
            <a:r>
              <a:rPr lang="en-US" altLang="zh-CN" sz="2400" b="0" dirty="0">
                <a:latin typeface="Arial" charset="0"/>
                <a:ea typeface="宋体" charset="-122"/>
              </a:rPr>
              <a:t>as follows: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9600" y="3048000"/>
            <a:ext cx="3657600" cy="101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     </a:t>
            </a:r>
            <a:endParaRPr lang="en-SG" dirty="0"/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6058297" y="3542903"/>
            <a:ext cx="990600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800600" y="2590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item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9400" y="2590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next</a:t>
            </a:r>
            <a:endParaRPr lang="en-SG" sz="2000" dirty="0">
              <a:solidFill>
                <a:srgbClr val="0000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315200" y="3581400"/>
            <a:ext cx="14478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600200" y="2438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newNode</a:t>
            </a:r>
            <a:endParaRPr lang="en-SG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2895600"/>
            <a:ext cx="11430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Curved Connector 21"/>
          <p:cNvCxnSpPr/>
          <p:nvPr/>
        </p:nvCxnSpPr>
        <p:spPr bwMode="auto">
          <a:xfrm>
            <a:off x="2514600" y="3048000"/>
            <a:ext cx="17526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28600" y="4267200"/>
            <a:ext cx="8763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After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the node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has been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created, data can be stored as follows: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newNode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item =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“Annie”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kern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	</a:t>
            </a:r>
            <a:r>
              <a:rPr kumimoji="1" lang="en-US" altLang="zh-CN" kern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newNode</a:t>
            </a:r>
            <a:r>
              <a:rPr kumimoji="1" lang="en-US" altLang="zh-CN" b="1" kern="0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kumimoji="1" lang="en-US" altLang="zh-CN" kern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next = NULL</a:t>
            </a:r>
            <a:r>
              <a:rPr kumimoji="1" lang="en-US" altLang="zh-CN" kern="0" dirty="0">
                <a:solidFill>
                  <a:srgbClr val="0000FF"/>
                </a:solidFill>
                <a:ea typeface="Verdana" pitchFamily="34" charset="0"/>
                <a:cs typeface="Verdana" pitchFamily="34" charset="0"/>
              </a:rPr>
              <a:t>;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22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Node *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newNode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=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new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Node;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5638800"/>
            <a:ext cx="8305800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The nodes are created dynamically using new operator</a:t>
            </a:r>
          </a:p>
        </p:txBody>
      </p:sp>
    </p:spTree>
    <p:extLst>
      <p:ext uri="{BB962C8B-B14F-4D97-AF65-F5344CB8AC3E}">
        <p14:creationId xmlns:p14="http://schemas.microsoft.com/office/powerpoint/2010/main" val="2944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Example </a:t>
            </a:r>
            <a:r>
              <a:rPr lang="en-US" altLang="zh-CN" sz="3200" b="0" i="1" dirty="0">
                <a:ea typeface="宋体" charset="-122"/>
              </a:rPr>
              <a:t>- Creating a node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09003"/>
              </p:ext>
            </p:extLst>
          </p:nvPr>
        </p:nvGraphicFramePr>
        <p:xfrm>
          <a:off x="457200" y="914400"/>
          <a:ext cx="8153400" cy="544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736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Example 3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264">
                <a:tc>
                  <a:txBody>
                    <a:bodyPr/>
                    <a:lstStyle/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#include “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Node.h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”</a:t>
                      </a:r>
                    </a:p>
                    <a:p>
                      <a:endParaRPr lang="en-SG" sz="1600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main ()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Node 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firstNode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= NULL;  </a:t>
                      </a:r>
                      <a:r>
                        <a:rPr lang="en-SG" sz="1600" i="1" kern="1200" dirty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pointer</a:t>
                      </a:r>
                      <a:r>
                        <a:rPr lang="en-SG" sz="1600" i="1" kern="1200" baseline="0" dirty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 point to the first node</a:t>
                      </a:r>
                      <a:endParaRPr lang="en-SG" sz="1600" kern="1200" dirty="0">
                        <a:solidFill>
                          <a:srgbClr val="FF66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creating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new node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Node *newN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ode1= new Node;</a:t>
                      </a:r>
                    </a:p>
                    <a:p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newNode1-&gt;item = 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"Annie";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newNode1-&gt;next = NULL; </a:t>
                      </a:r>
                    </a:p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add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node to the list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firstNode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= 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ode1;</a:t>
                      </a:r>
                    </a:p>
                    <a:p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creating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another new node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Node *newN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ode2= new Node;</a:t>
                      </a:r>
                    </a:p>
                    <a:p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newNode2-&gt;item = 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“Jacky";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newNode2-&gt;next = NULL;</a:t>
                      </a:r>
                    </a:p>
                    <a:p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add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node to the end of the list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ode1-&gt;next = newNode2;</a:t>
                      </a:r>
                    </a:p>
                    <a:p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// display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items in the list </a:t>
                      </a:r>
                    </a:p>
                    <a:p>
                      <a:r>
                        <a:rPr lang="en-US" sz="1600" i="1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. . .</a:t>
                      </a:r>
                      <a:endParaRPr lang="en-SG" sz="1600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71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3. Implementing List ADT using Pointers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838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List ADT can be implemented using Pointers, known as </a:t>
            </a:r>
            <a:r>
              <a:rPr lang="en-US" altLang="zh-CN" sz="2400" i="1" dirty="0">
                <a:solidFill>
                  <a:srgbClr val="0000FF"/>
                </a:solidFill>
                <a:latin typeface="Arial" charset="0"/>
                <a:ea typeface="宋体" charset="-122"/>
              </a:rPr>
              <a:t>Linked List</a:t>
            </a:r>
            <a:r>
              <a:rPr lang="en-US" altLang="zh-CN" sz="2400" b="0" dirty="0">
                <a:latin typeface="Arial" charset="0"/>
                <a:ea typeface="宋体" charset="-122"/>
              </a:rPr>
              <a:t>,  as shown below.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28194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Annie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8394" y="30472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143000" y="2209800"/>
            <a:ext cx="8382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1524000" y="2438400"/>
            <a:ext cx="7620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67200" y="3048000"/>
            <a:ext cx="10668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10200" y="28194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/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6630194" y="30472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239000" y="30480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0" y="2209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81000" y="4191000"/>
            <a:ext cx="845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Need :</a:t>
            </a: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- a </a:t>
            </a:r>
            <a:r>
              <a:rPr lang="en-US" altLang="zh-CN" b="1" i="1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pointer</a:t>
            </a:r>
            <a:r>
              <a:rPr lang="en-US" altLang="zh-CN" dirty="0">
                <a:latin typeface="Arial" charset="0"/>
                <a:ea typeface="宋体" charset="-122"/>
              </a:rPr>
              <a:t>  to point to the </a:t>
            </a:r>
            <a:r>
              <a:rPr lang="en-US" altLang="zh-CN" dirty="0" err="1">
                <a:latin typeface="Arial" charset="0"/>
                <a:ea typeface="宋体" charset="-122"/>
              </a:rPr>
              <a:t>firstNode</a:t>
            </a:r>
            <a:r>
              <a:rPr lang="en-US" altLang="zh-CN" dirty="0">
                <a:latin typeface="Arial" charset="0"/>
                <a:ea typeface="宋体" charset="-122"/>
              </a:rPr>
              <a:t> (initially point to NULL)</a:t>
            </a: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- a </a:t>
            </a:r>
            <a:r>
              <a:rPr lang="en-US" altLang="zh-CN" b="1" i="1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counter</a:t>
            </a:r>
            <a:r>
              <a:rPr lang="en-US" altLang="zh-CN" dirty="0">
                <a:latin typeface="Arial" charset="0"/>
                <a:ea typeface="宋体" charset="-122"/>
              </a:rPr>
              <a:t>  to keep track of the number of item (initially 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33528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" y="3352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List Operations (same as in Lecture 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8857"/>
              </p:ext>
            </p:extLst>
          </p:nvPr>
        </p:nvGraphicFramePr>
        <p:xfrm>
          <a:off x="533400" y="1905000"/>
          <a:ext cx="8001000" cy="3685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List  Operations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List()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index,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remove(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index):void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marR="0" indent="-3603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isEmpty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endParaRPr lang="en-US" sz="2400" b="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The List operations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for List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ADT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are the same irrespective of how the List is being implemented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45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Adding an item to the end of the List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209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To add a new item to the end of the List, you need to 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create a new node to store the item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traverse to last node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make the last node’s pointer to point to the new node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increase the size by 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b="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3505200"/>
            <a:ext cx="16764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Annie 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277394" y="37330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143000" y="35052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1752600" y="3733800"/>
            <a:ext cx="533400" cy="1588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886200" y="37338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800600" y="3505200"/>
            <a:ext cx="16764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5563394" y="37330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72200" y="37338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0" y="3505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3000" y="40386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4038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4572000"/>
            <a:ext cx="1524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Mary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7315994" y="47998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143000" y="45720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4572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1600200" y="4800600"/>
            <a:ext cx="49530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urved Connector 31"/>
          <p:cNvCxnSpPr/>
          <p:nvPr/>
        </p:nvCxnSpPr>
        <p:spPr bwMode="auto">
          <a:xfrm rot="16200000" flipH="1">
            <a:off x="6057900" y="3848100"/>
            <a:ext cx="838200" cy="60960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81000" y="5486400"/>
            <a:ext cx="8229600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What happens if the list is empty? 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7848600" y="48006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09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adding an item to the end of list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452208"/>
              </p:ext>
            </p:extLst>
          </p:nvPr>
        </p:nvGraphicFramePr>
        <p:xfrm>
          <a:off x="457200" y="914400"/>
          <a:ext cx="81534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add(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item)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Store the item to the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Initialize the next pointer to null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list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is empty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set first node (pointer) to point to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traverse to the last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set last node to point to the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Increase the size by 1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 true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7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Adding an item at a certain position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2133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To add a new item at a certain position in the List, you need to 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create a new node to store the item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traverse to the node before the position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add the node at the position by changing the pointers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increase the size by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3528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Annie</a:t>
            </a:r>
            <a:r>
              <a:rPr lang="en-US" dirty="0"/>
              <a:t>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8394" y="35806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219200" y="34290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>
            <a:endCxn id="6" idx="1"/>
          </p:cNvCxnSpPr>
          <p:nvPr/>
        </p:nvCxnSpPr>
        <p:spPr bwMode="auto">
          <a:xfrm>
            <a:off x="1828800" y="3581400"/>
            <a:ext cx="609600" cy="2233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endCxn id="15" idx="1"/>
          </p:cNvCxnSpPr>
          <p:nvPr/>
        </p:nvCxnSpPr>
        <p:spPr bwMode="auto">
          <a:xfrm>
            <a:off x="4343400" y="3581400"/>
            <a:ext cx="1828800" cy="223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72200" y="33528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392194" y="35806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8077200" y="35814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52400" y="3429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200" y="40386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4038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1000" y="46482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Cindy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5258594" y="48760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219200" y="46482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4648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1752600" y="4876800"/>
            <a:ext cx="2362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urved Connector 29"/>
          <p:cNvCxnSpPr/>
          <p:nvPr/>
        </p:nvCxnSpPr>
        <p:spPr bwMode="auto">
          <a:xfrm rot="5400000" flipH="1" flipV="1">
            <a:off x="5867400" y="4038600"/>
            <a:ext cx="990600" cy="68580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2" name="Curved Connector 31"/>
          <p:cNvCxnSpPr/>
          <p:nvPr/>
        </p:nvCxnSpPr>
        <p:spPr bwMode="auto">
          <a:xfrm rot="16200000" flipH="1">
            <a:off x="4191000" y="3733800"/>
            <a:ext cx="914400" cy="60960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3" name="Dodecagon 32"/>
          <p:cNvSpPr/>
          <p:nvPr/>
        </p:nvSpPr>
        <p:spPr bwMode="auto">
          <a:xfrm>
            <a:off x="6705600" y="4038600"/>
            <a:ext cx="457200" cy="459700"/>
          </a:xfrm>
          <a:prstGeom prst="dodecag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1</a:t>
            </a:r>
            <a:endParaRPr kumimoji="0" lang="en-SG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34" name="Dodecagon 33"/>
          <p:cNvSpPr/>
          <p:nvPr/>
        </p:nvSpPr>
        <p:spPr bwMode="auto">
          <a:xfrm>
            <a:off x="3962400" y="3962400"/>
            <a:ext cx="457200" cy="459700"/>
          </a:xfrm>
          <a:prstGeom prst="dodecag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0000"/>
                </a:solidFill>
              </a:rPr>
              <a:t>2</a:t>
            </a:r>
            <a:endParaRPr kumimoji="0" lang="en-SG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458200" cy="838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No shifting of items required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Need to consider the case of inserting in front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27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adding an item at a certain position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03841"/>
              </p:ext>
            </p:extLst>
          </p:nvPr>
        </p:nvGraphicFramePr>
        <p:xfrm>
          <a:off x="457200" y="914400"/>
          <a:ext cx="8153400" cy="538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add(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index, 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item)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index is valid</a:t>
                      </a: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create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store the item to the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initialize the next pointer to null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If inserting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 front (i.e. index is 1)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new node to point to node pointed to by first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first node (pointer) to point to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Else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traverse to the node just before the indexed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new node to point to the indexed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that node to point to the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increase size by 1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true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return false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43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Linking data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List ADT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Advantages and Disadvantages of Linked List</a:t>
            </a:r>
          </a:p>
          <a:p>
            <a:pPr marL="631825" lvl="1" indent="-631825">
              <a:buClrTx/>
              <a:buSzTx/>
              <a:buFont typeface="Wingdings" pitchFamily="2" charset="2"/>
              <a:buNone/>
            </a:pPr>
            <a:endParaRPr lang="en-US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95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Removing an item at a certain position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2133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To remove an item at a certain position in the List, you need to :</a:t>
            </a:r>
            <a:endParaRPr lang="en-US" altLang="zh-CN" sz="24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traverse to the node at the given position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remove the node by updating the pointer before 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decrease the size by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352800"/>
            <a:ext cx="18288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Annie</a:t>
            </a:r>
            <a:r>
              <a:rPr lang="en-US" dirty="0"/>
              <a:t>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429794" y="35806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219200" y="33528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>
            <a:endCxn id="6" idx="1"/>
          </p:cNvCxnSpPr>
          <p:nvPr/>
        </p:nvCxnSpPr>
        <p:spPr bwMode="auto">
          <a:xfrm>
            <a:off x="1828800" y="3581400"/>
            <a:ext cx="609600" cy="2233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886200" y="3581400"/>
            <a:ext cx="7620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352800"/>
            <a:ext cx="17526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Cindy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5639594" y="35806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72200" y="35814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52400" y="33528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200" y="40386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4038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81000" y="5029200"/>
            <a:ext cx="8458200" cy="838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*  No shifting of items</a:t>
            </a:r>
            <a:r>
              <a:rPr kumimoji="1" lang="en-US" altLang="zh-CN" sz="2400" b="0" i="1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required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Need to consider the case of removing the front node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0400" y="3352800"/>
            <a:ext cx="17526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rot="5400000">
            <a:off x="7849394" y="35806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382000" y="3581400"/>
            <a:ext cx="6096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 flipH="1" flipV="1">
            <a:off x="3581400" y="3276600"/>
            <a:ext cx="609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3886200" y="2971800"/>
            <a:ext cx="35052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5400000">
            <a:off x="7239794" y="3123406"/>
            <a:ext cx="3048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226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removing an item at a certain index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66961"/>
              </p:ext>
            </p:extLst>
          </p:nvPr>
        </p:nvGraphicFramePr>
        <p:xfrm>
          <a:off x="304800" y="914400"/>
          <a:ext cx="8534400" cy="435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remove(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index)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index is valid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If node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 be removed is the first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first node to point to the second node (or NULL)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Else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traverse to the node just before the node to be removed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set that node to point to the node after the position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decrease the size by 1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83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retrieving an item at a certain index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96606"/>
              </p:ext>
            </p:extLst>
          </p:nvPr>
        </p:nvGraphicFramePr>
        <p:xfrm>
          <a:off x="457200" y="914400"/>
          <a:ext cx="8153400" cy="435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get(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index)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index is valid</a:t>
                      </a: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traverse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list to the index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the item contained in the node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46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displaying the items in the list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16733"/>
              </p:ext>
            </p:extLst>
          </p:nvPr>
        </p:nvGraphicFramePr>
        <p:xfrm>
          <a:off x="457200" y="914400"/>
          <a:ext cx="8153400" cy="435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display()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 a temp pointer to point to the first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node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the list</a:t>
                      </a:r>
                      <a:endParaRPr lang="en-US" sz="20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US" sz="20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While temp is not null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retrieve the item from the node pointed by temp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display the item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set temp to point to the next node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96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4.  Advantages and Disadvantages of Linked List</a:t>
            </a:r>
            <a:endParaRPr lang="en-US" altLang="zh-CN" sz="2800" i="1" dirty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Advantages of Implementing List ADT using Pointers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 of the list is not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can grow as large as necessary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easy to add/delete items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by simply updating pointers, without shifting items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does not waste storage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use only necessary amount of memory (dynamic allocation)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53094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4.  Advantages and Disadvantages of Linked List</a:t>
            </a:r>
            <a:endParaRPr lang="en-US" altLang="zh-CN" sz="2800" i="1" dirty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38" y="990600"/>
            <a:ext cx="8991600" cy="50292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Disadvantages </a:t>
            </a: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of Implementing List ADT using Pointers</a:t>
            </a:r>
          </a:p>
          <a:p>
            <a:pPr marL="450850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access to the item is sequential</a:t>
            </a:r>
          </a:p>
          <a:p>
            <a:pPr marL="45085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i="1">
                <a:latin typeface="Calibri" panose="020F0502020204030204" pitchFamily="34" charset="0"/>
                <a:cs typeface="Arial" pitchFamily="34" charset="0"/>
              </a:rPr>
              <a:t>need </a:t>
            </a:r>
            <a:r>
              <a:rPr lang="en-US" sz="2400" b="0" i="1" dirty="0">
                <a:latin typeface="Calibri" panose="020F0502020204030204" pitchFamily="34" charset="0"/>
                <a:cs typeface="Arial" pitchFamily="34" charset="0"/>
              </a:rPr>
              <a:t>to traverse through the list sequentially to access an item</a:t>
            </a:r>
          </a:p>
          <a:p>
            <a:pPr marL="45085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i="1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Worst </a:t>
            </a:r>
            <a:r>
              <a:rPr lang="en-US" sz="2400" b="0" i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case? </a:t>
            </a:r>
            <a:r>
              <a:rPr lang="en-US" sz="2400" b="0" i="1" dirty="0">
                <a:latin typeface="Calibri" panose="020F0502020204030204" pitchFamily="34" charset="0"/>
                <a:cs typeface="Arial" pitchFamily="34" charset="0"/>
              </a:rPr>
              <a:t>Adding item or removing the last item in the list.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i="1" dirty="0">
              <a:latin typeface="Arial" pitchFamily="34" charset="0"/>
              <a:cs typeface="Arial" pitchFamily="34" charset="0"/>
            </a:endParaRPr>
          </a:p>
          <a:p>
            <a:pPr marL="450850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Require additional space to store the pointers/linkages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i="1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56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i="1" dirty="0">
                <a:ea typeface="宋体" charset="-122"/>
              </a:rPr>
              <a:t>Some points to note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1. Format for 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specifying the ADT operations may vary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    e.g.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get(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index):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			// format 1</a:t>
            </a:r>
            <a:endParaRPr lang="en-US" dirty="0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add(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index,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item):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boolean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// format 1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 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get(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index,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&amp;item):void	// format 2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add(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index,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&amp;item):void	// format 2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 dirty="0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2.  In C++, a node, if removed, should be returned to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     system using the keyword </a:t>
            </a:r>
            <a:r>
              <a:rPr lang="en-SG" dirty="0">
                <a:solidFill>
                  <a:srgbClr val="0000FF"/>
                </a:solidFill>
              </a:rPr>
              <a:t>delete</a:t>
            </a: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     e.g.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SG" dirty="0"/>
              <a:t>	</a:t>
            </a:r>
            <a:r>
              <a:rPr lang="en-SG" dirty="0">
                <a:solidFill>
                  <a:srgbClr val="0000FF"/>
                </a:solidFill>
              </a:rPr>
              <a:t>delete </a:t>
            </a:r>
            <a:r>
              <a:rPr lang="en-SG" dirty="0" err="1"/>
              <a:t>removedNode</a:t>
            </a:r>
            <a:r>
              <a:rPr lang="en-SG" dirty="0"/>
              <a:t>;</a:t>
            </a:r>
            <a:endParaRPr lang="en-US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 dirty="0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kern="0" baseline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06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530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Linking data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List ADT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Advantages and Disadvantages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76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Appendix 1 </a:t>
            </a:r>
            <a:r>
              <a:rPr lang="en-US" altLang="zh-CN" sz="3200" b="0" i="1" dirty="0">
                <a:ea typeface="宋体" charset="-122"/>
              </a:rPr>
              <a:t>- Specification of List ADT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914400"/>
          <a:ext cx="8153400" cy="544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37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List.h</a:t>
                      </a:r>
                      <a:endParaRPr lang="en-US" sz="2400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#include&lt;string&gt;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#include&lt;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iostream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using namespace std;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typedef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string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List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private: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{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item; 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data item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Node     *next;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pointer pointing to next item</a:t>
                      </a:r>
                    </a:p>
                    <a:p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i="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 *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firstNode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point to the first item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size;	</a:t>
                      </a:r>
                      <a:r>
                        <a:rPr lang="en-SG" sz="12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number of items in the list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public: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List();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add(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newItem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add(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index,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newItem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remove(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index);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get(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index); 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getLength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27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References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SG" sz="2800" dirty="0">
                <a:sym typeface="Wingdings"/>
              </a:rPr>
              <a:t> </a:t>
            </a:r>
            <a:r>
              <a:rPr lang="en-SG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SG" sz="2800" dirty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Wingdings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hapter 4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solidFill>
                <a:srgbClr val="0000FF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 data </a:t>
            </a:r>
            <a:r>
              <a:rPr lang="en-US" sz="24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is a memory location (or cell)</a:t>
            </a:r>
          </a:p>
          <a:p>
            <a:pPr marL="0" indent="0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  used to store the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of a data</a:t>
            </a:r>
          </a:p>
          <a:p>
            <a:pPr marL="0" indent="0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  has an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(the location of the data in the memory 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e.g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 1001;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string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item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= “Apple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iPhone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double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price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 1088.00;</a:t>
            </a: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2667000"/>
          <a:ext cx="3429000" cy="262737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code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1001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item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Apple </a:t>
                      </a:r>
                      <a:r>
                        <a:rPr lang="en-US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price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1088.00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5410200"/>
            <a:ext cx="8229600" cy="70788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180000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is the value of code?</a:t>
            </a:r>
          </a:p>
          <a:p>
            <a:pPr marL="180000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 is the value being stored?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2286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memory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Example 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– simple data variables</a:t>
            </a:r>
            <a:endParaRPr lang="en-SG" sz="2800" b="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54583"/>
              </p:ext>
            </p:extLst>
          </p:nvPr>
        </p:nvGraphicFramePr>
        <p:xfrm>
          <a:off x="457200" y="914400"/>
          <a:ext cx="8229600" cy="407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37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Example 1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#include &lt;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iostream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namespace std; </a:t>
                      </a:r>
                    </a:p>
                    <a:p>
                      <a:endParaRPr lang="en-SG" sz="18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main ()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code = 1001; 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 code resides in certain memory location (address) </a:t>
                      </a:r>
                      <a:r>
                        <a:rPr lang="en-SG" sz="1800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temp = code; </a:t>
                      </a:r>
                      <a:r>
                        <a:rPr lang="en-SG" sz="18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 temp would be 1001, value contained in code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“code   = " &lt;&lt; code 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"&amp;code = " &lt;&lt; &amp;code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  <a:endParaRPr lang="en-SG" sz="18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“temp   = " &lt;&lt; temp  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"&amp;temp = " &lt;&lt; &amp;temp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  <a:endParaRPr lang="en-SG" sz="18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}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334000"/>
            <a:ext cx="82296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 algn="l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 : Reference Operator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i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, is a variable used to store the memory </a:t>
            </a:r>
            <a:r>
              <a:rPr lang="en-US" sz="2400" b="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sz="24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of a another variable.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rgbClr val="0000FF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e.g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string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string item = “Apple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iPhone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. .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. .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 &amp;item;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&lt;&lt; 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&lt;&lt;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&lt;&lt;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&lt;&lt;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05400" y="3429000"/>
          <a:ext cx="2971800" cy="2127504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ptr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item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Apple </a:t>
                      </a:r>
                      <a:r>
                        <a:rPr lang="en-US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 bwMode="auto">
          <a:xfrm>
            <a:off x="8229600" y="4114800"/>
            <a:ext cx="304800" cy="990600"/>
          </a:xfrm>
          <a:prstGeom prst="curved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05000"/>
            <a:ext cx="822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DataType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638800"/>
            <a:ext cx="8153400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will be displayed?</a:t>
            </a:r>
          </a:p>
        </p:txBody>
      </p:sp>
    </p:spTree>
    <p:extLst>
      <p:ext uri="{BB962C8B-B14F-4D97-AF65-F5344CB8AC3E}">
        <p14:creationId xmlns:p14="http://schemas.microsoft.com/office/powerpoint/2010/main" val="26626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Example 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- Pointers</a:t>
            </a:r>
            <a:endParaRPr lang="en-SG" sz="2800" b="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14400"/>
          <a:ext cx="8153400" cy="416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37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Example 2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#include &lt;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iostream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#include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&lt;string&gt;</a:t>
                      </a:r>
                      <a:endParaRPr lang="en-SG" sz="16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namespace std; </a:t>
                      </a:r>
                    </a:p>
                    <a:p>
                      <a:endParaRPr lang="en-SG" sz="16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main ()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string 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 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pointer variable to store address</a:t>
                      </a:r>
                      <a:endParaRPr lang="en-SG" sz="16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string  item = "Apple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"; 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= &amp;item;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ptr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stores the address of the memory cell containing Apple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iPhone</a:t>
                      </a:r>
                      <a:endParaRPr lang="en-SG" sz="1600" i="1" kern="1200" dirty="0">
                        <a:solidFill>
                          <a:srgbClr val="FF9966"/>
                        </a:solidFill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"item  =  " &lt;&lt; item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</a:t>
                      </a:r>
                      <a:r>
                        <a:rPr lang="en-SG" sz="16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value in item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"&amp;item = " &lt;&lt; &amp;item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address of item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= "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  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value in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endParaRPr lang="en-SG" sz="1600" i="1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= " &lt;&lt; 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value </a:t>
                      </a:r>
                      <a:r>
                        <a:rPr lang="en-SG" sz="1600" i="1" u="sng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pointed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by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endParaRPr lang="en-SG" sz="1600" i="1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}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105400"/>
            <a:ext cx="8153400" cy="101566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will happen when the following statements are executed?</a:t>
            </a:r>
          </a:p>
          <a:p>
            <a:pPr marL="269875" indent="-269875" algn="l"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*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= “Nokia N97”;</a:t>
            </a:r>
          </a:p>
          <a:p>
            <a:pPr marL="269875" indent="-269875" algn="l">
              <a:spcBef>
                <a:spcPts val="0"/>
              </a:spcBef>
            </a:pPr>
            <a:r>
              <a:rPr lang="en-SG" sz="200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SG" sz="200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= item;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Accessing simple data pointed to by 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access simple data pointed to by a pointer, use the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dereference operator </a:t>
            </a: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e.g.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 string *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;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 string item = “Apple 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iPhone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= &amp;item;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retrieve the data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 string data = *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cout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&lt;&lt; data &lt;&lt; 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endl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change the data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*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= “Nokia N97”;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cout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&lt;&lt; item &lt;&lt; 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endl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; 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3429000"/>
          <a:ext cx="2971800" cy="2127504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ptr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item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Apple</a:t>
                      </a: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 bwMode="auto">
          <a:xfrm>
            <a:off x="8229600" y="4114800"/>
            <a:ext cx="304800" cy="990600"/>
          </a:xfrm>
          <a:prstGeom prst="curved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Accessing complex data pointed to by 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access complex data (e.g. object) pointed to by a pointer, use the 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-&gt;</a:t>
            </a: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select the individual data.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e.g.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string *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;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Person bob; </a:t>
            </a:r>
            <a:r>
              <a:rPr lang="en-SG" sz="2000" b="0" i="1" kern="1200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object of Person class</a:t>
            </a:r>
            <a:endParaRPr lang="en-US" sz="2000" b="0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bob.setName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(“Bob”);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bob.setTelNo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(“81815555”);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= &amp;bob;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retrieve the name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dirty="0">
              <a:solidFill>
                <a:srgbClr val="0000FF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cout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&lt;&lt; 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getName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() &lt;&lt; 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endl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change the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tel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no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lang="en-US" sz="2000" b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setTelNo</a:t>
            </a: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(“81816666”);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3429000"/>
          <a:ext cx="2971800" cy="2188083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ptr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bob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Bob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81815555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 bwMode="auto">
          <a:xfrm>
            <a:off x="8229600" y="3886200"/>
            <a:ext cx="304800" cy="990600"/>
          </a:xfrm>
          <a:prstGeom prst="curved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93103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6580</TotalTime>
  <Words>2381</Words>
  <Application>Microsoft Office PowerPoint</Application>
  <PresentationFormat>On-screen Show (4:3)</PresentationFormat>
  <Paragraphs>468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Topics</vt:lpstr>
      <vt:lpstr>References</vt:lpstr>
      <vt:lpstr>1. Pointers</vt:lpstr>
      <vt:lpstr>Example – simple data variables</vt:lpstr>
      <vt:lpstr>Pointers</vt:lpstr>
      <vt:lpstr>Example - Pointers</vt:lpstr>
      <vt:lpstr>Accessing simple data pointed to by pointers</vt:lpstr>
      <vt:lpstr>Accessing complex data pointed to by pointers</vt:lpstr>
      <vt:lpstr>2. Linking data using Pointers</vt:lpstr>
      <vt:lpstr>Node Structure </vt:lpstr>
      <vt:lpstr>Creating a Node</vt:lpstr>
      <vt:lpstr>Example - Creating a node </vt:lpstr>
      <vt:lpstr>3. Implementing List ADT using Pointers</vt:lpstr>
      <vt:lpstr>List Operations (same as in Lecture 2)</vt:lpstr>
      <vt:lpstr>Adding an item to the end of the List</vt:lpstr>
      <vt:lpstr>Algorithm : adding an item to the end of list </vt:lpstr>
      <vt:lpstr>Adding an item at a certain position</vt:lpstr>
      <vt:lpstr>Algorithm : adding an item at a certain position</vt:lpstr>
      <vt:lpstr>Removing an item at a certain position</vt:lpstr>
      <vt:lpstr>Algorithm : removing an item at a certain index</vt:lpstr>
      <vt:lpstr>Algorithm : retrieving an item at a certain index</vt:lpstr>
      <vt:lpstr>Algorithm : displaying the items in the list </vt:lpstr>
      <vt:lpstr>4.  Advantages and Disadvantages of Linked List</vt:lpstr>
      <vt:lpstr>4.  Advantages and Disadvantages of Linked List</vt:lpstr>
      <vt:lpstr>Some points to note</vt:lpstr>
      <vt:lpstr>Summary</vt:lpstr>
      <vt:lpstr>Appendix 1 - Specification of List ADT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Haiqel Hanaffi</cp:lastModifiedBy>
  <cp:revision>312</cp:revision>
  <cp:lastPrinted>2000-08-04T01:42:18Z</cp:lastPrinted>
  <dcterms:created xsi:type="dcterms:W3CDTF">1995-05-28T16:29:18Z</dcterms:created>
  <dcterms:modified xsi:type="dcterms:W3CDTF">2017-11-03T00:36:44Z</dcterms:modified>
</cp:coreProperties>
</file>