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40"/>
  </p:notesMasterIdLst>
  <p:handoutMasterIdLst>
    <p:handoutMasterId r:id="rId41"/>
  </p:handoutMasterIdLst>
  <p:sldIdLst>
    <p:sldId id="376" r:id="rId2"/>
    <p:sldId id="377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403" r:id="rId29"/>
    <p:sldId id="404" r:id="rId30"/>
    <p:sldId id="405" r:id="rId31"/>
    <p:sldId id="406" r:id="rId32"/>
    <p:sldId id="407" r:id="rId33"/>
    <p:sldId id="408" r:id="rId34"/>
    <p:sldId id="409" r:id="rId35"/>
    <p:sldId id="410" r:id="rId36"/>
    <p:sldId id="411" r:id="rId37"/>
    <p:sldId id="412" r:id="rId38"/>
    <p:sldId id="413" r:id="rId39"/>
  </p:sldIdLst>
  <p:sldSz cx="9144000" cy="6858000" type="screen4x3"/>
  <p:notesSz cx="6784975" cy="985678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CCFFFF"/>
    <a:srgbClr val="0033CC"/>
    <a:srgbClr val="00CC00"/>
    <a:srgbClr val="800000"/>
    <a:srgbClr val="009900"/>
    <a:srgbClr val="CCECFF"/>
    <a:srgbClr val="99CCFF"/>
    <a:srgbClr val="F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46" autoAdjust="0"/>
    <p:restoredTop sz="71816" autoAdjust="0"/>
  </p:normalViewPr>
  <p:slideViewPr>
    <p:cSldViewPr>
      <p:cViewPr varScale="1">
        <p:scale>
          <a:sx n="65" d="100"/>
          <a:sy n="65" d="100"/>
        </p:scale>
        <p:origin x="21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1580" y="-1600"/>
      </p:cViewPr>
      <p:guideLst>
        <p:guide orient="horz" pos="2167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799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746125"/>
            <a:ext cx="4910138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681538"/>
            <a:ext cx="4976812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fld id="{6F73246D-02BB-461D-823D-487AB6E1A5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540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C3CA44E-CC5E-4E28-BF84-3A65885CCE5B}" type="slidenum">
              <a:rPr lang="en-GB" sz="1000">
                <a:latin typeface="Arial" charset="0"/>
              </a:rPr>
              <a:pPr/>
              <a:t>1</a:t>
            </a:fld>
            <a:endParaRPr lang="en-GB" sz="1000" dirty="0">
              <a:latin typeface="Arial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14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6451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451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451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73C30CA-1120-423A-A358-99C85C56211B}" type="slidenum">
              <a:rPr lang="zh-CN" altLang="en-GB" sz="1000">
                <a:latin typeface="Arial" panose="020B0604020202020204" pitchFamily="34" charset="0"/>
              </a:rPr>
              <a:pPr/>
              <a:t>10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745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6554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554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554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2978385-9E66-484E-AD05-398234525AAE}" type="slidenum">
              <a:rPr lang="zh-CN" altLang="en-GB" sz="1000">
                <a:latin typeface="Arial" panose="020B0604020202020204" pitchFamily="34" charset="0"/>
              </a:rPr>
              <a:pPr/>
              <a:t>11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375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6656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656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656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CFA3A36-FBF2-4266-8265-EAC469ADBAEA}" type="slidenum">
              <a:rPr lang="zh-CN" altLang="en-GB" sz="1000">
                <a:latin typeface="Arial" panose="020B0604020202020204" pitchFamily="34" charset="0"/>
              </a:rPr>
              <a:pPr/>
              <a:t>12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725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758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759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E67316D-90CB-4578-9807-53D36C3D3C64}" type="slidenum">
              <a:rPr lang="zh-CN" altLang="en-GB" sz="1000">
                <a:latin typeface="Arial" panose="020B0604020202020204" pitchFamily="34" charset="0"/>
              </a:rPr>
              <a:pPr/>
              <a:t>13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339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Create a new </a:t>
            </a:r>
            <a:r>
              <a:rPr lang="en-US" dirty="0" err="1">
                <a:latin typeface="Arial" panose="020B0604020202020204" pitchFamily="34" charset="0"/>
              </a:rPr>
              <a:t>tempNode</a:t>
            </a:r>
            <a:r>
              <a:rPr lang="en-US" dirty="0">
                <a:latin typeface="Arial" panose="020B0604020202020204" pitchFamily="34" charset="0"/>
              </a:rPr>
              <a:t> to store the item</a:t>
            </a:r>
          </a:p>
          <a:p>
            <a:pPr marL="228600" indent="-228600"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 Make the node at the back point to the new node.</a:t>
            </a:r>
          </a:p>
          <a:p>
            <a:pPr marL="228600" indent="-228600"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The make the </a:t>
            </a:r>
            <a:r>
              <a:rPr lang="en-US" dirty="0" err="1">
                <a:latin typeface="Arial" panose="020B0604020202020204" pitchFamily="34" charset="0"/>
              </a:rPr>
              <a:t>backNode</a:t>
            </a:r>
            <a:r>
              <a:rPr lang="en-US" dirty="0">
                <a:latin typeface="Arial" panose="020B0604020202020204" pitchFamily="34" charset="0"/>
              </a:rPr>
              <a:t> point to the </a:t>
            </a:r>
            <a:r>
              <a:rPr lang="en-US" dirty="0" err="1">
                <a:latin typeface="Arial" panose="020B0604020202020204" pitchFamily="34" charset="0"/>
              </a:rPr>
              <a:t>tempNode</a:t>
            </a:r>
            <a:r>
              <a:rPr lang="en-US" dirty="0">
                <a:latin typeface="Arial" panose="020B0604020202020204" pitchFamily="34" charset="0"/>
              </a:rPr>
              <a:t> that has just been created.</a:t>
            </a:r>
          </a:p>
        </p:txBody>
      </p:sp>
      <p:sp>
        <p:nvSpPr>
          <p:cNvPr id="6861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861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861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4761FD3-D18B-452E-834B-4FFB84851629}" type="slidenum">
              <a:rPr lang="zh-CN" altLang="en-GB" sz="1000">
                <a:latin typeface="Arial" panose="020B0604020202020204" pitchFamily="34" charset="0"/>
              </a:rPr>
              <a:pPr/>
              <a:t>14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282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6963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963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963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F1CF554-0726-4C41-A81D-C1FD08B2422F}" type="slidenum">
              <a:rPr lang="zh-CN" altLang="en-GB" sz="1000">
                <a:latin typeface="Arial" panose="020B0604020202020204" pitchFamily="34" charset="0"/>
              </a:rPr>
              <a:pPr/>
              <a:t>15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285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Dequeue == Remove the front Node from the queue</a:t>
            </a:r>
          </a:p>
          <a:p>
            <a:r>
              <a:rPr lang="en-US" dirty="0">
                <a:latin typeface="Arial" panose="020B0604020202020204" pitchFamily="34" charset="0"/>
              </a:rPr>
              <a:t>Enqueue == Add the node to the back of the chain</a:t>
            </a:r>
          </a:p>
        </p:txBody>
      </p:sp>
      <p:sp>
        <p:nvSpPr>
          <p:cNvPr id="7066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066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066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0CF0BA3-0467-4D78-ACB2-FD0700EC8855}" type="slidenum">
              <a:rPr lang="zh-CN" altLang="en-GB" sz="1000">
                <a:latin typeface="Arial" panose="020B0604020202020204" pitchFamily="34" charset="0"/>
              </a:rPr>
              <a:pPr/>
              <a:t>16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110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7168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168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168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4C35724F-F3ED-49AC-9417-D665EDF571AF}" type="slidenum">
              <a:rPr lang="zh-CN" altLang="en-GB" sz="1000">
                <a:latin typeface="Arial" panose="020B0604020202020204" pitchFamily="34" charset="0"/>
              </a:rPr>
              <a:pPr/>
              <a:t>17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317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7270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270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271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8DC4FF0-9539-4E2E-AA22-3F83D1770091}" type="slidenum">
              <a:rPr lang="zh-CN" altLang="en-GB" sz="1000">
                <a:latin typeface="Arial" panose="020B0604020202020204" pitchFamily="34" charset="0"/>
              </a:rPr>
              <a:pPr/>
              <a:t>18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925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7373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373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37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A8CE6CC-D046-45D8-B72D-47705EEA67C2}" type="slidenum">
              <a:rPr lang="zh-CN" altLang="en-GB" sz="1000">
                <a:latin typeface="Arial" panose="020B0604020202020204" pitchFamily="34" charset="0"/>
              </a:rPr>
              <a:pPr/>
              <a:t>19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697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75D3D16-ED5C-4424-93F4-71AD25BD5488}" type="slidenum">
              <a:rPr lang="zh-CN" altLang="en-GB" sz="1000">
                <a:latin typeface="Arial" panose="020B0604020202020204" pitchFamily="34" charset="0"/>
              </a:rPr>
              <a:pPr/>
              <a:t>2</a:t>
            </a:fld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679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7475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475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475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951A83C-04C0-464E-AA78-E7AA57642EE2}" type="slidenum">
              <a:rPr lang="zh-CN" altLang="en-GB" sz="1000">
                <a:latin typeface="Arial" panose="020B0604020202020204" pitchFamily="34" charset="0"/>
              </a:rPr>
              <a:pPr/>
              <a:t>20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541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7578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578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57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5FD4EC2-1708-49A8-872D-28622CB744A0}" type="slidenum">
              <a:rPr lang="zh-CN" altLang="en-GB" sz="1000">
                <a:latin typeface="Arial" panose="020B0604020202020204" pitchFamily="34" charset="0"/>
              </a:rPr>
              <a:pPr/>
              <a:t>21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49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Rightward drift is due to the fact that the items in the front indexes has been removed and there is wasted space being used for nothing.</a:t>
            </a:r>
          </a:p>
          <a:p>
            <a:r>
              <a:rPr lang="en-US" dirty="0" err="1">
                <a:latin typeface="Arial" panose="020B0604020202020204" pitchFamily="34" charset="0"/>
              </a:rPr>
              <a:t>Shifitng</a:t>
            </a:r>
            <a:r>
              <a:rPr lang="en-US" dirty="0">
                <a:latin typeface="Arial" panose="020B0604020202020204" pitchFamily="34" charset="0"/>
              </a:rPr>
              <a:t> elements to the left can be done ( copy pasting and move the items to the next index) but that will take Big O(2n) which is too slow.</a:t>
            </a:r>
          </a:p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680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680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68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80734C9-52B3-4536-8BF7-C3BDE1D2DC64}" type="slidenum">
              <a:rPr lang="zh-CN" altLang="en-GB" sz="1000">
                <a:latin typeface="Arial" panose="020B0604020202020204" pitchFamily="34" charset="0"/>
              </a:rPr>
              <a:pPr/>
              <a:t>22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66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782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782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78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083918D-F59A-427D-8703-19B75D74440A}" type="slidenum">
              <a:rPr lang="zh-CN" altLang="en-GB" sz="1000">
                <a:latin typeface="Arial" panose="020B0604020202020204" pitchFamily="34" charset="0"/>
              </a:rPr>
              <a:pPr/>
              <a:t>23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146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7885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885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88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4069B8E-56BA-4A92-B0AF-F6731CC7C509}" type="slidenum">
              <a:rPr lang="zh-CN" altLang="en-GB" sz="1000">
                <a:latin typeface="Arial" panose="020B0604020202020204" pitchFamily="34" charset="0"/>
              </a:rPr>
              <a:pPr/>
              <a:t>24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0312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7987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987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987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02BE049F-B8B1-4D41-B9B7-FC63A02B462F}" type="slidenum">
              <a:rPr lang="zh-CN" altLang="en-GB" sz="1000">
                <a:latin typeface="Arial" panose="020B0604020202020204" pitchFamily="34" charset="0"/>
              </a:rPr>
              <a:pPr/>
              <a:t>25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178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8090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090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09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C39311A-46F8-4381-8ECB-33B2D506ABD9}" type="slidenum">
              <a:rPr lang="zh-CN" altLang="en-GB" sz="1000">
                <a:latin typeface="Arial" panose="020B0604020202020204" pitchFamily="34" charset="0"/>
              </a:rPr>
              <a:pPr/>
              <a:t>26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460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8192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192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192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A7A2E23-7BF2-44F0-9F21-5FD39B34735B}" type="slidenum">
              <a:rPr lang="zh-CN" altLang="en-GB" sz="1000">
                <a:latin typeface="Arial" panose="020B0604020202020204" pitchFamily="34" charset="0"/>
              </a:rPr>
              <a:pPr/>
              <a:t>27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3127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8294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294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295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9031A70-0DF5-4939-96AD-1A2E670FC10F}" type="slidenum">
              <a:rPr lang="zh-CN" altLang="en-GB" sz="1000">
                <a:latin typeface="Arial" panose="020B0604020202020204" pitchFamily="34" charset="0"/>
              </a:rPr>
              <a:pPr/>
              <a:t>28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92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8397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397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397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FC35E6A-4A1B-4B93-BE48-72F336C7B60A}" type="slidenum">
              <a:rPr lang="zh-CN" altLang="en-GB" sz="1000">
                <a:latin typeface="Arial" panose="020B0604020202020204" pitchFamily="34" charset="0"/>
              </a:rPr>
              <a:pPr/>
              <a:t>29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79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734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5734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5735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95D8B0A-6CAF-4FE3-BD71-6CEEE1B33B2E}" type="slidenum">
              <a:rPr lang="zh-CN" altLang="en-GB" sz="1000">
                <a:latin typeface="Arial" panose="020B0604020202020204" pitchFamily="34" charset="0"/>
              </a:rPr>
              <a:pPr/>
              <a:t>3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3225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8499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499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49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FBD89F4-71AF-46B3-8C12-26B14A02D094}" type="slidenum">
              <a:rPr lang="zh-CN" altLang="en-GB" sz="1000">
                <a:latin typeface="Arial" panose="020B0604020202020204" pitchFamily="34" charset="0"/>
              </a:rPr>
              <a:pPr/>
              <a:t>30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3048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8602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602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602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9907A89-C787-4C17-82BB-861EF095F327}" type="slidenum">
              <a:rPr lang="zh-CN" altLang="en-GB" sz="1000">
                <a:latin typeface="Arial" panose="020B0604020202020204" pitchFamily="34" charset="0"/>
              </a:rPr>
              <a:pPr/>
              <a:t>31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9249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8704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704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704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44269110-A60B-489C-86BB-F5AE601A0427}" type="slidenum">
              <a:rPr lang="zh-CN" altLang="en-GB" sz="1000">
                <a:latin typeface="Arial" panose="020B0604020202020204" pitchFamily="34" charset="0"/>
              </a:rPr>
              <a:pPr/>
              <a:t>32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6908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8806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806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80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5362940-4EC1-44AC-95A6-372F2056FA0A}" type="slidenum">
              <a:rPr lang="zh-CN" altLang="en-GB" sz="1000">
                <a:latin typeface="Arial" panose="020B0604020202020204" pitchFamily="34" charset="0"/>
              </a:rPr>
              <a:pPr/>
              <a:t>33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6862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8909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909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909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797CB51-8984-43C4-AAE3-EE3764EA1D9C}" type="slidenum">
              <a:rPr lang="zh-CN" altLang="en-GB" sz="1000">
                <a:latin typeface="Arial" panose="020B0604020202020204" pitchFamily="34" charset="0"/>
              </a:rPr>
              <a:pPr/>
              <a:t>34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8693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9011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011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011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938414B-3457-40CA-8B77-49818483B1B3}" type="slidenum">
              <a:rPr lang="zh-CN" altLang="en-GB" sz="1000">
                <a:latin typeface="Arial" panose="020B0604020202020204" pitchFamily="34" charset="0"/>
              </a:rPr>
              <a:pPr/>
              <a:t>35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9542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9114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114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114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11258C6-94A3-4FA4-A0C2-8DB0CADFDC07}" type="slidenum">
              <a:rPr lang="zh-CN" altLang="en-GB" sz="1000">
                <a:latin typeface="Arial" panose="020B0604020202020204" pitchFamily="34" charset="0"/>
              </a:rPr>
              <a:pPr/>
              <a:t>36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5149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9216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216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216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73AF154-0F7C-45CA-82FE-200AF0349D41}" type="slidenum">
              <a:rPr lang="zh-CN" altLang="en-GB" sz="1000">
                <a:latin typeface="Arial" panose="020B0604020202020204" pitchFamily="34" charset="0"/>
              </a:rPr>
              <a:pPr/>
              <a:t>37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990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9318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318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319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0346F41-B419-4EFE-90FF-8597043041CD}" type="slidenum">
              <a:rPr lang="zh-CN" altLang="en-GB" sz="1000">
                <a:latin typeface="Arial" panose="020B0604020202020204" pitchFamily="34" charset="0"/>
              </a:rPr>
              <a:pPr/>
              <a:t>38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292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837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5837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5837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7DF03BE-3CA7-4F63-B7CA-72187D9BCF49}" type="slidenum">
              <a:rPr lang="zh-CN" altLang="en-GB" sz="1000">
                <a:latin typeface="Arial" panose="020B0604020202020204" pitchFamily="34" charset="0"/>
              </a:rPr>
              <a:pPr/>
              <a:t>4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099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939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ABDB31E-85DF-490B-AD05-62272AC357CE}" type="slidenum">
              <a:rPr lang="zh-CN" altLang="en-GB" sz="1000">
                <a:latin typeface="Arial" panose="020B0604020202020204" pitchFamily="34" charset="0"/>
              </a:rPr>
              <a:pPr/>
              <a:t>5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203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6042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408916A4-DA50-4053-B0B3-E38BA25F9EB2}" type="slidenum">
              <a:rPr lang="zh-CN" altLang="en-GB" sz="1000">
                <a:latin typeface="Arial" panose="020B0604020202020204" pitchFamily="34" charset="0"/>
              </a:rPr>
              <a:pPr/>
              <a:t>6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931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6144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144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144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8025647-2AB3-4FD3-8279-F3F8F58DA23E}" type="slidenum">
              <a:rPr lang="zh-CN" altLang="en-GB" sz="1000">
                <a:latin typeface="Arial" panose="020B0604020202020204" pitchFamily="34" charset="0"/>
              </a:rPr>
              <a:pPr/>
              <a:t>7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120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6246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246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24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8B77B25-46CB-43CB-8048-CFDBEA000919}" type="slidenum">
              <a:rPr lang="zh-CN" altLang="en-GB" sz="1000">
                <a:latin typeface="Arial" panose="020B0604020202020204" pitchFamily="34" charset="0"/>
              </a:rPr>
              <a:pPr/>
              <a:t>8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516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6349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10E54E7-22B1-4660-8A31-2ADD2E0D3D37}" type="slidenum">
              <a:rPr lang="zh-CN" altLang="en-GB" sz="1000">
                <a:latin typeface="Arial" panose="020B0604020202020204" pitchFamily="34" charset="0"/>
              </a:rPr>
              <a:pPr/>
              <a:t>9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021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60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65C40F34-B04C-4010-AF6A-290752D05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D74EC182-B4D6-430F-90F4-6447F58F8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77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919D6695-9D65-41CD-B358-D1B6D5FA5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30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3</a:t>
            </a:r>
            <a:br>
              <a:rPr lang="en-US"/>
            </a:br>
            <a:r>
              <a:rPr lang="en-US"/>
              <a:t> Slide </a:t>
            </a:r>
            <a:fld id="{5D8700B2-31A6-4E14-8911-7AE86C084A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0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765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20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898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3AB58B8B-E877-4321-9F0F-4A9028D7E0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2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29B76250-1D13-463E-9B75-237760DF6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B213905C-15B9-438C-8FFC-2EF2972A82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6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447ACB60-1944-4C41-8F75-FA99A6836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7D769E21-3D3B-4426-B1FE-79E477115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 userDrawn="1"/>
        </p:nvSpPr>
        <p:spPr bwMode="auto">
          <a:xfrm>
            <a:off x="1538288" y="6324600"/>
            <a:ext cx="26527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lvl="1" algn="ctr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Diploma in IT, ISF</a:t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     Year 2</a:t>
            </a:r>
            <a:r>
              <a:rPr lang="en-US" sz="1200" baseline="0" dirty="0">
                <a:latin typeface="Arial Narrow" pitchFamily="34" charset="0"/>
              </a:rPr>
              <a:t> </a:t>
            </a:r>
            <a:r>
              <a:rPr lang="en-US" sz="1200" dirty="0">
                <a:latin typeface="Arial Narrow" pitchFamily="34" charset="0"/>
              </a:rPr>
              <a:t>(2017/18), Semester 4</a:t>
            </a:r>
          </a:p>
        </p:txBody>
      </p:sp>
      <p:sp>
        <p:nvSpPr>
          <p:cNvPr id="1029" name="Line 17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43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0" scaled="1"/>
            <a:tileRect/>
          </a:gra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pic>
        <p:nvPicPr>
          <p:cNvPr id="1032" name="Picture 22" descr="School of ICT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 txBox="1">
            <a:spLocks noChangeArrowheads="1"/>
          </p:cNvSpPr>
          <p:nvPr userDrawn="1"/>
        </p:nvSpPr>
        <p:spPr bwMode="auto">
          <a:xfrm>
            <a:off x="4343400" y="633095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  Last update 1 Nov 2017</a:t>
            </a:r>
          </a:p>
        </p:txBody>
      </p:sp>
      <p:sp>
        <p:nvSpPr>
          <p:cNvPr id="10" name="Rectangle 15"/>
          <p:cNvSpPr txBox="1">
            <a:spLocks noChangeArrowheads="1"/>
          </p:cNvSpPr>
          <p:nvPr userDrawn="1"/>
        </p:nvSpPr>
        <p:spPr bwMode="auto">
          <a:xfrm>
            <a:off x="6629400" y="6311153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fld id="{AC737DDC-275D-4A59-B60C-94ACFB3E4BD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rgbClr val="0070C0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gradFill flip="none" rotWithShape="1">
            <a:gsLst>
              <a:gs pos="74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89321" y="1600200"/>
            <a:ext cx="5410200" cy="2057400"/>
          </a:xfrm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endParaRPr lang="en-GB" sz="4400" b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defRPr/>
            </a:pPr>
            <a:r>
              <a:rPr lang="en-GB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Week 5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60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 b="1" dirty="0">
                <a:solidFill>
                  <a:schemeClr val="bg1"/>
                </a:solidFill>
                <a:latin typeface="Tahoma" pitchFamily="34" charset="0"/>
              </a:rPr>
              <a:t>DSA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304800" y="5622925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667000" y="4632325"/>
            <a:ext cx="5486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Data Structures and Algorithms (DSA)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Prescribed Module/Elective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Diploma in IT, ISF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Year 2 (2017/18), Semester 4</a:t>
            </a:r>
            <a:endParaRPr kumimoji="1" lang="en-GB" sz="4000" dirty="0"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80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081" name="Picture 16" descr="School of 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2667000" y="1752600"/>
            <a:ext cx="5638800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Queues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829800" cy="685800"/>
          </a:xfrm>
        </p:spPr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Pointer-based Implementation of Queue ADT</a:t>
            </a:r>
            <a:endParaRPr lang="en-US" altLang="zh-CN" sz="3000" i="1">
              <a:ea typeface="宋体" panose="02010600030101010101" pitchFamily="2" charset="-122"/>
            </a:endParaRPr>
          </a:p>
        </p:txBody>
      </p:sp>
      <p:sp>
        <p:nvSpPr>
          <p:cNvPr id="25604" name="Rectangle 3"/>
          <p:cNvSpPr txBox="1">
            <a:spLocks noChangeArrowheads="1"/>
          </p:cNvSpPr>
          <p:nvPr/>
        </p:nvSpPr>
        <p:spPr bwMode="auto">
          <a:xfrm>
            <a:off x="381000" y="3886200"/>
            <a:ext cx="8305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u="sng">
                <a:latin typeface="Arial" panose="020B0604020202020204" pitchFamily="34" charset="0"/>
                <a:ea typeface="宋体" panose="02010600030101010101" pitchFamily="2" charset="-122"/>
              </a:rPr>
              <a:t>Overall Queue ADT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needs: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-"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 pointer 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frontNode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to point to the node at front position (initially point to NULL)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-"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 pointer 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backNode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to point to the node at back position (initially point to NULL)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-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5605" name="Group 73"/>
          <p:cNvGrpSpPr>
            <a:grpSpLocks/>
          </p:cNvGrpSpPr>
          <p:nvPr/>
        </p:nvGrpSpPr>
        <p:grpSpPr bwMode="auto">
          <a:xfrm>
            <a:off x="381000" y="914400"/>
            <a:ext cx="8382000" cy="2671763"/>
            <a:chOff x="609600" y="2438400"/>
            <a:chExt cx="8382000" cy="2671465"/>
          </a:xfrm>
        </p:grpSpPr>
        <p:sp>
          <p:nvSpPr>
            <p:cNvPr id="25606" name="TextBox 28"/>
            <p:cNvSpPr txBox="1">
              <a:spLocks noChangeArrowheads="1"/>
            </p:cNvSpPr>
            <p:nvPr/>
          </p:nvSpPr>
          <p:spPr bwMode="auto">
            <a:xfrm>
              <a:off x="4876800" y="4114800"/>
              <a:ext cx="1219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rgbClr val="0000FF"/>
                  </a:solidFill>
                </a:rPr>
                <a:t>…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cxnSp>
          <p:nvCxnSpPr>
            <p:cNvPr id="25607" name="Straight Connector 46"/>
            <p:cNvCxnSpPr>
              <a:cxnSpLocks noChangeShapeType="1"/>
            </p:cNvCxnSpPr>
            <p:nvPr/>
          </p:nvCxnSpPr>
          <p:spPr bwMode="auto">
            <a:xfrm>
              <a:off x="8686800" y="4875213"/>
              <a:ext cx="228600" cy="15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08" name="Straight Arrow Connector 42"/>
            <p:cNvCxnSpPr>
              <a:cxnSpLocks noChangeShapeType="1"/>
            </p:cNvCxnSpPr>
            <p:nvPr/>
          </p:nvCxnSpPr>
          <p:spPr bwMode="auto">
            <a:xfrm rot="5400000">
              <a:off x="8534401" y="4568825"/>
              <a:ext cx="457200" cy="3175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09" name="Straight Connector 44"/>
            <p:cNvCxnSpPr>
              <a:cxnSpLocks noChangeShapeType="1"/>
            </p:cNvCxnSpPr>
            <p:nvPr/>
          </p:nvCxnSpPr>
          <p:spPr bwMode="auto">
            <a:xfrm>
              <a:off x="8534400" y="4799013"/>
              <a:ext cx="457200" cy="15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10" name="TextBox 81"/>
            <p:cNvSpPr txBox="1">
              <a:spLocks noChangeArrowheads="1"/>
            </p:cNvSpPr>
            <p:nvPr/>
          </p:nvSpPr>
          <p:spPr bwMode="auto">
            <a:xfrm>
              <a:off x="762000" y="2895600"/>
              <a:ext cx="1066800" cy="40005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SG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611" name="Curved Connector 82"/>
            <p:cNvCxnSpPr>
              <a:cxnSpLocks noChangeShapeType="1"/>
            </p:cNvCxnSpPr>
            <p:nvPr/>
          </p:nvCxnSpPr>
          <p:spPr bwMode="auto">
            <a:xfrm rot="5400000">
              <a:off x="533400" y="3352800"/>
              <a:ext cx="990600" cy="533400"/>
            </a:xfrm>
            <a:prstGeom prst="curvedConnector3">
              <a:avLst>
                <a:gd name="adj1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12" name="TextBox 83"/>
            <p:cNvSpPr txBox="1">
              <a:spLocks noChangeArrowheads="1"/>
            </p:cNvSpPr>
            <p:nvPr/>
          </p:nvSpPr>
          <p:spPr bwMode="auto">
            <a:xfrm>
              <a:off x="609600" y="2438400"/>
              <a:ext cx="1524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frontNode</a:t>
              </a:r>
              <a:endParaRPr lang="en-SG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13" name="TextBox 43"/>
            <p:cNvSpPr txBox="1">
              <a:spLocks noChangeArrowheads="1"/>
            </p:cNvSpPr>
            <p:nvPr/>
          </p:nvSpPr>
          <p:spPr bwMode="auto">
            <a:xfrm>
              <a:off x="762000" y="4114800"/>
              <a:ext cx="1981200" cy="461665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/>
                <a:t>  Annie </a:t>
              </a:r>
              <a:endParaRPr lang="en-SG"/>
            </a:p>
          </p:txBody>
        </p:sp>
        <p:cxnSp>
          <p:nvCxnSpPr>
            <p:cNvPr id="25614" name="Straight Connector 44"/>
            <p:cNvCxnSpPr>
              <a:cxnSpLocks noChangeShapeType="1"/>
            </p:cNvCxnSpPr>
            <p:nvPr/>
          </p:nvCxnSpPr>
          <p:spPr bwMode="auto">
            <a:xfrm rot="5400000">
              <a:off x="1905794" y="4342606"/>
              <a:ext cx="456406" cy="79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5" name="Straight Arrow Connector 45"/>
            <p:cNvCxnSpPr>
              <a:cxnSpLocks noChangeShapeType="1"/>
            </p:cNvCxnSpPr>
            <p:nvPr/>
          </p:nvCxnSpPr>
          <p:spPr bwMode="auto">
            <a:xfrm>
              <a:off x="2438400" y="4343400"/>
              <a:ext cx="685800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16" name="TextBox 46"/>
            <p:cNvSpPr txBox="1">
              <a:spLocks noChangeArrowheads="1"/>
            </p:cNvSpPr>
            <p:nvPr/>
          </p:nvSpPr>
          <p:spPr bwMode="auto">
            <a:xfrm>
              <a:off x="3124200" y="4114800"/>
              <a:ext cx="2057400" cy="461665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  </a:t>
              </a:r>
              <a:r>
                <a:rPr lang="en-US"/>
                <a:t>John</a:t>
              </a:r>
              <a:r>
                <a:rPr lang="en-US">
                  <a:solidFill>
                    <a:srgbClr val="0000FF"/>
                  </a:solidFill>
                </a:rPr>
                <a:t> </a:t>
              </a:r>
              <a:endParaRPr lang="en-SG">
                <a:solidFill>
                  <a:srgbClr val="0000FF"/>
                </a:solidFill>
              </a:endParaRPr>
            </a:p>
          </p:txBody>
        </p:sp>
        <p:cxnSp>
          <p:nvCxnSpPr>
            <p:cNvPr id="25617" name="Straight Connector 47"/>
            <p:cNvCxnSpPr>
              <a:cxnSpLocks noChangeShapeType="1"/>
            </p:cNvCxnSpPr>
            <p:nvPr/>
          </p:nvCxnSpPr>
          <p:spPr bwMode="auto">
            <a:xfrm rot="5400000">
              <a:off x="4344194" y="4342606"/>
              <a:ext cx="456406" cy="79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8" name="Straight Arrow Connector 48"/>
            <p:cNvCxnSpPr>
              <a:cxnSpLocks noChangeShapeType="1"/>
            </p:cNvCxnSpPr>
            <p:nvPr/>
          </p:nvCxnSpPr>
          <p:spPr bwMode="auto">
            <a:xfrm>
              <a:off x="5715000" y="4343400"/>
              <a:ext cx="685800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19" name="TextBox 49"/>
            <p:cNvSpPr txBox="1">
              <a:spLocks noChangeArrowheads="1"/>
            </p:cNvSpPr>
            <p:nvPr/>
          </p:nvSpPr>
          <p:spPr bwMode="auto">
            <a:xfrm>
              <a:off x="914400" y="3581400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0000FF"/>
                  </a:solidFill>
                </a:rPr>
                <a:t>item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sp>
          <p:nvSpPr>
            <p:cNvPr id="25620" name="TextBox 50"/>
            <p:cNvSpPr txBox="1">
              <a:spLocks noChangeArrowheads="1"/>
            </p:cNvSpPr>
            <p:nvPr/>
          </p:nvSpPr>
          <p:spPr bwMode="auto">
            <a:xfrm>
              <a:off x="2057400" y="3581400"/>
              <a:ext cx="1066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0000FF"/>
                  </a:solidFill>
                </a:rPr>
                <a:t>next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sp>
          <p:nvSpPr>
            <p:cNvPr id="25621" name="TextBox 51"/>
            <p:cNvSpPr txBox="1">
              <a:spLocks noChangeArrowheads="1"/>
            </p:cNvSpPr>
            <p:nvPr/>
          </p:nvSpPr>
          <p:spPr bwMode="auto">
            <a:xfrm>
              <a:off x="1219200" y="4648200"/>
              <a:ext cx="1371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Node</a:t>
              </a:r>
              <a:endParaRPr lang="en-SG">
                <a:solidFill>
                  <a:srgbClr val="0000FF"/>
                </a:solidFill>
              </a:endParaRPr>
            </a:p>
          </p:txBody>
        </p:sp>
        <p:sp>
          <p:nvSpPr>
            <p:cNvPr id="25622" name="TextBox 52"/>
            <p:cNvSpPr txBox="1">
              <a:spLocks noChangeArrowheads="1"/>
            </p:cNvSpPr>
            <p:nvPr/>
          </p:nvSpPr>
          <p:spPr bwMode="auto">
            <a:xfrm>
              <a:off x="3505200" y="4648200"/>
              <a:ext cx="1371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Node</a:t>
              </a:r>
              <a:endParaRPr lang="en-SG">
                <a:solidFill>
                  <a:srgbClr val="0000FF"/>
                </a:solidFill>
              </a:endParaRPr>
            </a:p>
          </p:txBody>
        </p:sp>
        <p:sp>
          <p:nvSpPr>
            <p:cNvPr id="25623" name="TextBox 53"/>
            <p:cNvSpPr txBox="1">
              <a:spLocks noChangeArrowheads="1"/>
            </p:cNvSpPr>
            <p:nvPr/>
          </p:nvSpPr>
          <p:spPr bwMode="auto">
            <a:xfrm>
              <a:off x="3200400" y="3581400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0000FF"/>
                  </a:solidFill>
                </a:rPr>
                <a:t>item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sp>
          <p:nvSpPr>
            <p:cNvPr id="25624" name="TextBox 54"/>
            <p:cNvSpPr txBox="1">
              <a:spLocks noChangeArrowheads="1"/>
            </p:cNvSpPr>
            <p:nvPr/>
          </p:nvSpPr>
          <p:spPr bwMode="auto">
            <a:xfrm>
              <a:off x="4419600" y="3581400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0000FF"/>
                  </a:solidFill>
                </a:rPr>
                <a:t>next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sp>
          <p:nvSpPr>
            <p:cNvPr id="25625" name="TextBox 61"/>
            <p:cNvSpPr txBox="1">
              <a:spLocks noChangeArrowheads="1"/>
            </p:cNvSpPr>
            <p:nvPr/>
          </p:nvSpPr>
          <p:spPr bwMode="auto">
            <a:xfrm>
              <a:off x="6400800" y="4114800"/>
              <a:ext cx="2057400" cy="461665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  </a:t>
              </a:r>
              <a:r>
                <a:rPr lang="en-US"/>
                <a:t>Mic</a:t>
              </a:r>
              <a:r>
                <a:rPr lang="en-US">
                  <a:solidFill>
                    <a:srgbClr val="0000FF"/>
                  </a:solidFill>
                </a:rPr>
                <a:t> </a:t>
              </a:r>
              <a:endParaRPr lang="en-SG">
                <a:solidFill>
                  <a:srgbClr val="0000FF"/>
                </a:solidFill>
              </a:endParaRPr>
            </a:p>
          </p:txBody>
        </p:sp>
        <p:cxnSp>
          <p:nvCxnSpPr>
            <p:cNvPr id="25626" name="Straight Connector 62"/>
            <p:cNvCxnSpPr>
              <a:cxnSpLocks noChangeShapeType="1"/>
            </p:cNvCxnSpPr>
            <p:nvPr/>
          </p:nvCxnSpPr>
          <p:spPr bwMode="auto">
            <a:xfrm rot="5400000">
              <a:off x="7620794" y="4342606"/>
              <a:ext cx="456406" cy="79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27" name="TextBox 63"/>
            <p:cNvSpPr txBox="1">
              <a:spLocks noChangeArrowheads="1"/>
            </p:cNvSpPr>
            <p:nvPr/>
          </p:nvSpPr>
          <p:spPr bwMode="auto">
            <a:xfrm>
              <a:off x="6781800" y="4648200"/>
              <a:ext cx="1371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Node</a:t>
              </a:r>
              <a:endParaRPr lang="en-SG">
                <a:solidFill>
                  <a:srgbClr val="0000FF"/>
                </a:solidFill>
              </a:endParaRPr>
            </a:p>
          </p:txBody>
        </p:sp>
        <p:sp>
          <p:nvSpPr>
            <p:cNvPr id="25628" name="TextBox 64"/>
            <p:cNvSpPr txBox="1">
              <a:spLocks noChangeArrowheads="1"/>
            </p:cNvSpPr>
            <p:nvPr/>
          </p:nvSpPr>
          <p:spPr bwMode="auto">
            <a:xfrm>
              <a:off x="6477000" y="3581400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0000FF"/>
                  </a:solidFill>
                </a:rPr>
                <a:t>item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sp>
          <p:nvSpPr>
            <p:cNvPr id="25629" name="TextBox 65"/>
            <p:cNvSpPr txBox="1">
              <a:spLocks noChangeArrowheads="1"/>
            </p:cNvSpPr>
            <p:nvPr/>
          </p:nvSpPr>
          <p:spPr bwMode="auto">
            <a:xfrm>
              <a:off x="7696200" y="3581400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0000FF"/>
                  </a:solidFill>
                </a:rPr>
                <a:t>next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cxnSp>
          <p:nvCxnSpPr>
            <p:cNvPr id="25630" name="Straight Connector 67"/>
            <p:cNvCxnSpPr>
              <a:cxnSpLocks noChangeShapeType="1"/>
            </p:cNvCxnSpPr>
            <p:nvPr/>
          </p:nvCxnSpPr>
          <p:spPr bwMode="auto">
            <a:xfrm rot="10800000">
              <a:off x="8153400" y="4343400"/>
              <a:ext cx="609600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31" name="TextBox 81"/>
            <p:cNvSpPr txBox="1">
              <a:spLocks noChangeArrowheads="1"/>
            </p:cNvSpPr>
            <p:nvPr/>
          </p:nvSpPr>
          <p:spPr bwMode="auto">
            <a:xfrm>
              <a:off x="6477000" y="2971800"/>
              <a:ext cx="1066800" cy="40005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SG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632" name="Curved Connector 82"/>
            <p:cNvCxnSpPr>
              <a:cxnSpLocks noChangeShapeType="1"/>
            </p:cNvCxnSpPr>
            <p:nvPr/>
          </p:nvCxnSpPr>
          <p:spPr bwMode="auto">
            <a:xfrm rot="5400000">
              <a:off x="6248400" y="3352800"/>
              <a:ext cx="914400" cy="609600"/>
            </a:xfrm>
            <a:prstGeom prst="curvedConnector3">
              <a:avLst>
                <a:gd name="adj1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33" name="TextBox 83"/>
            <p:cNvSpPr txBox="1">
              <a:spLocks noChangeArrowheads="1"/>
            </p:cNvSpPr>
            <p:nvPr/>
          </p:nvSpPr>
          <p:spPr bwMode="auto">
            <a:xfrm>
              <a:off x="6324600" y="2514600"/>
              <a:ext cx="1524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backNode</a:t>
              </a:r>
              <a:endParaRPr lang="en-SG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817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525000" cy="685800"/>
          </a:xfrm>
        </p:spPr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Pointer-based Implementation of Queue ADT</a:t>
            </a:r>
            <a:endParaRPr lang="en-US" altLang="zh-CN" sz="3000" i="1">
              <a:ea typeface="宋体" panose="0201060003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838200"/>
            <a:ext cx="8305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 typeface="Wingdings" pitchFamily="2" charset="2"/>
              <a:buNone/>
              <a:defRPr/>
            </a:pPr>
            <a:r>
              <a:rPr kumimoji="1" lang="en-US" u="sng" kern="0" dirty="0">
                <a:latin typeface="Arial" pitchFamily="34" charset="0"/>
                <a:cs typeface="Arial" pitchFamily="34" charset="0"/>
              </a:rPr>
              <a:t>Note</a:t>
            </a:r>
          </a:p>
          <a:p>
            <a:pPr marL="269875" indent="-269875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  <a:defRPr/>
            </a:pPr>
            <a:r>
              <a:rPr kumimoji="1" lang="en-US" i="1" kern="0" dirty="0">
                <a:latin typeface="Arial" pitchFamily="34" charset="0"/>
                <a:cs typeface="Arial" pitchFamily="34" charset="0"/>
              </a:rPr>
              <a:t>adding items can only be done at the back</a:t>
            </a:r>
          </a:p>
          <a:p>
            <a:pPr marL="269875" indent="-269875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  <a:defRPr/>
            </a:pPr>
            <a:r>
              <a:rPr kumimoji="1" lang="en-US" i="1" kern="0" dirty="0">
                <a:latin typeface="Arial" pitchFamily="34" charset="0"/>
                <a:cs typeface="Arial" pitchFamily="34" charset="0"/>
              </a:rPr>
              <a:t>removing items can only be done from the front</a:t>
            </a:r>
          </a:p>
          <a:p>
            <a:pPr marL="269875" indent="-269875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  <a:defRPr/>
            </a:pPr>
            <a:r>
              <a:rPr kumimoji="1" lang="en-US" i="1" kern="0" dirty="0">
                <a:latin typeface="Arial" pitchFamily="34" charset="0"/>
                <a:cs typeface="Arial" pitchFamily="34" charset="0"/>
              </a:rPr>
              <a:t>Adding &amp; removing data involves manipulation of linkages including </a:t>
            </a:r>
            <a:r>
              <a:rPr kumimoji="1" lang="en-US" i="1" kern="0" dirty="0" err="1">
                <a:latin typeface="Arial" pitchFamily="34" charset="0"/>
                <a:cs typeface="Arial" pitchFamily="34" charset="0"/>
              </a:rPr>
              <a:t>frontNode</a:t>
            </a:r>
            <a:r>
              <a:rPr kumimoji="1" lang="en-US" i="1" kern="0" dirty="0">
                <a:latin typeface="Arial" pitchFamily="34" charset="0"/>
                <a:cs typeface="Arial" pitchFamily="34" charset="0"/>
              </a:rPr>
              <a:t> and </a:t>
            </a:r>
            <a:r>
              <a:rPr kumimoji="1" lang="en-US" i="1" kern="0" dirty="0" err="1">
                <a:latin typeface="Arial" pitchFamily="34" charset="0"/>
                <a:cs typeface="Arial" pitchFamily="34" charset="0"/>
              </a:rPr>
              <a:t>backNode</a:t>
            </a:r>
            <a:endParaRPr kumimoji="1" lang="en-US" i="1" kern="0" dirty="0">
              <a:latin typeface="Arial" pitchFamily="34" charset="0"/>
              <a:cs typeface="Arial" pitchFamily="34" charset="0"/>
            </a:endParaRPr>
          </a:p>
          <a:p>
            <a:pPr marL="269875" indent="-269875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  <a:defRPr/>
            </a:pPr>
            <a:r>
              <a:rPr kumimoji="1" lang="en-US" i="1" kern="0" dirty="0">
                <a:latin typeface="Arial" pitchFamily="34" charset="0"/>
                <a:cs typeface="Arial" pitchFamily="34" charset="0"/>
              </a:rPr>
              <a:t>Queue can dynamically grow and shrink</a:t>
            </a:r>
          </a:p>
          <a:p>
            <a:pPr marL="269875" indent="-269875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  <a:defRPr/>
            </a:pPr>
            <a:r>
              <a:rPr kumimoji="1" lang="en-US" i="1" kern="0" dirty="0">
                <a:latin typeface="Arial" pitchFamily="34" charset="0"/>
                <a:cs typeface="Arial" pitchFamily="34" charset="0"/>
              </a:rPr>
              <a:t>Additional memory need to store the linkages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buFont typeface="Wingdings" pitchFamily="2" charset="2"/>
              <a:buNone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buFont typeface="Wingdings" pitchFamily="2" charset="2"/>
              <a:buNone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buFont typeface="Wingdings" pitchFamily="2" charset="2"/>
              <a:buNone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buFont typeface="Wingdings" pitchFamily="2" charset="2"/>
              <a:buNone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60363" indent="-360363" eaLnBrk="0" hangingPunct="0">
              <a:spcBef>
                <a:spcPct val="20000"/>
              </a:spcBef>
              <a:buClr>
                <a:srgbClr val="0000FF"/>
              </a:buClr>
              <a:buSzPct val="100000"/>
              <a:buFont typeface="Wingdings" pitchFamily="2" charset="2"/>
              <a:buNone/>
              <a:defRPr/>
            </a:pPr>
            <a:endParaRPr kumimoji="1" lang="en-US" kern="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 eaLnBrk="0" hangingPunct="0"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endParaRPr kumimoji="1" lang="en-US" altLang="zh-CN" kern="0" dirty="0">
              <a:latin typeface="Arial" charset="0"/>
              <a:ea typeface="宋体" charset="-122"/>
            </a:endParaRPr>
          </a:p>
        </p:txBody>
      </p:sp>
      <p:grpSp>
        <p:nvGrpSpPr>
          <p:cNvPr id="26629" name="Group 73"/>
          <p:cNvGrpSpPr>
            <a:grpSpLocks/>
          </p:cNvGrpSpPr>
          <p:nvPr/>
        </p:nvGrpSpPr>
        <p:grpSpPr bwMode="auto">
          <a:xfrm>
            <a:off x="457200" y="3576638"/>
            <a:ext cx="8382000" cy="2671762"/>
            <a:chOff x="609600" y="2438400"/>
            <a:chExt cx="8382000" cy="2671465"/>
          </a:xfrm>
        </p:grpSpPr>
        <p:sp>
          <p:nvSpPr>
            <p:cNvPr id="26630" name="TextBox 28"/>
            <p:cNvSpPr txBox="1">
              <a:spLocks noChangeArrowheads="1"/>
            </p:cNvSpPr>
            <p:nvPr/>
          </p:nvSpPr>
          <p:spPr bwMode="auto">
            <a:xfrm>
              <a:off x="4876800" y="4114800"/>
              <a:ext cx="1219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rgbClr val="0000FF"/>
                  </a:solidFill>
                </a:rPr>
                <a:t>…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cxnSp>
          <p:nvCxnSpPr>
            <p:cNvPr id="26631" name="Straight Connector 46"/>
            <p:cNvCxnSpPr>
              <a:cxnSpLocks noChangeShapeType="1"/>
            </p:cNvCxnSpPr>
            <p:nvPr/>
          </p:nvCxnSpPr>
          <p:spPr bwMode="auto">
            <a:xfrm>
              <a:off x="8686800" y="4875213"/>
              <a:ext cx="228600" cy="15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2" name="Straight Arrow Connector 42"/>
            <p:cNvCxnSpPr>
              <a:cxnSpLocks noChangeShapeType="1"/>
            </p:cNvCxnSpPr>
            <p:nvPr/>
          </p:nvCxnSpPr>
          <p:spPr bwMode="auto">
            <a:xfrm rot="5400000">
              <a:off x="8534401" y="4568825"/>
              <a:ext cx="457200" cy="3175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3" name="Straight Connector 44"/>
            <p:cNvCxnSpPr>
              <a:cxnSpLocks noChangeShapeType="1"/>
            </p:cNvCxnSpPr>
            <p:nvPr/>
          </p:nvCxnSpPr>
          <p:spPr bwMode="auto">
            <a:xfrm>
              <a:off x="8534400" y="4799013"/>
              <a:ext cx="457200" cy="15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34" name="TextBox 81"/>
            <p:cNvSpPr txBox="1">
              <a:spLocks noChangeArrowheads="1"/>
            </p:cNvSpPr>
            <p:nvPr/>
          </p:nvSpPr>
          <p:spPr bwMode="auto">
            <a:xfrm>
              <a:off x="762000" y="2895600"/>
              <a:ext cx="1066800" cy="40005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SG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635" name="Curved Connector 82"/>
            <p:cNvCxnSpPr>
              <a:cxnSpLocks noChangeShapeType="1"/>
            </p:cNvCxnSpPr>
            <p:nvPr/>
          </p:nvCxnSpPr>
          <p:spPr bwMode="auto">
            <a:xfrm rot="5400000">
              <a:off x="533400" y="3352800"/>
              <a:ext cx="990600" cy="533400"/>
            </a:xfrm>
            <a:prstGeom prst="curvedConnector3">
              <a:avLst>
                <a:gd name="adj1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36" name="TextBox 83"/>
            <p:cNvSpPr txBox="1">
              <a:spLocks noChangeArrowheads="1"/>
            </p:cNvSpPr>
            <p:nvPr/>
          </p:nvSpPr>
          <p:spPr bwMode="auto">
            <a:xfrm>
              <a:off x="609600" y="2438400"/>
              <a:ext cx="1524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frontNode</a:t>
              </a:r>
              <a:endParaRPr lang="en-SG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637" name="TextBox 50"/>
            <p:cNvSpPr txBox="1">
              <a:spLocks noChangeArrowheads="1"/>
            </p:cNvSpPr>
            <p:nvPr/>
          </p:nvSpPr>
          <p:spPr bwMode="auto">
            <a:xfrm>
              <a:off x="762000" y="4114800"/>
              <a:ext cx="1981200" cy="461665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/>
                <a:t>  Annie </a:t>
              </a:r>
              <a:endParaRPr lang="en-SG"/>
            </a:p>
          </p:txBody>
        </p:sp>
        <p:cxnSp>
          <p:nvCxnSpPr>
            <p:cNvPr id="26638" name="Straight Connector 51"/>
            <p:cNvCxnSpPr>
              <a:cxnSpLocks noChangeShapeType="1"/>
            </p:cNvCxnSpPr>
            <p:nvPr/>
          </p:nvCxnSpPr>
          <p:spPr bwMode="auto">
            <a:xfrm rot="5400000">
              <a:off x="1905794" y="4342606"/>
              <a:ext cx="456406" cy="79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9" name="Straight Arrow Connector 52"/>
            <p:cNvCxnSpPr>
              <a:cxnSpLocks noChangeShapeType="1"/>
            </p:cNvCxnSpPr>
            <p:nvPr/>
          </p:nvCxnSpPr>
          <p:spPr bwMode="auto">
            <a:xfrm>
              <a:off x="2438400" y="4343400"/>
              <a:ext cx="685800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40" name="TextBox 53"/>
            <p:cNvSpPr txBox="1">
              <a:spLocks noChangeArrowheads="1"/>
            </p:cNvSpPr>
            <p:nvPr/>
          </p:nvSpPr>
          <p:spPr bwMode="auto">
            <a:xfrm>
              <a:off x="3124200" y="4114800"/>
              <a:ext cx="2057400" cy="461665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  </a:t>
              </a:r>
              <a:r>
                <a:rPr lang="en-US"/>
                <a:t>John</a:t>
              </a:r>
              <a:r>
                <a:rPr lang="en-US">
                  <a:solidFill>
                    <a:srgbClr val="0000FF"/>
                  </a:solidFill>
                </a:rPr>
                <a:t> </a:t>
              </a:r>
              <a:endParaRPr lang="en-SG">
                <a:solidFill>
                  <a:srgbClr val="0000FF"/>
                </a:solidFill>
              </a:endParaRPr>
            </a:p>
          </p:txBody>
        </p:sp>
        <p:cxnSp>
          <p:nvCxnSpPr>
            <p:cNvPr id="26641" name="Straight Connector 54"/>
            <p:cNvCxnSpPr>
              <a:cxnSpLocks noChangeShapeType="1"/>
            </p:cNvCxnSpPr>
            <p:nvPr/>
          </p:nvCxnSpPr>
          <p:spPr bwMode="auto">
            <a:xfrm rot="5400000">
              <a:off x="4344194" y="4342606"/>
              <a:ext cx="456406" cy="79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2" name="Straight Arrow Connector 55"/>
            <p:cNvCxnSpPr>
              <a:cxnSpLocks noChangeShapeType="1"/>
            </p:cNvCxnSpPr>
            <p:nvPr/>
          </p:nvCxnSpPr>
          <p:spPr bwMode="auto">
            <a:xfrm>
              <a:off x="5715000" y="4343400"/>
              <a:ext cx="685800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43" name="TextBox 56"/>
            <p:cNvSpPr txBox="1">
              <a:spLocks noChangeArrowheads="1"/>
            </p:cNvSpPr>
            <p:nvPr/>
          </p:nvSpPr>
          <p:spPr bwMode="auto">
            <a:xfrm>
              <a:off x="914400" y="3581400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0000FF"/>
                  </a:solidFill>
                </a:rPr>
                <a:t>item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sp>
          <p:nvSpPr>
            <p:cNvPr id="26644" name="TextBox 57"/>
            <p:cNvSpPr txBox="1">
              <a:spLocks noChangeArrowheads="1"/>
            </p:cNvSpPr>
            <p:nvPr/>
          </p:nvSpPr>
          <p:spPr bwMode="auto">
            <a:xfrm>
              <a:off x="2057400" y="3581400"/>
              <a:ext cx="1066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0000FF"/>
                  </a:solidFill>
                </a:rPr>
                <a:t>next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sp>
          <p:nvSpPr>
            <p:cNvPr id="26645" name="TextBox 58"/>
            <p:cNvSpPr txBox="1">
              <a:spLocks noChangeArrowheads="1"/>
            </p:cNvSpPr>
            <p:nvPr/>
          </p:nvSpPr>
          <p:spPr bwMode="auto">
            <a:xfrm>
              <a:off x="1219200" y="4648200"/>
              <a:ext cx="1371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Node</a:t>
              </a:r>
              <a:endParaRPr lang="en-SG">
                <a:solidFill>
                  <a:srgbClr val="0000FF"/>
                </a:solidFill>
              </a:endParaRPr>
            </a:p>
          </p:txBody>
        </p:sp>
        <p:sp>
          <p:nvSpPr>
            <p:cNvPr id="26646" name="TextBox 59"/>
            <p:cNvSpPr txBox="1">
              <a:spLocks noChangeArrowheads="1"/>
            </p:cNvSpPr>
            <p:nvPr/>
          </p:nvSpPr>
          <p:spPr bwMode="auto">
            <a:xfrm>
              <a:off x="3505200" y="4648200"/>
              <a:ext cx="1371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Node</a:t>
              </a:r>
              <a:endParaRPr lang="en-SG">
                <a:solidFill>
                  <a:srgbClr val="0000FF"/>
                </a:solidFill>
              </a:endParaRPr>
            </a:p>
          </p:txBody>
        </p:sp>
        <p:sp>
          <p:nvSpPr>
            <p:cNvPr id="26647" name="TextBox 60"/>
            <p:cNvSpPr txBox="1">
              <a:spLocks noChangeArrowheads="1"/>
            </p:cNvSpPr>
            <p:nvPr/>
          </p:nvSpPr>
          <p:spPr bwMode="auto">
            <a:xfrm>
              <a:off x="3200400" y="3581400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0000FF"/>
                  </a:solidFill>
                </a:rPr>
                <a:t>item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sp>
          <p:nvSpPr>
            <p:cNvPr id="26648" name="TextBox 61"/>
            <p:cNvSpPr txBox="1">
              <a:spLocks noChangeArrowheads="1"/>
            </p:cNvSpPr>
            <p:nvPr/>
          </p:nvSpPr>
          <p:spPr bwMode="auto">
            <a:xfrm>
              <a:off x="4419600" y="3581400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0000FF"/>
                  </a:solidFill>
                </a:rPr>
                <a:t>next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sp>
          <p:nvSpPr>
            <p:cNvPr id="26649" name="TextBox 62"/>
            <p:cNvSpPr txBox="1">
              <a:spLocks noChangeArrowheads="1"/>
            </p:cNvSpPr>
            <p:nvPr/>
          </p:nvSpPr>
          <p:spPr bwMode="auto">
            <a:xfrm>
              <a:off x="6400800" y="4114800"/>
              <a:ext cx="2057400" cy="461665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  </a:t>
              </a:r>
              <a:r>
                <a:rPr lang="en-US"/>
                <a:t>Mic</a:t>
              </a:r>
              <a:r>
                <a:rPr lang="en-US">
                  <a:solidFill>
                    <a:srgbClr val="0000FF"/>
                  </a:solidFill>
                </a:rPr>
                <a:t> </a:t>
              </a:r>
              <a:endParaRPr lang="en-SG">
                <a:solidFill>
                  <a:srgbClr val="0000FF"/>
                </a:solidFill>
              </a:endParaRPr>
            </a:p>
          </p:txBody>
        </p:sp>
        <p:cxnSp>
          <p:nvCxnSpPr>
            <p:cNvPr id="26650" name="Straight Connector 63"/>
            <p:cNvCxnSpPr>
              <a:cxnSpLocks noChangeShapeType="1"/>
            </p:cNvCxnSpPr>
            <p:nvPr/>
          </p:nvCxnSpPr>
          <p:spPr bwMode="auto">
            <a:xfrm rot="5400000">
              <a:off x="7620794" y="4342606"/>
              <a:ext cx="456406" cy="79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51" name="TextBox 64"/>
            <p:cNvSpPr txBox="1">
              <a:spLocks noChangeArrowheads="1"/>
            </p:cNvSpPr>
            <p:nvPr/>
          </p:nvSpPr>
          <p:spPr bwMode="auto">
            <a:xfrm>
              <a:off x="6781800" y="4648200"/>
              <a:ext cx="1371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Node</a:t>
              </a:r>
              <a:endParaRPr lang="en-SG">
                <a:solidFill>
                  <a:srgbClr val="0000FF"/>
                </a:solidFill>
              </a:endParaRPr>
            </a:p>
          </p:txBody>
        </p:sp>
        <p:sp>
          <p:nvSpPr>
            <p:cNvPr id="26652" name="TextBox 65"/>
            <p:cNvSpPr txBox="1">
              <a:spLocks noChangeArrowheads="1"/>
            </p:cNvSpPr>
            <p:nvPr/>
          </p:nvSpPr>
          <p:spPr bwMode="auto">
            <a:xfrm>
              <a:off x="6477000" y="3581400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0000FF"/>
                  </a:solidFill>
                </a:rPr>
                <a:t>item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sp>
          <p:nvSpPr>
            <p:cNvPr id="26653" name="TextBox 66"/>
            <p:cNvSpPr txBox="1">
              <a:spLocks noChangeArrowheads="1"/>
            </p:cNvSpPr>
            <p:nvPr/>
          </p:nvSpPr>
          <p:spPr bwMode="auto">
            <a:xfrm>
              <a:off x="7696200" y="3581400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0000FF"/>
                  </a:solidFill>
                </a:rPr>
                <a:t>next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cxnSp>
          <p:nvCxnSpPr>
            <p:cNvPr id="26654" name="Straight Connector 67"/>
            <p:cNvCxnSpPr>
              <a:cxnSpLocks noChangeShapeType="1"/>
            </p:cNvCxnSpPr>
            <p:nvPr/>
          </p:nvCxnSpPr>
          <p:spPr bwMode="auto">
            <a:xfrm rot="10800000">
              <a:off x="8153400" y="4343400"/>
              <a:ext cx="609600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55" name="TextBox 81"/>
            <p:cNvSpPr txBox="1">
              <a:spLocks noChangeArrowheads="1"/>
            </p:cNvSpPr>
            <p:nvPr/>
          </p:nvSpPr>
          <p:spPr bwMode="auto">
            <a:xfrm>
              <a:off x="6553200" y="2971800"/>
              <a:ext cx="1066800" cy="40005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SG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656" name="Curved Connector 82"/>
            <p:cNvCxnSpPr>
              <a:cxnSpLocks noChangeShapeType="1"/>
            </p:cNvCxnSpPr>
            <p:nvPr/>
          </p:nvCxnSpPr>
          <p:spPr bwMode="auto">
            <a:xfrm rot="5400000">
              <a:off x="6286501" y="3319164"/>
              <a:ext cx="914399" cy="685800"/>
            </a:xfrm>
            <a:prstGeom prst="curvedConnector3">
              <a:avLst>
                <a:gd name="adj1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57" name="TextBox 83"/>
            <p:cNvSpPr txBox="1">
              <a:spLocks noChangeArrowheads="1"/>
            </p:cNvSpPr>
            <p:nvPr/>
          </p:nvSpPr>
          <p:spPr bwMode="auto">
            <a:xfrm>
              <a:off x="6400800" y="2514600"/>
              <a:ext cx="1524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backNode</a:t>
              </a:r>
              <a:endParaRPr lang="en-SG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3835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Node Structure </a:t>
            </a:r>
            <a:endParaRPr lang="en-US" altLang="zh-CN" sz="3200" i="1">
              <a:ea typeface="宋体" panose="02010600030101010101" pitchFamily="2" charset="-122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609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0">
                <a:latin typeface="Arial" panose="020B0604020202020204" pitchFamily="34" charset="0"/>
                <a:ea typeface="宋体" panose="02010600030101010101" pitchFamily="2" charset="-122"/>
              </a:rPr>
              <a:t>Recall format for declaring the </a:t>
            </a:r>
            <a:r>
              <a:rPr lang="en-US" altLang="zh-CN" sz="2400" b="0" u="sng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node</a:t>
            </a:r>
            <a:r>
              <a:rPr lang="en-US" altLang="zh-CN" sz="2400" b="0">
                <a:latin typeface="Arial" panose="020B0604020202020204" pitchFamily="34" charset="0"/>
                <a:ea typeface="宋体" panose="02010600030101010101" pitchFamily="2" charset="-122"/>
              </a:rPr>
              <a:t> structure in C++ is:</a:t>
            </a:r>
          </a:p>
        </p:txBody>
      </p:sp>
      <p:sp>
        <p:nvSpPr>
          <p:cNvPr id="27653" name="TextBox 14"/>
          <p:cNvSpPr txBox="1">
            <a:spLocks noChangeArrowheads="1"/>
          </p:cNvSpPr>
          <p:nvPr/>
        </p:nvSpPr>
        <p:spPr bwMode="auto">
          <a:xfrm>
            <a:off x="457200" y="4343400"/>
            <a:ext cx="3962400" cy="1016000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     </a:t>
            </a:r>
            <a:endParaRPr lang="en-SG"/>
          </a:p>
        </p:txBody>
      </p:sp>
      <p:cxnSp>
        <p:nvCxnSpPr>
          <p:cNvPr id="27654" name="Straight Connector 15"/>
          <p:cNvCxnSpPr>
            <a:cxnSpLocks noChangeShapeType="1"/>
          </p:cNvCxnSpPr>
          <p:nvPr/>
        </p:nvCxnSpPr>
        <p:spPr bwMode="auto">
          <a:xfrm rot="5400000">
            <a:off x="2401094" y="4837906"/>
            <a:ext cx="9906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5" name="TextBox 17"/>
          <p:cNvSpPr txBox="1">
            <a:spLocks noChangeArrowheads="1"/>
          </p:cNvSpPr>
          <p:nvPr/>
        </p:nvSpPr>
        <p:spPr bwMode="auto">
          <a:xfrm>
            <a:off x="1066800" y="3886200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item</a:t>
            </a:r>
            <a:endParaRPr lang="en-SG">
              <a:solidFill>
                <a:srgbClr val="0000FF"/>
              </a:solidFill>
            </a:endParaRPr>
          </a:p>
        </p:txBody>
      </p:sp>
      <p:sp>
        <p:nvSpPr>
          <p:cNvPr id="27656" name="TextBox 18"/>
          <p:cNvSpPr txBox="1">
            <a:spLocks noChangeArrowheads="1"/>
          </p:cNvSpPr>
          <p:nvPr/>
        </p:nvSpPr>
        <p:spPr bwMode="auto">
          <a:xfrm>
            <a:off x="3048000" y="3886200"/>
            <a:ext cx="121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next</a:t>
            </a:r>
            <a:endParaRPr lang="en-SG">
              <a:solidFill>
                <a:srgbClr val="0000FF"/>
              </a:solidFill>
            </a:endParaRPr>
          </a:p>
        </p:txBody>
      </p:sp>
      <p:cxnSp>
        <p:nvCxnSpPr>
          <p:cNvPr id="27657" name="Straight Arrow Connector 20"/>
          <p:cNvCxnSpPr>
            <a:cxnSpLocks noChangeShapeType="1"/>
          </p:cNvCxnSpPr>
          <p:nvPr/>
        </p:nvCxnSpPr>
        <p:spPr bwMode="auto">
          <a:xfrm>
            <a:off x="3657600" y="4876800"/>
            <a:ext cx="144780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8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153400" cy="2057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SG" b="1">
                <a:solidFill>
                  <a:srgbClr val="0000F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struct Node</a:t>
            </a:r>
          </a:p>
          <a:p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  ItemType item;   </a:t>
            </a:r>
            <a:r>
              <a:rPr lang="en-US" i="1">
                <a:solidFill>
                  <a:srgbClr val="FF66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// to store the data item</a:t>
            </a:r>
          </a:p>
          <a:p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  Node     *next;  </a:t>
            </a:r>
            <a:r>
              <a:rPr lang="en-US" i="1">
                <a:solidFill>
                  <a:srgbClr val="FF66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// pointer to point to next node</a:t>
            </a:r>
          </a:p>
          <a:p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3811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Specification of Queue ADT(Pointer-based) - </a:t>
            </a:r>
            <a:r>
              <a:rPr lang="en-US" altLang="zh-CN" sz="2800" b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Queue.h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38200"/>
            <a:ext cx="8686800" cy="5486400"/>
          </a:xfrm>
          <a:solidFill>
            <a:srgbClr val="CCFFFF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i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SG" sz="1200" b="0" i="1" dirty="0" err="1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Queue.h</a:t>
            </a:r>
            <a:r>
              <a:rPr lang="en-SG" sz="1200" b="0" i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- - Specification of Queue ADT (for pointer-based implementation)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200" b="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200" b="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ItemType</a:t>
            </a: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  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Queue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private: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SG" sz="1200" b="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Node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SG" sz="1200" b="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ItemType</a:t>
            </a: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item;</a:t>
            </a:r>
            <a:r>
              <a:rPr lang="en-SG" sz="1200" b="0" i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// a data item on the queue</a:t>
            </a:r>
            <a:endParaRPr lang="en-SG" sz="1200" b="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Node *next; </a:t>
            </a:r>
            <a:r>
              <a:rPr lang="en-SG" sz="1200" b="0" i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// pointer to next node</a:t>
            </a:r>
            <a:endParaRPr lang="en-SG" sz="1200" b="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}; </a:t>
            </a:r>
            <a:r>
              <a:rPr lang="en-SG" sz="1200" b="0" i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// end of Node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i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i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Node *</a:t>
            </a:r>
            <a:r>
              <a:rPr lang="en-SG" sz="1200" b="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frontNode</a:t>
            </a: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i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Node *</a:t>
            </a:r>
            <a:r>
              <a:rPr lang="en-SG" sz="1200" b="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backNode</a:t>
            </a: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SG" sz="1200" b="0" i="1" dirty="0">
              <a:solidFill>
                <a:srgbClr val="FF99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i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en-SG" sz="1200" b="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SG" sz="1200" b="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Queue();</a:t>
            </a: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SG" sz="1200" b="0" i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// constructor</a:t>
            </a:r>
            <a:endParaRPr lang="en-SG" sz="1200" b="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~</a:t>
            </a:r>
            <a:r>
              <a:rPr lang="en-SG" sz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Queue();</a:t>
            </a: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SG" sz="1200" b="0" i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// destructor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SG" sz="1200" b="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i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// add a new item to the back of the queue</a:t>
            </a:r>
            <a:endParaRPr lang="en-US" sz="1200" b="0" i="1" dirty="0">
              <a:solidFill>
                <a:srgbClr val="FF99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200" b="0" i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	 // pre : size &lt; MAX_SIZE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200" b="0" i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	 // post: item is added to the back of the queue</a:t>
            </a:r>
            <a:endParaRPr lang="en-SG" sz="1200" b="0" i="1" dirty="0">
              <a:solidFill>
                <a:srgbClr val="FF99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SG" sz="12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SG" sz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2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enqueue</a:t>
            </a:r>
            <a:r>
              <a:rPr lang="en-SG" sz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2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ItemType</a:t>
            </a:r>
            <a:r>
              <a:rPr lang="en-SG" sz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&amp; item);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i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. . .</a:t>
            </a:r>
            <a:endParaRPr lang="en-SG" sz="12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514350" indent="-514350">
              <a:buFont typeface="Wingdings" panose="05000000000000000000" pitchFamily="2" charset="2"/>
              <a:buNone/>
              <a:defRPr/>
            </a:pPr>
            <a:endParaRPr lang="en-US" altLang="zh-CN" sz="1200" b="0" dirty="0"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sp>
        <p:nvSpPr>
          <p:cNvPr id="28677" name="TextBox 4"/>
          <p:cNvSpPr txBox="1">
            <a:spLocks noChangeArrowheads="1"/>
          </p:cNvSpPr>
          <p:nvPr/>
        </p:nvSpPr>
        <p:spPr bwMode="auto">
          <a:xfrm>
            <a:off x="5562600" y="1371600"/>
            <a:ext cx="2895600" cy="40005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from MEL</a:t>
            </a:r>
            <a:endParaRPr lang="en-SG" sz="2000">
              <a:solidFill>
                <a:srgbClr val="FF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149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44196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 enqueue a new item at the back of the Queue, need to :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SG" sz="24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</a:t>
            </a:r>
            <a:r>
              <a:rPr lang="en-US" altLang="zh-CN" sz="24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b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create a new node to store the item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SG" sz="24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</a:t>
            </a:r>
            <a:r>
              <a:rPr lang="en-US" altLang="zh-CN" sz="2400" b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make the back node’s next pointer to point to the new node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SG" sz="24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</a:t>
            </a:r>
            <a:r>
              <a:rPr lang="en-US" altLang="zh-CN" sz="2400" b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Make the back node point to the new node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b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>
                <a:ea typeface="宋体" panose="02010600030101010101" pitchFamily="2" charset="-122"/>
              </a:rPr>
              <a:t>Enqueueing an item at back of Queue</a:t>
            </a:r>
            <a:endParaRPr lang="en-US" altLang="zh-CN" sz="3200" b="0" i="1">
              <a:ea typeface="宋体" panose="02010600030101010101" pitchFamily="2" charset="-122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381000" y="5715000"/>
            <a:ext cx="8229600" cy="4572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altLang="zh-CN" i="1" kern="0" dirty="0">
                <a:solidFill>
                  <a:srgbClr val="FF0000"/>
                </a:solidFill>
                <a:latin typeface="Arial" charset="0"/>
                <a:ea typeface="宋体" charset="-122"/>
              </a:rPr>
              <a:t>*  Need to consider case of empty queue</a:t>
            </a:r>
          </a:p>
        </p:txBody>
      </p:sp>
      <p:cxnSp>
        <p:nvCxnSpPr>
          <p:cNvPr id="29702" name="Straight Arrow Connector 42"/>
          <p:cNvCxnSpPr>
            <a:cxnSpLocks noChangeShapeType="1"/>
          </p:cNvCxnSpPr>
          <p:nvPr/>
        </p:nvCxnSpPr>
        <p:spPr bwMode="auto">
          <a:xfrm>
            <a:off x="5562600" y="3652838"/>
            <a:ext cx="685800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9703" name="Group 92"/>
          <p:cNvGrpSpPr>
            <a:grpSpLocks/>
          </p:cNvGrpSpPr>
          <p:nvPr/>
        </p:nvGrpSpPr>
        <p:grpSpPr bwMode="auto">
          <a:xfrm>
            <a:off x="304800" y="2362200"/>
            <a:ext cx="8534400" cy="3276600"/>
            <a:chOff x="304800" y="2286000"/>
            <a:chExt cx="8534400" cy="3276600"/>
          </a:xfrm>
        </p:grpSpPr>
        <p:grpSp>
          <p:nvGrpSpPr>
            <p:cNvPr id="29704" name="Group 91"/>
            <p:cNvGrpSpPr>
              <a:grpSpLocks/>
            </p:cNvGrpSpPr>
            <p:nvPr/>
          </p:nvGrpSpPr>
          <p:grpSpPr bwMode="auto">
            <a:xfrm>
              <a:off x="304800" y="2286000"/>
              <a:ext cx="8534400" cy="3276600"/>
              <a:chOff x="304800" y="2286000"/>
              <a:chExt cx="8534400" cy="3276600"/>
            </a:xfrm>
          </p:grpSpPr>
          <p:sp>
            <p:nvSpPr>
              <p:cNvPr id="29706" name="TextBox 40"/>
              <p:cNvSpPr txBox="1">
                <a:spLocks noChangeArrowheads="1"/>
              </p:cNvSpPr>
              <p:nvPr/>
            </p:nvSpPr>
            <p:spPr bwMode="auto">
              <a:xfrm>
                <a:off x="2971800" y="3429000"/>
                <a:ext cx="2057400" cy="461665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FF"/>
                    </a:solidFill>
                  </a:rPr>
                  <a:t>  </a:t>
                </a:r>
                <a:r>
                  <a:rPr lang="en-US"/>
                  <a:t>John</a:t>
                </a:r>
                <a:r>
                  <a:rPr lang="en-US">
                    <a:solidFill>
                      <a:srgbClr val="0000FF"/>
                    </a:solidFill>
                  </a:rPr>
                  <a:t> </a:t>
                </a:r>
                <a:endParaRPr lang="en-SG">
                  <a:solidFill>
                    <a:srgbClr val="0000FF"/>
                  </a:solidFill>
                </a:endParaRPr>
              </a:p>
            </p:txBody>
          </p:sp>
          <p:sp>
            <p:nvSpPr>
              <p:cNvPr id="29707" name="TextBox 28"/>
              <p:cNvSpPr txBox="1">
                <a:spLocks noChangeArrowheads="1"/>
              </p:cNvSpPr>
              <p:nvPr/>
            </p:nvSpPr>
            <p:spPr bwMode="auto">
              <a:xfrm>
                <a:off x="4648200" y="3429000"/>
                <a:ext cx="121920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000">
                    <a:solidFill>
                      <a:srgbClr val="0000FF"/>
                    </a:solidFill>
                  </a:rPr>
                  <a:t>…</a:t>
                </a:r>
                <a:endParaRPr lang="en-SG" sz="200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29708" name="Straight Connector 46"/>
              <p:cNvCxnSpPr>
                <a:cxnSpLocks noChangeShapeType="1"/>
              </p:cNvCxnSpPr>
              <p:nvPr/>
            </p:nvCxnSpPr>
            <p:spPr bwMode="auto">
              <a:xfrm>
                <a:off x="8534400" y="4191001"/>
                <a:ext cx="228600" cy="1587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09" name="Straight Arrow Connector 42"/>
              <p:cNvCxnSpPr>
                <a:cxnSpLocks noChangeShapeType="1"/>
              </p:cNvCxnSpPr>
              <p:nvPr/>
            </p:nvCxnSpPr>
            <p:spPr bwMode="auto">
              <a:xfrm rot="5400000">
                <a:off x="8382001" y="3884613"/>
                <a:ext cx="457200" cy="3175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10" name="Straight Connector 44"/>
              <p:cNvCxnSpPr>
                <a:cxnSpLocks noChangeShapeType="1"/>
              </p:cNvCxnSpPr>
              <p:nvPr/>
            </p:nvCxnSpPr>
            <p:spPr bwMode="auto">
              <a:xfrm>
                <a:off x="8382000" y="4114801"/>
                <a:ext cx="457200" cy="1587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711" name="TextBox 81"/>
              <p:cNvSpPr txBox="1">
                <a:spLocks noChangeArrowheads="1"/>
              </p:cNvSpPr>
              <p:nvPr/>
            </p:nvSpPr>
            <p:spPr bwMode="auto">
              <a:xfrm>
                <a:off x="457200" y="2743200"/>
                <a:ext cx="1066800" cy="400050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SG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9712" name="Curved Connector 82"/>
              <p:cNvCxnSpPr>
                <a:cxnSpLocks noChangeShapeType="1"/>
              </p:cNvCxnSpPr>
              <p:nvPr/>
            </p:nvCxnSpPr>
            <p:spPr bwMode="auto">
              <a:xfrm rot="5400000">
                <a:off x="495300" y="2933700"/>
                <a:ext cx="533400" cy="457200"/>
              </a:xfrm>
              <a:prstGeom prst="curvedConnector3">
                <a:avLst>
                  <a:gd name="adj1" fmla="val 50000"/>
                </a:avLst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713" name="TextBox 83"/>
              <p:cNvSpPr txBox="1">
                <a:spLocks noChangeArrowheads="1"/>
              </p:cNvSpPr>
              <p:nvPr/>
            </p:nvSpPr>
            <p:spPr bwMode="auto">
              <a:xfrm>
                <a:off x="304800" y="2343090"/>
                <a:ext cx="1524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frontNode</a:t>
                </a:r>
                <a:endParaRPr lang="en-SG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714" name="TextBox 37"/>
              <p:cNvSpPr txBox="1">
                <a:spLocks noChangeArrowheads="1"/>
              </p:cNvSpPr>
              <p:nvPr/>
            </p:nvSpPr>
            <p:spPr bwMode="auto">
              <a:xfrm>
                <a:off x="533400" y="3429000"/>
                <a:ext cx="1981200" cy="461665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/>
                  <a:t>  Annie </a:t>
                </a:r>
                <a:endParaRPr lang="en-SG"/>
              </a:p>
            </p:txBody>
          </p:sp>
          <p:cxnSp>
            <p:nvCxnSpPr>
              <p:cNvPr id="29715" name="Straight Connector 38"/>
              <p:cNvCxnSpPr>
                <a:cxnSpLocks noChangeShapeType="1"/>
              </p:cNvCxnSpPr>
              <p:nvPr/>
            </p:nvCxnSpPr>
            <p:spPr bwMode="auto">
              <a:xfrm rot="5400000">
                <a:off x="1753394" y="3656806"/>
                <a:ext cx="456406" cy="794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16" name="Straight Arrow Connector 39"/>
              <p:cNvCxnSpPr>
                <a:cxnSpLocks noChangeShapeType="1"/>
              </p:cNvCxnSpPr>
              <p:nvPr/>
            </p:nvCxnSpPr>
            <p:spPr bwMode="auto">
              <a:xfrm>
                <a:off x="2286000" y="3657600"/>
                <a:ext cx="685800" cy="1588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17" name="Straight Connector 41"/>
              <p:cNvCxnSpPr>
                <a:cxnSpLocks noChangeShapeType="1"/>
              </p:cNvCxnSpPr>
              <p:nvPr/>
            </p:nvCxnSpPr>
            <p:spPr bwMode="auto">
              <a:xfrm rot="5400000">
                <a:off x="4191794" y="3656806"/>
                <a:ext cx="456406" cy="794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718" name="TextBox 51"/>
              <p:cNvSpPr txBox="1">
                <a:spLocks noChangeArrowheads="1"/>
              </p:cNvSpPr>
              <p:nvPr/>
            </p:nvSpPr>
            <p:spPr bwMode="auto">
              <a:xfrm>
                <a:off x="6248400" y="3424535"/>
                <a:ext cx="2057400" cy="461665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FF"/>
                    </a:solidFill>
                  </a:rPr>
                  <a:t>  </a:t>
                </a:r>
                <a:r>
                  <a:rPr lang="en-US"/>
                  <a:t>Mic</a:t>
                </a:r>
                <a:r>
                  <a:rPr lang="en-US">
                    <a:solidFill>
                      <a:srgbClr val="0000FF"/>
                    </a:solidFill>
                  </a:rPr>
                  <a:t> </a:t>
                </a:r>
                <a:endParaRPr lang="en-SG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29719" name="Straight Connector 52"/>
              <p:cNvCxnSpPr>
                <a:cxnSpLocks noChangeShapeType="1"/>
              </p:cNvCxnSpPr>
              <p:nvPr/>
            </p:nvCxnSpPr>
            <p:spPr bwMode="auto">
              <a:xfrm rot="5400000">
                <a:off x="7468394" y="3652341"/>
                <a:ext cx="456406" cy="794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20" name="Straight Connector 56"/>
              <p:cNvCxnSpPr>
                <a:cxnSpLocks noChangeShapeType="1"/>
              </p:cNvCxnSpPr>
              <p:nvPr/>
            </p:nvCxnSpPr>
            <p:spPr bwMode="auto">
              <a:xfrm rot="10800000">
                <a:off x="8001000" y="3653135"/>
                <a:ext cx="609600" cy="1588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721" name="TextBox 81"/>
              <p:cNvSpPr txBox="1">
                <a:spLocks noChangeArrowheads="1"/>
              </p:cNvSpPr>
              <p:nvPr/>
            </p:nvSpPr>
            <p:spPr bwMode="auto">
              <a:xfrm>
                <a:off x="6172200" y="2743200"/>
                <a:ext cx="1066800" cy="400050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SG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9722" name="Curved Connector 82"/>
              <p:cNvCxnSpPr>
                <a:cxnSpLocks noChangeShapeType="1"/>
              </p:cNvCxnSpPr>
              <p:nvPr/>
            </p:nvCxnSpPr>
            <p:spPr bwMode="auto">
              <a:xfrm rot="5400000">
                <a:off x="6210300" y="2933700"/>
                <a:ext cx="533400" cy="457200"/>
              </a:xfrm>
              <a:prstGeom prst="curvedConnector3">
                <a:avLst>
                  <a:gd name="adj1" fmla="val 50000"/>
                </a:avLst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723" name="TextBox 83"/>
              <p:cNvSpPr txBox="1">
                <a:spLocks noChangeArrowheads="1"/>
              </p:cNvSpPr>
              <p:nvPr/>
            </p:nvSpPr>
            <p:spPr bwMode="auto">
              <a:xfrm>
                <a:off x="6019800" y="2286000"/>
                <a:ext cx="1524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backNode</a:t>
                </a:r>
                <a:endParaRPr lang="en-SG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9724" name="Group 75"/>
              <p:cNvGrpSpPr>
                <a:grpSpLocks/>
              </p:cNvGrpSpPr>
              <p:nvPr/>
            </p:nvGrpSpPr>
            <p:grpSpPr bwMode="auto">
              <a:xfrm>
                <a:off x="1676400" y="3962400"/>
                <a:ext cx="4191000" cy="1600200"/>
                <a:chOff x="381000" y="3962400"/>
                <a:chExt cx="4191000" cy="1600200"/>
              </a:xfrm>
            </p:grpSpPr>
            <p:sp>
              <p:nvSpPr>
                <p:cNvPr id="29728" name="TextBox 81"/>
                <p:cNvSpPr txBox="1">
                  <a:spLocks noChangeArrowheads="1"/>
                </p:cNvSpPr>
                <p:nvPr/>
              </p:nvSpPr>
              <p:spPr bwMode="auto">
                <a:xfrm>
                  <a:off x="609600" y="4419600"/>
                  <a:ext cx="1066800" cy="400050"/>
                </a:xfrm>
                <a:prstGeom prst="rect">
                  <a:avLst/>
                </a:prstGeom>
                <a:noFill/>
                <a:ln w="19050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en-SG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9729" name="Curved Connector 82"/>
                <p:cNvCxnSpPr>
                  <a:cxnSpLocks noChangeShapeType="1"/>
                </p:cNvCxnSpPr>
                <p:nvPr/>
              </p:nvCxnSpPr>
              <p:spPr bwMode="auto">
                <a:xfrm>
                  <a:off x="1219200" y="4572000"/>
                  <a:ext cx="838200" cy="152400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9730" name="TextBox 83"/>
                <p:cNvSpPr txBox="1">
                  <a:spLocks noChangeArrowheads="1"/>
                </p:cNvSpPr>
                <p:nvPr/>
              </p:nvSpPr>
              <p:spPr bwMode="auto">
                <a:xfrm>
                  <a:off x="381000" y="3962400"/>
                  <a:ext cx="1524000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000" b="1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newNode</a:t>
                  </a:r>
                  <a:endParaRPr lang="en-SG" sz="2000" b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731" name="TextBox 67"/>
                <p:cNvSpPr txBox="1">
                  <a:spLocks noChangeArrowheads="1"/>
                </p:cNvSpPr>
                <p:nvPr/>
              </p:nvSpPr>
              <p:spPr bwMode="auto">
                <a:xfrm>
                  <a:off x="2057400" y="4724400"/>
                  <a:ext cx="1981200" cy="461665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/>
                  <a:r>
                    <a:rPr lang="en-US"/>
                    <a:t>  Annie </a:t>
                  </a:r>
                  <a:endParaRPr lang="en-SG"/>
                </a:p>
              </p:txBody>
            </p:sp>
            <p:cxnSp>
              <p:nvCxnSpPr>
                <p:cNvPr id="29732" name="Straight Connector 46"/>
                <p:cNvCxnSpPr>
                  <a:cxnSpLocks noChangeShapeType="1"/>
                </p:cNvCxnSpPr>
                <p:nvPr/>
              </p:nvCxnSpPr>
              <p:spPr bwMode="auto">
                <a:xfrm>
                  <a:off x="4267200" y="5561013"/>
                  <a:ext cx="228600" cy="1587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733" name="Straight Arrow Connector 42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114801" y="5254625"/>
                  <a:ext cx="457200" cy="3175"/>
                </a:xfrm>
                <a:prstGeom prst="straightConnector1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734" name="Straight Connector 44"/>
                <p:cNvCxnSpPr>
                  <a:cxnSpLocks noChangeShapeType="1"/>
                </p:cNvCxnSpPr>
                <p:nvPr/>
              </p:nvCxnSpPr>
              <p:spPr bwMode="auto">
                <a:xfrm>
                  <a:off x="4114800" y="5484813"/>
                  <a:ext cx="457200" cy="1587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735" name="Straight Connector 72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3733800" y="5023147"/>
                  <a:ext cx="609600" cy="1588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736" name="Straight Connector 73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277394" y="4952206"/>
                  <a:ext cx="456406" cy="794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75" name="Dodecagon 74"/>
              <p:cNvSpPr/>
              <p:nvPr/>
            </p:nvSpPr>
            <p:spPr bwMode="auto">
              <a:xfrm>
                <a:off x="7010400" y="4419600"/>
                <a:ext cx="457200" cy="458788"/>
              </a:xfrm>
              <a:prstGeom prst="dodecagon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sz="1600" b="1" dirty="0">
                    <a:solidFill>
                      <a:srgbClr val="FF0000"/>
                    </a:solidFill>
                  </a:rPr>
                  <a:t>1</a:t>
                </a:r>
                <a:endParaRPr lang="en-SG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726" name="Freeform 87"/>
              <p:cNvSpPr>
                <a:spLocks noChangeArrowheads="1"/>
              </p:cNvSpPr>
              <p:nvPr/>
            </p:nvSpPr>
            <p:spPr bwMode="auto">
              <a:xfrm>
                <a:off x="3372592" y="3669475"/>
                <a:ext cx="4643252" cy="1045029"/>
              </a:xfrm>
              <a:custGeom>
                <a:avLst/>
                <a:gdLst>
                  <a:gd name="T0" fmla="*/ 4643252 w 4643252"/>
                  <a:gd name="T1" fmla="*/ 0 h 1045029"/>
                  <a:gd name="T2" fmla="*/ 4298868 w 4643252"/>
                  <a:gd name="T3" fmla="*/ 498764 h 1045029"/>
                  <a:gd name="T4" fmla="*/ 3170712 w 4643252"/>
                  <a:gd name="T5" fmla="*/ 688769 h 1045029"/>
                  <a:gd name="T6" fmla="*/ 1603169 w 4643252"/>
                  <a:gd name="T7" fmla="*/ 653143 h 1045029"/>
                  <a:gd name="T8" fmla="*/ 451263 w 4643252"/>
                  <a:gd name="T9" fmla="*/ 938151 h 1045029"/>
                  <a:gd name="T10" fmla="*/ 0 w 4643252"/>
                  <a:gd name="T11" fmla="*/ 1045029 h 10450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43252"/>
                  <a:gd name="T19" fmla="*/ 0 h 1045029"/>
                  <a:gd name="T20" fmla="*/ 4643252 w 4643252"/>
                  <a:gd name="T21" fmla="*/ 1045029 h 104502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43252" h="1045029">
                    <a:moveTo>
                      <a:pt x="4643252" y="0"/>
                    </a:moveTo>
                    <a:cubicBezTo>
                      <a:pt x="4593771" y="191984"/>
                      <a:pt x="4544291" y="383969"/>
                      <a:pt x="4298868" y="498764"/>
                    </a:cubicBezTo>
                    <a:cubicBezTo>
                      <a:pt x="4053445" y="613559"/>
                      <a:pt x="3619995" y="663039"/>
                      <a:pt x="3170712" y="688769"/>
                    </a:cubicBezTo>
                    <a:cubicBezTo>
                      <a:pt x="2721429" y="714499"/>
                      <a:pt x="2056411" y="611579"/>
                      <a:pt x="1603169" y="653143"/>
                    </a:cubicBezTo>
                    <a:cubicBezTo>
                      <a:pt x="1149928" y="694707"/>
                      <a:pt x="451263" y="938151"/>
                      <a:pt x="451263" y="938151"/>
                    </a:cubicBezTo>
                    <a:lnTo>
                      <a:pt x="0" y="1045029"/>
                    </a:lnTo>
                  </a:path>
                </a:pathLst>
              </a:custGeom>
              <a:noFill/>
              <a:ln w="25400" algn="ctr">
                <a:solidFill>
                  <a:srgbClr val="FF0000"/>
                </a:solidFill>
                <a:prstDash val="dash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" name="Dodecagon 90"/>
              <p:cNvSpPr/>
              <p:nvPr/>
            </p:nvSpPr>
            <p:spPr bwMode="auto">
              <a:xfrm>
                <a:off x="4648200" y="2514600"/>
                <a:ext cx="457200" cy="458788"/>
              </a:xfrm>
              <a:prstGeom prst="dodecagon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sz="1600" b="1" dirty="0">
                    <a:solidFill>
                      <a:srgbClr val="FF0000"/>
                    </a:solidFill>
                  </a:rPr>
                  <a:t>2</a:t>
                </a:r>
                <a:endParaRPr lang="en-SG" sz="16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9705" name="Freeform 89"/>
            <p:cNvSpPr>
              <a:spLocks noChangeArrowheads="1"/>
            </p:cNvSpPr>
            <p:nvPr/>
          </p:nvSpPr>
          <p:spPr bwMode="auto">
            <a:xfrm>
              <a:off x="3396343" y="2869870"/>
              <a:ext cx="3301340" cy="1844634"/>
            </a:xfrm>
            <a:custGeom>
              <a:avLst/>
              <a:gdLst>
                <a:gd name="T0" fmla="*/ 3301340 w 3301340"/>
                <a:gd name="T1" fmla="*/ 51460 h 1844634"/>
                <a:gd name="T2" fmla="*/ 2612570 w 3301340"/>
                <a:gd name="T3" fmla="*/ 27709 h 1844634"/>
                <a:gd name="T4" fmla="*/ 1923802 w 3301340"/>
                <a:gd name="T5" fmla="*/ 217714 h 1844634"/>
                <a:gd name="T6" fmla="*/ 1353787 w 3301340"/>
                <a:gd name="T7" fmla="*/ 573974 h 1844634"/>
                <a:gd name="T8" fmla="*/ 914400 w 3301340"/>
                <a:gd name="T9" fmla="*/ 1048987 h 1844634"/>
                <a:gd name="T10" fmla="*/ 486888 w 3301340"/>
                <a:gd name="T11" fmla="*/ 1547751 h 1844634"/>
                <a:gd name="T12" fmla="*/ 0 w 3301340"/>
                <a:gd name="T13" fmla="*/ 1844634 h 1844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01340"/>
                <a:gd name="T22" fmla="*/ 0 h 1844634"/>
                <a:gd name="T23" fmla="*/ 3301340 w 3301340"/>
                <a:gd name="T24" fmla="*/ 1844634 h 1844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01340" h="1844634">
                  <a:moveTo>
                    <a:pt x="3301340" y="51460"/>
                  </a:moveTo>
                  <a:cubicBezTo>
                    <a:pt x="3071750" y="25730"/>
                    <a:pt x="2842161" y="0"/>
                    <a:pt x="2612571" y="27709"/>
                  </a:cubicBezTo>
                  <a:cubicBezTo>
                    <a:pt x="2382981" y="55418"/>
                    <a:pt x="2133599" y="126670"/>
                    <a:pt x="1923802" y="217714"/>
                  </a:cubicBezTo>
                  <a:cubicBezTo>
                    <a:pt x="1714005" y="308758"/>
                    <a:pt x="1522021" y="435429"/>
                    <a:pt x="1353787" y="573974"/>
                  </a:cubicBezTo>
                  <a:cubicBezTo>
                    <a:pt x="1185553" y="712519"/>
                    <a:pt x="1058883" y="886691"/>
                    <a:pt x="914400" y="1048987"/>
                  </a:cubicBezTo>
                  <a:cubicBezTo>
                    <a:pt x="769917" y="1211283"/>
                    <a:pt x="639288" y="1415143"/>
                    <a:pt x="486888" y="1547751"/>
                  </a:cubicBezTo>
                  <a:cubicBezTo>
                    <a:pt x="334488" y="1680359"/>
                    <a:pt x="167244" y="1762496"/>
                    <a:pt x="0" y="1844634"/>
                  </a:cubicBezTo>
                </a:path>
              </a:pathLst>
            </a:custGeom>
            <a:noFill/>
            <a:ln w="25400" algn="ctr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401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>
                <a:ea typeface="宋体" panose="02010600030101010101" pitchFamily="2" charset="-122"/>
              </a:rPr>
              <a:t>Algorithm : </a:t>
            </a:r>
            <a:r>
              <a:rPr lang="en-US" altLang="zh-CN" sz="3200" b="0" i="1">
                <a:ea typeface="宋体" panose="02010600030101010101" pitchFamily="2" charset="-122"/>
              </a:rPr>
              <a:t>enqueue an item at back of Queue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914400"/>
          <a:ext cx="8153400" cy="4169664"/>
        </p:xfrm>
        <a:graphic>
          <a:graphicData uri="http://schemas.openxmlformats.org/drawingml/2006/table">
            <a:tbl>
              <a:tblPr/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boolean enqueue(ItemType&amp; item)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Create a new node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Store the item to the node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Initialize the next pointer to null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S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If queue is empty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set front node (pointer) to point to new node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set back node’s next pointer to point to the new node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set back node (pointer) to point to new node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Return true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239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>
                <a:ea typeface="宋体" panose="02010600030101010101" pitchFamily="2" charset="-122"/>
              </a:rPr>
              <a:t>Dequeue an item from front of the Queue</a:t>
            </a:r>
            <a:endParaRPr lang="en-US" altLang="zh-CN" sz="3200" b="0" i="1">
              <a:ea typeface="宋体" panose="02010600030101010101" pitchFamily="2" charset="-122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610600" cy="38862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 dequeue item from front of the Queue, you need to :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SG" sz="24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</a:t>
            </a:r>
            <a:r>
              <a:rPr lang="en-US" altLang="zh-CN" sz="24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b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 a temp pointer to point to front node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SG" sz="24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</a:t>
            </a:r>
            <a:r>
              <a:rPr lang="en-US" sz="2400" b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 Make the frontNode point to the next node in queue</a:t>
            </a:r>
            <a:endParaRPr lang="en-US" altLang="zh-CN" sz="2400" b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SG" sz="24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</a:t>
            </a:r>
            <a:r>
              <a:rPr lang="en-US" altLang="zh-CN" sz="2400" b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Make removed node’s next pointer point to NULL and deallocate memory from removed node</a:t>
            </a:r>
          </a:p>
        </p:txBody>
      </p:sp>
      <p:grpSp>
        <p:nvGrpSpPr>
          <p:cNvPr id="31749" name="Group 91"/>
          <p:cNvGrpSpPr>
            <a:grpSpLocks/>
          </p:cNvGrpSpPr>
          <p:nvPr/>
        </p:nvGrpSpPr>
        <p:grpSpPr bwMode="auto">
          <a:xfrm>
            <a:off x="304800" y="2819400"/>
            <a:ext cx="8534400" cy="2211388"/>
            <a:chOff x="304800" y="2286000"/>
            <a:chExt cx="8534400" cy="2211388"/>
          </a:xfrm>
        </p:grpSpPr>
        <p:sp>
          <p:nvSpPr>
            <p:cNvPr id="31763" name="TextBox 29"/>
            <p:cNvSpPr txBox="1">
              <a:spLocks noChangeArrowheads="1"/>
            </p:cNvSpPr>
            <p:nvPr/>
          </p:nvSpPr>
          <p:spPr bwMode="auto">
            <a:xfrm>
              <a:off x="2971800" y="3429000"/>
              <a:ext cx="2057400" cy="461665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  </a:t>
              </a:r>
              <a:r>
                <a:rPr lang="en-US"/>
                <a:t>John</a:t>
              </a:r>
              <a:r>
                <a:rPr lang="en-US">
                  <a:solidFill>
                    <a:srgbClr val="0000FF"/>
                  </a:solidFill>
                </a:rPr>
                <a:t> </a:t>
              </a:r>
              <a:endParaRPr lang="en-SG">
                <a:solidFill>
                  <a:srgbClr val="0000FF"/>
                </a:solidFill>
              </a:endParaRPr>
            </a:p>
          </p:txBody>
        </p:sp>
        <p:sp>
          <p:nvSpPr>
            <p:cNvPr id="31764" name="TextBox 28"/>
            <p:cNvSpPr txBox="1">
              <a:spLocks noChangeArrowheads="1"/>
            </p:cNvSpPr>
            <p:nvPr/>
          </p:nvSpPr>
          <p:spPr bwMode="auto">
            <a:xfrm>
              <a:off x="4648200" y="3429000"/>
              <a:ext cx="1219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rgbClr val="0000FF"/>
                  </a:solidFill>
                </a:rPr>
                <a:t>…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cxnSp>
          <p:nvCxnSpPr>
            <p:cNvPr id="31765" name="Straight Connector 46"/>
            <p:cNvCxnSpPr>
              <a:cxnSpLocks noChangeShapeType="1"/>
            </p:cNvCxnSpPr>
            <p:nvPr/>
          </p:nvCxnSpPr>
          <p:spPr bwMode="auto">
            <a:xfrm>
              <a:off x="8534400" y="4191001"/>
              <a:ext cx="228600" cy="15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6" name="Straight Arrow Connector 42"/>
            <p:cNvCxnSpPr>
              <a:cxnSpLocks noChangeShapeType="1"/>
            </p:cNvCxnSpPr>
            <p:nvPr/>
          </p:nvCxnSpPr>
          <p:spPr bwMode="auto">
            <a:xfrm rot="5400000">
              <a:off x="8382001" y="3884613"/>
              <a:ext cx="457200" cy="3175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7" name="Straight Connector 44"/>
            <p:cNvCxnSpPr>
              <a:cxnSpLocks noChangeShapeType="1"/>
            </p:cNvCxnSpPr>
            <p:nvPr/>
          </p:nvCxnSpPr>
          <p:spPr bwMode="auto">
            <a:xfrm>
              <a:off x="8382000" y="4114801"/>
              <a:ext cx="457200" cy="15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8" name="TextBox 81"/>
            <p:cNvSpPr txBox="1">
              <a:spLocks noChangeArrowheads="1"/>
            </p:cNvSpPr>
            <p:nvPr/>
          </p:nvSpPr>
          <p:spPr bwMode="auto">
            <a:xfrm>
              <a:off x="457200" y="2743200"/>
              <a:ext cx="1066800" cy="40005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SG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769" name="Curved Connector 82"/>
            <p:cNvCxnSpPr>
              <a:cxnSpLocks noChangeShapeType="1"/>
            </p:cNvCxnSpPr>
            <p:nvPr/>
          </p:nvCxnSpPr>
          <p:spPr bwMode="auto">
            <a:xfrm rot="5400000">
              <a:off x="495300" y="2933700"/>
              <a:ext cx="533400" cy="457200"/>
            </a:xfrm>
            <a:prstGeom prst="curvedConnector3">
              <a:avLst>
                <a:gd name="adj1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0" name="TextBox 83"/>
            <p:cNvSpPr txBox="1">
              <a:spLocks noChangeArrowheads="1"/>
            </p:cNvSpPr>
            <p:nvPr/>
          </p:nvSpPr>
          <p:spPr bwMode="auto">
            <a:xfrm>
              <a:off x="304800" y="2343090"/>
              <a:ext cx="1524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frontNode</a:t>
              </a:r>
              <a:endParaRPr lang="en-SG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771" name="TextBox 37"/>
            <p:cNvSpPr txBox="1">
              <a:spLocks noChangeArrowheads="1"/>
            </p:cNvSpPr>
            <p:nvPr/>
          </p:nvSpPr>
          <p:spPr bwMode="auto">
            <a:xfrm>
              <a:off x="533400" y="3429000"/>
              <a:ext cx="1981200" cy="461665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/>
                <a:t>  Annie </a:t>
              </a:r>
              <a:endParaRPr lang="en-SG"/>
            </a:p>
          </p:txBody>
        </p:sp>
        <p:cxnSp>
          <p:nvCxnSpPr>
            <p:cNvPr id="31772" name="Straight Connector 38"/>
            <p:cNvCxnSpPr>
              <a:cxnSpLocks noChangeShapeType="1"/>
            </p:cNvCxnSpPr>
            <p:nvPr/>
          </p:nvCxnSpPr>
          <p:spPr bwMode="auto">
            <a:xfrm rot="5400000">
              <a:off x="1753394" y="3656806"/>
              <a:ext cx="456406" cy="79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3" name="Straight Arrow Connector 41"/>
            <p:cNvCxnSpPr>
              <a:cxnSpLocks noChangeShapeType="1"/>
            </p:cNvCxnSpPr>
            <p:nvPr/>
          </p:nvCxnSpPr>
          <p:spPr bwMode="auto">
            <a:xfrm>
              <a:off x="2286000" y="3657600"/>
              <a:ext cx="685800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4" name="Straight Connector 42"/>
            <p:cNvCxnSpPr>
              <a:cxnSpLocks noChangeShapeType="1"/>
            </p:cNvCxnSpPr>
            <p:nvPr/>
          </p:nvCxnSpPr>
          <p:spPr bwMode="auto">
            <a:xfrm rot="5400000">
              <a:off x="4191794" y="3656806"/>
              <a:ext cx="456406" cy="79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5" name="TextBox 43"/>
            <p:cNvSpPr txBox="1">
              <a:spLocks noChangeArrowheads="1"/>
            </p:cNvSpPr>
            <p:nvPr/>
          </p:nvSpPr>
          <p:spPr bwMode="auto">
            <a:xfrm>
              <a:off x="6248400" y="3424535"/>
              <a:ext cx="2057400" cy="461665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  </a:t>
              </a:r>
              <a:r>
                <a:rPr lang="en-US"/>
                <a:t>Mic</a:t>
              </a:r>
              <a:r>
                <a:rPr lang="en-US">
                  <a:solidFill>
                    <a:srgbClr val="0000FF"/>
                  </a:solidFill>
                </a:rPr>
                <a:t> </a:t>
              </a:r>
              <a:endParaRPr lang="en-SG">
                <a:solidFill>
                  <a:srgbClr val="0000FF"/>
                </a:solidFill>
              </a:endParaRPr>
            </a:p>
          </p:txBody>
        </p:sp>
        <p:cxnSp>
          <p:nvCxnSpPr>
            <p:cNvPr id="31776" name="Straight Connector 44"/>
            <p:cNvCxnSpPr>
              <a:cxnSpLocks noChangeShapeType="1"/>
            </p:cNvCxnSpPr>
            <p:nvPr/>
          </p:nvCxnSpPr>
          <p:spPr bwMode="auto">
            <a:xfrm rot="5400000">
              <a:off x="7468394" y="3652341"/>
              <a:ext cx="456406" cy="79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7" name="Straight Connector 45"/>
            <p:cNvCxnSpPr>
              <a:cxnSpLocks noChangeShapeType="1"/>
            </p:cNvCxnSpPr>
            <p:nvPr/>
          </p:nvCxnSpPr>
          <p:spPr bwMode="auto">
            <a:xfrm rot="10800000">
              <a:off x="8001000" y="3653135"/>
              <a:ext cx="609600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8" name="TextBox 81"/>
            <p:cNvSpPr txBox="1">
              <a:spLocks noChangeArrowheads="1"/>
            </p:cNvSpPr>
            <p:nvPr/>
          </p:nvSpPr>
          <p:spPr bwMode="auto">
            <a:xfrm>
              <a:off x="6172200" y="2743200"/>
              <a:ext cx="1066800" cy="40005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SG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779" name="Curved Connector 82"/>
            <p:cNvCxnSpPr>
              <a:cxnSpLocks noChangeShapeType="1"/>
            </p:cNvCxnSpPr>
            <p:nvPr/>
          </p:nvCxnSpPr>
          <p:spPr bwMode="auto">
            <a:xfrm rot="5400000">
              <a:off x="6210300" y="2933700"/>
              <a:ext cx="533400" cy="457200"/>
            </a:xfrm>
            <a:prstGeom prst="curvedConnector3">
              <a:avLst>
                <a:gd name="adj1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80" name="TextBox 83"/>
            <p:cNvSpPr txBox="1">
              <a:spLocks noChangeArrowheads="1"/>
            </p:cNvSpPr>
            <p:nvPr/>
          </p:nvSpPr>
          <p:spPr bwMode="auto">
            <a:xfrm>
              <a:off x="6019800" y="2286000"/>
              <a:ext cx="1524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backNode</a:t>
              </a:r>
              <a:endParaRPr lang="en-SG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Dodecagon 50"/>
            <p:cNvSpPr/>
            <p:nvPr/>
          </p:nvSpPr>
          <p:spPr bwMode="auto">
            <a:xfrm>
              <a:off x="1371600" y="4038600"/>
              <a:ext cx="457200" cy="458788"/>
            </a:xfrm>
            <a:prstGeom prst="dodecagon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600" b="1" dirty="0">
                  <a:solidFill>
                    <a:srgbClr val="FF0000"/>
                  </a:solidFill>
                </a:rPr>
                <a:t>1</a:t>
              </a:r>
              <a:endParaRPr lang="en-SG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3" name="Dodecagon 52"/>
            <p:cNvSpPr/>
            <p:nvPr/>
          </p:nvSpPr>
          <p:spPr bwMode="auto">
            <a:xfrm>
              <a:off x="2819400" y="2362200"/>
              <a:ext cx="457200" cy="458788"/>
            </a:xfrm>
            <a:prstGeom prst="dodecagon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600" b="1" dirty="0">
                  <a:solidFill>
                    <a:srgbClr val="FF0000"/>
                  </a:solidFill>
                </a:rPr>
                <a:t>2</a:t>
              </a:r>
              <a:endParaRPr lang="en-SG" sz="1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1750" name="TextBox 81"/>
          <p:cNvSpPr txBox="1">
            <a:spLocks noChangeArrowheads="1"/>
          </p:cNvSpPr>
          <p:nvPr/>
        </p:nvSpPr>
        <p:spPr bwMode="auto">
          <a:xfrm>
            <a:off x="1143000" y="5257800"/>
            <a:ext cx="1066800" cy="4000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SG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751" name="Curved Connector 82"/>
          <p:cNvCxnSpPr>
            <a:cxnSpLocks noChangeShapeType="1"/>
          </p:cNvCxnSpPr>
          <p:nvPr/>
        </p:nvCxnSpPr>
        <p:spPr bwMode="auto">
          <a:xfrm rot="10800000">
            <a:off x="533400" y="4419600"/>
            <a:ext cx="1143000" cy="990600"/>
          </a:xfrm>
          <a:prstGeom prst="curvedConnector3">
            <a:avLst>
              <a:gd name="adj1" fmla="val 50000"/>
            </a:avLst>
          </a:prstGeom>
          <a:noFill/>
          <a:ln w="25400" algn="ctr">
            <a:solidFill>
              <a:srgbClr val="FF00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2" name="TextBox 83"/>
          <p:cNvSpPr txBox="1">
            <a:spLocks noChangeArrowheads="1"/>
          </p:cNvSpPr>
          <p:nvPr/>
        </p:nvSpPr>
        <p:spPr bwMode="auto">
          <a:xfrm>
            <a:off x="914400" y="5638800"/>
            <a:ext cx="152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</a:t>
            </a:r>
            <a:endParaRPr lang="en-SG" sz="20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753" name="Straight Connector 46"/>
          <p:cNvCxnSpPr>
            <a:cxnSpLocks noChangeShapeType="1"/>
          </p:cNvCxnSpPr>
          <p:nvPr/>
        </p:nvCxnSpPr>
        <p:spPr bwMode="auto">
          <a:xfrm>
            <a:off x="2514600" y="5948363"/>
            <a:ext cx="228600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4" name="Straight Arrow Connector 42"/>
          <p:cNvCxnSpPr>
            <a:cxnSpLocks noChangeShapeType="1"/>
          </p:cNvCxnSpPr>
          <p:nvPr/>
        </p:nvCxnSpPr>
        <p:spPr bwMode="auto">
          <a:xfrm rot="5400000">
            <a:off x="2362201" y="5641975"/>
            <a:ext cx="457200" cy="31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5" name="Straight Connector 44"/>
          <p:cNvCxnSpPr>
            <a:cxnSpLocks noChangeShapeType="1"/>
          </p:cNvCxnSpPr>
          <p:nvPr/>
        </p:nvCxnSpPr>
        <p:spPr bwMode="auto">
          <a:xfrm>
            <a:off x="2362200" y="5872163"/>
            <a:ext cx="457200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6" name="Straight Connector 69"/>
          <p:cNvCxnSpPr>
            <a:cxnSpLocks noChangeShapeType="1"/>
          </p:cNvCxnSpPr>
          <p:nvPr/>
        </p:nvCxnSpPr>
        <p:spPr bwMode="auto">
          <a:xfrm rot="10800000">
            <a:off x="1676400" y="5410200"/>
            <a:ext cx="9144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7" name="Freeform 71"/>
          <p:cNvSpPr>
            <a:spLocks noChangeArrowheads="1"/>
          </p:cNvSpPr>
          <p:nvPr/>
        </p:nvSpPr>
        <p:spPr bwMode="auto">
          <a:xfrm>
            <a:off x="996950" y="3201988"/>
            <a:ext cx="1984375" cy="728662"/>
          </a:xfrm>
          <a:custGeom>
            <a:avLst/>
            <a:gdLst>
              <a:gd name="T0" fmla="*/ 0 w 1983179"/>
              <a:gd name="T1" fmla="*/ 241773 h 728352"/>
              <a:gd name="T2" fmla="*/ 939849 w 1983179"/>
              <a:gd name="T3" fmla="*/ 63415 h 728352"/>
              <a:gd name="T4" fmla="*/ 1701246 w 1983179"/>
              <a:gd name="T5" fmla="*/ 110977 h 728352"/>
              <a:gd name="T6" fmla="*/ 1986769 w 1983179"/>
              <a:gd name="T7" fmla="*/ 729282 h 728352"/>
              <a:gd name="T8" fmla="*/ 0 60000 65536"/>
              <a:gd name="T9" fmla="*/ 0 60000 65536"/>
              <a:gd name="T10" fmla="*/ 0 60000 65536"/>
              <a:gd name="T11" fmla="*/ 0 60000 65536"/>
              <a:gd name="T12" fmla="*/ 0 w 1983179"/>
              <a:gd name="T13" fmla="*/ 0 h 728352"/>
              <a:gd name="T14" fmla="*/ 1983179 w 1983179"/>
              <a:gd name="T15" fmla="*/ 728352 h 7283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83179" h="728352">
                <a:moveTo>
                  <a:pt x="0" y="241464"/>
                </a:moveTo>
                <a:cubicBezTo>
                  <a:pt x="327561" y="163284"/>
                  <a:pt x="655122" y="85105"/>
                  <a:pt x="938151" y="63334"/>
                </a:cubicBezTo>
                <a:cubicBezTo>
                  <a:pt x="1221180" y="41563"/>
                  <a:pt x="1524001" y="0"/>
                  <a:pt x="1698172" y="110836"/>
                </a:cubicBezTo>
                <a:cubicBezTo>
                  <a:pt x="1872343" y="221672"/>
                  <a:pt x="1927761" y="475012"/>
                  <a:pt x="1983179" y="728352"/>
                </a:cubicBezTo>
              </a:path>
            </a:pathLst>
          </a:custGeom>
          <a:noFill/>
          <a:ln w="25400" algn="ctr">
            <a:solidFill>
              <a:srgbClr val="FF00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3" name="Rectangle 3"/>
          <p:cNvSpPr txBox="1">
            <a:spLocks noChangeArrowheads="1"/>
          </p:cNvSpPr>
          <p:nvPr/>
        </p:nvSpPr>
        <p:spPr bwMode="auto">
          <a:xfrm>
            <a:off x="3276600" y="4876800"/>
            <a:ext cx="5486400" cy="12954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i="1" kern="0" dirty="0">
                <a:solidFill>
                  <a:srgbClr val="FF0000"/>
                </a:solidFill>
                <a:latin typeface="Arial" charset="0"/>
                <a:ea typeface="宋体" charset="-122"/>
              </a:rPr>
              <a:t>*  No shifting of items required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i="1" kern="0" dirty="0">
                <a:solidFill>
                  <a:srgbClr val="FF0000"/>
                </a:solidFill>
                <a:latin typeface="Arial" charset="0"/>
                <a:ea typeface="宋体" charset="-122"/>
              </a:rPr>
              <a:t>*  Need to consider the case of queue having only one node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endParaRPr kumimoji="1" lang="en-US" altLang="zh-CN" i="1" kern="0" dirty="0">
              <a:solidFill>
                <a:srgbClr val="FF0000"/>
              </a:solidFill>
              <a:latin typeface="Arial" charset="0"/>
              <a:ea typeface="宋体" charset="-122"/>
            </a:endParaRPr>
          </a:p>
        </p:txBody>
      </p:sp>
      <p:cxnSp>
        <p:nvCxnSpPr>
          <p:cNvPr id="31759" name="Straight Connector 46"/>
          <p:cNvCxnSpPr>
            <a:cxnSpLocks noChangeShapeType="1"/>
          </p:cNvCxnSpPr>
          <p:nvPr/>
        </p:nvCxnSpPr>
        <p:spPr bwMode="auto">
          <a:xfrm>
            <a:off x="2667000" y="4876800"/>
            <a:ext cx="2286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Straight Connector 44"/>
          <p:cNvCxnSpPr>
            <a:cxnSpLocks noChangeShapeType="1"/>
          </p:cNvCxnSpPr>
          <p:nvPr/>
        </p:nvCxnSpPr>
        <p:spPr bwMode="auto">
          <a:xfrm>
            <a:off x="2514600" y="4800600"/>
            <a:ext cx="4572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1" name="Freeform 75"/>
          <p:cNvSpPr>
            <a:spLocks noChangeArrowheads="1"/>
          </p:cNvSpPr>
          <p:nvPr/>
        </p:nvSpPr>
        <p:spPr bwMode="auto">
          <a:xfrm>
            <a:off x="2292350" y="4192588"/>
            <a:ext cx="522288" cy="617537"/>
          </a:xfrm>
          <a:custGeom>
            <a:avLst/>
            <a:gdLst>
              <a:gd name="T0" fmla="*/ 0 w 522514"/>
              <a:gd name="T1" fmla="*/ 0 h 617516"/>
              <a:gd name="T2" fmla="*/ 438817 w 522514"/>
              <a:gd name="T3" fmla="*/ 130640 h 617516"/>
              <a:gd name="T4" fmla="*/ 498115 w 522514"/>
              <a:gd name="T5" fmla="*/ 617579 h 617516"/>
              <a:gd name="T6" fmla="*/ 498115 w 522514"/>
              <a:gd name="T7" fmla="*/ 617579 h 617516"/>
              <a:gd name="T8" fmla="*/ 0 60000 65536"/>
              <a:gd name="T9" fmla="*/ 0 60000 65536"/>
              <a:gd name="T10" fmla="*/ 0 60000 65536"/>
              <a:gd name="T11" fmla="*/ 0 60000 65536"/>
              <a:gd name="T12" fmla="*/ 0 w 522514"/>
              <a:gd name="T13" fmla="*/ 0 h 617516"/>
              <a:gd name="T14" fmla="*/ 522514 w 522514"/>
              <a:gd name="T15" fmla="*/ 617516 h 6175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2514" h="617516">
                <a:moveTo>
                  <a:pt x="0" y="0"/>
                </a:moveTo>
                <a:cubicBezTo>
                  <a:pt x="178130" y="13854"/>
                  <a:pt x="356260" y="27709"/>
                  <a:pt x="439387" y="130628"/>
                </a:cubicBezTo>
                <a:cubicBezTo>
                  <a:pt x="522514" y="233547"/>
                  <a:pt x="498763" y="617516"/>
                  <a:pt x="498763" y="617516"/>
                </a:cubicBezTo>
              </a:path>
            </a:pathLst>
          </a:custGeom>
          <a:noFill/>
          <a:ln w="25400" algn="ctr">
            <a:solidFill>
              <a:srgbClr val="FF00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7" name="Dodecagon 76"/>
          <p:cNvSpPr/>
          <p:nvPr/>
        </p:nvSpPr>
        <p:spPr bwMode="auto">
          <a:xfrm>
            <a:off x="2743200" y="4953000"/>
            <a:ext cx="457200" cy="458788"/>
          </a:xfrm>
          <a:prstGeom prst="dodecagon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600" b="1" dirty="0">
                <a:solidFill>
                  <a:srgbClr val="FF0000"/>
                </a:solidFill>
              </a:rPr>
              <a:t>3</a:t>
            </a:r>
            <a:endParaRPr lang="en-SG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99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>
                <a:ea typeface="宋体" panose="02010600030101010101" pitchFamily="2" charset="-122"/>
              </a:rPr>
              <a:t>Algorithm : </a:t>
            </a:r>
            <a:r>
              <a:rPr lang="en-US" altLang="zh-CN" sz="3200" b="0" i="1">
                <a:ea typeface="宋体" panose="02010600030101010101" pitchFamily="2" charset="-122"/>
              </a:rPr>
              <a:t>dequeue item from front of Queue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914400"/>
          <a:ext cx="8534400" cy="4094163"/>
        </p:xfrm>
        <a:graphic>
          <a:graphicData uri="http://schemas.openxmlformats.org/drawingml/2006/table">
            <a:tbl>
              <a:tblPr/>
              <a:tblGrid>
                <a:gridCol w="853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6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boolean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dequeue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()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532">
                <a:tc>
                  <a:txBody>
                    <a:bodyPr/>
                    <a:lstStyle/>
                    <a:p>
                      <a:r>
                        <a:rPr lang="en-SG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If </a:t>
                      </a:r>
                      <a:r>
                        <a:rPr lang="en-SG" sz="20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frontNode</a:t>
                      </a:r>
                      <a:r>
                        <a:rPr lang="en-SG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points to same location as </a:t>
                      </a:r>
                      <a:r>
                        <a:rPr lang="en-SG" sz="2000" kern="1200" baseline="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backNode</a:t>
                      </a:r>
                      <a:r>
                        <a:rPr lang="en-SG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(i.e. only one node in queue)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set </a:t>
                      </a:r>
                      <a:r>
                        <a:rPr lang="en-US" sz="2000" kern="1200" baseline="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frontNode</a:t>
                      </a:r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to NULL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set </a:t>
                      </a:r>
                      <a:r>
                        <a:rPr lang="en-US" sz="2000" kern="1200" baseline="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backNode</a:t>
                      </a:r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to NULL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set temp (pointer) point to the front node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make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frontNode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(pointer) point to the next node in stack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make removed node’s next (pointer) point to NULL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deallocate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memory from removed node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S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929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 b="0">
                <a:ea typeface="宋体" panose="02010600030101010101" pitchFamily="2" charset="-122"/>
              </a:rPr>
              <a:t>Algorithm : </a:t>
            </a:r>
            <a:r>
              <a:rPr lang="en-US" altLang="zh-CN" sz="3000" b="0" i="1">
                <a:ea typeface="宋体" panose="02010600030101010101" pitchFamily="2" charset="-122"/>
              </a:rPr>
              <a:t>retrieving an item from front of Queue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914400"/>
          <a:ext cx="8153400" cy="4094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591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400" b="0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boolean</a:t>
                      </a: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2400" b="0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getFront</a:t>
                      </a: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</a:t>
                      </a:r>
                      <a:r>
                        <a:rPr lang="en-US" sz="2400" b="0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ItemType</a:t>
                      </a: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&amp; item)</a:t>
                      </a:r>
                      <a:endParaRPr lang="en-US" sz="2400" b="0" u="non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16" marB="45716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572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If queue is not empty</a:t>
                      </a:r>
                      <a:endParaRPr lang="en-US" sz="2000" kern="1200" baseline="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item would be item contained in the front node</a:t>
                      </a:r>
                    </a:p>
                  </a:txBody>
                  <a:tcPr marT="45716" marB="45716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733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305800" cy="17526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0" dirty="0">
                <a:latin typeface="Arial" charset="0"/>
                <a:ea typeface="Verdana" pitchFamily="34" charset="0"/>
                <a:cs typeface="Arial" charset="0"/>
              </a:rPr>
              <a:t>In cases, when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Verdana" pitchFamily="34" charset="0"/>
                <a:cs typeface="Arial" charset="0"/>
              </a:rPr>
              <a:t>fixed-size queue </a:t>
            </a:r>
            <a:r>
              <a:rPr lang="en-US" altLang="zh-CN" sz="2400" b="0" dirty="0">
                <a:latin typeface="Arial" charset="0"/>
                <a:ea typeface="Verdana" pitchFamily="34" charset="0"/>
                <a:cs typeface="Arial" charset="0"/>
              </a:rPr>
              <a:t>is not a problem, an array can be used to represent a queue.</a:t>
            </a:r>
          </a:p>
          <a:p>
            <a:pPr marL="90488" indent="-90488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1800" b="0" dirty="0">
              <a:latin typeface="Arial" charset="0"/>
              <a:ea typeface="Verdana" pitchFamily="34" charset="0"/>
              <a:cs typeface="Arial" charset="0"/>
            </a:endParaRPr>
          </a:p>
          <a:p>
            <a:pPr marL="90488" indent="-90488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0" dirty="0">
                <a:latin typeface="Arial" charset="0"/>
                <a:ea typeface="Verdana" pitchFamily="34" charset="0"/>
                <a:cs typeface="Arial" charset="0"/>
              </a:rPr>
              <a:t>A </a:t>
            </a:r>
            <a:r>
              <a:rPr lang="en-US" altLang="zh-CN" sz="2400" b="0" u="sng" dirty="0">
                <a:latin typeface="Arial" charset="0"/>
                <a:ea typeface="Verdana" pitchFamily="34" charset="0"/>
                <a:cs typeface="Arial" charset="0"/>
              </a:rPr>
              <a:t>naïve</a:t>
            </a:r>
            <a:r>
              <a:rPr lang="en-US" altLang="zh-CN" sz="2400" b="0" dirty="0">
                <a:latin typeface="Arial" charset="0"/>
                <a:ea typeface="Verdana" pitchFamily="34" charset="0"/>
                <a:cs typeface="Arial" charset="0"/>
              </a:rPr>
              <a:t> array-based implementation: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5181600" y="2662238"/>
            <a:ext cx="2209800" cy="4619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829800" cy="685800"/>
          </a:xfrm>
        </p:spPr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Array-based Implementation of Queue ADT</a:t>
            </a:r>
            <a:endParaRPr lang="en-US" altLang="zh-CN" sz="3000" i="1">
              <a:ea typeface="宋体" panose="02010600030101010101" pitchFamily="2" charset="-122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81000" y="38862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altLang="zh-CN" kern="0" dirty="0">
                <a:latin typeface="Arial" charset="0"/>
                <a:ea typeface="宋体" charset="-122"/>
              </a:rPr>
              <a:t>2 variables to keep indexes of front and back of queue (similar to </a:t>
            </a:r>
            <a:r>
              <a:rPr kumimoji="1" lang="en-US" altLang="zh-CN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top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 for array-based Stack ADT):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b="1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-  front</a:t>
            </a:r>
            <a:r>
              <a:rPr kumimoji="1" lang="en-US" altLang="zh-CN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  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(index of 1</a:t>
            </a:r>
            <a:r>
              <a:rPr kumimoji="1" lang="en-US" altLang="zh-CN" kern="0" baseline="30000" dirty="0">
                <a:latin typeface="Arial" charset="0"/>
                <a:ea typeface="宋体" charset="-122"/>
              </a:rPr>
              <a:t>st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 item)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b="1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-  back</a:t>
            </a:r>
            <a:r>
              <a:rPr kumimoji="1" lang="en-US" altLang="zh-CN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  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(index of last </a:t>
            </a:r>
            <a:r>
              <a:rPr kumimoji="1" lang="en-US" altLang="zh-CN" kern="0" dirty="0" err="1">
                <a:latin typeface="Arial" charset="0"/>
                <a:ea typeface="宋体" charset="-122"/>
              </a:rPr>
              <a:t>last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)</a:t>
            </a:r>
          </a:p>
        </p:txBody>
      </p:sp>
      <p:grpSp>
        <p:nvGrpSpPr>
          <p:cNvPr id="34823" name="Group 100"/>
          <p:cNvGrpSpPr>
            <a:grpSpLocks/>
          </p:cNvGrpSpPr>
          <p:nvPr/>
        </p:nvGrpSpPr>
        <p:grpSpPr bwMode="auto">
          <a:xfrm>
            <a:off x="152400" y="2667000"/>
            <a:ext cx="8991600" cy="990600"/>
            <a:chOff x="152400" y="1575375"/>
            <a:chExt cx="8991600" cy="990600"/>
          </a:xfrm>
        </p:grpSpPr>
        <p:cxnSp>
          <p:nvCxnSpPr>
            <p:cNvPr id="34824" name="Straight Connector 24"/>
            <p:cNvCxnSpPr>
              <a:cxnSpLocks noChangeShapeType="1"/>
            </p:cNvCxnSpPr>
            <p:nvPr/>
          </p:nvCxnSpPr>
          <p:spPr bwMode="auto">
            <a:xfrm rot="5400000" flipH="1" flipV="1">
              <a:off x="4953794" y="1803181"/>
              <a:ext cx="456406" cy="79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4825" name="Group 99"/>
            <p:cNvGrpSpPr>
              <a:grpSpLocks/>
            </p:cNvGrpSpPr>
            <p:nvPr/>
          </p:nvGrpSpPr>
          <p:grpSpPr bwMode="auto">
            <a:xfrm>
              <a:off x="152400" y="1575375"/>
              <a:ext cx="8991600" cy="990600"/>
              <a:chOff x="152400" y="1575375"/>
              <a:chExt cx="8991600" cy="990600"/>
            </a:xfrm>
          </p:grpSpPr>
          <p:sp>
            <p:nvSpPr>
              <p:cNvPr id="34826" name="TextBox 83"/>
              <p:cNvSpPr txBox="1">
                <a:spLocks noChangeArrowheads="1"/>
              </p:cNvSpPr>
              <p:nvPr/>
            </p:nvSpPr>
            <p:spPr bwMode="auto">
              <a:xfrm>
                <a:off x="1219200" y="1651575"/>
                <a:ext cx="1524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800" b="1" i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back: 3</a:t>
                </a:r>
                <a:endParaRPr lang="en-SG" sz="1800" b="1" i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4827" name="Straight Connector 20"/>
              <p:cNvCxnSpPr>
                <a:cxnSpLocks noChangeShapeType="1"/>
              </p:cNvCxnSpPr>
              <p:nvPr/>
            </p:nvCxnSpPr>
            <p:spPr bwMode="auto">
              <a:xfrm rot="16200000" flipV="1">
                <a:off x="3124202" y="1803974"/>
                <a:ext cx="457199" cy="3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28" name="Straight Connector 21"/>
              <p:cNvCxnSpPr>
                <a:cxnSpLocks noChangeShapeType="1"/>
              </p:cNvCxnSpPr>
              <p:nvPr/>
            </p:nvCxnSpPr>
            <p:spPr bwMode="auto">
              <a:xfrm rot="16200000" flipV="1">
                <a:off x="3733802" y="1803974"/>
                <a:ext cx="457199" cy="3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29" name="Straight Connector 23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344194" y="1803975"/>
                <a:ext cx="456406" cy="794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30" name="Straight Connector 25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554146" y="1803029"/>
                <a:ext cx="457199" cy="1891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4831" name="TextBox 27"/>
              <p:cNvSpPr txBox="1">
                <a:spLocks noChangeArrowheads="1"/>
              </p:cNvSpPr>
              <p:nvPr/>
            </p:nvSpPr>
            <p:spPr bwMode="auto">
              <a:xfrm>
                <a:off x="2590800" y="1651575"/>
                <a:ext cx="914400" cy="261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0000FF"/>
                    </a:solidFill>
                  </a:rPr>
                  <a:t>2</a:t>
                </a:r>
              </a:p>
            </p:txBody>
          </p:sp>
          <p:sp>
            <p:nvSpPr>
              <p:cNvPr id="34832" name="TextBox 28"/>
              <p:cNvSpPr txBox="1">
                <a:spLocks noChangeArrowheads="1"/>
              </p:cNvSpPr>
              <p:nvPr/>
            </p:nvSpPr>
            <p:spPr bwMode="auto">
              <a:xfrm>
                <a:off x="3200400" y="1651575"/>
                <a:ext cx="914400" cy="261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0000FF"/>
                    </a:solidFill>
                  </a:rPr>
                  <a:t>4</a:t>
                </a:r>
              </a:p>
            </p:txBody>
          </p:sp>
          <p:sp>
            <p:nvSpPr>
              <p:cNvPr id="34833" name="TextBox 29"/>
              <p:cNvSpPr txBox="1">
                <a:spLocks noChangeArrowheads="1"/>
              </p:cNvSpPr>
              <p:nvPr/>
            </p:nvSpPr>
            <p:spPr bwMode="auto">
              <a:xfrm>
                <a:off x="3810000" y="1651575"/>
                <a:ext cx="914400" cy="261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0000FF"/>
                    </a:solidFill>
                  </a:rPr>
                  <a:t>1</a:t>
                </a:r>
              </a:p>
            </p:txBody>
          </p:sp>
          <p:sp>
            <p:nvSpPr>
              <p:cNvPr id="34834" name="TextBox 30"/>
              <p:cNvSpPr txBox="1">
                <a:spLocks noChangeArrowheads="1"/>
              </p:cNvSpPr>
              <p:nvPr/>
            </p:nvSpPr>
            <p:spPr bwMode="auto">
              <a:xfrm>
                <a:off x="4419600" y="1651575"/>
                <a:ext cx="914400" cy="261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0000FF"/>
                    </a:solidFill>
                  </a:rPr>
                  <a:t>7</a:t>
                </a:r>
              </a:p>
            </p:txBody>
          </p:sp>
          <p:sp>
            <p:nvSpPr>
              <p:cNvPr id="34835" name="TextBox 31"/>
              <p:cNvSpPr txBox="1">
                <a:spLocks noChangeArrowheads="1"/>
              </p:cNvSpPr>
              <p:nvPr/>
            </p:nvSpPr>
            <p:spPr bwMode="auto">
              <a:xfrm>
                <a:off x="5410200" y="1752600"/>
                <a:ext cx="914326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0000FF"/>
                    </a:solidFill>
                  </a:rPr>
                  <a:t>…</a:t>
                </a:r>
              </a:p>
            </p:txBody>
          </p:sp>
          <p:sp>
            <p:nvSpPr>
              <p:cNvPr id="34836" name="TextBox 36"/>
              <p:cNvSpPr txBox="1">
                <a:spLocks noChangeArrowheads="1"/>
              </p:cNvSpPr>
              <p:nvPr/>
            </p:nvSpPr>
            <p:spPr bwMode="auto">
              <a:xfrm>
                <a:off x="2590800" y="2133600"/>
                <a:ext cx="914400" cy="261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33CCFF"/>
                    </a:solidFill>
                  </a:rPr>
                  <a:t>0</a:t>
                </a:r>
              </a:p>
            </p:txBody>
          </p:sp>
          <p:sp>
            <p:nvSpPr>
              <p:cNvPr id="34837" name="TextBox 37"/>
              <p:cNvSpPr txBox="1">
                <a:spLocks noChangeArrowheads="1"/>
              </p:cNvSpPr>
              <p:nvPr/>
            </p:nvSpPr>
            <p:spPr bwMode="auto">
              <a:xfrm>
                <a:off x="3200400" y="2133600"/>
                <a:ext cx="914400" cy="261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33CCFF"/>
                    </a:solidFill>
                  </a:rPr>
                  <a:t>1</a:t>
                </a:r>
              </a:p>
            </p:txBody>
          </p:sp>
          <p:sp>
            <p:nvSpPr>
              <p:cNvPr id="34838" name="TextBox 38"/>
              <p:cNvSpPr txBox="1">
                <a:spLocks noChangeArrowheads="1"/>
              </p:cNvSpPr>
              <p:nvPr/>
            </p:nvSpPr>
            <p:spPr bwMode="auto">
              <a:xfrm>
                <a:off x="3810000" y="2133600"/>
                <a:ext cx="914400" cy="261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33CCFF"/>
                    </a:solidFill>
                  </a:rPr>
                  <a:t>2</a:t>
                </a:r>
              </a:p>
            </p:txBody>
          </p:sp>
          <p:sp>
            <p:nvSpPr>
              <p:cNvPr id="34839" name="TextBox 39"/>
              <p:cNvSpPr txBox="1">
                <a:spLocks noChangeArrowheads="1"/>
              </p:cNvSpPr>
              <p:nvPr/>
            </p:nvSpPr>
            <p:spPr bwMode="auto">
              <a:xfrm>
                <a:off x="4419600" y="2133600"/>
                <a:ext cx="914400" cy="261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33CCFF"/>
                    </a:solidFill>
                  </a:rPr>
                  <a:t>3</a:t>
                </a:r>
              </a:p>
            </p:txBody>
          </p:sp>
          <p:sp>
            <p:nvSpPr>
              <p:cNvPr id="34840" name="TextBox 41"/>
              <p:cNvSpPr txBox="1">
                <a:spLocks noChangeArrowheads="1"/>
              </p:cNvSpPr>
              <p:nvPr/>
            </p:nvSpPr>
            <p:spPr bwMode="auto">
              <a:xfrm>
                <a:off x="6096000" y="2133600"/>
                <a:ext cx="1828800" cy="261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33CCFF"/>
                    </a:solidFill>
                  </a:rPr>
                  <a:t>MAX_SIZE -1</a:t>
                </a:r>
              </a:p>
            </p:txBody>
          </p:sp>
          <p:sp>
            <p:nvSpPr>
              <p:cNvPr id="34841" name="Rectangle 78"/>
              <p:cNvSpPr>
                <a:spLocks noChangeArrowheads="1"/>
              </p:cNvSpPr>
              <p:nvPr/>
            </p:nvSpPr>
            <p:spPr bwMode="auto">
              <a:xfrm>
                <a:off x="2743200" y="1575375"/>
                <a:ext cx="4648200" cy="461665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4842" name="TextBox 83"/>
              <p:cNvSpPr txBox="1">
                <a:spLocks noChangeArrowheads="1"/>
              </p:cNvSpPr>
              <p:nvPr/>
            </p:nvSpPr>
            <p:spPr bwMode="auto">
              <a:xfrm>
                <a:off x="152400" y="1651575"/>
                <a:ext cx="1524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800" b="1" i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front: 0</a:t>
                </a:r>
                <a:endParaRPr lang="en-SG" sz="1800" b="1" i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843" name="TextBox 95"/>
              <p:cNvSpPr txBox="1">
                <a:spLocks noChangeArrowheads="1"/>
              </p:cNvSpPr>
              <p:nvPr/>
            </p:nvSpPr>
            <p:spPr bwMode="auto">
              <a:xfrm>
                <a:off x="7620000" y="1981200"/>
                <a:ext cx="15240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rgbClr val="00B0F0"/>
                    </a:solidFill>
                  </a:rPr>
                  <a:t>Array indexes</a:t>
                </a:r>
                <a:endParaRPr lang="en-SG" sz="1600">
                  <a:solidFill>
                    <a:srgbClr val="00B0F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728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05800" cy="4572000"/>
          </a:xfrm>
        </p:spPr>
        <p:txBody>
          <a:bodyPr/>
          <a:lstStyle/>
          <a:p>
            <a:pPr marL="533400" indent="-533400">
              <a:buClr>
                <a:srgbClr val="0000FF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800" b="0">
                <a:solidFill>
                  <a:srgbClr val="0000FF"/>
                </a:solidFill>
                <a:latin typeface="Arial" panose="020B0604020202020204" pitchFamily="34" charset="0"/>
              </a:rPr>
              <a:t>Introduction of the ADT queue</a:t>
            </a:r>
          </a:p>
          <a:p>
            <a:pPr marL="533400" indent="-533400">
              <a:buClr>
                <a:srgbClr val="0000FF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800" b="0">
                <a:solidFill>
                  <a:srgbClr val="0000FF"/>
                </a:solidFill>
                <a:latin typeface="Arial" panose="020B0604020202020204" pitchFamily="34" charset="0"/>
              </a:rPr>
              <a:t>Implementation of the ADT queue</a:t>
            </a:r>
          </a:p>
          <a:p>
            <a:pPr marL="533400" indent="-533400">
              <a:buClr>
                <a:srgbClr val="0000FF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800" b="0">
                <a:solidFill>
                  <a:srgbClr val="0000FF"/>
                </a:solidFill>
                <a:latin typeface="Arial" panose="020B0604020202020204" pitchFamily="34" charset="0"/>
              </a:rPr>
              <a:t>Applications of the ADT queue</a:t>
            </a:r>
          </a:p>
          <a:p>
            <a:pPr marL="631825" lvl="1" indent="-631825">
              <a:buClrTx/>
              <a:buSzTx/>
              <a:buFont typeface="Wingdings" panose="05000000000000000000" pitchFamily="2" charset="2"/>
              <a:buNone/>
            </a:pPr>
            <a:endParaRPr lang="en-US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0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Array-based Implementation of Queue ADT</a:t>
            </a:r>
            <a:endParaRPr lang="en-US" altLang="zh-CN" b="0" i="1">
              <a:ea typeface="宋体" panose="0201060003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990600"/>
            <a:ext cx="7848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 typeface="Wingdings" pitchFamily="2" charset="2"/>
              <a:buNone/>
              <a:defRPr/>
            </a:pPr>
            <a:r>
              <a:rPr kumimoji="1" lang="en-US" u="sng" kern="0" dirty="0">
                <a:latin typeface="Arial" pitchFamily="34" charset="0"/>
                <a:cs typeface="Arial" pitchFamily="34" charset="0"/>
              </a:rPr>
              <a:t>Note</a:t>
            </a:r>
          </a:p>
          <a:p>
            <a:pPr marL="269875" indent="-269875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  <a:defRPr/>
            </a:pPr>
            <a:r>
              <a:rPr kumimoji="1" lang="en-US" i="1" kern="0" dirty="0" err="1">
                <a:latin typeface="Arial" pitchFamily="34" charset="0"/>
                <a:cs typeface="Arial" pitchFamily="34" charset="0"/>
              </a:rPr>
              <a:t>Enqueue</a:t>
            </a:r>
            <a:r>
              <a:rPr kumimoji="1" lang="en-US" i="1" kern="0" dirty="0">
                <a:latin typeface="Arial" pitchFamily="34" charset="0"/>
                <a:cs typeface="Arial" pitchFamily="34" charset="0"/>
              </a:rPr>
              <a:t> of item can only be added at the back</a:t>
            </a:r>
          </a:p>
          <a:p>
            <a:pPr marL="269875" indent="-269875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  <a:defRPr/>
            </a:pPr>
            <a:r>
              <a:rPr kumimoji="1" lang="en-US" i="1" kern="0" dirty="0" err="1">
                <a:latin typeface="Arial" pitchFamily="34" charset="0"/>
                <a:cs typeface="Arial" pitchFamily="34" charset="0"/>
              </a:rPr>
              <a:t>Dequeue</a:t>
            </a:r>
            <a:r>
              <a:rPr kumimoji="1" lang="en-US" i="1" kern="0" dirty="0">
                <a:latin typeface="Arial" pitchFamily="34" charset="0"/>
                <a:cs typeface="Arial" pitchFamily="34" charset="0"/>
              </a:rPr>
              <a:t> of item can only be done from the front</a:t>
            </a:r>
          </a:p>
          <a:p>
            <a:pPr marL="269875" indent="-269875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  <a:defRPr/>
            </a:pPr>
            <a:r>
              <a:rPr kumimoji="1" lang="en-US" i="1" kern="0" dirty="0" err="1">
                <a:latin typeface="Arial" pitchFamily="34" charset="0"/>
                <a:cs typeface="Arial" pitchFamily="34" charset="0"/>
              </a:rPr>
              <a:t>Enqueue</a:t>
            </a:r>
            <a:r>
              <a:rPr kumimoji="1" lang="en-US" i="1" kern="0" dirty="0">
                <a:latin typeface="Arial" pitchFamily="34" charset="0"/>
                <a:cs typeface="Arial" pitchFamily="34" charset="0"/>
              </a:rPr>
              <a:t> and </a:t>
            </a:r>
            <a:r>
              <a:rPr kumimoji="1" lang="en-US" i="1" kern="0" dirty="0" err="1">
                <a:latin typeface="Arial" pitchFamily="34" charset="0"/>
                <a:cs typeface="Arial" pitchFamily="34" charset="0"/>
              </a:rPr>
              <a:t>dequeue</a:t>
            </a:r>
            <a:r>
              <a:rPr kumimoji="1" lang="en-US" i="1" kern="0" dirty="0">
                <a:latin typeface="Arial" pitchFamily="34" charset="0"/>
                <a:cs typeface="Arial" pitchFamily="34" charset="0"/>
              </a:rPr>
              <a:t> of data is fast (access front or back via index)</a:t>
            </a:r>
          </a:p>
          <a:p>
            <a:pPr marL="269875" indent="-269875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  <a:defRPr/>
            </a:pPr>
            <a:r>
              <a:rPr kumimoji="1" lang="en-US" i="1" kern="0" dirty="0">
                <a:latin typeface="Arial" pitchFamily="34" charset="0"/>
                <a:cs typeface="Arial" pitchFamily="34" charset="0"/>
              </a:rPr>
              <a:t>number of items can be stored is limited</a:t>
            </a:r>
          </a:p>
          <a:p>
            <a:pPr marL="269875" indent="-269875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  <a:defRPr/>
            </a:pPr>
            <a:r>
              <a:rPr kumimoji="1" lang="en-US" i="1" kern="0" dirty="0">
                <a:latin typeface="Arial" pitchFamily="34" charset="0"/>
                <a:cs typeface="Arial" pitchFamily="34" charset="0"/>
              </a:rPr>
              <a:t>may waste storage (array may not be fully utilized)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buFont typeface="Wingdings" pitchFamily="2" charset="2"/>
              <a:buNone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buFont typeface="Wingdings" pitchFamily="2" charset="2"/>
              <a:buNone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buFont typeface="Wingdings" pitchFamily="2" charset="2"/>
              <a:buNone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buFont typeface="Wingdings" pitchFamily="2" charset="2"/>
              <a:buNone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60363" indent="-360363" eaLnBrk="0" hangingPunct="0">
              <a:spcBef>
                <a:spcPct val="20000"/>
              </a:spcBef>
              <a:buClr>
                <a:srgbClr val="0000FF"/>
              </a:buClr>
              <a:buSzPct val="100000"/>
              <a:buFont typeface="Wingdings" pitchFamily="2" charset="2"/>
              <a:buNone/>
              <a:defRPr/>
            </a:pPr>
            <a:endParaRPr kumimoji="1" lang="en-US" kern="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 eaLnBrk="0" hangingPunct="0"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endParaRPr kumimoji="1" lang="en-US" altLang="zh-CN" kern="0" dirty="0">
              <a:latin typeface="Arial" charset="0"/>
              <a:ea typeface="宋体" charset="-122"/>
            </a:endParaRPr>
          </a:p>
        </p:txBody>
      </p:sp>
      <p:grpSp>
        <p:nvGrpSpPr>
          <p:cNvPr id="35845" name="Group 30"/>
          <p:cNvGrpSpPr>
            <a:grpSpLocks/>
          </p:cNvGrpSpPr>
          <p:nvPr/>
        </p:nvGrpSpPr>
        <p:grpSpPr bwMode="auto">
          <a:xfrm>
            <a:off x="0" y="4191000"/>
            <a:ext cx="8991600" cy="990600"/>
            <a:chOff x="152400" y="1905000"/>
            <a:chExt cx="8991600" cy="990600"/>
          </a:xfrm>
        </p:grpSpPr>
        <p:sp>
          <p:nvSpPr>
            <p:cNvPr id="32" name="Rectangle 31"/>
            <p:cNvSpPr/>
            <p:nvPr/>
          </p:nvSpPr>
          <p:spPr bwMode="auto">
            <a:xfrm>
              <a:off x="5181600" y="1905000"/>
              <a:ext cx="2209800" cy="4619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grpSp>
          <p:nvGrpSpPr>
            <p:cNvPr id="35847" name="Group 100"/>
            <p:cNvGrpSpPr>
              <a:grpSpLocks/>
            </p:cNvGrpSpPr>
            <p:nvPr/>
          </p:nvGrpSpPr>
          <p:grpSpPr bwMode="auto">
            <a:xfrm>
              <a:off x="152400" y="1905000"/>
              <a:ext cx="8991600" cy="990600"/>
              <a:chOff x="152400" y="1575375"/>
              <a:chExt cx="8991600" cy="990600"/>
            </a:xfrm>
          </p:grpSpPr>
          <p:cxnSp>
            <p:nvCxnSpPr>
              <p:cNvPr id="35848" name="Straight Connector 24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953794" y="1803181"/>
                <a:ext cx="456406" cy="794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35849" name="Group 99"/>
              <p:cNvGrpSpPr>
                <a:grpSpLocks/>
              </p:cNvGrpSpPr>
              <p:nvPr/>
            </p:nvGrpSpPr>
            <p:grpSpPr bwMode="auto">
              <a:xfrm>
                <a:off x="152400" y="1575375"/>
                <a:ext cx="8991600" cy="990600"/>
                <a:chOff x="152400" y="1575375"/>
                <a:chExt cx="8991600" cy="990600"/>
              </a:xfrm>
            </p:grpSpPr>
            <p:sp>
              <p:nvSpPr>
                <p:cNvPr id="35850" name="TextBox 83"/>
                <p:cNvSpPr txBox="1">
                  <a:spLocks noChangeArrowheads="1"/>
                </p:cNvSpPr>
                <p:nvPr/>
              </p:nvSpPr>
              <p:spPr bwMode="auto">
                <a:xfrm>
                  <a:off x="1219200" y="1651575"/>
                  <a:ext cx="1524000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800" b="1" i="1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back: 3</a:t>
                  </a:r>
                  <a:endParaRPr lang="en-SG" sz="1800" b="1" i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5851" name="Straight Connector 20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3124202" y="1803974"/>
                  <a:ext cx="457199" cy="3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5852" name="Straight Connector 21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3733802" y="1803974"/>
                  <a:ext cx="457199" cy="3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5853" name="Straight Connector 23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4344194" y="1803975"/>
                  <a:ext cx="456406" cy="794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5854" name="Straight Connector 25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6554146" y="1803029"/>
                  <a:ext cx="457199" cy="1891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5855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2590800" y="1651575"/>
                  <a:ext cx="914400" cy="2615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100" b="1">
                      <a:solidFill>
                        <a:srgbClr val="0000FF"/>
                      </a:solidFill>
                    </a:rPr>
                    <a:t>2</a:t>
                  </a:r>
                </a:p>
              </p:txBody>
            </p:sp>
            <p:sp>
              <p:nvSpPr>
                <p:cNvPr id="35856" name="TextBox 28"/>
                <p:cNvSpPr txBox="1">
                  <a:spLocks noChangeArrowheads="1"/>
                </p:cNvSpPr>
                <p:nvPr/>
              </p:nvSpPr>
              <p:spPr bwMode="auto">
                <a:xfrm>
                  <a:off x="3200400" y="1651575"/>
                  <a:ext cx="914400" cy="2615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100" b="1">
                      <a:solidFill>
                        <a:srgbClr val="0000FF"/>
                      </a:solidFill>
                    </a:rPr>
                    <a:t>4</a:t>
                  </a:r>
                </a:p>
              </p:txBody>
            </p:sp>
            <p:sp>
              <p:nvSpPr>
                <p:cNvPr id="35857" name="TextBox 29"/>
                <p:cNvSpPr txBox="1">
                  <a:spLocks noChangeArrowheads="1"/>
                </p:cNvSpPr>
                <p:nvPr/>
              </p:nvSpPr>
              <p:spPr bwMode="auto">
                <a:xfrm>
                  <a:off x="3810000" y="1651575"/>
                  <a:ext cx="914400" cy="2615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100" b="1">
                      <a:solidFill>
                        <a:srgbClr val="0000FF"/>
                      </a:solidFill>
                    </a:rPr>
                    <a:t>1</a:t>
                  </a:r>
                </a:p>
              </p:txBody>
            </p:sp>
            <p:sp>
              <p:nvSpPr>
                <p:cNvPr id="35858" name="TextBox 30"/>
                <p:cNvSpPr txBox="1">
                  <a:spLocks noChangeArrowheads="1"/>
                </p:cNvSpPr>
                <p:nvPr/>
              </p:nvSpPr>
              <p:spPr bwMode="auto">
                <a:xfrm>
                  <a:off x="4419600" y="1651575"/>
                  <a:ext cx="914400" cy="2615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100" b="1">
                      <a:solidFill>
                        <a:srgbClr val="0000FF"/>
                      </a:solidFill>
                    </a:rPr>
                    <a:t>7</a:t>
                  </a:r>
                </a:p>
              </p:txBody>
            </p:sp>
            <p:sp>
              <p:nvSpPr>
                <p:cNvPr id="35859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410200" y="1752600"/>
                  <a:ext cx="914326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100" b="1">
                      <a:solidFill>
                        <a:srgbClr val="0000FF"/>
                      </a:solidFill>
                    </a:rPr>
                    <a:t>…</a:t>
                  </a:r>
                </a:p>
              </p:txBody>
            </p:sp>
            <p:sp>
              <p:nvSpPr>
                <p:cNvPr id="35860" name="TextBox 36"/>
                <p:cNvSpPr txBox="1">
                  <a:spLocks noChangeArrowheads="1"/>
                </p:cNvSpPr>
                <p:nvPr/>
              </p:nvSpPr>
              <p:spPr bwMode="auto">
                <a:xfrm>
                  <a:off x="2590800" y="2133600"/>
                  <a:ext cx="914400" cy="2615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100" b="1">
                      <a:solidFill>
                        <a:srgbClr val="33CCFF"/>
                      </a:solidFill>
                    </a:rPr>
                    <a:t>0</a:t>
                  </a:r>
                </a:p>
              </p:txBody>
            </p:sp>
            <p:sp>
              <p:nvSpPr>
                <p:cNvPr id="35861" name="TextBox 37"/>
                <p:cNvSpPr txBox="1">
                  <a:spLocks noChangeArrowheads="1"/>
                </p:cNvSpPr>
                <p:nvPr/>
              </p:nvSpPr>
              <p:spPr bwMode="auto">
                <a:xfrm>
                  <a:off x="3200400" y="2133600"/>
                  <a:ext cx="914400" cy="2615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100" b="1">
                      <a:solidFill>
                        <a:srgbClr val="33CCFF"/>
                      </a:solidFill>
                    </a:rPr>
                    <a:t>1</a:t>
                  </a:r>
                </a:p>
              </p:txBody>
            </p:sp>
            <p:sp>
              <p:nvSpPr>
                <p:cNvPr id="35862" name="TextBox 38"/>
                <p:cNvSpPr txBox="1">
                  <a:spLocks noChangeArrowheads="1"/>
                </p:cNvSpPr>
                <p:nvPr/>
              </p:nvSpPr>
              <p:spPr bwMode="auto">
                <a:xfrm>
                  <a:off x="3810000" y="2133600"/>
                  <a:ext cx="914400" cy="2615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100" b="1">
                      <a:solidFill>
                        <a:srgbClr val="33CCFF"/>
                      </a:solidFill>
                    </a:rPr>
                    <a:t>2</a:t>
                  </a:r>
                </a:p>
              </p:txBody>
            </p:sp>
            <p:sp>
              <p:nvSpPr>
                <p:cNvPr id="35863" name="TextBox 39"/>
                <p:cNvSpPr txBox="1">
                  <a:spLocks noChangeArrowheads="1"/>
                </p:cNvSpPr>
                <p:nvPr/>
              </p:nvSpPr>
              <p:spPr bwMode="auto">
                <a:xfrm>
                  <a:off x="4419600" y="2133600"/>
                  <a:ext cx="914400" cy="2615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100" b="1">
                      <a:solidFill>
                        <a:srgbClr val="33CCFF"/>
                      </a:solidFill>
                    </a:rPr>
                    <a:t>3</a:t>
                  </a:r>
                </a:p>
              </p:txBody>
            </p:sp>
            <p:sp>
              <p:nvSpPr>
                <p:cNvPr id="35864" name="TextBox 41"/>
                <p:cNvSpPr txBox="1">
                  <a:spLocks noChangeArrowheads="1"/>
                </p:cNvSpPr>
                <p:nvPr/>
              </p:nvSpPr>
              <p:spPr bwMode="auto">
                <a:xfrm>
                  <a:off x="6096000" y="2133600"/>
                  <a:ext cx="1828800" cy="2615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100" b="1">
                      <a:solidFill>
                        <a:srgbClr val="33CCFF"/>
                      </a:solidFill>
                    </a:rPr>
                    <a:t>MAX_SIZE -1</a:t>
                  </a:r>
                </a:p>
              </p:txBody>
            </p:sp>
            <p:sp>
              <p:nvSpPr>
                <p:cNvPr id="35865" name="Rectangle 50"/>
                <p:cNvSpPr>
                  <a:spLocks noChangeArrowheads="1"/>
                </p:cNvSpPr>
                <p:nvPr/>
              </p:nvSpPr>
              <p:spPr bwMode="auto">
                <a:xfrm>
                  <a:off x="2743200" y="1575375"/>
                  <a:ext cx="4648200" cy="461665"/>
                </a:xfrm>
                <a:prstGeom prst="rect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en-US"/>
                </a:p>
              </p:txBody>
            </p:sp>
            <p:sp>
              <p:nvSpPr>
                <p:cNvPr id="35866" name="TextBox 83"/>
                <p:cNvSpPr txBox="1">
                  <a:spLocks noChangeArrowheads="1"/>
                </p:cNvSpPr>
                <p:nvPr/>
              </p:nvSpPr>
              <p:spPr bwMode="auto">
                <a:xfrm>
                  <a:off x="152400" y="1651575"/>
                  <a:ext cx="1524000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800" b="1" i="1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front: 0</a:t>
                  </a:r>
                  <a:endParaRPr lang="en-SG" sz="1800" b="1" i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867" name="TextBox 52"/>
                <p:cNvSpPr txBox="1">
                  <a:spLocks noChangeArrowheads="1"/>
                </p:cNvSpPr>
                <p:nvPr/>
              </p:nvSpPr>
              <p:spPr bwMode="auto">
                <a:xfrm>
                  <a:off x="7620000" y="1981200"/>
                  <a:ext cx="1524000" cy="5847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/>
                  <a:r>
                    <a:rPr lang="en-US" sz="1600">
                      <a:solidFill>
                        <a:srgbClr val="00B0F0"/>
                      </a:solidFill>
                    </a:rPr>
                    <a:t>Array indexes</a:t>
                  </a:r>
                  <a:endParaRPr lang="en-SG" sz="1600">
                    <a:solidFill>
                      <a:srgbClr val="00B0F0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74984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Specification of Queue ADT(Array-based) - </a:t>
            </a:r>
            <a:r>
              <a:rPr lang="en-US" altLang="zh-CN" sz="2800" b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Queue.h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38200"/>
            <a:ext cx="8686800" cy="5486400"/>
          </a:xfrm>
          <a:solidFill>
            <a:srgbClr val="CCFFFF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i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SG" sz="1200" b="0" i="1" dirty="0" err="1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Queue.h</a:t>
            </a:r>
            <a:r>
              <a:rPr lang="en-SG" sz="1200" b="0" i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- - Specification of Queue ADT (for naïve array-based implementation)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</a:t>
            </a:r>
            <a:r>
              <a:rPr lang="en-SG" sz="1200" b="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MAX_SIZE = 100;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200" b="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200" b="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ItemType</a:t>
            </a: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  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Queue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private: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SG" sz="1200" b="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ItemType</a:t>
            </a: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items[MAX_SIZE];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SG" sz="1200" b="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front;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SG" sz="1200" b="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back;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i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// constructor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Queue();</a:t>
            </a: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SG" sz="1200" b="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i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// add a new item to the back of the queue</a:t>
            </a:r>
            <a:endParaRPr lang="en-US" sz="1200" b="0" i="1" dirty="0">
              <a:solidFill>
                <a:srgbClr val="FF99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200" b="0" i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	// pre : size &lt; MAX_SIZE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200" b="0" i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	// post: item is added to the back of </a:t>
            </a:r>
            <a:r>
              <a:rPr lang="en-US" sz="1200" b="0" i="1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the queue</a:t>
            </a:r>
            <a:endParaRPr lang="en-SG" sz="1200" b="0" i="1" dirty="0">
              <a:solidFill>
                <a:srgbClr val="FF99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2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SG" sz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2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enqueue</a:t>
            </a:r>
            <a:r>
              <a:rPr lang="en-SG" sz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2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ItemType</a:t>
            </a:r>
            <a:r>
              <a:rPr lang="en-SG" sz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&amp; item);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SG" sz="12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i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// removes item from the front of the queue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200" b="0" i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	// pre : queue is not empty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200" b="0" i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	// post: item front of queue was removed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2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SG" sz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2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dequeue</a:t>
            </a:r>
            <a:r>
              <a:rPr lang="en-SG" sz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i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. . .</a:t>
            </a:r>
            <a:endParaRPr lang="en-SG" sz="12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514350" indent="-514350">
              <a:buFont typeface="Wingdings" panose="05000000000000000000" pitchFamily="2" charset="2"/>
              <a:buNone/>
              <a:defRPr/>
            </a:pPr>
            <a:endParaRPr lang="en-US" altLang="zh-CN" sz="1200" b="0" dirty="0"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sp>
        <p:nvSpPr>
          <p:cNvPr id="36869" name="TextBox 11"/>
          <p:cNvSpPr txBox="1">
            <a:spLocks noChangeArrowheads="1"/>
          </p:cNvSpPr>
          <p:nvPr/>
        </p:nvSpPr>
        <p:spPr bwMode="auto">
          <a:xfrm>
            <a:off x="5638800" y="1676400"/>
            <a:ext cx="2895600" cy="40005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from MEL</a:t>
            </a:r>
            <a:endParaRPr lang="en-SG" sz="2000">
              <a:solidFill>
                <a:srgbClr val="FF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316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305800" cy="1752600"/>
          </a:xfrm>
        </p:spPr>
        <p:txBody>
          <a:bodyPr/>
          <a:lstStyle/>
          <a:p>
            <a:pPr marL="90488" indent="-90488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0" dirty="0">
                <a:latin typeface="Arial" charset="0"/>
                <a:ea typeface="Verdana" pitchFamily="34" charset="0"/>
                <a:cs typeface="Arial" charset="0"/>
              </a:rPr>
              <a:t>Problem for naïve array-based implementation: </a:t>
            </a:r>
          </a:p>
          <a:p>
            <a:pPr marL="90488" indent="-90488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i="1" dirty="0">
                <a:solidFill>
                  <a:srgbClr val="0000FF"/>
                </a:solidFill>
                <a:latin typeface="Arial" charset="0"/>
                <a:ea typeface="Verdana" pitchFamily="34" charset="0"/>
                <a:cs typeface="Arial" charset="0"/>
              </a:rPr>
              <a:t>Rightward Drift</a:t>
            </a:r>
          </a:p>
          <a:p>
            <a:pPr marL="344488" indent="-344488">
              <a:lnSpc>
                <a:spcPct val="90000"/>
              </a:lnSpc>
              <a:defRPr/>
            </a:pPr>
            <a:r>
              <a:rPr lang="en-US" altLang="zh-CN" sz="2400" b="0" dirty="0">
                <a:latin typeface="Arial" charset="0"/>
                <a:ea typeface="Verdana" pitchFamily="34" charset="0"/>
                <a:cs typeface="Arial" charset="0"/>
              </a:rPr>
              <a:t>After a sequence of additions and removals, the items will drift towards the end of the array.</a:t>
            </a:r>
          </a:p>
          <a:p>
            <a:pPr marL="344488" indent="-344488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2400" b="0" dirty="0">
              <a:latin typeface="Arial" charset="0"/>
              <a:ea typeface="Verdana" pitchFamily="34" charset="0"/>
              <a:cs typeface="Arial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829800" cy="685800"/>
          </a:xfrm>
        </p:spPr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Array-based Implementation of Queue ADT</a:t>
            </a:r>
            <a:endParaRPr lang="en-US" altLang="zh-CN" sz="3000" i="1">
              <a:ea typeface="宋体" panose="02010600030101010101" pitchFamily="2" charset="-122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2743200" y="2819400"/>
            <a:ext cx="2819400" cy="46196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endParaRPr lang="en-US"/>
          </a:p>
        </p:txBody>
      </p:sp>
      <p:cxnSp>
        <p:nvCxnSpPr>
          <p:cNvPr id="37894" name="Straight Connector 24"/>
          <p:cNvCxnSpPr>
            <a:cxnSpLocks noChangeShapeType="1"/>
          </p:cNvCxnSpPr>
          <p:nvPr/>
        </p:nvCxnSpPr>
        <p:spPr bwMode="auto">
          <a:xfrm rot="5400000" flipH="1" flipV="1">
            <a:off x="5945187" y="3046413"/>
            <a:ext cx="455613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7895" name="Group 99"/>
          <p:cNvGrpSpPr>
            <a:grpSpLocks/>
          </p:cNvGrpSpPr>
          <p:nvPr/>
        </p:nvGrpSpPr>
        <p:grpSpPr bwMode="auto">
          <a:xfrm>
            <a:off x="152400" y="2819400"/>
            <a:ext cx="8991600" cy="1295400"/>
            <a:chOff x="152400" y="1575375"/>
            <a:chExt cx="8991600" cy="1295400"/>
          </a:xfrm>
        </p:grpSpPr>
        <p:sp>
          <p:nvSpPr>
            <p:cNvPr id="37899" name="TextBox 83"/>
            <p:cNvSpPr txBox="1">
              <a:spLocks noChangeArrowheads="1"/>
            </p:cNvSpPr>
            <p:nvPr/>
          </p:nvSpPr>
          <p:spPr bwMode="auto">
            <a:xfrm>
              <a:off x="1219200" y="1651575"/>
              <a:ext cx="1524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 i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back: 49</a:t>
              </a:r>
              <a:endParaRPr lang="en-SG" sz="18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900" name="Straight Connector 20"/>
            <p:cNvCxnSpPr>
              <a:cxnSpLocks noChangeShapeType="1"/>
            </p:cNvCxnSpPr>
            <p:nvPr/>
          </p:nvCxnSpPr>
          <p:spPr bwMode="auto">
            <a:xfrm rot="16200000" flipV="1">
              <a:off x="3124202" y="1803974"/>
              <a:ext cx="457199" cy="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1" name="Straight Connector 23"/>
            <p:cNvCxnSpPr>
              <a:cxnSpLocks noChangeShapeType="1"/>
            </p:cNvCxnSpPr>
            <p:nvPr/>
          </p:nvCxnSpPr>
          <p:spPr bwMode="auto">
            <a:xfrm rot="5400000" flipH="1" flipV="1">
              <a:off x="5334000" y="1803975"/>
              <a:ext cx="456406" cy="79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2" name="Straight Connector 25"/>
            <p:cNvCxnSpPr>
              <a:cxnSpLocks noChangeShapeType="1"/>
            </p:cNvCxnSpPr>
            <p:nvPr/>
          </p:nvCxnSpPr>
          <p:spPr bwMode="auto">
            <a:xfrm rot="5400000" flipH="1" flipV="1">
              <a:off x="6554146" y="1803029"/>
              <a:ext cx="457199" cy="189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03" name="TextBox 28"/>
            <p:cNvSpPr txBox="1">
              <a:spLocks noChangeArrowheads="1"/>
            </p:cNvSpPr>
            <p:nvPr/>
          </p:nvSpPr>
          <p:spPr bwMode="auto">
            <a:xfrm>
              <a:off x="5410200" y="1651575"/>
              <a:ext cx="914400" cy="261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37904" name="TextBox 29"/>
            <p:cNvSpPr txBox="1">
              <a:spLocks noChangeArrowheads="1"/>
            </p:cNvSpPr>
            <p:nvPr/>
          </p:nvSpPr>
          <p:spPr bwMode="auto">
            <a:xfrm>
              <a:off x="6019800" y="1651575"/>
              <a:ext cx="914400" cy="261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0000FF"/>
                  </a:solidFill>
                </a:rPr>
                <a:t>10</a:t>
              </a:r>
            </a:p>
          </p:txBody>
        </p:sp>
        <p:sp>
          <p:nvSpPr>
            <p:cNvPr id="37905" name="TextBox 30"/>
            <p:cNvSpPr txBox="1">
              <a:spLocks noChangeArrowheads="1"/>
            </p:cNvSpPr>
            <p:nvPr/>
          </p:nvSpPr>
          <p:spPr bwMode="auto">
            <a:xfrm>
              <a:off x="6629400" y="1651575"/>
              <a:ext cx="914400" cy="261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37906" name="TextBox 36"/>
            <p:cNvSpPr txBox="1">
              <a:spLocks noChangeArrowheads="1"/>
            </p:cNvSpPr>
            <p:nvPr/>
          </p:nvSpPr>
          <p:spPr bwMode="auto">
            <a:xfrm>
              <a:off x="2590800" y="2133600"/>
              <a:ext cx="914400" cy="261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33CCFF"/>
                  </a:solidFill>
                </a:rPr>
                <a:t>0</a:t>
              </a:r>
            </a:p>
          </p:txBody>
        </p:sp>
        <p:sp>
          <p:nvSpPr>
            <p:cNvPr id="37907" name="TextBox 37"/>
            <p:cNvSpPr txBox="1">
              <a:spLocks noChangeArrowheads="1"/>
            </p:cNvSpPr>
            <p:nvPr/>
          </p:nvSpPr>
          <p:spPr bwMode="auto">
            <a:xfrm>
              <a:off x="6019800" y="2108775"/>
              <a:ext cx="914400" cy="261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33CCFF"/>
                  </a:solidFill>
                </a:rPr>
                <a:t>48</a:t>
              </a:r>
            </a:p>
          </p:txBody>
        </p:sp>
        <p:sp>
          <p:nvSpPr>
            <p:cNvPr id="37908" name="TextBox 38"/>
            <p:cNvSpPr txBox="1">
              <a:spLocks noChangeArrowheads="1"/>
            </p:cNvSpPr>
            <p:nvPr/>
          </p:nvSpPr>
          <p:spPr bwMode="auto">
            <a:xfrm>
              <a:off x="6629400" y="2108775"/>
              <a:ext cx="914400" cy="261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33CCFF"/>
                  </a:solidFill>
                </a:rPr>
                <a:t>49</a:t>
              </a:r>
            </a:p>
          </p:txBody>
        </p:sp>
        <p:sp>
          <p:nvSpPr>
            <p:cNvPr id="37909" name="TextBox 41"/>
            <p:cNvSpPr txBox="1">
              <a:spLocks noChangeArrowheads="1"/>
            </p:cNvSpPr>
            <p:nvPr/>
          </p:nvSpPr>
          <p:spPr bwMode="auto">
            <a:xfrm>
              <a:off x="6172200" y="2609186"/>
              <a:ext cx="1828800" cy="261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33CCFF"/>
                  </a:solidFill>
                </a:rPr>
                <a:t>MAX_SIZE -1</a:t>
              </a:r>
            </a:p>
          </p:txBody>
        </p:sp>
        <p:sp>
          <p:nvSpPr>
            <p:cNvPr id="37910" name="Rectangle 78"/>
            <p:cNvSpPr>
              <a:spLocks noChangeArrowheads="1"/>
            </p:cNvSpPr>
            <p:nvPr/>
          </p:nvSpPr>
          <p:spPr bwMode="auto">
            <a:xfrm>
              <a:off x="2743200" y="1575375"/>
              <a:ext cx="4648200" cy="461665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37911" name="TextBox 83"/>
            <p:cNvSpPr txBox="1">
              <a:spLocks noChangeArrowheads="1"/>
            </p:cNvSpPr>
            <p:nvPr/>
          </p:nvSpPr>
          <p:spPr bwMode="auto">
            <a:xfrm>
              <a:off x="152400" y="1651575"/>
              <a:ext cx="1524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 i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front: 47</a:t>
              </a:r>
              <a:endParaRPr lang="en-SG" sz="18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912" name="TextBox 95"/>
            <p:cNvSpPr txBox="1">
              <a:spLocks noChangeArrowheads="1"/>
            </p:cNvSpPr>
            <p:nvPr/>
          </p:nvSpPr>
          <p:spPr bwMode="auto">
            <a:xfrm>
              <a:off x="7620000" y="1981200"/>
              <a:ext cx="15240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rgbClr val="00B0F0"/>
                  </a:solidFill>
                </a:rPr>
                <a:t>Array indexes</a:t>
              </a:r>
              <a:endParaRPr lang="en-SG" sz="1600">
                <a:solidFill>
                  <a:srgbClr val="00B0F0"/>
                </a:solidFill>
              </a:endParaRPr>
            </a:p>
          </p:txBody>
        </p:sp>
      </p:grpSp>
      <p:sp>
        <p:nvSpPr>
          <p:cNvPr id="37896" name="TextBox 41"/>
          <p:cNvSpPr txBox="1">
            <a:spLocks noChangeArrowheads="1"/>
          </p:cNvSpPr>
          <p:nvPr/>
        </p:nvSpPr>
        <p:spPr bwMode="auto">
          <a:xfrm>
            <a:off x="4953000" y="3352800"/>
            <a:ext cx="1828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100" b="1">
                <a:solidFill>
                  <a:srgbClr val="33CCFF"/>
                </a:solidFill>
              </a:rPr>
              <a:t>47</a:t>
            </a:r>
          </a:p>
        </p:txBody>
      </p:sp>
      <p:cxnSp>
        <p:nvCxnSpPr>
          <p:cNvPr id="37897" name="Straight Arrow Connector 31"/>
          <p:cNvCxnSpPr>
            <a:cxnSpLocks noChangeShapeType="1"/>
            <a:stCxn id="37909" idx="0"/>
            <a:endCxn id="37908" idx="2"/>
          </p:cNvCxnSpPr>
          <p:nvPr/>
        </p:nvCxnSpPr>
        <p:spPr bwMode="auto">
          <a:xfrm rot="5400000" flipH="1" flipV="1">
            <a:off x="6966745" y="3733006"/>
            <a:ext cx="239712" cy="31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457200" y="4267200"/>
            <a:ext cx="8001000" cy="17526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40000"/>
              <a:buFontTx/>
              <a:buChar char="-"/>
              <a:defRPr/>
            </a:pPr>
            <a:r>
              <a:rPr kumimoji="1" lang="en-US" altLang="zh-CN" i="1" kern="0" dirty="0">
                <a:solidFill>
                  <a:srgbClr val="FF0000"/>
                </a:solidFill>
                <a:latin typeface="Arial" charset="0"/>
                <a:ea typeface="宋体" charset="-122"/>
              </a:rPr>
              <a:t>back could be equal to MAX_SIZE – 1 and yet, the queue contains only a few items!!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40000"/>
              <a:buFontTx/>
              <a:buChar char="-"/>
              <a:defRPr/>
            </a:pPr>
            <a:r>
              <a:rPr kumimoji="1" lang="en-US" altLang="zh-CN" i="1" kern="0" dirty="0">
                <a:solidFill>
                  <a:srgbClr val="FF0000"/>
                </a:solidFill>
                <a:latin typeface="Arial" charset="0"/>
                <a:ea typeface="宋体" charset="-122"/>
              </a:rPr>
              <a:t>Possible solution: shifting elements to left upon </a:t>
            </a:r>
            <a:r>
              <a:rPr kumimoji="1" lang="en-US" altLang="zh-CN" i="1" kern="0" dirty="0" err="1">
                <a:solidFill>
                  <a:srgbClr val="FF0000"/>
                </a:solidFill>
                <a:latin typeface="Arial" charset="0"/>
                <a:ea typeface="宋体" charset="-122"/>
              </a:rPr>
              <a:t>dequeue</a:t>
            </a:r>
            <a:r>
              <a:rPr kumimoji="1" lang="en-US" altLang="zh-CN" i="1" kern="0" dirty="0">
                <a:solidFill>
                  <a:srgbClr val="FF0000"/>
                </a:solidFill>
                <a:latin typeface="Arial" charset="0"/>
                <a:ea typeface="宋体" charset="-122"/>
              </a:rPr>
              <a:t>/ when back = MAX_SIZE – 1 (but recall shifting is costly)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Arial" charset="0"/>
              <a:buChar char="•"/>
              <a:defRPr/>
            </a:pPr>
            <a:endParaRPr kumimoji="1" lang="en-US" altLang="zh-CN" i="1" kern="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endParaRPr kumimoji="1" lang="en-US" altLang="zh-CN" i="1" kern="0" dirty="0">
              <a:solidFill>
                <a:srgbClr val="FF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098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305800" cy="1752600"/>
          </a:xfrm>
        </p:spPr>
        <p:txBody>
          <a:bodyPr/>
          <a:lstStyle/>
          <a:p>
            <a:pPr marL="90488" indent="-90488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0" dirty="0">
                <a:latin typeface="Arial" charset="0"/>
                <a:ea typeface="Verdana" pitchFamily="34" charset="0"/>
                <a:cs typeface="Arial" charset="0"/>
              </a:rPr>
              <a:t>Elegant solution: </a:t>
            </a:r>
            <a:r>
              <a:rPr lang="en-US" altLang="zh-CN" sz="2400" i="1" dirty="0">
                <a:solidFill>
                  <a:srgbClr val="0000FF"/>
                </a:solidFill>
                <a:latin typeface="Arial" charset="0"/>
                <a:ea typeface="Verdana" pitchFamily="34" charset="0"/>
                <a:cs typeface="Arial" charset="0"/>
              </a:rPr>
              <a:t>Circular array</a:t>
            </a:r>
          </a:p>
          <a:p>
            <a:pPr marL="344488" indent="-344488">
              <a:lnSpc>
                <a:spcPct val="90000"/>
              </a:lnSpc>
              <a:defRPr/>
            </a:pPr>
            <a:r>
              <a:rPr lang="en-US" altLang="zh-CN" sz="2400" b="0" dirty="0">
                <a:latin typeface="Arial" charset="0"/>
                <a:ea typeface="Verdana" pitchFamily="34" charset="0"/>
                <a:cs typeface="Arial" charset="0"/>
              </a:rPr>
              <a:t>Advance front and back indexes by moving them clockwise around the array.</a:t>
            </a:r>
          </a:p>
          <a:p>
            <a:pPr marL="344488" indent="-344488">
              <a:lnSpc>
                <a:spcPct val="90000"/>
              </a:lnSpc>
              <a:defRPr/>
            </a:pPr>
            <a:r>
              <a:rPr lang="en-US" altLang="zh-CN" sz="2400" b="0" dirty="0">
                <a:latin typeface="Arial" charset="0"/>
                <a:ea typeface="Verdana" pitchFamily="34" charset="0"/>
                <a:cs typeface="Arial" charset="0"/>
              </a:rPr>
              <a:t>When either front or back advances past MAX_SIZE – 1, it wraps around 0 =&gt; avoids rightward drift</a:t>
            </a:r>
          </a:p>
          <a:p>
            <a:pPr marL="344488" indent="-344488">
              <a:lnSpc>
                <a:spcPct val="90000"/>
              </a:lnSpc>
              <a:defRPr/>
            </a:pPr>
            <a:endParaRPr lang="en-US" altLang="zh-CN" sz="2400" b="0" dirty="0">
              <a:latin typeface="Arial" charset="0"/>
              <a:ea typeface="Verdana" pitchFamily="34" charset="0"/>
              <a:cs typeface="Arial" charset="0"/>
            </a:endParaRPr>
          </a:p>
          <a:p>
            <a:pPr marL="344488" indent="-344488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2400" b="0" dirty="0">
              <a:latin typeface="Arial" charset="0"/>
              <a:ea typeface="Verdana" pitchFamily="34" charset="0"/>
              <a:cs typeface="Arial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829800" cy="685800"/>
          </a:xfrm>
        </p:spPr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Array-based Implementation of Queue ADT</a:t>
            </a:r>
            <a:endParaRPr lang="en-US" altLang="zh-CN" sz="3000" i="1">
              <a:ea typeface="宋体" panose="02010600030101010101" pitchFamily="2" charset="-122"/>
            </a:endParaRPr>
          </a:p>
        </p:txBody>
      </p:sp>
      <p:cxnSp>
        <p:nvCxnSpPr>
          <p:cNvPr id="38917" name="Straight Connector 33"/>
          <p:cNvCxnSpPr>
            <a:cxnSpLocks noChangeShapeType="1"/>
            <a:stCxn id="38931" idx="0"/>
            <a:endCxn id="38925" idx="0"/>
          </p:cNvCxnSpPr>
          <p:nvPr/>
        </p:nvCxnSpPr>
        <p:spPr bwMode="auto">
          <a:xfrm rot="16200000" flipH="1">
            <a:off x="4228307" y="3575844"/>
            <a:ext cx="839787" cy="31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18" name="Straight Connector 60"/>
          <p:cNvCxnSpPr>
            <a:cxnSpLocks noChangeShapeType="1"/>
            <a:endCxn id="56" idx="1"/>
          </p:cNvCxnSpPr>
          <p:nvPr/>
        </p:nvCxnSpPr>
        <p:spPr bwMode="auto">
          <a:xfrm rot="5400000">
            <a:off x="4344194" y="4299744"/>
            <a:ext cx="608013" cy="3175"/>
          </a:xfrm>
          <a:prstGeom prst="line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8919" name="Group 85"/>
          <p:cNvGrpSpPr>
            <a:grpSpLocks/>
          </p:cNvGrpSpPr>
          <p:nvPr/>
        </p:nvGrpSpPr>
        <p:grpSpPr bwMode="auto">
          <a:xfrm>
            <a:off x="990600" y="2971800"/>
            <a:ext cx="5410200" cy="2743200"/>
            <a:chOff x="990600" y="2209800"/>
            <a:chExt cx="5410200" cy="2743200"/>
          </a:xfrm>
        </p:grpSpPr>
        <p:sp>
          <p:nvSpPr>
            <p:cNvPr id="38920" name="TextBox 39"/>
            <p:cNvSpPr txBox="1">
              <a:spLocks noChangeArrowheads="1"/>
            </p:cNvSpPr>
            <p:nvPr/>
          </p:nvSpPr>
          <p:spPr bwMode="auto">
            <a:xfrm>
              <a:off x="4648200" y="4691411"/>
              <a:ext cx="914400" cy="261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33CCFF"/>
                  </a:solidFill>
                </a:rPr>
                <a:t>3</a:t>
              </a:r>
            </a:p>
          </p:txBody>
        </p:sp>
        <p:grpSp>
          <p:nvGrpSpPr>
            <p:cNvPr id="38921" name="Group 84"/>
            <p:cNvGrpSpPr>
              <a:grpSpLocks/>
            </p:cNvGrpSpPr>
            <p:nvPr/>
          </p:nvGrpSpPr>
          <p:grpSpPr bwMode="auto">
            <a:xfrm>
              <a:off x="990600" y="2209800"/>
              <a:ext cx="5410200" cy="2472183"/>
              <a:chOff x="990600" y="2286000"/>
              <a:chExt cx="5410200" cy="2472183"/>
            </a:xfrm>
          </p:grpSpPr>
          <p:sp>
            <p:nvSpPr>
              <p:cNvPr id="38922" name="TextBox 29"/>
              <p:cNvSpPr txBox="1">
                <a:spLocks noChangeArrowheads="1"/>
              </p:cNvSpPr>
              <p:nvPr/>
            </p:nvSpPr>
            <p:spPr bwMode="auto">
              <a:xfrm>
                <a:off x="4953000" y="3733800"/>
                <a:ext cx="914400" cy="261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0000FF"/>
                    </a:solidFill>
                  </a:rPr>
                  <a:t>1</a:t>
                </a:r>
              </a:p>
            </p:txBody>
          </p:sp>
          <p:sp>
            <p:nvSpPr>
              <p:cNvPr id="38923" name="TextBox 30"/>
              <p:cNvSpPr txBox="1">
                <a:spLocks noChangeArrowheads="1"/>
              </p:cNvSpPr>
              <p:nvPr/>
            </p:nvSpPr>
            <p:spPr bwMode="auto">
              <a:xfrm>
                <a:off x="4495800" y="4114800"/>
                <a:ext cx="914400" cy="261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0000FF"/>
                    </a:solidFill>
                  </a:rPr>
                  <a:t>7</a:t>
                </a:r>
              </a:p>
            </p:txBody>
          </p:sp>
          <p:grpSp>
            <p:nvGrpSpPr>
              <p:cNvPr id="38924" name="Group 83"/>
              <p:cNvGrpSpPr>
                <a:grpSpLocks/>
              </p:cNvGrpSpPr>
              <p:nvPr/>
            </p:nvGrpSpPr>
            <p:grpSpPr bwMode="auto">
              <a:xfrm>
                <a:off x="990600" y="2286000"/>
                <a:ext cx="5410200" cy="2472183"/>
                <a:chOff x="990600" y="2252217"/>
                <a:chExt cx="5410200" cy="2472183"/>
              </a:xfrm>
            </p:grpSpPr>
            <p:sp>
              <p:nvSpPr>
                <p:cNvPr id="38925" name="Oval 27"/>
                <p:cNvSpPr>
                  <a:spLocks noChangeArrowheads="1"/>
                </p:cNvSpPr>
                <p:nvPr/>
              </p:nvSpPr>
              <p:spPr bwMode="auto">
                <a:xfrm>
                  <a:off x="4343400" y="3276600"/>
                  <a:ext cx="609600" cy="60960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en-US"/>
                </a:p>
              </p:txBody>
            </p:sp>
            <p:grpSp>
              <p:nvGrpSpPr>
                <p:cNvPr id="38926" name="Group 82"/>
                <p:cNvGrpSpPr>
                  <a:grpSpLocks/>
                </p:cNvGrpSpPr>
                <p:nvPr/>
              </p:nvGrpSpPr>
              <p:grpSpPr bwMode="auto">
                <a:xfrm>
                  <a:off x="990600" y="2252217"/>
                  <a:ext cx="5410200" cy="2472183"/>
                  <a:chOff x="990600" y="2252217"/>
                  <a:chExt cx="5410200" cy="2472183"/>
                </a:xfrm>
              </p:grpSpPr>
              <p:grpSp>
                <p:nvGrpSpPr>
                  <p:cNvPr id="38927" name="Group 81"/>
                  <p:cNvGrpSpPr>
                    <a:grpSpLocks/>
                  </p:cNvGrpSpPr>
                  <p:nvPr/>
                </p:nvGrpSpPr>
                <p:grpSpPr bwMode="auto">
                  <a:xfrm>
                    <a:off x="2667000" y="2252217"/>
                    <a:ext cx="3733800" cy="2472183"/>
                    <a:chOff x="2667000" y="2252217"/>
                    <a:chExt cx="3733800" cy="2472183"/>
                  </a:xfrm>
                </p:grpSpPr>
                <p:sp>
                  <p:nvSpPr>
                    <p:cNvPr id="55" name="Pie 54"/>
                    <p:cNvSpPr/>
                    <p:nvPr/>
                  </p:nvSpPr>
                  <p:spPr bwMode="auto">
                    <a:xfrm>
                      <a:off x="3505200" y="2437955"/>
                      <a:ext cx="2286000" cy="2286000"/>
                    </a:xfrm>
                    <a:prstGeom prst="pie">
                      <a:avLst>
                        <a:gd name="adj1" fmla="val 5391233"/>
                        <a:gd name="adj2" fmla="val 16200000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spcBef>
                          <a:spcPct val="50000"/>
                        </a:spcBef>
                        <a:defRPr/>
                      </a:pPr>
                      <a:endParaRPr lang="en-US"/>
                    </a:p>
                  </p:txBody>
                </p:sp>
                <p:grpSp>
                  <p:nvGrpSpPr>
                    <p:cNvPr id="38930" name="Group 8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67000" y="2252217"/>
                      <a:ext cx="3733800" cy="2472183"/>
                      <a:chOff x="2667000" y="2253011"/>
                      <a:chExt cx="3733800" cy="2472183"/>
                    </a:xfrm>
                  </p:grpSpPr>
                  <p:sp>
                    <p:nvSpPr>
                      <p:cNvPr id="38931" name="Oval 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05200" y="2438400"/>
                        <a:ext cx="2286000" cy="2286000"/>
                      </a:xfrm>
                      <a:prstGeom prst="ellips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endParaRPr lang="en-US"/>
                      </a:p>
                    </p:txBody>
                  </p:sp>
                  <p:cxnSp>
                    <p:nvCxnSpPr>
                      <p:cNvPr id="38932" name="Straight Connector 30"/>
                      <p:cNvCxnSpPr>
                        <a:cxnSpLocks noChangeShapeType="1"/>
                        <a:stCxn id="38931" idx="1"/>
                        <a:endCxn id="38925" idx="1"/>
                      </p:cNvCxnSpPr>
                      <p:nvPr/>
                    </p:nvCxnSpPr>
                    <p:spPr bwMode="auto">
                      <a:xfrm rot="16200000" flipH="1">
                        <a:off x="3839976" y="2773177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8933" name="Straight Connector 36"/>
                      <p:cNvCxnSpPr>
                        <a:cxnSpLocks noChangeShapeType="1"/>
                        <a:stCxn id="38931" idx="7"/>
                        <a:endCxn id="38925" idx="7"/>
                      </p:cNvCxnSpPr>
                      <p:nvPr/>
                    </p:nvCxnSpPr>
                    <p:spPr bwMode="auto">
                      <a:xfrm rot="-5400000" flipH="1" flipV="1">
                        <a:off x="4863726" y="2773176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8934" name="Straight Connector 42"/>
                      <p:cNvCxnSpPr>
                        <a:cxnSpLocks noChangeShapeType="1"/>
                        <a:stCxn id="38931" idx="6"/>
                        <a:endCxn id="38925" idx="6"/>
                      </p:cNvCxnSpPr>
                      <p:nvPr/>
                    </p:nvCxnSpPr>
                    <p:spPr bwMode="auto">
                      <a:xfrm flipH="1">
                        <a:off x="4953000" y="3581400"/>
                        <a:ext cx="838200" cy="1588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8935" name="Straight Connector 44"/>
                      <p:cNvCxnSpPr>
                        <a:cxnSpLocks noChangeShapeType="1"/>
                        <a:stCxn id="38931" idx="5"/>
                        <a:endCxn id="38925" idx="5"/>
                      </p:cNvCxnSpPr>
                      <p:nvPr/>
                    </p:nvCxnSpPr>
                    <p:spPr bwMode="auto">
                      <a:xfrm rot="5400000" flipH="1">
                        <a:off x="4863726" y="3796927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8936" name="Straight Connector 46"/>
                      <p:cNvCxnSpPr>
                        <a:cxnSpLocks noChangeShapeType="1"/>
                        <a:stCxn id="38931" idx="4"/>
                        <a:endCxn id="38925" idx="4"/>
                      </p:cNvCxnSpPr>
                      <p:nvPr/>
                    </p:nvCxnSpPr>
                    <p:spPr bwMode="auto">
                      <a:xfrm rot="5400000" flipH="1">
                        <a:off x="4229100" y="4305300"/>
                        <a:ext cx="838200" cy="1588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8937" name="Straight Connector 48"/>
                      <p:cNvCxnSpPr>
                        <a:cxnSpLocks noChangeShapeType="1"/>
                        <a:stCxn id="38931" idx="3"/>
                        <a:endCxn id="38925" idx="3"/>
                      </p:cNvCxnSpPr>
                      <p:nvPr/>
                    </p:nvCxnSpPr>
                    <p:spPr bwMode="auto">
                      <a:xfrm rot="5400000" flipH="1" flipV="1">
                        <a:off x="3839976" y="3796926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8938" name="Straight Connector 50"/>
                      <p:cNvCxnSpPr>
                        <a:cxnSpLocks noChangeShapeType="1"/>
                        <a:stCxn id="38931" idx="2"/>
                        <a:endCxn id="38925" idx="2"/>
                      </p:cNvCxnSpPr>
                      <p:nvPr/>
                    </p:nvCxnSpPr>
                    <p:spPr bwMode="auto">
                      <a:xfrm rot="10800000" flipH="1">
                        <a:off x="3505200" y="3581400"/>
                        <a:ext cx="838200" cy="1588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sp>
                    <p:nvSpPr>
                      <p:cNvPr id="56" name="Pie 55"/>
                      <p:cNvSpPr/>
                      <p:nvPr/>
                    </p:nvSpPr>
                    <p:spPr bwMode="auto">
                      <a:xfrm>
                        <a:off x="4343400" y="3276949"/>
                        <a:ext cx="609600" cy="609600"/>
                      </a:xfrm>
                      <a:prstGeom prst="pie">
                        <a:avLst>
                          <a:gd name="adj1" fmla="val 5311871"/>
                          <a:gd name="adj2" fmla="val 16200000"/>
                        </a:avLst>
                      </a:prstGeom>
                      <a:solidFill>
                        <a:schemeClr val="bg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algn="ctr" eaLnBrk="0" hangingPunct="0">
                          <a:spcBef>
                            <a:spcPct val="50000"/>
                          </a:spcBef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38940" name="TextBox 4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667000" y="2286000"/>
                        <a:ext cx="18288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33CCFF"/>
                            </a:solidFill>
                          </a:rPr>
                          <a:t>MAX_SIZE -1</a:t>
                        </a:r>
                      </a:p>
                    </p:txBody>
                  </p:sp>
                  <p:sp>
                    <p:nvSpPr>
                      <p:cNvPr id="38941" name="TextBox 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800600" y="2253011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33CCFF"/>
                            </a:solidFill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38942" name="TextBox 3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486400" y="3048000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33CCFF"/>
                            </a:solidFill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38943" name="TextBox 3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410200" y="4038600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33CCFF"/>
                            </a:solidFill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38944" name="TextBox 2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495800" y="2743200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00FF"/>
                            </a:solidFill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38945" name="TextBox 2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953000" y="3200400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00FF"/>
                            </a:solidFill>
                          </a:rPr>
                          <a:t>4</a:t>
                        </a:r>
                      </a:p>
                    </p:txBody>
                  </p:sp>
                </p:grpSp>
              </p:grpSp>
              <p:sp>
                <p:nvSpPr>
                  <p:cNvPr id="38928" name="Text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90600" y="4343400"/>
                    <a:ext cx="259080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1800" b="1" i="1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front: 0    back: 3</a:t>
                    </a:r>
                    <a:endParaRPr lang="en-SG" sz="1800" b="1" i="1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927278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829800" cy="685800"/>
          </a:xfrm>
        </p:spPr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Array-based Implementation of Queue ADT</a:t>
            </a:r>
            <a:endParaRPr lang="en-US" altLang="zh-CN" sz="3000" i="1">
              <a:ea typeface="宋体" panose="02010600030101010101" pitchFamily="2" charset="-122"/>
            </a:endParaRPr>
          </a:p>
        </p:txBody>
      </p:sp>
      <p:cxnSp>
        <p:nvCxnSpPr>
          <p:cNvPr id="39940" name="Straight Connector 33"/>
          <p:cNvCxnSpPr>
            <a:cxnSpLocks noChangeShapeType="1"/>
            <a:stCxn id="40040" idx="0"/>
            <a:endCxn id="40034" idx="0"/>
          </p:cNvCxnSpPr>
          <p:nvPr/>
        </p:nvCxnSpPr>
        <p:spPr bwMode="auto">
          <a:xfrm rot="16200000" flipH="1">
            <a:off x="2323307" y="1366044"/>
            <a:ext cx="839787" cy="31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1" name="Straight Connector 60"/>
          <p:cNvCxnSpPr>
            <a:cxnSpLocks noChangeShapeType="1"/>
            <a:endCxn id="56" idx="1"/>
          </p:cNvCxnSpPr>
          <p:nvPr/>
        </p:nvCxnSpPr>
        <p:spPr bwMode="auto">
          <a:xfrm rot="5400000">
            <a:off x="2439194" y="2089944"/>
            <a:ext cx="608013" cy="3175"/>
          </a:xfrm>
          <a:prstGeom prst="line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9942" name="Group 85"/>
          <p:cNvGrpSpPr>
            <a:grpSpLocks/>
          </p:cNvGrpSpPr>
          <p:nvPr/>
        </p:nvGrpSpPr>
        <p:grpSpPr bwMode="auto">
          <a:xfrm>
            <a:off x="-304800" y="762000"/>
            <a:ext cx="4800600" cy="2743200"/>
            <a:chOff x="1600200" y="2209800"/>
            <a:chExt cx="4800600" cy="2743200"/>
          </a:xfrm>
        </p:grpSpPr>
        <p:sp>
          <p:nvSpPr>
            <p:cNvPr id="40029" name="TextBox 39"/>
            <p:cNvSpPr txBox="1">
              <a:spLocks noChangeArrowheads="1"/>
            </p:cNvSpPr>
            <p:nvPr/>
          </p:nvSpPr>
          <p:spPr bwMode="auto">
            <a:xfrm>
              <a:off x="4648200" y="4691411"/>
              <a:ext cx="914400" cy="261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33CCFF"/>
                  </a:solidFill>
                </a:rPr>
                <a:t>3</a:t>
              </a:r>
            </a:p>
          </p:txBody>
        </p:sp>
        <p:grpSp>
          <p:nvGrpSpPr>
            <p:cNvPr id="40030" name="Group 84"/>
            <p:cNvGrpSpPr>
              <a:grpSpLocks/>
            </p:cNvGrpSpPr>
            <p:nvPr/>
          </p:nvGrpSpPr>
          <p:grpSpPr bwMode="auto">
            <a:xfrm>
              <a:off x="1600200" y="2209800"/>
              <a:ext cx="4800600" cy="2472183"/>
              <a:chOff x="1600200" y="2286000"/>
              <a:chExt cx="4800600" cy="2472183"/>
            </a:xfrm>
          </p:grpSpPr>
          <p:sp>
            <p:nvSpPr>
              <p:cNvPr id="40031" name="TextBox 29"/>
              <p:cNvSpPr txBox="1">
                <a:spLocks noChangeArrowheads="1"/>
              </p:cNvSpPr>
              <p:nvPr/>
            </p:nvSpPr>
            <p:spPr bwMode="auto">
              <a:xfrm>
                <a:off x="4953000" y="3733800"/>
                <a:ext cx="914400" cy="261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0000FF"/>
                    </a:solidFill>
                  </a:rPr>
                  <a:t>1</a:t>
                </a:r>
              </a:p>
            </p:txBody>
          </p:sp>
          <p:sp>
            <p:nvSpPr>
              <p:cNvPr id="40032" name="TextBox 30"/>
              <p:cNvSpPr txBox="1">
                <a:spLocks noChangeArrowheads="1"/>
              </p:cNvSpPr>
              <p:nvPr/>
            </p:nvSpPr>
            <p:spPr bwMode="auto">
              <a:xfrm>
                <a:off x="4495800" y="4114800"/>
                <a:ext cx="914400" cy="261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0000FF"/>
                    </a:solidFill>
                  </a:rPr>
                  <a:t>7</a:t>
                </a:r>
              </a:p>
            </p:txBody>
          </p:sp>
          <p:grpSp>
            <p:nvGrpSpPr>
              <p:cNvPr id="40033" name="Group 83"/>
              <p:cNvGrpSpPr>
                <a:grpSpLocks/>
              </p:cNvGrpSpPr>
              <p:nvPr/>
            </p:nvGrpSpPr>
            <p:grpSpPr bwMode="auto">
              <a:xfrm>
                <a:off x="1600200" y="2286000"/>
                <a:ext cx="4800600" cy="2472183"/>
                <a:chOff x="1600200" y="2252217"/>
                <a:chExt cx="4800600" cy="2472183"/>
              </a:xfrm>
            </p:grpSpPr>
            <p:sp>
              <p:nvSpPr>
                <p:cNvPr id="40034" name="Oval 27"/>
                <p:cNvSpPr>
                  <a:spLocks noChangeArrowheads="1"/>
                </p:cNvSpPr>
                <p:nvPr/>
              </p:nvSpPr>
              <p:spPr bwMode="auto">
                <a:xfrm>
                  <a:off x="4343400" y="3276600"/>
                  <a:ext cx="609600" cy="60960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en-US"/>
                </a:p>
              </p:txBody>
            </p:sp>
            <p:grpSp>
              <p:nvGrpSpPr>
                <p:cNvPr id="40035" name="Group 82"/>
                <p:cNvGrpSpPr>
                  <a:grpSpLocks/>
                </p:cNvGrpSpPr>
                <p:nvPr/>
              </p:nvGrpSpPr>
              <p:grpSpPr bwMode="auto">
                <a:xfrm>
                  <a:off x="1600200" y="2252217"/>
                  <a:ext cx="4800600" cy="2472183"/>
                  <a:chOff x="1600200" y="2252217"/>
                  <a:chExt cx="4800600" cy="2472183"/>
                </a:xfrm>
              </p:grpSpPr>
              <p:grpSp>
                <p:nvGrpSpPr>
                  <p:cNvPr id="40036" name="Group 81"/>
                  <p:cNvGrpSpPr>
                    <a:grpSpLocks/>
                  </p:cNvGrpSpPr>
                  <p:nvPr/>
                </p:nvGrpSpPr>
                <p:grpSpPr bwMode="auto">
                  <a:xfrm>
                    <a:off x="2667000" y="2252217"/>
                    <a:ext cx="3733800" cy="2472183"/>
                    <a:chOff x="2667000" y="2252217"/>
                    <a:chExt cx="3733800" cy="2472183"/>
                  </a:xfrm>
                </p:grpSpPr>
                <p:sp>
                  <p:nvSpPr>
                    <p:cNvPr id="55" name="Pie 54"/>
                    <p:cNvSpPr/>
                    <p:nvPr/>
                  </p:nvSpPr>
                  <p:spPr bwMode="auto">
                    <a:xfrm>
                      <a:off x="3505200" y="2437955"/>
                      <a:ext cx="2286000" cy="2286000"/>
                    </a:xfrm>
                    <a:prstGeom prst="pie">
                      <a:avLst>
                        <a:gd name="adj1" fmla="val 5391233"/>
                        <a:gd name="adj2" fmla="val 16200000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spcBef>
                          <a:spcPct val="50000"/>
                        </a:spcBef>
                        <a:defRPr/>
                      </a:pPr>
                      <a:endParaRPr lang="en-US"/>
                    </a:p>
                  </p:txBody>
                </p:sp>
                <p:grpSp>
                  <p:nvGrpSpPr>
                    <p:cNvPr id="40039" name="Group 8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67000" y="2252217"/>
                      <a:ext cx="3733800" cy="2472183"/>
                      <a:chOff x="2667000" y="2253011"/>
                      <a:chExt cx="3733800" cy="2472183"/>
                    </a:xfrm>
                  </p:grpSpPr>
                  <p:sp>
                    <p:nvSpPr>
                      <p:cNvPr id="40040" name="Oval 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05200" y="2438400"/>
                        <a:ext cx="2286000" cy="2286000"/>
                      </a:xfrm>
                      <a:prstGeom prst="ellips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endParaRPr lang="en-US"/>
                      </a:p>
                    </p:txBody>
                  </p:sp>
                  <p:cxnSp>
                    <p:nvCxnSpPr>
                      <p:cNvPr id="40041" name="Straight Connector 30"/>
                      <p:cNvCxnSpPr>
                        <a:cxnSpLocks noChangeShapeType="1"/>
                        <a:stCxn id="40040" idx="1"/>
                        <a:endCxn id="40034" idx="1"/>
                      </p:cNvCxnSpPr>
                      <p:nvPr/>
                    </p:nvCxnSpPr>
                    <p:spPr bwMode="auto">
                      <a:xfrm rot="16200000" flipH="1">
                        <a:off x="3839976" y="2773177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0042" name="Straight Connector 36"/>
                      <p:cNvCxnSpPr>
                        <a:cxnSpLocks noChangeShapeType="1"/>
                        <a:stCxn id="40040" idx="7"/>
                        <a:endCxn id="40034" idx="7"/>
                      </p:cNvCxnSpPr>
                      <p:nvPr/>
                    </p:nvCxnSpPr>
                    <p:spPr bwMode="auto">
                      <a:xfrm rot="-5400000" flipH="1" flipV="1">
                        <a:off x="4863726" y="2773176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0043" name="Straight Connector 42"/>
                      <p:cNvCxnSpPr>
                        <a:cxnSpLocks noChangeShapeType="1"/>
                        <a:stCxn id="40040" idx="6"/>
                        <a:endCxn id="40034" idx="6"/>
                      </p:cNvCxnSpPr>
                      <p:nvPr/>
                    </p:nvCxnSpPr>
                    <p:spPr bwMode="auto">
                      <a:xfrm flipH="1">
                        <a:off x="4953000" y="3581400"/>
                        <a:ext cx="838200" cy="1588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0044" name="Straight Connector 44"/>
                      <p:cNvCxnSpPr>
                        <a:cxnSpLocks noChangeShapeType="1"/>
                        <a:stCxn id="40040" idx="5"/>
                        <a:endCxn id="40034" idx="5"/>
                      </p:cNvCxnSpPr>
                      <p:nvPr/>
                    </p:nvCxnSpPr>
                    <p:spPr bwMode="auto">
                      <a:xfrm rot="5400000" flipH="1">
                        <a:off x="4863726" y="3796927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0045" name="Straight Connector 46"/>
                      <p:cNvCxnSpPr>
                        <a:cxnSpLocks noChangeShapeType="1"/>
                        <a:stCxn id="40040" idx="4"/>
                        <a:endCxn id="40034" idx="4"/>
                      </p:cNvCxnSpPr>
                      <p:nvPr/>
                    </p:nvCxnSpPr>
                    <p:spPr bwMode="auto">
                      <a:xfrm rot="5400000" flipH="1">
                        <a:off x="4229100" y="4305300"/>
                        <a:ext cx="838200" cy="1588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0046" name="Straight Connector 48"/>
                      <p:cNvCxnSpPr>
                        <a:cxnSpLocks noChangeShapeType="1"/>
                        <a:stCxn id="40040" idx="3"/>
                        <a:endCxn id="40034" idx="3"/>
                      </p:cNvCxnSpPr>
                      <p:nvPr/>
                    </p:nvCxnSpPr>
                    <p:spPr bwMode="auto">
                      <a:xfrm rot="5400000" flipH="1" flipV="1">
                        <a:off x="3839976" y="3796926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0047" name="Straight Connector 50"/>
                      <p:cNvCxnSpPr>
                        <a:cxnSpLocks noChangeShapeType="1"/>
                        <a:stCxn id="40040" idx="2"/>
                        <a:endCxn id="40034" idx="2"/>
                      </p:cNvCxnSpPr>
                      <p:nvPr/>
                    </p:nvCxnSpPr>
                    <p:spPr bwMode="auto">
                      <a:xfrm rot="10800000" flipH="1">
                        <a:off x="3505200" y="3581400"/>
                        <a:ext cx="838200" cy="1588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sp>
                    <p:nvSpPr>
                      <p:cNvPr id="56" name="Pie 55"/>
                      <p:cNvSpPr/>
                      <p:nvPr/>
                    </p:nvSpPr>
                    <p:spPr bwMode="auto">
                      <a:xfrm>
                        <a:off x="4343400" y="3276949"/>
                        <a:ext cx="609600" cy="609600"/>
                      </a:xfrm>
                      <a:prstGeom prst="pie">
                        <a:avLst>
                          <a:gd name="adj1" fmla="val 5311871"/>
                          <a:gd name="adj2" fmla="val 16200000"/>
                        </a:avLst>
                      </a:prstGeom>
                      <a:solidFill>
                        <a:schemeClr val="bg1"/>
                      </a:solidFill>
                      <a:ln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algn="ctr" eaLnBrk="0" hangingPunct="0">
                          <a:spcBef>
                            <a:spcPct val="50000"/>
                          </a:spcBef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40049" name="TextBox 4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667000" y="2286000"/>
                        <a:ext cx="18288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33CCFF"/>
                            </a:solidFill>
                          </a:rPr>
                          <a:t>MAX_SIZE -1</a:t>
                        </a:r>
                      </a:p>
                    </p:txBody>
                  </p:sp>
                  <p:sp>
                    <p:nvSpPr>
                      <p:cNvPr id="40050" name="TextBox 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800600" y="2253011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33CCFF"/>
                            </a:solidFill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40051" name="TextBox 3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486400" y="3048000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33CCFF"/>
                            </a:solidFill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40052" name="TextBox 3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410200" y="4038600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33CCFF"/>
                            </a:solidFill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40053" name="TextBox 2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495800" y="2743200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00FF"/>
                            </a:solidFill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40054" name="TextBox 2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953000" y="3200400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00FF"/>
                            </a:solidFill>
                          </a:rPr>
                          <a:t>4</a:t>
                        </a:r>
                      </a:p>
                    </p:txBody>
                  </p:sp>
                </p:grpSp>
              </p:grpSp>
              <p:sp>
                <p:nvSpPr>
                  <p:cNvPr id="40037" name="Text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00200" y="3928617"/>
                    <a:ext cx="2590800" cy="7848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1800" b="1" i="1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front: 0    </a:t>
                    </a:r>
                  </a:p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1800" b="1" i="1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back: 3</a:t>
                    </a:r>
                    <a:endParaRPr lang="en-SG" sz="1800" b="1" i="1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</p:grpSp>
      <p:grpSp>
        <p:nvGrpSpPr>
          <p:cNvPr id="39943" name="Group 126"/>
          <p:cNvGrpSpPr>
            <a:grpSpLocks/>
          </p:cNvGrpSpPr>
          <p:nvPr/>
        </p:nvGrpSpPr>
        <p:grpSpPr bwMode="auto">
          <a:xfrm>
            <a:off x="4114800" y="762000"/>
            <a:ext cx="4800600" cy="2743200"/>
            <a:chOff x="4114800" y="990600"/>
            <a:chExt cx="4800600" cy="2743200"/>
          </a:xfrm>
        </p:grpSpPr>
        <p:sp>
          <p:nvSpPr>
            <p:cNvPr id="40005" name="Oval 56"/>
            <p:cNvSpPr>
              <a:spLocks noChangeArrowheads="1"/>
            </p:cNvSpPr>
            <p:nvPr/>
          </p:nvSpPr>
          <p:spPr bwMode="auto">
            <a:xfrm>
              <a:off x="6858000" y="2014983"/>
              <a:ext cx="609600" cy="60960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grpSp>
          <p:nvGrpSpPr>
            <p:cNvPr id="40006" name="Group 125"/>
            <p:cNvGrpSpPr>
              <a:grpSpLocks/>
            </p:cNvGrpSpPr>
            <p:nvPr/>
          </p:nvGrpSpPr>
          <p:grpSpPr bwMode="auto">
            <a:xfrm>
              <a:off x="4114800" y="990600"/>
              <a:ext cx="4800600" cy="2743200"/>
              <a:chOff x="4114800" y="990600"/>
              <a:chExt cx="4800600" cy="2743200"/>
            </a:xfrm>
          </p:grpSpPr>
          <p:sp>
            <p:nvSpPr>
              <p:cNvPr id="40007" name="TextBox 39"/>
              <p:cNvSpPr txBox="1">
                <a:spLocks noChangeArrowheads="1"/>
              </p:cNvSpPr>
              <p:nvPr/>
            </p:nvSpPr>
            <p:spPr bwMode="auto">
              <a:xfrm>
                <a:off x="7162800" y="3472211"/>
                <a:ext cx="914400" cy="261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33CCFF"/>
                    </a:solidFill>
                  </a:rPr>
                  <a:t>3</a:t>
                </a:r>
              </a:p>
            </p:txBody>
          </p:sp>
          <p:grpSp>
            <p:nvGrpSpPr>
              <p:cNvPr id="40008" name="Group 124"/>
              <p:cNvGrpSpPr>
                <a:grpSpLocks/>
              </p:cNvGrpSpPr>
              <p:nvPr/>
            </p:nvGrpSpPr>
            <p:grpSpPr bwMode="auto">
              <a:xfrm>
                <a:off x="4114800" y="990600"/>
                <a:ext cx="4800600" cy="2472183"/>
                <a:chOff x="4114800" y="990600"/>
                <a:chExt cx="4800600" cy="2472183"/>
              </a:xfrm>
            </p:grpSpPr>
            <p:sp>
              <p:nvSpPr>
                <p:cNvPr id="62" name="Pie 61"/>
                <p:cNvSpPr/>
                <p:nvPr/>
              </p:nvSpPr>
              <p:spPr bwMode="auto">
                <a:xfrm>
                  <a:off x="6019800" y="1176338"/>
                  <a:ext cx="2286000" cy="2286000"/>
                </a:xfrm>
                <a:prstGeom prst="pie">
                  <a:avLst>
                    <a:gd name="adj1" fmla="val 5391233"/>
                    <a:gd name="adj2" fmla="val 18895543"/>
                  </a:avLst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endParaRPr lang="en-US"/>
                </a:p>
              </p:txBody>
            </p:sp>
            <p:grpSp>
              <p:nvGrpSpPr>
                <p:cNvPr id="40010" name="Group 123"/>
                <p:cNvGrpSpPr>
                  <a:grpSpLocks/>
                </p:cNvGrpSpPr>
                <p:nvPr/>
              </p:nvGrpSpPr>
              <p:grpSpPr bwMode="auto">
                <a:xfrm>
                  <a:off x="4114800" y="990600"/>
                  <a:ext cx="4800600" cy="2472183"/>
                  <a:chOff x="4114800" y="990600"/>
                  <a:chExt cx="4800600" cy="2472183"/>
                </a:xfrm>
              </p:grpSpPr>
              <p:sp>
                <p:nvSpPr>
                  <p:cNvPr id="40011" name="Text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467600" y="2438400"/>
                    <a:ext cx="914400" cy="26158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1100" b="1">
                        <a:solidFill>
                          <a:srgbClr val="0000FF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40012" name="Text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10400" y="2819400"/>
                    <a:ext cx="914400" cy="26158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1100" b="1">
                        <a:solidFill>
                          <a:srgbClr val="0000FF"/>
                        </a:solidFill>
                      </a:rPr>
                      <a:t>7</a:t>
                    </a:r>
                  </a:p>
                </p:txBody>
              </p:sp>
              <p:grpSp>
                <p:nvGrpSpPr>
                  <p:cNvPr id="40013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5181600" y="990600"/>
                    <a:ext cx="3733800" cy="2472183"/>
                    <a:chOff x="2667000" y="2253011"/>
                    <a:chExt cx="3733800" cy="2472183"/>
                  </a:xfrm>
                </p:grpSpPr>
                <p:sp>
                  <p:nvSpPr>
                    <p:cNvPr id="82" name="Pie 81"/>
                    <p:cNvSpPr/>
                    <p:nvPr/>
                  </p:nvSpPr>
                  <p:spPr bwMode="auto">
                    <a:xfrm>
                      <a:off x="4343400" y="3276949"/>
                      <a:ext cx="609600" cy="609600"/>
                    </a:xfrm>
                    <a:prstGeom prst="pie">
                      <a:avLst>
                        <a:gd name="adj1" fmla="val 5311870"/>
                        <a:gd name="adj2" fmla="val 18934024"/>
                      </a:avLst>
                    </a:prstGeom>
                    <a:solidFill>
                      <a:schemeClr val="bg1"/>
                    </a:solidFill>
                    <a:ln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spcBef>
                          <a:spcPct val="50000"/>
                        </a:spcBef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40016" name="Oval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05200" y="2438400"/>
                      <a:ext cx="2286000" cy="2286000"/>
                    </a:xfrm>
                    <a:prstGeom prst="ellipse">
                      <a:avLst/>
                    </a:prstGeom>
                    <a:noFill/>
                    <a:ln w="127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50000"/>
                        </a:spcBef>
                      </a:pPr>
                      <a:endParaRPr lang="en-US"/>
                    </a:p>
                  </p:txBody>
                </p:sp>
                <p:cxnSp>
                  <p:nvCxnSpPr>
                    <p:cNvPr id="40017" name="Straight Connector 72"/>
                    <p:cNvCxnSpPr>
                      <a:cxnSpLocks noChangeShapeType="1"/>
                      <a:stCxn id="40016" idx="1"/>
                      <a:endCxn id="40005" idx="1"/>
                    </p:cNvCxnSpPr>
                    <p:nvPr/>
                  </p:nvCxnSpPr>
                  <p:spPr bwMode="auto">
                    <a:xfrm rot="16200000" flipH="1">
                      <a:off x="3839976" y="2773177"/>
                      <a:ext cx="592697" cy="592697"/>
                    </a:xfrm>
                    <a:prstGeom prst="line">
                      <a:avLst/>
                    </a:prstGeom>
                    <a:noFill/>
                    <a:ln w="127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0018" name="Straight Connector 73"/>
                    <p:cNvCxnSpPr>
                      <a:cxnSpLocks noChangeShapeType="1"/>
                      <a:stCxn id="40016" idx="7"/>
                      <a:endCxn id="40005" idx="7"/>
                    </p:cNvCxnSpPr>
                    <p:nvPr/>
                  </p:nvCxnSpPr>
                  <p:spPr bwMode="auto">
                    <a:xfrm rot="-5400000" flipH="1" flipV="1">
                      <a:off x="4863726" y="2773176"/>
                      <a:ext cx="592697" cy="592697"/>
                    </a:xfrm>
                    <a:prstGeom prst="line">
                      <a:avLst/>
                    </a:prstGeom>
                    <a:noFill/>
                    <a:ln w="127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0019" name="Straight Connector 75"/>
                    <p:cNvCxnSpPr>
                      <a:cxnSpLocks noChangeShapeType="1"/>
                      <a:stCxn id="40016" idx="6"/>
                      <a:endCxn id="40005" idx="6"/>
                    </p:cNvCxnSpPr>
                    <p:nvPr/>
                  </p:nvCxnSpPr>
                  <p:spPr bwMode="auto">
                    <a:xfrm flipH="1">
                      <a:off x="4953000" y="3581400"/>
                      <a:ext cx="838200" cy="1588"/>
                    </a:xfrm>
                    <a:prstGeom prst="line">
                      <a:avLst/>
                    </a:prstGeom>
                    <a:noFill/>
                    <a:ln w="127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0020" name="Straight Connector 76"/>
                    <p:cNvCxnSpPr>
                      <a:cxnSpLocks noChangeShapeType="1"/>
                      <a:stCxn id="40016" idx="5"/>
                      <a:endCxn id="40005" idx="5"/>
                    </p:cNvCxnSpPr>
                    <p:nvPr/>
                  </p:nvCxnSpPr>
                  <p:spPr bwMode="auto">
                    <a:xfrm rot="5400000" flipH="1">
                      <a:off x="4863726" y="3796927"/>
                      <a:ext cx="592697" cy="592697"/>
                    </a:xfrm>
                    <a:prstGeom prst="line">
                      <a:avLst/>
                    </a:prstGeom>
                    <a:noFill/>
                    <a:ln w="127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0021" name="Straight Connector 77"/>
                    <p:cNvCxnSpPr>
                      <a:cxnSpLocks noChangeShapeType="1"/>
                      <a:stCxn id="40016" idx="4"/>
                      <a:endCxn id="40005" idx="4"/>
                    </p:cNvCxnSpPr>
                    <p:nvPr/>
                  </p:nvCxnSpPr>
                  <p:spPr bwMode="auto">
                    <a:xfrm rot="5400000" flipH="1">
                      <a:off x="4229100" y="4305300"/>
                      <a:ext cx="838200" cy="1588"/>
                    </a:xfrm>
                    <a:prstGeom prst="line">
                      <a:avLst/>
                    </a:prstGeom>
                    <a:noFill/>
                    <a:ln w="127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0022" name="Straight Connector 78"/>
                    <p:cNvCxnSpPr>
                      <a:cxnSpLocks noChangeShapeType="1"/>
                      <a:stCxn id="40016" idx="3"/>
                      <a:endCxn id="40005" idx="3"/>
                    </p:cNvCxnSpPr>
                    <p:nvPr/>
                  </p:nvCxnSpPr>
                  <p:spPr bwMode="auto">
                    <a:xfrm rot="5400000" flipH="1" flipV="1">
                      <a:off x="3839976" y="3796926"/>
                      <a:ext cx="592697" cy="592697"/>
                    </a:xfrm>
                    <a:prstGeom prst="line">
                      <a:avLst/>
                    </a:prstGeom>
                    <a:noFill/>
                    <a:ln w="127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0023" name="Straight Connector 80"/>
                    <p:cNvCxnSpPr>
                      <a:cxnSpLocks noChangeShapeType="1"/>
                      <a:stCxn id="40016" idx="2"/>
                      <a:endCxn id="40005" idx="2"/>
                    </p:cNvCxnSpPr>
                    <p:nvPr/>
                  </p:nvCxnSpPr>
                  <p:spPr bwMode="auto">
                    <a:xfrm rot="10800000" flipH="1">
                      <a:off x="3505200" y="3581400"/>
                      <a:ext cx="838200" cy="1588"/>
                    </a:xfrm>
                    <a:prstGeom prst="line">
                      <a:avLst/>
                    </a:prstGeom>
                    <a:noFill/>
                    <a:ln w="127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sp>
                  <p:nvSpPr>
                    <p:cNvPr id="40024" name="TextBox 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67000" y="2286000"/>
                      <a:ext cx="1828800" cy="26158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100" b="1">
                          <a:solidFill>
                            <a:srgbClr val="33CCFF"/>
                          </a:solidFill>
                        </a:rPr>
                        <a:t>MAX_SIZE -1</a:t>
                      </a:r>
                    </a:p>
                  </p:txBody>
                </p:sp>
                <p:sp>
                  <p:nvSpPr>
                    <p:cNvPr id="40025" name="TextBox 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800600" y="2253011"/>
                      <a:ext cx="914400" cy="26158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100" b="1">
                          <a:solidFill>
                            <a:srgbClr val="33CCFF"/>
                          </a:solidFill>
                        </a:rPr>
                        <a:t>0</a:t>
                      </a:r>
                    </a:p>
                  </p:txBody>
                </p:sp>
                <p:sp>
                  <p:nvSpPr>
                    <p:cNvPr id="40026" name="TextBox 3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486400" y="3048000"/>
                      <a:ext cx="914400" cy="26158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100" b="1">
                          <a:solidFill>
                            <a:srgbClr val="33CCFF"/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40027" name="Text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410200" y="4038600"/>
                      <a:ext cx="914400" cy="26158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100" b="1">
                          <a:solidFill>
                            <a:srgbClr val="33CCFF"/>
                          </a:solidFill>
                        </a:rPr>
                        <a:t>2</a:t>
                      </a:r>
                    </a:p>
                  </p:txBody>
                </p:sp>
                <p:sp>
                  <p:nvSpPr>
                    <p:cNvPr id="40028" name="TextBox 2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953000" y="3200400"/>
                      <a:ext cx="914400" cy="26158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100" b="1">
                          <a:solidFill>
                            <a:srgbClr val="0000FF"/>
                          </a:solidFill>
                        </a:rPr>
                        <a:t>4</a:t>
                      </a:r>
                    </a:p>
                  </p:txBody>
                </p:sp>
              </p:grpSp>
              <p:sp>
                <p:nvSpPr>
                  <p:cNvPr id="40014" name="Text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14800" y="2514600"/>
                    <a:ext cx="2590800" cy="93871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1800" b="1" i="1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front: </a:t>
                    </a:r>
                    <a:r>
                      <a:rPr lang="en-US" sz="2800" b="1" i="1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</a:t>
                    </a:r>
                    <a:r>
                      <a:rPr lang="en-US" sz="1800" b="1" i="1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   </a:t>
                    </a:r>
                  </a:p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1800" b="1" i="1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back: 3</a:t>
                    </a:r>
                    <a:endParaRPr lang="en-SG" sz="1800" b="1" i="1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</p:grpSp>
      <p:cxnSp>
        <p:nvCxnSpPr>
          <p:cNvPr id="39944" name="Straight Connector 89"/>
          <p:cNvCxnSpPr>
            <a:cxnSpLocks noChangeShapeType="1"/>
            <a:stCxn id="40016" idx="0"/>
            <a:endCxn id="82" idx="3"/>
          </p:cNvCxnSpPr>
          <p:nvPr/>
        </p:nvCxnSpPr>
        <p:spPr bwMode="auto">
          <a:xfrm rot="16200000" flipH="1">
            <a:off x="6743701" y="1365250"/>
            <a:ext cx="838200" cy="31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5" name="Straight Arrow Connector 94"/>
          <p:cNvCxnSpPr>
            <a:cxnSpLocks noChangeShapeType="1"/>
          </p:cNvCxnSpPr>
          <p:nvPr/>
        </p:nvCxnSpPr>
        <p:spPr bwMode="auto">
          <a:xfrm>
            <a:off x="3733800" y="1143000"/>
            <a:ext cx="236220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6" name="TextBox 41"/>
          <p:cNvSpPr txBox="1">
            <a:spLocks noChangeArrowheads="1"/>
          </p:cNvSpPr>
          <p:nvPr/>
        </p:nvSpPr>
        <p:spPr bwMode="auto">
          <a:xfrm>
            <a:off x="3962400" y="1219200"/>
            <a:ext cx="1828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100" b="1"/>
              <a:t>dequeue</a:t>
            </a:r>
          </a:p>
        </p:txBody>
      </p:sp>
      <p:grpSp>
        <p:nvGrpSpPr>
          <p:cNvPr id="39947" name="Group 85"/>
          <p:cNvGrpSpPr>
            <a:grpSpLocks/>
          </p:cNvGrpSpPr>
          <p:nvPr/>
        </p:nvGrpSpPr>
        <p:grpSpPr bwMode="auto">
          <a:xfrm>
            <a:off x="-152400" y="3505200"/>
            <a:ext cx="4800600" cy="2743200"/>
            <a:chOff x="1600200" y="2209800"/>
            <a:chExt cx="4800600" cy="2743200"/>
          </a:xfrm>
        </p:grpSpPr>
        <p:sp>
          <p:nvSpPr>
            <p:cNvPr id="39981" name="TextBox 39"/>
            <p:cNvSpPr txBox="1">
              <a:spLocks noChangeArrowheads="1"/>
            </p:cNvSpPr>
            <p:nvPr/>
          </p:nvSpPr>
          <p:spPr bwMode="auto">
            <a:xfrm>
              <a:off x="4648200" y="4691411"/>
              <a:ext cx="914400" cy="261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33CCFF"/>
                  </a:solidFill>
                </a:rPr>
                <a:t>3</a:t>
              </a:r>
            </a:p>
          </p:txBody>
        </p:sp>
        <p:grpSp>
          <p:nvGrpSpPr>
            <p:cNvPr id="39982" name="Group 84"/>
            <p:cNvGrpSpPr>
              <a:grpSpLocks/>
            </p:cNvGrpSpPr>
            <p:nvPr/>
          </p:nvGrpSpPr>
          <p:grpSpPr bwMode="auto">
            <a:xfrm>
              <a:off x="1600200" y="2209800"/>
              <a:ext cx="4800600" cy="2514600"/>
              <a:chOff x="1600200" y="2286000"/>
              <a:chExt cx="4800600" cy="2514600"/>
            </a:xfrm>
          </p:grpSpPr>
          <p:sp>
            <p:nvSpPr>
              <p:cNvPr id="39983" name="TextBox 29"/>
              <p:cNvSpPr txBox="1">
                <a:spLocks noChangeArrowheads="1"/>
              </p:cNvSpPr>
              <p:nvPr/>
            </p:nvSpPr>
            <p:spPr bwMode="auto">
              <a:xfrm>
                <a:off x="4953000" y="3733800"/>
                <a:ext cx="914400" cy="261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0000FF"/>
                    </a:solidFill>
                  </a:rPr>
                  <a:t>1</a:t>
                </a:r>
              </a:p>
            </p:txBody>
          </p:sp>
          <p:sp>
            <p:nvSpPr>
              <p:cNvPr id="39984" name="TextBox 30"/>
              <p:cNvSpPr txBox="1">
                <a:spLocks noChangeArrowheads="1"/>
              </p:cNvSpPr>
              <p:nvPr/>
            </p:nvSpPr>
            <p:spPr bwMode="auto">
              <a:xfrm>
                <a:off x="4495800" y="4114800"/>
                <a:ext cx="914400" cy="261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0000FF"/>
                    </a:solidFill>
                  </a:rPr>
                  <a:t>7</a:t>
                </a:r>
              </a:p>
            </p:txBody>
          </p:sp>
          <p:grpSp>
            <p:nvGrpSpPr>
              <p:cNvPr id="39985" name="Group 83"/>
              <p:cNvGrpSpPr>
                <a:grpSpLocks/>
              </p:cNvGrpSpPr>
              <p:nvPr/>
            </p:nvGrpSpPr>
            <p:grpSpPr bwMode="auto">
              <a:xfrm>
                <a:off x="1600200" y="2286000"/>
                <a:ext cx="4800600" cy="2514600"/>
                <a:chOff x="1600200" y="2252217"/>
                <a:chExt cx="4800600" cy="2514600"/>
              </a:xfrm>
            </p:grpSpPr>
            <p:sp>
              <p:nvSpPr>
                <p:cNvPr id="39986" name="Oval 102"/>
                <p:cNvSpPr>
                  <a:spLocks noChangeArrowheads="1"/>
                </p:cNvSpPr>
                <p:nvPr/>
              </p:nvSpPr>
              <p:spPr bwMode="auto">
                <a:xfrm>
                  <a:off x="4343400" y="3276600"/>
                  <a:ext cx="609600" cy="60960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en-US"/>
                </a:p>
              </p:txBody>
            </p:sp>
            <p:grpSp>
              <p:nvGrpSpPr>
                <p:cNvPr id="39987" name="Group 82"/>
                <p:cNvGrpSpPr>
                  <a:grpSpLocks/>
                </p:cNvGrpSpPr>
                <p:nvPr/>
              </p:nvGrpSpPr>
              <p:grpSpPr bwMode="auto">
                <a:xfrm>
                  <a:off x="1600200" y="2252217"/>
                  <a:ext cx="4800600" cy="2514600"/>
                  <a:chOff x="1600200" y="2252217"/>
                  <a:chExt cx="4800600" cy="2514600"/>
                </a:xfrm>
              </p:grpSpPr>
              <p:grpSp>
                <p:nvGrpSpPr>
                  <p:cNvPr id="39988" name="Group 81"/>
                  <p:cNvGrpSpPr>
                    <a:grpSpLocks/>
                  </p:cNvGrpSpPr>
                  <p:nvPr/>
                </p:nvGrpSpPr>
                <p:grpSpPr bwMode="auto">
                  <a:xfrm>
                    <a:off x="2667000" y="2252217"/>
                    <a:ext cx="3733800" cy="2472183"/>
                    <a:chOff x="2667000" y="2252217"/>
                    <a:chExt cx="3733800" cy="2472183"/>
                  </a:xfrm>
                </p:grpSpPr>
                <p:sp>
                  <p:nvSpPr>
                    <p:cNvPr id="107" name="Pie 106"/>
                    <p:cNvSpPr/>
                    <p:nvPr/>
                  </p:nvSpPr>
                  <p:spPr bwMode="auto">
                    <a:xfrm>
                      <a:off x="3505200" y="2437955"/>
                      <a:ext cx="2286000" cy="2286000"/>
                    </a:xfrm>
                    <a:prstGeom prst="pie">
                      <a:avLst>
                        <a:gd name="adj1" fmla="val 5391233"/>
                        <a:gd name="adj2" fmla="val 21591047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spcBef>
                          <a:spcPct val="50000"/>
                        </a:spcBef>
                        <a:defRPr/>
                      </a:pPr>
                      <a:endParaRPr lang="en-US"/>
                    </a:p>
                  </p:txBody>
                </p:sp>
                <p:grpSp>
                  <p:nvGrpSpPr>
                    <p:cNvPr id="39991" name="Group 8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67000" y="2252217"/>
                      <a:ext cx="3733800" cy="2472183"/>
                      <a:chOff x="2667000" y="2253011"/>
                      <a:chExt cx="3733800" cy="2472183"/>
                    </a:xfrm>
                  </p:grpSpPr>
                  <p:sp>
                    <p:nvSpPr>
                      <p:cNvPr id="39992" name="Oval 10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05200" y="2438400"/>
                        <a:ext cx="2286000" cy="2286000"/>
                      </a:xfrm>
                      <a:prstGeom prst="ellips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endParaRPr lang="en-US"/>
                      </a:p>
                    </p:txBody>
                  </p:sp>
                  <p:cxnSp>
                    <p:nvCxnSpPr>
                      <p:cNvPr id="39993" name="Straight Connector 109"/>
                      <p:cNvCxnSpPr>
                        <a:cxnSpLocks noChangeShapeType="1"/>
                        <a:stCxn id="39992" idx="1"/>
                        <a:endCxn id="39986" idx="1"/>
                      </p:cNvCxnSpPr>
                      <p:nvPr/>
                    </p:nvCxnSpPr>
                    <p:spPr bwMode="auto">
                      <a:xfrm rot="16200000" flipH="1">
                        <a:off x="3839976" y="2773177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9994" name="Straight Connector 110"/>
                      <p:cNvCxnSpPr>
                        <a:cxnSpLocks noChangeShapeType="1"/>
                        <a:stCxn id="39992" idx="7"/>
                        <a:endCxn id="39986" idx="7"/>
                      </p:cNvCxnSpPr>
                      <p:nvPr/>
                    </p:nvCxnSpPr>
                    <p:spPr bwMode="auto">
                      <a:xfrm rot="-5400000" flipH="1" flipV="1">
                        <a:off x="4863726" y="2773176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9995" name="Straight Connector 111"/>
                      <p:cNvCxnSpPr>
                        <a:cxnSpLocks noChangeShapeType="1"/>
                        <a:stCxn id="39992" idx="6"/>
                        <a:endCxn id="39986" idx="6"/>
                      </p:cNvCxnSpPr>
                      <p:nvPr/>
                    </p:nvCxnSpPr>
                    <p:spPr bwMode="auto">
                      <a:xfrm flipH="1">
                        <a:off x="4953000" y="3581400"/>
                        <a:ext cx="838200" cy="1588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9996" name="Straight Connector 112"/>
                      <p:cNvCxnSpPr>
                        <a:cxnSpLocks noChangeShapeType="1"/>
                        <a:stCxn id="39992" idx="5"/>
                        <a:endCxn id="39986" idx="5"/>
                      </p:cNvCxnSpPr>
                      <p:nvPr/>
                    </p:nvCxnSpPr>
                    <p:spPr bwMode="auto">
                      <a:xfrm rot="5400000" flipH="1">
                        <a:off x="4863726" y="3796927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9997" name="Straight Connector 113"/>
                      <p:cNvCxnSpPr>
                        <a:cxnSpLocks noChangeShapeType="1"/>
                        <a:stCxn id="39992" idx="4"/>
                        <a:endCxn id="39986" idx="4"/>
                      </p:cNvCxnSpPr>
                      <p:nvPr/>
                    </p:nvCxnSpPr>
                    <p:spPr bwMode="auto">
                      <a:xfrm rot="5400000" flipH="1">
                        <a:off x="4229100" y="4305300"/>
                        <a:ext cx="838200" cy="1588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9998" name="Straight Connector 114"/>
                      <p:cNvCxnSpPr>
                        <a:cxnSpLocks noChangeShapeType="1"/>
                        <a:stCxn id="39992" idx="3"/>
                        <a:endCxn id="39986" idx="3"/>
                      </p:cNvCxnSpPr>
                      <p:nvPr/>
                    </p:nvCxnSpPr>
                    <p:spPr bwMode="auto">
                      <a:xfrm rot="5400000" flipH="1" flipV="1">
                        <a:off x="3839976" y="3796926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9999" name="Straight Connector 115"/>
                      <p:cNvCxnSpPr>
                        <a:cxnSpLocks noChangeShapeType="1"/>
                        <a:stCxn id="39992" idx="2"/>
                        <a:endCxn id="39986" idx="2"/>
                      </p:cNvCxnSpPr>
                      <p:nvPr/>
                    </p:nvCxnSpPr>
                    <p:spPr bwMode="auto">
                      <a:xfrm rot="10800000" flipH="1">
                        <a:off x="3505200" y="3581400"/>
                        <a:ext cx="838200" cy="1588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sp>
                    <p:nvSpPr>
                      <p:cNvPr id="117" name="Pie 116"/>
                      <p:cNvSpPr/>
                      <p:nvPr/>
                    </p:nvSpPr>
                    <p:spPr bwMode="auto">
                      <a:xfrm>
                        <a:off x="4343400" y="3276949"/>
                        <a:ext cx="609600" cy="609600"/>
                      </a:xfrm>
                      <a:prstGeom prst="pie">
                        <a:avLst>
                          <a:gd name="adj1" fmla="val 5311871"/>
                          <a:gd name="adj2" fmla="val 21511871"/>
                        </a:avLst>
                      </a:prstGeom>
                      <a:solidFill>
                        <a:schemeClr val="bg1"/>
                      </a:solidFill>
                      <a:ln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algn="ctr" eaLnBrk="0" hangingPunct="0">
                          <a:spcBef>
                            <a:spcPct val="50000"/>
                          </a:spcBef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40001" name="TextBox 4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667000" y="2286000"/>
                        <a:ext cx="18288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33CCFF"/>
                            </a:solidFill>
                          </a:rPr>
                          <a:t>MAX_SIZE -1</a:t>
                        </a:r>
                      </a:p>
                    </p:txBody>
                  </p:sp>
                  <p:sp>
                    <p:nvSpPr>
                      <p:cNvPr id="40002" name="TextBox 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800600" y="2253011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33CCFF"/>
                            </a:solidFill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40003" name="TextBox 3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486400" y="3048000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33CCFF"/>
                            </a:solidFill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40004" name="TextBox 3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410200" y="4038600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33CCFF"/>
                            </a:solidFill>
                          </a:rPr>
                          <a:t>2</a:t>
                        </a:r>
                      </a:p>
                    </p:txBody>
                  </p:sp>
                </p:grpSp>
              </p:grpSp>
              <p:sp>
                <p:nvSpPr>
                  <p:cNvPr id="39989" name="Text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00200" y="3828098"/>
                    <a:ext cx="2590800" cy="93871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1800" b="1" i="1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front: </a:t>
                    </a:r>
                    <a:r>
                      <a:rPr lang="en-US" sz="2800" b="1" i="1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</a:t>
                    </a:r>
                    <a:r>
                      <a:rPr lang="en-US" sz="1800" b="1" i="1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   </a:t>
                    </a:r>
                  </a:p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1800" b="1" i="1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back: 3</a:t>
                    </a:r>
                    <a:endParaRPr lang="en-SG" sz="1800" b="1" i="1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</p:grpSp>
      <p:cxnSp>
        <p:nvCxnSpPr>
          <p:cNvPr id="39948" name="Straight Arrow Connector 127"/>
          <p:cNvCxnSpPr>
            <a:cxnSpLocks noChangeShapeType="1"/>
          </p:cNvCxnSpPr>
          <p:nvPr/>
        </p:nvCxnSpPr>
        <p:spPr bwMode="auto">
          <a:xfrm>
            <a:off x="152400" y="3886200"/>
            <a:ext cx="160020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9" name="TextBox 41"/>
          <p:cNvSpPr txBox="1">
            <a:spLocks noChangeArrowheads="1"/>
          </p:cNvSpPr>
          <p:nvPr/>
        </p:nvSpPr>
        <p:spPr bwMode="auto">
          <a:xfrm>
            <a:off x="0" y="3962400"/>
            <a:ext cx="1828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100" b="1"/>
              <a:t>dequeue</a:t>
            </a:r>
          </a:p>
        </p:txBody>
      </p:sp>
      <p:cxnSp>
        <p:nvCxnSpPr>
          <p:cNvPr id="39950" name="Straight Connector 130"/>
          <p:cNvCxnSpPr>
            <a:cxnSpLocks noChangeShapeType="1"/>
            <a:stCxn id="39992" idx="0"/>
            <a:endCxn id="117" idx="3"/>
          </p:cNvCxnSpPr>
          <p:nvPr/>
        </p:nvCxnSpPr>
        <p:spPr bwMode="auto">
          <a:xfrm rot="16200000" flipH="1">
            <a:off x="2476501" y="4108450"/>
            <a:ext cx="838200" cy="31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9951" name="Group 85"/>
          <p:cNvGrpSpPr>
            <a:grpSpLocks/>
          </p:cNvGrpSpPr>
          <p:nvPr/>
        </p:nvGrpSpPr>
        <p:grpSpPr bwMode="auto">
          <a:xfrm>
            <a:off x="4038600" y="3505200"/>
            <a:ext cx="4800600" cy="2743200"/>
            <a:chOff x="1600200" y="2209800"/>
            <a:chExt cx="4800600" cy="2743200"/>
          </a:xfrm>
        </p:grpSpPr>
        <p:sp>
          <p:nvSpPr>
            <p:cNvPr id="39957" name="TextBox 39"/>
            <p:cNvSpPr txBox="1">
              <a:spLocks noChangeArrowheads="1"/>
            </p:cNvSpPr>
            <p:nvPr/>
          </p:nvSpPr>
          <p:spPr bwMode="auto">
            <a:xfrm>
              <a:off x="4648200" y="4691411"/>
              <a:ext cx="914400" cy="261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33CCFF"/>
                  </a:solidFill>
                </a:rPr>
                <a:t>3</a:t>
              </a:r>
            </a:p>
          </p:txBody>
        </p:sp>
        <p:grpSp>
          <p:nvGrpSpPr>
            <p:cNvPr id="39958" name="Group 84"/>
            <p:cNvGrpSpPr>
              <a:grpSpLocks/>
            </p:cNvGrpSpPr>
            <p:nvPr/>
          </p:nvGrpSpPr>
          <p:grpSpPr bwMode="auto">
            <a:xfrm>
              <a:off x="1600200" y="2209800"/>
              <a:ext cx="4800600" cy="2514600"/>
              <a:chOff x="1600200" y="2286000"/>
              <a:chExt cx="4800600" cy="2514600"/>
            </a:xfrm>
          </p:grpSpPr>
          <p:sp>
            <p:nvSpPr>
              <p:cNvPr id="39959" name="TextBox 29"/>
              <p:cNvSpPr txBox="1">
                <a:spLocks noChangeArrowheads="1"/>
              </p:cNvSpPr>
              <p:nvPr/>
            </p:nvSpPr>
            <p:spPr bwMode="auto">
              <a:xfrm>
                <a:off x="4953000" y="3733800"/>
                <a:ext cx="914400" cy="261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0000FF"/>
                    </a:solidFill>
                  </a:rPr>
                  <a:t>1</a:t>
                </a:r>
              </a:p>
            </p:txBody>
          </p:sp>
          <p:sp>
            <p:nvSpPr>
              <p:cNvPr id="39960" name="TextBox 30"/>
              <p:cNvSpPr txBox="1">
                <a:spLocks noChangeArrowheads="1"/>
              </p:cNvSpPr>
              <p:nvPr/>
            </p:nvSpPr>
            <p:spPr bwMode="auto">
              <a:xfrm>
                <a:off x="4495800" y="4114800"/>
                <a:ext cx="914400" cy="261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0000FF"/>
                    </a:solidFill>
                  </a:rPr>
                  <a:t>7</a:t>
                </a:r>
              </a:p>
            </p:txBody>
          </p:sp>
          <p:grpSp>
            <p:nvGrpSpPr>
              <p:cNvPr id="39961" name="Group 83"/>
              <p:cNvGrpSpPr>
                <a:grpSpLocks/>
              </p:cNvGrpSpPr>
              <p:nvPr/>
            </p:nvGrpSpPr>
            <p:grpSpPr bwMode="auto">
              <a:xfrm>
                <a:off x="1600200" y="2286000"/>
                <a:ext cx="4800600" cy="2514600"/>
                <a:chOff x="1600200" y="2252217"/>
                <a:chExt cx="4800600" cy="2514600"/>
              </a:xfrm>
            </p:grpSpPr>
            <p:sp>
              <p:nvSpPr>
                <p:cNvPr id="39962" name="Oval 140"/>
                <p:cNvSpPr>
                  <a:spLocks noChangeArrowheads="1"/>
                </p:cNvSpPr>
                <p:nvPr/>
              </p:nvSpPr>
              <p:spPr bwMode="auto">
                <a:xfrm>
                  <a:off x="4343400" y="3276600"/>
                  <a:ext cx="609600" cy="60960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en-US"/>
                </a:p>
              </p:txBody>
            </p:sp>
            <p:grpSp>
              <p:nvGrpSpPr>
                <p:cNvPr id="39963" name="Group 82"/>
                <p:cNvGrpSpPr>
                  <a:grpSpLocks/>
                </p:cNvGrpSpPr>
                <p:nvPr/>
              </p:nvGrpSpPr>
              <p:grpSpPr bwMode="auto">
                <a:xfrm>
                  <a:off x="1600200" y="2252217"/>
                  <a:ext cx="4800600" cy="2514600"/>
                  <a:chOff x="1600200" y="2252217"/>
                  <a:chExt cx="4800600" cy="2514600"/>
                </a:xfrm>
              </p:grpSpPr>
              <p:grpSp>
                <p:nvGrpSpPr>
                  <p:cNvPr id="39964" name="Group 81"/>
                  <p:cNvGrpSpPr>
                    <a:grpSpLocks/>
                  </p:cNvGrpSpPr>
                  <p:nvPr/>
                </p:nvGrpSpPr>
                <p:grpSpPr bwMode="auto">
                  <a:xfrm>
                    <a:off x="2667000" y="2252217"/>
                    <a:ext cx="3733800" cy="2472183"/>
                    <a:chOff x="2667000" y="2252217"/>
                    <a:chExt cx="3733800" cy="2472183"/>
                  </a:xfrm>
                </p:grpSpPr>
                <p:sp>
                  <p:nvSpPr>
                    <p:cNvPr id="145" name="Pie 144"/>
                    <p:cNvSpPr/>
                    <p:nvPr/>
                  </p:nvSpPr>
                  <p:spPr bwMode="auto">
                    <a:xfrm>
                      <a:off x="3505200" y="2437955"/>
                      <a:ext cx="2286000" cy="2286000"/>
                    </a:xfrm>
                    <a:prstGeom prst="pie">
                      <a:avLst>
                        <a:gd name="adj1" fmla="val 8087298"/>
                        <a:gd name="adj2" fmla="val 21591047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spcBef>
                          <a:spcPct val="50000"/>
                        </a:spcBef>
                        <a:defRPr/>
                      </a:pPr>
                      <a:endParaRPr lang="en-US"/>
                    </a:p>
                  </p:txBody>
                </p:sp>
                <p:grpSp>
                  <p:nvGrpSpPr>
                    <p:cNvPr id="39967" name="Group 8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67000" y="2252217"/>
                      <a:ext cx="3733800" cy="2472183"/>
                      <a:chOff x="2667000" y="2253011"/>
                      <a:chExt cx="3733800" cy="2472183"/>
                    </a:xfrm>
                  </p:grpSpPr>
                  <p:sp>
                    <p:nvSpPr>
                      <p:cNvPr id="39968" name="Oval 14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05200" y="2438400"/>
                        <a:ext cx="2286000" cy="2286000"/>
                      </a:xfrm>
                      <a:prstGeom prst="ellips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endParaRPr lang="en-US"/>
                      </a:p>
                    </p:txBody>
                  </p:sp>
                  <p:cxnSp>
                    <p:nvCxnSpPr>
                      <p:cNvPr id="39969" name="Straight Connector 147"/>
                      <p:cNvCxnSpPr>
                        <a:cxnSpLocks noChangeShapeType="1"/>
                        <a:stCxn id="39968" idx="1"/>
                        <a:endCxn id="39962" idx="1"/>
                      </p:cNvCxnSpPr>
                      <p:nvPr/>
                    </p:nvCxnSpPr>
                    <p:spPr bwMode="auto">
                      <a:xfrm rot="16200000" flipH="1">
                        <a:off x="3839976" y="2773177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9970" name="Straight Connector 148"/>
                      <p:cNvCxnSpPr>
                        <a:cxnSpLocks noChangeShapeType="1"/>
                        <a:stCxn id="39968" idx="7"/>
                        <a:endCxn id="39962" idx="7"/>
                      </p:cNvCxnSpPr>
                      <p:nvPr/>
                    </p:nvCxnSpPr>
                    <p:spPr bwMode="auto">
                      <a:xfrm rot="-5400000" flipH="1" flipV="1">
                        <a:off x="4863726" y="2773176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9971" name="Straight Connector 149"/>
                      <p:cNvCxnSpPr>
                        <a:cxnSpLocks noChangeShapeType="1"/>
                        <a:stCxn id="39968" idx="6"/>
                        <a:endCxn id="39962" idx="6"/>
                      </p:cNvCxnSpPr>
                      <p:nvPr/>
                    </p:nvCxnSpPr>
                    <p:spPr bwMode="auto">
                      <a:xfrm flipH="1">
                        <a:off x="4953000" y="3581400"/>
                        <a:ext cx="838200" cy="1588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9972" name="Straight Connector 150"/>
                      <p:cNvCxnSpPr>
                        <a:cxnSpLocks noChangeShapeType="1"/>
                        <a:stCxn id="39968" idx="5"/>
                        <a:endCxn id="39962" idx="5"/>
                      </p:cNvCxnSpPr>
                      <p:nvPr/>
                    </p:nvCxnSpPr>
                    <p:spPr bwMode="auto">
                      <a:xfrm rot="5400000" flipH="1">
                        <a:off x="4863726" y="3796927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9973" name="Straight Connector 151"/>
                      <p:cNvCxnSpPr>
                        <a:cxnSpLocks noChangeShapeType="1"/>
                        <a:stCxn id="39968" idx="4"/>
                        <a:endCxn id="39962" idx="4"/>
                      </p:cNvCxnSpPr>
                      <p:nvPr/>
                    </p:nvCxnSpPr>
                    <p:spPr bwMode="auto">
                      <a:xfrm rot="5400000" flipH="1">
                        <a:off x="4229100" y="4305300"/>
                        <a:ext cx="838200" cy="1588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9974" name="Straight Connector 152"/>
                      <p:cNvCxnSpPr>
                        <a:cxnSpLocks noChangeShapeType="1"/>
                        <a:stCxn id="39968" idx="3"/>
                        <a:endCxn id="39962" idx="3"/>
                      </p:cNvCxnSpPr>
                      <p:nvPr/>
                    </p:nvCxnSpPr>
                    <p:spPr bwMode="auto">
                      <a:xfrm rot="5400000" flipH="1" flipV="1">
                        <a:off x="3839976" y="3796926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9975" name="Straight Connector 153"/>
                      <p:cNvCxnSpPr>
                        <a:cxnSpLocks noChangeShapeType="1"/>
                        <a:stCxn id="39968" idx="2"/>
                        <a:endCxn id="39962" idx="2"/>
                      </p:cNvCxnSpPr>
                      <p:nvPr/>
                    </p:nvCxnSpPr>
                    <p:spPr bwMode="auto">
                      <a:xfrm rot="10800000" flipH="1">
                        <a:off x="3505200" y="3581400"/>
                        <a:ext cx="838200" cy="1588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sp>
                    <p:nvSpPr>
                      <p:cNvPr id="155" name="Pie 154"/>
                      <p:cNvSpPr/>
                      <p:nvPr/>
                    </p:nvSpPr>
                    <p:spPr bwMode="auto">
                      <a:xfrm>
                        <a:off x="4343400" y="3276949"/>
                        <a:ext cx="609600" cy="609600"/>
                      </a:xfrm>
                      <a:prstGeom prst="pie">
                        <a:avLst>
                          <a:gd name="adj1" fmla="val 5311871"/>
                          <a:gd name="adj2" fmla="val 21511871"/>
                        </a:avLst>
                      </a:prstGeom>
                      <a:solidFill>
                        <a:schemeClr val="bg1"/>
                      </a:solidFill>
                      <a:ln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algn="ctr" eaLnBrk="0" hangingPunct="0">
                          <a:spcBef>
                            <a:spcPct val="50000"/>
                          </a:spcBef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39977" name="TextBox 4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667000" y="2286000"/>
                        <a:ext cx="18288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33CCFF"/>
                            </a:solidFill>
                          </a:rPr>
                          <a:t>MAX_SIZE -1</a:t>
                        </a:r>
                      </a:p>
                    </p:txBody>
                  </p:sp>
                  <p:sp>
                    <p:nvSpPr>
                      <p:cNvPr id="39978" name="TextBox 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800600" y="2253011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33CCFF"/>
                            </a:solidFill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39979" name="TextBox 3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486400" y="3048000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33CCFF"/>
                            </a:solidFill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39980" name="TextBox 3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410200" y="4038600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33CCFF"/>
                            </a:solidFill>
                          </a:rPr>
                          <a:t>2</a:t>
                        </a:r>
                      </a:p>
                    </p:txBody>
                  </p:sp>
                </p:grpSp>
              </p:grpSp>
              <p:sp>
                <p:nvSpPr>
                  <p:cNvPr id="39965" name="Text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00200" y="3751154"/>
                    <a:ext cx="2590800" cy="10156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1800" b="1" i="1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front: 2    </a:t>
                    </a:r>
                  </a:p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1800" b="1" i="1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back: </a:t>
                    </a:r>
                    <a:r>
                      <a:rPr lang="en-US" sz="2800" b="1" i="1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</a:t>
                    </a:r>
                    <a:endParaRPr lang="en-SG" sz="2800" b="1" i="1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</p:grpSp>
      <p:cxnSp>
        <p:nvCxnSpPr>
          <p:cNvPr id="39952" name="Straight Arrow Connector 159"/>
          <p:cNvCxnSpPr>
            <a:cxnSpLocks noChangeShapeType="1"/>
          </p:cNvCxnSpPr>
          <p:nvPr/>
        </p:nvCxnSpPr>
        <p:spPr bwMode="auto">
          <a:xfrm>
            <a:off x="4191000" y="3886200"/>
            <a:ext cx="160020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3" name="TextBox 41"/>
          <p:cNvSpPr txBox="1">
            <a:spLocks noChangeArrowheads="1"/>
          </p:cNvSpPr>
          <p:nvPr/>
        </p:nvSpPr>
        <p:spPr bwMode="auto">
          <a:xfrm>
            <a:off x="4038600" y="3962400"/>
            <a:ext cx="1828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100" b="1"/>
              <a:t>enqueue</a:t>
            </a:r>
          </a:p>
        </p:txBody>
      </p:sp>
      <p:sp>
        <p:nvSpPr>
          <p:cNvPr id="39954" name="TextBox 39"/>
          <p:cNvSpPr txBox="1">
            <a:spLocks noChangeArrowheads="1"/>
          </p:cNvSpPr>
          <p:nvPr/>
        </p:nvSpPr>
        <p:spPr bwMode="auto">
          <a:xfrm>
            <a:off x="6096000" y="5943600"/>
            <a:ext cx="914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100" b="1">
                <a:solidFill>
                  <a:srgbClr val="33CCFF"/>
                </a:solidFill>
              </a:rPr>
              <a:t>4</a:t>
            </a:r>
          </a:p>
        </p:txBody>
      </p:sp>
      <p:sp>
        <p:nvSpPr>
          <p:cNvPr id="39955" name="TextBox 30"/>
          <p:cNvSpPr txBox="1">
            <a:spLocks noChangeArrowheads="1"/>
          </p:cNvSpPr>
          <p:nvPr/>
        </p:nvSpPr>
        <p:spPr bwMode="auto">
          <a:xfrm>
            <a:off x="6324600" y="5334000"/>
            <a:ext cx="914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100" b="1">
                <a:solidFill>
                  <a:srgbClr val="0000FF"/>
                </a:solidFill>
              </a:rPr>
              <a:t>9</a:t>
            </a:r>
          </a:p>
        </p:txBody>
      </p:sp>
      <p:cxnSp>
        <p:nvCxnSpPr>
          <p:cNvPr id="39956" name="Straight Connector 165"/>
          <p:cNvCxnSpPr>
            <a:cxnSpLocks noChangeShapeType="1"/>
            <a:stCxn id="39968" idx="0"/>
            <a:endCxn id="155" idx="3"/>
          </p:cNvCxnSpPr>
          <p:nvPr/>
        </p:nvCxnSpPr>
        <p:spPr bwMode="auto">
          <a:xfrm rot="16200000" flipH="1">
            <a:off x="6667501" y="4108450"/>
            <a:ext cx="838200" cy="31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10266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305800" cy="17526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0" dirty="0">
                <a:latin typeface="Arial" charset="0"/>
                <a:ea typeface="Verdana" pitchFamily="34" charset="0"/>
                <a:cs typeface="Arial" charset="0"/>
              </a:rPr>
              <a:t>How to determine the queue-full and queue-empty conditions?   </a:t>
            </a:r>
            <a:r>
              <a:rPr lang="en-US" altLang="zh-CN" sz="2400" b="0" i="1" dirty="0">
                <a:solidFill>
                  <a:srgbClr val="0000FF"/>
                </a:solidFill>
                <a:latin typeface="Arial" charset="0"/>
                <a:ea typeface="Verdana" pitchFamily="34" charset="0"/>
                <a:cs typeface="Arial" charset="0"/>
              </a:rPr>
              <a:t>front is one slot ahead of back?</a:t>
            </a:r>
          </a:p>
          <a:p>
            <a:pPr marL="344488" indent="-344488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2400" b="0" dirty="0">
              <a:latin typeface="Arial" charset="0"/>
              <a:ea typeface="Verdana" pitchFamily="34" charset="0"/>
              <a:cs typeface="Arial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829800" cy="685800"/>
          </a:xfrm>
        </p:spPr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Array-based Implementation of Queue ADT</a:t>
            </a:r>
            <a:endParaRPr lang="en-US" altLang="zh-CN" sz="3000" i="1">
              <a:ea typeface="宋体" panose="02010600030101010101" pitchFamily="2" charset="-122"/>
            </a:endParaRPr>
          </a:p>
        </p:txBody>
      </p:sp>
      <p:cxnSp>
        <p:nvCxnSpPr>
          <p:cNvPr id="40965" name="Straight Connector 33"/>
          <p:cNvCxnSpPr>
            <a:cxnSpLocks noChangeShapeType="1"/>
            <a:stCxn id="26" idx="0"/>
            <a:endCxn id="41091" idx="0"/>
          </p:cNvCxnSpPr>
          <p:nvPr/>
        </p:nvCxnSpPr>
        <p:spPr bwMode="auto">
          <a:xfrm rot="16200000" flipH="1">
            <a:off x="6988969" y="2094706"/>
            <a:ext cx="6858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6" name="Straight Connector 60"/>
          <p:cNvCxnSpPr>
            <a:cxnSpLocks noChangeShapeType="1"/>
          </p:cNvCxnSpPr>
          <p:nvPr/>
        </p:nvCxnSpPr>
        <p:spPr bwMode="auto">
          <a:xfrm rot="5400000">
            <a:off x="7261226" y="2192337"/>
            <a:ext cx="811212" cy="671513"/>
          </a:xfrm>
          <a:prstGeom prst="line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0967" name="Group 85"/>
          <p:cNvGrpSpPr>
            <a:grpSpLocks/>
          </p:cNvGrpSpPr>
          <p:nvPr/>
        </p:nvGrpSpPr>
        <p:grpSpPr bwMode="auto">
          <a:xfrm>
            <a:off x="4513263" y="1600200"/>
            <a:ext cx="4249737" cy="2241550"/>
            <a:chOff x="1198178" y="2209800"/>
            <a:chExt cx="5202622" cy="2743200"/>
          </a:xfrm>
        </p:grpSpPr>
        <p:sp>
          <p:nvSpPr>
            <p:cNvPr id="41089" name="TextBox 39"/>
            <p:cNvSpPr txBox="1">
              <a:spLocks noChangeArrowheads="1"/>
            </p:cNvSpPr>
            <p:nvPr/>
          </p:nvSpPr>
          <p:spPr bwMode="auto">
            <a:xfrm>
              <a:off x="4648200" y="4691411"/>
              <a:ext cx="914400" cy="261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33CCFF"/>
                  </a:solidFill>
                </a:rPr>
                <a:t>3</a:t>
              </a:r>
            </a:p>
          </p:txBody>
        </p:sp>
        <p:grpSp>
          <p:nvGrpSpPr>
            <p:cNvPr id="41090" name="Group 83"/>
            <p:cNvGrpSpPr>
              <a:grpSpLocks/>
            </p:cNvGrpSpPr>
            <p:nvPr/>
          </p:nvGrpSpPr>
          <p:grpSpPr bwMode="auto">
            <a:xfrm>
              <a:off x="1198178" y="2209800"/>
              <a:ext cx="5202622" cy="2543297"/>
              <a:chOff x="1198178" y="2252217"/>
              <a:chExt cx="5202622" cy="2543297"/>
            </a:xfrm>
          </p:grpSpPr>
          <p:sp>
            <p:nvSpPr>
              <p:cNvPr id="41091" name="Oval 27"/>
              <p:cNvSpPr>
                <a:spLocks noChangeArrowheads="1"/>
              </p:cNvSpPr>
              <p:nvPr/>
            </p:nvSpPr>
            <p:spPr bwMode="auto">
              <a:xfrm>
                <a:off x="4343400" y="3276600"/>
                <a:ext cx="609600" cy="60960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/>
              </a:p>
            </p:txBody>
          </p:sp>
          <p:grpSp>
            <p:nvGrpSpPr>
              <p:cNvPr id="41092" name="Group 82"/>
              <p:cNvGrpSpPr>
                <a:grpSpLocks/>
              </p:cNvGrpSpPr>
              <p:nvPr/>
            </p:nvGrpSpPr>
            <p:grpSpPr bwMode="auto">
              <a:xfrm>
                <a:off x="1198178" y="2252217"/>
                <a:ext cx="5202622" cy="2543297"/>
                <a:chOff x="1198178" y="2252217"/>
                <a:chExt cx="5202622" cy="2543297"/>
              </a:xfrm>
            </p:grpSpPr>
            <p:grpSp>
              <p:nvGrpSpPr>
                <p:cNvPr id="41093" name="Group 80"/>
                <p:cNvGrpSpPr>
                  <a:grpSpLocks/>
                </p:cNvGrpSpPr>
                <p:nvPr/>
              </p:nvGrpSpPr>
              <p:grpSpPr bwMode="auto">
                <a:xfrm>
                  <a:off x="2666999" y="2252217"/>
                  <a:ext cx="3733801" cy="2472183"/>
                  <a:chOff x="2667000" y="2253011"/>
                  <a:chExt cx="3733800" cy="2472183"/>
                </a:xfrm>
              </p:grpSpPr>
              <p:sp>
                <p:nvSpPr>
                  <p:cNvPr id="26" name="Oval 25"/>
                  <p:cNvSpPr/>
                  <p:nvPr/>
                </p:nvSpPr>
                <p:spPr bwMode="auto">
                  <a:xfrm>
                    <a:off x="3505057" y="2437575"/>
                    <a:ext cx="2285499" cy="2284705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spcBef>
                        <a:spcPct val="50000"/>
                      </a:spcBef>
                      <a:defRPr/>
                    </a:pPr>
                    <a:endParaRPr lang="en-US"/>
                  </a:p>
                </p:txBody>
              </p:sp>
              <p:cxnSp>
                <p:nvCxnSpPr>
                  <p:cNvPr id="41096" name="Straight Connector 30"/>
                  <p:cNvCxnSpPr>
                    <a:cxnSpLocks noChangeShapeType="1"/>
                    <a:stCxn id="26" idx="1"/>
                    <a:endCxn id="41091" idx="1"/>
                  </p:cNvCxnSpPr>
                  <p:nvPr/>
                </p:nvCxnSpPr>
                <p:spPr bwMode="auto">
                  <a:xfrm rot="16200000" flipH="1">
                    <a:off x="3839976" y="2773177"/>
                    <a:ext cx="592697" cy="592697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41097" name="Straight Connector 36"/>
                  <p:cNvCxnSpPr>
                    <a:cxnSpLocks noChangeShapeType="1"/>
                    <a:stCxn id="26" idx="7"/>
                    <a:endCxn id="41091" idx="7"/>
                  </p:cNvCxnSpPr>
                  <p:nvPr/>
                </p:nvCxnSpPr>
                <p:spPr bwMode="auto">
                  <a:xfrm rot="-5400000" flipH="1" flipV="1">
                    <a:off x="4863726" y="2773176"/>
                    <a:ext cx="592697" cy="592697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41098" name="Straight Connector 42"/>
                  <p:cNvCxnSpPr>
                    <a:cxnSpLocks noChangeShapeType="1"/>
                    <a:stCxn id="26" idx="6"/>
                    <a:endCxn id="41091" idx="6"/>
                  </p:cNvCxnSpPr>
                  <p:nvPr/>
                </p:nvCxnSpPr>
                <p:spPr bwMode="auto">
                  <a:xfrm flipH="1">
                    <a:off x="4953000" y="3581400"/>
                    <a:ext cx="838200" cy="1588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41099" name="Straight Connector 44"/>
                  <p:cNvCxnSpPr>
                    <a:cxnSpLocks noChangeShapeType="1"/>
                    <a:stCxn id="26" idx="5"/>
                    <a:endCxn id="41091" idx="5"/>
                  </p:cNvCxnSpPr>
                  <p:nvPr/>
                </p:nvCxnSpPr>
                <p:spPr bwMode="auto">
                  <a:xfrm rot="5400000" flipH="1">
                    <a:off x="4863726" y="3796927"/>
                    <a:ext cx="592697" cy="592697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41100" name="Straight Connector 46"/>
                  <p:cNvCxnSpPr>
                    <a:cxnSpLocks noChangeShapeType="1"/>
                    <a:stCxn id="26" idx="4"/>
                    <a:endCxn id="41091" idx="4"/>
                  </p:cNvCxnSpPr>
                  <p:nvPr/>
                </p:nvCxnSpPr>
                <p:spPr bwMode="auto">
                  <a:xfrm rot="5400000" flipH="1">
                    <a:off x="4229100" y="4305300"/>
                    <a:ext cx="838200" cy="1588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41101" name="Straight Connector 48"/>
                  <p:cNvCxnSpPr>
                    <a:cxnSpLocks noChangeShapeType="1"/>
                    <a:stCxn id="26" idx="3"/>
                    <a:endCxn id="41091" idx="3"/>
                  </p:cNvCxnSpPr>
                  <p:nvPr/>
                </p:nvCxnSpPr>
                <p:spPr bwMode="auto">
                  <a:xfrm rot="5400000" flipH="1" flipV="1">
                    <a:off x="3839976" y="3796926"/>
                    <a:ext cx="592697" cy="592697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41102" name="Straight Connector 50"/>
                  <p:cNvCxnSpPr>
                    <a:cxnSpLocks noChangeShapeType="1"/>
                    <a:stCxn id="26" idx="2"/>
                    <a:endCxn id="41091" idx="2"/>
                  </p:cNvCxnSpPr>
                  <p:nvPr/>
                </p:nvCxnSpPr>
                <p:spPr bwMode="auto">
                  <a:xfrm rot="10800000" flipH="1">
                    <a:off x="3505200" y="3581400"/>
                    <a:ext cx="838200" cy="1588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41103" name="Text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67000" y="2253011"/>
                    <a:ext cx="1828800" cy="2615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1100" b="1">
                        <a:solidFill>
                          <a:srgbClr val="33CCFF"/>
                        </a:solidFill>
                      </a:rPr>
                      <a:t>MAX_SIZE -1</a:t>
                    </a:r>
                  </a:p>
                </p:txBody>
              </p:sp>
              <p:sp>
                <p:nvSpPr>
                  <p:cNvPr id="41104" name="Text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00600" y="2253011"/>
                    <a:ext cx="914400" cy="26158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1100" b="1">
                        <a:solidFill>
                          <a:srgbClr val="33CCFF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41105" name="Text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86400" y="3048000"/>
                    <a:ext cx="914400" cy="26158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1100" b="1">
                        <a:solidFill>
                          <a:srgbClr val="33CCFF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41106" name="Text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10200" y="4038600"/>
                    <a:ext cx="914400" cy="26158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1100" b="1">
                        <a:solidFill>
                          <a:srgbClr val="33CCFF"/>
                        </a:solidFill>
                      </a:rPr>
                      <a:t>2</a:t>
                    </a:r>
                  </a:p>
                </p:txBody>
              </p:sp>
            </p:grpSp>
            <p:sp>
              <p:nvSpPr>
                <p:cNvPr id="41094" name="TextBox 83"/>
                <p:cNvSpPr txBox="1">
                  <a:spLocks noChangeArrowheads="1"/>
                </p:cNvSpPr>
                <p:nvPr/>
              </p:nvSpPr>
              <p:spPr bwMode="auto">
                <a:xfrm>
                  <a:off x="1198178" y="4343401"/>
                  <a:ext cx="2590801" cy="4521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800" b="1" i="1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front: 5    back: 4</a:t>
                  </a:r>
                  <a:endParaRPr lang="en-SG" sz="1800" b="1" i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40968" name="Group 85"/>
          <p:cNvGrpSpPr>
            <a:grpSpLocks/>
          </p:cNvGrpSpPr>
          <p:nvPr/>
        </p:nvGrpSpPr>
        <p:grpSpPr bwMode="auto">
          <a:xfrm>
            <a:off x="304800" y="1600200"/>
            <a:ext cx="4173538" cy="2241550"/>
            <a:chOff x="1291457" y="2209800"/>
            <a:chExt cx="5109343" cy="2743200"/>
          </a:xfrm>
        </p:grpSpPr>
        <p:sp>
          <p:nvSpPr>
            <p:cNvPr id="41064" name="TextBox 39"/>
            <p:cNvSpPr txBox="1">
              <a:spLocks noChangeArrowheads="1"/>
            </p:cNvSpPr>
            <p:nvPr/>
          </p:nvSpPr>
          <p:spPr bwMode="auto">
            <a:xfrm>
              <a:off x="4648200" y="4691411"/>
              <a:ext cx="914400" cy="261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33CCFF"/>
                  </a:solidFill>
                </a:rPr>
                <a:t>3</a:t>
              </a:r>
            </a:p>
          </p:txBody>
        </p:sp>
        <p:grpSp>
          <p:nvGrpSpPr>
            <p:cNvPr id="41065" name="Group 84"/>
            <p:cNvGrpSpPr>
              <a:grpSpLocks/>
            </p:cNvGrpSpPr>
            <p:nvPr/>
          </p:nvGrpSpPr>
          <p:grpSpPr bwMode="auto">
            <a:xfrm>
              <a:off x="1291457" y="2209800"/>
              <a:ext cx="5109343" cy="2543297"/>
              <a:chOff x="1291457" y="2286000"/>
              <a:chExt cx="5109343" cy="2543297"/>
            </a:xfrm>
          </p:grpSpPr>
          <p:sp>
            <p:nvSpPr>
              <p:cNvPr id="41066" name="TextBox 29"/>
              <p:cNvSpPr txBox="1">
                <a:spLocks noChangeArrowheads="1"/>
              </p:cNvSpPr>
              <p:nvPr/>
            </p:nvSpPr>
            <p:spPr bwMode="auto">
              <a:xfrm>
                <a:off x="4953000" y="3733800"/>
                <a:ext cx="914400" cy="261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0000FF"/>
                    </a:solidFill>
                  </a:rPr>
                  <a:t>1</a:t>
                </a:r>
              </a:p>
            </p:txBody>
          </p:sp>
          <p:sp>
            <p:nvSpPr>
              <p:cNvPr id="41067" name="TextBox 30"/>
              <p:cNvSpPr txBox="1">
                <a:spLocks noChangeArrowheads="1"/>
              </p:cNvSpPr>
              <p:nvPr/>
            </p:nvSpPr>
            <p:spPr bwMode="auto">
              <a:xfrm>
                <a:off x="4495800" y="4114800"/>
                <a:ext cx="914400" cy="261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0000FF"/>
                    </a:solidFill>
                  </a:rPr>
                  <a:t>7</a:t>
                </a:r>
              </a:p>
            </p:txBody>
          </p:sp>
          <p:grpSp>
            <p:nvGrpSpPr>
              <p:cNvPr id="41068" name="Group 83"/>
              <p:cNvGrpSpPr>
                <a:grpSpLocks/>
              </p:cNvGrpSpPr>
              <p:nvPr/>
            </p:nvGrpSpPr>
            <p:grpSpPr bwMode="auto">
              <a:xfrm>
                <a:off x="1291457" y="2286000"/>
                <a:ext cx="5109343" cy="2543297"/>
                <a:chOff x="1291457" y="2252217"/>
                <a:chExt cx="5109343" cy="2543297"/>
              </a:xfrm>
            </p:grpSpPr>
            <p:sp>
              <p:nvSpPr>
                <p:cNvPr id="41069" name="Oval 140"/>
                <p:cNvSpPr>
                  <a:spLocks noChangeArrowheads="1"/>
                </p:cNvSpPr>
                <p:nvPr/>
              </p:nvSpPr>
              <p:spPr bwMode="auto">
                <a:xfrm>
                  <a:off x="4343400" y="3276600"/>
                  <a:ext cx="609600" cy="60960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en-US"/>
                </a:p>
              </p:txBody>
            </p:sp>
            <p:grpSp>
              <p:nvGrpSpPr>
                <p:cNvPr id="41070" name="Group 82"/>
                <p:cNvGrpSpPr>
                  <a:grpSpLocks/>
                </p:cNvGrpSpPr>
                <p:nvPr/>
              </p:nvGrpSpPr>
              <p:grpSpPr bwMode="auto">
                <a:xfrm>
                  <a:off x="1291457" y="2252217"/>
                  <a:ext cx="5109343" cy="2543297"/>
                  <a:chOff x="1291457" y="2252217"/>
                  <a:chExt cx="5109343" cy="2543297"/>
                </a:xfrm>
              </p:grpSpPr>
              <p:grpSp>
                <p:nvGrpSpPr>
                  <p:cNvPr id="41071" name="Group 81"/>
                  <p:cNvGrpSpPr>
                    <a:grpSpLocks/>
                  </p:cNvGrpSpPr>
                  <p:nvPr/>
                </p:nvGrpSpPr>
                <p:grpSpPr bwMode="auto">
                  <a:xfrm>
                    <a:off x="2667000" y="2252217"/>
                    <a:ext cx="3733800" cy="2472183"/>
                    <a:chOff x="2667000" y="2252217"/>
                    <a:chExt cx="3733800" cy="2472183"/>
                  </a:xfrm>
                </p:grpSpPr>
                <p:sp>
                  <p:nvSpPr>
                    <p:cNvPr id="145" name="Pie 144"/>
                    <p:cNvSpPr/>
                    <p:nvPr/>
                  </p:nvSpPr>
                  <p:spPr bwMode="auto">
                    <a:xfrm>
                      <a:off x="3505052" y="2438724"/>
                      <a:ext cx="2285503" cy="2284705"/>
                    </a:xfrm>
                    <a:prstGeom prst="pie">
                      <a:avLst>
                        <a:gd name="adj1" fmla="val 8105435"/>
                        <a:gd name="adj2" fmla="val 5371499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spcBef>
                          <a:spcPct val="50000"/>
                        </a:spcBef>
                        <a:defRPr/>
                      </a:pPr>
                      <a:endParaRPr lang="en-US"/>
                    </a:p>
                  </p:txBody>
                </p:sp>
                <p:grpSp>
                  <p:nvGrpSpPr>
                    <p:cNvPr id="41074" name="Group 8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67000" y="2252217"/>
                      <a:ext cx="3733800" cy="2472183"/>
                      <a:chOff x="2667000" y="2253011"/>
                      <a:chExt cx="3733800" cy="2472183"/>
                    </a:xfrm>
                  </p:grpSpPr>
                  <p:sp>
                    <p:nvSpPr>
                      <p:cNvPr id="41075" name="Oval 14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05200" y="2438400"/>
                        <a:ext cx="2286000" cy="2286000"/>
                      </a:xfrm>
                      <a:prstGeom prst="ellips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endParaRPr lang="en-US"/>
                      </a:p>
                    </p:txBody>
                  </p:sp>
                  <p:cxnSp>
                    <p:nvCxnSpPr>
                      <p:cNvPr id="41076" name="Straight Connector 147"/>
                      <p:cNvCxnSpPr>
                        <a:cxnSpLocks noChangeShapeType="1"/>
                        <a:stCxn id="41075" idx="1"/>
                        <a:endCxn id="41069" idx="1"/>
                      </p:cNvCxnSpPr>
                      <p:nvPr/>
                    </p:nvCxnSpPr>
                    <p:spPr bwMode="auto">
                      <a:xfrm rot="16200000" flipH="1">
                        <a:off x="3839976" y="2773177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1077" name="Straight Connector 148"/>
                      <p:cNvCxnSpPr>
                        <a:cxnSpLocks noChangeShapeType="1"/>
                        <a:stCxn id="41075" idx="7"/>
                        <a:endCxn id="41069" idx="7"/>
                      </p:cNvCxnSpPr>
                      <p:nvPr/>
                    </p:nvCxnSpPr>
                    <p:spPr bwMode="auto">
                      <a:xfrm rot="-5400000" flipH="1" flipV="1">
                        <a:off x="4863726" y="2773176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1078" name="Straight Connector 149"/>
                      <p:cNvCxnSpPr>
                        <a:cxnSpLocks noChangeShapeType="1"/>
                        <a:stCxn id="41075" idx="6"/>
                        <a:endCxn id="41069" idx="6"/>
                      </p:cNvCxnSpPr>
                      <p:nvPr/>
                    </p:nvCxnSpPr>
                    <p:spPr bwMode="auto">
                      <a:xfrm flipH="1">
                        <a:off x="4953000" y="3581400"/>
                        <a:ext cx="838200" cy="1588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1079" name="Straight Connector 150"/>
                      <p:cNvCxnSpPr>
                        <a:cxnSpLocks noChangeShapeType="1"/>
                        <a:stCxn id="41075" idx="5"/>
                        <a:endCxn id="41069" idx="5"/>
                      </p:cNvCxnSpPr>
                      <p:nvPr/>
                    </p:nvCxnSpPr>
                    <p:spPr bwMode="auto">
                      <a:xfrm rot="5400000" flipH="1">
                        <a:off x="4863726" y="3796927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1080" name="Straight Connector 151"/>
                      <p:cNvCxnSpPr>
                        <a:cxnSpLocks noChangeShapeType="1"/>
                        <a:stCxn id="41075" idx="4"/>
                        <a:endCxn id="41069" idx="4"/>
                      </p:cNvCxnSpPr>
                      <p:nvPr/>
                    </p:nvCxnSpPr>
                    <p:spPr bwMode="auto">
                      <a:xfrm rot="5400000" flipH="1">
                        <a:off x="4229100" y="4305300"/>
                        <a:ext cx="838200" cy="1588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1081" name="Straight Connector 152"/>
                      <p:cNvCxnSpPr>
                        <a:cxnSpLocks noChangeShapeType="1"/>
                        <a:stCxn id="41075" idx="3"/>
                        <a:endCxn id="41069" idx="3"/>
                      </p:cNvCxnSpPr>
                      <p:nvPr/>
                    </p:nvCxnSpPr>
                    <p:spPr bwMode="auto">
                      <a:xfrm rot="5400000" flipH="1" flipV="1">
                        <a:off x="3839976" y="3796926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1082" name="Straight Connector 153"/>
                      <p:cNvCxnSpPr>
                        <a:cxnSpLocks noChangeShapeType="1"/>
                        <a:stCxn id="41075" idx="2"/>
                        <a:endCxn id="41069" idx="2"/>
                      </p:cNvCxnSpPr>
                      <p:nvPr/>
                    </p:nvCxnSpPr>
                    <p:spPr bwMode="auto">
                      <a:xfrm rot="10800000" flipH="1">
                        <a:off x="3505200" y="3581400"/>
                        <a:ext cx="838200" cy="1588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sp>
                    <p:nvSpPr>
                      <p:cNvPr id="155" name="Pie 154"/>
                      <p:cNvSpPr/>
                      <p:nvPr/>
                    </p:nvSpPr>
                    <p:spPr bwMode="auto">
                      <a:xfrm>
                        <a:off x="4342681" y="3276855"/>
                        <a:ext cx="610245" cy="608088"/>
                      </a:xfrm>
                      <a:prstGeom prst="pie">
                        <a:avLst>
                          <a:gd name="adj1" fmla="val 8034130"/>
                          <a:gd name="adj2" fmla="val 5548755"/>
                        </a:avLst>
                      </a:prstGeom>
                      <a:solidFill>
                        <a:schemeClr val="bg1"/>
                      </a:solidFill>
                      <a:ln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algn="ctr" eaLnBrk="0" hangingPunct="0">
                          <a:spcBef>
                            <a:spcPct val="50000"/>
                          </a:spcBef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41084" name="TextBox 4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667000" y="2286000"/>
                        <a:ext cx="18288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33CCFF"/>
                            </a:solidFill>
                          </a:rPr>
                          <a:t>MAX_SIZE -1</a:t>
                        </a:r>
                      </a:p>
                    </p:txBody>
                  </p:sp>
                  <p:sp>
                    <p:nvSpPr>
                      <p:cNvPr id="41085" name="TextBox 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800600" y="2253011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33CCFF"/>
                            </a:solidFill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41086" name="TextBox 3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486400" y="3048000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33CCFF"/>
                            </a:solidFill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41087" name="TextBox 3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410200" y="4038600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33CCFF"/>
                            </a:solidFill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41088" name="TextBox 2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882258" y="4118597"/>
                        <a:ext cx="914401" cy="26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00FF"/>
                            </a:solidFill>
                          </a:rPr>
                          <a:t>4</a:t>
                        </a:r>
                      </a:p>
                    </p:txBody>
                  </p:sp>
                </p:grpSp>
              </p:grpSp>
              <p:sp>
                <p:nvSpPr>
                  <p:cNvPr id="41072" name="Text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91457" y="4343401"/>
                    <a:ext cx="2590801" cy="4521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1800" b="1" i="1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front: 4    back: 4</a:t>
                    </a:r>
                    <a:endParaRPr lang="en-SG" sz="1800" b="1" i="1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</p:grpSp>
      <p:cxnSp>
        <p:nvCxnSpPr>
          <p:cNvPr id="40969" name="Straight Connector 162"/>
          <p:cNvCxnSpPr>
            <a:cxnSpLocks noChangeShapeType="1"/>
            <a:stCxn id="41075" idx="0"/>
            <a:endCxn id="155" idx="3"/>
          </p:cNvCxnSpPr>
          <p:nvPr/>
        </p:nvCxnSpPr>
        <p:spPr bwMode="auto">
          <a:xfrm rot="16200000" flipH="1">
            <a:off x="2703513" y="2093913"/>
            <a:ext cx="6858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0" name="TextBox 39"/>
          <p:cNvSpPr txBox="1">
            <a:spLocks noChangeArrowheads="1"/>
          </p:cNvSpPr>
          <p:nvPr/>
        </p:nvSpPr>
        <p:spPr bwMode="auto">
          <a:xfrm>
            <a:off x="2300288" y="3581400"/>
            <a:ext cx="7477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100" b="1">
                <a:solidFill>
                  <a:srgbClr val="33CCFF"/>
                </a:solidFill>
              </a:rPr>
              <a:t>4</a:t>
            </a:r>
          </a:p>
        </p:txBody>
      </p:sp>
      <p:sp>
        <p:nvSpPr>
          <p:cNvPr id="40971" name="Oval 197"/>
          <p:cNvSpPr>
            <a:spLocks noChangeArrowheads="1"/>
          </p:cNvSpPr>
          <p:nvPr/>
        </p:nvSpPr>
        <p:spPr bwMode="auto">
          <a:xfrm>
            <a:off x="7086600" y="2438400"/>
            <a:ext cx="457200" cy="45720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/>
          </a:p>
        </p:txBody>
      </p:sp>
      <p:cxnSp>
        <p:nvCxnSpPr>
          <p:cNvPr id="40972" name="Straight Connector 199"/>
          <p:cNvCxnSpPr>
            <a:cxnSpLocks noChangeShapeType="1"/>
            <a:stCxn id="26" idx="0"/>
            <a:endCxn id="40971" idx="0"/>
          </p:cNvCxnSpPr>
          <p:nvPr/>
        </p:nvCxnSpPr>
        <p:spPr bwMode="auto">
          <a:xfrm rot="-5400000" flipH="1" flipV="1">
            <a:off x="6979444" y="2086769"/>
            <a:ext cx="687387" cy="158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3" name="TextBox 41"/>
          <p:cNvSpPr txBox="1">
            <a:spLocks noChangeArrowheads="1"/>
          </p:cNvSpPr>
          <p:nvPr/>
        </p:nvSpPr>
        <p:spPr bwMode="auto">
          <a:xfrm>
            <a:off x="1524000" y="3810000"/>
            <a:ext cx="14938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100" b="1"/>
              <a:t>back</a:t>
            </a:r>
          </a:p>
        </p:txBody>
      </p:sp>
      <p:sp>
        <p:nvSpPr>
          <p:cNvPr id="40974" name="TextBox 41"/>
          <p:cNvSpPr txBox="1">
            <a:spLocks noChangeArrowheads="1"/>
          </p:cNvSpPr>
          <p:nvPr/>
        </p:nvSpPr>
        <p:spPr bwMode="auto">
          <a:xfrm>
            <a:off x="1981200" y="3810000"/>
            <a:ext cx="14938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100" b="1"/>
              <a:t>front</a:t>
            </a:r>
          </a:p>
        </p:txBody>
      </p:sp>
      <p:cxnSp>
        <p:nvCxnSpPr>
          <p:cNvPr id="40975" name="Straight Arrow Connector 203"/>
          <p:cNvCxnSpPr>
            <a:cxnSpLocks noChangeShapeType="1"/>
            <a:stCxn id="40973" idx="0"/>
          </p:cNvCxnSpPr>
          <p:nvPr/>
        </p:nvCxnSpPr>
        <p:spPr bwMode="auto">
          <a:xfrm rot="5400000" flipH="1" flipV="1">
            <a:off x="2202657" y="3498056"/>
            <a:ext cx="381000" cy="2428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6" name="TextBox 41"/>
          <p:cNvSpPr txBox="1">
            <a:spLocks noChangeArrowheads="1"/>
          </p:cNvSpPr>
          <p:nvPr/>
        </p:nvSpPr>
        <p:spPr bwMode="auto">
          <a:xfrm>
            <a:off x="5791200" y="3886200"/>
            <a:ext cx="14938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100" b="1"/>
              <a:t>back</a:t>
            </a:r>
          </a:p>
        </p:txBody>
      </p:sp>
      <p:sp>
        <p:nvSpPr>
          <p:cNvPr id="40977" name="TextBox 41"/>
          <p:cNvSpPr txBox="1">
            <a:spLocks noChangeArrowheads="1"/>
          </p:cNvSpPr>
          <p:nvPr/>
        </p:nvSpPr>
        <p:spPr bwMode="auto">
          <a:xfrm>
            <a:off x="4953000" y="2895600"/>
            <a:ext cx="14938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100" b="1"/>
              <a:t>front</a:t>
            </a:r>
          </a:p>
        </p:txBody>
      </p:sp>
      <p:cxnSp>
        <p:nvCxnSpPr>
          <p:cNvPr id="40978" name="Straight Arrow Connector 207"/>
          <p:cNvCxnSpPr>
            <a:cxnSpLocks noChangeShapeType="1"/>
          </p:cNvCxnSpPr>
          <p:nvPr/>
        </p:nvCxnSpPr>
        <p:spPr bwMode="auto">
          <a:xfrm rot="5400000" flipH="1" flipV="1">
            <a:off x="6515100" y="3543300"/>
            <a:ext cx="381000" cy="3048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9" name="Straight Arrow Connector 209"/>
          <p:cNvCxnSpPr>
            <a:cxnSpLocks noChangeShapeType="1"/>
            <a:endCxn id="40977" idx="3"/>
          </p:cNvCxnSpPr>
          <p:nvPr/>
        </p:nvCxnSpPr>
        <p:spPr bwMode="auto">
          <a:xfrm flipV="1">
            <a:off x="6019800" y="3025775"/>
            <a:ext cx="427038" cy="222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80" name="TextBox 39"/>
          <p:cNvSpPr txBox="1">
            <a:spLocks noChangeArrowheads="1"/>
          </p:cNvSpPr>
          <p:nvPr/>
        </p:nvSpPr>
        <p:spPr bwMode="auto">
          <a:xfrm>
            <a:off x="6553200" y="3581400"/>
            <a:ext cx="74771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100" b="1">
                <a:solidFill>
                  <a:srgbClr val="33CCFF"/>
                </a:solidFill>
              </a:rPr>
              <a:t>4</a:t>
            </a:r>
          </a:p>
        </p:txBody>
      </p:sp>
      <p:sp>
        <p:nvSpPr>
          <p:cNvPr id="40981" name="TextBox 39"/>
          <p:cNvSpPr txBox="1">
            <a:spLocks noChangeArrowheads="1"/>
          </p:cNvSpPr>
          <p:nvPr/>
        </p:nvSpPr>
        <p:spPr bwMode="auto">
          <a:xfrm>
            <a:off x="5957888" y="3062288"/>
            <a:ext cx="7477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100" b="1">
                <a:solidFill>
                  <a:srgbClr val="33CCFF"/>
                </a:solidFill>
              </a:rPr>
              <a:t>5</a:t>
            </a:r>
          </a:p>
        </p:txBody>
      </p:sp>
      <p:cxnSp>
        <p:nvCxnSpPr>
          <p:cNvPr id="40982" name="Straight Arrow Connector 213"/>
          <p:cNvCxnSpPr>
            <a:cxnSpLocks noChangeShapeType="1"/>
          </p:cNvCxnSpPr>
          <p:nvPr/>
        </p:nvCxnSpPr>
        <p:spPr bwMode="auto">
          <a:xfrm>
            <a:off x="4114800" y="1981200"/>
            <a:ext cx="236220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83" name="TextBox 41"/>
          <p:cNvSpPr txBox="1">
            <a:spLocks noChangeArrowheads="1"/>
          </p:cNvSpPr>
          <p:nvPr/>
        </p:nvSpPr>
        <p:spPr bwMode="auto">
          <a:xfrm>
            <a:off x="4343400" y="2057400"/>
            <a:ext cx="1828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100" b="1"/>
              <a:t>dequeue</a:t>
            </a:r>
          </a:p>
        </p:txBody>
      </p:sp>
      <p:cxnSp>
        <p:nvCxnSpPr>
          <p:cNvPr id="40984" name="Straight Connector 243"/>
          <p:cNvCxnSpPr>
            <a:cxnSpLocks noChangeShapeType="1"/>
            <a:stCxn id="41049" idx="0"/>
            <a:endCxn id="41043" idx="0"/>
          </p:cNvCxnSpPr>
          <p:nvPr/>
        </p:nvCxnSpPr>
        <p:spPr bwMode="auto">
          <a:xfrm rot="16200000" flipH="1">
            <a:off x="2797969" y="4575969"/>
            <a:ext cx="6858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5" name="Straight Connector 255"/>
          <p:cNvCxnSpPr>
            <a:cxnSpLocks noChangeShapeType="1"/>
            <a:stCxn id="41011" idx="0"/>
            <a:endCxn id="41007" idx="0"/>
          </p:cNvCxnSpPr>
          <p:nvPr/>
        </p:nvCxnSpPr>
        <p:spPr bwMode="auto">
          <a:xfrm rot="16200000" flipH="1">
            <a:off x="7065169" y="4575969"/>
            <a:ext cx="6858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0986" name="Group 274"/>
          <p:cNvGrpSpPr>
            <a:grpSpLocks/>
          </p:cNvGrpSpPr>
          <p:nvPr/>
        </p:nvGrpSpPr>
        <p:grpSpPr bwMode="auto">
          <a:xfrm>
            <a:off x="304800" y="4081463"/>
            <a:ext cx="4267200" cy="2547937"/>
            <a:chOff x="457201" y="4191000"/>
            <a:chExt cx="4267199" cy="2547610"/>
          </a:xfrm>
        </p:grpSpPr>
        <p:sp>
          <p:nvSpPr>
            <p:cNvPr id="41025" name="TextBox 39"/>
            <p:cNvSpPr txBox="1">
              <a:spLocks noChangeArrowheads="1"/>
            </p:cNvSpPr>
            <p:nvPr/>
          </p:nvSpPr>
          <p:spPr bwMode="auto">
            <a:xfrm>
              <a:off x="2438400" y="6096000"/>
              <a:ext cx="74697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33CCFF"/>
                  </a:solidFill>
                </a:rPr>
                <a:t>4</a:t>
              </a:r>
            </a:p>
          </p:txBody>
        </p:sp>
        <p:grpSp>
          <p:nvGrpSpPr>
            <p:cNvPr id="41026" name="Group 273"/>
            <p:cNvGrpSpPr>
              <a:grpSpLocks/>
            </p:cNvGrpSpPr>
            <p:nvPr/>
          </p:nvGrpSpPr>
          <p:grpSpPr bwMode="auto">
            <a:xfrm>
              <a:off x="457201" y="4191000"/>
              <a:ext cx="4267199" cy="2547610"/>
              <a:chOff x="457201" y="4191000"/>
              <a:chExt cx="4267199" cy="2547610"/>
            </a:xfrm>
          </p:grpSpPr>
          <p:sp>
            <p:nvSpPr>
              <p:cNvPr id="41027" name="TextBox 27"/>
              <p:cNvSpPr txBox="1">
                <a:spLocks noChangeArrowheads="1"/>
              </p:cNvSpPr>
              <p:nvPr/>
            </p:nvSpPr>
            <p:spPr bwMode="auto">
              <a:xfrm>
                <a:off x="2667000" y="4572000"/>
                <a:ext cx="746975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0000FF"/>
                    </a:solidFill>
                  </a:rPr>
                  <a:t>6</a:t>
                </a:r>
              </a:p>
            </p:txBody>
          </p:sp>
          <p:sp>
            <p:nvSpPr>
              <p:cNvPr id="41028" name="TextBox 27"/>
              <p:cNvSpPr txBox="1">
                <a:spLocks noChangeArrowheads="1"/>
              </p:cNvSpPr>
              <p:nvPr/>
            </p:nvSpPr>
            <p:spPr bwMode="auto">
              <a:xfrm>
                <a:off x="2377225" y="4919990"/>
                <a:ext cx="746975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0000FF"/>
                    </a:solidFill>
                  </a:rPr>
                  <a:t>9</a:t>
                </a:r>
              </a:p>
            </p:txBody>
          </p:sp>
          <p:sp>
            <p:nvSpPr>
              <p:cNvPr id="41029" name="TextBox 27"/>
              <p:cNvSpPr txBox="1">
                <a:spLocks noChangeArrowheads="1"/>
              </p:cNvSpPr>
              <p:nvPr/>
            </p:nvSpPr>
            <p:spPr bwMode="auto">
              <a:xfrm>
                <a:off x="2377225" y="5377190"/>
                <a:ext cx="746975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0000FF"/>
                    </a:solidFill>
                  </a:rPr>
                  <a:t>8</a:t>
                </a:r>
              </a:p>
            </p:txBody>
          </p:sp>
          <p:grpSp>
            <p:nvGrpSpPr>
              <p:cNvPr id="41030" name="Group 272"/>
              <p:cNvGrpSpPr>
                <a:grpSpLocks/>
              </p:cNvGrpSpPr>
              <p:nvPr/>
            </p:nvGrpSpPr>
            <p:grpSpPr bwMode="auto">
              <a:xfrm>
                <a:off x="457201" y="4191000"/>
                <a:ext cx="4267199" cy="2547610"/>
                <a:chOff x="457201" y="4191000"/>
                <a:chExt cx="4267199" cy="2547610"/>
              </a:xfrm>
            </p:grpSpPr>
            <p:grpSp>
              <p:nvGrpSpPr>
                <p:cNvPr id="41031" name="Group 85"/>
                <p:cNvGrpSpPr>
                  <a:grpSpLocks/>
                </p:cNvGrpSpPr>
                <p:nvPr/>
              </p:nvGrpSpPr>
              <p:grpSpPr bwMode="auto">
                <a:xfrm>
                  <a:off x="457201" y="4191000"/>
                  <a:ext cx="4267199" cy="2240924"/>
                  <a:chOff x="1177159" y="2209800"/>
                  <a:chExt cx="5223641" cy="2743200"/>
                </a:xfrm>
              </p:grpSpPr>
              <p:sp>
                <p:nvSpPr>
                  <p:cNvPr id="41038" name="Text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48200" y="4691411"/>
                    <a:ext cx="914400" cy="26158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1100" b="1">
                        <a:solidFill>
                          <a:srgbClr val="33CCFF"/>
                        </a:solidFill>
                      </a:rPr>
                      <a:t>3</a:t>
                    </a:r>
                  </a:p>
                </p:txBody>
              </p:sp>
              <p:grpSp>
                <p:nvGrpSpPr>
                  <p:cNvPr id="41039" name="Group 84"/>
                  <p:cNvGrpSpPr>
                    <a:grpSpLocks/>
                  </p:cNvGrpSpPr>
                  <p:nvPr/>
                </p:nvGrpSpPr>
                <p:grpSpPr bwMode="auto">
                  <a:xfrm>
                    <a:off x="1177159" y="2209800"/>
                    <a:ext cx="5223641" cy="2504258"/>
                    <a:chOff x="1177159" y="2286000"/>
                    <a:chExt cx="5223641" cy="2504258"/>
                  </a:xfrm>
                </p:grpSpPr>
                <p:sp>
                  <p:nvSpPr>
                    <p:cNvPr id="41040" name="TextBox 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926725" y="3733800"/>
                      <a:ext cx="914401" cy="2615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100" b="1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41041" name="TextBox 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495800" y="4114800"/>
                      <a:ext cx="914400" cy="26158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100" b="1">
                          <a:solidFill>
                            <a:srgbClr val="0000FF"/>
                          </a:solidFill>
                        </a:rPr>
                        <a:t>7</a:t>
                      </a:r>
                    </a:p>
                  </p:txBody>
                </p:sp>
                <p:grpSp>
                  <p:nvGrpSpPr>
                    <p:cNvPr id="41042" name="Group 8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77159" y="2286000"/>
                      <a:ext cx="5223641" cy="2504258"/>
                      <a:chOff x="1177159" y="2252217"/>
                      <a:chExt cx="5223641" cy="2504258"/>
                    </a:xfrm>
                  </p:grpSpPr>
                  <p:sp>
                    <p:nvSpPr>
                      <p:cNvPr id="41043" name="Oval 2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43400" y="3276600"/>
                        <a:ext cx="609600" cy="609600"/>
                      </a:xfrm>
                      <a:prstGeom prst="ellips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endParaRPr lang="en-US"/>
                      </a:p>
                    </p:txBody>
                  </p:sp>
                  <p:grpSp>
                    <p:nvGrpSpPr>
                      <p:cNvPr id="41044" name="Group 8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77159" y="2252217"/>
                        <a:ext cx="5223641" cy="2504258"/>
                        <a:chOff x="1177159" y="2252217"/>
                        <a:chExt cx="5223641" cy="2504258"/>
                      </a:xfrm>
                    </p:grpSpPr>
                    <p:grpSp>
                      <p:nvGrpSpPr>
                        <p:cNvPr id="41045" name="Group 8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669628" y="2252217"/>
                          <a:ext cx="3731172" cy="2472183"/>
                          <a:chOff x="2669628" y="2252217"/>
                          <a:chExt cx="3731172" cy="2472183"/>
                        </a:xfrm>
                      </p:grpSpPr>
                      <p:sp>
                        <p:nvSpPr>
                          <p:cNvPr id="226" name="Pie 225"/>
                          <p:cNvSpPr/>
                          <p:nvPr/>
                        </p:nvSpPr>
                        <p:spPr bwMode="auto">
                          <a:xfrm>
                            <a:off x="3505255" y="2438752"/>
                            <a:ext cx="2285343" cy="2285049"/>
                          </a:xfrm>
                          <a:prstGeom prst="pie">
                            <a:avLst>
                              <a:gd name="adj1" fmla="val 5391233"/>
                              <a:gd name="adj2" fmla="val 8051519"/>
                            </a:avLst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>
                            <a:spAutoFit/>
                          </a:bodyPr>
                          <a:lstStyle/>
                          <a:p>
                            <a:pPr algn="ctr" eaLnBrk="0" hangingPunct="0">
                              <a:spcBef>
                                <a:spcPct val="50000"/>
                              </a:spcBef>
                              <a:defRPr/>
                            </a:pPr>
                            <a:endParaRPr lang="en-US"/>
                          </a:p>
                        </p:txBody>
                      </p:sp>
                      <p:grpSp>
                        <p:nvGrpSpPr>
                          <p:cNvPr id="41048" name="Group 8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669628" y="2252217"/>
                            <a:ext cx="3731172" cy="2472183"/>
                            <a:chOff x="2669628" y="2253011"/>
                            <a:chExt cx="3731172" cy="2472183"/>
                          </a:xfrm>
                        </p:grpSpPr>
                        <p:sp>
                          <p:nvSpPr>
                            <p:cNvPr id="41049" name="Oval 227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505200" y="2438400"/>
                              <a:ext cx="2286000" cy="2286000"/>
                            </a:xfrm>
                            <a:prstGeom prst="ellipse">
                              <a:avLst/>
                            </a:prstGeom>
                            <a:noFill/>
                            <a:ln w="12700" algn="ctr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>
                              <a:spAutoFit/>
                            </a:bodyPr>
                            <a:lstStyle>
                              <a:lvl1pPr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1pPr>
                              <a:lvl2pPr marL="742950" indent="-28575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2pPr>
                              <a:lvl3pPr marL="11430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3pPr>
                              <a:lvl4pPr marL="16002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4pPr>
                              <a:lvl5pPr marL="20574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9pPr>
                            </a:lstStyle>
                            <a:p>
                              <a:pPr algn="ctr">
                                <a:spcBef>
                                  <a:spcPct val="50000"/>
                                </a:spcBef>
                              </a:pPr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41050" name="Straight Connector 228"/>
                            <p:cNvCxnSpPr>
                              <a:cxnSpLocks noChangeShapeType="1"/>
                              <a:stCxn id="41049" idx="1"/>
                              <a:endCxn id="41043" idx="1"/>
                            </p:cNvCxnSpPr>
                            <p:nvPr/>
                          </p:nvCxnSpPr>
                          <p:spPr bwMode="auto">
                            <a:xfrm rot="16200000" flipH="1">
                              <a:off x="3839976" y="2773177"/>
                              <a:ext cx="592697" cy="592697"/>
                            </a:xfrm>
                            <a:prstGeom prst="line">
                              <a:avLst/>
                            </a:prstGeom>
                            <a:noFill/>
                            <a:ln w="12700" algn="ctr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</p:cxnSp>
                        <p:cxnSp>
                          <p:nvCxnSpPr>
                            <p:cNvPr id="41051" name="Straight Connector 229"/>
                            <p:cNvCxnSpPr>
                              <a:cxnSpLocks noChangeShapeType="1"/>
                              <a:stCxn id="41049" idx="7"/>
                              <a:endCxn id="41043" idx="7"/>
                            </p:cNvCxnSpPr>
                            <p:nvPr/>
                          </p:nvCxnSpPr>
                          <p:spPr bwMode="auto">
                            <a:xfrm rot="-5400000" flipH="1" flipV="1">
                              <a:off x="4863726" y="2773176"/>
                              <a:ext cx="592697" cy="592697"/>
                            </a:xfrm>
                            <a:prstGeom prst="line">
                              <a:avLst/>
                            </a:prstGeom>
                            <a:noFill/>
                            <a:ln w="12700" algn="ctr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</p:cxnSp>
                        <p:cxnSp>
                          <p:nvCxnSpPr>
                            <p:cNvPr id="41052" name="Straight Connector 230"/>
                            <p:cNvCxnSpPr>
                              <a:cxnSpLocks noChangeShapeType="1"/>
                              <a:stCxn id="41049" idx="6"/>
                              <a:endCxn id="41043" idx="6"/>
                            </p:cNvCxnSpPr>
                            <p:nvPr/>
                          </p:nvCxnSpPr>
                          <p:spPr bwMode="auto">
                            <a:xfrm flipH="1">
                              <a:off x="4953000" y="3581400"/>
                              <a:ext cx="838200" cy="1588"/>
                            </a:xfrm>
                            <a:prstGeom prst="line">
                              <a:avLst/>
                            </a:prstGeom>
                            <a:noFill/>
                            <a:ln w="12700" algn="ctr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</p:cxnSp>
                        <p:cxnSp>
                          <p:nvCxnSpPr>
                            <p:cNvPr id="41053" name="Straight Connector 231"/>
                            <p:cNvCxnSpPr>
                              <a:cxnSpLocks noChangeShapeType="1"/>
                              <a:stCxn id="41049" idx="5"/>
                              <a:endCxn id="41043" idx="5"/>
                            </p:cNvCxnSpPr>
                            <p:nvPr/>
                          </p:nvCxnSpPr>
                          <p:spPr bwMode="auto">
                            <a:xfrm rot="5400000" flipH="1">
                              <a:off x="4863726" y="3796927"/>
                              <a:ext cx="592697" cy="592697"/>
                            </a:xfrm>
                            <a:prstGeom prst="line">
                              <a:avLst/>
                            </a:prstGeom>
                            <a:noFill/>
                            <a:ln w="12700" algn="ctr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</p:cxnSp>
                        <p:cxnSp>
                          <p:nvCxnSpPr>
                            <p:cNvPr id="41054" name="Straight Connector 232"/>
                            <p:cNvCxnSpPr>
                              <a:cxnSpLocks noChangeShapeType="1"/>
                              <a:stCxn id="41049" idx="4"/>
                              <a:endCxn id="41043" idx="4"/>
                            </p:cNvCxnSpPr>
                            <p:nvPr/>
                          </p:nvCxnSpPr>
                          <p:spPr bwMode="auto">
                            <a:xfrm rot="5400000" flipH="1">
                              <a:off x="4229100" y="4305300"/>
                              <a:ext cx="838200" cy="1588"/>
                            </a:xfrm>
                            <a:prstGeom prst="line">
                              <a:avLst/>
                            </a:prstGeom>
                            <a:noFill/>
                            <a:ln w="12700" algn="ctr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</p:cxnSp>
                        <p:cxnSp>
                          <p:nvCxnSpPr>
                            <p:cNvPr id="41055" name="Straight Connector 233"/>
                            <p:cNvCxnSpPr>
                              <a:cxnSpLocks noChangeShapeType="1"/>
                              <a:stCxn id="41049" idx="3"/>
                              <a:endCxn id="41043" idx="3"/>
                            </p:cNvCxnSpPr>
                            <p:nvPr/>
                          </p:nvCxnSpPr>
                          <p:spPr bwMode="auto">
                            <a:xfrm rot="5400000" flipH="1" flipV="1">
                              <a:off x="3839976" y="3796926"/>
                              <a:ext cx="592697" cy="592697"/>
                            </a:xfrm>
                            <a:prstGeom prst="line">
                              <a:avLst/>
                            </a:prstGeom>
                            <a:noFill/>
                            <a:ln w="12700" algn="ctr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</p:cxnSp>
                        <p:cxnSp>
                          <p:nvCxnSpPr>
                            <p:cNvPr id="41056" name="Straight Connector 234"/>
                            <p:cNvCxnSpPr>
                              <a:cxnSpLocks noChangeShapeType="1"/>
                              <a:stCxn id="41049" idx="2"/>
                              <a:endCxn id="41043" idx="2"/>
                            </p:cNvCxnSpPr>
                            <p:nvPr/>
                          </p:nvCxnSpPr>
                          <p:spPr bwMode="auto">
                            <a:xfrm rot="10800000" flipH="1">
                              <a:off x="3505200" y="3581400"/>
                              <a:ext cx="838200" cy="1588"/>
                            </a:xfrm>
                            <a:prstGeom prst="line">
                              <a:avLst/>
                            </a:prstGeom>
                            <a:noFill/>
                            <a:ln w="12700" algn="ctr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</p:cxnSp>
                        <p:sp>
                          <p:nvSpPr>
                            <p:cNvPr id="236" name="Pie 235"/>
                            <p:cNvSpPr/>
                            <p:nvPr/>
                          </p:nvSpPr>
                          <p:spPr bwMode="auto">
                            <a:xfrm>
                              <a:off x="4342826" y="3277008"/>
                              <a:ext cx="610202" cy="608181"/>
                            </a:xfrm>
                            <a:prstGeom prst="pie">
                              <a:avLst>
                                <a:gd name="adj1" fmla="val 5311871"/>
                                <a:gd name="adj2" fmla="val 7889387"/>
                              </a:avLst>
                            </a:prstGeom>
                            <a:solidFill>
                              <a:schemeClr val="bg1"/>
                            </a:solidFill>
                            <a:ln w="12700" cap="flat" cmpd="sng" algn="ctr">
                              <a:solidFill>
                                <a:schemeClr val="bg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</p:spPr>
                          <p:txBody>
                            <a:bodyPr>
                              <a:spAutoFit/>
                            </a:bodyPr>
                            <a:lstStyle/>
                            <a:p>
                              <a:pPr algn="ctr" eaLnBrk="0" hangingPunct="0">
                                <a:spcBef>
                                  <a:spcPct val="50000"/>
                                </a:spcBef>
                                <a:defRPr/>
                              </a:pPr>
                              <a:endParaRPr lang="en-US"/>
                            </a:p>
                          </p:txBody>
                        </p:sp>
                        <p:sp>
                          <p:nvSpPr>
                            <p:cNvPr id="41058" name="TextBox 41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69628" y="2271262"/>
                              <a:ext cx="1828800" cy="2615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>
                              <a:spAutoFit/>
                            </a:bodyPr>
                            <a:lstStyle>
                              <a:lvl1pPr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1pPr>
                              <a:lvl2pPr marL="742950" indent="-28575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2pPr>
                              <a:lvl3pPr marL="11430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3pPr>
                              <a:lvl4pPr marL="16002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4pPr>
                              <a:lvl5pPr marL="20574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9pPr>
                            </a:lstStyle>
                            <a:p>
                              <a:pPr algn="ctr">
                                <a:spcBef>
                                  <a:spcPct val="50000"/>
                                </a:spcBef>
                              </a:pPr>
                              <a:r>
                                <a:rPr lang="en-US" sz="1100" b="1">
                                  <a:solidFill>
                                    <a:srgbClr val="33CCFF"/>
                                  </a:solidFill>
                                </a:rPr>
                                <a:t>MAX_SIZE -1</a:t>
                              </a:r>
                            </a:p>
                          </p:txBody>
                        </p:sp>
                        <p:sp>
                          <p:nvSpPr>
                            <p:cNvPr id="41059" name="TextBox 36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4800600" y="2253011"/>
                              <a:ext cx="914400" cy="26158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>
                              <a:spAutoFit/>
                            </a:bodyPr>
                            <a:lstStyle>
                              <a:lvl1pPr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1pPr>
                              <a:lvl2pPr marL="742950" indent="-28575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2pPr>
                              <a:lvl3pPr marL="11430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3pPr>
                              <a:lvl4pPr marL="16002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4pPr>
                              <a:lvl5pPr marL="20574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9pPr>
                            </a:lstStyle>
                            <a:p>
                              <a:pPr algn="ctr">
                                <a:spcBef>
                                  <a:spcPct val="50000"/>
                                </a:spcBef>
                              </a:pPr>
                              <a:r>
                                <a:rPr lang="en-US" sz="1100" b="1">
                                  <a:solidFill>
                                    <a:srgbClr val="33CCFF"/>
                                  </a:solidFill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41060" name="TextBox 37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486400" y="3048000"/>
                              <a:ext cx="914400" cy="26158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>
                              <a:spAutoFit/>
                            </a:bodyPr>
                            <a:lstStyle>
                              <a:lvl1pPr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1pPr>
                              <a:lvl2pPr marL="742950" indent="-28575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2pPr>
                              <a:lvl3pPr marL="11430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3pPr>
                              <a:lvl4pPr marL="16002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4pPr>
                              <a:lvl5pPr marL="20574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9pPr>
                            </a:lstStyle>
                            <a:p>
                              <a:pPr algn="ctr">
                                <a:spcBef>
                                  <a:spcPct val="50000"/>
                                </a:spcBef>
                              </a:pPr>
                              <a:r>
                                <a:rPr lang="en-US" sz="1100" b="1">
                                  <a:solidFill>
                                    <a:srgbClr val="33CCFF"/>
                                  </a:solidFill>
                                </a:rPr>
                                <a:t>1</a:t>
                              </a:r>
                            </a:p>
                          </p:txBody>
                        </p:sp>
                        <p:sp>
                          <p:nvSpPr>
                            <p:cNvPr id="41061" name="TextBox 38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410200" y="4038600"/>
                              <a:ext cx="914400" cy="26158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>
                              <a:spAutoFit/>
                            </a:bodyPr>
                            <a:lstStyle>
                              <a:lvl1pPr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1pPr>
                              <a:lvl2pPr marL="742950" indent="-28575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2pPr>
                              <a:lvl3pPr marL="11430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3pPr>
                              <a:lvl4pPr marL="16002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4pPr>
                              <a:lvl5pPr marL="20574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9pPr>
                            </a:lstStyle>
                            <a:p>
                              <a:pPr algn="ctr">
                                <a:spcBef>
                                  <a:spcPct val="50000"/>
                                </a:spcBef>
                              </a:pPr>
                              <a:r>
                                <a:rPr lang="en-US" sz="1100" b="1">
                                  <a:solidFill>
                                    <a:srgbClr val="33CCFF"/>
                                  </a:solidFill>
                                </a:rPr>
                                <a:t>2</a:t>
                              </a:r>
                            </a:p>
                          </p:txBody>
                        </p:sp>
                        <p:sp>
                          <p:nvSpPr>
                            <p:cNvPr id="41062" name="TextBox 27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4495800" y="2743200"/>
                              <a:ext cx="914400" cy="26158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>
                              <a:spAutoFit/>
                            </a:bodyPr>
                            <a:lstStyle>
                              <a:lvl1pPr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1pPr>
                              <a:lvl2pPr marL="742950" indent="-28575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2pPr>
                              <a:lvl3pPr marL="11430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3pPr>
                              <a:lvl4pPr marL="16002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4pPr>
                              <a:lvl5pPr marL="20574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9pPr>
                            </a:lstStyle>
                            <a:p>
                              <a:pPr algn="ctr">
                                <a:spcBef>
                                  <a:spcPct val="50000"/>
                                </a:spcBef>
                              </a:pPr>
                              <a:r>
                                <a:rPr lang="en-US" sz="1100" b="1">
                                  <a:solidFill>
                                    <a:srgbClr val="0000FF"/>
                                  </a:solidFill>
                                </a:rPr>
                                <a:t>2</a:t>
                              </a:r>
                            </a:p>
                          </p:txBody>
                        </p:sp>
                        <p:sp>
                          <p:nvSpPr>
                            <p:cNvPr id="41063" name="TextBox 28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4908332" y="3132933"/>
                              <a:ext cx="914399" cy="2615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>
                              <a:spAutoFit/>
                            </a:bodyPr>
                            <a:lstStyle>
                              <a:lvl1pPr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1pPr>
                              <a:lvl2pPr marL="742950" indent="-28575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2pPr>
                              <a:lvl3pPr marL="11430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3pPr>
                              <a:lvl4pPr marL="16002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4pPr>
                              <a:lvl5pPr marL="20574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</a:defRPr>
                              </a:lvl9pPr>
                            </a:lstStyle>
                            <a:p>
                              <a:pPr algn="ctr">
                                <a:spcBef>
                                  <a:spcPct val="50000"/>
                                </a:spcBef>
                              </a:pPr>
                              <a:r>
                                <a:rPr lang="en-US" sz="1100" b="1">
                                  <a:solidFill>
                                    <a:srgbClr val="0000FF"/>
                                  </a:solidFill>
                                </a:rPr>
                                <a:t>4</a:t>
                              </a:r>
                            </a:p>
                          </p:txBody>
                        </p:sp>
                      </p:grpSp>
                    </p:grpSp>
                    <p:sp>
                      <p:nvSpPr>
                        <p:cNvPr id="41046" name="TextBox 83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177159" y="4304362"/>
                          <a:ext cx="2590800" cy="45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>
                          <a:lvl1pPr eaLnBrk="0" hangingPunct="0">
                            <a:defRPr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</a:defRPr>
                          </a:lvl1pPr>
                          <a:lvl2pPr marL="742950" indent="-285750" eaLnBrk="0" hangingPunct="0">
                            <a:defRPr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</a:defRPr>
                          </a:lvl2pPr>
                          <a:lvl3pPr marL="11430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</a:defRPr>
                          </a:lvl3pPr>
                          <a:lvl4pPr marL="16002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</a:defRPr>
                          </a:lvl4pPr>
                          <a:lvl5pPr marL="20574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</a:defRPr>
                          </a:lvl9pPr>
                        </a:lstStyle>
                        <a:p>
                          <a:pPr algn="ctr">
                            <a:spcBef>
                              <a:spcPct val="50000"/>
                            </a:spcBef>
                          </a:pPr>
                          <a:r>
                            <a:rPr lang="en-US" sz="1800" b="1" i="1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front: 5    back: 3</a:t>
                          </a:r>
                          <a:endParaRPr lang="en-SG" sz="1800" b="1" i="1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41032" name="TextBox 41"/>
                <p:cNvSpPr txBox="1">
                  <a:spLocks noChangeArrowheads="1"/>
                </p:cNvSpPr>
                <p:nvPr/>
              </p:nvSpPr>
              <p:spPr bwMode="auto">
                <a:xfrm>
                  <a:off x="914400" y="5377190"/>
                  <a:ext cx="1493949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100" b="1"/>
                    <a:t>front</a:t>
                  </a:r>
                </a:p>
              </p:txBody>
            </p:sp>
            <p:cxnSp>
              <p:nvCxnSpPr>
                <p:cNvPr id="41033" name="Straight Arrow Connector 248"/>
                <p:cNvCxnSpPr>
                  <a:cxnSpLocks noChangeShapeType="1"/>
                  <a:endCxn id="41032" idx="3"/>
                </p:cNvCxnSpPr>
                <p:nvPr/>
              </p:nvCxnSpPr>
              <p:spPr bwMode="auto">
                <a:xfrm flipV="1">
                  <a:off x="1981200" y="5507995"/>
                  <a:ext cx="427149" cy="21595"/>
                </a:xfrm>
                <a:prstGeom prst="straightConnector1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1034" name="TextBox 41"/>
                <p:cNvSpPr txBox="1">
                  <a:spLocks noChangeArrowheads="1"/>
                </p:cNvSpPr>
                <p:nvPr/>
              </p:nvSpPr>
              <p:spPr bwMode="auto">
                <a:xfrm>
                  <a:off x="2819400" y="6477000"/>
                  <a:ext cx="1493949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100" b="1"/>
                    <a:t>back</a:t>
                  </a:r>
                </a:p>
              </p:txBody>
            </p:sp>
            <p:cxnSp>
              <p:nvCxnSpPr>
                <p:cNvPr id="41035" name="Straight Arrow Connector 252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3276600" y="6324600"/>
                  <a:ext cx="304800" cy="1"/>
                </a:xfrm>
                <a:prstGeom prst="straightConnector1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1036" name="TextBox 39"/>
                <p:cNvSpPr txBox="1">
                  <a:spLocks noChangeArrowheads="1"/>
                </p:cNvSpPr>
                <p:nvPr/>
              </p:nvSpPr>
              <p:spPr bwMode="auto">
                <a:xfrm>
                  <a:off x="1996226" y="5562600"/>
                  <a:ext cx="746974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100" b="1">
                      <a:solidFill>
                        <a:srgbClr val="33CCFF"/>
                      </a:solidFill>
                    </a:rPr>
                    <a:t>5</a:t>
                  </a:r>
                </a:p>
              </p:txBody>
            </p:sp>
            <p:sp>
              <p:nvSpPr>
                <p:cNvPr id="41037" name="TextBox 39"/>
                <p:cNvSpPr txBox="1">
                  <a:spLocks noChangeArrowheads="1"/>
                </p:cNvSpPr>
                <p:nvPr/>
              </p:nvSpPr>
              <p:spPr bwMode="auto">
                <a:xfrm>
                  <a:off x="1905000" y="4724400"/>
                  <a:ext cx="746974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100" b="1">
                      <a:solidFill>
                        <a:srgbClr val="33CCFF"/>
                      </a:solidFill>
                    </a:rPr>
                    <a:t>6</a:t>
                  </a:r>
                </a:p>
              </p:txBody>
            </p:sp>
          </p:grpSp>
        </p:grpSp>
      </p:grpSp>
      <p:sp>
        <p:nvSpPr>
          <p:cNvPr id="40987" name="TextBox 30"/>
          <p:cNvSpPr txBox="1">
            <a:spLocks noChangeArrowheads="1"/>
          </p:cNvSpPr>
          <p:nvPr/>
        </p:nvSpPr>
        <p:spPr bwMode="auto">
          <a:xfrm>
            <a:off x="6796088" y="5638800"/>
            <a:ext cx="7477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100" b="1">
                <a:solidFill>
                  <a:srgbClr val="0000FF"/>
                </a:solidFill>
              </a:rPr>
              <a:t>9</a:t>
            </a:r>
          </a:p>
        </p:txBody>
      </p:sp>
      <p:grpSp>
        <p:nvGrpSpPr>
          <p:cNvPr id="40988" name="Group 275"/>
          <p:cNvGrpSpPr>
            <a:grpSpLocks/>
          </p:cNvGrpSpPr>
          <p:nvPr/>
        </p:nvGrpSpPr>
        <p:grpSpPr bwMode="auto">
          <a:xfrm>
            <a:off x="4648200" y="4081463"/>
            <a:ext cx="4191000" cy="2471737"/>
            <a:chOff x="4648200" y="4191000"/>
            <a:chExt cx="4191000" cy="2471410"/>
          </a:xfrm>
        </p:grpSpPr>
        <p:grpSp>
          <p:nvGrpSpPr>
            <p:cNvPr id="40991" name="Group 85"/>
            <p:cNvGrpSpPr>
              <a:grpSpLocks/>
            </p:cNvGrpSpPr>
            <p:nvPr/>
          </p:nvGrpSpPr>
          <p:grpSpPr bwMode="auto">
            <a:xfrm>
              <a:off x="4648200" y="4191000"/>
              <a:ext cx="4191000" cy="2240924"/>
              <a:chOff x="1270437" y="2209800"/>
              <a:chExt cx="5130363" cy="2743200"/>
            </a:xfrm>
          </p:grpSpPr>
          <p:sp>
            <p:nvSpPr>
              <p:cNvPr id="41002" name="TextBox 39"/>
              <p:cNvSpPr txBox="1">
                <a:spLocks noChangeArrowheads="1"/>
              </p:cNvSpPr>
              <p:nvPr/>
            </p:nvSpPr>
            <p:spPr bwMode="auto">
              <a:xfrm>
                <a:off x="4648200" y="4691411"/>
                <a:ext cx="914400" cy="261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33CCFF"/>
                    </a:solidFill>
                  </a:rPr>
                  <a:t>3</a:t>
                </a:r>
              </a:p>
            </p:txBody>
          </p:sp>
          <p:grpSp>
            <p:nvGrpSpPr>
              <p:cNvPr id="41003" name="Group 84"/>
              <p:cNvGrpSpPr>
                <a:grpSpLocks/>
              </p:cNvGrpSpPr>
              <p:nvPr/>
            </p:nvGrpSpPr>
            <p:grpSpPr bwMode="auto">
              <a:xfrm>
                <a:off x="1270437" y="2209800"/>
                <a:ext cx="5130363" cy="2504258"/>
                <a:chOff x="1270437" y="2286000"/>
                <a:chExt cx="5130363" cy="2504258"/>
              </a:xfrm>
            </p:grpSpPr>
            <p:sp>
              <p:nvSpPr>
                <p:cNvPr id="41004" name="TextBox 29"/>
                <p:cNvSpPr txBox="1">
                  <a:spLocks noChangeArrowheads="1"/>
                </p:cNvSpPr>
                <p:nvPr/>
              </p:nvSpPr>
              <p:spPr bwMode="auto">
                <a:xfrm>
                  <a:off x="4908331" y="3725598"/>
                  <a:ext cx="914401" cy="2615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100" b="1">
                      <a:solidFill>
                        <a:srgbClr val="0000FF"/>
                      </a:solidFill>
                    </a:rPr>
                    <a:t>1</a:t>
                  </a:r>
                </a:p>
              </p:txBody>
            </p:sp>
            <p:sp>
              <p:nvSpPr>
                <p:cNvPr id="41005" name="TextBox 30"/>
                <p:cNvSpPr txBox="1">
                  <a:spLocks noChangeArrowheads="1"/>
                </p:cNvSpPr>
                <p:nvPr/>
              </p:nvSpPr>
              <p:spPr bwMode="auto">
                <a:xfrm>
                  <a:off x="4495800" y="4114800"/>
                  <a:ext cx="914400" cy="2615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100" b="1">
                      <a:solidFill>
                        <a:srgbClr val="0000FF"/>
                      </a:solidFill>
                    </a:rPr>
                    <a:t>7</a:t>
                  </a:r>
                </a:p>
              </p:txBody>
            </p:sp>
            <p:grpSp>
              <p:nvGrpSpPr>
                <p:cNvPr id="41006" name="Group 83"/>
                <p:cNvGrpSpPr>
                  <a:grpSpLocks/>
                </p:cNvGrpSpPr>
                <p:nvPr/>
              </p:nvGrpSpPr>
              <p:grpSpPr bwMode="auto">
                <a:xfrm>
                  <a:off x="1270437" y="2286000"/>
                  <a:ext cx="5130363" cy="2504258"/>
                  <a:chOff x="1270437" y="2252217"/>
                  <a:chExt cx="5130363" cy="2504258"/>
                </a:xfrm>
              </p:grpSpPr>
              <p:sp>
                <p:nvSpPr>
                  <p:cNvPr id="41007" name="Oval 113"/>
                  <p:cNvSpPr>
                    <a:spLocks noChangeArrowheads="1"/>
                  </p:cNvSpPr>
                  <p:nvPr/>
                </p:nvSpPr>
                <p:spPr bwMode="auto">
                  <a:xfrm>
                    <a:off x="4343400" y="3276600"/>
                    <a:ext cx="609600" cy="609600"/>
                  </a:xfrm>
                  <a:prstGeom prst="ellips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endParaRPr lang="en-US"/>
                  </a:p>
                </p:txBody>
              </p:sp>
              <p:grpSp>
                <p:nvGrpSpPr>
                  <p:cNvPr id="41008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1270437" y="2252217"/>
                    <a:ext cx="5130363" cy="2504258"/>
                    <a:chOff x="1270437" y="2252217"/>
                    <a:chExt cx="5130363" cy="2504258"/>
                  </a:xfrm>
                </p:grpSpPr>
                <p:grpSp>
                  <p:nvGrpSpPr>
                    <p:cNvPr id="41009" name="Group 8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67000" y="2252217"/>
                      <a:ext cx="3733800" cy="2472183"/>
                      <a:chOff x="2667000" y="2253011"/>
                      <a:chExt cx="3733800" cy="2472183"/>
                    </a:xfrm>
                  </p:grpSpPr>
                  <p:sp>
                    <p:nvSpPr>
                      <p:cNvPr id="41011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05200" y="2438400"/>
                        <a:ext cx="2286000" cy="2286000"/>
                      </a:xfrm>
                      <a:prstGeom prst="ellips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endParaRPr lang="en-US"/>
                      </a:p>
                    </p:txBody>
                  </p:sp>
                  <p:cxnSp>
                    <p:nvCxnSpPr>
                      <p:cNvPr id="41012" name="Straight Connector 120"/>
                      <p:cNvCxnSpPr>
                        <a:cxnSpLocks noChangeShapeType="1"/>
                        <a:stCxn id="41011" idx="1"/>
                        <a:endCxn id="41007" idx="1"/>
                      </p:cNvCxnSpPr>
                      <p:nvPr/>
                    </p:nvCxnSpPr>
                    <p:spPr bwMode="auto">
                      <a:xfrm rot="16200000" flipH="1">
                        <a:off x="3839976" y="2773177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1013" name="Straight Connector 121"/>
                      <p:cNvCxnSpPr>
                        <a:cxnSpLocks noChangeShapeType="1"/>
                        <a:stCxn id="41011" idx="7"/>
                        <a:endCxn id="41007" idx="7"/>
                      </p:cNvCxnSpPr>
                      <p:nvPr/>
                    </p:nvCxnSpPr>
                    <p:spPr bwMode="auto">
                      <a:xfrm rot="-5400000" flipH="1" flipV="1">
                        <a:off x="4863726" y="2773176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1014" name="Straight Connector 122"/>
                      <p:cNvCxnSpPr>
                        <a:cxnSpLocks noChangeShapeType="1"/>
                        <a:stCxn id="41011" idx="6"/>
                        <a:endCxn id="41007" idx="6"/>
                      </p:cNvCxnSpPr>
                      <p:nvPr/>
                    </p:nvCxnSpPr>
                    <p:spPr bwMode="auto">
                      <a:xfrm flipH="1">
                        <a:off x="4953000" y="3581400"/>
                        <a:ext cx="838200" cy="1588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1015" name="Straight Connector 123"/>
                      <p:cNvCxnSpPr>
                        <a:cxnSpLocks noChangeShapeType="1"/>
                        <a:stCxn id="41011" idx="5"/>
                        <a:endCxn id="41007" idx="5"/>
                      </p:cNvCxnSpPr>
                      <p:nvPr/>
                    </p:nvCxnSpPr>
                    <p:spPr bwMode="auto">
                      <a:xfrm rot="5400000" flipH="1">
                        <a:off x="4863726" y="3796927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1016" name="Straight Connector 124"/>
                      <p:cNvCxnSpPr>
                        <a:cxnSpLocks noChangeShapeType="1"/>
                        <a:stCxn id="41011" idx="4"/>
                        <a:endCxn id="41007" idx="4"/>
                      </p:cNvCxnSpPr>
                      <p:nvPr/>
                    </p:nvCxnSpPr>
                    <p:spPr bwMode="auto">
                      <a:xfrm rot="5400000" flipH="1">
                        <a:off x="4229100" y="4305300"/>
                        <a:ext cx="838200" cy="1588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1017" name="Straight Connector 125"/>
                      <p:cNvCxnSpPr>
                        <a:cxnSpLocks noChangeShapeType="1"/>
                        <a:stCxn id="41011" idx="3"/>
                        <a:endCxn id="41007" idx="3"/>
                      </p:cNvCxnSpPr>
                      <p:nvPr/>
                    </p:nvCxnSpPr>
                    <p:spPr bwMode="auto">
                      <a:xfrm rot="5400000" flipH="1" flipV="1">
                        <a:off x="3839976" y="3796926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1018" name="Straight Connector 126"/>
                      <p:cNvCxnSpPr>
                        <a:cxnSpLocks noChangeShapeType="1"/>
                        <a:stCxn id="41011" idx="2"/>
                        <a:endCxn id="41007" idx="2"/>
                      </p:cNvCxnSpPr>
                      <p:nvPr/>
                    </p:nvCxnSpPr>
                    <p:spPr bwMode="auto">
                      <a:xfrm rot="10800000" flipH="1">
                        <a:off x="3505200" y="3581400"/>
                        <a:ext cx="838200" cy="1588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sp>
                    <p:nvSpPr>
                      <p:cNvPr id="41019" name="TextBox 4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667000" y="2286000"/>
                        <a:ext cx="18288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33CCFF"/>
                            </a:solidFill>
                          </a:rPr>
                          <a:t>MAX_SIZE -1</a:t>
                        </a:r>
                      </a:p>
                    </p:txBody>
                  </p:sp>
                  <p:sp>
                    <p:nvSpPr>
                      <p:cNvPr id="41020" name="TextBox 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800600" y="2253011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33CCFF"/>
                            </a:solidFill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41021" name="TextBox 3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486400" y="3048000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33CCFF"/>
                            </a:solidFill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41022" name="TextBox 3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410200" y="4038600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33CCFF"/>
                            </a:solidFill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41023" name="TextBox 2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495800" y="2743200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00FF"/>
                            </a:solidFill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41024" name="TextBox 2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833444" y="3151183"/>
                        <a:ext cx="914401" cy="26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00FF"/>
                            </a:solidFill>
                          </a:rPr>
                          <a:t>4</a:t>
                        </a:r>
                      </a:p>
                    </p:txBody>
                  </p:sp>
                </p:grpSp>
                <p:sp>
                  <p:nvSpPr>
                    <p:cNvPr id="41010" name="TextBox 8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70437" y="4304362"/>
                      <a:ext cx="2590800" cy="4521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800" b="1" i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front: 5    back: 4</a:t>
                      </a:r>
                      <a:endParaRPr lang="en-SG" sz="1800" b="1" i="1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</p:grpSp>
        </p:grpSp>
        <p:sp>
          <p:nvSpPr>
            <p:cNvPr id="40992" name="TextBox 27"/>
            <p:cNvSpPr txBox="1">
              <a:spLocks noChangeArrowheads="1"/>
            </p:cNvSpPr>
            <p:nvPr/>
          </p:nvSpPr>
          <p:spPr bwMode="auto">
            <a:xfrm>
              <a:off x="6796825" y="4572000"/>
              <a:ext cx="74697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40993" name="TextBox 27"/>
            <p:cNvSpPr txBox="1">
              <a:spLocks noChangeArrowheads="1"/>
            </p:cNvSpPr>
            <p:nvPr/>
          </p:nvSpPr>
          <p:spPr bwMode="auto">
            <a:xfrm>
              <a:off x="6507050" y="4919990"/>
              <a:ext cx="74697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0000FF"/>
                  </a:solidFill>
                </a:rPr>
                <a:t>9</a:t>
              </a:r>
            </a:p>
          </p:txBody>
        </p:sp>
        <p:sp>
          <p:nvSpPr>
            <p:cNvPr id="40994" name="TextBox 27"/>
            <p:cNvSpPr txBox="1">
              <a:spLocks noChangeArrowheads="1"/>
            </p:cNvSpPr>
            <p:nvPr/>
          </p:nvSpPr>
          <p:spPr bwMode="auto">
            <a:xfrm>
              <a:off x="6507050" y="5377190"/>
              <a:ext cx="74697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0000FF"/>
                  </a:solidFill>
                </a:rPr>
                <a:t>8</a:t>
              </a:r>
            </a:p>
          </p:txBody>
        </p:sp>
        <p:sp>
          <p:nvSpPr>
            <p:cNvPr id="40995" name="TextBox 39"/>
            <p:cNvSpPr txBox="1">
              <a:spLocks noChangeArrowheads="1"/>
            </p:cNvSpPr>
            <p:nvPr/>
          </p:nvSpPr>
          <p:spPr bwMode="auto">
            <a:xfrm>
              <a:off x="6568225" y="6096000"/>
              <a:ext cx="74697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33CCFF"/>
                  </a:solidFill>
                </a:rPr>
                <a:t>4</a:t>
              </a:r>
            </a:p>
          </p:txBody>
        </p:sp>
        <p:sp>
          <p:nvSpPr>
            <p:cNvPr id="40996" name="TextBox 39"/>
            <p:cNvSpPr txBox="1">
              <a:spLocks noChangeArrowheads="1"/>
            </p:cNvSpPr>
            <p:nvPr/>
          </p:nvSpPr>
          <p:spPr bwMode="auto">
            <a:xfrm>
              <a:off x="5958626" y="5562600"/>
              <a:ext cx="74697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33CCFF"/>
                  </a:solidFill>
                </a:rPr>
                <a:t>5</a:t>
              </a:r>
            </a:p>
          </p:txBody>
        </p:sp>
        <p:sp>
          <p:nvSpPr>
            <p:cNvPr id="40997" name="TextBox 39"/>
            <p:cNvSpPr txBox="1">
              <a:spLocks noChangeArrowheads="1"/>
            </p:cNvSpPr>
            <p:nvPr/>
          </p:nvSpPr>
          <p:spPr bwMode="auto">
            <a:xfrm>
              <a:off x="5943600" y="4800600"/>
              <a:ext cx="74697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33CCFF"/>
                  </a:solidFill>
                </a:rPr>
                <a:t>6</a:t>
              </a:r>
            </a:p>
          </p:txBody>
        </p:sp>
        <p:sp>
          <p:nvSpPr>
            <p:cNvPr id="40998" name="TextBox 41"/>
            <p:cNvSpPr txBox="1">
              <a:spLocks noChangeArrowheads="1"/>
            </p:cNvSpPr>
            <p:nvPr/>
          </p:nvSpPr>
          <p:spPr bwMode="auto">
            <a:xfrm>
              <a:off x="5791200" y="6400800"/>
              <a:ext cx="149394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/>
                <a:t>back</a:t>
              </a:r>
            </a:p>
          </p:txBody>
        </p:sp>
        <p:sp>
          <p:nvSpPr>
            <p:cNvPr id="40999" name="TextBox 41"/>
            <p:cNvSpPr txBox="1">
              <a:spLocks noChangeArrowheads="1"/>
            </p:cNvSpPr>
            <p:nvPr/>
          </p:nvSpPr>
          <p:spPr bwMode="auto">
            <a:xfrm>
              <a:off x="4953000" y="5410200"/>
              <a:ext cx="149394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/>
                <a:t>front</a:t>
              </a:r>
            </a:p>
          </p:txBody>
        </p:sp>
        <p:cxnSp>
          <p:nvCxnSpPr>
            <p:cNvPr id="41000" name="Straight Arrow Connector 266"/>
            <p:cNvCxnSpPr>
              <a:cxnSpLocks noChangeShapeType="1"/>
            </p:cNvCxnSpPr>
            <p:nvPr/>
          </p:nvCxnSpPr>
          <p:spPr bwMode="auto">
            <a:xfrm rot="5400000" flipH="1" flipV="1">
              <a:off x="6515101" y="6057899"/>
              <a:ext cx="381000" cy="304802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01" name="Straight Arrow Connector 267"/>
            <p:cNvCxnSpPr>
              <a:cxnSpLocks noChangeShapeType="1"/>
              <a:endCxn id="40999" idx="3"/>
            </p:cNvCxnSpPr>
            <p:nvPr/>
          </p:nvCxnSpPr>
          <p:spPr bwMode="auto">
            <a:xfrm flipV="1">
              <a:off x="6019800" y="5541005"/>
              <a:ext cx="427149" cy="21595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0989" name="Straight Arrow Connector 270"/>
          <p:cNvCxnSpPr>
            <a:cxnSpLocks noChangeShapeType="1"/>
          </p:cNvCxnSpPr>
          <p:nvPr/>
        </p:nvCxnSpPr>
        <p:spPr bwMode="auto">
          <a:xfrm>
            <a:off x="4191000" y="4495800"/>
            <a:ext cx="236220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90" name="TextBox 41"/>
          <p:cNvSpPr txBox="1">
            <a:spLocks noChangeArrowheads="1"/>
          </p:cNvSpPr>
          <p:nvPr/>
        </p:nvSpPr>
        <p:spPr bwMode="auto">
          <a:xfrm>
            <a:off x="4419600" y="4572000"/>
            <a:ext cx="1828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100" b="1"/>
              <a:t>enqueue</a:t>
            </a:r>
          </a:p>
        </p:txBody>
      </p:sp>
    </p:spTree>
    <p:extLst>
      <p:ext uri="{BB962C8B-B14F-4D97-AF65-F5344CB8AC3E}">
        <p14:creationId xmlns:p14="http://schemas.microsoft.com/office/powerpoint/2010/main" val="3409631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829800" cy="685800"/>
          </a:xfrm>
        </p:spPr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Array-based Implementation of Queue ADT</a:t>
            </a:r>
            <a:endParaRPr lang="en-US" altLang="zh-CN" sz="3000" i="1">
              <a:ea typeface="宋体" panose="02010600030101010101" pitchFamily="2" charset="-122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381000" y="914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altLang="zh-CN" kern="0" dirty="0">
                <a:latin typeface="Arial" charset="0"/>
                <a:ea typeface="宋体" charset="-122"/>
              </a:rPr>
              <a:t>Solution: use another variable to keep number of items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b="1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-  front</a:t>
            </a:r>
            <a:r>
              <a:rPr kumimoji="1" lang="en-US" altLang="zh-CN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  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(index of 1</a:t>
            </a:r>
            <a:r>
              <a:rPr kumimoji="1" lang="en-US" altLang="zh-CN" kern="0" baseline="30000" dirty="0">
                <a:latin typeface="Arial" charset="0"/>
                <a:ea typeface="宋体" charset="-122"/>
              </a:rPr>
              <a:t>st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 item)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b="1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-  back</a:t>
            </a:r>
            <a:r>
              <a:rPr kumimoji="1" lang="en-US" altLang="zh-CN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  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(index of last </a:t>
            </a:r>
            <a:r>
              <a:rPr kumimoji="1" lang="en-US" altLang="zh-CN" kern="0" dirty="0" err="1">
                <a:latin typeface="Arial" charset="0"/>
                <a:ea typeface="宋体" charset="-122"/>
              </a:rPr>
              <a:t>last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b="1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-  count 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kern="0" dirty="0">
                <a:latin typeface="Arial" charset="0"/>
                <a:ea typeface="宋体" charset="-122"/>
              </a:rPr>
              <a:t>Check (count ==  MAX_SIZE) to see queue is full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kern="0" dirty="0">
                <a:latin typeface="Arial" charset="0"/>
                <a:ea typeface="宋体" charset="-122"/>
              </a:rPr>
              <a:t>Check (count == 0) for queue is empty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altLang="zh-CN" b="1" kern="0" dirty="0">
              <a:solidFill>
                <a:srgbClr val="0000FF"/>
              </a:solidFill>
              <a:latin typeface="Arial" charset="0"/>
              <a:ea typeface="宋体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altLang="zh-CN" b="1" kern="0" dirty="0">
              <a:solidFill>
                <a:srgbClr val="0000FF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41989" name="Group 28"/>
          <p:cNvGrpSpPr>
            <a:grpSpLocks/>
          </p:cNvGrpSpPr>
          <p:nvPr/>
        </p:nvGrpSpPr>
        <p:grpSpPr bwMode="auto">
          <a:xfrm>
            <a:off x="2667000" y="3505200"/>
            <a:ext cx="5867400" cy="2743200"/>
            <a:chOff x="533400" y="2209800"/>
            <a:chExt cx="5867400" cy="2743200"/>
          </a:xfrm>
        </p:grpSpPr>
        <p:sp>
          <p:nvSpPr>
            <p:cNvPr id="41990" name="TextBox 39"/>
            <p:cNvSpPr txBox="1">
              <a:spLocks noChangeArrowheads="1"/>
            </p:cNvSpPr>
            <p:nvPr/>
          </p:nvSpPr>
          <p:spPr bwMode="auto">
            <a:xfrm>
              <a:off x="4648200" y="4691411"/>
              <a:ext cx="914400" cy="261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33CCFF"/>
                  </a:solidFill>
                </a:rPr>
                <a:t>3</a:t>
              </a:r>
            </a:p>
          </p:txBody>
        </p:sp>
        <p:grpSp>
          <p:nvGrpSpPr>
            <p:cNvPr id="41991" name="Group 84"/>
            <p:cNvGrpSpPr>
              <a:grpSpLocks/>
            </p:cNvGrpSpPr>
            <p:nvPr/>
          </p:nvGrpSpPr>
          <p:grpSpPr bwMode="auto">
            <a:xfrm>
              <a:off x="533400" y="2209800"/>
              <a:ext cx="5867400" cy="2472183"/>
              <a:chOff x="533400" y="2286000"/>
              <a:chExt cx="5867400" cy="2472183"/>
            </a:xfrm>
          </p:grpSpPr>
          <p:sp>
            <p:nvSpPr>
              <p:cNvPr id="41992" name="TextBox 29"/>
              <p:cNvSpPr txBox="1">
                <a:spLocks noChangeArrowheads="1"/>
              </p:cNvSpPr>
              <p:nvPr/>
            </p:nvSpPr>
            <p:spPr bwMode="auto">
              <a:xfrm>
                <a:off x="4953000" y="3733800"/>
                <a:ext cx="914400" cy="261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0000FF"/>
                    </a:solidFill>
                  </a:rPr>
                  <a:t>1</a:t>
                </a:r>
              </a:p>
            </p:txBody>
          </p:sp>
          <p:sp>
            <p:nvSpPr>
              <p:cNvPr id="41993" name="TextBox 30"/>
              <p:cNvSpPr txBox="1">
                <a:spLocks noChangeArrowheads="1"/>
              </p:cNvSpPr>
              <p:nvPr/>
            </p:nvSpPr>
            <p:spPr bwMode="auto">
              <a:xfrm>
                <a:off x="4495800" y="4114800"/>
                <a:ext cx="914400" cy="261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0000FF"/>
                    </a:solidFill>
                  </a:rPr>
                  <a:t>7</a:t>
                </a:r>
              </a:p>
            </p:txBody>
          </p:sp>
          <p:grpSp>
            <p:nvGrpSpPr>
              <p:cNvPr id="41994" name="Group 83"/>
              <p:cNvGrpSpPr>
                <a:grpSpLocks/>
              </p:cNvGrpSpPr>
              <p:nvPr/>
            </p:nvGrpSpPr>
            <p:grpSpPr bwMode="auto">
              <a:xfrm>
                <a:off x="533400" y="2286000"/>
                <a:ext cx="5867400" cy="2472183"/>
                <a:chOff x="533400" y="2252217"/>
                <a:chExt cx="5867400" cy="2472183"/>
              </a:xfrm>
            </p:grpSpPr>
            <p:sp>
              <p:nvSpPr>
                <p:cNvPr id="41995" name="Oval 38"/>
                <p:cNvSpPr>
                  <a:spLocks noChangeArrowheads="1"/>
                </p:cNvSpPr>
                <p:nvPr/>
              </p:nvSpPr>
              <p:spPr bwMode="auto">
                <a:xfrm>
                  <a:off x="4343400" y="3276600"/>
                  <a:ext cx="609600" cy="60960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en-US"/>
                </a:p>
              </p:txBody>
            </p:sp>
            <p:grpSp>
              <p:nvGrpSpPr>
                <p:cNvPr id="41996" name="Group 82"/>
                <p:cNvGrpSpPr>
                  <a:grpSpLocks/>
                </p:cNvGrpSpPr>
                <p:nvPr/>
              </p:nvGrpSpPr>
              <p:grpSpPr bwMode="auto">
                <a:xfrm>
                  <a:off x="533400" y="2252217"/>
                  <a:ext cx="5867400" cy="2472183"/>
                  <a:chOff x="533400" y="2252217"/>
                  <a:chExt cx="5867400" cy="2472183"/>
                </a:xfrm>
              </p:grpSpPr>
              <p:grpSp>
                <p:nvGrpSpPr>
                  <p:cNvPr id="41997" name="Group 81"/>
                  <p:cNvGrpSpPr>
                    <a:grpSpLocks/>
                  </p:cNvGrpSpPr>
                  <p:nvPr/>
                </p:nvGrpSpPr>
                <p:grpSpPr bwMode="auto">
                  <a:xfrm>
                    <a:off x="2667000" y="2252217"/>
                    <a:ext cx="3733800" cy="2472183"/>
                    <a:chOff x="2667000" y="2252217"/>
                    <a:chExt cx="3733800" cy="2472183"/>
                  </a:xfrm>
                </p:grpSpPr>
                <p:sp>
                  <p:nvSpPr>
                    <p:cNvPr id="46" name="Pie 45"/>
                    <p:cNvSpPr/>
                    <p:nvPr/>
                  </p:nvSpPr>
                  <p:spPr bwMode="auto">
                    <a:xfrm>
                      <a:off x="3505200" y="2437955"/>
                      <a:ext cx="2286000" cy="2286000"/>
                    </a:xfrm>
                    <a:prstGeom prst="pie">
                      <a:avLst>
                        <a:gd name="adj1" fmla="val 5391233"/>
                        <a:gd name="adj2" fmla="val 16200000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spcBef>
                          <a:spcPct val="50000"/>
                        </a:spcBef>
                        <a:defRPr/>
                      </a:pPr>
                      <a:endParaRPr lang="en-US"/>
                    </a:p>
                  </p:txBody>
                </p:sp>
                <p:grpSp>
                  <p:nvGrpSpPr>
                    <p:cNvPr id="42000" name="Group 8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67000" y="2252217"/>
                      <a:ext cx="3733800" cy="2472183"/>
                      <a:chOff x="2667000" y="2253011"/>
                      <a:chExt cx="3733800" cy="2472183"/>
                    </a:xfrm>
                  </p:grpSpPr>
                  <p:sp>
                    <p:nvSpPr>
                      <p:cNvPr id="42001" name="Oval 4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05200" y="2438400"/>
                        <a:ext cx="2286000" cy="2286000"/>
                      </a:xfrm>
                      <a:prstGeom prst="ellips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endParaRPr lang="en-US"/>
                      </a:p>
                    </p:txBody>
                  </p:sp>
                  <p:cxnSp>
                    <p:nvCxnSpPr>
                      <p:cNvPr id="42002" name="Straight Connector 48"/>
                      <p:cNvCxnSpPr>
                        <a:cxnSpLocks noChangeShapeType="1"/>
                        <a:stCxn id="42001" idx="1"/>
                        <a:endCxn id="41995" idx="1"/>
                      </p:cNvCxnSpPr>
                      <p:nvPr/>
                    </p:nvCxnSpPr>
                    <p:spPr bwMode="auto">
                      <a:xfrm rot="16200000" flipH="1">
                        <a:off x="3839976" y="2773177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2003" name="Straight Connector 49"/>
                      <p:cNvCxnSpPr>
                        <a:cxnSpLocks noChangeShapeType="1"/>
                        <a:stCxn id="42001" idx="7"/>
                        <a:endCxn id="41995" idx="7"/>
                      </p:cNvCxnSpPr>
                      <p:nvPr/>
                    </p:nvCxnSpPr>
                    <p:spPr bwMode="auto">
                      <a:xfrm rot="-5400000" flipH="1" flipV="1">
                        <a:off x="4863726" y="2773176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2004" name="Straight Connector 50"/>
                      <p:cNvCxnSpPr>
                        <a:cxnSpLocks noChangeShapeType="1"/>
                        <a:stCxn id="42001" idx="6"/>
                        <a:endCxn id="41995" idx="6"/>
                      </p:cNvCxnSpPr>
                      <p:nvPr/>
                    </p:nvCxnSpPr>
                    <p:spPr bwMode="auto">
                      <a:xfrm flipH="1">
                        <a:off x="4953000" y="3581400"/>
                        <a:ext cx="838200" cy="1588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2005" name="Straight Connector 51"/>
                      <p:cNvCxnSpPr>
                        <a:cxnSpLocks noChangeShapeType="1"/>
                        <a:stCxn id="42001" idx="5"/>
                        <a:endCxn id="41995" idx="5"/>
                      </p:cNvCxnSpPr>
                      <p:nvPr/>
                    </p:nvCxnSpPr>
                    <p:spPr bwMode="auto">
                      <a:xfrm rot="5400000" flipH="1">
                        <a:off x="4863726" y="3796927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2006" name="Straight Connector 52"/>
                      <p:cNvCxnSpPr>
                        <a:cxnSpLocks noChangeShapeType="1"/>
                        <a:stCxn id="42001" idx="4"/>
                        <a:endCxn id="41995" idx="4"/>
                      </p:cNvCxnSpPr>
                      <p:nvPr/>
                    </p:nvCxnSpPr>
                    <p:spPr bwMode="auto">
                      <a:xfrm rot="5400000" flipH="1">
                        <a:off x="4229100" y="4305300"/>
                        <a:ext cx="838200" cy="1588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2007" name="Straight Connector 53"/>
                      <p:cNvCxnSpPr>
                        <a:cxnSpLocks noChangeShapeType="1"/>
                        <a:stCxn id="42001" idx="3"/>
                        <a:endCxn id="41995" idx="3"/>
                      </p:cNvCxnSpPr>
                      <p:nvPr/>
                    </p:nvCxnSpPr>
                    <p:spPr bwMode="auto">
                      <a:xfrm rot="5400000" flipH="1" flipV="1">
                        <a:off x="3839976" y="3796926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2008" name="Straight Connector 54"/>
                      <p:cNvCxnSpPr>
                        <a:cxnSpLocks noChangeShapeType="1"/>
                        <a:stCxn id="42001" idx="2"/>
                        <a:endCxn id="41995" idx="2"/>
                      </p:cNvCxnSpPr>
                      <p:nvPr/>
                    </p:nvCxnSpPr>
                    <p:spPr bwMode="auto">
                      <a:xfrm rot="10800000" flipH="1">
                        <a:off x="3505200" y="3581400"/>
                        <a:ext cx="838200" cy="1588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sp>
                    <p:nvSpPr>
                      <p:cNvPr id="56" name="Pie 55"/>
                      <p:cNvSpPr/>
                      <p:nvPr/>
                    </p:nvSpPr>
                    <p:spPr bwMode="auto">
                      <a:xfrm>
                        <a:off x="4343400" y="3276949"/>
                        <a:ext cx="609600" cy="609600"/>
                      </a:xfrm>
                      <a:prstGeom prst="pie">
                        <a:avLst>
                          <a:gd name="adj1" fmla="val 5311871"/>
                          <a:gd name="adj2" fmla="val 16200000"/>
                        </a:avLst>
                      </a:prstGeom>
                      <a:solidFill>
                        <a:schemeClr val="bg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algn="ctr" eaLnBrk="0" hangingPunct="0">
                          <a:spcBef>
                            <a:spcPct val="50000"/>
                          </a:spcBef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42010" name="TextBox 4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667000" y="2286000"/>
                        <a:ext cx="18288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33CCFF"/>
                            </a:solidFill>
                          </a:rPr>
                          <a:t>MAX_SIZE -1</a:t>
                        </a:r>
                      </a:p>
                    </p:txBody>
                  </p:sp>
                  <p:sp>
                    <p:nvSpPr>
                      <p:cNvPr id="42011" name="TextBox 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800600" y="2253011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33CCFF"/>
                            </a:solidFill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42012" name="TextBox 3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486400" y="3048000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33CCFF"/>
                            </a:solidFill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42013" name="TextBox 3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410200" y="4038600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33CCFF"/>
                            </a:solidFill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42014" name="TextBox 2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495800" y="2743200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00FF"/>
                            </a:solidFill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42015" name="TextBox 2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953000" y="3200400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00FF"/>
                            </a:solidFill>
                          </a:rPr>
                          <a:t>4</a:t>
                        </a:r>
                      </a:p>
                    </p:txBody>
                  </p:sp>
                </p:grpSp>
              </p:grpSp>
              <p:sp>
                <p:nvSpPr>
                  <p:cNvPr id="41998" name="Text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3400" y="4321285"/>
                    <a:ext cx="388620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r>
                      <a:rPr lang="en-US" sz="1800" b="1" i="1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front: 0    back: 3  count: 4</a:t>
                    </a:r>
                    <a:endParaRPr lang="en-SG" sz="1800" b="1" i="1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446900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829800" cy="685800"/>
          </a:xfrm>
        </p:spPr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Array-based Implementation of Queue ADT</a:t>
            </a:r>
            <a:endParaRPr lang="en-US" altLang="zh-CN" sz="3000" i="1">
              <a:ea typeface="宋体" panose="02010600030101010101" pitchFamily="2" charset="-122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381000" y="914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altLang="zh-CN" kern="0" dirty="0">
                <a:latin typeface="Arial" charset="0"/>
                <a:ea typeface="宋体" charset="-122"/>
              </a:rPr>
              <a:t>Other approaches: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Char char="§"/>
              <a:defRPr/>
            </a:pPr>
            <a:r>
              <a:rPr kumimoji="1" lang="en-US" altLang="zh-CN" kern="0" dirty="0">
                <a:latin typeface="Arial" charset="0"/>
                <a:ea typeface="宋体" charset="-122"/>
              </a:rPr>
              <a:t>using a </a:t>
            </a:r>
            <a:r>
              <a:rPr kumimoji="1" lang="en-US" altLang="zh-CN" kern="0" dirty="0" err="1">
                <a:latin typeface="Arial" charset="0"/>
                <a:ea typeface="宋体" charset="-122"/>
              </a:rPr>
              <a:t>boolean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 flag </a:t>
            </a:r>
            <a:r>
              <a:rPr kumimoji="1" lang="en-US" altLang="zh-CN" kern="0" dirty="0" err="1">
                <a:latin typeface="Arial" charset="0"/>
                <a:ea typeface="宋体" charset="-122"/>
              </a:rPr>
              <a:t>isFull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 (same cost of maintaining a counter)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Char char="§"/>
              <a:defRPr/>
            </a:pPr>
            <a:r>
              <a:rPr kumimoji="1" lang="en-US" altLang="zh-CN" kern="0" dirty="0">
                <a:latin typeface="Arial" charset="0"/>
                <a:ea typeface="宋体" charset="-122"/>
              </a:rPr>
              <a:t>Declaring MAX_SIZE + 1 locations for the array, but only MAX_SIZE of them can be filled with items 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kern="0" dirty="0">
                <a:latin typeface="Arial" charset="0"/>
                <a:ea typeface="宋体" charset="-122"/>
              </a:rPr>
              <a:t>   (avoid time overhead of maintaining counter/ flag, but memory wasted if array stores data of complex type)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altLang="zh-CN" b="1" kern="0" dirty="0">
              <a:solidFill>
                <a:srgbClr val="0000FF"/>
              </a:solidFill>
              <a:latin typeface="Arial" charset="0"/>
              <a:ea typeface="宋体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altLang="zh-CN" b="1" kern="0" dirty="0">
              <a:solidFill>
                <a:srgbClr val="0000FF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43013" name="Group 28"/>
          <p:cNvGrpSpPr>
            <a:grpSpLocks/>
          </p:cNvGrpSpPr>
          <p:nvPr/>
        </p:nvGrpSpPr>
        <p:grpSpPr bwMode="auto">
          <a:xfrm>
            <a:off x="838200" y="3657600"/>
            <a:ext cx="5378450" cy="2514600"/>
            <a:chOff x="533400" y="2209800"/>
            <a:chExt cx="5867400" cy="2743200"/>
          </a:xfrm>
        </p:grpSpPr>
        <p:sp>
          <p:nvSpPr>
            <p:cNvPr id="43014" name="TextBox 39"/>
            <p:cNvSpPr txBox="1">
              <a:spLocks noChangeArrowheads="1"/>
            </p:cNvSpPr>
            <p:nvPr/>
          </p:nvSpPr>
          <p:spPr bwMode="auto">
            <a:xfrm>
              <a:off x="4648200" y="4691411"/>
              <a:ext cx="914400" cy="261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33CCFF"/>
                  </a:solidFill>
                </a:rPr>
                <a:t>3</a:t>
              </a:r>
            </a:p>
          </p:txBody>
        </p:sp>
        <p:grpSp>
          <p:nvGrpSpPr>
            <p:cNvPr id="43015" name="Group 84"/>
            <p:cNvGrpSpPr>
              <a:grpSpLocks/>
            </p:cNvGrpSpPr>
            <p:nvPr/>
          </p:nvGrpSpPr>
          <p:grpSpPr bwMode="auto">
            <a:xfrm>
              <a:off x="533400" y="2209800"/>
              <a:ext cx="5867400" cy="2472183"/>
              <a:chOff x="533400" y="2286000"/>
              <a:chExt cx="5867400" cy="2472183"/>
            </a:xfrm>
          </p:grpSpPr>
          <p:sp>
            <p:nvSpPr>
              <p:cNvPr id="43016" name="TextBox 29"/>
              <p:cNvSpPr txBox="1">
                <a:spLocks noChangeArrowheads="1"/>
              </p:cNvSpPr>
              <p:nvPr/>
            </p:nvSpPr>
            <p:spPr bwMode="auto">
              <a:xfrm>
                <a:off x="4953000" y="3733800"/>
                <a:ext cx="914400" cy="261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0000FF"/>
                    </a:solidFill>
                  </a:rPr>
                  <a:t>1</a:t>
                </a:r>
              </a:p>
            </p:txBody>
          </p:sp>
          <p:sp>
            <p:nvSpPr>
              <p:cNvPr id="43017" name="TextBox 30"/>
              <p:cNvSpPr txBox="1">
                <a:spLocks noChangeArrowheads="1"/>
              </p:cNvSpPr>
              <p:nvPr/>
            </p:nvSpPr>
            <p:spPr bwMode="auto">
              <a:xfrm>
                <a:off x="4495800" y="4114800"/>
                <a:ext cx="914400" cy="261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100" b="1">
                    <a:solidFill>
                      <a:srgbClr val="0000FF"/>
                    </a:solidFill>
                  </a:rPr>
                  <a:t>7</a:t>
                </a:r>
              </a:p>
            </p:txBody>
          </p:sp>
          <p:grpSp>
            <p:nvGrpSpPr>
              <p:cNvPr id="43018" name="Group 83"/>
              <p:cNvGrpSpPr>
                <a:grpSpLocks/>
              </p:cNvGrpSpPr>
              <p:nvPr/>
            </p:nvGrpSpPr>
            <p:grpSpPr bwMode="auto">
              <a:xfrm>
                <a:off x="533400" y="2286000"/>
                <a:ext cx="5867400" cy="2472183"/>
                <a:chOff x="533400" y="2252217"/>
                <a:chExt cx="5867400" cy="2472183"/>
              </a:xfrm>
            </p:grpSpPr>
            <p:sp>
              <p:nvSpPr>
                <p:cNvPr id="43019" name="Oval 38"/>
                <p:cNvSpPr>
                  <a:spLocks noChangeArrowheads="1"/>
                </p:cNvSpPr>
                <p:nvPr/>
              </p:nvSpPr>
              <p:spPr bwMode="auto">
                <a:xfrm>
                  <a:off x="4343400" y="3276600"/>
                  <a:ext cx="609600" cy="60960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en-US"/>
                </a:p>
              </p:txBody>
            </p:sp>
            <p:grpSp>
              <p:nvGrpSpPr>
                <p:cNvPr id="43020" name="Group 82"/>
                <p:cNvGrpSpPr>
                  <a:grpSpLocks/>
                </p:cNvGrpSpPr>
                <p:nvPr/>
              </p:nvGrpSpPr>
              <p:grpSpPr bwMode="auto">
                <a:xfrm>
                  <a:off x="533400" y="2252217"/>
                  <a:ext cx="5867400" cy="2472183"/>
                  <a:chOff x="533400" y="2252217"/>
                  <a:chExt cx="5867400" cy="2472183"/>
                </a:xfrm>
              </p:grpSpPr>
              <p:grpSp>
                <p:nvGrpSpPr>
                  <p:cNvPr id="43021" name="Group 81"/>
                  <p:cNvGrpSpPr>
                    <a:grpSpLocks/>
                  </p:cNvGrpSpPr>
                  <p:nvPr/>
                </p:nvGrpSpPr>
                <p:grpSpPr bwMode="auto">
                  <a:xfrm>
                    <a:off x="2667000" y="2252217"/>
                    <a:ext cx="3733800" cy="2472183"/>
                    <a:chOff x="2667000" y="2252217"/>
                    <a:chExt cx="3733800" cy="2472183"/>
                  </a:xfrm>
                </p:grpSpPr>
                <p:sp>
                  <p:nvSpPr>
                    <p:cNvPr id="46" name="Pie 45"/>
                    <p:cNvSpPr/>
                    <p:nvPr/>
                  </p:nvSpPr>
                  <p:spPr bwMode="auto">
                    <a:xfrm>
                      <a:off x="3505200" y="2439253"/>
                      <a:ext cx="2286000" cy="2286000"/>
                    </a:xfrm>
                    <a:prstGeom prst="pie">
                      <a:avLst>
                        <a:gd name="adj1" fmla="val 5391233"/>
                        <a:gd name="adj2" fmla="val 16200000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spcBef>
                          <a:spcPct val="50000"/>
                        </a:spcBef>
                        <a:defRPr/>
                      </a:pPr>
                      <a:endParaRPr lang="en-US"/>
                    </a:p>
                  </p:txBody>
                </p:sp>
                <p:grpSp>
                  <p:nvGrpSpPr>
                    <p:cNvPr id="43024" name="Group 8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67000" y="2252217"/>
                      <a:ext cx="3733800" cy="2472183"/>
                      <a:chOff x="2667000" y="2253011"/>
                      <a:chExt cx="3733800" cy="2472183"/>
                    </a:xfrm>
                  </p:grpSpPr>
                  <p:sp>
                    <p:nvSpPr>
                      <p:cNvPr id="43025" name="Oval 4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05200" y="2438400"/>
                        <a:ext cx="2286000" cy="2286000"/>
                      </a:xfrm>
                      <a:prstGeom prst="ellips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endParaRPr lang="en-US"/>
                      </a:p>
                    </p:txBody>
                  </p:sp>
                  <p:cxnSp>
                    <p:nvCxnSpPr>
                      <p:cNvPr id="43026" name="Straight Connector 48"/>
                      <p:cNvCxnSpPr>
                        <a:cxnSpLocks noChangeShapeType="1"/>
                        <a:stCxn id="43025" idx="1"/>
                        <a:endCxn id="43019" idx="1"/>
                      </p:cNvCxnSpPr>
                      <p:nvPr/>
                    </p:nvCxnSpPr>
                    <p:spPr bwMode="auto">
                      <a:xfrm rot="16200000" flipH="1">
                        <a:off x="3839976" y="2773177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3027" name="Straight Connector 49"/>
                      <p:cNvCxnSpPr>
                        <a:cxnSpLocks noChangeShapeType="1"/>
                        <a:stCxn id="43025" idx="7"/>
                        <a:endCxn id="43019" idx="7"/>
                      </p:cNvCxnSpPr>
                      <p:nvPr/>
                    </p:nvCxnSpPr>
                    <p:spPr bwMode="auto">
                      <a:xfrm rot="-5400000" flipH="1" flipV="1">
                        <a:off x="4863726" y="2773176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3028" name="Straight Connector 50"/>
                      <p:cNvCxnSpPr>
                        <a:cxnSpLocks noChangeShapeType="1"/>
                        <a:stCxn id="43025" idx="6"/>
                        <a:endCxn id="43019" idx="6"/>
                      </p:cNvCxnSpPr>
                      <p:nvPr/>
                    </p:nvCxnSpPr>
                    <p:spPr bwMode="auto">
                      <a:xfrm flipH="1">
                        <a:off x="4953000" y="3581400"/>
                        <a:ext cx="838200" cy="1588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3029" name="Straight Connector 51"/>
                      <p:cNvCxnSpPr>
                        <a:cxnSpLocks noChangeShapeType="1"/>
                        <a:stCxn id="43025" idx="5"/>
                        <a:endCxn id="43019" idx="5"/>
                      </p:cNvCxnSpPr>
                      <p:nvPr/>
                    </p:nvCxnSpPr>
                    <p:spPr bwMode="auto">
                      <a:xfrm rot="5400000" flipH="1">
                        <a:off x="4863726" y="3796927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3030" name="Straight Connector 52"/>
                      <p:cNvCxnSpPr>
                        <a:cxnSpLocks noChangeShapeType="1"/>
                        <a:stCxn id="43025" idx="4"/>
                        <a:endCxn id="43019" idx="4"/>
                      </p:cNvCxnSpPr>
                      <p:nvPr/>
                    </p:nvCxnSpPr>
                    <p:spPr bwMode="auto">
                      <a:xfrm rot="5400000" flipH="1">
                        <a:off x="4229100" y="4305300"/>
                        <a:ext cx="838200" cy="1588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3031" name="Straight Connector 53"/>
                      <p:cNvCxnSpPr>
                        <a:cxnSpLocks noChangeShapeType="1"/>
                        <a:stCxn id="43025" idx="3"/>
                        <a:endCxn id="43019" idx="3"/>
                      </p:cNvCxnSpPr>
                      <p:nvPr/>
                    </p:nvCxnSpPr>
                    <p:spPr bwMode="auto">
                      <a:xfrm rot="5400000" flipH="1" flipV="1">
                        <a:off x="3839976" y="3796926"/>
                        <a:ext cx="592697" cy="592697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3032" name="Straight Connector 54"/>
                      <p:cNvCxnSpPr>
                        <a:cxnSpLocks noChangeShapeType="1"/>
                        <a:stCxn id="43025" idx="2"/>
                        <a:endCxn id="43019" idx="2"/>
                      </p:cNvCxnSpPr>
                      <p:nvPr/>
                    </p:nvCxnSpPr>
                    <p:spPr bwMode="auto">
                      <a:xfrm rot="10800000" flipH="1">
                        <a:off x="3505200" y="3581400"/>
                        <a:ext cx="838200" cy="1588"/>
                      </a:xfrm>
                      <a:prstGeom prst="line">
                        <a:avLst/>
                      </a:prstGeom>
                      <a:noFill/>
                      <a:ln w="127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sp>
                    <p:nvSpPr>
                      <p:cNvPr id="56" name="Pie 55"/>
                      <p:cNvSpPr/>
                      <p:nvPr/>
                    </p:nvSpPr>
                    <p:spPr bwMode="auto">
                      <a:xfrm>
                        <a:off x="4343400" y="3276516"/>
                        <a:ext cx="609600" cy="609600"/>
                      </a:xfrm>
                      <a:prstGeom prst="pie">
                        <a:avLst>
                          <a:gd name="adj1" fmla="val 5311871"/>
                          <a:gd name="adj2" fmla="val 16200000"/>
                        </a:avLst>
                      </a:prstGeom>
                      <a:solidFill>
                        <a:schemeClr val="bg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algn="ctr" eaLnBrk="0" hangingPunct="0">
                          <a:spcBef>
                            <a:spcPct val="50000"/>
                          </a:spcBef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43034" name="TextBox 4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667000" y="2286000"/>
                        <a:ext cx="18288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33CCFF"/>
                            </a:solidFill>
                          </a:rPr>
                          <a:t>MAX_SIZE -1</a:t>
                        </a:r>
                      </a:p>
                    </p:txBody>
                  </p:sp>
                  <p:sp>
                    <p:nvSpPr>
                      <p:cNvPr id="43035" name="TextBox 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800600" y="2253011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33CCFF"/>
                            </a:solidFill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43036" name="TextBox 3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486400" y="3048000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33CCFF"/>
                            </a:solidFill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43037" name="TextBox 3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410200" y="4038600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33CCFF"/>
                            </a:solidFill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43038" name="TextBox 2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495800" y="2743200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00FF"/>
                            </a:solidFill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43039" name="TextBox 2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953000" y="3200400"/>
                        <a:ext cx="914400" cy="26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n-US" sz="1100" b="1">
                            <a:solidFill>
                              <a:srgbClr val="0000FF"/>
                            </a:solidFill>
                          </a:rPr>
                          <a:t>4</a:t>
                        </a:r>
                      </a:p>
                    </p:txBody>
                  </p:sp>
                </p:grpSp>
              </p:grpSp>
              <p:sp>
                <p:nvSpPr>
                  <p:cNvPr id="43022" name="Text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3400" y="4321285"/>
                    <a:ext cx="388620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r>
                      <a:rPr lang="en-US" sz="1800" b="1" i="1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front: 0    back: 3  count: 4</a:t>
                    </a:r>
                    <a:endParaRPr lang="en-SG" sz="1800" b="1" i="1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237170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Specification of Queue ADT(Array-based) - </a:t>
            </a:r>
            <a:r>
              <a:rPr lang="en-US" altLang="zh-CN" sz="2800" b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Queue.h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38200"/>
            <a:ext cx="8686800" cy="5486400"/>
          </a:xfrm>
          <a:solidFill>
            <a:srgbClr val="CCFFFF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i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SG" sz="1200" b="0" i="1" dirty="0" err="1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Queue.h</a:t>
            </a:r>
            <a:r>
              <a:rPr lang="en-SG" sz="1200" b="0" i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- - Specification of Queue ADT (for circular array-based implementation)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</a:t>
            </a:r>
            <a:r>
              <a:rPr lang="en-SG" sz="1200" b="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MAX_SIZE = 100;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200" b="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200" b="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ItemType</a:t>
            </a: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  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Queue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private: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SG" sz="1200" b="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ItemType</a:t>
            </a: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items[MAX_SIZE];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SG" sz="1200" b="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front;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SG" sz="1200" b="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back;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SG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count;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i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// constructor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Queue();</a:t>
            </a: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SG" sz="1200" b="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i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// add a new item to the top of the stack(push)</a:t>
            </a:r>
            <a:endParaRPr lang="en-US" sz="1200" b="0" i="1" dirty="0">
              <a:solidFill>
                <a:srgbClr val="FF99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200" b="0" i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	// pre : size &lt; MAX_SIZE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200" b="0" i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	// post: item is added to the top of the stack</a:t>
            </a:r>
            <a:endParaRPr lang="en-SG" sz="1200" b="0" i="1" dirty="0">
              <a:solidFill>
                <a:srgbClr val="FF99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2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SG" sz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2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enqueue</a:t>
            </a:r>
            <a:r>
              <a:rPr lang="en-SG" sz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2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ItemType</a:t>
            </a:r>
            <a:r>
              <a:rPr lang="en-SG" sz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&amp; item);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SG" sz="12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i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// removes item from top of the stack(pop)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200" b="0" i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	// pre : stack is not empty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200" b="0" i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	// post: item top of stack was removed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2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SG" sz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2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dequeue</a:t>
            </a:r>
            <a:r>
              <a:rPr lang="en-SG" sz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i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. . .</a:t>
            </a:r>
            <a:endParaRPr lang="en-SG" sz="12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12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514350" indent="-514350">
              <a:buFont typeface="Wingdings" panose="05000000000000000000" pitchFamily="2" charset="2"/>
              <a:buNone/>
              <a:defRPr/>
            </a:pPr>
            <a:endParaRPr lang="en-US" altLang="zh-CN" sz="1200" b="0" dirty="0"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sp>
        <p:nvSpPr>
          <p:cNvPr id="44037" name="TextBox 11"/>
          <p:cNvSpPr txBox="1">
            <a:spLocks noChangeArrowheads="1"/>
          </p:cNvSpPr>
          <p:nvPr/>
        </p:nvSpPr>
        <p:spPr bwMode="auto">
          <a:xfrm>
            <a:off x="5638800" y="1676400"/>
            <a:ext cx="2895600" cy="40005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from MEL</a:t>
            </a:r>
            <a:endParaRPr lang="en-SG" sz="2000">
              <a:solidFill>
                <a:srgbClr val="FF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776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91600" cy="685800"/>
          </a:xfrm>
        </p:spPr>
        <p:txBody>
          <a:bodyPr/>
          <a:lstStyle/>
          <a:p>
            <a:r>
              <a:rPr lang="en-US" altLang="zh-CN" sz="2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Implementing the operations (Array based queue)- </a:t>
            </a:r>
            <a:r>
              <a:rPr lang="en-US" altLang="zh-CN" sz="2800" b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Queue.cpp</a:t>
            </a:r>
            <a:endParaRPr lang="en-US" altLang="zh-CN" sz="2800" b="0" i="1">
              <a:ea typeface="宋体" panose="02010600030101010101" pitchFamily="2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066800"/>
            <a:ext cx="8534400" cy="4495800"/>
          </a:xfrm>
          <a:solidFill>
            <a:srgbClr val="CCFFFF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endParaRPr lang="en-SG" sz="2000" b="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SG" sz="2000" b="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SG" sz="2000" b="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Queue.h</a:t>
            </a:r>
            <a:r>
              <a:rPr lang="en-SG" sz="20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 </a:t>
            </a:r>
            <a:r>
              <a:rPr lang="en-SG" sz="2000" b="0" i="1" dirty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// header file containing the ADT specification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i="1" dirty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//  constructor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Queue::Queue()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front = 0;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back = MAX_SIZE – 1;</a:t>
            </a:r>
            <a:r>
              <a:rPr lang="en-SG" sz="2000" b="0" i="1" dirty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 //back = -1 for non-circular array</a:t>
            </a:r>
            <a:endParaRPr lang="en-SG" sz="2000" b="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count = 0;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SG" sz="2000" b="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  <a:defRPr/>
            </a:pPr>
            <a:endParaRPr lang="en-US" sz="2400" b="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360363" indent="-360363">
              <a:buClr>
                <a:srgbClr val="0000FF"/>
              </a:buClr>
              <a:buSzPct val="100000"/>
              <a:buFont typeface="Wingdings" panose="05000000000000000000" pitchFamily="2" charset="2"/>
              <a:buNone/>
              <a:defRPr/>
            </a:pPr>
            <a:endParaRPr lang="en-US" sz="2400" b="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Wingdings" panose="05000000000000000000" pitchFamily="2" charset="2"/>
              <a:buNone/>
              <a:defRPr/>
            </a:pPr>
            <a:endParaRPr lang="en-US" altLang="zh-CN" sz="2400" b="0" dirty="0">
              <a:latin typeface="Arial" charset="0"/>
              <a:ea typeface="宋体" charset="-122"/>
            </a:endParaRPr>
          </a:p>
        </p:txBody>
      </p:sp>
      <p:sp>
        <p:nvSpPr>
          <p:cNvPr id="45061" name="TextBox 11"/>
          <p:cNvSpPr txBox="1">
            <a:spLocks noChangeArrowheads="1"/>
          </p:cNvSpPr>
          <p:nvPr/>
        </p:nvSpPr>
        <p:spPr bwMode="auto">
          <a:xfrm>
            <a:off x="5638800" y="1219200"/>
            <a:ext cx="2895600" cy="40005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from MEL</a:t>
            </a:r>
            <a:endParaRPr lang="en-SG" sz="2000">
              <a:solidFill>
                <a:srgbClr val="FF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32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References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534400" cy="49530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800" b="0">
                <a:latin typeface="Arial" panose="020B0604020202020204" pitchFamily="34" charset="0"/>
                <a:ea typeface="宋体" panose="02010600030101010101" pitchFamily="2" charset="-122"/>
              </a:rPr>
              <a:t>1.	Data Abstraction and Problem Solving with C++ 5</a:t>
            </a:r>
            <a:r>
              <a:rPr lang="en-US" altLang="zh-CN" sz="2800" b="0" baseline="30000">
                <a:latin typeface="Arial" panose="020B0604020202020204" pitchFamily="34" charset="0"/>
                <a:ea typeface="宋体" panose="02010600030101010101" pitchFamily="2" charset="-122"/>
              </a:rPr>
              <a:t>th</a:t>
            </a:r>
            <a:r>
              <a:rPr lang="en-US" altLang="zh-CN" sz="2800" b="0">
                <a:latin typeface="Arial" panose="020B0604020202020204" pitchFamily="34" charset="0"/>
                <a:ea typeface="宋体" panose="02010600030101010101" pitchFamily="2" charset="-122"/>
              </a:rPr>
              <a:t> Edition </a:t>
            </a:r>
          </a:p>
          <a:p>
            <a:pPr marL="514350" indent="-514350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800" b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SG" sz="2800">
                <a:sym typeface="Wingdings" panose="05000000000000000000" pitchFamily="2" charset="2"/>
              </a:rPr>
              <a:t> </a:t>
            </a:r>
            <a:r>
              <a:rPr lang="en-SG" sz="28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</a:t>
            </a:r>
            <a:r>
              <a:rPr lang="en-SG" sz="28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b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c</a:t>
            </a:r>
            <a:r>
              <a:rPr lang="en-US" altLang="zh-CN" sz="2800" b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hapter 7</a:t>
            </a:r>
          </a:p>
          <a:p>
            <a:pPr marL="514350" indent="-514350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endParaRPr lang="en-US" altLang="zh-CN" sz="2800" b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393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Queue ADT – </a:t>
            </a:r>
            <a:r>
              <a:rPr lang="en-US" altLang="zh-CN" b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enqueue() function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990600"/>
            <a:ext cx="8610600" cy="5105400"/>
          </a:xfrm>
          <a:solidFill>
            <a:srgbClr val="CCFFFF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endParaRPr lang="en-SG" sz="2000" b="0" i="1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i="1" dirty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//  </a:t>
            </a:r>
            <a:r>
              <a:rPr lang="en-SG" sz="2000" b="0" i="1" dirty="0" err="1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enqueue</a:t>
            </a:r>
            <a:r>
              <a:rPr lang="en-SG" sz="2000" b="0" i="1" dirty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 new item at back of the queue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SG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Queue::</a:t>
            </a:r>
            <a:r>
              <a:rPr lang="en-SG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enqueue</a:t>
            </a:r>
            <a:r>
              <a:rPr lang="en-SG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ItemType</a:t>
            </a:r>
            <a:r>
              <a:rPr lang="en-SG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&amp; item)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SG" sz="2000" b="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SG" sz="20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success = (count != MAX_SIZE);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if(success)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{ 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back = (back + 1) % MAX_SIZE; </a:t>
            </a:r>
            <a:r>
              <a:rPr lang="en-SG" sz="2000" b="0" i="1" dirty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//  back++ for non-circular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000" b="0" i="1" dirty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                                                                               // array</a:t>
            </a:r>
            <a:endParaRPr lang="en-SG" sz="2000" b="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items[back] = item; </a:t>
            </a:r>
            <a:r>
              <a:rPr lang="en-SG" sz="2000" b="0" i="1" dirty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en-SG" sz="2000" b="0" i="1" dirty="0" err="1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enqueue</a:t>
            </a:r>
            <a:r>
              <a:rPr lang="en-SG" sz="2000" b="0" i="1" dirty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 the item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count++;</a:t>
            </a:r>
            <a:endParaRPr lang="en-SG" sz="2000" b="0" i="1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} 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return success;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  </a:t>
            </a:r>
          </a:p>
          <a:p>
            <a:pPr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  <a:defRPr/>
            </a:pPr>
            <a:endParaRPr lang="en-US" sz="2400" b="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360363" indent="-360363">
              <a:buClr>
                <a:srgbClr val="0000FF"/>
              </a:buClr>
              <a:buSzPct val="100000"/>
              <a:buFont typeface="Wingdings" panose="05000000000000000000" pitchFamily="2" charset="2"/>
              <a:buNone/>
              <a:defRPr/>
            </a:pPr>
            <a:endParaRPr lang="en-US" sz="2400" b="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Wingdings" panose="05000000000000000000" pitchFamily="2" charset="2"/>
              <a:buNone/>
              <a:defRPr/>
            </a:pPr>
            <a:endParaRPr lang="en-US" altLang="zh-CN" sz="2400" b="0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2600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Queue ADT – </a:t>
            </a:r>
            <a:r>
              <a:rPr lang="en-US" altLang="zh-CN" b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dequeue() function</a:t>
            </a:r>
            <a:endParaRPr lang="en-US" altLang="zh-CN" b="0" i="1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38200"/>
            <a:ext cx="8686800" cy="5257800"/>
          </a:xfrm>
          <a:solidFill>
            <a:srgbClr val="CCFFFF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i="1" dirty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//  </a:t>
            </a:r>
            <a:r>
              <a:rPr lang="en-SG" sz="2000" b="0" i="1" dirty="0" err="1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dequeue</a:t>
            </a:r>
            <a:r>
              <a:rPr lang="en-SG" sz="2000" b="0" i="1" dirty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 item from front of the queue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SG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Queue::</a:t>
            </a:r>
            <a:r>
              <a:rPr lang="en-SG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dequeue</a:t>
            </a:r>
            <a:r>
              <a:rPr lang="en-SG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SG" sz="2000" b="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SG" sz="20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success = !</a:t>
            </a:r>
            <a:r>
              <a:rPr lang="en-SG" sz="2000" b="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SG" sz="20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if (success)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front = (front + 1) % MAX_SIZE; </a:t>
            </a:r>
            <a:r>
              <a:rPr lang="en-SG" sz="2000" b="0" i="1" dirty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//  </a:t>
            </a:r>
            <a:r>
              <a:rPr lang="en-SG" sz="2000" b="0" i="1" dirty="0" err="1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dequeue</a:t>
            </a:r>
            <a:r>
              <a:rPr lang="en-SG" sz="2000" b="0" i="1" dirty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 item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000" b="0" i="1" dirty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                                                                                   //front++ for non-circular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000" b="0" i="1" dirty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                                                                                   //array</a:t>
            </a:r>
            <a:endParaRPr lang="en-SG" sz="2000" b="0" i="1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count--;  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return success;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  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SG" sz="2000" b="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  <a:defRPr/>
            </a:pPr>
            <a:endParaRPr lang="en-US" sz="2400" b="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360363" indent="-360363">
              <a:buClr>
                <a:srgbClr val="0000FF"/>
              </a:buClr>
              <a:buSzPct val="100000"/>
              <a:buFont typeface="Wingdings" panose="05000000000000000000" pitchFamily="2" charset="2"/>
              <a:buNone/>
              <a:defRPr/>
            </a:pPr>
            <a:endParaRPr lang="en-US" sz="2400" b="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Wingdings" panose="05000000000000000000" pitchFamily="2" charset="2"/>
              <a:buNone/>
              <a:defRPr/>
            </a:pPr>
            <a:endParaRPr lang="en-US" altLang="zh-CN" sz="2400" b="0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59412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Queue ADT – </a:t>
            </a:r>
            <a:r>
              <a:rPr lang="en-US" altLang="zh-CN" b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getFront() function</a:t>
            </a:r>
            <a:endParaRPr lang="en-US" altLang="zh-CN" b="0" i="1">
              <a:ea typeface="宋体" panose="02010600030101010101" pitchFamily="2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38200"/>
            <a:ext cx="8686800" cy="5257800"/>
          </a:xfrm>
          <a:solidFill>
            <a:srgbClr val="CCFFFF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i="1" dirty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//  get item from front of the queue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Queue::</a:t>
            </a:r>
            <a:r>
              <a:rPr lang="en-SG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getFront</a:t>
            </a:r>
            <a:r>
              <a:rPr lang="en-SG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ItemType</a:t>
            </a:r>
            <a:r>
              <a:rPr lang="en-SG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&amp; item)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SG" sz="2000" b="0" i="1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SG" sz="2000" b="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SG" sz="20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success = !</a:t>
            </a:r>
            <a:r>
              <a:rPr lang="en-SG" sz="2000" b="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SG" sz="20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if (success)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item = items[front];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0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else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0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item = -1;</a:t>
            </a:r>
            <a:endParaRPr lang="en-SG" sz="2000" b="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  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SG" sz="2000" b="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  <a:defRPr/>
            </a:pPr>
            <a:endParaRPr lang="en-US" sz="2400" b="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360363" indent="-360363">
              <a:buClr>
                <a:srgbClr val="0000FF"/>
              </a:buClr>
              <a:buSzPct val="100000"/>
              <a:buFont typeface="Wingdings" panose="05000000000000000000" pitchFamily="2" charset="2"/>
              <a:buNone/>
              <a:defRPr/>
            </a:pPr>
            <a:endParaRPr lang="en-US" sz="2400" b="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Wingdings" panose="05000000000000000000" pitchFamily="2" charset="2"/>
              <a:buNone/>
              <a:defRPr/>
            </a:pPr>
            <a:endParaRPr lang="en-US" altLang="zh-CN" sz="2400" b="0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8742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Queue ADT – </a:t>
            </a:r>
            <a:r>
              <a:rPr lang="en-US" altLang="zh-CN" b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isEmpty()</a:t>
            </a:r>
            <a:endParaRPr lang="en-US" altLang="zh-CN" b="0" i="1">
              <a:ea typeface="宋体" panose="02010600030101010101" pitchFamily="2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38200"/>
            <a:ext cx="8686800" cy="5257800"/>
          </a:xfrm>
          <a:solidFill>
            <a:srgbClr val="CCFFFF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i="1" dirty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//  check if the queue is empty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SG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Queue::</a:t>
            </a:r>
            <a:r>
              <a:rPr lang="en-SG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SG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return count == 0; </a:t>
            </a:r>
            <a:r>
              <a:rPr lang="en-SG" sz="2000" b="0" i="1" dirty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//  return (back = -1 &amp;&amp; front = 0) for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000" b="0" i="1" dirty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                                                 //</a:t>
            </a:r>
            <a:r>
              <a:rPr lang="en-US" sz="2000" b="0" i="1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circular array</a:t>
            </a:r>
            <a:endParaRPr lang="en-SG" sz="2000" b="0" i="1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SG" sz="2000" b="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 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SG" sz="20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SG" sz="2000" b="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  <a:defRPr/>
            </a:pPr>
            <a:endParaRPr lang="en-US" sz="2400" b="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360363" indent="-360363">
              <a:buClr>
                <a:srgbClr val="0000FF"/>
              </a:buClr>
              <a:buSzPct val="100000"/>
              <a:buFont typeface="Wingdings" panose="05000000000000000000" pitchFamily="2" charset="2"/>
              <a:buNone/>
              <a:defRPr/>
            </a:pPr>
            <a:endParaRPr lang="en-US" sz="2400" b="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Wingdings" panose="05000000000000000000" pitchFamily="2" charset="2"/>
              <a:buNone/>
              <a:defRPr/>
            </a:pPr>
            <a:endParaRPr lang="en-US" altLang="zh-CN" sz="2400" b="0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0476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382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2400" u="sng" dirty="0">
                <a:solidFill>
                  <a:srgbClr val="0000FF"/>
                </a:solidFill>
                <a:latin typeface="Arial" charset="0"/>
                <a:cs typeface="Arial" charset="0"/>
              </a:rPr>
              <a:t>Reading a string of characters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 queue can retain characters in the order in which they are typed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1800" b="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aQueue.createQueue</a:t>
            </a:r>
            <a:r>
              <a:rPr lang="en-US" sz="1800" b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1800" b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while (not end of line)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1800" b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 	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1800" b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Read a new character </a:t>
            </a:r>
            <a:r>
              <a:rPr lang="en-US" sz="1800" b="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ch</a:t>
            </a:r>
            <a:endParaRPr lang="en-US" sz="1800" b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1800" b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800" b="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aQueue.enqueue</a:t>
            </a:r>
            <a:r>
              <a:rPr lang="en-US" sz="1800" b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1800" b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 // end while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sz="1800" b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4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Once the characters are in a queue, the system can process them as necessary</a:t>
            </a:r>
          </a:p>
          <a:p>
            <a:pPr>
              <a:lnSpc>
                <a:spcPct val="90000"/>
              </a:lnSpc>
              <a:defRPr/>
            </a:pPr>
            <a:endParaRPr lang="en-US" sz="16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u="sng" dirty="0">
                <a:solidFill>
                  <a:srgbClr val="0000FF"/>
                </a:solidFill>
                <a:latin typeface="Arial" charset="0"/>
                <a:cs typeface="Arial" charset="0"/>
              </a:rPr>
              <a:t>Processing print jobs</a:t>
            </a:r>
            <a:endParaRPr lang="en-US" sz="24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4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Print jobs can also be stored in a queue as well before printer processes them.</a:t>
            </a: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3. Applications of Queue ADT </a:t>
            </a:r>
            <a:endParaRPr lang="en-US" altLang="zh-CN" sz="2800" i="1">
              <a:ea typeface="宋体" panose="02010600030101010101" pitchFamily="2" charset="-122"/>
            </a:endParaRPr>
          </a:p>
        </p:txBody>
      </p:sp>
      <p:sp>
        <p:nvSpPr>
          <p:cNvPr id="50181" name="TextBox 11"/>
          <p:cNvSpPr txBox="1">
            <a:spLocks noChangeArrowheads="1"/>
          </p:cNvSpPr>
          <p:nvPr/>
        </p:nvSpPr>
        <p:spPr bwMode="auto">
          <a:xfrm>
            <a:off x="5867400" y="2362200"/>
            <a:ext cx="2895600" cy="70802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pseudocode from MEL</a:t>
            </a:r>
            <a:endParaRPr lang="en-SG" sz="2000">
              <a:solidFill>
                <a:srgbClr val="FF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6383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382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2400" u="sng" dirty="0">
                <a:solidFill>
                  <a:srgbClr val="0000FF"/>
                </a:solidFill>
                <a:latin typeface="Arial" charset="0"/>
                <a:cs typeface="Arial" charset="0"/>
              </a:rPr>
              <a:t>Recognizing Palindromes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 palindrome – a string of characters that read the same from left to right as it does from right to left e.g. “</a:t>
            </a:r>
            <a:r>
              <a:rPr lang="en-US" sz="1800" b="0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Madam, I'm Adam</a:t>
            </a:r>
            <a:r>
              <a:rPr lang="en-US" sz="24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” string input is inserted into both a queue and stack</a:t>
            </a:r>
          </a:p>
          <a:p>
            <a:pPr>
              <a:lnSpc>
                <a:spcPct val="90000"/>
              </a:lnSpc>
              <a:defRPr/>
            </a:pPr>
            <a:endParaRPr lang="en-US" sz="16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sz="16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sz="16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sz="16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sz="16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sz="16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sz="16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Applications of Queue ADT </a:t>
            </a:r>
            <a:endParaRPr lang="en-US" altLang="zh-CN" sz="2800" i="1">
              <a:ea typeface="宋体" panose="02010600030101010101" pitchFamily="2" charset="-122"/>
            </a:endParaRPr>
          </a:p>
        </p:txBody>
      </p:sp>
      <p:sp>
        <p:nvSpPr>
          <p:cNvPr id="51205" name="TextBox 11"/>
          <p:cNvSpPr txBox="1">
            <a:spLocks noChangeArrowheads="1"/>
          </p:cNvSpPr>
          <p:nvPr/>
        </p:nvSpPr>
        <p:spPr bwMode="auto">
          <a:xfrm>
            <a:off x="5410200" y="3429000"/>
            <a:ext cx="2895600" cy="70802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pseudocode from MEL</a:t>
            </a:r>
            <a:endParaRPr lang="en-SG" sz="2000">
              <a:solidFill>
                <a:srgbClr val="FF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06" name="Picture 7" descr="fig07_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43200"/>
            <a:ext cx="1905000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7" name="Rectangle 8"/>
          <p:cNvSpPr>
            <a:spLocks noChangeArrowheads="1"/>
          </p:cNvSpPr>
          <p:nvPr/>
        </p:nvSpPr>
        <p:spPr bwMode="auto">
          <a:xfrm>
            <a:off x="6477000" y="5486400"/>
            <a:ext cx="2133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>
                <a:solidFill>
                  <a:schemeClr val="tx2"/>
                </a:solidFill>
                <a:latin typeface="Times New Roman" panose="02020603050405020304" pitchFamily="18" charset="0"/>
              </a:rPr>
              <a:t>Copyright © 2007 Pearson Education, Inc. Publishing as Pearson Addison-Wesley. Ver. 5.0.</a:t>
            </a:r>
          </a:p>
        </p:txBody>
      </p:sp>
    </p:spTree>
    <p:extLst>
      <p:ext uri="{BB962C8B-B14F-4D97-AF65-F5344CB8AC3E}">
        <p14:creationId xmlns:p14="http://schemas.microsoft.com/office/powerpoint/2010/main" val="1605596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382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2400" u="sng" dirty="0">
                <a:solidFill>
                  <a:srgbClr val="0000FF"/>
                </a:solidFill>
                <a:latin typeface="Arial" charset="0"/>
                <a:cs typeface="Arial" charset="0"/>
              </a:rPr>
              <a:t>Recognizing Palindromes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char  at front of queue = char at top of stack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=&gt; continue to process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Repeat until either ADT is empty =&gt; string is palindrome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char not the same =&gt; string not a palindrome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4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sz="16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sz="16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sz="16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sz="16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sz="16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sz="16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sz="16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Applications of Queue ADT </a:t>
            </a:r>
            <a:endParaRPr lang="en-US" altLang="zh-CN" sz="2800" i="1">
              <a:ea typeface="宋体" panose="02010600030101010101" pitchFamily="2" charset="-122"/>
            </a:endParaRPr>
          </a:p>
        </p:txBody>
      </p:sp>
      <p:sp>
        <p:nvSpPr>
          <p:cNvPr id="52229" name="TextBox 11"/>
          <p:cNvSpPr txBox="1">
            <a:spLocks noChangeArrowheads="1"/>
          </p:cNvSpPr>
          <p:nvPr/>
        </p:nvSpPr>
        <p:spPr bwMode="auto">
          <a:xfrm>
            <a:off x="5410200" y="3429000"/>
            <a:ext cx="2895600" cy="70802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pseudocode from MEL</a:t>
            </a:r>
            <a:endParaRPr lang="en-SG" sz="2000">
              <a:solidFill>
                <a:srgbClr val="FF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230" name="Picture 7" descr="fig07_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959100"/>
            <a:ext cx="1905000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1" name="Rectangle 8"/>
          <p:cNvSpPr>
            <a:spLocks noChangeArrowheads="1"/>
          </p:cNvSpPr>
          <p:nvPr/>
        </p:nvSpPr>
        <p:spPr bwMode="auto">
          <a:xfrm>
            <a:off x="6477000" y="5486400"/>
            <a:ext cx="2133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>
                <a:solidFill>
                  <a:schemeClr val="tx2"/>
                </a:solidFill>
                <a:latin typeface="Times New Roman" panose="02020603050405020304" pitchFamily="18" charset="0"/>
              </a:rPr>
              <a:t>Copyright © 2007 Pearson Education, Inc. Publishing as Pearson Addison-Wesley. Ver. 5.0.</a:t>
            </a:r>
          </a:p>
        </p:txBody>
      </p:sp>
    </p:spTree>
    <p:extLst>
      <p:ext uri="{BB962C8B-B14F-4D97-AF65-F5344CB8AC3E}">
        <p14:creationId xmlns:p14="http://schemas.microsoft.com/office/powerpoint/2010/main" val="3928664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i="1">
                <a:ea typeface="宋体" panose="02010600030101010101" pitchFamily="2" charset="-122"/>
              </a:rPr>
              <a:t>Some points to note</a:t>
            </a:r>
          </a:p>
        </p:txBody>
      </p:sp>
      <p:sp>
        <p:nvSpPr>
          <p:cNvPr id="53252" name="Rectangle 3"/>
          <p:cNvSpPr txBox="1">
            <a:spLocks noChangeArrowheads="1"/>
          </p:cNvSpPr>
          <p:nvPr/>
        </p:nvSpPr>
        <p:spPr bwMode="auto">
          <a:xfrm>
            <a:off x="152400" y="914400"/>
            <a:ext cx="8686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1. Again, format for specifying the ADT operations may vary</a:t>
            </a:r>
            <a:endParaRPr kumimoji="1" lang="en-US" altLang="zh-CN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    e.g.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getFront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():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ItemType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	// format 1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enqueue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ItemType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item):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boolean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// format 1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      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dequeue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():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boolean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// format 1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getFront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ItemType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&amp;item):void	// format 2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enqueue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ItemType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&amp;item):void	// format 2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      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dequeue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():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ItemType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//format 2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      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dequeue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ItemType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&amp;item):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boolean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//format 2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endParaRPr lang="en-US" dirty="0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2647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066800"/>
            <a:ext cx="8305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0" hangingPunct="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AutoNum type="arabicPeriod"/>
              <a:defRPr/>
            </a:pPr>
            <a:r>
              <a:rPr kumimoji="1" lang="en-US" sz="2800" kern="0">
                <a:solidFill>
                  <a:srgbClr val="0000FF"/>
                </a:solidFill>
                <a:latin typeface="Arial" charset="0"/>
              </a:rPr>
              <a:t>Introduction of the ADT queue</a:t>
            </a:r>
          </a:p>
          <a:p>
            <a:pPr marL="533400" indent="-533400" eaLnBrk="0" hangingPunct="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AutoNum type="arabicPeriod"/>
              <a:defRPr/>
            </a:pPr>
            <a:r>
              <a:rPr kumimoji="1" lang="en-US" sz="2800" kern="0">
                <a:solidFill>
                  <a:srgbClr val="0000FF"/>
                </a:solidFill>
                <a:latin typeface="Arial" charset="0"/>
              </a:rPr>
              <a:t>Implementation of the ADT queue</a:t>
            </a:r>
          </a:p>
          <a:p>
            <a:pPr marL="533400" indent="-533400" eaLnBrk="0" hangingPunct="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AutoNum type="arabicPeriod"/>
              <a:defRPr/>
            </a:pPr>
            <a:r>
              <a:rPr kumimoji="1" lang="en-US" sz="2800" kern="0">
                <a:solidFill>
                  <a:srgbClr val="0000FF"/>
                </a:solidFill>
                <a:latin typeface="Arial" charset="0"/>
              </a:rPr>
              <a:t>Applications of the ADT queue</a:t>
            </a:r>
          </a:p>
          <a:p>
            <a:pPr marL="631825" lvl="1" indent="-631825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endParaRPr kumimoji="1" lang="en-US" sz="2800" kern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143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1. Queue ADT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914400"/>
            <a:ext cx="8991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altLang="zh-CN" kern="0" dirty="0">
                <a:latin typeface="Arial" pitchFamily="34" charset="0"/>
                <a:ea typeface="宋体" charset="-122"/>
                <a:cs typeface="Arial" pitchFamily="34" charset="0"/>
              </a:rPr>
              <a:t>A queue is another form of data structure for organizing data.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altLang="zh-CN" kern="0" dirty="0">
                <a:latin typeface="Arial" pitchFamily="34" charset="0"/>
                <a:ea typeface="宋体" charset="-122"/>
                <a:cs typeface="Arial" pitchFamily="34" charset="0"/>
              </a:rPr>
              <a:t>Important property: </a:t>
            </a:r>
            <a:r>
              <a:rPr kumimoji="1" lang="en-US" altLang="zh-CN" b="1" i="1" kern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FIFO (First-in </a:t>
            </a:r>
            <a:r>
              <a:rPr kumimoji="1" lang="en-US" altLang="zh-CN" b="1" i="1" kern="0" dirty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First-Out)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altLang="zh-CN" kern="0" dirty="0">
                <a:latin typeface="Arial" pitchFamily="34" charset="0"/>
                <a:ea typeface="宋体" charset="-122"/>
                <a:cs typeface="Arial" pitchFamily="34" charset="0"/>
              </a:rPr>
              <a:t>First item placed on the queue will be removed first.</a:t>
            </a:r>
          </a:p>
          <a:p>
            <a:pPr marL="631825" indent="-631825" eaLnBrk="0" hangingPunct="0"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i="1" kern="0" dirty="0">
                <a:solidFill>
                  <a:srgbClr val="0070C0"/>
                </a:solidFill>
                <a:latin typeface="Arial" pitchFamily="34" charset="0"/>
                <a:ea typeface="宋体" charset="-122"/>
                <a:cs typeface="Arial" pitchFamily="34" charset="0"/>
              </a:rPr>
              <a:t>e.g. </a:t>
            </a:r>
          </a:p>
          <a:p>
            <a:pPr marL="514350" indent="-514350" eaLnBrk="0" hangingPunct="0"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endParaRPr kumimoji="1" lang="en-US" altLang="zh-CN" kern="0" dirty="0">
              <a:latin typeface="Arial" charset="0"/>
              <a:ea typeface="宋体" charset="-122"/>
            </a:endParaRPr>
          </a:p>
        </p:txBody>
      </p:sp>
      <p:pic>
        <p:nvPicPr>
          <p:cNvPr id="19461" name="Picture 5" descr="fg23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38400"/>
            <a:ext cx="6227763" cy="31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Footer Placeholder 2"/>
          <p:cNvSpPr txBox="1">
            <a:spLocks/>
          </p:cNvSpPr>
          <p:nvPr/>
        </p:nvSpPr>
        <p:spPr bwMode="auto">
          <a:xfrm>
            <a:off x="6858000" y="38862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000">
                <a:latin typeface="Arial Narrow" panose="020B0606020202030204" pitchFamily="34" charset="0"/>
              </a:rPr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5715000"/>
            <a:ext cx="899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altLang="zh-CN" kern="0" dirty="0">
                <a:latin typeface="Arial" pitchFamily="34" charset="0"/>
                <a:ea typeface="宋体" charset="-122"/>
                <a:cs typeface="Arial" pitchFamily="34" charset="0"/>
              </a:rPr>
              <a:t>Queues are very appropriate for many real-world simulations.</a:t>
            </a:r>
          </a:p>
        </p:txBody>
      </p:sp>
    </p:spTree>
    <p:extLst>
      <p:ext uri="{BB962C8B-B14F-4D97-AF65-F5344CB8AC3E}">
        <p14:creationId xmlns:p14="http://schemas.microsoft.com/office/powerpoint/2010/main" val="431373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Queue ADT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610600" cy="4038600"/>
          </a:xfrm>
        </p:spPr>
        <p:txBody>
          <a:bodyPr/>
          <a:lstStyle/>
          <a:p>
            <a:pPr marL="514350" indent="-514350">
              <a:buFont typeface="Wingdings" panose="05000000000000000000" pitchFamily="2" charset="2"/>
              <a:buNone/>
              <a:defRPr/>
            </a:pPr>
            <a:r>
              <a:rPr lang="en-US" sz="2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Queue ADT </a:t>
            </a:r>
            <a:endParaRPr/>
          </a:p>
          <a:p>
            <a:pPr marL="360363" indent="-360363">
              <a:buClr>
                <a:srgbClr val="0000FF"/>
              </a:buClr>
              <a:buSzPct val="100000"/>
              <a:defRPr/>
            </a:pPr>
            <a:r>
              <a:rPr lang="en-US" sz="2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is a collection of items</a:t>
            </a:r>
          </a:p>
          <a:p>
            <a:pPr marL="360363" indent="-360363">
              <a:buClr>
                <a:srgbClr val="0000FF"/>
              </a:buClr>
              <a:buSzPct val="100000"/>
              <a:defRPr/>
            </a:pPr>
            <a:r>
              <a:rPr lang="en-US" sz="2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operations can only occur at the queue’s two ends</a:t>
            </a:r>
          </a:p>
          <a:p>
            <a:pPr marL="360363" indent="-360363">
              <a:buClr>
                <a:srgbClr val="0000FF"/>
              </a:buClr>
              <a:buSzPct val="100000"/>
              <a:defRPr/>
            </a:pPr>
            <a:r>
              <a:rPr lang="en-US" altLang="zh-CN" sz="28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new items can only be added to back of queue</a:t>
            </a:r>
            <a:endParaRPr/>
          </a:p>
          <a:p>
            <a:pPr marL="360363" indent="-360363">
              <a:buClr>
                <a:srgbClr val="0000FF"/>
              </a:buClr>
              <a:buSzPct val="100000"/>
              <a:defRPr/>
            </a:pPr>
            <a:r>
              <a:rPr lang="en-US" altLang="zh-CN" sz="28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items can only be removed from front of queue</a:t>
            </a:r>
          </a:p>
          <a:p>
            <a:pPr marL="360363" indent="-360363">
              <a:buClr>
                <a:srgbClr val="0000FF"/>
              </a:buClr>
              <a:buSzPct val="100000"/>
              <a:defRPr/>
            </a:pPr>
            <a:endParaRPr lang="en-US" altLang="zh-CN" sz="2800" b="0" dirty="0">
              <a:solidFill>
                <a:srgbClr val="0000FF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514350" indent="-514350">
              <a:buFont typeface="Wingdings" panose="05000000000000000000" pitchFamily="2" charset="2"/>
              <a:buNone/>
              <a:defRPr/>
            </a:pPr>
            <a:endParaRPr lang="en-US" altLang="zh-CN" sz="2400" b="0" dirty="0">
              <a:solidFill>
                <a:srgbClr val="0000FF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514350" indent="-514350">
              <a:buFont typeface="Wingdings" panose="05000000000000000000" pitchFamily="2" charset="2"/>
              <a:buNone/>
              <a:defRPr/>
            </a:pPr>
            <a:endParaRPr lang="en-US" altLang="zh-CN" sz="2400" b="0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473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2.  Implementing </a:t>
            </a:r>
            <a:r>
              <a:rPr lang="en-US" altLang="zh-CN" u="sng">
                <a:ea typeface="宋体" panose="02010600030101010101" pitchFamily="2" charset="-122"/>
              </a:rPr>
              <a:t>Queue</a:t>
            </a:r>
            <a:r>
              <a:rPr lang="en-US" altLang="zh-CN">
                <a:ea typeface="宋体" panose="02010600030101010101" pitchFamily="2" charset="-122"/>
              </a:rPr>
              <a:t> ADT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915400" cy="5334000"/>
          </a:xfrm>
        </p:spPr>
        <p:txBody>
          <a:bodyPr/>
          <a:lstStyle/>
          <a:p>
            <a:pPr marL="514350" indent="-514350">
              <a:buFont typeface="Wingdings" panose="05000000000000000000" pitchFamily="2" charset="2"/>
              <a:buNone/>
              <a:defRPr/>
            </a:pPr>
            <a:r>
              <a:rPr lang="en-US" sz="240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Steps</a:t>
            </a:r>
            <a:endParaRPr/>
          </a:p>
          <a:p>
            <a:pPr marL="514350" indent="-514350">
              <a:buClr>
                <a:srgbClr val="0000FF"/>
              </a:buClr>
              <a:buSzPct val="100000"/>
              <a:buFont typeface="Wingdings" panose="05000000000000000000" pitchFamily="2" charset="2"/>
              <a:buAutoNum type="arabicPeriod"/>
              <a:defRPr/>
            </a:pP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Identify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the operations for </a:t>
            </a: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Queue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ADT</a:t>
            </a:r>
          </a:p>
          <a:p>
            <a:pPr marL="514350" indent="-514350">
              <a:buClr>
                <a:srgbClr val="0000FF"/>
              </a:buClr>
              <a:buSzPct val="100000"/>
              <a:buFont typeface="Wingdings" panose="05000000000000000000" pitchFamily="2" charset="2"/>
              <a:buChar char="F"/>
              <a:defRPr/>
            </a:pPr>
            <a:r>
              <a:rPr lang="en-US" sz="2400" b="0" i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list of operations required for Queue ADT</a:t>
            </a:r>
          </a:p>
          <a:p>
            <a:pPr marL="514350" indent="-514350">
              <a:buClr>
                <a:srgbClr val="0000FF"/>
              </a:buClr>
              <a:buSzPct val="100000"/>
              <a:buFont typeface="Wingdings" panose="05000000000000000000" pitchFamily="2" charset="2"/>
              <a:buNone/>
              <a:defRPr/>
            </a:pPr>
            <a:endParaRPr sz="1400"/>
          </a:p>
          <a:p>
            <a:pPr marL="360363" indent="-360363">
              <a:buClr>
                <a:srgbClr val="0000FF"/>
              </a:buClr>
              <a:buSzPct val="100000"/>
              <a:buFont typeface="Wingdings" panose="05000000000000000000" pitchFamily="2" charset="2"/>
              <a:buAutoNum type="arabicPeriod" startAt="2"/>
              <a:defRPr/>
            </a:pP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Specify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the Queue ADT interface </a:t>
            </a:r>
            <a:endParaRPr lang="en-US" sz="2400" b="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360363" indent="-360363">
              <a:buClr>
                <a:srgbClr val="0000FF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SG" sz="2400" i="1" dirty="0">
                <a:solidFill>
                  <a:srgbClr val="00B0F0"/>
                </a:solidFill>
                <a:sym typeface="Wingdings"/>
              </a:rPr>
              <a:t>  </a:t>
            </a:r>
            <a:r>
              <a:rPr lang="en-US" sz="2400" b="0" i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function prototypes of the operations for Queue ADT  (</a:t>
            </a:r>
            <a:r>
              <a:rPr lang="en-US" sz="2400" b="0" i="1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Queue</a:t>
            </a:r>
            <a:r>
              <a:rPr lang="en-US" sz="2400" b="0" i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.h</a:t>
            </a:r>
            <a:r>
              <a:rPr lang="en-US" sz="2400" b="0" i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360363" indent="-360363">
              <a:buClr>
                <a:srgbClr val="0000FF"/>
              </a:buClr>
              <a:buSzPct val="100000"/>
              <a:buFont typeface="Wingdings" panose="05000000000000000000" pitchFamily="2" charset="2"/>
              <a:buNone/>
              <a:defRPr/>
            </a:pPr>
            <a:endParaRPr lang="en-US" sz="1000" b="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360363" indent="-360363">
              <a:buClr>
                <a:srgbClr val="0000FF"/>
              </a:buClr>
              <a:buSzPct val="100000"/>
              <a:buFont typeface="Wingdings" panose="05000000000000000000" pitchFamily="2" charset="2"/>
              <a:buAutoNum type="arabicPeriod" startAt="3"/>
              <a:defRPr/>
            </a:pP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Implement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the Queue operations	        </a:t>
            </a:r>
            <a:endParaRPr lang="en-US" sz="2400" b="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Wingdings" panose="05000000000000000000" pitchFamily="2" charset="2"/>
              <a:buNone/>
              <a:defRPr/>
            </a:pPr>
            <a:r>
              <a:rPr lang="en-SG" sz="2400" i="1" dirty="0">
                <a:solidFill>
                  <a:srgbClr val="00B0F0"/>
                </a:solidFill>
                <a:sym typeface="Wingdings"/>
              </a:rPr>
              <a:t>  </a:t>
            </a:r>
            <a:r>
              <a:rPr lang="en-US" sz="2400" b="0" i="1" dirty="0">
                <a:solidFill>
                  <a:srgbClr val="00B0F0"/>
                </a:solidFill>
                <a:latin typeface="Arial" pitchFamily="34" charset="0"/>
                <a:cs typeface="Arial" pitchFamily="34" charset="0"/>
                <a:sym typeface="Wingdings"/>
              </a:rPr>
              <a:t>implementation</a:t>
            </a:r>
            <a:r>
              <a:rPr lang="en-US" sz="2400" b="0" i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of the operations for Queue ADT (</a:t>
            </a:r>
            <a:r>
              <a:rPr lang="en-US" sz="2400" b="0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Queue.cpp</a:t>
            </a:r>
            <a:r>
              <a:rPr lang="en-US" sz="2400" b="0" i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altLang="zh-CN" sz="2400" b="0" i="1" dirty="0">
              <a:solidFill>
                <a:srgbClr val="00B0F0"/>
              </a:solidFill>
              <a:latin typeface="Arial" charset="0"/>
              <a:ea typeface="宋体" charset="-122"/>
            </a:endParaRPr>
          </a:p>
          <a:p>
            <a:pPr marL="514350" indent="-514350">
              <a:buFont typeface="Wingdings" panose="05000000000000000000" pitchFamily="2" charset="2"/>
              <a:buNone/>
              <a:defRPr/>
            </a:pPr>
            <a:endParaRPr lang="en-US" altLang="zh-CN" sz="2400" b="0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988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>
                <a:latin typeface="Arial" panose="020B0604020202020204" pitchFamily="34" charset="0"/>
                <a:cs typeface="Arial" panose="020B0604020202020204" pitchFamily="34" charset="0"/>
              </a:rPr>
              <a:t>Step 1 : Identify and list the operations for Queue ADT</a:t>
            </a:r>
            <a:endParaRPr lang="en-SG" sz="28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381000" y="838200"/>
            <a:ext cx="853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purpose of this step is to </a:t>
            </a:r>
            <a:r>
              <a:rPr lang="en-US" u="sng"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u="sng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b="1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required for the ADT.</a:t>
            </a:r>
            <a:endParaRPr lang="en-S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1905000"/>
          <a:ext cx="8001000" cy="3649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Operations </a:t>
                      </a:r>
                      <a:r>
                        <a:rPr lang="en-US" sz="2400" b="0" u="non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(for Queue ADT) </a:t>
                      </a:r>
                    </a:p>
                  </a:txBody>
                  <a:tcPr marT="45725" marB="45725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2408"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pPr marL="360363" lvl="1" indent="-360363" eaLnBrk="1" hangingPunct="1">
                        <a:lnSpc>
                          <a:spcPct val="9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create an empty queue</a:t>
                      </a:r>
                    </a:p>
                    <a:p>
                      <a:pPr marL="360363" lvl="1" indent="-360363" eaLnBrk="1" hangingPunct="1">
                        <a:lnSpc>
                          <a:spcPct val="9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Destroy</a:t>
                      </a:r>
                      <a:r>
                        <a:rPr lang="en-US" sz="2400" b="0" baseline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 the queue</a:t>
                      </a:r>
                      <a:endParaRPr lang="en-US" sz="2400" b="0" dirty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360363" lvl="1" indent="-360363" eaLnBrk="1" hangingPunct="1">
                        <a:lnSpc>
                          <a:spcPct val="9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add an item to back of queue(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enqueue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pPr marL="360363" lvl="1" indent="-360363" eaLnBrk="1" hangingPunct="1">
                        <a:lnSpc>
                          <a:spcPct val="9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remove an item from</a:t>
                      </a:r>
                      <a:r>
                        <a:rPr lang="en-US" sz="2400" b="0" baseline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 front of queue (</a:t>
                      </a:r>
                      <a:r>
                        <a:rPr lang="en-US" sz="2400" b="0" baseline="0" dirty="0" err="1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dequeue</a:t>
                      </a:r>
                      <a:r>
                        <a:rPr lang="en-US" sz="2400" b="0" baseline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2400" b="0" dirty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360363" lvl="1" indent="-360363" eaLnBrk="1" hangingPunct="1">
                        <a:lnSpc>
                          <a:spcPct val="9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retrieve</a:t>
                      </a:r>
                      <a:r>
                        <a:rPr lang="en-US" sz="2400" b="0" baseline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/ look at item at front of stack (</a:t>
                      </a:r>
                      <a:r>
                        <a:rPr lang="en-US" sz="2400" b="0" baseline="0" dirty="0" err="1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getFront</a:t>
                      </a:r>
                      <a:r>
                        <a:rPr lang="en-US" sz="2400" b="0" baseline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2400" b="0" dirty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360363" lvl="1" indent="-360363" eaLnBrk="1" hangingPunct="1">
                        <a:lnSpc>
                          <a:spcPct val="9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check</a:t>
                      </a:r>
                      <a:r>
                        <a:rPr lang="en-US" sz="2400" b="0" baseline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 whether the queue is empty</a:t>
                      </a:r>
                    </a:p>
                  </a:txBody>
                  <a:tcPr marT="45725" marB="45725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659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>
                <a:latin typeface="Arial" panose="020B0604020202020204" pitchFamily="34" charset="0"/>
                <a:cs typeface="Arial" panose="020B0604020202020204" pitchFamily="34" charset="0"/>
              </a:rPr>
              <a:t>Step 2 : Specify the Queue ADT (</a:t>
            </a:r>
            <a:r>
              <a:rPr lang="en-US" sz="2800" b="0">
                <a:latin typeface="Courier New" panose="02070309020205020404" pitchFamily="49" charset="0"/>
                <a:cs typeface="Courier New" panose="02070309020205020404" pitchFamily="49" charset="0"/>
              </a:rPr>
              <a:t>Queue.h</a:t>
            </a:r>
            <a:r>
              <a:rPr lang="en-US" sz="2800" b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SG" sz="28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38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purpose of this step is to specify the </a:t>
            </a:r>
            <a:r>
              <a:rPr lang="en-US" b="1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prototypes/headers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of each of the operations clearly</a:t>
            </a:r>
            <a:endParaRPr lang="en-S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2286000"/>
          <a:ext cx="8001000" cy="3419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577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Specification of Queue ADT </a:t>
                      </a:r>
                    </a:p>
                  </a:txBody>
                  <a:tcPr marT="45715" marB="45715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8898"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Queue()</a:t>
                      </a:r>
                    </a:p>
                    <a:p>
                      <a:pPr marL="360363" marR="0" indent="-360363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~Queue() //for pointers-based implementation</a:t>
                      </a: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enqueue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(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ItemType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&amp; item):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boolean</a:t>
                      </a:r>
                      <a:endParaRPr lang="en-US" sz="2400" b="0" dirty="0">
                        <a:solidFill>
                          <a:srgbClr val="0000FF"/>
                        </a:solidFill>
                        <a:latin typeface="Courier New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dequeue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():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boolean</a:t>
                      </a:r>
                      <a:endParaRPr lang="en-US" sz="2400" b="0" dirty="0">
                        <a:solidFill>
                          <a:srgbClr val="0000FF"/>
                        </a:solidFill>
                        <a:latin typeface="Courier New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dequeue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(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ItemType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&amp; item):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boolean</a:t>
                      </a:r>
                      <a:endParaRPr lang="en-US" sz="2400" b="0" dirty="0">
                        <a:solidFill>
                          <a:srgbClr val="0000FF"/>
                        </a:solidFill>
                        <a:latin typeface="Courier New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getFront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(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ItemType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&amp; item):void</a:t>
                      </a: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isEmpty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():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boolean</a:t>
                      </a:r>
                      <a:endParaRPr lang="en-US" sz="2400" b="0" dirty="0">
                        <a:solidFill>
                          <a:srgbClr val="0000FF"/>
                        </a:solidFill>
                        <a:latin typeface="Courier New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</a:txBody>
                  <a:tcPr marT="45715" marB="45715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21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829800" cy="685800"/>
          </a:xfrm>
        </p:spPr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Pointer-based Implementation of Queue ADT</a:t>
            </a:r>
            <a:endParaRPr lang="en-US" altLang="zh-CN" sz="3000" i="1">
              <a:ea typeface="宋体" panose="02010600030101010101" pitchFamily="2" charset="-122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305800" cy="17526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Pointers can be used to link data to form a queue. 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Pointer-based implementation is more straightforward than array-based.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33400" y="49530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altLang="zh-CN" kern="0" dirty="0">
                <a:latin typeface="Arial" charset="0"/>
                <a:ea typeface="宋体" charset="-122"/>
              </a:rPr>
              <a:t>Likewise, need to have a </a:t>
            </a:r>
            <a:r>
              <a:rPr kumimoji="1" lang="en-US" altLang="zh-CN" u="sng" kern="0" dirty="0">
                <a:latin typeface="Arial" charset="0"/>
                <a:ea typeface="宋体" charset="-122"/>
              </a:rPr>
              <a:t>inner structure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 known as a </a:t>
            </a:r>
            <a:r>
              <a:rPr kumimoji="1" lang="en-US" altLang="zh-CN" b="1" u="sng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Node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: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b="1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-  </a:t>
            </a:r>
            <a:r>
              <a:rPr kumimoji="1" lang="en-US" altLang="zh-CN" b="1" kern="0" dirty="0" err="1">
                <a:solidFill>
                  <a:srgbClr val="0000FF"/>
                </a:solidFill>
                <a:latin typeface="Arial" charset="0"/>
                <a:ea typeface="宋体" charset="-122"/>
              </a:rPr>
              <a:t>i</a:t>
            </a:r>
            <a:r>
              <a:rPr kumimoji="1" lang="en-US" altLang="zh-CN" b="1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tem</a:t>
            </a:r>
            <a:r>
              <a:rPr kumimoji="1" lang="en-US" altLang="zh-CN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  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(to store the data item)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b="1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-  next</a:t>
            </a:r>
            <a:r>
              <a:rPr kumimoji="1" lang="en-US" altLang="zh-CN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  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(to store the address of next node)</a:t>
            </a:r>
          </a:p>
        </p:txBody>
      </p:sp>
      <p:grpSp>
        <p:nvGrpSpPr>
          <p:cNvPr id="24582" name="Group 73"/>
          <p:cNvGrpSpPr>
            <a:grpSpLocks/>
          </p:cNvGrpSpPr>
          <p:nvPr/>
        </p:nvGrpSpPr>
        <p:grpSpPr bwMode="auto">
          <a:xfrm>
            <a:off x="457200" y="1981200"/>
            <a:ext cx="8382000" cy="2671763"/>
            <a:chOff x="609600" y="2438400"/>
            <a:chExt cx="8382000" cy="2671465"/>
          </a:xfrm>
        </p:grpSpPr>
        <p:sp>
          <p:nvSpPr>
            <p:cNvPr id="24583" name="TextBox 28"/>
            <p:cNvSpPr txBox="1">
              <a:spLocks noChangeArrowheads="1"/>
            </p:cNvSpPr>
            <p:nvPr/>
          </p:nvSpPr>
          <p:spPr bwMode="auto">
            <a:xfrm>
              <a:off x="4876800" y="4114800"/>
              <a:ext cx="1219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rgbClr val="0000FF"/>
                  </a:solidFill>
                </a:rPr>
                <a:t>…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cxnSp>
          <p:nvCxnSpPr>
            <p:cNvPr id="24584" name="Straight Connector 46"/>
            <p:cNvCxnSpPr>
              <a:cxnSpLocks noChangeShapeType="1"/>
            </p:cNvCxnSpPr>
            <p:nvPr/>
          </p:nvCxnSpPr>
          <p:spPr bwMode="auto">
            <a:xfrm>
              <a:off x="8686800" y="4875213"/>
              <a:ext cx="228600" cy="15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85" name="Straight Arrow Connector 42"/>
            <p:cNvCxnSpPr>
              <a:cxnSpLocks noChangeShapeType="1"/>
            </p:cNvCxnSpPr>
            <p:nvPr/>
          </p:nvCxnSpPr>
          <p:spPr bwMode="auto">
            <a:xfrm rot="5400000">
              <a:off x="8534401" y="4568825"/>
              <a:ext cx="457200" cy="3175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86" name="Straight Connector 44"/>
            <p:cNvCxnSpPr>
              <a:cxnSpLocks noChangeShapeType="1"/>
            </p:cNvCxnSpPr>
            <p:nvPr/>
          </p:nvCxnSpPr>
          <p:spPr bwMode="auto">
            <a:xfrm>
              <a:off x="8534400" y="4799013"/>
              <a:ext cx="457200" cy="15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87" name="TextBox 81"/>
            <p:cNvSpPr txBox="1">
              <a:spLocks noChangeArrowheads="1"/>
            </p:cNvSpPr>
            <p:nvPr/>
          </p:nvSpPr>
          <p:spPr bwMode="auto">
            <a:xfrm>
              <a:off x="762000" y="2895600"/>
              <a:ext cx="1066800" cy="40005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SG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588" name="Curved Connector 82"/>
            <p:cNvCxnSpPr>
              <a:cxnSpLocks noChangeShapeType="1"/>
            </p:cNvCxnSpPr>
            <p:nvPr/>
          </p:nvCxnSpPr>
          <p:spPr bwMode="auto">
            <a:xfrm rot="5400000">
              <a:off x="533400" y="3352800"/>
              <a:ext cx="990600" cy="533400"/>
            </a:xfrm>
            <a:prstGeom prst="curvedConnector3">
              <a:avLst>
                <a:gd name="adj1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89" name="TextBox 83"/>
            <p:cNvSpPr txBox="1">
              <a:spLocks noChangeArrowheads="1"/>
            </p:cNvSpPr>
            <p:nvPr/>
          </p:nvSpPr>
          <p:spPr bwMode="auto">
            <a:xfrm>
              <a:off x="609600" y="2438400"/>
              <a:ext cx="1524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frontNode</a:t>
              </a:r>
              <a:endParaRPr lang="en-SG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90" name="TextBox 43"/>
            <p:cNvSpPr txBox="1">
              <a:spLocks noChangeArrowheads="1"/>
            </p:cNvSpPr>
            <p:nvPr/>
          </p:nvSpPr>
          <p:spPr bwMode="auto">
            <a:xfrm>
              <a:off x="762000" y="4114800"/>
              <a:ext cx="1981200" cy="461665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/>
                <a:t>  Annie </a:t>
              </a:r>
              <a:endParaRPr lang="en-SG"/>
            </a:p>
          </p:txBody>
        </p:sp>
        <p:cxnSp>
          <p:nvCxnSpPr>
            <p:cNvPr id="24591" name="Straight Connector 44"/>
            <p:cNvCxnSpPr>
              <a:cxnSpLocks noChangeShapeType="1"/>
            </p:cNvCxnSpPr>
            <p:nvPr/>
          </p:nvCxnSpPr>
          <p:spPr bwMode="auto">
            <a:xfrm rot="5400000">
              <a:off x="1905794" y="4342606"/>
              <a:ext cx="456406" cy="79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2" name="Straight Arrow Connector 45"/>
            <p:cNvCxnSpPr>
              <a:cxnSpLocks noChangeShapeType="1"/>
            </p:cNvCxnSpPr>
            <p:nvPr/>
          </p:nvCxnSpPr>
          <p:spPr bwMode="auto">
            <a:xfrm>
              <a:off x="2438400" y="4343400"/>
              <a:ext cx="685800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3" name="TextBox 46"/>
            <p:cNvSpPr txBox="1">
              <a:spLocks noChangeArrowheads="1"/>
            </p:cNvSpPr>
            <p:nvPr/>
          </p:nvSpPr>
          <p:spPr bwMode="auto">
            <a:xfrm>
              <a:off x="3124200" y="4114800"/>
              <a:ext cx="2057400" cy="461665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  </a:t>
              </a:r>
              <a:r>
                <a:rPr lang="en-US"/>
                <a:t>John</a:t>
              </a:r>
              <a:r>
                <a:rPr lang="en-US">
                  <a:solidFill>
                    <a:srgbClr val="0000FF"/>
                  </a:solidFill>
                </a:rPr>
                <a:t> </a:t>
              </a:r>
              <a:endParaRPr lang="en-SG">
                <a:solidFill>
                  <a:srgbClr val="0000FF"/>
                </a:solidFill>
              </a:endParaRPr>
            </a:p>
          </p:txBody>
        </p:sp>
        <p:cxnSp>
          <p:nvCxnSpPr>
            <p:cNvPr id="24594" name="Straight Connector 47"/>
            <p:cNvCxnSpPr>
              <a:cxnSpLocks noChangeShapeType="1"/>
            </p:cNvCxnSpPr>
            <p:nvPr/>
          </p:nvCxnSpPr>
          <p:spPr bwMode="auto">
            <a:xfrm rot="5400000">
              <a:off x="4344194" y="4342606"/>
              <a:ext cx="456406" cy="79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5" name="Straight Arrow Connector 48"/>
            <p:cNvCxnSpPr>
              <a:cxnSpLocks noChangeShapeType="1"/>
            </p:cNvCxnSpPr>
            <p:nvPr/>
          </p:nvCxnSpPr>
          <p:spPr bwMode="auto">
            <a:xfrm>
              <a:off x="5715000" y="4343400"/>
              <a:ext cx="685800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6" name="TextBox 49"/>
            <p:cNvSpPr txBox="1">
              <a:spLocks noChangeArrowheads="1"/>
            </p:cNvSpPr>
            <p:nvPr/>
          </p:nvSpPr>
          <p:spPr bwMode="auto">
            <a:xfrm>
              <a:off x="914400" y="3581400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0000FF"/>
                  </a:solidFill>
                </a:rPr>
                <a:t>item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sp>
          <p:nvSpPr>
            <p:cNvPr id="24597" name="TextBox 50"/>
            <p:cNvSpPr txBox="1">
              <a:spLocks noChangeArrowheads="1"/>
            </p:cNvSpPr>
            <p:nvPr/>
          </p:nvSpPr>
          <p:spPr bwMode="auto">
            <a:xfrm>
              <a:off x="2057400" y="3581400"/>
              <a:ext cx="1066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0000FF"/>
                  </a:solidFill>
                </a:rPr>
                <a:t>next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sp>
          <p:nvSpPr>
            <p:cNvPr id="24598" name="TextBox 51"/>
            <p:cNvSpPr txBox="1">
              <a:spLocks noChangeArrowheads="1"/>
            </p:cNvSpPr>
            <p:nvPr/>
          </p:nvSpPr>
          <p:spPr bwMode="auto">
            <a:xfrm>
              <a:off x="1219200" y="4648200"/>
              <a:ext cx="1371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Node</a:t>
              </a:r>
              <a:endParaRPr lang="en-SG">
                <a:solidFill>
                  <a:srgbClr val="0000FF"/>
                </a:solidFill>
              </a:endParaRPr>
            </a:p>
          </p:txBody>
        </p:sp>
        <p:sp>
          <p:nvSpPr>
            <p:cNvPr id="24599" name="TextBox 52"/>
            <p:cNvSpPr txBox="1">
              <a:spLocks noChangeArrowheads="1"/>
            </p:cNvSpPr>
            <p:nvPr/>
          </p:nvSpPr>
          <p:spPr bwMode="auto">
            <a:xfrm>
              <a:off x="3505200" y="4648200"/>
              <a:ext cx="1371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Node</a:t>
              </a:r>
              <a:endParaRPr lang="en-SG">
                <a:solidFill>
                  <a:srgbClr val="0000FF"/>
                </a:solidFill>
              </a:endParaRPr>
            </a:p>
          </p:txBody>
        </p:sp>
        <p:sp>
          <p:nvSpPr>
            <p:cNvPr id="24600" name="TextBox 53"/>
            <p:cNvSpPr txBox="1">
              <a:spLocks noChangeArrowheads="1"/>
            </p:cNvSpPr>
            <p:nvPr/>
          </p:nvSpPr>
          <p:spPr bwMode="auto">
            <a:xfrm>
              <a:off x="3200400" y="3581400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0000FF"/>
                  </a:solidFill>
                </a:rPr>
                <a:t>item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sp>
          <p:nvSpPr>
            <p:cNvPr id="24601" name="TextBox 54"/>
            <p:cNvSpPr txBox="1">
              <a:spLocks noChangeArrowheads="1"/>
            </p:cNvSpPr>
            <p:nvPr/>
          </p:nvSpPr>
          <p:spPr bwMode="auto">
            <a:xfrm>
              <a:off x="4419600" y="3581400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0000FF"/>
                  </a:solidFill>
                </a:rPr>
                <a:t>next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sp>
          <p:nvSpPr>
            <p:cNvPr id="24602" name="TextBox 61"/>
            <p:cNvSpPr txBox="1">
              <a:spLocks noChangeArrowheads="1"/>
            </p:cNvSpPr>
            <p:nvPr/>
          </p:nvSpPr>
          <p:spPr bwMode="auto">
            <a:xfrm>
              <a:off x="6400800" y="4114800"/>
              <a:ext cx="2057400" cy="461665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  </a:t>
              </a:r>
              <a:r>
                <a:rPr lang="en-US"/>
                <a:t>Mic</a:t>
              </a:r>
              <a:r>
                <a:rPr lang="en-US">
                  <a:solidFill>
                    <a:srgbClr val="0000FF"/>
                  </a:solidFill>
                </a:rPr>
                <a:t> </a:t>
              </a:r>
              <a:endParaRPr lang="en-SG">
                <a:solidFill>
                  <a:srgbClr val="0000FF"/>
                </a:solidFill>
              </a:endParaRPr>
            </a:p>
          </p:txBody>
        </p:sp>
        <p:cxnSp>
          <p:nvCxnSpPr>
            <p:cNvPr id="24603" name="Straight Connector 62"/>
            <p:cNvCxnSpPr>
              <a:cxnSpLocks noChangeShapeType="1"/>
            </p:cNvCxnSpPr>
            <p:nvPr/>
          </p:nvCxnSpPr>
          <p:spPr bwMode="auto">
            <a:xfrm rot="5400000">
              <a:off x="7620794" y="4342606"/>
              <a:ext cx="456406" cy="79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04" name="TextBox 63"/>
            <p:cNvSpPr txBox="1">
              <a:spLocks noChangeArrowheads="1"/>
            </p:cNvSpPr>
            <p:nvPr/>
          </p:nvSpPr>
          <p:spPr bwMode="auto">
            <a:xfrm>
              <a:off x="6781800" y="4648200"/>
              <a:ext cx="1371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Node</a:t>
              </a:r>
              <a:endParaRPr lang="en-SG">
                <a:solidFill>
                  <a:srgbClr val="0000FF"/>
                </a:solidFill>
              </a:endParaRPr>
            </a:p>
          </p:txBody>
        </p:sp>
        <p:sp>
          <p:nvSpPr>
            <p:cNvPr id="24605" name="TextBox 64"/>
            <p:cNvSpPr txBox="1">
              <a:spLocks noChangeArrowheads="1"/>
            </p:cNvSpPr>
            <p:nvPr/>
          </p:nvSpPr>
          <p:spPr bwMode="auto">
            <a:xfrm>
              <a:off x="6477000" y="3581400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0000FF"/>
                  </a:solidFill>
                </a:rPr>
                <a:t>item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sp>
          <p:nvSpPr>
            <p:cNvPr id="24606" name="TextBox 65"/>
            <p:cNvSpPr txBox="1">
              <a:spLocks noChangeArrowheads="1"/>
            </p:cNvSpPr>
            <p:nvPr/>
          </p:nvSpPr>
          <p:spPr bwMode="auto">
            <a:xfrm>
              <a:off x="7696200" y="3581400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0000FF"/>
                  </a:solidFill>
                </a:rPr>
                <a:t>next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cxnSp>
          <p:nvCxnSpPr>
            <p:cNvPr id="24607" name="Straight Connector 67"/>
            <p:cNvCxnSpPr>
              <a:cxnSpLocks noChangeShapeType="1"/>
            </p:cNvCxnSpPr>
            <p:nvPr/>
          </p:nvCxnSpPr>
          <p:spPr bwMode="auto">
            <a:xfrm rot="10800000">
              <a:off x="8153400" y="4343400"/>
              <a:ext cx="609600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08" name="TextBox 81"/>
            <p:cNvSpPr txBox="1">
              <a:spLocks noChangeArrowheads="1"/>
            </p:cNvSpPr>
            <p:nvPr/>
          </p:nvSpPr>
          <p:spPr bwMode="auto">
            <a:xfrm>
              <a:off x="7239000" y="2971800"/>
              <a:ext cx="1066800" cy="40005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SG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609" name="Curved Connector 82"/>
            <p:cNvCxnSpPr>
              <a:cxnSpLocks noChangeShapeType="1"/>
            </p:cNvCxnSpPr>
            <p:nvPr/>
          </p:nvCxnSpPr>
          <p:spPr bwMode="auto">
            <a:xfrm rot="10800000" flipV="1">
              <a:off x="6400800" y="3200315"/>
              <a:ext cx="1066800" cy="914482"/>
            </a:xfrm>
            <a:prstGeom prst="curvedConnector3">
              <a:avLst>
                <a:gd name="adj1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10" name="TextBox 83"/>
            <p:cNvSpPr txBox="1">
              <a:spLocks noChangeArrowheads="1"/>
            </p:cNvSpPr>
            <p:nvPr/>
          </p:nvSpPr>
          <p:spPr bwMode="auto">
            <a:xfrm>
              <a:off x="7086600" y="2514600"/>
              <a:ext cx="1524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backNode</a:t>
              </a:r>
              <a:endParaRPr lang="en-SG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0723736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7100</TotalTime>
  <Words>3556</Words>
  <Application>Microsoft Office PowerPoint</Application>
  <PresentationFormat>On-screen Show (4:3)</PresentationFormat>
  <Paragraphs>752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宋体</vt:lpstr>
      <vt:lpstr>Arial</vt:lpstr>
      <vt:lpstr>Arial Narrow</vt:lpstr>
      <vt:lpstr>Courier New</vt:lpstr>
      <vt:lpstr>Segoe UI</vt:lpstr>
      <vt:lpstr>Tahoma</vt:lpstr>
      <vt:lpstr>Times New Roman</vt:lpstr>
      <vt:lpstr>Verdana</vt:lpstr>
      <vt:lpstr>Wingdings</vt:lpstr>
      <vt:lpstr>Contport</vt:lpstr>
      <vt:lpstr>PowerPoint Presentation</vt:lpstr>
      <vt:lpstr>Topics</vt:lpstr>
      <vt:lpstr>References</vt:lpstr>
      <vt:lpstr>1. Queue ADT</vt:lpstr>
      <vt:lpstr>Queue ADT</vt:lpstr>
      <vt:lpstr>2.  Implementing Queue ADT</vt:lpstr>
      <vt:lpstr>Step 1 : Identify and list the operations for Queue ADT</vt:lpstr>
      <vt:lpstr>Step 2 : Specify the Queue ADT (Queue.h)</vt:lpstr>
      <vt:lpstr>Pointer-based Implementation of Queue ADT</vt:lpstr>
      <vt:lpstr>Pointer-based Implementation of Queue ADT</vt:lpstr>
      <vt:lpstr>Pointer-based Implementation of Queue ADT</vt:lpstr>
      <vt:lpstr>Node Structure </vt:lpstr>
      <vt:lpstr>Specification of Queue ADT(Pointer-based) - Queue.h</vt:lpstr>
      <vt:lpstr>Enqueueing an item at back of Queue</vt:lpstr>
      <vt:lpstr>Algorithm : enqueue an item at back of Queue</vt:lpstr>
      <vt:lpstr>Dequeue an item from front of the Queue</vt:lpstr>
      <vt:lpstr>Algorithm : dequeue item from front of Queue</vt:lpstr>
      <vt:lpstr>Algorithm : retrieving an item from front of Queue</vt:lpstr>
      <vt:lpstr>Array-based Implementation of Queue ADT</vt:lpstr>
      <vt:lpstr>Array-based Implementation of Queue ADT</vt:lpstr>
      <vt:lpstr>Specification of Queue ADT(Array-based) - Queue.h</vt:lpstr>
      <vt:lpstr>Array-based Implementation of Queue ADT</vt:lpstr>
      <vt:lpstr>Array-based Implementation of Queue ADT</vt:lpstr>
      <vt:lpstr>Array-based Implementation of Queue ADT</vt:lpstr>
      <vt:lpstr>Array-based Implementation of Queue ADT</vt:lpstr>
      <vt:lpstr>Array-based Implementation of Queue ADT</vt:lpstr>
      <vt:lpstr>Array-based Implementation of Queue ADT</vt:lpstr>
      <vt:lpstr>Specification of Queue ADT(Array-based) - Queue.h</vt:lpstr>
      <vt:lpstr>Implementing the operations (Array based queue)- Queue.cpp</vt:lpstr>
      <vt:lpstr>Queue ADT – enqueue() function</vt:lpstr>
      <vt:lpstr>Queue ADT – dequeue() function</vt:lpstr>
      <vt:lpstr>Queue ADT – getFront() function</vt:lpstr>
      <vt:lpstr>Queue ADT – isEmpty()</vt:lpstr>
      <vt:lpstr>3. Applications of Queue ADT </vt:lpstr>
      <vt:lpstr>Applications of Queue ADT </vt:lpstr>
      <vt:lpstr>Applications of Queue ADT </vt:lpstr>
      <vt:lpstr>Some points to note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Charles</dc:creator>
  <cp:keywords>DSA</cp:keywords>
  <cp:lastModifiedBy>Haiqel Hanaffi</cp:lastModifiedBy>
  <cp:revision>307</cp:revision>
  <cp:lastPrinted>2000-08-04T01:42:18Z</cp:lastPrinted>
  <dcterms:created xsi:type="dcterms:W3CDTF">1995-05-28T16:29:18Z</dcterms:created>
  <dcterms:modified xsi:type="dcterms:W3CDTF">2017-11-14T11:39:01Z</dcterms:modified>
</cp:coreProperties>
</file>