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9" r:id="rId41"/>
    <p:sldId id="415" r:id="rId42"/>
    <p:sldId id="416" r:id="rId43"/>
    <p:sldId id="417" r:id="rId44"/>
    <p:sldId id="418" r:id="rId45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354" autoAdjust="0"/>
  </p:normalViewPr>
  <p:slideViewPr>
    <p:cSldViewPr>
      <p:cViewPr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580" y="-160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BE2F06-C379-4BD5-99A9-7C9DAA69E23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94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5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7F440B-0ACD-4DAD-9568-548F9E48A81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E224BC-0B5F-4428-A2F2-59CD0F5F47B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5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FA00F61-27C1-4D91-B005-0766CCF2623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79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50CA4A5-0F3E-4D3E-AA0D-413D2D9469A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DCDE96-38F7-47D3-BFAA-CEE7786A1A5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23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1F0838-271A-488D-86A2-99D55A93FD8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205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20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734A231-8F67-4062-9CCA-155F0166AF5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6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E05D7EA-E813-4327-B6A4-6C780864D88C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7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4835A3D-3577-4A4F-9C44-764ACA25318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168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A6A43B0-B455-4CAB-B25C-0B166F0501A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822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6EB2F25-448F-444A-89AE-81B6DF2BF79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487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204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8146066-6F4C-4368-9B62-E1E4FA5B5F4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645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99B3B61-B6B3-46D3-88D8-CB9EC702C42B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6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C48B86C-6848-4334-A85A-B2CC9BE783C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4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2603F5D-00EB-4EA2-B469-2CB073F5A7B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24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A585B19-CB0B-4DEE-9196-6CB57E0274F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626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AEE5593-3339-451F-AD22-1101FDB2276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9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66F1517-BF7A-4EBF-B8B1-AB17BDB9044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206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CFC935-EBD6-4B38-BC2F-D94882C93D95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889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1121F40-C30F-400E-8A73-1CE34B8646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08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9C04BA-A558-4537-9A2D-8A7F16D8B7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107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7FF4F30-0B21-4ED1-A63B-EAEE17F82C5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31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4FF8DF-E285-41F9-8B8F-973E77F649F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20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13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5DEA2C1-11B4-47DF-AEE7-C7E8BC21B79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34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6B36726-1347-4D6F-8AED-A57B548CB30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62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83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6634AE4-3503-42AA-A945-63A9D5E829B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634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69BCCE6-E40E-45B5-BFD7-F64EB629C8E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0832505-43F0-4BFC-9668-90BB2624EF0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5904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69BCCE6-E40E-45B5-BFD7-F64EB629C8E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578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3B0BD69-30ED-48AC-951D-ACEE460508C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68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105EECC-3658-42C2-84F2-58BA0B41D6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018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56828F-2CAA-496D-BC31-1DE3DA44100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70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AEF663-A9F7-4D5F-B382-344DAACDBC7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28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100943-A1FB-4592-B6EB-8C1F14F11AA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5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5A3E06-2644-4249-8187-DEC45FEB002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4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69AB723-46B8-4C6E-94C0-84E0774147E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40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FAEA89-88E7-4EB2-9945-6ED3C92599D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00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A5DB72F-D7FB-4D52-AF1F-4E83994C6558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0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  <a:br>
              <a:rPr lang="en-US"/>
            </a:br>
            <a:r>
              <a:rPr lang="en-US"/>
              <a:t> Slide </a:t>
            </a:r>
            <a:fld id="{C31EA6BB-1B5C-47C8-A012-1CA0B8C0E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 /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2(2017/18),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08</a:t>
            </a:r>
            <a:r>
              <a:rPr lang="en-US" baseline="0" dirty="0"/>
              <a:t> Nov</a:t>
            </a:r>
            <a:r>
              <a:rPr lang="en-US" dirty="0"/>
              <a:t> 2017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owersofhanoi.info/Animate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6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 / ISF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(2017/18),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i="1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Problem: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 the factorial of an integer n (n!)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153400" cy="2057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</a:rPr>
              <a:t>Recursive</a:t>
            </a:r>
            <a:r>
              <a:rPr lang="en-US">
                <a:latin typeface="Arial" panose="020B0604020202020204" pitchFamily="34" charset="0"/>
              </a:rPr>
              <a:t> Definition: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1			           if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= 0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	                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*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factorial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–1)	if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&gt; 0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153400" cy="18288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findFact(int n)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findFact(n-1);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5607" name="Left Brace 9"/>
          <p:cNvSpPr>
            <a:spLocks/>
          </p:cNvSpPr>
          <p:nvPr/>
        </p:nvSpPr>
        <p:spPr bwMode="auto">
          <a:xfrm>
            <a:off x="2438400" y="2590800"/>
            <a:ext cx="152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762000" y="25908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factorial(n)</a:t>
            </a:r>
          </a:p>
        </p:txBody>
      </p:sp>
    </p:spTree>
    <p:extLst>
      <p:ext uri="{BB962C8B-B14F-4D97-AF65-F5344CB8AC3E}">
        <p14:creationId xmlns:p14="http://schemas.microsoft.com/office/powerpoint/2010/main" val="215677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fact, the expression of a factorial(n) in terms of factorial (n-1 is an example of Recurrence Relation in Mathematics.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Recurrence Relation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mathematical formula that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generates the terms in a sequence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from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previous terms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8153400" cy="2057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Recurrence relation for factorial(n):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factorial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) =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* [(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– 1) * 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– 2) * … * 1]</a:t>
            </a:r>
            <a:b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                 =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*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factorial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– 1)</a:t>
            </a: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5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81000" y="938213"/>
            <a:ext cx="83820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trace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 a systematic way to trace the actions of a recursive function, very useful for debugging recursive functions.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Corresponds to an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record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Contains a function’s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environment/ context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time of and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call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the function.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When a call is made to a function, we say the context/ local environment of current function is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new one.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previous context must be saved so that it can be reinstated upon return from function call.</a:t>
            </a:r>
          </a:p>
          <a:p>
            <a:pPr>
              <a:spcBef>
                <a:spcPct val="50000"/>
              </a:spcBef>
            </a:pP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6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ChangeArrowheads="1"/>
          </p:cNvSpPr>
          <p:nvPr/>
        </p:nvSpPr>
        <p:spPr bwMode="auto">
          <a:xfrm>
            <a:off x="60198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32766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4572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85800" y="1066800"/>
            <a:ext cx="7924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8680" name="TextBox 4"/>
          <p:cNvSpPr txBox="1">
            <a:spLocks noChangeArrowheads="1"/>
          </p:cNvSpPr>
          <p:nvPr/>
        </p:nvSpPr>
        <p:spPr bwMode="auto">
          <a:xfrm>
            <a:off x="381000" y="685800"/>
            <a:ext cx="8382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</a:t>
            </a:r>
            <a:endParaRPr kumimoji="1" lang="en-US" altLang="zh-CN" sz="1800" i="1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sz="1000"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findFact(int n)</a:t>
            </a: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if (n == 0)</a:t>
            </a: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1;</a:t>
            </a: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else</a:t>
            </a: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n * findFact(n-1);</a:t>
            </a:r>
          </a:p>
          <a:p>
            <a:pPr eaLnBrk="1" hangingPunct="1"/>
            <a:r>
              <a:rPr lang="en-US" sz="160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 // end fact</a:t>
            </a:r>
          </a:p>
          <a:p>
            <a:pPr>
              <a:spcBef>
                <a:spcPct val="50000"/>
              </a:spcBef>
            </a:pP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81" name="TextBox 43"/>
          <p:cNvSpPr txBox="1">
            <a:spLocks noChangeArrowheads="1"/>
          </p:cNvSpPr>
          <p:nvPr/>
        </p:nvSpPr>
        <p:spPr bwMode="auto">
          <a:xfrm>
            <a:off x="533400" y="54102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findFact(2) </a:t>
            </a:r>
          </a:p>
        </p:txBody>
      </p:sp>
      <p:sp>
        <p:nvSpPr>
          <p:cNvPr id="28682" name="TextBox 43"/>
          <p:cNvSpPr txBox="1">
            <a:spLocks noChangeArrowheads="1"/>
          </p:cNvSpPr>
          <p:nvPr/>
        </p:nvSpPr>
        <p:spPr bwMode="auto">
          <a:xfrm>
            <a:off x="33528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findFact(2) </a:t>
            </a:r>
          </a:p>
        </p:txBody>
      </p:sp>
      <p:sp>
        <p:nvSpPr>
          <p:cNvPr id="28683" name="TextBox 43"/>
          <p:cNvSpPr txBox="1">
            <a:spLocks noChangeArrowheads="1"/>
          </p:cNvSpPr>
          <p:nvPr/>
        </p:nvSpPr>
        <p:spPr bwMode="auto">
          <a:xfrm>
            <a:off x="3352800" y="4572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findFact(1) </a:t>
            </a:r>
          </a:p>
        </p:txBody>
      </p:sp>
      <p:sp>
        <p:nvSpPr>
          <p:cNvPr id="28684" name="TextBox 43"/>
          <p:cNvSpPr txBox="1">
            <a:spLocks noChangeArrowheads="1"/>
          </p:cNvSpPr>
          <p:nvPr/>
        </p:nvSpPr>
        <p:spPr bwMode="auto">
          <a:xfrm>
            <a:off x="60960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findFact(2) </a:t>
            </a:r>
          </a:p>
        </p:txBody>
      </p:sp>
      <p:sp>
        <p:nvSpPr>
          <p:cNvPr id="28685" name="TextBox 43"/>
          <p:cNvSpPr txBox="1">
            <a:spLocks noChangeArrowheads="1"/>
          </p:cNvSpPr>
          <p:nvPr/>
        </p:nvSpPr>
        <p:spPr bwMode="auto">
          <a:xfrm>
            <a:off x="6096000" y="4572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findFact(1) </a:t>
            </a:r>
          </a:p>
        </p:txBody>
      </p:sp>
      <p:sp>
        <p:nvSpPr>
          <p:cNvPr id="28686" name="TextBox 43"/>
          <p:cNvSpPr txBox="1">
            <a:spLocks noChangeArrowheads="1"/>
          </p:cNvSpPr>
          <p:nvPr/>
        </p:nvSpPr>
        <p:spPr bwMode="auto">
          <a:xfrm>
            <a:off x="6096000" y="3810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findFact(0) </a:t>
            </a:r>
          </a:p>
        </p:txBody>
      </p:sp>
    </p:spTree>
    <p:extLst>
      <p:ext uri="{BB962C8B-B14F-4D97-AF65-F5344CB8AC3E}">
        <p14:creationId xmlns:p14="http://schemas.microsoft.com/office/powerpoint/2010/main" val="34347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2"/>
          <p:cNvSpPr>
            <a:spLocks noChangeArrowheads="1"/>
          </p:cNvSpPr>
          <p:nvPr/>
        </p:nvSpPr>
        <p:spPr bwMode="auto">
          <a:xfrm>
            <a:off x="533400" y="4191000"/>
            <a:ext cx="2590800" cy="19050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699" name="Rectangle 31"/>
          <p:cNvSpPr>
            <a:spLocks noChangeArrowheads="1"/>
          </p:cNvSpPr>
          <p:nvPr/>
        </p:nvSpPr>
        <p:spPr bwMode="auto">
          <a:xfrm>
            <a:off x="60198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0" name="Rectangle 30"/>
          <p:cNvSpPr>
            <a:spLocks noChangeArrowheads="1"/>
          </p:cNvSpPr>
          <p:nvPr/>
        </p:nvSpPr>
        <p:spPr bwMode="auto">
          <a:xfrm>
            <a:off x="32766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1" name="Rectangle 26"/>
          <p:cNvSpPr>
            <a:spLocks noChangeArrowheads="1"/>
          </p:cNvSpPr>
          <p:nvPr/>
        </p:nvSpPr>
        <p:spPr bwMode="auto">
          <a:xfrm>
            <a:off x="5334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9704" name="TextBox 43"/>
          <p:cNvSpPr txBox="1">
            <a:spLocks noChangeArrowheads="1"/>
          </p:cNvSpPr>
          <p:nvPr/>
        </p:nvSpPr>
        <p:spPr bwMode="auto">
          <a:xfrm>
            <a:off x="6096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findFact(2) </a:t>
            </a:r>
          </a:p>
        </p:txBody>
      </p:sp>
      <p:sp>
        <p:nvSpPr>
          <p:cNvPr id="29705" name="TextBox 43"/>
          <p:cNvSpPr txBox="1">
            <a:spLocks noChangeArrowheads="1"/>
          </p:cNvSpPr>
          <p:nvPr/>
        </p:nvSpPr>
        <p:spPr bwMode="auto">
          <a:xfrm>
            <a:off x="6096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findFact(1) </a:t>
            </a:r>
          </a:p>
        </p:txBody>
      </p: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609600" y="1676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findFact(0) </a:t>
            </a:r>
          </a:p>
        </p:txBody>
      </p:sp>
      <p:sp>
        <p:nvSpPr>
          <p:cNvPr id="29707" name="TextBox 43"/>
          <p:cNvSpPr txBox="1">
            <a:spLocks noChangeArrowheads="1"/>
          </p:cNvSpPr>
          <p:nvPr/>
        </p:nvSpPr>
        <p:spPr bwMode="auto">
          <a:xfrm>
            <a:off x="609600" y="914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findFact(0):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0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</a:t>
            </a:r>
          </a:p>
        </p:txBody>
      </p:sp>
      <p:sp>
        <p:nvSpPr>
          <p:cNvPr id="29708" name="TextBox 43"/>
          <p:cNvSpPr txBox="1">
            <a:spLocks noChangeArrowheads="1"/>
          </p:cNvSpPr>
          <p:nvPr/>
        </p:nvSpPr>
        <p:spPr bwMode="auto">
          <a:xfrm>
            <a:off x="33528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findFact(2) </a:t>
            </a:r>
          </a:p>
        </p:txBody>
      </p:sp>
      <p:sp>
        <p:nvSpPr>
          <p:cNvPr id="29709" name="TextBox 43"/>
          <p:cNvSpPr txBox="1">
            <a:spLocks noChangeArrowheads="1"/>
          </p:cNvSpPr>
          <p:nvPr/>
        </p:nvSpPr>
        <p:spPr bwMode="auto">
          <a:xfrm>
            <a:off x="33528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findFact(1) </a:t>
            </a:r>
          </a:p>
        </p:txBody>
      </p:sp>
      <p:sp>
        <p:nvSpPr>
          <p:cNvPr id="29710" name="TextBox 43"/>
          <p:cNvSpPr txBox="1">
            <a:spLocks noChangeArrowheads="1"/>
          </p:cNvSpPr>
          <p:nvPr/>
        </p:nvSpPr>
        <p:spPr bwMode="auto">
          <a:xfrm>
            <a:off x="3352800" y="1676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1 = 1</a:t>
            </a:r>
          </a:p>
        </p:txBody>
      </p:sp>
      <p:sp>
        <p:nvSpPr>
          <p:cNvPr id="29711" name="TextBox 43"/>
          <p:cNvSpPr txBox="1">
            <a:spLocks noChangeArrowheads="1"/>
          </p:cNvSpPr>
          <p:nvPr/>
        </p:nvSpPr>
        <p:spPr bwMode="auto">
          <a:xfrm>
            <a:off x="60960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findFact(2) </a:t>
            </a:r>
          </a:p>
        </p:txBody>
      </p:sp>
      <p:sp>
        <p:nvSpPr>
          <p:cNvPr id="29712" name="TextBox 43"/>
          <p:cNvSpPr txBox="1">
            <a:spLocks noChangeArrowheads="1"/>
          </p:cNvSpPr>
          <p:nvPr/>
        </p:nvSpPr>
        <p:spPr bwMode="auto">
          <a:xfrm>
            <a:off x="60960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1 = 2</a:t>
            </a:r>
          </a:p>
        </p:txBody>
      </p:sp>
      <p:sp>
        <p:nvSpPr>
          <p:cNvPr id="29713" name="Freeform 20"/>
          <p:cNvSpPr>
            <a:spLocks noChangeArrowheads="1"/>
          </p:cNvSpPr>
          <p:nvPr/>
        </p:nvSpPr>
        <p:spPr bwMode="auto">
          <a:xfrm>
            <a:off x="4725988" y="1709738"/>
            <a:ext cx="803275" cy="1081087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3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4" name="Freeform 21"/>
          <p:cNvSpPr>
            <a:spLocks noChangeArrowheads="1"/>
          </p:cNvSpPr>
          <p:nvPr/>
        </p:nvSpPr>
        <p:spPr bwMode="auto">
          <a:xfrm>
            <a:off x="7467600" y="2514600"/>
            <a:ext cx="803275" cy="1081088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6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5" name="TextBox 43"/>
          <p:cNvSpPr txBox="1">
            <a:spLocks noChangeArrowheads="1"/>
          </p:cNvSpPr>
          <p:nvPr/>
        </p:nvSpPr>
        <p:spPr bwMode="auto">
          <a:xfrm>
            <a:off x="6096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2 = 6</a:t>
            </a:r>
          </a:p>
        </p:txBody>
      </p:sp>
      <p:sp>
        <p:nvSpPr>
          <p:cNvPr id="29716" name="Freeform 24"/>
          <p:cNvSpPr>
            <a:spLocks noChangeArrowheads="1"/>
          </p:cNvSpPr>
          <p:nvPr/>
        </p:nvSpPr>
        <p:spPr bwMode="auto">
          <a:xfrm>
            <a:off x="1752600" y="990600"/>
            <a:ext cx="803275" cy="1081088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6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3048000" y="1600200"/>
            <a:ext cx="2667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Box Trace/ Activation Record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consists of: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parameters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endParaRPr 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 variables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endParaRPr 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Placeholder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for the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value returned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 each recursive call from the current box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value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 the function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Tracing a Recursive Function</a:t>
            </a:r>
          </a:p>
        </p:txBody>
      </p:sp>
      <p:sp>
        <p:nvSpPr>
          <p:cNvPr id="30726" name="TextBox 43"/>
          <p:cNvSpPr txBox="1">
            <a:spLocks noChangeArrowheads="1"/>
          </p:cNvSpPr>
          <p:nvPr/>
        </p:nvSpPr>
        <p:spPr bwMode="auto">
          <a:xfrm>
            <a:off x="32004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findFact(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): 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 * findFact(2) </a:t>
            </a:r>
          </a:p>
        </p:txBody>
      </p:sp>
    </p:spTree>
    <p:extLst>
      <p:ext uri="{BB962C8B-B14F-4D97-AF65-F5344CB8AC3E}">
        <p14:creationId xmlns:p14="http://schemas.microsoft.com/office/powerpoint/2010/main" val="29057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Writing </a:t>
            </a:r>
            <a:r>
              <a:rPr lang="en-US" altLang="zh-CN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Invariants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Equally important as writing them for iterative functions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precondition is violated, function would not behave correctly.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153400" cy="25908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/** @ pre n must be greater or equal to 0.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*** @ return The factorial of n */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findFact(int n)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//Invariant: n &gt; 0, so n-1 &gt;= 0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 //Thus findFact(n-1) returns (n-1)!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findFact(n-1);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//n * (n-1)! is n!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457200" y="5410200"/>
            <a:ext cx="81534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the above example, there will be </a:t>
            </a: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recursive calls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if precondition is violated because the function never reaches the base case.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1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i="1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 (example of a Recursive void function):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Writing a String Backward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 an input string, print the characters in a backward manner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457200" y="2590800"/>
            <a:ext cx="8153400" cy="26670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last character</a:t>
            </a:r>
          </a:p>
          <a:p>
            <a:endParaRPr lang="en-US" sz="16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writeBackward(string s)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if(string is empty)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do nothing – this is the base case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write the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</a:t>
            </a: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character of s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writeBackward(s minus its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 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character)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2774" name="TextBox 11"/>
          <p:cNvSpPr txBox="1">
            <a:spLocks noChangeArrowheads="1"/>
          </p:cNvSpPr>
          <p:nvPr/>
        </p:nvSpPr>
        <p:spPr bwMode="auto">
          <a:xfrm rot="796055">
            <a:off x="5472113" y="2419350"/>
            <a:ext cx="3505200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them works??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7200" y="5557838"/>
            <a:ext cx="8153400" cy="461962"/>
          </a:xfrm>
          <a:prstGeom prst="rect">
            <a:avLst/>
          </a:prstGeom>
          <a:solidFill>
            <a:srgbClr val="FFCCCC"/>
          </a:solidFill>
          <a:ln w="9525">
            <a:solidFill>
              <a:srgbClr val="FF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derive the box trace of the above function?</a:t>
            </a:r>
          </a:p>
        </p:txBody>
      </p:sp>
    </p:spTree>
    <p:extLst>
      <p:ext uri="{BB962C8B-B14F-4D97-AF65-F5344CB8AC3E}">
        <p14:creationId xmlns:p14="http://schemas.microsoft.com/office/powerpoint/2010/main" val="229617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153400" cy="23622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if(string is empty)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do nothing – this is the base case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write the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character of s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writeBackward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character)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457200" y="3657600"/>
            <a:ext cx="8153400" cy="23622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if(string is empty)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do nothing – this is the base case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writeBackward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character)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write the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character of s</a:t>
            </a:r>
          </a:p>
          <a:p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8" name="Freeform 8"/>
          <p:cNvSpPr>
            <a:spLocks noChangeArrowheads="1"/>
          </p:cNvSpPr>
          <p:nvPr/>
        </p:nvSpPr>
        <p:spPr bwMode="auto">
          <a:xfrm>
            <a:off x="7053263" y="5272088"/>
            <a:ext cx="350837" cy="415925"/>
          </a:xfrm>
          <a:custGeom>
            <a:avLst/>
            <a:gdLst>
              <a:gd name="T0" fmla="*/ 0 w 350322"/>
              <a:gd name="T1" fmla="*/ 0 h 415637"/>
              <a:gd name="T2" fmla="*/ 345905 w 350322"/>
              <a:gd name="T3" fmla="*/ 178501 h 415637"/>
              <a:gd name="T4" fmla="*/ 35783 w 350322"/>
              <a:gd name="T5" fmla="*/ 416501 h 415637"/>
              <a:gd name="T6" fmla="*/ 35783 w 350322"/>
              <a:gd name="T7" fmla="*/ 416501 h 415637"/>
              <a:gd name="T8" fmla="*/ 35783 w 350322"/>
              <a:gd name="T9" fmla="*/ 416501 h 415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322"/>
              <a:gd name="T16" fmla="*/ 0 h 415637"/>
              <a:gd name="T17" fmla="*/ 350322 w 350322"/>
              <a:gd name="T18" fmla="*/ 415637 h 4156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322" h="415637">
                <a:moveTo>
                  <a:pt x="0" y="0"/>
                </a:moveTo>
                <a:cubicBezTo>
                  <a:pt x="169223" y="54428"/>
                  <a:pt x="338446" y="108857"/>
                  <a:pt x="344384" y="178130"/>
                </a:cubicBezTo>
                <a:cubicBezTo>
                  <a:pt x="350322" y="247403"/>
                  <a:pt x="35626" y="415637"/>
                  <a:pt x="35626" y="415637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80881" y="592455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311191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990600"/>
            <a:ext cx="8001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i="1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Problem:</a:t>
            </a:r>
            <a:endParaRPr lang="en-US" altLang="zh-CN" i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Multiplying Rabbits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 many pairs of rabbits are alive in month n?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0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 prior facts: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85800" y="3090863"/>
            <a:ext cx="8001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Rabbits never die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rabbit reaches sexual maturity exactly two months after birth, that is, at the beginning of its third month of life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Rabbits are always born in male-female pairs. At the beginning of every month, each sexually mature male-female pair gives birth to exactly one male-female pair</a:t>
            </a:r>
          </a:p>
        </p:txBody>
      </p:sp>
    </p:spTree>
    <p:extLst>
      <p:ext uri="{BB962C8B-B14F-4D97-AF65-F5344CB8AC3E}">
        <p14:creationId xmlns:p14="http://schemas.microsoft.com/office/powerpoint/2010/main" val="18684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Introduction of Recursion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Constructing Recursive Solutions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Poor Solution to a Simple Problem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Recursion in Array Processing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Simple Solution to a Difficult Problem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Recursion and Efficiency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Recursion VS Iteration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77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609600" y="1447800"/>
            <a:ext cx="8001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0:    1 pair, the original rabbits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1:    1 pair still, because the rabbits are not yet sexually mature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2:     2 pairs; the original pair has reached sexual maturity and   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has given birth to a second pair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3:    3 pairs; the original pair has given birth again, but the pair 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born at the beginning of month 3 are not sexually mature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4:    5 pairs; all rabbits alive in month 3 (2 pairs) are now 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sexually mature. Add their offspring to those pairs alive in 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month 4 (3 pairs) to yield 5 pairs.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5:    8 pairs; 3 newborn pairs from the pairs alive in month 4 </a:t>
            </a:r>
          </a:p>
          <a:p>
            <a:pPr lvl="1" eaLnBrk="1" hangingPunct="1"/>
            <a:r>
              <a:rPr lang="en-US" sz="2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plus 5 pairs alive in month 5</a:t>
            </a:r>
          </a:p>
          <a:p>
            <a:pPr lvl="1" eaLnBrk="1" hangingPunct="1"/>
            <a:endParaRPr lang="en-US" sz="20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1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Recurrence relation for the problem: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rabbit(n) = rabbit(n – 1) + rabbit(n – 2)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pic>
        <p:nvPicPr>
          <p:cNvPr id="36869" name="Picture 7" descr="fig02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17838"/>
            <a:ext cx="43434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5486400" y="541020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94831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Solution: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sp>
        <p:nvSpPr>
          <p:cNvPr id="37893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8153400" cy="36576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Base cases:</a:t>
            </a:r>
          </a:p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rabbit(1), rabbit(2)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Recursive definition: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1				         if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is 0 or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	 	  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rabbit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– 1) +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rabbit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– 2)     if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 &gt;= 2</a:t>
            </a:r>
          </a:p>
          <a:p>
            <a:pPr lvl="1"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dirty="0">
                <a:latin typeface="Arial" panose="020B0604020202020204" pitchFamily="34" charset="0"/>
              </a:rPr>
              <a:t>The above is actually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Fibonacci Sequence</a:t>
            </a:r>
            <a:r>
              <a:rPr lang="en-US" dirty="0">
                <a:latin typeface="Arial" panose="020B0604020202020204" pitchFamily="34" charset="0"/>
              </a:rPr>
              <a:t>, which models many naturally occurring phenomena.</a:t>
            </a:r>
          </a:p>
          <a:p>
            <a:pPr lvl="1"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894" name="Left Brace 8"/>
          <p:cNvSpPr>
            <a:spLocks/>
          </p:cNvSpPr>
          <p:nvPr/>
        </p:nvSpPr>
        <p:spPr bwMode="auto">
          <a:xfrm>
            <a:off x="2590800" y="3352800"/>
            <a:ext cx="152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7895" name="TextBox 9"/>
          <p:cNvSpPr txBox="1">
            <a:spLocks noChangeArrowheads="1"/>
          </p:cNvSpPr>
          <p:nvPr/>
        </p:nvSpPr>
        <p:spPr bwMode="auto">
          <a:xfrm>
            <a:off x="11430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rabbit(n)</a:t>
            </a:r>
          </a:p>
        </p:txBody>
      </p:sp>
    </p:spTree>
    <p:extLst>
      <p:ext uri="{BB962C8B-B14F-4D97-AF65-F5344CB8AC3E}">
        <p14:creationId xmlns:p14="http://schemas.microsoft.com/office/powerpoint/2010/main" val="379411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3733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Sequence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numbers are 0 and 1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Successive numbers are the sum of the previous two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1, 1, 2, 3, 5, 8, 13, 21, 34, 55, 89, 144, 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Recursive</a:t>
            </a:r>
            <a:r>
              <a:rPr lang="en-US" dirty="0">
                <a:cs typeface="Arial" panose="020B0604020202020204" pitchFamily="34" charset="0"/>
              </a:rPr>
              <a:t> definition for Fibonacci:</a:t>
            </a: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1 				               if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0 or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</a:t>
            </a:r>
            <a:r>
              <a:rPr lang="en-US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1) + </a:t>
            </a:r>
            <a:r>
              <a:rPr lang="en-US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2)  if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2</a:t>
            </a:r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8918" name="TextBox 12"/>
          <p:cNvSpPr txBox="1">
            <a:spLocks noChangeArrowheads="1"/>
          </p:cNvSpPr>
          <p:nvPr/>
        </p:nvSpPr>
        <p:spPr bwMode="auto">
          <a:xfrm>
            <a:off x="304800" y="4038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fibonacci(n)</a:t>
            </a:r>
          </a:p>
        </p:txBody>
      </p:sp>
      <p:sp>
        <p:nvSpPr>
          <p:cNvPr id="38919" name="Left Brace 15"/>
          <p:cNvSpPr>
            <a:spLocks/>
          </p:cNvSpPr>
          <p:nvPr/>
        </p:nvSpPr>
        <p:spPr bwMode="auto">
          <a:xfrm>
            <a:off x="2057400" y="3962400"/>
            <a:ext cx="152400" cy="538163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604838" y="1371600"/>
            <a:ext cx="7470775" cy="4495800"/>
            <a:chOff x="1816100" y="1438275"/>
            <a:chExt cx="5511800" cy="42418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816100" y="1438275"/>
              <a:ext cx="5511800" cy="42418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39946" name="Picture 8" descr="fg10_10a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638" y="1593850"/>
              <a:ext cx="527685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38800" y="4114800"/>
            <a:ext cx="3124200" cy="830263"/>
          </a:xfrm>
          <a:prstGeom prst="rect">
            <a:avLst/>
          </a:prstGeom>
          <a:solidFill>
            <a:srgbClr val="FFCCCC"/>
          </a:solidFill>
          <a:ln w="9525">
            <a:solidFill>
              <a:srgbClr val="FFCC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-128"/>
                <a:cs typeface="Arial" charset="0"/>
              </a:rPr>
              <a:t>Time efficiency grows exponentially with n!</a:t>
            </a:r>
          </a:p>
        </p:txBody>
      </p:sp>
      <p:sp>
        <p:nvSpPr>
          <p:cNvPr id="39943" name="TextBox 11"/>
          <p:cNvSpPr txBox="1">
            <a:spLocks noChangeArrowheads="1"/>
          </p:cNvSpPr>
          <p:nvPr/>
        </p:nvSpPr>
        <p:spPr bwMode="auto">
          <a:xfrm>
            <a:off x="2209800" y="961254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iterative and recursive </a:t>
            </a:r>
            <a:r>
              <a:rPr lang="en-US" sz="2000" dirty="0" err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MEL</a:t>
            </a:r>
          </a:p>
        </p:txBody>
      </p:sp>
      <p:sp>
        <p:nvSpPr>
          <p:cNvPr id="39944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70727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609600" y="3200400"/>
            <a:ext cx="8153400" cy="22860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</a:rPr>
              <a:t>Recursive</a:t>
            </a:r>
            <a:r>
              <a:rPr lang="en-US">
                <a:latin typeface="Arial" panose="020B0604020202020204" pitchFamily="34" charset="0"/>
              </a:rPr>
              <a:t> Solution:</a:t>
            </a:r>
          </a:p>
          <a:p>
            <a:endParaRPr lang="en-US" sz="100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</a:rPr>
              <a:t>if (anArray has only one item)</a:t>
            </a:r>
          </a:p>
          <a:p>
            <a:pPr lvl="1" eaLnBrk="1" hangingPunct="1"/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</a:rPr>
              <a:t>	maxArray(anArray) is the item in anArray</a:t>
            </a:r>
          </a:p>
          <a:p>
            <a:pPr lvl="1" eaLnBrk="1" hangingPunct="1"/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</a:rPr>
              <a:t>else if (anArray has more than one item)		      </a:t>
            </a:r>
          </a:p>
          <a:p>
            <a:pPr lvl="1" eaLnBrk="1" hangingPunct="1"/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maxArray(anArray) is the maximum of</a:t>
            </a:r>
          </a:p>
          <a:p>
            <a:pPr lvl="1" eaLnBrk="1" hangingPunct="1"/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</a:rPr>
              <a:t>	maxArray(left half of anArray) and</a:t>
            </a:r>
          </a:p>
          <a:p>
            <a:pPr lvl="1" eaLnBrk="1" hangingPunct="1"/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</a:rPr>
              <a:t>	maxArray(right half of anArray)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4. Recursion in Array Processing</a:t>
            </a:r>
          </a:p>
        </p:txBody>
      </p:sp>
      <p:sp>
        <p:nvSpPr>
          <p:cNvPr id="40966" name="Rectangle 11"/>
          <p:cNvSpPr>
            <a:spLocks noChangeArrowheads="1"/>
          </p:cNvSpPr>
          <p:nvPr/>
        </p:nvSpPr>
        <p:spPr bwMode="auto">
          <a:xfrm>
            <a:off x="533400" y="952500"/>
            <a:ext cx="8001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 the array into two pieces repetitively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lang="en-US" sz="10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lang="en-US" sz="10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lang="en-US" sz="10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kumimoji="1" lang="en-US" altLang="zh-CN" i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</a:t>
            </a:r>
            <a:endParaRPr kumimoji="1" lang="en-US" altLang="zh-CN" i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kumimoji="1" lang="en-US" altLang="zh-CN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Problem: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Searching for maximum in array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5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533400" y="1227138"/>
            <a:ext cx="800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1990" name="Picture 6" descr="fig02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223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7467600" y="46482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87052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153400" cy="31242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Binary Search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(in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anArray:ArrayType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, in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value:ItemType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) 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anArray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is of size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Determine if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anArray’s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item is equal to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else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{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Find the midpoint of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anArray</a:t>
            </a:r>
            <a:endParaRPr lang="en-US" sz="1600" dirty="0">
              <a:solidFill>
                <a:srgbClr val="7F7F7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Determine which half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anArray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contains value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>
              <a:solidFill>
                <a:srgbClr val="7F7F7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 (value is in the first half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anArray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	     		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(first half of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anArray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,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(second half of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anArray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,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533400" y="922338"/>
            <a:ext cx="861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How is the recursive solution different from Binary search?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609600" y="46482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Binary search conquers only one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of its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at each step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Recursive solution for finding max 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whereas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conquers both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In addition, after recursive solution conquers the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, it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must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reconcile the two solutions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 Find max of the two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maxima)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990600" y="922338"/>
            <a:ext cx="861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Two arrays with middle elements within left halves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4038" name="Picture 5" descr="fg10_06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733550"/>
            <a:ext cx="50911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919460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 A Simple Solution to a Problem– Tower of Hanoi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533400" y="990600"/>
            <a:ext cx="800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i="1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Problem:</a:t>
            </a:r>
            <a:endParaRPr lang="en-US" altLang="zh-CN" i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Tower of Hanoi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 n disks of different sizes and three poles 1, 2, 3,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 to 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move all the disks from 1 to 3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using 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pole 2 as a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spare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1600200" y="3657600"/>
            <a:ext cx="5638800" cy="1843088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5065" name="Picture 6" descr="fg10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3" name="Footer Placeholder 2"/>
          <p:cNvSpPr txBox="1">
            <a:spLocks/>
          </p:cNvSpPr>
          <p:nvPr/>
        </p:nvSpPr>
        <p:spPr bwMode="auto">
          <a:xfrm>
            <a:off x="6858000" y="5880434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55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sz="280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2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4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ChangeArrowheads="1"/>
          </p:cNvSpPr>
          <p:nvPr/>
        </p:nvSpPr>
        <p:spPr bwMode="auto">
          <a:xfrm>
            <a:off x="457200" y="914400"/>
            <a:ext cx="8077200" cy="24384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533400" y="990600"/>
            <a:ext cx="8001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Towers of Hanoi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pPr eaLnBrk="1" hangingPunct="1">
              <a:buSzPct val="85000"/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Move one disk at a time. Each disk you move must be a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topmost disk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disk may rest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 top of a disk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than itself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buSzPct val="85000"/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disks on the second pole temporarily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as long as you observe the previous two rules.</a:t>
            </a:r>
          </a:p>
        </p:txBody>
      </p:sp>
      <p:grpSp>
        <p:nvGrpSpPr>
          <p:cNvPr id="46087" name="Group 6"/>
          <p:cNvGrpSpPr>
            <a:grpSpLocks/>
          </p:cNvGrpSpPr>
          <p:nvPr/>
        </p:nvGrpSpPr>
        <p:grpSpPr bwMode="auto">
          <a:xfrm>
            <a:off x="1600200" y="3657600"/>
            <a:ext cx="5638800" cy="1843088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6090" name="Picture 6" descr="fg10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8" name="Footer Placeholder 2"/>
          <p:cNvSpPr txBox="1">
            <a:spLocks/>
          </p:cNvSpPr>
          <p:nvPr/>
        </p:nvSpPr>
        <p:spPr bwMode="auto">
          <a:xfrm>
            <a:off x="6858000" y="5855643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12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609600" y="1447800"/>
            <a:ext cx="8001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Major 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1 disc (i.e. n = 1), move it from pole 1 to 3</a:t>
            </a:r>
          </a:p>
          <a:p>
            <a:pPr lvl="1" eaLnBrk="1" hangingPunct="1"/>
            <a:endParaRPr lang="en-US" sz="20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sz="2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more than 1 disc (i.e. n &gt; 1)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 the bottom disc and solve the problem for n – 1 discs with the small modification that pole 2 is the destination and pole 3 is the spare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above, n – 1 discs will be on pole 2 and the largest disc is on pole 1. So solve the problem for n-1 by moving the largest disc from pole 1 to 3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 to move the n-1 discs from pole 2 to pole 3, i.e. solve the problem with pole 2 as the source, pole 3 as destination and pole 1 as spare.</a:t>
            </a:r>
          </a:p>
        </p:txBody>
      </p:sp>
    </p:spTree>
    <p:extLst>
      <p:ext uri="{BB962C8B-B14F-4D97-AF65-F5344CB8AC3E}">
        <p14:creationId xmlns:p14="http://schemas.microsoft.com/office/powerpoint/2010/main" val="110166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12" name="Picture 5" descr="fg10_08"/>
          <p:cNvPicPr>
            <a:picLocks noChangeAspect="1" noChangeArrowheads="1"/>
          </p:cNvPicPr>
          <p:nvPr/>
        </p:nvPicPr>
        <p:blipFill>
          <a:blip r:embed="rId3"/>
          <a:srcRect b="50229"/>
          <a:stretch>
            <a:fillRect/>
          </a:stretch>
        </p:blipFill>
        <p:spPr bwMode="auto">
          <a:xfrm>
            <a:off x="2057400" y="838200"/>
            <a:ext cx="518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8134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02122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8" name="Picture 5" descr="fg10_08"/>
          <p:cNvPicPr>
            <a:picLocks noChangeAspect="1" noChangeArrowheads="1"/>
          </p:cNvPicPr>
          <p:nvPr/>
        </p:nvPicPr>
        <p:blipFill>
          <a:blip r:embed="rId3"/>
          <a:srcRect t="49442" b="-1604"/>
          <a:stretch>
            <a:fillRect/>
          </a:stretch>
        </p:blipFill>
        <p:spPr bwMode="auto">
          <a:xfrm>
            <a:off x="1905000" y="914400"/>
            <a:ext cx="525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9158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133600" y="685800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Tower of Hanoi Animation slides</a:t>
            </a:r>
          </a:p>
        </p:txBody>
      </p:sp>
    </p:spTree>
    <p:extLst>
      <p:ext uri="{BB962C8B-B14F-4D97-AF65-F5344CB8AC3E}">
        <p14:creationId xmlns:p14="http://schemas.microsoft.com/office/powerpoint/2010/main" val="16207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ChangeArrowheads="1"/>
          </p:cNvSpPr>
          <p:nvPr/>
        </p:nvSpPr>
        <p:spPr bwMode="auto">
          <a:xfrm>
            <a:off x="609600" y="1508125"/>
            <a:ext cx="8153400" cy="31242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600" dirty="0">
              <a:solidFill>
                <a:srgbClr val="7F7F7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solveTowers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(count, source, destination, spare)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{		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    if (count is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        Move a disk directly from source to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       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 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    {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solveTowers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(count-1, source, spare, destination)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     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solveTowers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(1, source, destination, spare)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     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solveTowers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(count-1, spare, destination,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                   source)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	  } //end 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533400" y="922338"/>
            <a:ext cx="861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Recursive solution for Tower of Hanoi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4870876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other number of discs: </a:t>
            </a:r>
            <a:r>
              <a:rPr lang="en-US" dirty="0">
                <a:hlinkClick r:id="rId3"/>
              </a:rPr>
              <a:t>http://towersofhanoi.info/Animate.aspx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1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Some recursive solutions are so inefficient that they should not be used</a:t>
            </a:r>
          </a:p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Factors that contribute to the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inefficiency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some recursive solutions</a:t>
            </a:r>
          </a:p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associated with function calls </a:t>
            </a:r>
          </a:p>
          <a:p>
            <a:pPr lvl="1" eaLnBrk="1" hangingPunct="1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 initial call to function can generate </a:t>
            </a:r>
            <a:r>
              <a:rPr lang="en-US" u="sng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no. of recursive calls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magnify the cost in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/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Inherent inefficiency of some recursive algorithms</a:t>
            </a:r>
          </a:p>
          <a:p>
            <a:pPr lvl="1" eaLnBrk="1" hangingPunct="1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(possibly due to </a:t>
            </a:r>
            <a:r>
              <a:rPr lang="en-US" u="sng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recomputation of same values 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repetitively for e.g. for rabbit (7), rabbit(3) is computed 5 times.) 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6. 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414797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Thus an iterative solution can be more efficient than recursive solution. </a:t>
            </a:r>
          </a:p>
          <a:p>
            <a:pPr eaLnBrk="1" hangingPunct="1"/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some cases, however easier to discover a recursive solution -&gt;need to convert to iterative solution if more efficient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17708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81000" y="762000"/>
            <a:ext cx="85344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a recursive solution to iterative solution is easier when there is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 recursion</a:t>
            </a:r>
          </a:p>
          <a:p>
            <a:pPr eaLnBrk="1" hangingPunct="1"/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the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action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performed by a recursive method is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recursive call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countDown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if(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countDown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 // end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pending operation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 performed after return from recursive call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returns the value of the last recursive call as value of the function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766603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381000" y="912813"/>
            <a:ext cx="8534400" cy="61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tail recursion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information needs to be stored across recursive steps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findFact(int 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if (n &lt;= 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return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return n * findFact(n - 1);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 // end fact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Information about each pending operation must be stored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=&gt;dependent on the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recursive calls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1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3754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381000" y="4953000"/>
            <a:ext cx="8458200" cy="685800"/>
          </a:xfrm>
          <a:prstGeom prst="rect">
            <a:avLst/>
          </a:prstGeom>
          <a:solidFill>
            <a:srgbClr val="FFCCCC"/>
          </a:solidFill>
          <a:ln w="12700">
            <a:solidFill>
              <a:srgbClr val="FFCCCC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381000" y="912813"/>
            <a:ext cx="8534400" cy="767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Solution1: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to Tail Recursion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passing in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whatever information needed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any step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to the recursive method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stored at a higher level.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findFact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&amp;result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if (n &lt;= 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return;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findFact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 - 1,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 * result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 // end 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 that no pending operation on return from recursive calls!!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6286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What is Recursion?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991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Recursion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extremely powerful programming technique employed to solve problems.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sz="1000">
              <a:latin typeface="Arial Narrow" panose="020B0606020202030204" pitchFamily="34" charset="0"/>
            </a:endParaRPr>
          </a:p>
        </p:txBody>
      </p:sp>
      <p:pic>
        <p:nvPicPr>
          <p:cNvPr id="19462" name="Picture 7" descr="russian-nesting-do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8750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3"/>
          <p:cNvSpPr txBox="1">
            <a:spLocks noChangeArrowheads="1"/>
          </p:cNvSpPr>
          <p:nvPr/>
        </p:nvSpPr>
        <p:spPr bwMode="auto">
          <a:xfrm>
            <a:off x="4648200" y="1524000"/>
            <a:ext cx="4267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Breaks a problem into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but similar</a:t>
            </a:r>
            <a:r>
              <a:rPr lang="en-US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size which may be easier to solve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-&gt;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and Conquer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end of the ‘division’ of the problem, you reach a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problem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where by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is trivial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Using that answer enables you to solve the previous problems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5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381000" y="912813"/>
            <a:ext cx="8534400" cy="89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case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findFact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result)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result is a variable initialized with value 1.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Upon return, result stores 24 (= 4 x 3 x 2 x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00" y="1905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findFact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(4,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500" y="2604124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findFact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(3, 4 * result)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500" y="335885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findFact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(2, 3  * result)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966555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 stores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2611898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 stores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418585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 stores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1260" y="417331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findFact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(1, 2 *  result)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4236691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 stores 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430" y="4921884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 stores 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4921884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3886200" y="2366665"/>
            <a:ext cx="76200" cy="2374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038600" y="3115341"/>
            <a:ext cx="76200" cy="2374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038600" y="3886200"/>
            <a:ext cx="76200" cy="2374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038600" y="4715541"/>
            <a:ext cx="76200" cy="2374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648200" y="4634978"/>
            <a:ext cx="381000" cy="4561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86400" y="3826997"/>
            <a:ext cx="0" cy="395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5276850" y="2964225"/>
            <a:ext cx="57150" cy="3909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4933950" y="2334429"/>
            <a:ext cx="190500" cy="293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77662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4"/>
          <p:cNvSpPr txBox="1">
            <a:spLocks noChangeArrowheads="1"/>
          </p:cNvSpPr>
          <p:nvPr/>
        </p:nvSpPr>
        <p:spPr bwMode="auto">
          <a:xfrm>
            <a:off x="381000" y="912813"/>
            <a:ext cx="853440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Solution2: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to Iterative Version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findFact(int 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 result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for(int i = n ; i &gt;= 1; i--)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result *= 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 // end 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Tail recursion can be converted to iterative version usually quite easily.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1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617899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381000" y="912813"/>
            <a:ext cx="85344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Besides the time inefficiency involved in having to switch between different contexts/local environment,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consumes much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space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well: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recursive method can issue many recursive calls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store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record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program stack for each recursive call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>
              <a:solidFill>
                <a:srgbClr val="7F7F7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77739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VS Iteration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914400"/>
          <a:ext cx="7467600" cy="5014914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Selection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Achieves repetition through 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Achieves repetition through repetitive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Terminates when loop continuation condition fails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Terminates when base case is reached.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Mechanism involves constant modification of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Mechanism involves divide and conquer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Infinite iteration when loop continuation condition is always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Infinite Recursion when problem is not reduced in such way that converges on the base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5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29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631825" indent="-6318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Introduction of Recursion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Constructing Recursive Solutions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A Poor Solution to a Simple Problem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Recursion in Array Processing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A Simple Solution to a Difficult Problem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Recursion and Efficiency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Recursion VS Iteration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endParaRPr kumimoji="1"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0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5" descr="fg10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6" name="Footer Placeholder 2"/>
          <p:cNvSpPr txBox="1">
            <a:spLocks/>
          </p:cNvSpPr>
          <p:nvPr/>
        </p:nvSpPr>
        <p:spPr bwMode="auto">
          <a:xfrm>
            <a:off x="7162800" y="57150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dirty="0" err="1">
                <a:latin typeface="Arial Narrow" panose="020B0606020202030204" pitchFamily="34" charset="0"/>
              </a:rPr>
              <a:t>C</a:t>
            </a:r>
            <a:r>
              <a:rPr lang="en-US" sz="1000" dirty="0" err="1">
                <a:latin typeface="Arial Narrow" panose="020B0606020202030204" pitchFamily="34" charset="0"/>
              </a:rPr>
              <a:t>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5002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programming, recursion takes the form of a </a:t>
            </a: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function/method that calls itself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en-US" sz="2400" b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Recursive function/method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findFact(int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(n == 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n * findFact(n-1);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0">
                <a:solidFill>
                  <a:srgbClr val="7F7F7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 // end fact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time function calls </a:t>
            </a:r>
            <a:r>
              <a:rPr lang="en-US" sz="2400" b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copy of itself to work on smaller problem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Recursive Call/ Recursion Step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Constructing Recursive Solutions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400" u="sng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 Questions: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sz="140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to define the problem in terms of a smaller and similar problem?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B0F0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sz="2400" b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Does each recursive call reduce size of problem?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solidFill>
                <a:srgbClr val="00B0F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What instance of the problem serve as base case?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      </a:t>
            </a:r>
            <a:endParaRPr lang="en-US" sz="2400" b="0">
              <a:solidFill>
                <a:srgbClr val="00B0F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sz="2400" b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4.  As the problem size reduces, will you reach the base case?	        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7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Recursive Function: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 must provide parameter(s)</a:t>
            </a:r>
            <a:endParaRPr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B0F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Divides problem into 2 or more pieces</a:t>
            </a:r>
          </a:p>
          <a:p>
            <a:pPr eaLnBrk="1" hangingPunct="1">
              <a:buClr>
                <a:srgbClr val="00B0F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via selection control structures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piece that you know how to do</a:t>
            </a:r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i="1">
                <a:solidFill>
                  <a:srgbClr val="00B0F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  </a:t>
            </a: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 case</a:t>
            </a:r>
            <a:endParaRPr lang="en-US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other piece(s) that you don’t know how to do yet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Take steps towards the base case to solve the problem</a:t>
            </a:r>
          </a:p>
          <a:p>
            <a:pPr eaLnBrk="1" hangingPunct="1">
              <a:buFont typeface="Wingdings" panose="05000000000000000000" pitchFamily="2" charset="2"/>
              <a:buChar char="F"/>
            </a:pPr>
            <a:endParaRPr lang="en-US" altLang="zh-CN" sz="14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 step usually includes a return</a:t>
            </a:r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00B0F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  </a:t>
            </a: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Returns program control to caller to be combined with other pieces</a:t>
            </a:r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</p:spTree>
    <p:extLst>
      <p:ext uri="{BB962C8B-B14F-4D97-AF65-F5344CB8AC3E}">
        <p14:creationId xmlns:p14="http://schemas.microsoft.com/office/powerpoint/2010/main" val="128857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i="1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Problem(example of a recursive value-returning function):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 the factorial of an integer n (n!)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381000" y="1905000"/>
            <a:ext cx="8153400" cy="2057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079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</a:rPr>
              <a:t>Iterative</a:t>
            </a:r>
            <a:r>
              <a:rPr lang="en-US">
                <a:latin typeface="Arial" panose="020B0604020202020204" pitchFamily="34" charset="0"/>
              </a:rPr>
              <a:t> Definition: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factorial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) =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* 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– 1) * (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– 2) * … * 1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			          for any integer </a:t>
            </a:r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&gt; 0</a:t>
            </a:r>
          </a:p>
          <a:p>
            <a:pPr lvl="1" eaLnBrk="1" hangingPunct="1"/>
            <a:r>
              <a:rPr lang="en-US" i="1">
                <a:solidFill>
                  <a:srgbClr val="0000FF"/>
                </a:solidFill>
                <a:latin typeface="Arial" panose="020B0604020202020204" pitchFamily="34" charset="0"/>
              </a:rPr>
              <a:t>factorial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(0) =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381000" y="4114800"/>
            <a:ext cx="8153400" cy="18288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findFact(int n)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int result = 1;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for(int i = n; i &gt;= 1; i--)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result *= i;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return result;</a:t>
            </a:r>
          </a:p>
          <a:p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69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4441</Words>
  <Application>Microsoft Office PowerPoint</Application>
  <PresentationFormat>On-screen Show (4:3)</PresentationFormat>
  <Paragraphs>819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宋体</vt:lpstr>
      <vt:lpstr>Arial</vt:lpstr>
      <vt:lpstr>Arial Narrow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What is Recursion?</vt:lpstr>
      <vt:lpstr>What is Recursion?</vt:lpstr>
      <vt:lpstr>What is Recursion?</vt:lpstr>
      <vt:lpstr>2.  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Tracing a Recursive Function</vt:lpstr>
      <vt:lpstr>Tracing a Recursive Function</vt:lpstr>
      <vt:lpstr>Tracing a Recursive Function</vt:lpstr>
      <vt:lpstr>Tracing a Recursive Function</vt:lpstr>
      <vt:lpstr>Constructing Recursive Solutions</vt:lpstr>
      <vt:lpstr>Constructing Recursive Solutions</vt:lpstr>
      <vt:lpstr>Constructing Recursive Solutions</vt:lpstr>
      <vt:lpstr>3. A Poor Solution to Simple Problem - Fibonacci</vt:lpstr>
      <vt:lpstr>A Poor Solution to Simple Problem - Fibonacci</vt:lpstr>
      <vt:lpstr>A Poor Solution to Simple Problem - Fibonacci</vt:lpstr>
      <vt:lpstr>A Poor Solution to Simple Problem - Fibonacci</vt:lpstr>
      <vt:lpstr>A Poor Solution to Simple Problem - Fibonacci</vt:lpstr>
      <vt:lpstr>A Poor Solution to Simple Problem - Fibonacci</vt:lpstr>
      <vt:lpstr>4. Recursion in Array Processing</vt:lpstr>
      <vt:lpstr>Recursion in Array Processing</vt:lpstr>
      <vt:lpstr>Recursion in Array Processing</vt:lpstr>
      <vt:lpstr>Recursion in Array Processing</vt:lpstr>
      <vt:lpstr>5. A Simple Solution to a Problem– Tower of Hanoi</vt:lpstr>
      <vt:lpstr>  A Simple Solution to a Problem– Tower of Hanoi</vt:lpstr>
      <vt:lpstr>A Simple Solution to a Problem – Tower of Hanoi</vt:lpstr>
      <vt:lpstr>  A Simple Solution to a Problem– Tower of Hanoi</vt:lpstr>
      <vt:lpstr>  A Simple Solution to a Problem– Tower of Hanoi</vt:lpstr>
      <vt:lpstr>A Simple Solution to a Problem – Tower of Hanoi</vt:lpstr>
      <vt:lpstr>6. Recursion and Efficiency</vt:lpstr>
      <vt:lpstr>Recursion and Efficiency</vt:lpstr>
      <vt:lpstr>Recursion and Efficiency</vt:lpstr>
      <vt:lpstr>Recursion and Efficiency</vt:lpstr>
      <vt:lpstr>Recursion and Efficiency</vt:lpstr>
      <vt:lpstr>Recursion and Efficiency</vt:lpstr>
      <vt:lpstr>Recursion and Efficiency</vt:lpstr>
      <vt:lpstr>Recursion and Efficiency</vt:lpstr>
      <vt:lpstr>Recursion VS Iteration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Acerizm _</cp:lastModifiedBy>
  <cp:revision>311</cp:revision>
  <cp:lastPrinted>2000-08-04T01:42:18Z</cp:lastPrinted>
  <dcterms:created xsi:type="dcterms:W3CDTF">1995-05-28T16:29:18Z</dcterms:created>
  <dcterms:modified xsi:type="dcterms:W3CDTF">2017-11-21T07:45:32Z</dcterms:modified>
</cp:coreProperties>
</file>