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9"/>
  </p:notesMasterIdLst>
  <p:handoutMasterIdLst>
    <p:handoutMasterId r:id="rId30"/>
  </p:handoutMasterIdLst>
  <p:sldIdLst>
    <p:sldId id="376" r:id="rId2"/>
    <p:sldId id="377"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2" r:id="rId27"/>
    <p:sldId id="403" r:id="rId28"/>
  </p:sldIdLst>
  <p:sldSz cx="9144000" cy="6858000" type="screen4x3"/>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CCFFFF"/>
    <a:srgbClr val="0033CC"/>
    <a:srgbClr val="00CC00"/>
    <a:srgbClr val="800000"/>
    <a:srgbClr val="009900"/>
    <a:srgbClr val="CCECFF"/>
    <a:srgbClr val="99CCFF"/>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542" autoAdjust="0"/>
  </p:normalViewPr>
  <p:slideViewPr>
    <p:cSldViewPr>
      <p:cViewPr varScale="1">
        <p:scale>
          <a:sx n="78" d="100"/>
          <a:sy n="78" d="100"/>
        </p:scale>
        <p:origin x="652" y="5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1580" y="-1600"/>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9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smtClean="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smtClean="0">
                <a:latin typeface="Arial" charset="0"/>
              </a:defRPr>
            </a:lvl1pPr>
          </a:lstStyle>
          <a:p>
            <a:pPr>
              <a:defRPr/>
            </a:pPr>
            <a:fld id="{6F73246D-02BB-461D-823D-487AB6E1A5E9}" type="slidenum">
              <a:rPr lang="en-GB"/>
              <a:pPr>
                <a:defRPr/>
              </a:pPr>
              <a:t>‹#›</a:t>
            </a:fld>
            <a:endParaRPr lang="en-GB"/>
          </a:p>
        </p:txBody>
      </p:sp>
    </p:spTree>
    <p:extLst>
      <p:ext uri="{BB962C8B-B14F-4D97-AF65-F5344CB8AC3E}">
        <p14:creationId xmlns:p14="http://schemas.microsoft.com/office/powerpoint/2010/main" val="1425540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9C3CA44E-CC5E-4E28-BF84-3A65885CCE5B}" type="slidenum">
              <a:rPr lang="en-GB" sz="1000">
                <a:latin typeface="Arial" charset="0"/>
              </a:rPr>
              <a:pPr/>
              <a:t>1</a:t>
            </a:fld>
            <a:endParaRPr lang="en-GB" sz="1000" dirty="0">
              <a:latin typeface="Arial"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smtClean="0"/>
          </a:p>
        </p:txBody>
      </p:sp>
    </p:spTree>
    <p:extLst>
      <p:ext uri="{BB962C8B-B14F-4D97-AF65-F5344CB8AC3E}">
        <p14:creationId xmlns:p14="http://schemas.microsoft.com/office/powerpoint/2010/main" val="306561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Worst number of comparisons    = N</a:t>
            </a:r>
          </a:p>
          <a:p>
            <a:r>
              <a:rPr lang="en-US" dirty="0" smtClean="0"/>
              <a:t>Average number of comparisons = N / 2</a:t>
            </a:r>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10</a:t>
            </a:fld>
            <a:endParaRPr lang="en-GB" altLang="zh-CN" smtClean="0"/>
          </a:p>
        </p:txBody>
      </p:sp>
    </p:spTree>
    <p:extLst>
      <p:ext uri="{BB962C8B-B14F-4D97-AF65-F5344CB8AC3E}">
        <p14:creationId xmlns:p14="http://schemas.microsoft.com/office/powerpoint/2010/main" val="165510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11</a:t>
            </a:fld>
            <a:endParaRPr lang="en-GB" altLang="zh-CN" smtClean="0"/>
          </a:p>
        </p:txBody>
      </p:sp>
    </p:spTree>
    <p:extLst>
      <p:ext uri="{BB962C8B-B14F-4D97-AF65-F5344CB8AC3E}">
        <p14:creationId xmlns:p14="http://schemas.microsoft.com/office/powerpoint/2010/main" val="244122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12</a:t>
            </a:fld>
            <a:endParaRPr lang="en-GB" altLang="zh-CN" smtClean="0"/>
          </a:p>
        </p:txBody>
      </p:sp>
    </p:spTree>
    <p:extLst>
      <p:ext uri="{BB962C8B-B14F-4D97-AF65-F5344CB8AC3E}">
        <p14:creationId xmlns:p14="http://schemas.microsoft.com/office/powerpoint/2010/main" val="718684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13</a:t>
            </a:fld>
            <a:endParaRPr lang="en-GB" altLang="zh-CN" smtClean="0"/>
          </a:p>
        </p:txBody>
      </p:sp>
    </p:spTree>
    <p:extLst>
      <p:ext uri="{BB962C8B-B14F-4D97-AF65-F5344CB8AC3E}">
        <p14:creationId xmlns:p14="http://schemas.microsoft.com/office/powerpoint/2010/main" val="2210250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14</a:t>
            </a:fld>
            <a:endParaRPr lang="en-GB" altLang="zh-CN" smtClean="0"/>
          </a:p>
        </p:txBody>
      </p:sp>
    </p:spTree>
    <p:extLst>
      <p:ext uri="{BB962C8B-B14F-4D97-AF65-F5344CB8AC3E}">
        <p14:creationId xmlns:p14="http://schemas.microsoft.com/office/powerpoint/2010/main" val="3366393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15</a:t>
            </a:fld>
            <a:endParaRPr lang="en-GB" altLang="zh-CN" smtClean="0"/>
          </a:p>
        </p:txBody>
      </p:sp>
    </p:spTree>
    <p:extLst>
      <p:ext uri="{BB962C8B-B14F-4D97-AF65-F5344CB8AC3E}">
        <p14:creationId xmlns:p14="http://schemas.microsoft.com/office/powerpoint/2010/main" val="153494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Worst number of comparisons    = N</a:t>
            </a:r>
          </a:p>
          <a:p>
            <a:r>
              <a:rPr lang="en-US" dirty="0" smtClean="0"/>
              <a:t>Average number of comparisons = N / 2 (but</a:t>
            </a:r>
            <a:r>
              <a:rPr lang="en-US" baseline="0" dirty="0" smtClean="0"/>
              <a:t> with</a:t>
            </a:r>
            <a:r>
              <a:rPr lang="en-US" dirty="0" smtClean="0"/>
              <a:t> improvement in searching non-existent item)</a:t>
            </a:r>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16</a:t>
            </a:fld>
            <a:endParaRPr lang="en-GB" altLang="zh-CN" smtClean="0"/>
          </a:p>
        </p:txBody>
      </p:sp>
    </p:spTree>
    <p:extLst>
      <p:ext uri="{BB962C8B-B14F-4D97-AF65-F5344CB8AC3E}">
        <p14:creationId xmlns:p14="http://schemas.microsoft.com/office/powerpoint/2010/main" val="2370277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r>
              <a:rPr lang="en-US" dirty="0" smtClean="0"/>
              <a:t>Start from somewhere in </a:t>
            </a:r>
            <a:r>
              <a:rPr lang="en-US" smtClean="0"/>
              <a:t>the middle</a:t>
            </a:r>
            <a:endParaRPr lang="en-US" dirty="0"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17</a:t>
            </a:fld>
            <a:endParaRPr lang="en-GB" altLang="zh-CN" smtClean="0"/>
          </a:p>
        </p:txBody>
      </p:sp>
    </p:spTree>
    <p:extLst>
      <p:ext uri="{BB962C8B-B14F-4D97-AF65-F5344CB8AC3E}">
        <p14:creationId xmlns:p14="http://schemas.microsoft.com/office/powerpoint/2010/main" val="278577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18</a:t>
            </a:fld>
            <a:endParaRPr lang="en-GB" altLang="zh-CN" smtClean="0"/>
          </a:p>
        </p:txBody>
      </p:sp>
    </p:spTree>
    <p:extLst>
      <p:ext uri="{BB962C8B-B14F-4D97-AF65-F5344CB8AC3E}">
        <p14:creationId xmlns:p14="http://schemas.microsoft.com/office/powerpoint/2010/main" val="20237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19</a:t>
            </a:fld>
            <a:endParaRPr lang="en-GB" altLang="zh-CN" smtClean="0"/>
          </a:p>
        </p:txBody>
      </p:sp>
    </p:spTree>
    <p:extLst>
      <p:ext uri="{BB962C8B-B14F-4D97-AF65-F5344CB8AC3E}">
        <p14:creationId xmlns:p14="http://schemas.microsoft.com/office/powerpoint/2010/main" val="153930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zh-CN" altLang="en-GB" smtClean="0"/>
              <a:t>Fundaments of Programming </a:t>
            </a:r>
            <a:endParaRPr lang="en-GB" altLang="zh-CN" smtClean="0"/>
          </a:p>
        </p:txBody>
      </p:sp>
      <p:sp>
        <p:nvSpPr>
          <p:cNvPr id="46083" name="Rectangle 6"/>
          <p:cNvSpPr>
            <a:spLocks noGrp="1" noChangeArrowheads="1"/>
          </p:cNvSpPr>
          <p:nvPr>
            <p:ph type="ftr" sz="quarter" idx="4"/>
          </p:nvPr>
        </p:nvSpPr>
        <p:spPr>
          <a:noFill/>
        </p:spPr>
        <p:txBody>
          <a:bodyPr/>
          <a:lstStyle/>
          <a:p>
            <a:r>
              <a:rPr lang="zh-CN" altLang="en-GB" smtClean="0"/>
              <a:t>Lecture 1</a:t>
            </a:r>
            <a:endParaRPr lang="en-GB" altLang="zh-CN" smtClean="0"/>
          </a:p>
        </p:txBody>
      </p:sp>
      <p:sp>
        <p:nvSpPr>
          <p:cNvPr id="46084" name="Rectangle 7"/>
          <p:cNvSpPr>
            <a:spLocks noGrp="1" noChangeArrowheads="1"/>
          </p:cNvSpPr>
          <p:nvPr>
            <p:ph type="sldNum" sz="quarter" idx="5"/>
          </p:nvPr>
        </p:nvSpPr>
        <p:spPr>
          <a:noFill/>
        </p:spPr>
        <p:txBody>
          <a:bodyPr/>
          <a:lstStyle/>
          <a:p>
            <a:fld id="{887C9A4F-5CE7-4443-B25D-B5AB2799076E}" type="slidenum">
              <a:rPr lang="zh-CN" altLang="en-GB" smtClean="0"/>
              <a:pPr/>
              <a:t>2</a:t>
            </a:fld>
            <a:endParaRPr lang="en-GB" altLang="zh-CN" smtClean="0"/>
          </a:p>
        </p:txBody>
      </p:sp>
      <p:sp>
        <p:nvSpPr>
          <p:cNvPr id="46085" name="Rectangle 2"/>
          <p:cNvSpPr>
            <a:spLocks noGrp="1" noRot="1" noChangeAspect="1" noChangeArrowheads="1" noTextEdit="1"/>
          </p:cNvSpPr>
          <p:nvPr>
            <p:ph type="sldImg"/>
          </p:nvPr>
        </p:nvSpPr>
        <p:spPr>
          <a:xfrm>
            <a:off x="639763" y="536575"/>
            <a:ext cx="5518150" cy="4140200"/>
          </a:xfrm>
          <a:ln/>
        </p:spPr>
      </p:sp>
      <p:sp>
        <p:nvSpPr>
          <p:cNvPr id="4608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1943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20</a:t>
            </a:fld>
            <a:endParaRPr lang="en-GB" altLang="zh-CN" smtClean="0"/>
          </a:p>
        </p:txBody>
      </p:sp>
    </p:spTree>
    <p:extLst>
      <p:ext uri="{BB962C8B-B14F-4D97-AF65-F5344CB8AC3E}">
        <p14:creationId xmlns:p14="http://schemas.microsoft.com/office/powerpoint/2010/main" val="193023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21</a:t>
            </a:fld>
            <a:endParaRPr lang="en-GB" altLang="zh-CN" smtClean="0"/>
          </a:p>
        </p:txBody>
      </p:sp>
    </p:spTree>
    <p:extLst>
      <p:ext uri="{BB962C8B-B14F-4D97-AF65-F5344CB8AC3E}">
        <p14:creationId xmlns:p14="http://schemas.microsoft.com/office/powerpoint/2010/main" val="2543746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Worst number of comparisons    = log</a:t>
            </a:r>
            <a:r>
              <a:rPr lang="en-US" baseline="-25000" dirty="0" smtClean="0"/>
              <a:t>2</a:t>
            </a:r>
            <a:r>
              <a:rPr lang="en-US" baseline="0" dirty="0" smtClean="0"/>
              <a:t> </a:t>
            </a:r>
            <a:r>
              <a:rPr lang="en-US" dirty="0" smtClean="0"/>
              <a:t>N	</a:t>
            </a:r>
            <a:r>
              <a:rPr lang="en-US" baseline="0" dirty="0" smtClean="0"/>
              <a:t> </a:t>
            </a:r>
            <a:endParaRPr lang="en-US" dirty="0" smtClean="0"/>
          </a:p>
          <a:p>
            <a:r>
              <a:rPr lang="en-US" dirty="0" smtClean="0"/>
              <a:t>Average number of comparisons = (log</a:t>
            </a:r>
            <a:r>
              <a:rPr lang="en-US" baseline="-25000" dirty="0" smtClean="0"/>
              <a:t>2</a:t>
            </a:r>
            <a:r>
              <a:rPr lang="en-US" baseline="0" dirty="0" smtClean="0"/>
              <a:t> </a:t>
            </a:r>
            <a:r>
              <a:rPr lang="en-US" dirty="0" smtClean="0"/>
              <a:t>N) / 2</a:t>
            </a:r>
          </a:p>
          <a:p>
            <a:r>
              <a:rPr lang="en-US" dirty="0" smtClean="0"/>
              <a:t>Yes. Hashing (not covered)</a:t>
            </a:r>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22</a:t>
            </a:fld>
            <a:endParaRPr lang="en-GB" altLang="zh-CN" smtClean="0"/>
          </a:p>
        </p:txBody>
      </p:sp>
    </p:spTree>
    <p:extLst>
      <p:ext uri="{BB962C8B-B14F-4D97-AF65-F5344CB8AC3E}">
        <p14:creationId xmlns:p14="http://schemas.microsoft.com/office/powerpoint/2010/main" val="549512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23</a:t>
            </a:fld>
            <a:endParaRPr lang="en-GB" altLang="zh-CN" smtClean="0"/>
          </a:p>
        </p:txBody>
      </p:sp>
    </p:spTree>
    <p:extLst>
      <p:ext uri="{BB962C8B-B14F-4D97-AF65-F5344CB8AC3E}">
        <p14:creationId xmlns:p14="http://schemas.microsoft.com/office/powerpoint/2010/main" val="121918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24</a:t>
            </a:fld>
            <a:endParaRPr lang="en-GB" altLang="zh-CN" smtClean="0"/>
          </a:p>
        </p:txBody>
      </p:sp>
    </p:spTree>
    <p:extLst>
      <p:ext uri="{BB962C8B-B14F-4D97-AF65-F5344CB8AC3E}">
        <p14:creationId xmlns:p14="http://schemas.microsoft.com/office/powerpoint/2010/main" val="1704001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25</a:t>
            </a:fld>
            <a:endParaRPr lang="en-GB" altLang="zh-CN" smtClean="0"/>
          </a:p>
        </p:txBody>
      </p:sp>
    </p:spTree>
    <p:extLst>
      <p:ext uri="{BB962C8B-B14F-4D97-AF65-F5344CB8AC3E}">
        <p14:creationId xmlns:p14="http://schemas.microsoft.com/office/powerpoint/2010/main" val="819167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r>
              <a:rPr lang="en-US" dirty="0" smtClean="0"/>
              <a:t>Using</a:t>
            </a:r>
            <a:r>
              <a:rPr lang="en-US" baseline="0" dirty="0" smtClean="0"/>
              <a:t> Binary search on arrays instead of Sequential search improves the time performance from O(n) to O(log n). However if binary search is done on linked list, locating the mid in every repetition is non-</a:t>
            </a:r>
            <a:r>
              <a:rPr lang="en-US" baseline="0" dirty="0" err="1" smtClean="0"/>
              <a:t>trival</a:t>
            </a:r>
            <a:r>
              <a:rPr lang="en-US" baseline="0" dirty="0" smtClean="0"/>
              <a:t>: traversal from the first to the middle node is necessary, taking O(n) time, which eventually gives O(n </a:t>
            </a:r>
            <a:r>
              <a:rPr lang="en-US" baseline="0" dirty="0" err="1" smtClean="0"/>
              <a:t>logn</a:t>
            </a:r>
            <a:r>
              <a:rPr lang="en-US" baseline="0" dirty="0" smtClean="0"/>
              <a:t>), with log n </a:t>
            </a:r>
            <a:r>
              <a:rPr lang="en-US" baseline="0" smtClean="0"/>
              <a:t>recursive calls/repetitions.</a:t>
            </a:r>
            <a:endParaRPr lang="en-US" dirty="0"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26</a:t>
            </a:fld>
            <a:endParaRPr lang="en-GB" altLang="zh-CN" smtClean="0"/>
          </a:p>
        </p:txBody>
      </p:sp>
    </p:spTree>
    <p:extLst>
      <p:ext uri="{BB962C8B-B14F-4D97-AF65-F5344CB8AC3E}">
        <p14:creationId xmlns:p14="http://schemas.microsoft.com/office/powerpoint/2010/main" val="1902754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639763" y="536575"/>
            <a:ext cx="5518150" cy="4140200"/>
          </a:xfrm>
          <a:ln/>
        </p:spPr>
      </p:sp>
      <p:sp>
        <p:nvSpPr>
          <p:cNvPr id="84995" name="Notes Placeholder 2"/>
          <p:cNvSpPr>
            <a:spLocks noGrp="1"/>
          </p:cNvSpPr>
          <p:nvPr>
            <p:ph type="body" idx="1"/>
          </p:nvPr>
        </p:nvSpPr>
        <p:spPr>
          <a:noFill/>
          <a:ln/>
        </p:spPr>
        <p:txBody>
          <a:bodyPr/>
          <a:lstStyle/>
          <a:p>
            <a:endParaRPr lang="en-US" smtClean="0"/>
          </a:p>
        </p:txBody>
      </p:sp>
      <p:sp>
        <p:nvSpPr>
          <p:cNvPr id="84996"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84997"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84998" name="Slide Number Placeholder 5"/>
          <p:cNvSpPr>
            <a:spLocks noGrp="1"/>
          </p:cNvSpPr>
          <p:nvPr>
            <p:ph type="sldNum" sz="quarter" idx="5"/>
          </p:nvPr>
        </p:nvSpPr>
        <p:spPr>
          <a:noFill/>
        </p:spPr>
        <p:txBody>
          <a:bodyPr/>
          <a:lstStyle/>
          <a:p>
            <a:fld id="{38EC11A3-859B-4DA1-AB7E-8FB61097C294}" type="slidenum">
              <a:rPr lang="zh-CN" altLang="en-GB" smtClean="0"/>
              <a:pPr/>
              <a:t>27</a:t>
            </a:fld>
            <a:endParaRPr lang="en-GB" altLang="zh-CN" smtClean="0"/>
          </a:p>
        </p:txBody>
      </p:sp>
    </p:spTree>
    <p:extLst>
      <p:ext uri="{BB962C8B-B14F-4D97-AF65-F5344CB8AC3E}">
        <p14:creationId xmlns:p14="http://schemas.microsoft.com/office/powerpoint/2010/main" val="206775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639763" y="536575"/>
            <a:ext cx="5518150" cy="4140200"/>
          </a:xfrm>
          <a:ln/>
        </p:spPr>
      </p:sp>
      <p:sp>
        <p:nvSpPr>
          <p:cNvPr id="62467" name="Notes Placeholder 2"/>
          <p:cNvSpPr>
            <a:spLocks noGrp="1"/>
          </p:cNvSpPr>
          <p:nvPr>
            <p:ph type="body" idx="1"/>
          </p:nvPr>
        </p:nvSpPr>
        <p:spPr>
          <a:noFill/>
          <a:ln/>
        </p:spPr>
        <p:txBody>
          <a:bodyPr/>
          <a:lstStyle/>
          <a:p>
            <a:endParaRPr lang="en-US" smtClean="0"/>
          </a:p>
        </p:txBody>
      </p:sp>
      <p:sp>
        <p:nvSpPr>
          <p:cNvPr id="62468"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62469"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62470" name="Slide Number Placeholder 5"/>
          <p:cNvSpPr>
            <a:spLocks noGrp="1"/>
          </p:cNvSpPr>
          <p:nvPr>
            <p:ph type="sldNum" sz="quarter" idx="5"/>
          </p:nvPr>
        </p:nvSpPr>
        <p:spPr>
          <a:noFill/>
        </p:spPr>
        <p:txBody>
          <a:bodyPr/>
          <a:lstStyle/>
          <a:p>
            <a:fld id="{CE452D6C-C7A2-40C6-9197-E6F6F3660151}" type="slidenum">
              <a:rPr lang="zh-CN" altLang="en-GB" smtClean="0"/>
              <a:pPr/>
              <a:t>3</a:t>
            </a:fld>
            <a:endParaRPr lang="en-GB" altLang="zh-CN" smtClean="0"/>
          </a:p>
        </p:txBody>
      </p:sp>
    </p:spTree>
    <p:extLst>
      <p:ext uri="{BB962C8B-B14F-4D97-AF65-F5344CB8AC3E}">
        <p14:creationId xmlns:p14="http://schemas.microsoft.com/office/powerpoint/2010/main" val="155320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4</a:t>
            </a:fld>
            <a:endParaRPr lang="en-GB" altLang="zh-CN" smtClean="0"/>
          </a:p>
        </p:txBody>
      </p:sp>
    </p:spTree>
    <p:extLst>
      <p:ext uri="{BB962C8B-B14F-4D97-AF65-F5344CB8AC3E}">
        <p14:creationId xmlns:p14="http://schemas.microsoft.com/office/powerpoint/2010/main" val="197863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5</a:t>
            </a:fld>
            <a:endParaRPr lang="en-GB" altLang="zh-CN" smtClean="0"/>
          </a:p>
        </p:txBody>
      </p:sp>
    </p:spTree>
    <p:extLst>
      <p:ext uri="{BB962C8B-B14F-4D97-AF65-F5344CB8AC3E}">
        <p14:creationId xmlns:p14="http://schemas.microsoft.com/office/powerpoint/2010/main" val="2427397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6</a:t>
            </a:fld>
            <a:endParaRPr lang="en-GB" altLang="zh-CN" smtClean="0"/>
          </a:p>
        </p:txBody>
      </p:sp>
    </p:spTree>
    <p:extLst>
      <p:ext uri="{BB962C8B-B14F-4D97-AF65-F5344CB8AC3E}">
        <p14:creationId xmlns:p14="http://schemas.microsoft.com/office/powerpoint/2010/main" val="2581151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7</a:t>
            </a:fld>
            <a:endParaRPr lang="en-GB" altLang="zh-CN" smtClean="0"/>
          </a:p>
        </p:txBody>
      </p:sp>
    </p:spTree>
    <p:extLst>
      <p:ext uri="{BB962C8B-B14F-4D97-AF65-F5344CB8AC3E}">
        <p14:creationId xmlns:p14="http://schemas.microsoft.com/office/powerpoint/2010/main" val="54243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8</a:t>
            </a:fld>
            <a:endParaRPr lang="en-GB" altLang="zh-CN" smtClean="0"/>
          </a:p>
        </p:txBody>
      </p:sp>
    </p:spTree>
    <p:extLst>
      <p:ext uri="{BB962C8B-B14F-4D97-AF65-F5344CB8AC3E}">
        <p14:creationId xmlns:p14="http://schemas.microsoft.com/office/powerpoint/2010/main" val="238813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smtClean="0"/>
          </a:p>
        </p:txBody>
      </p:sp>
      <p:sp>
        <p:nvSpPr>
          <p:cNvPr id="50180" name="Header Placeholder 3"/>
          <p:cNvSpPr>
            <a:spLocks noGrp="1"/>
          </p:cNvSpPr>
          <p:nvPr>
            <p:ph type="hdr" sz="quarter"/>
          </p:nvPr>
        </p:nvSpPr>
        <p:spPr>
          <a:noFill/>
        </p:spPr>
        <p:txBody>
          <a:bodyPr/>
          <a:lstStyle/>
          <a:p>
            <a:r>
              <a:rPr lang="zh-CN" altLang="en-GB" smtClean="0"/>
              <a:t>Fundaments of Programming </a:t>
            </a:r>
            <a:endParaRPr lang="en-GB" altLang="zh-CN" smtClean="0"/>
          </a:p>
        </p:txBody>
      </p:sp>
      <p:sp>
        <p:nvSpPr>
          <p:cNvPr id="50181" name="Footer Placeholder 4"/>
          <p:cNvSpPr>
            <a:spLocks noGrp="1"/>
          </p:cNvSpPr>
          <p:nvPr>
            <p:ph type="ftr" sz="quarter" idx="4"/>
          </p:nvPr>
        </p:nvSpPr>
        <p:spPr>
          <a:noFill/>
        </p:spPr>
        <p:txBody>
          <a:bodyPr/>
          <a:lstStyle/>
          <a:p>
            <a:r>
              <a:rPr lang="zh-CN" altLang="en-GB" smtClean="0"/>
              <a:t>Lecture 1</a:t>
            </a:r>
            <a:endParaRPr lang="en-GB" altLang="zh-CN" smtClean="0"/>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9</a:t>
            </a:fld>
            <a:endParaRPr lang="en-GB" altLang="zh-CN" smtClean="0"/>
          </a:p>
        </p:txBody>
      </p:sp>
    </p:spTree>
    <p:extLst>
      <p:ext uri="{BB962C8B-B14F-4D97-AF65-F5344CB8AC3E}">
        <p14:creationId xmlns:p14="http://schemas.microsoft.com/office/powerpoint/2010/main" val="315439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Segoe UI" panose="020B0502040204020203" pitchFamily="34" charset="0"/>
                <a:cs typeface="Segoe UI" panose="020B0502040204020203" pitchFamily="34" charset="0"/>
              </a:defRPr>
            </a:lvl1pPr>
          </a:lstStyle>
          <a:p>
            <a:r>
              <a:rPr lang="en-US" dirty="0"/>
              <a:t>Click to edit Master subtitle style</a:t>
            </a:r>
          </a:p>
        </p:txBody>
      </p:sp>
    </p:spTree>
    <p:extLst>
      <p:ext uri="{BB962C8B-B14F-4D97-AF65-F5344CB8AC3E}">
        <p14:creationId xmlns:p14="http://schemas.microsoft.com/office/powerpoint/2010/main" val="66608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65C40F34-B04C-4010-AF6A-290752D05D74}" type="slidenum">
              <a:rPr lang="en-US"/>
              <a:pPr>
                <a:defRPr/>
              </a:pPr>
              <a:t>‹#›</a:t>
            </a:fld>
            <a:endParaRPr lang="en-US"/>
          </a:p>
        </p:txBody>
      </p:sp>
    </p:spTree>
    <p:extLst>
      <p:ext uri="{BB962C8B-B14F-4D97-AF65-F5344CB8AC3E}">
        <p14:creationId xmlns:p14="http://schemas.microsoft.com/office/powerpoint/2010/main" val="20332997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D74EC182-B4D6-430F-90F4-6447F58F84E8}" type="slidenum">
              <a:rPr lang="en-US"/>
              <a:pPr>
                <a:defRPr/>
              </a:pPr>
              <a:t>‹#›</a:t>
            </a:fld>
            <a:endParaRPr lang="en-US"/>
          </a:p>
        </p:txBody>
      </p:sp>
    </p:spTree>
    <p:extLst>
      <p:ext uri="{BB962C8B-B14F-4D97-AF65-F5344CB8AC3E}">
        <p14:creationId xmlns:p14="http://schemas.microsoft.com/office/powerpoint/2010/main" val="31290771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066800"/>
            <a:ext cx="8153400" cy="5181600"/>
          </a:xfrm>
        </p:spPr>
        <p:txBody>
          <a:bodyPr/>
          <a:lstStyle/>
          <a:p>
            <a:pPr lvl="0"/>
            <a:endParaRPr lang="en-US" noProof="0" smtClean="0"/>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919D6695-9D65-41CD-B358-D1B6D5FA548F}" type="slidenum">
              <a:rPr lang="en-US"/>
              <a:pPr>
                <a:defRPr/>
              </a:pPr>
              <a:t>‹#›</a:t>
            </a:fld>
            <a:endParaRPr lang="en-US"/>
          </a:p>
        </p:txBody>
      </p:sp>
    </p:spTree>
    <p:extLst>
      <p:ext uri="{BB962C8B-B14F-4D97-AF65-F5344CB8AC3E}">
        <p14:creationId xmlns:p14="http://schemas.microsoft.com/office/powerpoint/2010/main" val="769630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76574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22070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89892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smtClean="0"/>
              <a:t>Slide </a:t>
            </a:r>
            <a:fld id="{3AB58B8B-E877-4321-9F0F-4A9028D7E038}" type="slidenum">
              <a:rPr lang="en-US"/>
              <a:pPr>
                <a:defRPr/>
              </a:pPr>
              <a:t>‹#›</a:t>
            </a:fld>
            <a:endParaRPr lang="en-US" dirty="0"/>
          </a:p>
        </p:txBody>
      </p:sp>
    </p:spTree>
    <p:extLst>
      <p:ext uri="{BB962C8B-B14F-4D97-AF65-F5344CB8AC3E}">
        <p14:creationId xmlns:p14="http://schemas.microsoft.com/office/powerpoint/2010/main" val="22781273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29B76250-1D13-463E-9B75-237760DF6D39}" type="slidenum">
              <a:rPr lang="en-US"/>
              <a:pPr>
                <a:defRPr/>
              </a:pPr>
              <a:t>‹#›</a:t>
            </a:fld>
            <a:endParaRPr lang="en-US"/>
          </a:p>
        </p:txBody>
      </p:sp>
    </p:spTree>
    <p:extLst>
      <p:ext uri="{BB962C8B-B14F-4D97-AF65-F5344CB8AC3E}">
        <p14:creationId xmlns:p14="http://schemas.microsoft.com/office/powerpoint/2010/main" val="2787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smtClean="0"/>
              <a:t>Slide </a:t>
            </a:r>
            <a:fld id="{B213905C-15B9-438C-8FFC-2EF2972A8236}" type="slidenum">
              <a:rPr lang="en-US"/>
              <a:pPr>
                <a:defRPr/>
              </a:pPr>
              <a:t>‹#›</a:t>
            </a:fld>
            <a:endParaRPr lang="en-US" dirty="0"/>
          </a:p>
        </p:txBody>
      </p:sp>
    </p:spTree>
    <p:extLst>
      <p:ext uri="{BB962C8B-B14F-4D97-AF65-F5344CB8AC3E}">
        <p14:creationId xmlns:p14="http://schemas.microsoft.com/office/powerpoint/2010/main" val="41727600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447ACB60-1944-4C41-8F75-FA99A6836FCD}" type="slidenum">
              <a:rPr lang="en-US"/>
              <a:pPr>
                <a:defRPr/>
              </a:pPr>
              <a:t>‹#›</a:t>
            </a:fld>
            <a:endParaRPr lang="en-US"/>
          </a:p>
        </p:txBody>
      </p:sp>
    </p:spTree>
    <p:extLst>
      <p:ext uri="{BB962C8B-B14F-4D97-AF65-F5344CB8AC3E}">
        <p14:creationId xmlns:p14="http://schemas.microsoft.com/office/powerpoint/2010/main" val="419218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7D769E21-3D3B-4426-B1FE-79E47711597C}" type="slidenum">
              <a:rPr lang="en-US"/>
              <a:pPr>
                <a:defRPr/>
              </a:pPr>
              <a:t>‹#›</a:t>
            </a:fld>
            <a:endParaRPr lang="en-US"/>
          </a:p>
        </p:txBody>
      </p:sp>
    </p:spTree>
    <p:extLst>
      <p:ext uri="{BB962C8B-B14F-4D97-AF65-F5344CB8AC3E}">
        <p14:creationId xmlns:p14="http://schemas.microsoft.com/office/powerpoint/2010/main" val="17800340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10668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16"/>
          <p:cNvSpPr>
            <a:spLocks noChangeArrowheads="1"/>
          </p:cNvSpPr>
          <p:nvPr userDrawn="1"/>
        </p:nvSpPr>
        <p:spPr bwMode="auto">
          <a:xfrm>
            <a:off x="1538288" y="6324600"/>
            <a:ext cx="26527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1" algn="ctr">
              <a:spcBef>
                <a:spcPct val="50000"/>
              </a:spcBef>
            </a:pPr>
            <a:r>
              <a:rPr lang="en-US" sz="1200" dirty="0">
                <a:latin typeface="Arial Narrow" pitchFamily="34" charset="0"/>
              </a:rPr>
              <a:t>Diploma in </a:t>
            </a:r>
            <a:r>
              <a:rPr lang="en-US" sz="1200" dirty="0" smtClean="0">
                <a:latin typeface="Arial Narrow" pitchFamily="34" charset="0"/>
              </a:rPr>
              <a:t>IT / ISF</a:t>
            </a:r>
            <a:r>
              <a:rPr lang="en-US" sz="1200" dirty="0">
                <a:latin typeface="Arial Narrow" pitchFamily="34" charset="0"/>
              </a:rPr>
              <a:t/>
            </a:r>
            <a:br>
              <a:rPr lang="en-US" sz="1200" dirty="0">
                <a:latin typeface="Arial Narrow" pitchFamily="34" charset="0"/>
              </a:rPr>
            </a:br>
            <a:r>
              <a:rPr lang="en-US" sz="1200" dirty="0">
                <a:latin typeface="Arial Narrow" pitchFamily="34" charset="0"/>
              </a:rPr>
              <a:t>     Year </a:t>
            </a:r>
            <a:r>
              <a:rPr lang="en-US" sz="1200" dirty="0" smtClean="0">
                <a:latin typeface="Arial Narrow" pitchFamily="34" charset="0"/>
              </a:rPr>
              <a:t>2</a:t>
            </a:r>
            <a:r>
              <a:rPr lang="en-US" sz="1200" baseline="0" dirty="0" smtClean="0">
                <a:latin typeface="Arial Narrow" pitchFamily="34" charset="0"/>
              </a:rPr>
              <a:t> </a:t>
            </a:r>
            <a:r>
              <a:rPr lang="en-US" sz="1200" dirty="0" smtClean="0">
                <a:latin typeface="Arial Narrow" pitchFamily="34" charset="0"/>
              </a:rPr>
              <a:t>(</a:t>
            </a:r>
            <a:r>
              <a:rPr lang="en-US" sz="1200" dirty="0" smtClean="0">
                <a:latin typeface="Arial Narrow" pitchFamily="34" charset="0"/>
              </a:rPr>
              <a:t>2017/18), </a:t>
            </a:r>
            <a:r>
              <a:rPr lang="en-US" sz="1200" dirty="0">
                <a:latin typeface="Arial Narrow" pitchFamily="34" charset="0"/>
              </a:rPr>
              <a:t>Semester </a:t>
            </a:r>
            <a:r>
              <a:rPr lang="en-US" sz="1200" dirty="0" smtClean="0">
                <a:latin typeface="Arial Narrow" pitchFamily="34" charset="0"/>
              </a:rPr>
              <a:t>4</a:t>
            </a:r>
            <a:endParaRPr lang="en-US" sz="1200" dirty="0">
              <a:latin typeface="Arial Narrow" pitchFamily="34" charset="0"/>
            </a:endParaRPr>
          </a:p>
        </p:txBody>
      </p:sp>
      <p:sp>
        <p:nvSpPr>
          <p:cNvPr id="1029"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18"/>
          <p:cNvSpPr>
            <a:spLocks noChangeArrowheads="1"/>
          </p:cNvSpPr>
          <p:nvPr userDrawn="1"/>
        </p:nvSpPr>
        <p:spPr bwMode="auto">
          <a:xfrm>
            <a:off x="0" y="0"/>
            <a:ext cx="9144000" cy="762000"/>
          </a:xfrm>
          <a:prstGeom prst="rect">
            <a:avLst/>
          </a:prstGeom>
          <a:gradFill flip="none" rotWithShape="1">
            <a:gsLst>
              <a:gs pos="43000">
                <a:srgbClr val="0066FF">
                  <a:alpha val="70000"/>
                  <a:lumMod val="92000"/>
                </a:srgbClr>
              </a:gs>
              <a:gs pos="0">
                <a:srgbClr val="0033CC"/>
              </a:gs>
              <a:gs pos="100000">
                <a:schemeClr val="bg1"/>
              </a:gs>
            </a:gsLst>
            <a:lin ang="0" scaled="1"/>
            <a:tileRect/>
          </a:gradFill>
          <a:ln w="19050">
            <a:noFill/>
            <a:miter lim="800000"/>
            <a:headEnd type="none" w="sm" len="sm"/>
            <a:tailEnd type="none" w="sm" len="sm"/>
          </a:ln>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Title</a:t>
            </a:r>
          </a:p>
        </p:txBody>
      </p:sp>
      <p:pic>
        <p:nvPicPr>
          <p:cNvPr id="1032"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4343400" y="6330950"/>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dirty="0" smtClean="0"/>
              <a:t>  Last update: </a:t>
            </a:r>
            <a:r>
              <a:rPr lang="en-US" dirty="0" smtClean="0"/>
              <a:t> 14 Nov 2017</a:t>
            </a:r>
            <a:endParaRPr lang="en-US" dirty="0" smtClean="0"/>
          </a:p>
        </p:txBody>
      </p:sp>
      <p:sp>
        <p:nvSpPr>
          <p:cNvPr id="10" name="Rectangle 15"/>
          <p:cNvSpPr txBox="1">
            <a:spLocks noChangeArrowheads="1"/>
          </p:cNvSpPr>
          <p:nvPr userDrawn="1"/>
        </p:nvSpPr>
        <p:spPr bwMode="auto">
          <a:xfrm>
            <a:off x="6629400" y="6311153"/>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fld id="{AC737DDC-275D-4A59-B60C-94ACFB3E4BD4}" type="slidenum">
              <a:rPr lang="en-US" smtClean="0"/>
              <a:t>‹#›</a:t>
            </a:fld>
            <a:endParaRPr lang="en-US" dirty="0" smtClean="0"/>
          </a:p>
        </p:txBody>
      </p:sp>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rgbClr val="0070C0"/>
          </a:solidFill>
          <a:latin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Segoe UI" panose="020B0502040204020203" pitchFamily="34" charset="0"/>
          <a:cs typeface="Segoe UI" panose="020B0502040204020203" pitchFamily="34" charset="0"/>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1828800" cy="6858000"/>
          </a:xfrm>
          <a:prstGeom prst="rect">
            <a:avLst/>
          </a:prstGeom>
          <a:gradFill flip="none" rotWithShape="1">
            <a:gsLst>
              <a:gs pos="74000">
                <a:srgbClr val="0066FF">
                  <a:alpha val="70000"/>
                  <a:lumMod val="92000"/>
                </a:srgbClr>
              </a:gs>
              <a:gs pos="0">
                <a:srgbClr val="0033CC"/>
              </a:gs>
              <a:gs pos="100000">
                <a:schemeClr val="bg1"/>
              </a:gs>
            </a:gsLst>
            <a:lin ang="5400000" scaled="1"/>
            <a:tileRect/>
          </a:gradFill>
          <a:ln w="28575">
            <a:no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789321" y="1600200"/>
            <a:ext cx="5410200" cy="2057400"/>
          </a:xfrm>
        </p:spPr>
        <p:txBody>
          <a:bodyPr/>
          <a:lstStyle/>
          <a:p>
            <a:pPr algn="ctr">
              <a:lnSpc>
                <a:spcPct val="130000"/>
              </a:lnSpc>
              <a:defRPr/>
            </a:pPr>
            <a:endParaRPr lang="en-GB" sz="4400" b="0" dirty="0" smtClean="0">
              <a:solidFill>
                <a:srgbClr val="0033CC"/>
              </a:solidFill>
              <a:effectLst>
                <a:outerShdw blurRad="38100" dist="38100" dir="2700000" algn="tl">
                  <a:srgbClr val="C0C0C0"/>
                </a:outerShdw>
              </a:effectLst>
            </a:endParaRPr>
          </a:p>
          <a:p>
            <a:pPr algn="ctr">
              <a:lnSpc>
                <a:spcPct val="130000"/>
              </a:lnSpc>
              <a:defRPr/>
            </a:pPr>
            <a:r>
              <a:rPr lang="en-GB" sz="2800" dirty="0" smtClean="0">
                <a:effectLst>
                  <a:outerShdw blurRad="38100" dist="38100" dir="2700000" algn="tl">
                    <a:srgbClr val="C0C0C0"/>
                  </a:outerShdw>
                </a:effectLst>
              </a:rPr>
              <a:t>Week 7</a:t>
            </a:r>
          </a:p>
        </p:txBody>
      </p:sp>
      <p:sp>
        <p:nvSpPr>
          <p:cNvPr id="129028" name="Text Box 4"/>
          <p:cNvSpPr txBox="1">
            <a:spLocks noChangeArrowheads="1"/>
          </p:cNvSpPr>
          <p:nvPr/>
        </p:nvSpPr>
        <p:spPr bwMode="auto">
          <a:xfrm>
            <a:off x="609600" y="1066800"/>
            <a:ext cx="609600" cy="584775"/>
          </a:xfrm>
          <a:prstGeom prst="rect">
            <a:avLst/>
          </a:prstGeom>
          <a:noFill/>
          <a:ln w="9525">
            <a:noFill/>
            <a:miter lim="800000"/>
            <a:headEnd/>
            <a:tailEnd/>
          </a:ln>
          <a:effectLst/>
        </p:spPr>
        <p:txBody>
          <a:bodyPr>
            <a:spAutoFit/>
          </a:bodyPr>
          <a:lstStyle/>
          <a:p>
            <a:pPr eaLnBrk="1" hangingPunct="1">
              <a:spcBef>
                <a:spcPct val="50000"/>
              </a:spcBef>
              <a:defRPr/>
            </a:pPr>
            <a:r>
              <a:rPr lang="en-GB" sz="3200" b="1" dirty="0" smtClean="0">
                <a:solidFill>
                  <a:srgbClr val="FF0000"/>
                </a:solidFill>
                <a:effectLst>
                  <a:outerShdw blurRad="38100" dist="38100" dir="2700000" algn="tl">
                    <a:srgbClr val="C0C0C0"/>
                  </a:outerShdw>
                </a:effectLst>
                <a:latin typeface="Tahoma" pitchFamily="34" charset="0"/>
              </a:rPr>
              <a:t>  </a:t>
            </a:r>
            <a:endParaRPr lang="en-GB" sz="3200" b="1" dirty="0">
              <a:solidFill>
                <a:srgbClr val="FF0000"/>
              </a:solidFill>
              <a:effectLst>
                <a:outerShdw blurRad="38100" dist="38100" dir="2700000" algn="tl">
                  <a:srgbClr val="C0C0C0"/>
                </a:outerShdw>
              </a:effectLst>
              <a:latin typeface="Tahoma" pitchFamily="34" charset="0"/>
            </a:endParaRPr>
          </a:p>
        </p:txBody>
      </p:sp>
      <p:sp>
        <p:nvSpPr>
          <p:cNvPr id="3077" name="Text Box 9"/>
          <p:cNvSpPr txBox="1">
            <a:spLocks noChangeArrowheads="1"/>
          </p:cNvSpPr>
          <p:nvPr/>
        </p:nvSpPr>
        <p:spPr bwMode="auto">
          <a:xfrm>
            <a:off x="0" y="1524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3200" b="1" dirty="0" smtClean="0">
                <a:solidFill>
                  <a:schemeClr val="bg1"/>
                </a:solidFill>
                <a:latin typeface="Tahoma" pitchFamily="34" charset="0"/>
              </a:rPr>
              <a:t>DSA</a:t>
            </a:r>
            <a:endParaRPr lang="en-GB" sz="3200" b="1" dirty="0">
              <a:solidFill>
                <a:schemeClr val="bg1"/>
              </a:solidFill>
              <a:latin typeface="Tahoma" pitchFamily="34" charset="0"/>
            </a:endParaRPr>
          </a:p>
        </p:txBody>
      </p:sp>
      <p:sp>
        <p:nvSpPr>
          <p:cNvPr id="129035" name="Text Box 11"/>
          <p:cNvSpPr txBox="1">
            <a:spLocks noChangeArrowheads="1"/>
          </p:cNvSpPr>
          <p:nvPr/>
        </p:nvSpPr>
        <p:spPr bwMode="auto">
          <a:xfrm>
            <a:off x="304800" y="5622925"/>
            <a:ext cx="1143000" cy="70802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2667000" y="4632325"/>
            <a:ext cx="5486400" cy="19812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Data Structures and Algorithms (DSA)</a:t>
            </a:r>
          </a:p>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Prescribed Module/Elective</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Diploma in </a:t>
            </a:r>
            <a:r>
              <a:rPr kumimoji="1" lang="en-GB" dirty="0" smtClean="0">
                <a:latin typeface="Segoe UI" panose="020B0502040204020203" pitchFamily="34" charset="0"/>
                <a:cs typeface="Segoe UI" panose="020B0502040204020203" pitchFamily="34" charset="0"/>
              </a:rPr>
              <a:t>IT / ISF</a:t>
            </a:r>
            <a:endParaRPr kumimoji="1" lang="en-GB" dirty="0">
              <a:latin typeface="Segoe UI" panose="020B0502040204020203" pitchFamily="34" charset="0"/>
              <a:cs typeface="Segoe UI" panose="020B0502040204020203" pitchFamily="34" charset="0"/>
            </a:endParaRP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Year </a:t>
            </a:r>
            <a:r>
              <a:rPr kumimoji="1" lang="en-GB" dirty="0" smtClean="0">
                <a:latin typeface="Segoe UI" panose="020B0502040204020203" pitchFamily="34" charset="0"/>
                <a:cs typeface="Segoe UI" panose="020B0502040204020203" pitchFamily="34" charset="0"/>
              </a:rPr>
              <a:t>2 </a:t>
            </a:r>
            <a:r>
              <a:rPr kumimoji="1" lang="en-GB" dirty="0">
                <a:latin typeface="Segoe UI" panose="020B0502040204020203" pitchFamily="34" charset="0"/>
                <a:cs typeface="Segoe UI" panose="020B0502040204020203" pitchFamily="34" charset="0"/>
              </a:rPr>
              <a:t>(</a:t>
            </a:r>
            <a:r>
              <a:rPr kumimoji="1" lang="en-GB" dirty="0" smtClean="0">
                <a:latin typeface="Segoe UI" panose="020B0502040204020203" pitchFamily="34" charset="0"/>
                <a:cs typeface="Segoe UI" panose="020B0502040204020203" pitchFamily="34" charset="0"/>
              </a:rPr>
              <a:t>2017/18), </a:t>
            </a:r>
            <a:r>
              <a:rPr kumimoji="1" lang="en-GB" dirty="0" smtClean="0">
                <a:latin typeface="Segoe UI" panose="020B0502040204020203" pitchFamily="34" charset="0"/>
                <a:cs typeface="Segoe UI" panose="020B0502040204020203" pitchFamily="34" charset="0"/>
              </a:rPr>
              <a:t>Semester 4</a:t>
            </a:r>
            <a:endParaRPr kumimoji="1" lang="en-GB" sz="4000" dirty="0">
              <a:effectLst>
                <a:outerShdw blurRad="38100" dist="38100" dir="2700000" algn="tl">
                  <a:srgbClr val="C0C0C0"/>
                </a:outerShdw>
              </a:effectLst>
              <a:latin typeface="Segoe UI" panose="020B0502040204020203" pitchFamily="34" charset="0"/>
              <a:cs typeface="Segoe UI" panose="020B0502040204020203" pitchFamily="34" charset="0"/>
            </a:endParaRPr>
          </a:p>
        </p:txBody>
      </p:sp>
      <p:sp>
        <p:nvSpPr>
          <p:cNvPr id="3080"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3081"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2" name="Rectangle 18"/>
          <p:cNvSpPr>
            <a:spLocks noChangeArrowheads="1"/>
          </p:cNvSpPr>
          <p:nvPr/>
        </p:nvSpPr>
        <p:spPr bwMode="auto">
          <a:xfrm>
            <a:off x="2667000" y="1752600"/>
            <a:ext cx="5638800" cy="685801"/>
          </a:xfrm>
          <a:prstGeom prst="rect">
            <a:avLst/>
          </a:prstGeom>
          <a:noFill/>
          <a:ln w="9525">
            <a:noFill/>
            <a:miter lim="800000"/>
            <a:headEnd/>
            <a:tailEnd/>
          </a:ln>
        </p:spPr>
        <p:txBody>
          <a:bodyPr/>
          <a:lstStyle/>
          <a:p>
            <a:pPr algn="ctr">
              <a:lnSpc>
                <a:spcPct val="130000"/>
              </a:lnSpc>
              <a:spcBef>
                <a:spcPct val="20000"/>
              </a:spcBef>
              <a:buClr>
                <a:schemeClr val="tx2"/>
              </a:buClr>
              <a:buSzPct val="140000"/>
              <a:buFont typeface="Wingdings" pitchFamily="2" charset="2"/>
              <a:buNone/>
              <a:defRPr/>
            </a:pPr>
            <a:r>
              <a:rPr kumimoji="1" lang="en-GB" sz="3600" b="1" dirty="0" smtClean="0">
                <a:solidFill>
                  <a:srgbClr val="0033CC"/>
                </a:solidFill>
                <a:effectLst>
                  <a:outerShdw blurRad="38100" dist="38100" dir="2700000" algn="tl">
                    <a:srgbClr val="C0C0C0"/>
                  </a:outerShdw>
                </a:effectLst>
                <a:latin typeface="Segoe UI" panose="020B0502040204020203" pitchFamily="34" charset="0"/>
                <a:cs typeface="Segoe UI" panose="020B0502040204020203" pitchFamily="34" charset="0"/>
              </a:rPr>
              <a:t>Searching</a:t>
            </a:r>
            <a:endParaRPr kumimoji="1" lang="en-GB" sz="3600" b="1" dirty="0">
              <a:solidFill>
                <a:srgbClr val="0033CC"/>
              </a:solidFill>
              <a:effectLst>
                <a:outerShdw blurRad="38100" dist="38100" dir="2700000" algn="tl">
                  <a:srgbClr val="C0C0C0"/>
                </a:outerShdw>
              </a:effectLst>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Sequential Search </a:t>
            </a:r>
            <a:r>
              <a:rPr lang="en-US" altLang="zh-CN" sz="3200" b="0" i="1" dirty="0" smtClean="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Unsorted Array</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276600"/>
            <a:ext cx="84582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smtClean="0">
                <a:solidFill>
                  <a:srgbClr val="FF0000"/>
                </a:solidFill>
                <a:latin typeface="Arial" pitchFamily="34" charset="0"/>
                <a:cs typeface="Arial" pitchFamily="34" charset="0"/>
              </a:rPr>
              <a:t>What is the </a:t>
            </a:r>
            <a:r>
              <a:rPr kumimoji="1" lang="en-US" u="sng" kern="0" dirty="0" smtClean="0">
                <a:solidFill>
                  <a:srgbClr val="FF0000"/>
                </a:solidFill>
                <a:latin typeface="Arial" pitchFamily="34" charset="0"/>
                <a:cs typeface="Arial" pitchFamily="34" charset="0"/>
              </a:rPr>
              <a:t>worst</a:t>
            </a:r>
            <a:r>
              <a:rPr kumimoji="1" lang="en-US" kern="0" dirty="0" smtClean="0">
                <a:solidFill>
                  <a:srgbClr val="FF0000"/>
                </a:solidFill>
                <a:latin typeface="Arial" pitchFamily="34" charset="0"/>
                <a:cs typeface="Arial" pitchFamily="34" charset="0"/>
              </a:rPr>
              <a:t> number of searches (comparisons)?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What</a:t>
            </a:r>
            <a:r>
              <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 is the </a:t>
            </a:r>
            <a:r>
              <a:rPr kumimoji="1" lang="en-US" sz="2400" b="0" i="0" u="sng" strike="noStrike" kern="0" cap="none" spc="0" normalizeH="0" noProof="0" dirty="0" smtClean="0">
                <a:ln>
                  <a:noFill/>
                </a:ln>
                <a:solidFill>
                  <a:srgbClr val="FF0000"/>
                </a:solidFill>
                <a:effectLst/>
                <a:uLnTx/>
                <a:uFillTx/>
                <a:latin typeface="Arial" pitchFamily="34" charset="0"/>
                <a:ea typeface="+mn-ea"/>
                <a:cs typeface="Arial" pitchFamily="34" charset="0"/>
              </a:rPr>
              <a:t>average</a:t>
            </a:r>
            <a:r>
              <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 number of searches (comparisons)?</a:t>
            </a:r>
          </a:p>
          <a:p>
            <a:pPr algn="l">
              <a:lnSpc>
                <a:spcPct val="90000"/>
              </a:lnSpc>
              <a:spcBef>
                <a:spcPct val="20000"/>
              </a:spcBef>
              <a:buClr>
                <a:schemeClr val="tx2"/>
              </a:buClr>
              <a:buSzPct val="140000"/>
            </a:pPr>
            <a:endParaRPr kumimoji="1" lang="en-US" kern="0" dirty="0" smtClean="0">
              <a:solidFill>
                <a:srgbClr val="FF0000"/>
              </a:solidFill>
              <a:latin typeface="Arial" pitchFamily="34" charset="0"/>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7" name="Picture 1"/>
          <p:cNvPicPr>
            <a:picLocks noChangeAspect="1" noChangeArrowheads="1"/>
          </p:cNvPicPr>
          <p:nvPr/>
        </p:nvPicPr>
        <p:blipFill>
          <a:blip r:embed="rId3" cstate="print"/>
          <a:srcRect/>
          <a:stretch>
            <a:fillRect/>
          </a:stretch>
        </p:blipFill>
        <p:spPr bwMode="auto">
          <a:xfrm>
            <a:off x="533400" y="1600200"/>
            <a:ext cx="8001000" cy="1219200"/>
          </a:xfrm>
          <a:prstGeom prst="rect">
            <a:avLst/>
          </a:prstGeom>
          <a:noFill/>
          <a:ln w="9525">
            <a:noFill/>
            <a:miter lim="800000"/>
            <a:headEnd/>
            <a:tailEnd/>
          </a:ln>
          <a:effectLst/>
        </p:spPr>
      </p:pic>
      <p:sp>
        <p:nvSpPr>
          <p:cNvPr id="8" name="Rectangle 3"/>
          <p:cNvSpPr txBox="1">
            <a:spLocks noChangeArrowheads="1"/>
          </p:cNvSpPr>
          <p:nvPr/>
        </p:nvSpPr>
        <p:spPr bwMode="auto">
          <a:xfrm>
            <a:off x="381000" y="5257800"/>
            <a:ext cx="8382000" cy="457200"/>
          </a:xfrm>
          <a:prstGeom prst="rect">
            <a:avLst/>
          </a:prstGeom>
          <a:solidFill>
            <a:srgbClr val="FFFFCC"/>
          </a:solidFill>
          <a:ln w="9525">
            <a:solidFill>
              <a:schemeClr val="accent1"/>
            </a:solidFill>
            <a:miter lim="800000"/>
            <a:headEnd/>
            <a:tailEnd/>
          </a:ln>
        </p:spPr>
        <p:txBody>
          <a:bodyPr/>
          <a:lstStyle/>
          <a:p>
            <a:pPr algn="l">
              <a:buClr>
                <a:schemeClr val="bg1"/>
              </a:buClr>
            </a:pPr>
            <a:r>
              <a:rPr kumimoji="1" lang="en-US" i="1" kern="0" dirty="0" smtClean="0">
                <a:solidFill>
                  <a:srgbClr val="FF0000"/>
                </a:solidFill>
                <a:latin typeface="Arial" pitchFamily="34" charset="0"/>
                <a:cs typeface="Arial" pitchFamily="34" charset="0"/>
              </a:rPr>
              <a:t>Is there any way to improve the efficiency?</a:t>
            </a:r>
          </a:p>
          <a:p>
            <a:pPr algn="l">
              <a:buClr>
                <a:schemeClr val="bg1"/>
              </a:buClr>
            </a:pPr>
            <a:r>
              <a:rPr lang="en-US" sz="2000" i="1" dirty="0" smtClean="0">
                <a:solidFill>
                  <a:srgbClr val="FF0000"/>
                </a:solidFill>
                <a:latin typeface="Arial" charset="0"/>
              </a:rPr>
              <a:t> </a:t>
            </a:r>
            <a:endParaRPr lang="en-US" sz="2000" i="1" dirty="0">
              <a:solidFill>
                <a:srgbClr val="FF0000"/>
              </a:solidFill>
              <a:latin typeface="Arial" charset="0"/>
            </a:endParaRPr>
          </a:p>
        </p:txBody>
      </p:sp>
    </p:spTree>
    <p:extLst>
      <p:ext uri="{BB962C8B-B14F-4D97-AF65-F5344CB8AC3E}">
        <p14:creationId xmlns:p14="http://schemas.microsoft.com/office/powerpoint/2010/main" val="4048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3. Sequential Search </a:t>
            </a:r>
            <a:r>
              <a:rPr lang="en-US" altLang="zh-CN" sz="3200" b="0" dirty="0" smtClean="0">
                <a:ea typeface="宋体" charset="-122"/>
              </a:rPr>
              <a:t>(Sorted array)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Given a </a:t>
            </a:r>
            <a:r>
              <a:rPr lang="en-US" sz="2400" i="1" dirty="0" smtClean="0">
                <a:solidFill>
                  <a:srgbClr val="0000FF"/>
                </a:solidFill>
                <a:latin typeface="Arial" pitchFamily="34" charset="0"/>
                <a:cs typeface="Arial" pitchFamily="34" charset="0"/>
              </a:rPr>
              <a:t>sorted array </a:t>
            </a:r>
            <a:r>
              <a:rPr lang="en-US" sz="2400" b="0" dirty="0" smtClean="0">
                <a:solidFill>
                  <a:srgbClr val="0000FF"/>
                </a:solidFill>
                <a:latin typeface="Arial" pitchFamily="34" charset="0"/>
                <a:cs typeface="Arial" pitchFamily="34" charset="0"/>
              </a:rPr>
              <a:t>of numbers, </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smtClean="0">
                <a:solidFill>
                  <a:srgbClr val="FF0000"/>
                </a:solidFill>
                <a:latin typeface="Arial" pitchFamily="34" charset="0"/>
                <a:cs typeface="Arial" pitchFamily="34" charset="0"/>
              </a:rPr>
              <a:t>How do you search for a </a:t>
            </a:r>
            <a:r>
              <a:rPr kumimoji="1" lang="en-US" u="sng" kern="0" dirty="0" smtClean="0">
                <a:solidFill>
                  <a:srgbClr val="FF0000"/>
                </a:solidFill>
                <a:latin typeface="Arial" pitchFamily="34" charset="0"/>
                <a:cs typeface="Arial" pitchFamily="34" charset="0"/>
              </a:rPr>
              <a:t>target </a:t>
            </a:r>
            <a:r>
              <a:rPr kumimoji="1" lang="en-US" kern="0" dirty="0" smtClean="0">
                <a:solidFill>
                  <a:srgbClr val="FF0000"/>
                </a:solidFill>
                <a:latin typeface="Arial" pitchFamily="34" charset="0"/>
                <a:cs typeface="Arial" pitchFamily="34" charset="0"/>
              </a:rPr>
              <a:t>number ?</a:t>
            </a: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31745" name="Picture 1"/>
          <p:cNvPicPr>
            <a:picLocks noChangeAspect="1" noChangeArrowheads="1"/>
          </p:cNvPicPr>
          <p:nvPr/>
        </p:nvPicPr>
        <p:blipFill>
          <a:blip r:embed="rId3" cstate="print"/>
          <a:srcRect/>
          <a:stretch>
            <a:fillRect/>
          </a:stretch>
        </p:blipFill>
        <p:spPr bwMode="auto">
          <a:xfrm>
            <a:off x="533400" y="1676400"/>
            <a:ext cx="8001000" cy="1152525"/>
          </a:xfrm>
          <a:prstGeom prst="rect">
            <a:avLst/>
          </a:prstGeom>
          <a:noFill/>
          <a:ln w="9525">
            <a:noFill/>
            <a:miter lim="800000"/>
            <a:headEnd/>
            <a:tailEnd/>
          </a:ln>
          <a:effectLst/>
        </p:spPr>
      </p:pic>
    </p:spTree>
    <p:extLst>
      <p:ext uri="{BB962C8B-B14F-4D97-AF65-F5344CB8AC3E}">
        <p14:creationId xmlns:p14="http://schemas.microsoft.com/office/powerpoint/2010/main" val="3362173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smtClean="0">
                <a:ea typeface="宋体" charset="-122"/>
              </a:rPr>
              <a:t>Sequential Search </a:t>
            </a:r>
            <a:r>
              <a:rPr lang="en-US" altLang="zh-CN" sz="2800" b="0" dirty="0" smtClean="0">
                <a:ea typeface="宋体" charset="-122"/>
              </a:rPr>
              <a:t>(Sorted array) </a:t>
            </a:r>
            <a:r>
              <a:rPr lang="en-US" altLang="zh-CN" sz="2800" b="0" i="1" dirty="0" smtClean="0">
                <a:ea typeface="宋体" charset="-122"/>
              </a:rPr>
              <a:t>– Example 1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smtClean="0">
                <a:ln>
                  <a:noFill/>
                </a:ln>
                <a:solidFill>
                  <a:srgbClr val="FF0000"/>
                </a:solidFill>
                <a:effectLst/>
                <a:uLnTx/>
                <a:uFillTx/>
                <a:latin typeface="Arial" pitchFamily="34" charset="0"/>
                <a:ea typeface="+mn-ea"/>
                <a:cs typeface="Arial" pitchFamily="34" charset="0"/>
              </a:rPr>
              <a:t>76</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
        <p:nvSpPr>
          <p:cNvPr id="7" name="Rectangle 3"/>
          <p:cNvSpPr txBox="1">
            <a:spLocks noChangeArrowheads="1"/>
          </p:cNvSpPr>
          <p:nvPr/>
        </p:nvSpPr>
        <p:spPr bwMode="auto">
          <a:xfrm>
            <a:off x="762000" y="2514600"/>
            <a:ext cx="8382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Look at 1</a:t>
            </a:r>
            <a:r>
              <a:rPr kumimoji="1" lang="en-US" sz="1800" kern="0" baseline="30000" dirty="0" smtClean="0">
                <a:latin typeface="Arial" pitchFamily="34" charset="0"/>
                <a:cs typeface="Arial" pitchFamily="34" charset="0"/>
              </a:rPr>
              <a:t>st</a:t>
            </a:r>
            <a:r>
              <a:rPr kumimoji="1" lang="en-US" sz="1800" kern="0" dirty="0" smtClean="0">
                <a:latin typeface="Arial" pitchFamily="34" charset="0"/>
                <a:cs typeface="Arial" pitchFamily="34" charset="0"/>
              </a:rPr>
              <a:t> data, </a:t>
            </a:r>
            <a:r>
              <a:rPr kumimoji="1" lang="en-US" sz="1800" kern="0" dirty="0" smtClean="0">
                <a:solidFill>
                  <a:srgbClr val="0000FF"/>
                </a:solidFill>
                <a:latin typeface="Arial" pitchFamily="34" charset="0"/>
                <a:cs typeface="Arial" pitchFamily="34" charset="0"/>
              </a:rPr>
              <a:t>12</a:t>
            </a:r>
            <a:r>
              <a:rPr kumimoji="1" lang="en-US" sz="1800" kern="0" dirty="0" smtClean="0">
                <a:latin typeface="Arial" pitchFamily="34" charset="0"/>
                <a:cs typeface="Arial" pitchFamily="34" charset="0"/>
              </a:rPr>
              <a:t> = </a:t>
            </a:r>
            <a:r>
              <a:rPr kumimoji="1" lang="en-US" sz="1800" kern="0" dirty="0" smtClean="0">
                <a:solidFill>
                  <a:srgbClr val="FF0000"/>
                </a:solidFill>
                <a:latin typeface="Arial" pitchFamily="34" charset="0"/>
                <a:cs typeface="Arial" pitchFamily="34" charset="0"/>
              </a:rPr>
              <a:t>76</a:t>
            </a:r>
            <a:r>
              <a:rPr kumimoji="1" lang="en-US" sz="1800" kern="0" dirty="0" smtClean="0">
                <a:latin typeface="Arial" pitchFamily="34" charset="0"/>
                <a:cs typeface="Arial" pitchFamily="34" charset="0"/>
              </a:rPr>
              <a:t>? No, so continue to next data.  </a:t>
            </a:r>
            <a:endParaRPr kumimoji="1" lang="en-US" sz="1800" b="0" i="0" u="none" strike="noStrike" kern="0" cap="none" spc="0" normalizeH="0" baseline="0" noProof="0" dirty="0" smtClean="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smtClean="0">
                <a:solidFill>
                  <a:srgbClr val="0000FF"/>
                </a:solidFill>
                <a:latin typeface="Arial" pitchFamily="34" charset="0"/>
                <a:cs typeface="Arial" pitchFamily="34" charset="0"/>
              </a:rPr>
              <a:t>25</a:t>
            </a:r>
            <a:r>
              <a:rPr kumimoji="1" lang="en-US" sz="1800" kern="0" dirty="0" smtClean="0">
                <a:latin typeface="Arial" pitchFamily="34" charset="0"/>
                <a:cs typeface="Arial" pitchFamily="34" charset="0"/>
              </a:rPr>
              <a:t> = </a:t>
            </a:r>
            <a:r>
              <a:rPr kumimoji="1" lang="en-US" sz="1800" kern="0" dirty="0" smtClean="0">
                <a:solidFill>
                  <a:srgbClr val="FF0000"/>
                </a:solidFill>
                <a:latin typeface="Arial" pitchFamily="34" charset="0"/>
                <a:cs typeface="Arial" pitchFamily="34" charset="0"/>
              </a:rPr>
              <a:t>76</a:t>
            </a:r>
            <a:r>
              <a:rPr kumimoji="1" lang="en-US" sz="1800" kern="0" dirty="0" smtClean="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1800" kern="0" dirty="0" smtClean="0">
                <a:solidFill>
                  <a:srgbClr val="0000FF"/>
                </a:solidFill>
                <a:latin typeface="Arial" pitchFamily="34" charset="0"/>
                <a:cs typeface="Arial" pitchFamily="34" charset="0"/>
              </a:rPr>
              <a:t>33</a:t>
            </a:r>
            <a:r>
              <a:rPr kumimoji="1" lang="en-US" sz="1800" kern="0" dirty="0" smtClean="0">
                <a:latin typeface="Arial" pitchFamily="34" charset="0"/>
                <a:cs typeface="Arial" pitchFamily="34" charset="0"/>
              </a:rPr>
              <a:t> = </a:t>
            </a:r>
            <a:r>
              <a:rPr kumimoji="1" lang="en-US" sz="1800" kern="0" dirty="0" smtClean="0">
                <a:solidFill>
                  <a:srgbClr val="FF0000"/>
                </a:solidFill>
                <a:latin typeface="Arial" pitchFamily="34" charset="0"/>
                <a:cs typeface="Arial" pitchFamily="34" charset="0"/>
              </a:rPr>
              <a:t>76</a:t>
            </a:r>
            <a:r>
              <a:rPr kumimoji="1" lang="en-US" sz="1800" kern="0" dirty="0" smtClean="0">
                <a:latin typeface="Arial" pitchFamily="34" charset="0"/>
                <a:cs typeface="Arial" pitchFamily="34" charset="0"/>
              </a:rPr>
              <a:t>? No,  so continue to next data.</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
        <p:nvSpPr>
          <p:cNvPr id="13" name="Rectangle 3"/>
          <p:cNvSpPr txBox="1">
            <a:spLocks noChangeArrowheads="1"/>
          </p:cNvSpPr>
          <p:nvPr/>
        </p:nvSpPr>
        <p:spPr bwMode="auto">
          <a:xfrm>
            <a:off x="762000" y="57150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smtClean="0">
                <a:solidFill>
                  <a:srgbClr val="0000FF"/>
                </a:solidFill>
                <a:latin typeface="Arial" pitchFamily="34" charset="0"/>
                <a:cs typeface="Arial" pitchFamily="34" charset="0"/>
              </a:rPr>
              <a:t>76</a:t>
            </a:r>
            <a:r>
              <a:rPr kumimoji="1" lang="en-US" sz="1800" kern="0" dirty="0" smtClean="0">
                <a:solidFill>
                  <a:srgbClr val="FF0000"/>
                </a:solidFill>
                <a:latin typeface="Arial" pitchFamily="34" charset="0"/>
                <a:cs typeface="Arial" pitchFamily="34" charset="0"/>
              </a:rPr>
              <a:t> = 76? Yes, item found, stop.</a:t>
            </a:r>
            <a:endParaRPr kumimoji="1" lang="en-US" sz="18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70659" name="Picture 3"/>
          <p:cNvPicPr>
            <a:picLocks noChangeAspect="1" noChangeArrowheads="1"/>
          </p:cNvPicPr>
          <p:nvPr/>
        </p:nvPicPr>
        <p:blipFill>
          <a:blip r:embed="rId3" cstate="print"/>
          <a:srcRect/>
          <a:stretch>
            <a:fillRect/>
          </a:stretch>
        </p:blipFill>
        <p:spPr bwMode="auto">
          <a:xfrm>
            <a:off x="762000" y="1600200"/>
            <a:ext cx="7696200" cy="819150"/>
          </a:xfrm>
          <a:prstGeom prst="rect">
            <a:avLst/>
          </a:prstGeom>
          <a:noFill/>
          <a:ln w="9525">
            <a:noFill/>
            <a:miter lim="800000"/>
            <a:headEnd/>
            <a:tailEnd/>
          </a:ln>
          <a:effectLst/>
        </p:spPr>
      </p:pic>
      <p:pic>
        <p:nvPicPr>
          <p:cNvPr id="70660" name="Picture 4"/>
          <p:cNvPicPr>
            <a:picLocks noChangeAspect="1" noChangeArrowheads="1"/>
          </p:cNvPicPr>
          <p:nvPr/>
        </p:nvPicPr>
        <p:blipFill>
          <a:blip r:embed="rId4" cstate="print"/>
          <a:srcRect/>
          <a:stretch>
            <a:fillRect/>
          </a:stretch>
        </p:blipFill>
        <p:spPr bwMode="auto">
          <a:xfrm>
            <a:off x="762000" y="3048000"/>
            <a:ext cx="7696200" cy="800100"/>
          </a:xfrm>
          <a:prstGeom prst="rect">
            <a:avLst/>
          </a:prstGeom>
          <a:noFill/>
          <a:ln w="9525">
            <a:noFill/>
            <a:miter lim="800000"/>
            <a:headEnd/>
            <a:tailEnd/>
          </a:ln>
          <a:effectLst/>
        </p:spPr>
      </p:pic>
      <p:pic>
        <p:nvPicPr>
          <p:cNvPr id="70661" name="Picture 5"/>
          <p:cNvPicPr>
            <a:picLocks noChangeAspect="1" noChangeArrowheads="1"/>
          </p:cNvPicPr>
          <p:nvPr/>
        </p:nvPicPr>
        <p:blipFill>
          <a:blip r:embed="rId5" cstate="print"/>
          <a:srcRect/>
          <a:stretch>
            <a:fillRect/>
          </a:stretch>
        </p:blipFill>
        <p:spPr bwMode="auto">
          <a:xfrm>
            <a:off x="762000" y="4800600"/>
            <a:ext cx="7696200" cy="838200"/>
          </a:xfrm>
          <a:prstGeom prst="rect">
            <a:avLst/>
          </a:prstGeom>
          <a:noFill/>
          <a:ln w="9525">
            <a:noFill/>
            <a:miter lim="800000"/>
            <a:headEnd/>
            <a:tailEnd/>
          </a:ln>
          <a:effectLst/>
        </p:spPr>
      </p:pic>
    </p:spTree>
    <p:extLst>
      <p:ext uri="{BB962C8B-B14F-4D97-AF65-F5344CB8AC3E}">
        <p14:creationId xmlns:p14="http://schemas.microsoft.com/office/powerpoint/2010/main" val="730272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smtClean="0">
                <a:ea typeface="宋体" charset="-122"/>
              </a:rPr>
              <a:t>Sequential Search </a:t>
            </a:r>
            <a:r>
              <a:rPr lang="en-US" altLang="zh-CN" sz="2800" b="0" dirty="0" smtClean="0">
                <a:ea typeface="宋体" charset="-122"/>
              </a:rPr>
              <a:t>(Sorted array) </a:t>
            </a:r>
            <a:r>
              <a:rPr lang="en-US" altLang="zh-CN" sz="2800" b="0" i="1" dirty="0" smtClean="0">
                <a:ea typeface="宋体" charset="-122"/>
              </a:rPr>
              <a:t>– Example 2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smtClean="0">
                <a:ln>
                  <a:noFill/>
                </a:ln>
                <a:solidFill>
                  <a:srgbClr val="FF0000"/>
                </a:solidFill>
                <a:effectLst/>
                <a:uLnTx/>
                <a:uFillTx/>
                <a:latin typeface="Arial" pitchFamily="34" charset="0"/>
                <a:ea typeface="+mn-ea"/>
                <a:cs typeface="Arial" pitchFamily="34" charset="0"/>
              </a:rPr>
              <a:t>5</a:t>
            </a:r>
            <a:r>
              <a:rPr kumimoji="1" lang="en-US" u="sng" kern="0" dirty="0" smtClean="0">
                <a:solidFill>
                  <a:srgbClr val="FF0000"/>
                </a:solidFill>
                <a:latin typeface="Arial" pitchFamily="34" charset="0"/>
                <a:cs typeface="Arial" pitchFamily="34" charset="0"/>
              </a:rPr>
              <a:t>0</a:t>
            </a:r>
            <a:endParaRPr kumimoji="1" lang="en-US" sz="2400" b="0" i="0" u="sng"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
        <p:nvSpPr>
          <p:cNvPr id="7" name="Rectangle 3"/>
          <p:cNvSpPr txBox="1">
            <a:spLocks noChangeArrowheads="1"/>
          </p:cNvSpPr>
          <p:nvPr/>
        </p:nvSpPr>
        <p:spPr bwMode="auto">
          <a:xfrm>
            <a:off x="762000" y="2514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smtClean="0">
                <a:latin typeface="Arial" pitchFamily="34" charset="0"/>
                <a:cs typeface="Arial" pitchFamily="34" charset="0"/>
              </a:rPr>
              <a:t>Look at 1</a:t>
            </a:r>
            <a:r>
              <a:rPr kumimoji="1" lang="en-US" sz="2000" kern="0" baseline="30000" dirty="0" smtClean="0">
                <a:latin typeface="Arial" pitchFamily="34" charset="0"/>
                <a:cs typeface="Arial" pitchFamily="34" charset="0"/>
              </a:rPr>
              <a:t>st</a:t>
            </a:r>
            <a:r>
              <a:rPr kumimoji="1" lang="en-US" sz="2000" kern="0" dirty="0" smtClean="0">
                <a:latin typeface="Arial" pitchFamily="34" charset="0"/>
                <a:cs typeface="Arial" pitchFamily="34" charset="0"/>
              </a:rPr>
              <a:t> data, </a:t>
            </a:r>
            <a:r>
              <a:rPr kumimoji="1" lang="en-US" sz="2000" kern="0" dirty="0" smtClean="0">
                <a:solidFill>
                  <a:srgbClr val="0000FF"/>
                </a:solidFill>
                <a:latin typeface="Arial" pitchFamily="34" charset="0"/>
                <a:cs typeface="Arial" pitchFamily="34" charset="0"/>
              </a:rPr>
              <a:t>12</a:t>
            </a:r>
            <a:r>
              <a:rPr kumimoji="1" lang="en-US" sz="2000" kern="0" dirty="0" smtClean="0">
                <a:latin typeface="Arial" pitchFamily="34" charset="0"/>
                <a:cs typeface="Arial" pitchFamily="34" charset="0"/>
              </a:rPr>
              <a:t> = 50? No. 12 &gt; 50? No, so continue to next data.  </a:t>
            </a:r>
            <a:endParaRPr kumimoji="1" lang="en-US" sz="2000" b="0" i="0" u="none" strike="noStrike" kern="0" cap="none" spc="0" normalizeH="0" baseline="0" noProof="0" dirty="0" smtClean="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smtClean="0">
                <a:solidFill>
                  <a:srgbClr val="0000FF"/>
                </a:solidFill>
                <a:latin typeface="Arial" pitchFamily="34" charset="0"/>
                <a:cs typeface="Arial" pitchFamily="34" charset="0"/>
              </a:rPr>
              <a:t>25</a:t>
            </a:r>
            <a:r>
              <a:rPr kumimoji="1" lang="en-US" sz="2000" kern="0" dirty="0" smtClean="0">
                <a:latin typeface="Arial" pitchFamily="34" charset="0"/>
                <a:cs typeface="Arial" pitchFamily="34" charset="0"/>
              </a:rPr>
              <a:t> = 50? No. 25 &gt; 50? No, so continue to next data.</a:t>
            </a:r>
          </a:p>
          <a:p>
            <a:pPr lvl="0" algn="l">
              <a:lnSpc>
                <a:spcPct val="90000"/>
              </a:lnSpc>
              <a:spcBef>
                <a:spcPct val="20000"/>
              </a:spcBef>
              <a:buClr>
                <a:schemeClr val="tx2"/>
              </a:buClr>
              <a:buSzPct val="140000"/>
              <a:defRPr/>
            </a:pPr>
            <a:r>
              <a:rPr kumimoji="1" lang="en-US" sz="2000" kern="0" dirty="0" smtClean="0">
                <a:solidFill>
                  <a:srgbClr val="0000FF"/>
                </a:solidFill>
                <a:latin typeface="Arial" pitchFamily="34" charset="0"/>
                <a:cs typeface="Arial" pitchFamily="34" charset="0"/>
              </a:rPr>
              <a:t>33</a:t>
            </a:r>
            <a:r>
              <a:rPr kumimoji="1" lang="en-US" sz="2000" kern="0" dirty="0" smtClean="0">
                <a:latin typeface="Arial" pitchFamily="34" charset="0"/>
                <a:cs typeface="Arial" pitchFamily="34" charset="0"/>
              </a:rPr>
              <a:t> = 50? No. 33 &gt; 50? No, so continue to next data.</a:t>
            </a:r>
          </a:p>
          <a:p>
            <a:pPr algn="l">
              <a:lnSpc>
                <a:spcPct val="90000"/>
              </a:lnSpc>
              <a:spcBef>
                <a:spcPct val="20000"/>
              </a:spcBef>
              <a:buClr>
                <a:schemeClr val="tx2"/>
              </a:buClr>
              <a:buSzPct val="140000"/>
              <a:defRPr/>
            </a:pPr>
            <a:r>
              <a:rPr kumimoji="1" lang="en-US" sz="2000" kern="0" dirty="0" smtClean="0">
                <a:solidFill>
                  <a:srgbClr val="0000FF"/>
                </a:solidFill>
                <a:latin typeface="Arial" pitchFamily="34" charset="0"/>
                <a:cs typeface="Arial" pitchFamily="34" charset="0"/>
              </a:rPr>
              <a:t>48</a:t>
            </a:r>
            <a:r>
              <a:rPr kumimoji="1" lang="en-US" sz="2000" kern="0" dirty="0" smtClean="0">
                <a:latin typeface="Arial" pitchFamily="34" charset="0"/>
                <a:cs typeface="Arial" pitchFamily="34" charset="0"/>
              </a:rPr>
              <a:t> = 50? No. 48 &gt; 50? No, so continue to next data.</a:t>
            </a:r>
          </a:p>
          <a:p>
            <a:pPr algn="l">
              <a:lnSpc>
                <a:spcPct val="90000"/>
              </a:lnSpc>
              <a:spcBef>
                <a:spcPct val="20000"/>
              </a:spcBef>
              <a:buClr>
                <a:schemeClr val="tx2"/>
              </a:buClr>
              <a:buSzPct val="140000"/>
              <a:defRPr/>
            </a:pPr>
            <a:r>
              <a:rPr kumimoji="1" lang="en-US" sz="2000" kern="0" dirty="0" smtClean="0">
                <a:solidFill>
                  <a:srgbClr val="FF0000"/>
                </a:solidFill>
                <a:latin typeface="Arial" pitchFamily="34" charset="0"/>
                <a:cs typeface="Arial" pitchFamily="34" charset="0"/>
              </a:rPr>
              <a:t>57 = 50? No. 57 &gt; 50? Yes, Number exceeded, stop</a:t>
            </a:r>
          </a:p>
          <a:p>
            <a:pPr algn="l">
              <a:lnSpc>
                <a:spcPct val="90000"/>
              </a:lnSpc>
              <a:spcBef>
                <a:spcPct val="20000"/>
              </a:spcBef>
              <a:buClr>
                <a:schemeClr val="tx2"/>
              </a:buClr>
              <a:buSzPct val="140000"/>
              <a:defRPr/>
            </a:pPr>
            <a:r>
              <a:rPr kumimoji="1" lang="en-US" sz="2000" kern="0" dirty="0" smtClean="0">
                <a:solidFill>
                  <a:srgbClr val="FF0000"/>
                </a:solidFill>
                <a:latin typeface="Arial" pitchFamily="34" charset="0"/>
                <a:cs typeface="Arial" pitchFamily="34" charset="0"/>
              </a:rPr>
              <a:t>Item Not found</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70659" name="Picture 3"/>
          <p:cNvPicPr>
            <a:picLocks noChangeAspect="1" noChangeArrowheads="1"/>
          </p:cNvPicPr>
          <p:nvPr/>
        </p:nvPicPr>
        <p:blipFill>
          <a:blip r:embed="rId3" cstate="print"/>
          <a:srcRect/>
          <a:stretch>
            <a:fillRect/>
          </a:stretch>
        </p:blipFill>
        <p:spPr bwMode="auto">
          <a:xfrm>
            <a:off x="762000" y="1600200"/>
            <a:ext cx="7696200" cy="819150"/>
          </a:xfrm>
          <a:prstGeom prst="rect">
            <a:avLst/>
          </a:prstGeom>
          <a:noFill/>
          <a:ln w="9525">
            <a:noFill/>
            <a:miter lim="800000"/>
            <a:headEnd/>
            <a:tailEnd/>
          </a:ln>
          <a:effectLst/>
        </p:spPr>
      </p:pic>
      <p:pic>
        <p:nvPicPr>
          <p:cNvPr id="70660" name="Picture 4"/>
          <p:cNvPicPr>
            <a:picLocks noChangeAspect="1" noChangeArrowheads="1"/>
          </p:cNvPicPr>
          <p:nvPr/>
        </p:nvPicPr>
        <p:blipFill>
          <a:blip r:embed="rId4" cstate="print"/>
          <a:srcRect/>
          <a:stretch>
            <a:fillRect/>
          </a:stretch>
        </p:blipFill>
        <p:spPr bwMode="auto">
          <a:xfrm>
            <a:off x="762000" y="3048000"/>
            <a:ext cx="7696200" cy="800100"/>
          </a:xfrm>
          <a:prstGeom prst="rect">
            <a:avLst/>
          </a:prstGeom>
          <a:noFill/>
          <a:ln w="9525">
            <a:noFill/>
            <a:miter lim="800000"/>
            <a:headEnd/>
            <a:tailEnd/>
          </a:ln>
          <a:effectLst/>
        </p:spPr>
      </p:pic>
    </p:spTree>
    <p:extLst>
      <p:ext uri="{BB962C8B-B14F-4D97-AF65-F5344CB8AC3E}">
        <p14:creationId xmlns:p14="http://schemas.microsoft.com/office/powerpoint/2010/main" val="428719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smtClean="0">
                <a:ea typeface="宋体" charset="-122"/>
              </a:rPr>
              <a:t>Sequential Search </a:t>
            </a:r>
            <a:r>
              <a:rPr lang="en-US" altLang="zh-CN" sz="2800" b="0" dirty="0" smtClean="0">
                <a:ea typeface="宋体" charset="-122"/>
              </a:rPr>
              <a:t>(Sorted array) </a:t>
            </a:r>
            <a:r>
              <a:rPr lang="en-US" altLang="zh-CN" sz="2800" b="0" i="1" dirty="0" smtClean="0">
                <a:ea typeface="宋体" charset="-122"/>
              </a:rPr>
              <a:t>- Algorithm </a:t>
            </a:r>
          </a:p>
        </p:txBody>
      </p:sp>
      <p:graphicFrame>
        <p:nvGraphicFramePr>
          <p:cNvPr id="8" name="Table 7"/>
          <p:cNvGraphicFramePr>
            <a:graphicFrameLocks noGrp="1"/>
          </p:cNvGraphicFramePr>
          <p:nvPr/>
        </p:nvGraphicFramePr>
        <p:xfrm>
          <a:off x="457200" y="914400"/>
          <a:ext cx="8305800" cy="4779264"/>
        </p:xfrm>
        <a:graphic>
          <a:graphicData uri="http://schemas.openxmlformats.org/drawingml/2006/table">
            <a:tbl>
              <a:tblPr firstRow="1" bandRow="1">
                <a:tableStyleId>{5C22544A-7EE6-4342-B048-85BDC9FD1C3A}</a:tableStyleId>
              </a:tblPr>
              <a:tblGrid>
                <a:gridCol w="8305800"/>
              </a:tblGrid>
              <a:tr h="364743">
                <a:tc>
                  <a:txBody>
                    <a:bodyPr/>
                    <a:lstStyle/>
                    <a:p>
                      <a:pPr eaLnBrk="1" hangingPunct="1">
                        <a:lnSpc>
                          <a:spcPct val="90000"/>
                        </a:lnSpc>
                        <a:buNone/>
                      </a:pPr>
                      <a:r>
                        <a:rPr lang="en-US" sz="2400" b="0" u="none" baseline="0" dirty="0" err="1" smtClean="0">
                          <a:solidFill>
                            <a:schemeClr val="tx1"/>
                          </a:solidFill>
                          <a:latin typeface="Verdana" pitchFamily="34" charset="0"/>
                          <a:ea typeface="Verdana" pitchFamily="34" charset="0"/>
                          <a:cs typeface="Verdana" pitchFamily="34" charset="0"/>
                        </a:rPr>
                        <a:t>int</a:t>
                      </a:r>
                      <a:r>
                        <a:rPr lang="en-US" sz="2400" b="0" u="none" baseline="0" dirty="0" smtClean="0">
                          <a:solidFill>
                            <a:schemeClr val="tx1"/>
                          </a:solidFill>
                          <a:latin typeface="Verdana" pitchFamily="34" charset="0"/>
                          <a:ea typeface="Verdana" pitchFamily="34" charset="0"/>
                          <a:cs typeface="Verdana" pitchFamily="34" charset="0"/>
                        </a:rPr>
                        <a:t> search(</a:t>
                      </a:r>
                      <a:r>
                        <a:rPr lang="en-US" sz="2400" b="0" u="none" baseline="0" dirty="0" err="1" smtClean="0">
                          <a:solidFill>
                            <a:schemeClr val="tx1"/>
                          </a:solidFill>
                          <a:latin typeface="Verdana" pitchFamily="34" charset="0"/>
                          <a:ea typeface="Verdana" pitchFamily="34" charset="0"/>
                          <a:cs typeface="Verdana" pitchFamily="34" charset="0"/>
                        </a:rPr>
                        <a:t>ItemType</a:t>
                      </a:r>
                      <a:r>
                        <a:rPr lang="en-US" sz="2400" b="0" u="none" baseline="0" dirty="0" smtClean="0">
                          <a:solidFill>
                            <a:schemeClr val="tx1"/>
                          </a:solidFill>
                          <a:latin typeface="Verdana" pitchFamily="34" charset="0"/>
                          <a:ea typeface="Verdana" pitchFamily="34" charset="0"/>
                          <a:cs typeface="Verdana" pitchFamily="34" charset="0"/>
                        </a:rPr>
                        <a:t>[] array, </a:t>
                      </a:r>
                      <a:r>
                        <a:rPr lang="en-US" sz="2400" b="0" u="none" baseline="0" dirty="0" err="1" smtClean="0">
                          <a:solidFill>
                            <a:schemeClr val="tx1"/>
                          </a:solidFill>
                          <a:latin typeface="Verdana" pitchFamily="34" charset="0"/>
                          <a:ea typeface="Verdana" pitchFamily="34" charset="0"/>
                          <a:cs typeface="Verdana" pitchFamily="34" charset="0"/>
                        </a:rPr>
                        <a:t>int</a:t>
                      </a:r>
                      <a:r>
                        <a:rPr lang="en-US" sz="2400" b="0" u="none" baseline="0" dirty="0" smtClean="0">
                          <a:solidFill>
                            <a:schemeClr val="tx1"/>
                          </a:solidFill>
                          <a:latin typeface="Verdana" pitchFamily="34" charset="0"/>
                          <a:ea typeface="Verdana" pitchFamily="34" charset="0"/>
                          <a:cs typeface="Verdana" pitchFamily="34" charset="0"/>
                        </a:rPr>
                        <a:t> n, </a:t>
                      </a:r>
                      <a:r>
                        <a:rPr lang="en-US" sz="2400" b="0" u="none" baseline="0" dirty="0" err="1" smtClean="0">
                          <a:solidFill>
                            <a:schemeClr val="tx1"/>
                          </a:solidFill>
                          <a:latin typeface="Verdana" pitchFamily="34" charset="0"/>
                          <a:ea typeface="Verdana" pitchFamily="34" charset="0"/>
                          <a:cs typeface="Verdana" pitchFamily="34" charset="0"/>
                        </a:rPr>
                        <a:t>ItemType</a:t>
                      </a:r>
                      <a:r>
                        <a:rPr lang="en-US" sz="2400" b="0" u="none" baseline="0" dirty="0" smtClean="0">
                          <a:solidFill>
                            <a:schemeClr val="tx1"/>
                          </a:solidFill>
                          <a:latin typeface="Verdana" pitchFamily="34" charset="0"/>
                          <a:ea typeface="Verdana" pitchFamily="34" charset="0"/>
                          <a:cs typeface="Verdana" pitchFamily="34" charset="0"/>
                        </a:rPr>
                        <a:t> target)</a:t>
                      </a:r>
                      <a:endParaRPr lang="en-US" sz="2400" b="0" u="none" dirty="0" smtClean="0">
                        <a:solidFill>
                          <a:schemeClr val="tx1"/>
                        </a:solidFill>
                        <a:latin typeface="Verdana" pitchFamily="34" charset="0"/>
                        <a:ea typeface="Verdana" pitchFamily="34" charset="0"/>
                        <a:cs typeface="Verdana" pitchFamily="34" charset="0"/>
                      </a:endParaRPr>
                    </a:p>
                  </a:txBody>
                  <a:tcPr>
                    <a:solidFill>
                      <a:srgbClr val="FFCCFF"/>
                    </a:solidFill>
                  </a:tcPr>
                </a:tc>
              </a:tr>
              <a:tr h="3673857">
                <a:tc>
                  <a:txBody>
                    <a:bodyPr/>
                    <a:lstStyle/>
                    <a:p>
                      <a:endParaRPr lang="en-US" sz="2000" kern="1200" dirty="0" smtClean="0">
                        <a:solidFill>
                          <a:srgbClr val="0000FF"/>
                        </a:solidFill>
                        <a:latin typeface="Verdana" pitchFamily="34" charset="0"/>
                        <a:ea typeface="Verdana" pitchFamily="34" charset="0"/>
                        <a:cs typeface="Verdana" pitchFamily="34" charset="0"/>
                      </a:endParaRPr>
                    </a:p>
                    <a:p>
                      <a:r>
                        <a:rPr lang="en-US" sz="2000" kern="1200" dirty="0" smtClean="0">
                          <a:solidFill>
                            <a:srgbClr val="0000FF"/>
                          </a:solidFill>
                          <a:latin typeface="Verdana" pitchFamily="34" charset="0"/>
                          <a:ea typeface="Verdana" pitchFamily="34" charset="0"/>
                          <a:cs typeface="Verdana" pitchFamily="34" charset="0"/>
                        </a:rPr>
                        <a:t>Set index to start of array (i.e. 0)</a:t>
                      </a:r>
                    </a:p>
                    <a:p>
                      <a:endParaRPr lang="en-US" sz="2000" kern="1200" dirty="0" smtClean="0">
                        <a:solidFill>
                          <a:srgbClr val="0000FF"/>
                        </a:solidFill>
                        <a:latin typeface="Verdana" pitchFamily="34" charset="0"/>
                        <a:ea typeface="Verdana" pitchFamily="34" charset="0"/>
                        <a:cs typeface="Verdana" pitchFamily="34" charset="0"/>
                      </a:endParaRPr>
                    </a:p>
                    <a:p>
                      <a:r>
                        <a:rPr lang="en-US" sz="2000" kern="1200" dirty="0" smtClean="0">
                          <a:solidFill>
                            <a:srgbClr val="0000FF"/>
                          </a:solidFill>
                          <a:latin typeface="Verdana" pitchFamily="34" charset="0"/>
                          <a:ea typeface="Verdana" pitchFamily="34" charset="0"/>
                          <a:cs typeface="Verdana" pitchFamily="34" charset="0"/>
                        </a:rPr>
                        <a:t>While (not found </a:t>
                      </a:r>
                      <a:r>
                        <a:rPr lang="en-US" sz="2000" u="sng" kern="1200" dirty="0" smtClean="0">
                          <a:solidFill>
                            <a:srgbClr val="0000FF"/>
                          </a:solidFill>
                          <a:latin typeface="Verdana" pitchFamily="34" charset="0"/>
                          <a:ea typeface="Verdana" pitchFamily="34" charset="0"/>
                          <a:cs typeface="Verdana" pitchFamily="34" charset="0"/>
                        </a:rPr>
                        <a:t>and</a:t>
                      </a:r>
                      <a:r>
                        <a:rPr lang="en-US" sz="2000" kern="1200" dirty="0" smtClean="0">
                          <a:solidFill>
                            <a:srgbClr val="0000FF"/>
                          </a:solidFill>
                          <a:latin typeface="Verdana" pitchFamily="34" charset="0"/>
                          <a:ea typeface="Verdana" pitchFamily="34" charset="0"/>
                          <a:cs typeface="Verdana" pitchFamily="34" charset="0"/>
                        </a:rPr>
                        <a:t> not done </a:t>
                      </a:r>
                      <a:r>
                        <a:rPr lang="en-US" sz="2000" u="sng" kern="1200" dirty="0" smtClean="0">
                          <a:solidFill>
                            <a:srgbClr val="0000FF"/>
                          </a:solidFill>
                          <a:latin typeface="Verdana" pitchFamily="34" charset="0"/>
                          <a:ea typeface="Verdana" pitchFamily="34" charset="0"/>
                          <a:cs typeface="Verdana" pitchFamily="34" charset="0"/>
                        </a:rPr>
                        <a:t>and</a:t>
                      </a:r>
                      <a:r>
                        <a:rPr lang="en-US" sz="2000" kern="1200" dirty="0" smtClean="0">
                          <a:solidFill>
                            <a:srgbClr val="0000FF"/>
                          </a:solidFill>
                          <a:latin typeface="Verdana" pitchFamily="34" charset="0"/>
                          <a:ea typeface="Verdana" pitchFamily="34" charset="0"/>
                          <a:cs typeface="Verdana" pitchFamily="34" charset="0"/>
                        </a:rPr>
                        <a:t> not end of array)</a:t>
                      </a:r>
                      <a:endParaRPr lang="en-US" sz="2000" kern="1200" baseline="0" dirty="0" smtClean="0">
                        <a:solidFill>
                          <a:srgbClr val="0000FF"/>
                        </a:solidFill>
                        <a:latin typeface="Verdana" pitchFamily="34" charset="0"/>
                        <a:ea typeface="Verdana" pitchFamily="34" charset="0"/>
                        <a:cs typeface="Verdana" pitchFamily="34" charset="0"/>
                      </a:endParaRPr>
                    </a:p>
                    <a:p>
                      <a:r>
                        <a:rPr lang="en-US" sz="2000" kern="1200" baseline="0" dirty="0" smtClean="0">
                          <a:solidFill>
                            <a:srgbClr val="0000FF"/>
                          </a:solidFill>
                          <a:latin typeface="Verdana" pitchFamily="34" charset="0"/>
                          <a:ea typeface="Verdana" pitchFamily="34" charset="0"/>
                          <a:cs typeface="Verdana" pitchFamily="34" charset="0"/>
                        </a:rPr>
                        <a:t>     if item at the index of the array is equal to target</a:t>
                      </a:r>
                    </a:p>
                    <a:p>
                      <a:r>
                        <a:rPr lang="en-US" sz="2000" kern="1200" baseline="0" dirty="0" smtClean="0">
                          <a:solidFill>
                            <a:srgbClr val="0000FF"/>
                          </a:solidFill>
                          <a:latin typeface="Verdana" pitchFamily="34" charset="0"/>
                          <a:ea typeface="Verdana" pitchFamily="34" charset="0"/>
                          <a:cs typeface="Verdana" pitchFamily="34" charset="0"/>
                        </a:rPr>
                        <a:t>        item found,  (return the index)</a:t>
                      </a:r>
                    </a:p>
                    <a:p>
                      <a:r>
                        <a:rPr lang="en-US" sz="2000" kern="1200" baseline="0" dirty="0" smtClean="0">
                          <a:solidFill>
                            <a:srgbClr val="FF0000"/>
                          </a:solidFill>
                          <a:latin typeface="Verdana" pitchFamily="34" charset="0"/>
                          <a:ea typeface="Verdana" pitchFamily="34" charset="0"/>
                          <a:cs typeface="Verdana" pitchFamily="34" charset="0"/>
                        </a:rPr>
                        <a:t>     else</a:t>
                      </a:r>
                    </a:p>
                    <a:p>
                      <a:r>
                        <a:rPr lang="en-US" sz="2000" kern="1200" baseline="0" dirty="0" smtClean="0">
                          <a:solidFill>
                            <a:srgbClr val="FF0000"/>
                          </a:solidFill>
                          <a:latin typeface="Verdana" pitchFamily="34" charset="0"/>
                          <a:ea typeface="Verdana" pitchFamily="34" charset="0"/>
                          <a:cs typeface="Verdana" pitchFamily="34" charset="0"/>
                        </a:rPr>
                        <a:t>     if item at the index of the array is greater than target</a:t>
                      </a:r>
                    </a:p>
                    <a:p>
                      <a:r>
                        <a:rPr lang="en-US" sz="2000" kern="1200" baseline="0" dirty="0" smtClean="0">
                          <a:solidFill>
                            <a:srgbClr val="FF0000"/>
                          </a:solidFill>
                          <a:latin typeface="Verdana" pitchFamily="34" charset="0"/>
                          <a:ea typeface="Verdana" pitchFamily="34" charset="0"/>
                          <a:cs typeface="Verdana" pitchFamily="34" charset="0"/>
                        </a:rPr>
                        <a:t>        item not found, done (return -1)</a:t>
                      </a:r>
                    </a:p>
                    <a:p>
                      <a:r>
                        <a:rPr lang="en-US" sz="2000" kern="1200" baseline="0" dirty="0" smtClean="0">
                          <a:solidFill>
                            <a:srgbClr val="0000FF"/>
                          </a:solidFill>
                          <a:latin typeface="Verdana" pitchFamily="34" charset="0"/>
                          <a:ea typeface="Verdana" pitchFamily="34" charset="0"/>
                          <a:cs typeface="Verdana" pitchFamily="34" charset="0"/>
                        </a:rPr>
                        <a:t>     else</a:t>
                      </a:r>
                    </a:p>
                    <a:p>
                      <a:r>
                        <a:rPr lang="en-US" sz="2000" kern="1200" baseline="0" dirty="0" smtClean="0">
                          <a:solidFill>
                            <a:srgbClr val="0000FF"/>
                          </a:solidFill>
                          <a:latin typeface="Verdana" pitchFamily="34" charset="0"/>
                          <a:ea typeface="Verdana" pitchFamily="34" charset="0"/>
                          <a:cs typeface="Verdana" pitchFamily="34" charset="0"/>
                        </a:rPr>
                        <a:t>         increment the index (by 1)</a:t>
                      </a:r>
                    </a:p>
                    <a:p>
                      <a:r>
                        <a:rPr lang="en-US" sz="2000" kern="1200" baseline="0" dirty="0" smtClean="0">
                          <a:solidFill>
                            <a:srgbClr val="0000FF"/>
                          </a:solidFill>
                          <a:latin typeface="Verdana" pitchFamily="34" charset="0"/>
                          <a:ea typeface="Verdana" pitchFamily="34" charset="0"/>
                          <a:cs typeface="Verdana" pitchFamily="34" charset="0"/>
                        </a:rPr>
                        <a:t> </a:t>
                      </a:r>
                    </a:p>
                    <a:p>
                      <a:r>
                        <a:rPr lang="en-US" sz="2000" kern="1200" baseline="0" dirty="0" smtClean="0">
                          <a:solidFill>
                            <a:srgbClr val="0000FF"/>
                          </a:solidFill>
                          <a:latin typeface="Verdana" pitchFamily="34" charset="0"/>
                          <a:ea typeface="Verdana" pitchFamily="34" charset="0"/>
                          <a:cs typeface="Verdana" pitchFamily="34" charset="0"/>
                        </a:rPr>
                        <a:t>End of array is reached, item is not found (return -1)</a:t>
                      </a:r>
                      <a:endParaRPr lang="en-SG" sz="2000" kern="1200" dirty="0" smtClean="0">
                        <a:solidFill>
                          <a:srgbClr val="0000FF"/>
                        </a:solidFill>
                        <a:latin typeface="Verdana" pitchFamily="34" charset="0"/>
                        <a:ea typeface="Verdana" pitchFamily="34" charset="0"/>
                        <a:cs typeface="Verdana" pitchFamily="34" charset="0"/>
                      </a:endParaRPr>
                    </a:p>
                    <a:p>
                      <a:r>
                        <a:rPr lang="en-SG" sz="2000" kern="1200" dirty="0" smtClean="0">
                          <a:solidFill>
                            <a:srgbClr val="0000FF"/>
                          </a:solidFill>
                          <a:latin typeface="Verdana" pitchFamily="34" charset="0"/>
                          <a:ea typeface="Verdana" pitchFamily="34" charset="0"/>
                          <a:cs typeface="Verdana" pitchFamily="34" charset="0"/>
                        </a:rPr>
                        <a:t>  </a:t>
                      </a:r>
                    </a:p>
                  </a:txBody>
                  <a:tcPr>
                    <a:solidFill>
                      <a:srgbClr val="CCFFFF"/>
                    </a:solidFill>
                  </a:tcPr>
                </a:tc>
              </a:tr>
            </a:tbl>
          </a:graphicData>
        </a:graphic>
      </p:graphicFrame>
    </p:spTree>
    <p:extLst>
      <p:ext uri="{BB962C8B-B14F-4D97-AF65-F5344CB8AC3E}">
        <p14:creationId xmlns:p14="http://schemas.microsoft.com/office/powerpoint/2010/main" val="3915408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smtClean="0">
                <a:latin typeface="Arial" pitchFamily="34" charset="0"/>
                <a:ea typeface="宋体" charset="-122"/>
                <a:cs typeface="Arial" pitchFamily="34" charset="0"/>
              </a:rPr>
              <a:t>Sequential Search </a:t>
            </a:r>
            <a:r>
              <a:rPr lang="en-US" altLang="zh-CN" sz="2800" b="0" dirty="0" smtClean="0">
                <a:latin typeface="Arial" pitchFamily="34" charset="0"/>
                <a:ea typeface="宋体" charset="-122"/>
                <a:cs typeface="Arial" pitchFamily="34" charset="0"/>
              </a:rPr>
              <a:t>(Sorted array) </a:t>
            </a:r>
            <a:r>
              <a:rPr lang="en-US" altLang="zh-CN" sz="2800" b="0" i="1" dirty="0" smtClean="0">
                <a:latin typeface="Arial" pitchFamily="34" charset="0"/>
                <a:ea typeface="宋体" charset="-122"/>
                <a:cs typeface="Arial" pitchFamily="34" charset="0"/>
              </a:rPr>
              <a:t>- implementation</a:t>
            </a:r>
          </a:p>
        </p:txBody>
      </p:sp>
      <p:sp>
        <p:nvSpPr>
          <p:cNvPr id="9220" name="Rectangle 3"/>
          <p:cNvSpPr>
            <a:spLocks noGrp="1" noChangeArrowheads="1"/>
          </p:cNvSpPr>
          <p:nvPr>
            <p:ph type="body" idx="1"/>
          </p:nvPr>
        </p:nvSpPr>
        <p:spPr>
          <a:xfrm>
            <a:off x="381000" y="990600"/>
            <a:ext cx="8534400" cy="4419600"/>
          </a:xfrm>
          <a:solidFill>
            <a:srgbClr val="CCFFFF"/>
          </a:solidFill>
          <a:ln>
            <a:solidFill>
              <a:schemeClr val="bg2"/>
            </a:solidFill>
          </a:ln>
        </p:spPr>
        <p:txBody>
          <a:bodyPr/>
          <a:lstStyle/>
          <a:p>
            <a:pPr>
              <a:buNone/>
            </a:pPr>
            <a:r>
              <a:rPr lang="en-US" sz="2000" dirty="0" err="1" smtClean="0">
                <a:solidFill>
                  <a:srgbClr val="0000FF"/>
                </a:solidFill>
                <a:latin typeface="Courier New" pitchFamily="49" charset="0"/>
                <a:cs typeface="Courier New" pitchFamily="49" charset="0"/>
              </a:rPr>
              <a:t>int</a:t>
            </a:r>
            <a:r>
              <a:rPr lang="en-US" sz="2000" dirty="0" smtClean="0">
                <a:solidFill>
                  <a:srgbClr val="0000FF"/>
                </a:solidFill>
                <a:latin typeface="Courier New" pitchFamily="49" charset="0"/>
                <a:cs typeface="Courier New" pitchFamily="49" charset="0"/>
              </a:rPr>
              <a:t> search (</a:t>
            </a:r>
            <a:r>
              <a:rPr lang="en-US" sz="2000" dirty="0" err="1" smtClean="0">
                <a:solidFill>
                  <a:srgbClr val="0000FF"/>
                </a:solidFill>
                <a:latin typeface="Courier New" pitchFamily="49" charset="0"/>
                <a:cs typeface="Courier New" pitchFamily="49" charset="0"/>
              </a:rPr>
              <a:t>int</a:t>
            </a:r>
            <a:r>
              <a:rPr lang="en-US" sz="2000" dirty="0" smtClean="0">
                <a:solidFill>
                  <a:srgbClr val="0000F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numArray</a:t>
            </a:r>
            <a:r>
              <a:rPr lang="en-US" sz="2000" dirty="0" smtClean="0">
                <a:solidFill>
                  <a:srgbClr val="0000F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solidFill>
                  <a:srgbClr val="0000FF"/>
                </a:solidFill>
                <a:latin typeface="Courier New" pitchFamily="49" charset="0"/>
                <a:cs typeface="Courier New" pitchFamily="49" charset="0"/>
              </a:rPr>
              <a:t> n, </a:t>
            </a:r>
            <a:r>
              <a:rPr lang="en-US" sz="2000" dirty="0" err="1" smtClean="0">
                <a:solidFill>
                  <a:srgbClr val="0000FF"/>
                </a:solidFill>
                <a:latin typeface="Courier New" pitchFamily="49" charset="0"/>
                <a:cs typeface="Courier New" pitchFamily="49" charset="0"/>
              </a:rPr>
              <a:t>int</a:t>
            </a:r>
            <a:r>
              <a:rPr lang="en-US" sz="2000" dirty="0" smtClean="0">
                <a:solidFill>
                  <a:srgbClr val="0000FF"/>
                </a:solidFill>
                <a:latin typeface="Courier New" pitchFamily="49" charset="0"/>
                <a:cs typeface="Courier New" pitchFamily="49" charset="0"/>
              </a:rPr>
              <a:t> target)</a:t>
            </a:r>
            <a:endParaRPr lang="en-SG" sz="2000" dirty="0" smtClean="0">
              <a:solidFill>
                <a:srgbClr val="0000FF"/>
              </a:solidFill>
              <a:latin typeface="Courier New" pitchFamily="49" charset="0"/>
              <a:cs typeface="Courier New" pitchFamily="49" charset="0"/>
            </a:endParaRPr>
          </a:p>
          <a:p>
            <a:pPr>
              <a:buNone/>
            </a:pPr>
            <a:r>
              <a:rPr lang="en-US" sz="2000" dirty="0" smtClean="0">
                <a:solidFill>
                  <a:srgbClr val="0000FF"/>
                </a:solidFill>
                <a:latin typeface="Courier New" pitchFamily="49" charset="0"/>
                <a:cs typeface="Courier New" pitchFamily="49" charset="0"/>
              </a:rPr>
              <a:t>{   </a:t>
            </a:r>
            <a:endParaRPr lang="en-SG" sz="2000" dirty="0" smtClean="0">
              <a:solidFill>
                <a:srgbClr val="0000FF"/>
              </a:solidFill>
              <a:latin typeface="Courier New" pitchFamily="49" charset="0"/>
              <a:cs typeface="Courier New" pitchFamily="49" charset="0"/>
            </a:endParaRPr>
          </a:p>
          <a:p>
            <a:pPr>
              <a:buNone/>
            </a:pPr>
            <a:r>
              <a:rPr lang="en-US" sz="2000" dirty="0" smtClean="0">
                <a:solidFill>
                  <a:srgbClr val="0000FF"/>
                </a:solidFill>
                <a:latin typeface="Courier New" pitchFamily="49" charset="0"/>
                <a:cs typeface="Courier New" pitchFamily="49" charset="0"/>
              </a:rPr>
              <a:t>   for (</a:t>
            </a:r>
            <a:r>
              <a:rPr lang="en-US" sz="2000" dirty="0" err="1" smtClean="0">
                <a:solidFill>
                  <a:srgbClr val="0000FF"/>
                </a:solidFill>
                <a:latin typeface="Courier New" pitchFamily="49" charset="0"/>
                <a:cs typeface="Courier New" pitchFamily="49" charset="0"/>
              </a:rPr>
              <a:t>int</a:t>
            </a:r>
            <a:r>
              <a:rPr lang="en-US" sz="2000" dirty="0" smtClean="0">
                <a:solidFill>
                  <a:srgbClr val="0000F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a:t>
            </a:r>
            <a:r>
              <a:rPr lang="en-US" sz="2000" dirty="0" smtClean="0">
                <a:solidFill>
                  <a:srgbClr val="0000FF"/>
                </a:solidFill>
                <a:latin typeface="Courier New" pitchFamily="49" charset="0"/>
                <a:cs typeface="Courier New" pitchFamily="49" charset="0"/>
              </a:rPr>
              <a:t>=0; </a:t>
            </a:r>
            <a:r>
              <a:rPr lang="en-US" sz="2000" dirty="0" err="1" smtClean="0">
                <a:solidFill>
                  <a:srgbClr val="0000FF"/>
                </a:solidFill>
                <a:latin typeface="Courier New" pitchFamily="49" charset="0"/>
                <a:cs typeface="Courier New" pitchFamily="49" charset="0"/>
              </a:rPr>
              <a:t>i</a:t>
            </a:r>
            <a:r>
              <a:rPr lang="en-US" sz="2000" dirty="0" smtClean="0">
                <a:solidFill>
                  <a:srgbClr val="0000FF"/>
                </a:solidFill>
                <a:latin typeface="Courier New" pitchFamily="49" charset="0"/>
                <a:cs typeface="Courier New" pitchFamily="49" charset="0"/>
              </a:rPr>
              <a:t>&lt;n; </a:t>
            </a:r>
            <a:r>
              <a:rPr lang="en-US" sz="2000" dirty="0" err="1" smtClean="0">
                <a:solidFill>
                  <a:srgbClr val="0000FF"/>
                </a:solidFill>
                <a:latin typeface="Courier New" pitchFamily="49" charset="0"/>
                <a:cs typeface="Courier New" pitchFamily="49" charset="0"/>
              </a:rPr>
              <a:t>i</a:t>
            </a:r>
            <a:r>
              <a:rPr lang="en-US" sz="2000" dirty="0" smtClean="0">
                <a:solidFill>
                  <a:srgbClr val="0000FF"/>
                </a:solidFill>
                <a:latin typeface="Courier New" pitchFamily="49" charset="0"/>
                <a:cs typeface="Courier New" pitchFamily="49" charset="0"/>
              </a:rPr>
              <a:t>++)</a:t>
            </a:r>
          </a:p>
          <a:p>
            <a:pPr>
              <a:buNone/>
            </a:pPr>
            <a:r>
              <a:rPr lang="en-US" sz="2000" dirty="0" smtClean="0">
                <a:solidFill>
                  <a:srgbClr val="0000FF"/>
                </a:solidFill>
                <a:latin typeface="Courier New" pitchFamily="49" charset="0"/>
                <a:cs typeface="Courier New" pitchFamily="49" charset="0"/>
              </a:rPr>
              <a:t>   {  </a:t>
            </a:r>
            <a:endParaRPr lang="en-SG" sz="2000" dirty="0" smtClean="0">
              <a:solidFill>
                <a:srgbClr val="0000FF"/>
              </a:solidFill>
              <a:latin typeface="Courier New" pitchFamily="49" charset="0"/>
              <a:cs typeface="Courier New" pitchFamily="49" charset="0"/>
            </a:endParaRPr>
          </a:p>
          <a:p>
            <a:pPr>
              <a:buNone/>
            </a:pPr>
            <a:r>
              <a:rPr lang="en-SG" sz="2000" dirty="0" smtClean="0">
                <a:solidFill>
                  <a:srgbClr val="0000FF"/>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     if ( </a:t>
            </a:r>
            <a:r>
              <a:rPr lang="en-US" sz="2000" dirty="0" err="1" smtClean="0">
                <a:solidFill>
                  <a:srgbClr val="0000FF"/>
                </a:solidFill>
                <a:latin typeface="Courier New" pitchFamily="49" charset="0"/>
                <a:cs typeface="Courier New" pitchFamily="49" charset="0"/>
              </a:rPr>
              <a:t>numArray</a:t>
            </a:r>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a:t>
            </a:r>
            <a:r>
              <a:rPr lang="en-US" sz="2000" dirty="0" smtClean="0">
                <a:solidFill>
                  <a:srgbClr val="0000FF"/>
                </a:solidFill>
                <a:latin typeface="Courier New" pitchFamily="49" charset="0"/>
                <a:cs typeface="Courier New" pitchFamily="49" charset="0"/>
              </a:rPr>
              <a:t>] == target ) </a:t>
            </a:r>
            <a:r>
              <a:rPr lang="en-US" sz="2000" i="1" dirty="0" smtClean="0">
                <a:solidFill>
                  <a:srgbClr val="FF9900"/>
                </a:solidFill>
                <a:latin typeface="Courier New" pitchFamily="49" charset="0"/>
                <a:cs typeface="Courier New" pitchFamily="49" charset="0"/>
              </a:rPr>
              <a:t>// found</a:t>
            </a:r>
            <a:r>
              <a:rPr lang="en-US" sz="2000" dirty="0" smtClean="0">
                <a:solidFill>
                  <a:srgbClr val="0000FF"/>
                </a:solidFill>
                <a:latin typeface="Courier New" pitchFamily="49" charset="0"/>
                <a:cs typeface="Courier New" pitchFamily="49" charset="0"/>
              </a:rPr>
              <a:t/>
            </a:r>
            <a:br>
              <a:rPr lang="en-US" sz="2000" dirty="0" smtClean="0">
                <a:solidFill>
                  <a:srgbClr val="0000FF"/>
                </a:solidFill>
                <a:latin typeface="Courier New" pitchFamily="49" charset="0"/>
                <a:cs typeface="Courier New" pitchFamily="49" charset="0"/>
              </a:rPr>
            </a:br>
            <a:r>
              <a:rPr lang="en-US" sz="2000" dirty="0" smtClean="0">
                <a:solidFill>
                  <a:srgbClr val="0000FF"/>
                </a:solidFill>
                <a:latin typeface="Courier New" pitchFamily="49" charset="0"/>
                <a:cs typeface="Courier New" pitchFamily="49" charset="0"/>
              </a:rPr>
              <a:t>       return </a:t>
            </a:r>
            <a:r>
              <a:rPr lang="en-US" sz="2000" dirty="0" err="1" smtClean="0">
                <a:solidFill>
                  <a:srgbClr val="0000FF"/>
                </a:solidFill>
                <a:latin typeface="Courier New" pitchFamily="49" charset="0"/>
                <a:cs typeface="Courier New" pitchFamily="49" charset="0"/>
              </a:rPr>
              <a:t>i</a:t>
            </a:r>
            <a:r>
              <a:rPr lang="en-US" sz="2000" dirty="0" smtClean="0">
                <a:solidFill>
                  <a:srgbClr val="0000FF"/>
                </a:solidFill>
                <a:latin typeface="Courier New" pitchFamily="49" charset="0"/>
                <a:cs typeface="Courier New" pitchFamily="49" charset="0"/>
              </a:rPr>
              <a:t>;</a:t>
            </a:r>
          </a:p>
          <a:p>
            <a:pPr>
              <a:buNone/>
            </a:pPr>
            <a:r>
              <a:rPr lang="en-US" sz="2000" dirty="0" smtClean="0">
                <a:solidFill>
                  <a:srgbClr val="0000FF"/>
                </a:solidFill>
                <a:latin typeface="Courier New" pitchFamily="49" charset="0"/>
                <a:cs typeface="Courier New" pitchFamily="49" charset="0"/>
              </a:rPr>
              <a:t>      else</a:t>
            </a:r>
            <a:br>
              <a:rPr lang="en-US" sz="2000" dirty="0" smtClean="0">
                <a:solidFill>
                  <a:srgbClr val="0000FF"/>
                </a:solidFill>
                <a:latin typeface="Courier New" pitchFamily="49" charset="0"/>
                <a:cs typeface="Courier New" pitchFamily="49" charset="0"/>
              </a:rPr>
            </a:br>
            <a:r>
              <a:rPr lang="en-US" sz="2000" dirty="0" smtClean="0">
                <a:solidFill>
                  <a:srgbClr val="0000FF"/>
                </a:solidFill>
                <a:latin typeface="Courier New" pitchFamily="49" charset="0"/>
                <a:cs typeface="Courier New" pitchFamily="49" charset="0"/>
              </a:rPr>
              <a:t>    if ( </a:t>
            </a:r>
            <a:r>
              <a:rPr lang="en-US" sz="2000" dirty="0" err="1" smtClean="0">
                <a:solidFill>
                  <a:srgbClr val="0000FF"/>
                </a:solidFill>
                <a:latin typeface="Courier New" pitchFamily="49" charset="0"/>
                <a:cs typeface="Courier New" pitchFamily="49" charset="0"/>
              </a:rPr>
              <a:t>numArray</a:t>
            </a:r>
            <a:r>
              <a:rPr lang="en-US" sz="2000" dirty="0" smtClean="0">
                <a:solidFill>
                  <a:srgbClr val="0000FF"/>
                </a:solidFill>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a:t>
            </a:r>
            <a:r>
              <a:rPr lang="en-US" sz="2000" dirty="0" smtClean="0">
                <a:solidFill>
                  <a:srgbClr val="0000FF"/>
                </a:solidFill>
                <a:latin typeface="Courier New" pitchFamily="49" charset="0"/>
                <a:cs typeface="Courier New" pitchFamily="49" charset="0"/>
              </a:rPr>
              <a:t>] &gt; target ) </a:t>
            </a:r>
            <a:r>
              <a:rPr lang="en-US" sz="2000" i="1" dirty="0" smtClean="0">
                <a:solidFill>
                  <a:srgbClr val="FF9900"/>
                </a:solidFill>
                <a:latin typeface="Courier New" pitchFamily="49" charset="0"/>
                <a:cs typeface="Courier New" pitchFamily="49" charset="0"/>
              </a:rPr>
              <a:t>// not found </a:t>
            </a:r>
            <a:r>
              <a:rPr lang="en-US" sz="2000" dirty="0" smtClean="0">
                <a:solidFill>
                  <a:srgbClr val="0000FF"/>
                </a:solidFill>
                <a:latin typeface="Courier New" pitchFamily="49" charset="0"/>
                <a:cs typeface="Courier New" pitchFamily="49" charset="0"/>
              </a:rPr>
              <a:t/>
            </a:r>
            <a:br>
              <a:rPr lang="en-US" sz="2000" dirty="0" smtClean="0">
                <a:solidFill>
                  <a:srgbClr val="0000FF"/>
                </a:solidFill>
                <a:latin typeface="Courier New" pitchFamily="49" charset="0"/>
                <a:cs typeface="Courier New" pitchFamily="49" charset="0"/>
              </a:rPr>
            </a:br>
            <a:r>
              <a:rPr lang="en-US" sz="2000" dirty="0" smtClean="0">
                <a:solidFill>
                  <a:srgbClr val="0000FF"/>
                </a:solidFill>
                <a:latin typeface="Courier New" pitchFamily="49" charset="0"/>
                <a:cs typeface="Courier New" pitchFamily="49" charset="0"/>
              </a:rPr>
              <a:t>       return -1;</a:t>
            </a:r>
          </a:p>
          <a:p>
            <a:pPr>
              <a:buNone/>
            </a:pPr>
            <a:r>
              <a:rPr lang="en-US" sz="2000" dirty="0" smtClean="0">
                <a:solidFill>
                  <a:srgbClr val="0000FF"/>
                </a:solidFill>
                <a:latin typeface="Courier New" pitchFamily="49" charset="0"/>
                <a:cs typeface="Courier New" pitchFamily="49" charset="0"/>
              </a:rPr>
              <a:t>    }</a:t>
            </a:r>
            <a:r>
              <a:rPr lang="en-US" sz="2000" dirty="0" smtClean="0">
                <a:solidFill>
                  <a:srgbClr val="FF9900"/>
                </a:solidFill>
                <a:latin typeface="Courier New" pitchFamily="49" charset="0"/>
                <a:cs typeface="Courier New" pitchFamily="49" charset="0"/>
              </a:rPr>
              <a:t> </a:t>
            </a:r>
            <a:endParaRPr lang="en-SG" sz="2000" dirty="0" smtClean="0">
              <a:solidFill>
                <a:srgbClr val="FF9900"/>
              </a:solidFill>
              <a:latin typeface="Courier New" pitchFamily="49" charset="0"/>
              <a:cs typeface="Courier New" pitchFamily="49" charset="0"/>
            </a:endParaRPr>
          </a:p>
          <a:p>
            <a:pPr>
              <a:buNone/>
            </a:pPr>
            <a:r>
              <a:rPr lang="en-US" sz="2000" dirty="0" smtClean="0">
                <a:solidFill>
                  <a:srgbClr val="0000FF"/>
                </a:solidFill>
                <a:latin typeface="Courier New" pitchFamily="49" charset="0"/>
                <a:cs typeface="Courier New" pitchFamily="49" charset="0"/>
              </a:rPr>
              <a:t>    return -1; </a:t>
            </a:r>
            <a:r>
              <a:rPr lang="en-US" sz="2000" i="1" dirty="0" smtClean="0">
                <a:solidFill>
                  <a:srgbClr val="FF9900"/>
                </a:solidFill>
                <a:latin typeface="Courier New" pitchFamily="49" charset="0"/>
                <a:cs typeface="Courier New" pitchFamily="49" charset="0"/>
              </a:rPr>
              <a:t>// not found</a:t>
            </a:r>
          </a:p>
          <a:p>
            <a:pPr>
              <a:buNone/>
            </a:pPr>
            <a:r>
              <a:rPr lang="en-US" sz="2000" dirty="0" smtClean="0">
                <a:solidFill>
                  <a:srgbClr val="0000FF"/>
                </a:solidFill>
                <a:latin typeface="Courier New" pitchFamily="49" charset="0"/>
                <a:cs typeface="Courier New" pitchFamily="49" charset="0"/>
              </a:rPr>
              <a:t>} </a:t>
            </a:r>
            <a:endParaRPr lang="en-SG" sz="2000" dirty="0" smtClean="0">
              <a:solidFill>
                <a:srgbClr val="0000FF"/>
              </a:solidFill>
              <a:latin typeface="Courier New" pitchFamily="49" charset="0"/>
              <a:cs typeface="Courier New" pitchFamily="49" charset="0"/>
            </a:endParaRPr>
          </a:p>
          <a:p>
            <a:pPr marL="0" indent="0">
              <a:lnSpc>
                <a:spcPct val="90000"/>
              </a:lnSpc>
              <a:buNone/>
            </a:pPr>
            <a:r>
              <a:rPr lang="en-US" sz="2400" b="0" dirty="0" smtClean="0">
                <a:solidFill>
                  <a:srgbClr val="0000FF"/>
                </a:solidFill>
                <a:latin typeface="Courier New" pitchFamily="49" charset="0"/>
                <a:cs typeface="Courier New" pitchFamily="49" charset="0"/>
              </a:rPr>
              <a:t>    </a:t>
            </a:r>
            <a:endParaRPr lang="en-US" sz="2400" b="0" dirty="0" smtClean="0">
              <a:solidFill>
                <a:srgbClr val="0000FF"/>
              </a:solidFill>
              <a:latin typeface="Arial" pitchFamily="34" charset="0"/>
              <a:cs typeface="Arial" pitchFamily="34" charset="0"/>
            </a:endParaRPr>
          </a:p>
        </p:txBody>
      </p:sp>
      <p:sp>
        <p:nvSpPr>
          <p:cNvPr id="5" name="Rectangle 3"/>
          <p:cNvSpPr txBox="1">
            <a:spLocks noChangeArrowheads="1"/>
          </p:cNvSpPr>
          <p:nvPr/>
        </p:nvSpPr>
        <p:spPr bwMode="auto">
          <a:xfrm>
            <a:off x="381000" y="54864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smtClean="0">
                <a:solidFill>
                  <a:srgbClr val="FF0000"/>
                </a:solidFill>
                <a:latin typeface="Arial" charset="0"/>
              </a:rPr>
              <a:t>Do you know how to implement this sequential search using </a:t>
            </a:r>
            <a:r>
              <a:rPr lang="en-US" sz="2000" i="1" u="sng" dirty="0" smtClean="0">
                <a:solidFill>
                  <a:srgbClr val="FF0000"/>
                </a:solidFill>
                <a:latin typeface="Arial" charset="0"/>
              </a:rPr>
              <a:t>recursion</a:t>
            </a:r>
            <a:r>
              <a:rPr lang="en-US" sz="2000" i="1" dirty="0" smtClean="0">
                <a:solidFill>
                  <a:srgbClr val="FF0000"/>
                </a:solidFill>
                <a:latin typeface="Arial" charset="0"/>
              </a:rPr>
              <a:t> ?</a:t>
            </a:r>
            <a:r>
              <a:rPr lang="en-US" sz="2000" b="0" i="1" dirty="0" smtClean="0">
                <a:solidFill>
                  <a:srgbClr val="FF0000"/>
                </a:solidFill>
                <a:latin typeface="Arial" charset="0"/>
              </a:rPr>
              <a:t> </a:t>
            </a:r>
            <a:endParaRPr lang="en-US" sz="2000" b="0" i="1" dirty="0">
              <a:solidFill>
                <a:srgbClr val="FF0000"/>
              </a:solidFill>
              <a:latin typeface="Arial" charset="0"/>
            </a:endParaRPr>
          </a:p>
        </p:txBody>
      </p:sp>
    </p:spTree>
    <p:extLst>
      <p:ext uri="{BB962C8B-B14F-4D97-AF65-F5344CB8AC3E}">
        <p14:creationId xmlns:p14="http://schemas.microsoft.com/office/powerpoint/2010/main" val="428490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smtClean="0">
                <a:ea typeface="宋体" charset="-122"/>
              </a:rPr>
              <a:t>Sequential Search </a:t>
            </a:r>
            <a:r>
              <a:rPr lang="en-US" altLang="zh-CN" sz="2800" b="0" dirty="0" smtClean="0">
                <a:ea typeface="宋体" charset="-122"/>
              </a:rPr>
              <a:t>(Sorted array) </a:t>
            </a:r>
            <a:r>
              <a:rPr lang="en-US" altLang="zh-CN" sz="2800" b="0" i="1" dirty="0" smtClean="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Sorted array</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What</a:t>
            </a:r>
            <a:r>
              <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 is the </a:t>
            </a:r>
            <a:r>
              <a:rPr kumimoji="1" lang="en-US" sz="2400" b="0" i="0" u="sng" strike="noStrike" kern="0" cap="none" spc="0" normalizeH="0" noProof="0" dirty="0" smtClean="0">
                <a:ln>
                  <a:noFill/>
                </a:ln>
                <a:solidFill>
                  <a:srgbClr val="FF0000"/>
                </a:solidFill>
                <a:effectLst/>
                <a:uLnTx/>
                <a:uFillTx/>
                <a:latin typeface="Arial" pitchFamily="34" charset="0"/>
                <a:ea typeface="+mn-ea"/>
                <a:cs typeface="Arial" pitchFamily="34" charset="0"/>
              </a:rPr>
              <a:t>average</a:t>
            </a:r>
            <a:r>
              <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 number of searches (comparisons)?</a:t>
            </a:r>
          </a:p>
          <a:p>
            <a:pPr algn="l">
              <a:lnSpc>
                <a:spcPct val="90000"/>
              </a:lnSpc>
              <a:spcBef>
                <a:spcPct val="20000"/>
              </a:spcBef>
              <a:buClr>
                <a:schemeClr val="tx2"/>
              </a:buClr>
              <a:buSzPct val="140000"/>
            </a:pPr>
            <a:endParaRPr kumimoji="1" lang="en-US" kern="0" dirty="0" smtClean="0">
              <a:solidFill>
                <a:srgbClr val="FF0000"/>
              </a:solidFill>
              <a:latin typeface="Arial" pitchFamily="34" charset="0"/>
              <a:cs typeface="Arial" pitchFamily="34" charset="0"/>
            </a:endParaRPr>
          </a:p>
          <a:p>
            <a:pPr algn="l">
              <a:lnSpc>
                <a:spcPct val="90000"/>
              </a:lnSpc>
              <a:spcBef>
                <a:spcPct val="20000"/>
              </a:spcBef>
              <a:buClr>
                <a:schemeClr val="tx2"/>
              </a:buClr>
              <a:buSzPct val="140000"/>
            </a:pPr>
            <a:r>
              <a:rPr kumimoji="1" lang="en-US" kern="0" dirty="0" smtClean="0">
                <a:solidFill>
                  <a:srgbClr val="FF0000"/>
                </a:solidFill>
                <a:latin typeface="Arial" pitchFamily="34" charset="0"/>
                <a:cs typeface="Arial" pitchFamily="34" charset="0"/>
              </a:rPr>
              <a:t>What is the </a:t>
            </a:r>
            <a:r>
              <a:rPr kumimoji="1" lang="en-US" u="sng" kern="0" dirty="0" smtClean="0">
                <a:solidFill>
                  <a:srgbClr val="FF0000"/>
                </a:solidFill>
                <a:latin typeface="Arial" pitchFamily="34" charset="0"/>
                <a:cs typeface="Arial" pitchFamily="34" charset="0"/>
              </a:rPr>
              <a:t>worst</a:t>
            </a:r>
            <a:r>
              <a:rPr kumimoji="1" lang="en-US" kern="0" dirty="0" smtClean="0">
                <a:solidFill>
                  <a:srgbClr val="FF0000"/>
                </a:solidFill>
                <a:latin typeface="Arial" pitchFamily="34" charset="0"/>
                <a:cs typeface="Arial" pitchFamily="34" charset="0"/>
              </a:rPr>
              <a:t> number of searches (comparisons)?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85800" y="1600200"/>
            <a:ext cx="7772400" cy="1400175"/>
          </a:xfrm>
          <a:prstGeom prst="rect">
            <a:avLst/>
          </a:prstGeom>
          <a:noFill/>
          <a:ln w="9525">
            <a:noFill/>
            <a:miter lim="800000"/>
            <a:headEnd/>
            <a:tailEnd/>
          </a:ln>
          <a:effectLst/>
        </p:spPr>
      </p:pic>
      <p:sp>
        <p:nvSpPr>
          <p:cNvPr id="8" name="Rectangle 3"/>
          <p:cNvSpPr txBox="1">
            <a:spLocks noChangeArrowheads="1"/>
          </p:cNvSpPr>
          <p:nvPr/>
        </p:nvSpPr>
        <p:spPr bwMode="auto">
          <a:xfrm>
            <a:off x="457200" y="5181600"/>
            <a:ext cx="8305800" cy="457200"/>
          </a:xfrm>
          <a:prstGeom prst="rect">
            <a:avLst/>
          </a:prstGeom>
          <a:solidFill>
            <a:srgbClr val="FFFFCC"/>
          </a:solidFill>
          <a:ln w="9525">
            <a:solidFill>
              <a:schemeClr val="accent1"/>
            </a:solidFill>
            <a:miter lim="800000"/>
            <a:headEnd/>
            <a:tailEnd/>
          </a:ln>
        </p:spPr>
        <p:txBody>
          <a:bodyPr/>
          <a:lstStyle/>
          <a:p>
            <a:pPr algn="l">
              <a:buClr>
                <a:schemeClr val="bg1"/>
              </a:buClr>
            </a:pPr>
            <a:r>
              <a:rPr kumimoji="1" lang="en-US" i="1" kern="0" dirty="0" smtClean="0">
                <a:solidFill>
                  <a:srgbClr val="FF0000"/>
                </a:solidFill>
                <a:latin typeface="Arial" pitchFamily="34" charset="0"/>
                <a:cs typeface="Arial" pitchFamily="34" charset="0"/>
              </a:rPr>
              <a:t>Is there any way to improve the efficiency?</a:t>
            </a:r>
          </a:p>
          <a:p>
            <a:pPr algn="l">
              <a:buClr>
                <a:schemeClr val="bg1"/>
              </a:buClr>
            </a:pPr>
            <a:r>
              <a:rPr lang="en-US" sz="2000" i="1" dirty="0" smtClean="0">
                <a:solidFill>
                  <a:srgbClr val="FF0000"/>
                </a:solidFill>
                <a:latin typeface="Arial" charset="0"/>
              </a:rPr>
              <a:t> </a:t>
            </a:r>
            <a:endParaRPr lang="en-US" sz="2000" i="1" dirty="0">
              <a:solidFill>
                <a:srgbClr val="FF0000"/>
              </a:solidFill>
              <a:latin typeface="Arial" charset="0"/>
            </a:endParaRPr>
          </a:p>
        </p:txBody>
      </p:sp>
    </p:spTree>
    <p:extLst>
      <p:ext uri="{BB962C8B-B14F-4D97-AF65-F5344CB8AC3E}">
        <p14:creationId xmlns:p14="http://schemas.microsoft.com/office/powerpoint/2010/main" val="12891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4. Binary Search </a:t>
            </a:r>
            <a:endParaRPr lang="en-US" altLang="zh-CN" sz="3200" b="0" dirty="0" smtClean="0">
              <a:ea typeface="宋体" charset="-122"/>
            </a:endParaRP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Given a </a:t>
            </a:r>
            <a:r>
              <a:rPr lang="en-US" sz="2400" i="1" dirty="0" smtClean="0">
                <a:solidFill>
                  <a:srgbClr val="0000FF"/>
                </a:solidFill>
                <a:latin typeface="Arial" pitchFamily="34" charset="0"/>
                <a:cs typeface="Arial" pitchFamily="34" charset="0"/>
              </a:rPr>
              <a:t>sorted array </a:t>
            </a:r>
            <a:r>
              <a:rPr lang="en-US" sz="2400" b="0" dirty="0" smtClean="0">
                <a:solidFill>
                  <a:srgbClr val="0000FF"/>
                </a:solidFill>
                <a:latin typeface="Arial" pitchFamily="34" charset="0"/>
                <a:cs typeface="Arial" pitchFamily="34" charset="0"/>
              </a:rPr>
              <a:t>of numbers, </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3352800"/>
            <a:ext cx="8610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smtClean="0">
                <a:solidFill>
                  <a:srgbClr val="FF0000"/>
                </a:solidFill>
                <a:latin typeface="Arial" pitchFamily="34" charset="0"/>
                <a:cs typeface="Arial" pitchFamily="34" charset="0"/>
              </a:rPr>
              <a:t>Can you search a </a:t>
            </a:r>
            <a:r>
              <a:rPr kumimoji="1" lang="en-US" u="sng" kern="0" dirty="0" smtClean="0">
                <a:solidFill>
                  <a:srgbClr val="FF0000"/>
                </a:solidFill>
                <a:latin typeface="Arial" pitchFamily="34" charset="0"/>
                <a:cs typeface="Arial" pitchFamily="34" charset="0"/>
              </a:rPr>
              <a:t>target</a:t>
            </a:r>
            <a:r>
              <a:rPr kumimoji="1" lang="en-US" kern="0" dirty="0" smtClean="0">
                <a:solidFill>
                  <a:srgbClr val="FF0000"/>
                </a:solidFill>
                <a:latin typeface="Arial" pitchFamily="34" charset="0"/>
                <a:cs typeface="Arial" pitchFamily="34" charset="0"/>
              </a:rPr>
              <a:t> number in a more efficient way?</a:t>
            </a:r>
          </a:p>
          <a:p>
            <a:pPr lvl="0" algn="l">
              <a:lnSpc>
                <a:spcPct val="90000"/>
              </a:lnSpc>
              <a:spcBef>
                <a:spcPct val="20000"/>
              </a:spcBef>
              <a:buClr>
                <a:schemeClr val="tx2"/>
              </a:buClr>
              <a:buSzPct val="140000"/>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lvl="0" algn="l">
              <a:lnSpc>
                <a:spcPct val="90000"/>
              </a:lnSpc>
              <a:spcBef>
                <a:spcPct val="20000"/>
              </a:spcBef>
              <a:buClr>
                <a:schemeClr val="tx2"/>
              </a:buClr>
              <a:buSzPct val="140000"/>
              <a:defRPr/>
            </a:pPr>
            <a:r>
              <a:rPr kumimoji="1" lang="en-US" kern="0" dirty="0" smtClean="0">
                <a:solidFill>
                  <a:srgbClr val="FF0000"/>
                </a:solidFill>
                <a:latin typeface="Arial" pitchFamily="34" charset="0"/>
                <a:cs typeface="Arial" pitchFamily="34" charset="0"/>
              </a:rPr>
              <a:t>Can you divide and conquer?</a:t>
            </a:r>
          </a:p>
          <a:p>
            <a:pPr lvl="0" algn="l">
              <a:lnSpc>
                <a:spcPct val="90000"/>
              </a:lnSpc>
              <a:spcBef>
                <a:spcPct val="20000"/>
              </a:spcBef>
              <a:buClr>
                <a:schemeClr val="tx2"/>
              </a:buClr>
              <a:buSzPct val="140000"/>
              <a:defRPr/>
            </a:pPr>
            <a:r>
              <a:rPr kumimoji="1" lang="en-US" i="1" kern="0" dirty="0" smtClean="0">
                <a:solidFill>
                  <a:srgbClr val="FF0000"/>
                </a:solidFill>
                <a:latin typeface="Arial" pitchFamily="34" charset="0"/>
                <a:cs typeface="Arial" pitchFamily="34" charset="0"/>
              </a:rPr>
              <a:t>e.g. searching a word in the dictionary</a:t>
            </a:r>
          </a:p>
          <a:p>
            <a:pPr marL="357188" lvl="0" indent="-357188" algn="l">
              <a:lnSpc>
                <a:spcPct val="90000"/>
              </a:lnSpc>
              <a:spcBef>
                <a:spcPct val="20000"/>
              </a:spcBef>
              <a:buClr>
                <a:schemeClr val="tx2"/>
              </a:buClr>
              <a:buSzPct val="140000"/>
              <a:defRPr/>
            </a:pPr>
            <a:endParaRPr kumimoji="1" lang="en-US" kern="0" dirty="0" smtClean="0">
              <a:solidFill>
                <a:srgbClr val="FF0000"/>
              </a:solidFill>
              <a:latin typeface="Arial" pitchFamily="34" charset="0"/>
              <a:cs typeface="Arial" pitchFamily="34" charset="0"/>
            </a:endParaRPr>
          </a:p>
          <a:p>
            <a:pPr lvl="0" algn="l">
              <a:lnSpc>
                <a:spcPct val="90000"/>
              </a:lnSpc>
              <a:spcBef>
                <a:spcPct val="20000"/>
              </a:spcBef>
              <a:buClr>
                <a:schemeClr val="tx2"/>
              </a:buClr>
              <a:buSzPct val="140000"/>
              <a:defRPr/>
            </a:pPr>
            <a:endParaRPr kumimoji="1" lang="en-US" kern="0" dirty="0" smtClean="0">
              <a:solidFill>
                <a:srgbClr val="FF0000"/>
              </a:solidFill>
              <a:latin typeface="Arial" pitchFamily="34" charset="0"/>
              <a:cs typeface="Arial" pitchFamily="34" charset="0"/>
            </a:endParaRPr>
          </a:p>
          <a:p>
            <a:pPr lvl="0" algn="l">
              <a:lnSpc>
                <a:spcPct val="90000"/>
              </a:lnSpc>
              <a:spcBef>
                <a:spcPct val="20000"/>
              </a:spcBef>
              <a:buClr>
                <a:schemeClr val="tx2"/>
              </a:buClr>
              <a:buSzPct val="140000"/>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86018" name="Picture 2"/>
          <p:cNvPicPr>
            <a:picLocks noChangeAspect="1" noChangeArrowheads="1"/>
          </p:cNvPicPr>
          <p:nvPr/>
        </p:nvPicPr>
        <p:blipFill>
          <a:blip r:embed="rId3" cstate="print"/>
          <a:srcRect/>
          <a:stretch>
            <a:fillRect/>
          </a:stretch>
        </p:blipFill>
        <p:spPr bwMode="auto">
          <a:xfrm>
            <a:off x="685800" y="1905000"/>
            <a:ext cx="7772400" cy="1400175"/>
          </a:xfrm>
          <a:prstGeom prst="rect">
            <a:avLst/>
          </a:prstGeom>
          <a:noFill/>
          <a:ln w="9525">
            <a:noFill/>
            <a:miter lim="800000"/>
            <a:headEnd/>
            <a:tailEnd/>
          </a:ln>
          <a:effectLst/>
        </p:spPr>
      </p:pic>
    </p:spTree>
    <p:extLst>
      <p:ext uri="{BB962C8B-B14F-4D97-AF65-F5344CB8AC3E}">
        <p14:creationId xmlns:p14="http://schemas.microsoft.com/office/powerpoint/2010/main" val="298206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Binary Search </a:t>
            </a:r>
            <a:r>
              <a:rPr lang="en-US" altLang="zh-CN" sz="3200" b="0" i="1" dirty="0" smtClean="0">
                <a:ea typeface="宋体" charset="-122"/>
              </a:rPr>
              <a:t>- Example 1</a:t>
            </a:r>
          </a:p>
        </p:txBody>
      </p:sp>
      <p:sp>
        <p:nvSpPr>
          <p:cNvPr id="9220" name="Rectangle 3"/>
          <p:cNvSpPr>
            <a:spLocks noGrp="1" noChangeArrowheads="1"/>
          </p:cNvSpPr>
          <p:nvPr>
            <p:ph type="body" idx="1"/>
          </p:nvPr>
        </p:nvSpPr>
        <p:spPr>
          <a:xfrm>
            <a:off x="381000" y="914400"/>
            <a:ext cx="8534400" cy="3810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Search for </a:t>
            </a:r>
            <a:r>
              <a:rPr lang="en-US" sz="2400" b="0" dirty="0" smtClean="0">
                <a:solidFill>
                  <a:srgbClr val="FF0000"/>
                </a:solidFill>
                <a:latin typeface="Arial" pitchFamily="34" charset="0"/>
                <a:cs typeface="Arial" pitchFamily="34" charset="0"/>
              </a:rPr>
              <a:t>76</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2971800"/>
            <a:ext cx="7010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smtClean="0">
                <a:latin typeface="Arial" pitchFamily="34" charset="0"/>
                <a:cs typeface="Arial" pitchFamily="34" charset="0"/>
              </a:rPr>
              <a:t>mid = (0 + 7) / 2 </a:t>
            </a:r>
            <a:r>
              <a:rPr kumimoji="1" lang="en-US" kern="0" dirty="0" smtClean="0">
                <a:solidFill>
                  <a:srgbClr val="00B0F0"/>
                </a:solidFill>
                <a:latin typeface="Arial" pitchFamily="34" charset="0"/>
                <a:cs typeface="Arial" pitchFamily="34" charset="0"/>
              </a:rPr>
              <a:t>(go to somewhere in the middle)</a:t>
            </a:r>
            <a:endParaRPr kumimoji="1" lang="en-US" kern="0" dirty="0" smtClean="0">
              <a:latin typeface="Arial" pitchFamily="34" charset="0"/>
              <a:cs typeface="Arial" pitchFamily="34" charset="0"/>
            </a:endParaRPr>
          </a:p>
          <a:p>
            <a:pPr lvl="0" algn="l">
              <a:lnSpc>
                <a:spcPct val="90000"/>
              </a:lnSpc>
              <a:spcBef>
                <a:spcPct val="20000"/>
              </a:spcBef>
              <a:buClr>
                <a:schemeClr val="tx2"/>
              </a:buClr>
              <a:buSzPct val="140000"/>
              <a:defRPr/>
            </a:pPr>
            <a:r>
              <a:rPr kumimoji="1" lang="en-US" kern="0" dirty="0" smtClean="0">
                <a:latin typeface="Arial" pitchFamily="34" charset="0"/>
                <a:cs typeface="Arial" pitchFamily="34" charset="0"/>
              </a:rPr>
              <a:t>array[</a:t>
            </a:r>
            <a:r>
              <a:rPr kumimoji="1" lang="en-US" kern="0" dirty="0" smtClean="0">
                <a:solidFill>
                  <a:srgbClr val="FF6699"/>
                </a:solidFill>
                <a:latin typeface="Arial" pitchFamily="34" charset="0"/>
                <a:cs typeface="Arial" pitchFamily="34" charset="0"/>
              </a:rPr>
              <a:t>3</a:t>
            </a:r>
            <a:r>
              <a:rPr kumimoji="1" lang="en-US" kern="0" dirty="0" smtClean="0">
                <a:latin typeface="Arial" pitchFamily="34" charset="0"/>
                <a:cs typeface="Arial" pitchFamily="34" charset="0"/>
              </a:rPr>
              <a:t>]</a:t>
            </a:r>
            <a:r>
              <a:rPr kumimoji="1" lang="en-US" sz="2400" b="0" i="0" u="none" strike="noStrike" kern="0" cap="none" spc="0" normalizeH="0" noProof="0" dirty="0" smtClean="0">
                <a:ln>
                  <a:noFill/>
                </a:ln>
                <a:effectLst/>
                <a:uLnTx/>
                <a:uFillTx/>
                <a:latin typeface="Arial" pitchFamily="34" charset="0"/>
                <a:ea typeface="+mn-ea"/>
                <a:cs typeface="Arial" pitchFamily="34" charset="0"/>
              </a:rPr>
              <a:t> != </a:t>
            </a:r>
            <a:r>
              <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76 </a:t>
            </a:r>
            <a:r>
              <a:rPr kumimoji="1" lang="en-US" kern="0" dirty="0" smtClean="0">
                <a:solidFill>
                  <a:srgbClr val="00B0F0"/>
                </a:solidFill>
                <a:latin typeface="Arial" pitchFamily="34" charset="0"/>
                <a:cs typeface="Arial" pitchFamily="34" charset="0"/>
              </a:rPr>
              <a:t>(compare the values)</a:t>
            </a: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algn="l">
              <a:lnSpc>
                <a:spcPct val="90000"/>
              </a:lnSpc>
              <a:spcBef>
                <a:spcPct val="20000"/>
              </a:spcBef>
              <a:buClr>
                <a:schemeClr val="tx2"/>
              </a:buClr>
              <a:buSzPct val="140000"/>
              <a:defRPr/>
            </a:pPr>
            <a:r>
              <a:rPr kumimoji="1" lang="en-US" kern="0" dirty="0" smtClean="0">
                <a:latin typeface="Arial" pitchFamily="34" charset="0"/>
                <a:cs typeface="Arial" pitchFamily="34" charset="0"/>
              </a:rPr>
              <a:t>array[</a:t>
            </a:r>
            <a:r>
              <a:rPr kumimoji="1" lang="en-US" kern="0" dirty="0" smtClean="0">
                <a:solidFill>
                  <a:srgbClr val="FF66CC"/>
                </a:solidFill>
                <a:latin typeface="Arial" pitchFamily="34" charset="0"/>
                <a:cs typeface="Arial" pitchFamily="34" charset="0"/>
              </a:rPr>
              <a:t>3</a:t>
            </a:r>
            <a:r>
              <a:rPr kumimoji="1" lang="en-US" kern="0" dirty="0" smtClean="0">
                <a:latin typeface="Arial" pitchFamily="34" charset="0"/>
                <a:cs typeface="Arial" pitchFamily="34" charset="0"/>
              </a:rPr>
              <a:t>] &lt;  </a:t>
            </a:r>
            <a:r>
              <a:rPr kumimoji="1" lang="en-US" kern="0" dirty="0" smtClean="0">
                <a:solidFill>
                  <a:srgbClr val="FF0000"/>
                </a:solidFill>
                <a:latin typeface="Arial" pitchFamily="34" charset="0"/>
                <a:cs typeface="Arial" pitchFamily="34" charset="0"/>
              </a:rPr>
              <a:t>76 </a:t>
            </a:r>
            <a:r>
              <a:rPr kumimoji="1" lang="en-US" kern="0" dirty="0" smtClean="0">
                <a:solidFill>
                  <a:srgbClr val="00B0F0"/>
                </a:solidFill>
                <a:latin typeface="Arial" pitchFamily="34" charset="0"/>
                <a:cs typeface="Arial" pitchFamily="34" charset="0"/>
              </a:rPr>
              <a:t>(in second half)</a:t>
            </a:r>
          </a:p>
          <a:p>
            <a:pPr lvl="0" algn="l">
              <a:lnSpc>
                <a:spcPct val="90000"/>
              </a:lnSpc>
              <a:spcBef>
                <a:spcPct val="20000"/>
              </a:spcBef>
              <a:buClr>
                <a:schemeClr val="tx2"/>
              </a:buClr>
              <a:buSzPct val="140000"/>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63491" name="Picture 3"/>
          <p:cNvPicPr>
            <a:picLocks noChangeAspect="1" noChangeArrowheads="1"/>
          </p:cNvPicPr>
          <p:nvPr/>
        </p:nvPicPr>
        <p:blipFill>
          <a:blip r:embed="rId3" cstate="print"/>
          <a:srcRect/>
          <a:stretch>
            <a:fillRect/>
          </a:stretch>
        </p:blipFill>
        <p:spPr bwMode="auto">
          <a:xfrm>
            <a:off x="533400" y="1371600"/>
            <a:ext cx="8077200" cy="1171575"/>
          </a:xfrm>
          <a:prstGeom prst="rect">
            <a:avLst/>
          </a:prstGeom>
          <a:noFill/>
          <a:ln w="9525">
            <a:noFill/>
            <a:miter lim="800000"/>
            <a:headEnd/>
            <a:tailEnd/>
          </a:ln>
          <a:effectLst/>
        </p:spPr>
      </p:pic>
      <p:cxnSp>
        <p:nvCxnSpPr>
          <p:cNvPr id="10" name="Straight Arrow Connector 9"/>
          <p:cNvCxnSpPr/>
          <p:nvPr/>
        </p:nvCxnSpPr>
        <p:spPr bwMode="auto">
          <a:xfrm rot="5400000" flipH="1" flipV="1">
            <a:off x="3848894" y="2704306"/>
            <a:ext cx="228600" cy="1588"/>
          </a:xfrm>
          <a:prstGeom prst="straightConnector1">
            <a:avLst/>
          </a:prstGeom>
          <a:noFill/>
          <a:ln w="12700" cap="flat" cmpd="sng" algn="ctr">
            <a:solidFill>
              <a:srgbClr val="FF6699"/>
            </a:solidFill>
            <a:prstDash val="solid"/>
            <a:round/>
            <a:headEnd type="none" w="med" len="med"/>
            <a:tailEnd type="arrow"/>
          </a:ln>
          <a:effectLst/>
        </p:spPr>
      </p:cxnSp>
      <p:pic>
        <p:nvPicPr>
          <p:cNvPr id="63492" name="Picture 4"/>
          <p:cNvPicPr>
            <a:picLocks noChangeAspect="1" noChangeArrowheads="1"/>
          </p:cNvPicPr>
          <p:nvPr/>
        </p:nvPicPr>
        <p:blipFill>
          <a:blip r:embed="rId4" cstate="print"/>
          <a:srcRect/>
          <a:stretch>
            <a:fillRect/>
          </a:stretch>
        </p:blipFill>
        <p:spPr bwMode="auto">
          <a:xfrm>
            <a:off x="4648200" y="3886200"/>
            <a:ext cx="4010025" cy="1085850"/>
          </a:xfrm>
          <a:prstGeom prst="rect">
            <a:avLst/>
          </a:prstGeom>
          <a:noFill/>
          <a:ln w="9525">
            <a:noFill/>
            <a:miter lim="800000"/>
            <a:headEnd/>
            <a:tailEnd/>
          </a:ln>
          <a:effectLst/>
        </p:spPr>
      </p:pic>
      <p:cxnSp>
        <p:nvCxnSpPr>
          <p:cNvPr id="12" name="Straight Arrow Connector 11"/>
          <p:cNvCxnSpPr/>
          <p:nvPr/>
        </p:nvCxnSpPr>
        <p:spPr bwMode="auto">
          <a:xfrm rot="5400000" flipH="1" flipV="1">
            <a:off x="5982494" y="5066506"/>
            <a:ext cx="228600" cy="1588"/>
          </a:xfrm>
          <a:prstGeom prst="straightConnector1">
            <a:avLst/>
          </a:prstGeom>
          <a:noFill/>
          <a:ln w="12700" cap="flat" cmpd="sng" algn="ctr">
            <a:solidFill>
              <a:srgbClr val="FF6699"/>
            </a:solidFill>
            <a:prstDash val="solid"/>
            <a:round/>
            <a:headEnd type="none" w="med" len="med"/>
            <a:tailEnd type="arrow"/>
          </a:ln>
          <a:effectLst/>
        </p:spPr>
      </p:cxnSp>
      <p:sp>
        <p:nvSpPr>
          <p:cNvPr id="13" name="Rectangle 3"/>
          <p:cNvSpPr txBox="1">
            <a:spLocks noChangeArrowheads="1"/>
          </p:cNvSpPr>
          <p:nvPr/>
        </p:nvSpPr>
        <p:spPr bwMode="auto">
          <a:xfrm>
            <a:off x="304800" y="4495800"/>
            <a:ext cx="53340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smtClean="0">
                <a:latin typeface="Arial" pitchFamily="34" charset="0"/>
                <a:cs typeface="Arial" pitchFamily="34" charset="0"/>
              </a:rPr>
              <a:t>mid = (4 + 7) / 2 </a:t>
            </a:r>
            <a:r>
              <a:rPr kumimoji="1" lang="en-US" kern="0" dirty="0" smtClean="0">
                <a:solidFill>
                  <a:srgbClr val="00B0F0"/>
                </a:solidFill>
                <a:latin typeface="Arial" pitchFamily="34" charset="0"/>
                <a:cs typeface="Arial" pitchFamily="34" charset="0"/>
              </a:rPr>
              <a:t>(go to middle)</a:t>
            </a:r>
            <a:endParaRPr kumimoji="1" lang="en-US" kern="0" dirty="0" smtClean="0">
              <a:latin typeface="Arial" pitchFamily="34" charset="0"/>
              <a:cs typeface="Arial" pitchFamily="34" charset="0"/>
            </a:endParaRPr>
          </a:p>
          <a:p>
            <a:pPr lvl="0" algn="l">
              <a:lnSpc>
                <a:spcPct val="90000"/>
              </a:lnSpc>
              <a:spcBef>
                <a:spcPct val="20000"/>
              </a:spcBef>
              <a:buClr>
                <a:schemeClr val="tx2"/>
              </a:buClr>
              <a:buSzPct val="140000"/>
              <a:defRPr/>
            </a:pPr>
            <a:r>
              <a:rPr kumimoji="1" lang="en-US" kern="0" dirty="0" smtClean="0">
                <a:latin typeface="Arial" pitchFamily="34" charset="0"/>
                <a:cs typeface="Arial" pitchFamily="34" charset="0"/>
              </a:rPr>
              <a:t>array[</a:t>
            </a:r>
            <a:r>
              <a:rPr kumimoji="1" lang="en-US" kern="0" dirty="0" smtClean="0">
                <a:solidFill>
                  <a:srgbClr val="FF66CC"/>
                </a:solidFill>
                <a:latin typeface="Arial" pitchFamily="34" charset="0"/>
                <a:cs typeface="Arial" pitchFamily="34" charset="0"/>
              </a:rPr>
              <a:t>5</a:t>
            </a:r>
            <a:r>
              <a:rPr kumimoji="1" lang="en-US" kern="0" dirty="0" smtClean="0">
                <a:latin typeface="Arial" pitchFamily="34" charset="0"/>
                <a:cs typeface="Arial" pitchFamily="34" charset="0"/>
              </a:rPr>
              <a:t>]</a:t>
            </a:r>
            <a:r>
              <a:rPr kumimoji="1" lang="en-US" sz="2400" b="0" i="0" u="none" strike="noStrike" kern="0" cap="none" spc="0" normalizeH="0" noProof="0" dirty="0" smtClean="0">
                <a:ln>
                  <a:noFill/>
                </a:ln>
                <a:effectLst/>
                <a:uLnTx/>
                <a:uFillTx/>
                <a:latin typeface="Arial" pitchFamily="34" charset="0"/>
                <a:ea typeface="+mn-ea"/>
                <a:cs typeface="Arial" pitchFamily="34" charset="0"/>
              </a:rPr>
              <a:t> == </a:t>
            </a:r>
            <a:r>
              <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76 </a:t>
            </a:r>
            <a:r>
              <a:rPr kumimoji="1" lang="en-US" kern="0" dirty="0" smtClean="0">
                <a:solidFill>
                  <a:srgbClr val="00B0F0"/>
                </a:solidFill>
                <a:latin typeface="Arial" pitchFamily="34" charset="0"/>
                <a:cs typeface="Arial" pitchFamily="34" charset="0"/>
              </a:rPr>
              <a:t>(compare the values)</a:t>
            </a: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algn="l">
              <a:lnSpc>
                <a:spcPct val="90000"/>
              </a:lnSpc>
              <a:spcBef>
                <a:spcPct val="20000"/>
              </a:spcBef>
              <a:buClr>
                <a:schemeClr val="tx2"/>
              </a:buClr>
              <a:buSzPct val="140000"/>
              <a:defRPr/>
            </a:pPr>
            <a:r>
              <a:rPr kumimoji="1" lang="en-US" kern="0" dirty="0" smtClean="0">
                <a:latin typeface="Arial" pitchFamily="34" charset="0"/>
                <a:cs typeface="Arial" pitchFamily="34" charset="0"/>
              </a:rPr>
              <a:t>found, return </a:t>
            </a:r>
            <a:r>
              <a:rPr kumimoji="1" lang="en-US" kern="0" dirty="0" smtClean="0">
                <a:solidFill>
                  <a:srgbClr val="FF66CC"/>
                </a:solidFill>
                <a:latin typeface="Arial" pitchFamily="34" charset="0"/>
                <a:cs typeface="Arial" pitchFamily="34" charset="0"/>
              </a:rPr>
              <a:t>5</a:t>
            </a:r>
          </a:p>
          <a:p>
            <a:pPr lvl="0" algn="l">
              <a:lnSpc>
                <a:spcPct val="90000"/>
              </a:lnSpc>
              <a:spcBef>
                <a:spcPct val="20000"/>
              </a:spcBef>
              <a:buClr>
                <a:schemeClr val="tx2"/>
              </a:buClr>
              <a:buSzPct val="140000"/>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14544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Binary Search </a:t>
            </a:r>
            <a:r>
              <a:rPr lang="en-US" altLang="zh-CN" sz="3200" b="0" i="1" dirty="0" smtClean="0">
                <a:ea typeface="宋体" charset="-122"/>
              </a:rPr>
              <a:t>- Example 2</a:t>
            </a:r>
          </a:p>
        </p:txBody>
      </p:sp>
      <p:sp>
        <p:nvSpPr>
          <p:cNvPr id="9220" name="Rectangle 3"/>
          <p:cNvSpPr>
            <a:spLocks noGrp="1" noChangeArrowheads="1"/>
          </p:cNvSpPr>
          <p:nvPr>
            <p:ph type="body" idx="1"/>
          </p:nvPr>
        </p:nvSpPr>
        <p:spPr>
          <a:xfrm>
            <a:off x="381000" y="914400"/>
            <a:ext cx="8534400" cy="3810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Search for </a:t>
            </a:r>
            <a:r>
              <a:rPr lang="en-US" sz="2400" b="0" dirty="0" smtClean="0">
                <a:solidFill>
                  <a:srgbClr val="FF0000"/>
                </a:solidFill>
                <a:latin typeface="Arial" pitchFamily="34" charset="0"/>
                <a:cs typeface="Arial" pitchFamily="34" charset="0"/>
              </a:rPr>
              <a:t>80</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609600" y="2819400"/>
            <a:ext cx="2590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mid = (0 + 7) / 2 = </a:t>
            </a:r>
            <a:r>
              <a:rPr kumimoji="1" lang="en-US" sz="1800" kern="0" dirty="0" smtClean="0">
                <a:solidFill>
                  <a:srgbClr val="FF66CC"/>
                </a:solidFill>
                <a:latin typeface="Arial" pitchFamily="34" charset="0"/>
                <a:cs typeface="Arial" pitchFamily="34" charset="0"/>
              </a:rPr>
              <a:t>3</a:t>
            </a:r>
            <a:r>
              <a:rPr kumimoji="1" lang="en-US" sz="1800" kern="0" dirty="0" smtClean="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array[</a:t>
            </a:r>
            <a:r>
              <a:rPr kumimoji="1" lang="en-US" sz="1800" kern="0" dirty="0" smtClean="0">
                <a:solidFill>
                  <a:srgbClr val="FF66CC"/>
                </a:solidFill>
                <a:latin typeface="Arial" pitchFamily="34" charset="0"/>
                <a:cs typeface="Arial" pitchFamily="34" charset="0"/>
              </a:rPr>
              <a:t>3</a:t>
            </a:r>
            <a:r>
              <a:rPr kumimoji="1" lang="en-US" sz="1800" kern="0" dirty="0" smtClean="0">
                <a:latin typeface="Arial" pitchFamily="34" charset="0"/>
                <a:cs typeface="Arial" pitchFamily="34" charset="0"/>
              </a:rPr>
              <a:t>]</a:t>
            </a:r>
            <a:r>
              <a:rPr kumimoji="1" lang="en-US" sz="1800" b="0" i="0" u="none" strike="noStrike" kern="0" cap="none" spc="0" normalizeH="0" noProof="0" dirty="0" smtClean="0">
                <a:ln>
                  <a:noFill/>
                </a:ln>
                <a:effectLst/>
                <a:uLnTx/>
                <a:uFillTx/>
                <a:latin typeface="Arial" pitchFamily="34" charset="0"/>
                <a:ea typeface="+mn-ea"/>
                <a:cs typeface="Arial" pitchFamily="34" charset="0"/>
              </a:rPr>
              <a:t> != </a:t>
            </a:r>
            <a:r>
              <a:rPr kumimoji="1" lang="en-US" sz="18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80</a:t>
            </a:r>
          </a:p>
          <a:p>
            <a:pPr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array[</a:t>
            </a:r>
            <a:r>
              <a:rPr kumimoji="1" lang="en-US" sz="1800" kern="0" dirty="0" smtClean="0">
                <a:solidFill>
                  <a:srgbClr val="FF66CC"/>
                </a:solidFill>
                <a:latin typeface="Arial" pitchFamily="34" charset="0"/>
                <a:cs typeface="Arial" pitchFamily="34" charset="0"/>
              </a:rPr>
              <a:t>3</a:t>
            </a:r>
            <a:r>
              <a:rPr kumimoji="1" lang="en-US" sz="1800" kern="0" dirty="0" smtClean="0">
                <a:latin typeface="Arial" pitchFamily="34" charset="0"/>
                <a:cs typeface="Arial" pitchFamily="34" charset="0"/>
              </a:rPr>
              <a:t>] &lt;  </a:t>
            </a:r>
            <a:r>
              <a:rPr kumimoji="1" lang="en-US" sz="1800" kern="0" dirty="0" smtClean="0">
                <a:solidFill>
                  <a:srgbClr val="FF0000"/>
                </a:solidFill>
                <a:latin typeface="Arial" pitchFamily="34" charset="0"/>
                <a:cs typeface="Arial" pitchFamily="34" charset="0"/>
              </a:rPr>
              <a:t>80</a:t>
            </a:r>
          </a:p>
          <a:p>
            <a:pPr lvl="0" algn="l">
              <a:lnSpc>
                <a:spcPct val="90000"/>
              </a:lnSpc>
              <a:spcBef>
                <a:spcPct val="20000"/>
              </a:spcBef>
              <a:buClr>
                <a:schemeClr val="tx2"/>
              </a:buClr>
              <a:buSzPct val="140000"/>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63491" name="Picture 3"/>
          <p:cNvPicPr>
            <a:picLocks noChangeAspect="1" noChangeArrowheads="1"/>
          </p:cNvPicPr>
          <p:nvPr/>
        </p:nvPicPr>
        <p:blipFill>
          <a:blip r:embed="rId3" cstate="print"/>
          <a:srcRect/>
          <a:stretch>
            <a:fillRect/>
          </a:stretch>
        </p:blipFill>
        <p:spPr bwMode="auto">
          <a:xfrm>
            <a:off x="381000" y="1447800"/>
            <a:ext cx="8077200" cy="1171575"/>
          </a:xfrm>
          <a:prstGeom prst="rect">
            <a:avLst/>
          </a:prstGeom>
          <a:noFill/>
          <a:ln w="9525">
            <a:noFill/>
            <a:miter lim="800000"/>
            <a:headEnd/>
            <a:tailEnd/>
          </a:ln>
          <a:effectLst/>
        </p:spPr>
      </p:pic>
      <p:cxnSp>
        <p:nvCxnSpPr>
          <p:cNvPr id="10" name="Straight Arrow Connector 9"/>
          <p:cNvCxnSpPr/>
          <p:nvPr/>
        </p:nvCxnSpPr>
        <p:spPr bwMode="auto">
          <a:xfrm rot="5400000" flipH="1" flipV="1">
            <a:off x="3848894" y="2704306"/>
            <a:ext cx="228600" cy="1588"/>
          </a:xfrm>
          <a:prstGeom prst="straightConnector1">
            <a:avLst/>
          </a:prstGeom>
          <a:noFill/>
          <a:ln w="12700" cap="flat" cmpd="sng" algn="ctr">
            <a:solidFill>
              <a:srgbClr val="FF66CC"/>
            </a:solidFill>
            <a:prstDash val="solid"/>
            <a:round/>
            <a:headEnd type="none" w="med" len="med"/>
            <a:tailEnd type="arrow"/>
          </a:ln>
          <a:effectLst/>
        </p:spPr>
      </p:cxnSp>
      <p:pic>
        <p:nvPicPr>
          <p:cNvPr id="63492" name="Picture 4"/>
          <p:cNvPicPr>
            <a:picLocks noChangeAspect="1" noChangeArrowheads="1"/>
          </p:cNvPicPr>
          <p:nvPr/>
        </p:nvPicPr>
        <p:blipFill>
          <a:blip r:embed="rId4" cstate="print"/>
          <a:srcRect/>
          <a:stretch>
            <a:fillRect/>
          </a:stretch>
        </p:blipFill>
        <p:spPr bwMode="auto">
          <a:xfrm>
            <a:off x="4419600" y="2819400"/>
            <a:ext cx="4010025" cy="1085850"/>
          </a:xfrm>
          <a:prstGeom prst="rect">
            <a:avLst/>
          </a:prstGeom>
          <a:noFill/>
          <a:ln w="9525">
            <a:noFill/>
            <a:miter lim="800000"/>
            <a:headEnd/>
            <a:tailEnd/>
          </a:ln>
          <a:effectLst/>
        </p:spPr>
      </p:pic>
      <p:cxnSp>
        <p:nvCxnSpPr>
          <p:cNvPr id="12" name="Straight Arrow Connector 11"/>
          <p:cNvCxnSpPr/>
          <p:nvPr/>
        </p:nvCxnSpPr>
        <p:spPr bwMode="auto">
          <a:xfrm rot="5400000" flipH="1" flipV="1">
            <a:off x="5830094" y="4075906"/>
            <a:ext cx="228600" cy="1588"/>
          </a:xfrm>
          <a:prstGeom prst="straightConnector1">
            <a:avLst/>
          </a:prstGeom>
          <a:noFill/>
          <a:ln w="12700" cap="flat" cmpd="sng" algn="ctr">
            <a:solidFill>
              <a:srgbClr val="FF66CC"/>
            </a:solidFill>
            <a:prstDash val="solid"/>
            <a:round/>
            <a:headEnd type="none" w="med" len="med"/>
            <a:tailEnd type="arrow"/>
          </a:ln>
          <a:effectLst/>
        </p:spPr>
      </p:cxnSp>
      <p:sp>
        <p:nvSpPr>
          <p:cNvPr id="13" name="Rectangle 3"/>
          <p:cNvSpPr txBox="1">
            <a:spLocks noChangeArrowheads="1"/>
          </p:cNvSpPr>
          <p:nvPr/>
        </p:nvSpPr>
        <p:spPr bwMode="auto">
          <a:xfrm>
            <a:off x="609600" y="3886200"/>
            <a:ext cx="26670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mid = (4 + 7) / 2 = </a:t>
            </a:r>
            <a:r>
              <a:rPr kumimoji="1" lang="en-US" sz="1800" kern="0" dirty="0" smtClean="0">
                <a:solidFill>
                  <a:srgbClr val="FF66CC"/>
                </a:solidFill>
                <a:latin typeface="Arial" pitchFamily="34" charset="0"/>
                <a:cs typeface="Arial" pitchFamily="34" charset="0"/>
              </a:rPr>
              <a:t>5</a:t>
            </a:r>
            <a:r>
              <a:rPr kumimoji="1" lang="en-US" sz="1800" kern="0" dirty="0" smtClean="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array[</a:t>
            </a:r>
            <a:r>
              <a:rPr kumimoji="1" lang="en-US" sz="1800" kern="0" dirty="0" smtClean="0">
                <a:solidFill>
                  <a:srgbClr val="FF66CC"/>
                </a:solidFill>
                <a:latin typeface="Arial" pitchFamily="34" charset="0"/>
                <a:cs typeface="Arial" pitchFamily="34" charset="0"/>
              </a:rPr>
              <a:t>5</a:t>
            </a:r>
            <a:r>
              <a:rPr kumimoji="1" lang="en-US" sz="1800" kern="0" dirty="0" smtClean="0">
                <a:latin typeface="Arial" pitchFamily="34" charset="0"/>
                <a:cs typeface="Arial" pitchFamily="34" charset="0"/>
              </a:rPr>
              <a:t>]</a:t>
            </a:r>
            <a:r>
              <a:rPr kumimoji="1" lang="en-US" sz="1800" b="0" i="0" u="none" strike="noStrike" kern="0" cap="none" spc="0" normalizeH="0" noProof="0" dirty="0" smtClean="0">
                <a:ln>
                  <a:noFill/>
                </a:ln>
                <a:effectLst/>
                <a:uLnTx/>
                <a:uFillTx/>
                <a:latin typeface="Arial" pitchFamily="34" charset="0"/>
                <a:ea typeface="+mn-ea"/>
                <a:cs typeface="Arial" pitchFamily="34" charset="0"/>
              </a:rPr>
              <a:t> != </a:t>
            </a:r>
            <a:r>
              <a:rPr kumimoji="1" lang="en-US" sz="18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80</a:t>
            </a:r>
          </a:p>
          <a:p>
            <a:pPr lvl="0"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array[</a:t>
            </a:r>
            <a:r>
              <a:rPr kumimoji="1" lang="en-US" sz="1800" kern="0" dirty="0" smtClean="0">
                <a:solidFill>
                  <a:srgbClr val="FF66CC"/>
                </a:solidFill>
                <a:latin typeface="Arial" pitchFamily="34" charset="0"/>
                <a:cs typeface="Arial" pitchFamily="34" charset="0"/>
              </a:rPr>
              <a:t>5</a:t>
            </a:r>
            <a:r>
              <a:rPr kumimoji="1" lang="en-US" sz="1800" kern="0" dirty="0" smtClean="0">
                <a:latin typeface="Arial" pitchFamily="34" charset="0"/>
                <a:cs typeface="Arial" pitchFamily="34" charset="0"/>
              </a:rPr>
              <a:t>] &lt;  </a:t>
            </a:r>
            <a:r>
              <a:rPr kumimoji="1" lang="en-US" sz="1800" kern="0" dirty="0" smtClean="0">
                <a:solidFill>
                  <a:srgbClr val="FF0000"/>
                </a:solidFill>
                <a:latin typeface="Arial" pitchFamily="34" charset="0"/>
                <a:cs typeface="Arial" pitchFamily="34" charset="0"/>
              </a:rPr>
              <a:t>80</a:t>
            </a:r>
          </a:p>
          <a:p>
            <a:pPr lvl="0" algn="l">
              <a:lnSpc>
                <a:spcPct val="90000"/>
              </a:lnSpc>
              <a:spcBef>
                <a:spcPct val="20000"/>
              </a:spcBef>
              <a:buClr>
                <a:schemeClr val="tx2"/>
              </a:buClr>
              <a:buSzPct val="140000"/>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64514" name="Picture 2"/>
          <p:cNvPicPr>
            <a:picLocks noChangeAspect="1" noChangeArrowheads="1"/>
          </p:cNvPicPr>
          <p:nvPr/>
        </p:nvPicPr>
        <p:blipFill>
          <a:blip r:embed="rId5" cstate="print"/>
          <a:srcRect/>
          <a:stretch>
            <a:fillRect/>
          </a:stretch>
        </p:blipFill>
        <p:spPr bwMode="auto">
          <a:xfrm>
            <a:off x="6400800" y="4343400"/>
            <a:ext cx="2057400" cy="1123950"/>
          </a:xfrm>
          <a:prstGeom prst="rect">
            <a:avLst/>
          </a:prstGeom>
          <a:noFill/>
          <a:ln w="9525">
            <a:noFill/>
            <a:miter lim="800000"/>
            <a:headEnd/>
            <a:tailEnd/>
          </a:ln>
          <a:effectLst/>
        </p:spPr>
      </p:pic>
      <p:sp>
        <p:nvSpPr>
          <p:cNvPr id="15" name="Rectangle 3"/>
          <p:cNvSpPr txBox="1">
            <a:spLocks noChangeArrowheads="1"/>
          </p:cNvSpPr>
          <p:nvPr/>
        </p:nvSpPr>
        <p:spPr bwMode="auto">
          <a:xfrm>
            <a:off x="609600" y="4876800"/>
            <a:ext cx="38100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mid = (6 + 7) / 2 = </a:t>
            </a:r>
            <a:r>
              <a:rPr kumimoji="1" lang="en-US" sz="1800" kern="0" dirty="0" smtClean="0">
                <a:solidFill>
                  <a:srgbClr val="FF66CC"/>
                </a:solidFill>
                <a:latin typeface="Arial" pitchFamily="34" charset="0"/>
                <a:cs typeface="Arial" pitchFamily="34" charset="0"/>
              </a:rPr>
              <a:t>6</a:t>
            </a:r>
            <a:r>
              <a:rPr kumimoji="1" lang="en-US" sz="1800" kern="0" dirty="0" smtClean="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array[</a:t>
            </a:r>
            <a:r>
              <a:rPr kumimoji="1" lang="en-US" sz="1800" kern="0" dirty="0" smtClean="0">
                <a:solidFill>
                  <a:srgbClr val="FF66CC"/>
                </a:solidFill>
                <a:latin typeface="Arial" pitchFamily="34" charset="0"/>
                <a:cs typeface="Arial" pitchFamily="34" charset="0"/>
              </a:rPr>
              <a:t>6</a:t>
            </a:r>
            <a:r>
              <a:rPr kumimoji="1" lang="en-US" sz="1800" kern="0" dirty="0" smtClean="0">
                <a:latin typeface="Arial" pitchFamily="34" charset="0"/>
                <a:cs typeface="Arial" pitchFamily="34" charset="0"/>
              </a:rPr>
              <a:t>]</a:t>
            </a:r>
            <a:r>
              <a:rPr kumimoji="1" lang="en-US" sz="1800" b="0" i="0" u="none" strike="noStrike" kern="0" cap="none" spc="0" normalizeH="0" noProof="0" dirty="0" smtClean="0">
                <a:ln>
                  <a:noFill/>
                </a:ln>
                <a:effectLst/>
                <a:uLnTx/>
                <a:uFillTx/>
                <a:latin typeface="Arial" pitchFamily="34" charset="0"/>
                <a:ea typeface="+mn-ea"/>
                <a:cs typeface="Arial" pitchFamily="34" charset="0"/>
              </a:rPr>
              <a:t> != </a:t>
            </a:r>
            <a:r>
              <a:rPr kumimoji="1" lang="en-US" sz="18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80</a:t>
            </a:r>
          </a:p>
          <a:p>
            <a:pPr lvl="0"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array[</a:t>
            </a:r>
            <a:r>
              <a:rPr kumimoji="1" lang="en-US" sz="1800" kern="0" dirty="0" smtClean="0">
                <a:solidFill>
                  <a:srgbClr val="FF66CC"/>
                </a:solidFill>
                <a:latin typeface="Arial" pitchFamily="34" charset="0"/>
                <a:cs typeface="Arial" pitchFamily="34" charset="0"/>
              </a:rPr>
              <a:t>6</a:t>
            </a:r>
            <a:r>
              <a:rPr kumimoji="1" lang="en-US" sz="1800" kern="0" dirty="0" smtClean="0">
                <a:latin typeface="Arial" pitchFamily="34" charset="0"/>
                <a:cs typeface="Arial" pitchFamily="34" charset="0"/>
              </a:rPr>
              <a:t>] &gt;  </a:t>
            </a:r>
            <a:r>
              <a:rPr kumimoji="1" lang="en-US" sz="1800" kern="0" dirty="0" smtClean="0">
                <a:solidFill>
                  <a:srgbClr val="FF0000"/>
                </a:solidFill>
                <a:latin typeface="Arial" pitchFamily="34" charset="0"/>
                <a:cs typeface="Arial" pitchFamily="34" charset="0"/>
              </a:rPr>
              <a:t>80</a:t>
            </a:r>
          </a:p>
          <a:p>
            <a:pPr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Not found (first &gt; last) , return </a:t>
            </a:r>
            <a:r>
              <a:rPr kumimoji="1" lang="en-US" sz="1800" kern="0" dirty="0" smtClean="0">
                <a:solidFill>
                  <a:srgbClr val="FF66CC"/>
                </a:solidFill>
                <a:latin typeface="Arial" pitchFamily="34" charset="0"/>
                <a:cs typeface="Arial" pitchFamily="34" charset="0"/>
              </a:rPr>
              <a:t>-1</a:t>
            </a:r>
          </a:p>
          <a:p>
            <a:pPr lvl="0" algn="l">
              <a:lnSpc>
                <a:spcPct val="90000"/>
              </a:lnSpc>
              <a:spcBef>
                <a:spcPct val="20000"/>
              </a:spcBef>
              <a:buClr>
                <a:schemeClr val="tx2"/>
              </a:buClr>
              <a:buSzPct val="140000"/>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cxnSp>
        <p:nvCxnSpPr>
          <p:cNvPr id="18" name="Straight Arrow Connector 17"/>
          <p:cNvCxnSpPr/>
          <p:nvPr/>
        </p:nvCxnSpPr>
        <p:spPr bwMode="auto">
          <a:xfrm rot="5400000" flipH="1" flipV="1">
            <a:off x="6820694" y="5599906"/>
            <a:ext cx="228600" cy="1588"/>
          </a:xfrm>
          <a:prstGeom prst="straightConnector1">
            <a:avLst/>
          </a:prstGeom>
          <a:noFill/>
          <a:ln w="12700" cap="flat" cmpd="sng" algn="ctr">
            <a:solidFill>
              <a:srgbClr val="FF66CC"/>
            </a:solidFill>
            <a:prstDash val="solid"/>
            <a:round/>
            <a:headEnd type="none" w="med" len="med"/>
            <a:tailEnd type="arrow"/>
          </a:ln>
          <a:effectLst/>
        </p:spPr>
      </p:cxnSp>
    </p:spTree>
    <p:extLst>
      <p:ext uri="{BB962C8B-B14F-4D97-AF65-F5344CB8AC3E}">
        <p14:creationId xmlns:p14="http://schemas.microsoft.com/office/powerpoint/2010/main" val="164203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Topics</a:t>
            </a:r>
          </a:p>
        </p:txBody>
      </p:sp>
      <p:sp>
        <p:nvSpPr>
          <p:cNvPr id="5124" name="Rectangle 3"/>
          <p:cNvSpPr>
            <a:spLocks noGrp="1" noChangeArrowheads="1"/>
          </p:cNvSpPr>
          <p:nvPr>
            <p:ph type="body" idx="1"/>
          </p:nvPr>
        </p:nvSpPr>
        <p:spPr/>
        <p:txBody>
          <a:bodyPr/>
          <a:lstStyle/>
          <a:p>
            <a:pPr marL="533400" indent="-533400">
              <a:buClr>
                <a:srgbClr val="0000FF"/>
              </a:buClr>
              <a:buSzTx/>
              <a:buFont typeface="+mj-lt"/>
              <a:buAutoNum type="arabicPeriod"/>
            </a:pPr>
            <a:r>
              <a:rPr lang="en-US" sz="2800" b="0" dirty="0" smtClean="0">
                <a:solidFill>
                  <a:srgbClr val="0000FF"/>
                </a:solidFill>
                <a:latin typeface="Arial" charset="0"/>
              </a:rPr>
              <a:t>Introduction to Searching</a:t>
            </a:r>
          </a:p>
          <a:p>
            <a:pPr marL="533400" indent="-533400">
              <a:buClr>
                <a:srgbClr val="0000FF"/>
              </a:buClr>
              <a:buSzTx/>
              <a:buFont typeface="+mj-lt"/>
              <a:buAutoNum type="arabicPeriod"/>
            </a:pPr>
            <a:r>
              <a:rPr lang="en-US" sz="2800" b="0" dirty="0" smtClean="0">
                <a:solidFill>
                  <a:srgbClr val="0000FF"/>
                </a:solidFill>
                <a:latin typeface="Arial" charset="0"/>
              </a:rPr>
              <a:t>Sequential Search (Unsorted array)</a:t>
            </a:r>
          </a:p>
          <a:p>
            <a:pPr marL="533400" indent="-533400">
              <a:buClr>
                <a:srgbClr val="0000FF"/>
              </a:buClr>
              <a:buSzTx/>
              <a:buFont typeface="+mj-lt"/>
              <a:buAutoNum type="arabicPeriod"/>
            </a:pPr>
            <a:r>
              <a:rPr lang="en-US" sz="2800" b="0" dirty="0" smtClean="0">
                <a:solidFill>
                  <a:srgbClr val="0000FF"/>
                </a:solidFill>
                <a:latin typeface="Arial" charset="0"/>
              </a:rPr>
              <a:t>Sequential Search (Sorted array)</a:t>
            </a:r>
          </a:p>
          <a:p>
            <a:pPr marL="533400" indent="-533400">
              <a:buClr>
                <a:srgbClr val="0000FF"/>
              </a:buClr>
              <a:buSzTx/>
              <a:buFont typeface="+mj-lt"/>
              <a:buAutoNum type="arabicPeriod"/>
            </a:pPr>
            <a:r>
              <a:rPr lang="en-US" sz="2800" b="0" dirty="0" smtClean="0">
                <a:solidFill>
                  <a:srgbClr val="0000FF"/>
                </a:solidFill>
                <a:latin typeface="Arial" charset="0"/>
              </a:rPr>
              <a:t>Binary Search (Iterative)</a:t>
            </a:r>
          </a:p>
          <a:p>
            <a:pPr marL="533400" indent="-533400">
              <a:buClr>
                <a:srgbClr val="0000FF"/>
              </a:buClr>
              <a:buSzTx/>
              <a:buFont typeface="+mj-lt"/>
              <a:buAutoNum type="arabicPeriod"/>
            </a:pPr>
            <a:r>
              <a:rPr lang="en-US" sz="2800" b="0" dirty="0" smtClean="0">
                <a:solidFill>
                  <a:srgbClr val="0000FF"/>
                </a:solidFill>
                <a:latin typeface="Arial" charset="0"/>
              </a:rPr>
              <a:t>Binary Search (Recursive)</a:t>
            </a:r>
            <a:endParaRPr lang="en-US" b="0" dirty="0" smtClean="0">
              <a:solidFill>
                <a:schemeClr val="tx1"/>
              </a:solidFill>
              <a:latin typeface="Arial" charset="0"/>
            </a:endParaRPr>
          </a:p>
        </p:txBody>
      </p:sp>
    </p:spTree>
    <p:extLst>
      <p:ext uri="{BB962C8B-B14F-4D97-AF65-F5344CB8AC3E}">
        <p14:creationId xmlns:p14="http://schemas.microsoft.com/office/powerpoint/2010/main" val="1134087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Binary Search</a:t>
            </a:r>
            <a:r>
              <a:rPr lang="en-US" altLang="zh-CN" sz="3200" b="0" dirty="0" smtClean="0">
                <a:ea typeface="宋体" charset="-122"/>
              </a:rPr>
              <a:t> </a:t>
            </a:r>
            <a:r>
              <a:rPr lang="en-US" altLang="zh-CN" sz="3200" b="0" i="1" dirty="0" smtClean="0">
                <a:ea typeface="宋体" charset="-122"/>
              </a:rPr>
              <a:t>- Algorithm</a:t>
            </a:r>
          </a:p>
        </p:txBody>
      </p:sp>
      <p:graphicFrame>
        <p:nvGraphicFramePr>
          <p:cNvPr id="8" name="Table 7"/>
          <p:cNvGraphicFramePr>
            <a:graphicFrameLocks noGrp="1"/>
          </p:cNvGraphicFramePr>
          <p:nvPr/>
        </p:nvGraphicFramePr>
        <p:xfrm>
          <a:off x="457200" y="914400"/>
          <a:ext cx="8153400" cy="5151120"/>
        </p:xfrm>
        <a:graphic>
          <a:graphicData uri="http://schemas.openxmlformats.org/drawingml/2006/table">
            <a:tbl>
              <a:tblPr firstRow="1" bandRow="1">
                <a:tableStyleId>{5C22544A-7EE6-4342-B048-85BDC9FD1C3A}</a:tableStyleId>
              </a:tblPr>
              <a:tblGrid>
                <a:gridCol w="8153400"/>
              </a:tblGrid>
              <a:tr h="364743">
                <a:tc>
                  <a:txBody>
                    <a:bodyPr/>
                    <a:lstStyle/>
                    <a:p>
                      <a:pPr eaLnBrk="1" hangingPunct="1">
                        <a:lnSpc>
                          <a:spcPct val="90000"/>
                        </a:lnSpc>
                        <a:buNone/>
                      </a:pPr>
                      <a:r>
                        <a:rPr lang="en-US" sz="2000" b="0" u="none" baseline="0" dirty="0" err="1" smtClean="0">
                          <a:solidFill>
                            <a:schemeClr val="tx1"/>
                          </a:solidFill>
                          <a:latin typeface="Verdana" pitchFamily="34" charset="0"/>
                          <a:ea typeface="Verdana" pitchFamily="34" charset="0"/>
                          <a:cs typeface="Verdana" pitchFamily="34" charset="0"/>
                        </a:rPr>
                        <a:t>int</a:t>
                      </a:r>
                      <a:r>
                        <a:rPr lang="en-US" sz="2000" b="0" u="none" baseline="0" dirty="0" smtClean="0">
                          <a:solidFill>
                            <a:schemeClr val="tx1"/>
                          </a:solidFill>
                          <a:latin typeface="Verdana" pitchFamily="34" charset="0"/>
                          <a:ea typeface="Verdana" pitchFamily="34" charset="0"/>
                          <a:cs typeface="Verdana" pitchFamily="34" charset="0"/>
                        </a:rPr>
                        <a:t> </a:t>
                      </a:r>
                      <a:r>
                        <a:rPr lang="en-US" sz="2000" b="0" u="none" baseline="0" dirty="0" err="1" smtClean="0">
                          <a:solidFill>
                            <a:schemeClr val="tx1"/>
                          </a:solidFill>
                          <a:latin typeface="Verdana" pitchFamily="34" charset="0"/>
                          <a:ea typeface="Verdana" pitchFamily="34" charset="0"/>
                          <a:cs typeface="Verdana" pitchFamily="34" charset="0"/>
                        </a:rPr>
                        <a:t>binarySearch</a:t>
                      </a:r>
                      <a:r>
                        <a:rPr lang="en-US" sz="2000" b="0" u="none" baseline="0" dirty="0" smtClean="0">
                          <a:solidFill>
                            <a:schemeClr val="tx1"/>
                          </a:solidFill>
                          <a:latin typeface="Verdana" pitchFamily="34" charset="0"/>
                          <a:ea typeface="Verdana" pitchFamily="34" charset="0"/>
                          <a:cs typeface="Verdana" pitchFamily="34" charset="0"/>
                        </a:rPr>
                        <a:t>(</a:t>
                      </a:r>
                      <a:r>
                        <a:rPr lang="en-US" sz="2000" b="0" u="none" baseline="0" dirty="0" err="1" smtClean="0">
                          <a:solidFill>
                            <a:schemeClr val="tx1"/>
                          </a:solidFill>
                          <a:latin typeface="Verdana" pitchFamily="34" charset="0"/>
                          <a:ea typeface="Verdana" pitchFamily="34" charset="0"/>
                          <a:cs typeface="Verdana" pitchFamily="34" charset="0"/>
                        </a:rPr>
                        <a:t>ItemType</a:t>
                      </a:r>
                      <a:r>
                        <a:rPr lang="en-US" sz="2000" b="0" u="none" baseline="0" dirty="0" smtClean="0">
                          <a:solidFill>
                            <a:schemeClr val="tx1"/>
                          </a:solidFill>
                          <a:latin typeface="Verdana" pitchFamily="34" charset="0"/>
                          <a:ea typeface="Verdana" pitchFamily="34" charset="0"/>
                          <a:cs typeface="Verdana" pitchFamily="34" charset="0"/>
                        </a:rPr>
                        <a:t>[] array, </a:t>
                      </a:r>
                      <a:r>
                        <a:rPr lang="en-US" sz="2000" b="0" u="none" baseline="0" dirty="0" err="1" smtClean="0">
                          <a:solidFill>
                            <a:schemeClr val="tx1"/>
                          </a:solidFill>
                          <a:latin typeface="Verdana" pitchFamily="34" charset="0"/>
                          <a:ea typeface="Verdana" pitchFamily="34" charset="0"/>
                          <a:cs typeface="Verdana" pitchFamily="34" charset="0"/>
                        </a:rPr>
                        <a:t>int</a:t>
                      </a:r>
                      <a:r>
                        <a:rPr lang="en-US" sz="2000" b="0" u="none" baseline="0" dirty="0" smtClean="0">
                          <a:solidFill>
                            <a:schemeClr val="tx1"/>
                          </a:solidFill>
                          <a:latin typeface="Verdana" pitchFamily="34" charset="0"/>
                          <a:ea typeface="Verdana" pitchFamily="34" charset="0"/>
                          <a:cs typeface="Verdana" pitchFamily="34" charset="0"/>
                        </a:rPr>
                        <a:t> n, </a:t>
                      </a:r>
                      <a:r>
                        <a:rPr lang="en-US" sz="2000" b="0" u="none" baseline="0" dirty="0" err="1" smtClean="0">
                          <a:solidFill>
                            <a:schemeClr val="tx1"/>
                          </a:solidFill>
                          <a:latin typeface="Verdana" pitchFamily="34" charset="0"/>
                          <a:ea typeface="Verdana" pitchFamily="34" charset="0"/>
                          <a:cs typeface="Verdana" pitchFamily="34" charset="0"/>
                        </a:rPr>
                        <a:t>ItemType</a:t>
                      </a:r>
                      <a:r>
                        <a:rPr lang="en-US" sz="2000" b="0" u="none" baseline="0" dirty="0" smtClean="0">
                          <a:solidFill>
                            <a:schemeClr val="tx1"/>
                          </a:solidFill>
                          <a:latin typeface="Verdana" pitchFamily="34" charset="0"/>
                          <a:ea typeface="Verdana" pitchFamily="34" charset="0"/>
                          <a:cs typeface="Verdana" pitchFamily="34" charset="0"/>
                        </a:rPr>
                        <a:t> target)</a:t>
                      </a:r>
                      <a:endParaRPr lang="en-US" sz="2000" b="0" u="none" dirty="0" smtClean="0">
                        <a:solidFill>
                          <a:schemeClr val="tx1"/>
                        </a:solidFill>
                        <a:latin typeface="Verdana" pitchFamily="34" charset="0"/>
                        <a:ea typeface="Verdana" pitchFamily="34" charset="0"/>
                        <a:cs typeface="Verdana" pitchFamily="34" charset="0"/>
                      </a:endParaRPr>
                    </a:p>
                  </a:txBody>
                  <a:tcPr>
                    <a:solidFill>
                      <a:srgbClr val="FFCCFF"/>
                    </a:solidFill>
                  </a:tcPr>
                </a:tc>
              </a:tr>
              <a:tr h="3673857">
                <a:tc>
                  <a:txBody>
                    <a:bodyPr/>
                    <a:lstStyle/>
                    <a:p>
                      <a:endParaRPr lang="en-US" sz="2000" kern="1200" dirty="0" smtClean="0">
                        <a:solidFill>
                          <a:srgbClr val="0000FF"/>
                        </a:solidFill>
                        <a:latin typeface="Verdana" pitchFamily="34" charset="0"/>
                        <a:ea typeface="Verdana" pitchFamily="34" charset="0"/>
                        <a:cs typeface="Verdana" pitchFamily="34" charset="0"/>
                      </a:endParaRPr>
                    </a:p>
                    <a:p>
                      <a:r>
                        <a:rPr lang="en-US" sz="2000" kern="1200" dirty="0" smtClean="0">
                          <a:solidFill>
                            <a:srgbClr val="0000FF"/>
                          </a:solidFill>
                          <a:latin typeface="Verdana" pitchFamily="34" charset="0"/>
                          <a:ea typeface="Verdana" pitchFamily="34" charset="0"/>
                          <a:cs typeface="Verdana" pitchFamily="34" charset="0"/>
                        </a:rPr>
                        <a:t>Set first to start of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rgbClr val="0000FF"/>
                          </a:solidFill>
                          <a:latin typeface="Verdana" pitchFamily="34" charset="0"/>
                          <a:ea typeface="Verdana" pitchFamily="34" charset="0"/>
                          <a:cs typeface="Verdana" pitchFamily="34" charset="0"/>
                        </a:rPr>
                        <a:t>Set last to end of array</a:t>
                      </a:r>
                    </a:p>
                    <a:p>
                      <a:r>
                        <a:rPr lang="en-US" sz="2000" kern="1200" dirty="0" smtClean="0">
                          <a:solidFill>
                            <a:srgbClr val="0000FF"/>
                          </a:solidFill>
                          <a:latin typeface="Verdana" pitchFamily="34" charset="0"/>
                          <a:ea typeface="Verdana" pitchFamily="34" charset="0"/>
                          <a:cs typeface="Verdana" pitchFamily="34" charset="0"/>
                        </a:rPr>
                        <a:t>   </a:t>
                      </a:r>
                    </a:p>
                    <a:p>
                      <a:r>
                        <a:rPr lang="en-US" sz="2000" kern="1200" dirty="0" smtClean="0">
                          <a:solidFill>
                            <a:srgbClr val="0000FF"/>
                          </a:solidFill>
                          <a:latin typeface="Verdana" pitchFamily="34" charset="0"/>
                          <a:ea typeface="Verdana" pitchFamily="34" charset="0"/>
                          <a:cs typeface="Verdana" pitchFamily="34" charset="0"/>
                        </a:rPr>
                        <a:t>While (first</a:t>
                      </a:r>
                      <a:r>
                        <a:rPr lang="en-US" sz="2000" kern="1200" baseline="0" dirty="0" smtClean="0">
                          <a:solidFill>
                            <a:srgbClr val="0000FF"/>
                          </a:solidFill>
                          <a:latin typeface="Verdana" pitchFamily="34" charset="0"/>
                          <a:ea typeface="Verdana" pitchFamily="34" charset="0"/>
                          <a:cs typeface="Verdana" pitchFamily="34" charset="0"/>
                        </a:rPr>
                        <a:t> &lt;= last</a:t>
                      </a:r>
                      <a:r>
                        <a:rPr lang="en-US" sz="2000" kern="1200" dirty="0" smtClean="0">
                          <a:solidFill>
                            <a:srgbClr val="0000FF"/>
                          </a:solidFill>
                          <a:latin typeface="Verdana" pitchFamily="34" charset="0"/>
                          <a:ea typeface="Verdana" pitchFamily="34" charset="0"/>
                          <a:cs typeface="Verdana" pitchFamily="34" charset="0"/>
                        </a:rPr>
                        <a:t>)</a:t>
                      </a:r>
                      <a:endParaRPr lang="en-US" sz="2000" kern="1200" baseline="0" dirty="0" smtClean="0">
                        <a:solidFill>
                          <a:srgbClr val="0000FF"/>
                        </a:solidFill>
                        <a:latin typeface="Verdana" pitchFamily="34" charset="0"/>
                        <a:ea typeface="Verdana" pitchFamily="34" charset="0"/>
                        <a:cs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rgbClr val="0000FF"/>
                          </a:solidFill>
                          <a:latin typeface="Verdana" pitchFamily="34" charset="0"/>
                          <a:ea typeface="Verdana" pitchFamily="34" charset="0"/>
                          <a:cs typeface="Verdana" pitchFamily="34" charset="0"/>
                        </a:rPr>
                        <a:t>    s</a:t>
                      </a:r>
                      <a:r>
                        <a:rPr lang="en-US" sz="2000" kern="1200" dirty="0" smtClean="0">
                          <a:solidFill>
                            <a:srgbClr val="0000FF"/>
                          </a:solidFill>
                          <a:latin typeface="Verdana" pitchFamily="34" charset="0"/>
                          <a:ea typeface="Verdana" pitchFamily="34" charset="0"/>
                          <a:cs typeface="Verdana" pitchFamily="34" charset="0"/>
                        </a:rPr>
                        <a:t>et mid = (first</a:t>
                      </a:r>
                      <a:r>
                        <a:rPr lang="en-US" sz="2000" kern="1200" baseline="0" dirty="0" smtClean="0">
                          <a:solidFill>
                            <a:srgbClr val="0000FF"/>
                          </a:solidFill>
                          <a:latin typeface="Verdana" pitchFamily="34" charset="0"/>
                          <a:ea typeface="Verdana" pitchFamily="34" charset="0"/>
                          <a:cs typeface="Verdana" pitchFamily="34" charset="0"/>
                        </a:rPr>
                        <a:t> + last) / 2 </a:t>
                      </a:r>
                      <a:endParaRPr lang="en-US" sz="2000" kern="1200" dirty="0" smtClean="0">
                        <a:solidFill>
                          <a:srgbClr val="0000FF"/>
                        </a:solidFill>
                        <a:latin typeface="Verdana" pitchFamily="34" charset="0"/>
                        <a:ea typeface="Verdana" pitchFamily="34" charset="0"/>
                        <a:cs typeface="Verdana" pitchFamily="34" charset="0"/>
                      </a:endParaRPr>
                    </a:p>
                    <a:p>
                      <a:r>
                        <a:rPr lang="en-US" sz="2000" kern="1200" baseline="0" dirty="0" smtClean="0">
                          <a:solidFill>
                            <a:srgbClr val="0000FF"/>
                          </a:solidFill>
                          <a:latin typeface="Verdana" pitchFamily="34" charset="0"/>
                          <a:ea typeface="Verdana" pitchFamily="34" charset="0"/>
                          <a:cs typeface="Verdana" pitchFamily="34" charset="0"/>
                        </a:rPr>
                        <a:t>    if item at mid is equal to target</a:t>
                      </a:r>
                    </a:p>
                    <a:p>
                      <a:r>
                        <a:rPr lang="en-US" sz="2000" kern="1200" baseline="0" dirty="0" smtClean="0">
                          <a:solidFill>
                            <a:srgbClr val="0000FF"/>
                          </a:solidFill>
                          <a:latin typeface="Verdana" pitchFamily="34" charset="0"/>
                          <a:ea typeface="Verdana" pitchFamily="34" charset="0"/>
                          <a:cs typeface="Verdana" pitchFamily="34" charset="0"/>
                        </a:rPr>
                        <a:t>        item found (return mid)</a:t>
                      </a:r>
                    </a:p>
                    <a:p>
                      <a:r>
                        <a:rPr lang="en-US" sz="2000" kern="1200" baseline="0" dirty="0" smtClean="0">
                          <a:solidFill>
                            <a:srgbClr val="0000FF"/>
                          </a:solidFill>
                          <a:latin typeface="Verdana" pitchFamily="34" charset="0"/>
                          <a:ea typeface="Verdana" pitchFamily="34" charset="0"/>
                          <a:cs typeface="Verdana" pitchFamily="34" charset="0"/>
                        </a:rPr>
                        <a:t>     else</a:t>
                      </a:r>
                    </a:p>
                    <a:p>
                      <a:r>
                        <a:rPr lang="en-US" sz="2000" kern="1200" baseline="0" dirty="0" smtClean="0">
                          <a:solidFill>
                            <a:srgbClr val="0000FF"/>
                          </a:solidFill>
                          <a:latin typeface="Verdana" pitchFamily="34" charset="0"/>
                          <a:ea typeface="Verdana" pitchFamily="34" charset="0"/>
                          <a:cs typeface="Verdana" pitchFamily="34" charset="0"/>
                        </a:rPr>
                        <a:t>     if target is smaller than item at mid</a:t>
                      </a:r>
                    </a:p>
                    <a:p>
                      <a:r>
                        <a:rPr lang="en-US" sz="2000" kern="1200" baseline="0" dirty="0" smtClean="0">
                          <a:solidFill>
                            <a:srgbClr val="0000FF"/>
                          </a:solidFill>
                          <a:latin typeface="Verdana" pitchFamily="34" charset="0"/>
                          <a:ea typeface="Verdana" pitchFamily="34" charset="0"/>
                          <a:cs typeface="Verdana" pitchFamily="34" charset="0"/>
                        </a:rPr>
                        <a:t>         set last = mid – 1    </a:t>
                      </a:r>
                      <a:r>
                        <a:rPr lang="en-US" sz="2000" i="1" kern="1200" baseline="0" dirty="0" smtClean="0">
                          <a:solidFill>
                            <a:srgbClr val="FF9900"/>
                          </a:solidFill>
                          <a:latin typeface="Verdana" pitchFamily="34" charset="0"/>
                          <a:ea typeface="Verdana" pitchFamily="34" charset="0"/>
                          <a:cs typeface="Verdana" pitchFamily="34" charset="0"/>
                        </a:rPr>
                        <a:t>// search first half</a:t>
                      </a:r>
                    </a:p>
                    <a:p>
                      <a:r>
                        <a:rPr lang="en-US" sz="2000" kern="1200" baseline="0" dirty="0" smtClean="0">
                          <a:solidFill>
                            <a:srgbClr val="0000FF"/>
                          </a:solidFill>
                          <a:latin typeface="Verdana" pitchFamily="34" charset="0"/>
                          <a:ea typeface="Verdana" pitchFamily="34" charset="0"/>
                          <a:cs typeface="Verdana" pitchFamily="34" charset="0"/>
                        </a:rPr>
                        <a:t>     else</a:t>
                      </a:r>
                    </a:p>
                    <a:p>
                      <a:r>
                        <a:rPr lang="en-US" sz="2000" kern="1200" baseline="0" dirty="0" smtClean="0">
                          <a:solidFill>
                            <a:srgbClr val="0000FF"/>
                          </a:solidFill>
                          <a:latin typeface="Verdana" pitchFamily="34" charset="0"/>
                          <a:ea typeface="Verdana" pitchFamily="34" charset="0"/>
                          <a:cs typeface="Verdana" pitchFamily="34" charset="0"/>
                        </a:rPr>
                        <a:t>         set first = mid + 1  </a:t>
                      </a:r>
                      <a:r>
                        <a:rPr lang="en-US" sz="2000" i="1" kern="1200" baseline="0" dirty="0" smtClean="0">
                          <a:solidFill>
                            <a:srgbClr val="FF9900"/>
                          </a:solidFill>
                          <a:latin typeface="Verdana" pitchFamily="34" charset="0"/>
                          <a:ea typeface="Verdana" pitchFamily="34" charset="0"/>
                          <a:cs typeface="Verdana" pitchFamily="34" charset="0"/>
                        </a:rPr>
                        <a:t>// search second half</a:t>
                      </a:r>
                      <a:endParaRPr lang="en-US" sz="2000" kern="1200" baseline="0" dirty="0" smtClean="0">
                        <a:solidFill>
                          <a:srgbClr val="0000FF"/>
                        </a:solidFill>
                        <a:latin typeface="Verdana" pitchFamily="34" charset="0"/>
                        <a:ea typeface="Verdana" pitchFamily="34" charset="0"/>
                        <a:cs typeface="Verdana" pitchFamily="34" charset="0"/>
                      </a:endParaRPr>
                    </a:p>
                    <a:p>
                      <a:endParaRPr lang="en-US" sz="2000" kern="1200" baseline="0" dirty="0" smtClean="0">
                        <a:solidFill>
                          <a:srgbClr val="0000FF"/>
                        </a:solidFill>
                        <a:latin typeface="Verdana" pitchFamily="34" charset="0"/>
                        <a:ea typeface="Verdana" pitchFamily="34" charset="0"/>
                        <a:cs typeface="Verdana" pitchFamily="34" charset="0"/>
                      </a:endParaRPr>
                    </a:p>
                    <a:p>
                      <a:r>
                        <a:rPr lang="en-US" sz="2000" kern="1200" baseline="0" dirty="0" smtClean="0">
                          <a:solidFill>
                            <a:srgbClr val="0000FF"/>
                          </a:solidFill>
                          <a:latin typeface="Verdana" pitchFamily="34" charset="0"/>
                          <a:ea typeface="Verdana" pitchFamily="34" charset="0"/>
                          <a:cs typeface="Verdana" pitchFamily="34" charset="0"/>
                        </a:rPr>
                        <a:t>End of search, item not found (return -1)</a:t>
                      </a:r>
                      <a:endParaRPr lang="en-SG" sz="2000" kern="1200" dirty="0" smtClean="0">
                        <a:solidFill>
                          <a:srgbClr val="0000FF"/>
                        </a:solidFill>
                        <a:latin typeface="Verdana" pitchFamily="34" charset="0"/>
                        <a:ea typeface="Verdana" pitchFamily="34" charset="0"/>
                        <a:cs typeface="Verdana" pitchFamily="34" charset="0"/>
                      </a:endParaRPr>
                    </a:p>
                    <a:p>
                      <a:r>
                        <a:rPr lang="en-SG" sz="800" kern="1200" dirty="0" smtClean="0">
                          <a:solidFill>
                            <a:srgbClr val="0000FF"/>
                          </a:solidFill>
                          <a:latin typeface="Verdana" pitchFamily="34" charset="0"/>
                          <a:ea typeface="Verdana" pitchFamily="34" charset="0"/>
                          <a:cs typeface="Verdana" pitchFamily="34" charset="0"/>
                        </a:rPr>
                        <a:t>    </a:t>
                      </a:r>
                    </a:p>
                  </a:txBody>
                  <a:tcPr>
                    <a:solidFill>
                      <a:srgbClr val="CCFFFF"/>
                    </a:solidFill>
                  </a:tcPr>
                </a:tc>
              </a:tr>
            </a:tbl>
          </a:graphicData>
        </a:graphic>
      </p:graphicFrame>
    </p:spTree>
    <p:extLst>
      <p:ext uri="{BB962C8B-B14F-4D97-AF65-F5344CB8AC3E}">
        <p14:creationId xmlns:p14="http://schemas.microsoft.com/office/powerpoint/2010/main" val="1061607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Binary Search </a:t>
            </a:r>
            <a:r>
              <a:rPr lang="en-US" altLang="zh-CN" sz="3200" b="0" i="1" dirty="0" smtClean="0">
                <a:ea typeface="宋体" charset="-122"/>
              </a:rPr>
              <a:t>- Implementation</a:t>
            </a:r>
          </a:p>
        </p:txBody>
      </p:sp>
      <p:sp>
        <p:nvSpPr>
          <p:cNvPr id="9220" name="Rectangle 3"/>
          <p:cNvSpPr>
            <a:spLocks noGrp="1" noChangeArrowheads="1"/>
          </p:cNvSpPr>
          <p:nvPr>
            <p:ph type="body" idx="1"/>
          </p:nvPr>
        </p:nvSpPr>
        <p:spPr>
          <a:xfrm>
            <a:off x="228600" y="838200"/>
            <a:ext cx="8686800" cy="5410200"/>
          </a:xfrm>
          <a:solidFill>
            <a:srgbClr val="CCFFFF"/>
          </a:solidFill>
          <a:ln>
            <a:solidFill>
              <a:schemeClr val="bg2"/>
            </a:solidFill>
          </a:ln>
        </p:spPr>
        <p:txBody>
          <a:bodyPr/>
          <a:lstStyle/>
          <a:p>
            <a:pPr>
              <a:buNone/>
            </a:pP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search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dataArray</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n,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target)</a:t>
            </a:r>
            <a:endParaRPr lang="en-SG" sz="1800" dirty="0" smtClean="0">
              <a:solidFill>
                <a:srgbClr val="0000FF"/>
              </a:solidFill>
              <a:latin typeface="Courier New" pitchFamily="49" charset="0"/>
              <a:cs typeface="Courier New" pitchFamily="49" charset="0"/>
            </a:endParaRPr>
          </a:p>
          <a:p>
            <a:pPr>
              <a:buNone/>
            </a:pPr>
            <a:r>
              <a:rPr lang="en-US" sz="1800" dirty="0" smtClean="0">
                <a:solidFill>
                  <a:srgbClr val="0000FF"/>
                </a:solidFill>
                <a:latin typeface="Courier New" pitchFamily="49" charset="0"/>
                <a:cs typeface="Courier New" pitchFamily="49" charset="0"/>
              </a:rPr>
              <a:t>{   </a:t>
            </a:r>
          </a:p>
          <a:p>
            <a:pPr>
              <a:buNone/>
            </a:pP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first = 0;</a:t>
            </a:r>
          </a:p>
          <a:p>
            <a:pPr>
              <a:buNone/>
            </a:pP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last  = n-1;</a:t>
            </a:r>
            <a:endParaRPr lang="en-SG" sz="1800" dirty="0" smtClean="0">
              <a:solidFill>
                <a:srgbClr val="0000FF"/>
              </a:solidFill>
              <a:latin typeface="Courier New" pitchFamily="49" charset="0"/>
              <a:cs typeface="Courier New" pitchFamily="49" charset="0"/>
            </a:endParaRPr>
          </a:p>
          <a:p>
            <a:pPr>
              <a:buNone/>
            </a:pPr>
            <a:r>
              <a:rPr lang="en-US" sz="1800" dirty="0" smtClean="0">
                <a:solidFill>
                  <a:srgbClr val="0000FF"/>
                </a:solidFill>
                <a:latin typeface="Courier New" pitchFamily="49" charset="0"/>
                <a:cs typeface="Courier New" pitchFamily="49" charset="0"/>
              </a:rPr>
              <a:t>   while (first &lt;= last)</a:t>
            </a:r>
          </a:p>
          <a:p>
            <a:pPr>
              <a:buNone/>
            </a:pPr>
            <a:r>
              <a:rPr lang="en-US" sz="1800" dirty="0" smtClean="0">
                <a:solidFill>
                  <a:srgbClr val="0000FF"/>
                </a:solidFill>
                <a:latin typeface="Courier New" pitchFamily="49" charset="0"/>
                <a:cs typeface="Courier New" pitchFamily="49" charset="0"/>
              </a:rPr>
              <a:t>   {  </a:t>
            </a:r>
          </a:p>
          <a:p>
            <a:pPr>
              <a:buNone/>
            </a:pP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int</a:t>
            </a:r>
            <a:r>
              <a:rPr lang="en-US" sz="1800" dirty="0" smtClean="0">
                <a:solidFill>
                  <a:srgbClr val="0000FF"/>
                </a:solidFill>
                <a:latin typeface="Courier New" pitchFamily="49" charset="0"/>
                <a:cs typeface="Courier New" pitchFamily="49" charset="0"/>
              </a:rPr>
              <a:t> mid = (first + last) / 2</a:t>
            </a:r>
            <a:endParaRPr lang="en-SG" sz="1800" dirty="0" smtClean="0">
              <a:solidFill>
                <a:srgbClr val="0000FF"/>
              </a:solidFill>
              <a:latin typeface="Courier New" pitchFamily="49" charset="0"/>
              <a:cs typeface="Courier New" pitchFamily="49" charset="0"/>
            </a:endParaRPr>
          </a:p>
          <a:p>
            <a:pPr>
              <a:buNone/>
            </a:pPr>
            <a:r>
              <a:rPr lang="en-SG" sz="1800" dirty="0" smtClean="0">
                <a:solidFill>
                  <a:srgbClr val="0000F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     	if ( </a:t>
            </a:r>
            <a:r>
              <a:rPr lang="en-US" sz="1800" dirty="0" err="1" smtClean="0">
                <a:solidFill>
                  <a:srgbClr val="0000FF"/>
                </a:solidFill>
                <a:latin typeface="Courier New" pitchFamily="49" charset="0"/>
                <a:cs typeface="Courier New" pitchFamily="49" charset="0"/>
              </a:rPr>
              <a:t>dataArray</a:t>
            </a:r>
            <a:r>
              <a:rPr lang="en-US" sz="1800" dirty="0" smtClean="0">
                <a:solidFill>
                  <a:srgbClr val="0000FF"/>
                </a:solidFill>
                <a:latin typeface="Courier New" pitchFamily="49" charset="0"/>
                <a:cs typeface="Courier New" pitchFamily="49" charset="0"/>
              </a:rPr>
              <a:t>[mid] == target ) </a:t>
            </a:r>
            <a:r>
              <a:rPr lang="en-US" sz="1800" i="1" dirty="0" smtClean="0">
                <a:solidFill>
                  <a:srgbClr val="FF9900"/>
                </a:solidFill>
                <a:latin typeface="Courier New" pitchFamily="49" charset="0"/>
                <a:cs typeface="Courier New" pitchFamily="49" charset="0"/>
              </a:rPr>
              <a:t>// found</a:t>
            </a:r>
            <a:r>
              <a:rPr lang="en-US" sz="1800" dirty="0" smtClean="0">
                <a:solidFill>
                  <a:srgbClr val="0000FF"/>
                </a:solidFill>
                <a:latin typeface="Courier New" pitchFamily="49" charset="0"/>
                <a:cs typeface="Courier New" pitchFamily="49" charset="0"/>
              </a:rPr>
              <a:t/>
            </a:r>
            <a:br>
              <a:rPr lang="en-US" sz="1800" dirty="0" smtClean="0">
                <a:solidFill>
                  <a:srgbClr val="0000FF"/>
                </a:solidFill>
                <a:latin typeface="Courier New" pitchFamily="49" charset="0"/>
                <a:cs typeface="Courier New" pitchFamily="49" charset="0"/>
              </a:rPr>
            </a:br>
            <a:r>
              <a:rPr lang="en-US" sz="1800" dirty="0" smtClean="0">
                <a:solidFill>
                  <a:srgbClr val="0000FF"/>
                </a:solidFill>
                <a:latin typeface="Courier New" pitchFamily="49" charset="0"/>
                <a:cs typeface="Courier New" pitchFamily="49" charset="0"/>
              </a:rPr>
              <a:t>       return mid;</a:t>
            </a:r>
          </a:p>
          <a:p>
            <a:pPr>
              <a:buNone/>
            </a:pPr>
            <a:r>
              <a:rPr lang="en-US" sz="1800" dirty="0" smtClean="0">
                <a:solidFill>
                  <a:srgbClr val="0000FF"/>
                </a:solidFill>
                <a:latin typeface="Courier New" pitchFamily="49" charset="0"/>
                <a:cs typeface="Courier New" pitchFamily="49" charset="0"/>
              </a:rPr>
              <a:t>		else</a:t>
            </a:r>
            <a:br>
              <a:rPr lang="en-US" sz="1800" dirty="0" smtClean="0">
                <a:solidFill>
                  <a:srgbClr val="0000FF"/>
                </a:solidFill>
                <a:latin typeface="Courier New" pitchFamily="49" charset="0"/>
                <a:cs typeface="Courier New" pitchFamily="49" charset="0"/>
              </a:rPr>
            </a:br>
            <a:r>
              <a:rPr lang="en-US" sz="1800" dirty="0" smtClean="0">
                <a:solidFill>
                  <a:srgbClr val="0000FF"/>
                </a:solidFill>
                <a:latin typeface="Courier New" pitchFamily="49" charset="0"/>
                <a:cs typeface="Courier New" pitchFamily="49" charset="0"/>
              </a:rPr>
              <a:t>    if ( target &lt; </a:t>
            </a:r>
            <a:r>
              <a:rPr lang="en-US" sz="1800" dirty="0" err="1" smtClean="0">
                <a:solidFill>
                  <a:srgbClr val="0000FF"/>
                </a:solidFill>
                <a:latin typeface="Courier New" pitchFamily="49" charset="0"/>
                <a:cs typeface="Courier New" pitchFamily="49" charset="0"/>
              </a:rPr>
              <a:t>dataArray</a:t>
            </a:r>
            <a:r>
              <a:rPr lang="en-US" sz="1800" dirty="0" smtClean="0">
                <a:solidFill>
                  <a:srgbClr val="0000FF"/>
                </a:solidFill>
                <a:latin typeface="Courier New" pitchFamily="49" charset="0"/>
                <a:cs typeface="Courier New" pitchFamily="49" charset="0"/>
              </a:rPr>
              <a:t>[mid] ) </a:t>
            </a:r>
            <a:br>
              <a:rPr lang="en-US" sz="1800" dirty="0" smtClean="0">
                <a:solidFill>
                  <a:srgbClr val="0000FF"/>
                </a:solidFill>
                <a:latin typeface="Courier New" pitchFamily="49" charset="0"/>
                <a:cs typeface="Courier New" pitchFamily="49" charset="0"/>
              </a:rPr>
            </a:br>
            <a:r>
              <a:rPr lang="en-US" sz="1800" dirty="0" smtClean="0">
                <a:solidFill>
                  <a:srgbClr val="0000FF"/>
                </a:solidFill>
                <a:latin typeface="Courier New" pitchFamily="49" charset="0"/>
                <a:cs typeface="Courier New" pitchFamily="49" charset="0"/>
              </a:rPr>
              <a:t>       last = mid - 1;  </a:t>
            </a:r>
            <a:r>
              <a:rPr lang="en-US" sz="1800" i="1" dirty="0" smtClean="0">
                <a:solidFill>
                  <a:srgbClr val="FF9900"/>
                </a:solidFill>
                <a:latin typeface="Courier New" pitchFamily="49" charset="0"/>
                <a:cs typeface="Courier New" pitchFamily="49" charset="0"/>
              </a:rPr>
              <a:t>// search first half</a:t>
            </a:r>
            <a:endParaRPr lang="en-US" sz="1800" dirty="0" smtClean="0">
              <a:solidFill>
                <a:srgbClr val="0000FF"/>
              </a:solidFill>
              <a:latin typeface="Courier New" pitchFamily="49" charset="0"/>
              <a:cs typeface="Courier New" pitchFamily="49" charset="0"/>
            </a:endParaRPr>
          </a:p>
          <a:p>
            <a:pPr>
              <a:buNone/>
            </a:pPr>
            <a:r>
              <a:rPr lang="en-US" sz="1800" dirty="0" smtClean="0">
                <a:solidFill>
                  <a:srgbClr val="0000FF"/>
                </a:solidFill>
                <a:latin typeface="Courier New" pitchFamily="49" charset="0"/>
                <a:cs typeface="Courier New" pitchFamily="49" charset="0"/>
              </a:rPr>
              <a:t>	   	else</a:t>
            </a:r>
          </a:p>
          <a:p>
            <a:pPr>
              <a:buNone/>
            </a:pPr>
            <a:r>
              <a:rPr lang="en-US" sz="1800" dirty="0" smtClean="0">
                <a:solidFill>
                  <a:srgbClr val="0000FF"/>
                </a:solidFill>
                <a:latin typeface="Courier New" pitchFamily="49" charset="0"/>
                <a:cs typeface="Courier New" pitchFamily="49" charset="0"/>
              </a:rPr>
              <a:t> 		   first = mid + 1; </a:t>
            </a:r>
            <a:r>
              <a:rPr lang="en-US" sz="1800" i="1" dirty="0" smtClean="0">
                <a:solidFill>
                  <a:srgbClr val="FF9900"/>
                </a:solidFill>
                <a:latin typeface="Courier New" pitchFamily="49" charset="0"/>
                <a:cs typeface="Courier New" pitchFamily="49" charset="0"/>
              </a:rPr>
              <a:t>// search second half</a:t>
            </a:r>
          </a:p>
          <a:p>
            <a:pPr>
              <a:buNone/>
            </a:pPr>
            <a:r>
              <a:rPr lang="en-US" sz="1800" dirty="0" smtClean="0">
                <a:solidFill>
                  <a:srgbClr val="0000FF"/>
                </a:solidFill>
                <a:latin typeface="Courier New" pitchFamily="49" charset="0"/>
                <a:cs typeface="Courier New" pitchFamily="49" charset="0"/>
              </a:rPr>
              <a:t>    }</a:t>
            </a:r>
            <a:r>
              <a:rPr lang="en-US" sz="1800" dirty="0" smtClean="0">
                <a:solidFill>
                  <a:srgbClr val="FF9900"/>
                </a:solidFill>
                <a:latin typeface="Courier New" pitchFamily="49" charset="0"/>
                <a:cs typeface="Courier New" pitchFamily="49" charset="0"/>
              </a:rPr>
              <a:t> </a:t>
            </a:r>
            <a:endParaRPr lang="en-SG" sz="1800" dirty="0" smtClean="0">
              <a:solidFill>
                <a:srgbClr val="FF9900"/>
              </a:solidFill>
              <a:latin typeface="Courier New" pitchFamily="49" charset="0"/>
              <a:cs typeface="Courier New" pitchFamily="49" charset="0"/>
            </a:endParaRPr>
          </a:p>
          <a:p>
            <a:pPr>
              <a:buNone/>
            </a:pPr>
            <a:r>
              <a:rPr lang="en-US" sz="1800" dirty="0" smtClean="0">
                <a:solidFill>
                  <a:srgbClr val="0000FF"/>
                </a:solidFill>
                <a:latin typeface="Courier New" pitchFamily="49" charset="0"/>
                <a:cs typeface="Courier New" pitchFamily="49" charset="0"/>
              </a:rPr>
              <a:t>    return -1; </a:t>
            </a:r>
            <a:r>
              <a:rPr lang="en-US" sz="1800" i="1" dirty="0" smtClean="0">
                <a:solidFill>
                  <a:srgbClr val="FF9900"/>
                </a:solidFill>
                <a:latin typeface="Courier New" pitchFamily="49" charset="0"/>
                <a:cs typeface="Courier New" pitchFamily="49" charset="0"/>
              </a:rPr>
              <a:t>// not found</a:t>
            </a:r>
          </a:p>
          <a:p>
            <a:pPr>
              <a:buNone/>
            </a:pPr>
            <a:r>
              <a:rPr lang="en-US" sz="1800" dirty="0" smtClean="0">
                <a:solidFill>
                  <a:srgbClr val="0000FF"/>
                </a:solidFill>
                <a:latin typeface="Courier New" pitchFamily="49" charset="0"/>
                <a:cs typeface="Courier New" pitchFamily="49" charset="0"/>
              </a:rPr>
              <a:t>} </a:t>
            </a:r>
            <a:endParaRPr lang="en-SG" sz="1800" dirty="0" smtClean="0">
              <a:solidFill>
                <a:srgbClr val="0000FF"/>
              </a:solidFill>
              <a:latin typeface="Courier New" pitchFamily="49" charset="0"/>
              <a:cs typeface="Courier New" pitchFamily="49" charset="0"/>
            </a:endParaRPr>
          </a:p>
          <a:p>
            <a:pPr marL="0" indent="0">
              <a:lnSpc>
                <a:spcPct val="90000"/>
              </a:lnSpc>
              <a:buNone/>
            </a:pPr>
            <a:r>
              <a:rPr lang="en-US" sz="2400" b="0" dirty="0" smtClean="0">
                <a:solidFill>
                  <a:srgbClr val="0000FF"/>
                </a:solidFill>
                <a:latin typeface="Courier New" pitchFamily="49" charset="0"/>
                <a:cs typeface="Courier New" pitchFamily="49"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4" name="Rectangle 3"/>
          <p:cNvSpPr txBox="1">
            <a:spLocks noChangeArrowheads="1"/>
          </p:cNvSpPr>
          <p:nvPr/>
        </p:nvSpPr>
        <p:spPr bwMode="auto">
          <a:xfrm>
            <a:off x="342900" y="61722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smtClean="0">
                <a:solidFill>
                  <a:srgbClr val="FF0000"/>
                </a:solidFill>
                <a:latin typeface="Arial" charset="0"/>
              </a:rPr>
              <a:t>Do you know how to implement binary search using </a:t>
            </a:r>
            <a:r>
              <a:rPr lang="en-US" sz="2000" i="1" u="sng" dirty="0" smtClean="0">
                <a:solidFill>
                  <a:srgbClr val="FF0000"/>
                </a:solidFill>
                <a:latin typeface="Arial" charset="0"/>
              </a:rPr>
              <a:t>recursion</a:t>
            </a:r>
            <a:r>
              <a:rPr lang="en-US" sz="2000" i="1" dirty="0" smtClean="0">
                <a:solidFill>
                  <a:srgbClr val="FF0000"/>
                </a:solidFill>
                <a:latin typeface="Arial" charset="0"/>
              </a:rPr>
              <a:t> ?</a:t>
            </a:r>
            <a:r>
              <a:rPr lang="en-US" sz="2000" b="0" i="1" dirty="0" smtClean="0">
                <a:solidFill>
                  <a:srgbClr val="FF0000"/>
                </a:solidFill>
                <a:latin typeface="Arial" charset="0"/>
              </a:rPr>
              <a:t> </a:t>
            </a:r>
            <a:endParaRPr lang="en-US" sz="2000" b="0" i="1" dirty="0">
              <a:solidFill>
                <a:srgbClr val="FF0000"/>
              </a:solidFill>
              <a:latin typeface="Arial" charset="0"/>
            </a:endParaRPr>
          </a:p>
        </p:txBody>
      </p:sp>
    </p:spTree>
    <p:extLst>
      <p:ext uri="{BB962C8B-B14F-4D97-AF65-F5344CB8AC3E}">
        <p14:creationId xmlns:p14="http://schemas.microsoft.com/office/powerpoint/2010/main" val="418219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Binary Search</a:t>
            </a:r>
            <a:r>
              <a:rPr lang="en-US" altLang="zh-CN" sz="3200" b="0" dirty="0" smtClean="0">
                <a:ea typeface="宋体" charset="-122"/>
              </a:rPr>
              <a:t> </a:t>
            </a:r>
            <a:r>
              <a:rPr lang="en-US" altLang="zh-CN" sz="3200" b="0" i="1" dirty="0" smtClean="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Sorted array</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pPr>
            <a:r>
              <a:rPr kumimoji="1" lang="en-US" kern="0" dirty="0" smtClean="0">
                <a:solidFill>
                  <a:srgbClr val="FF0000"/>
                </a:solidFill>
                <a:latin typeface="Arial" pitchFamily="34" charset="0"/>
                <a:cs typeface="Arial" pitchFamily="34" charset="0"/>
              </a:rPr>
              <a:t>What is the </a:t>
            </a:r>
            <a:r>
              <a:rPr kumimoji="1" lang="en-US" u="sng" kern="0" dirty="0" smtClean="0">
                <a:solidFill>
                  <a:srgbClr val="FF0000"/>
                </a:solidFill>
                <a:latin typeface="Arial" pitchFamily="34" charset="0"/>
                <a:cs typeface="Arial" pitchFamily="34" charset="0"/>
              </a:rPr>
              <a:t>worst</a:t>
            </a:r>
            <a:r>
              <a:rPr kumimoji="1" lang="en-US" kern="0" dirty="0" smtClean="0">
                <a:solidFill>
                  <a:srgbClr val="FF0000"/>
                </a:solidFill>
                <a:latin typeface="Arial" pitchFamily="34" charset="0"/>
                <a:cs typeface="Arial" pitchFamily="34" charset="0"/>
              </a:rPr>
              <a:t> number of searches (comparisons)?</a:t>
            </a:r>
          </a:p>
          <a:p>
            <a:pPr algn="l">
              <a:lnSpc>
                <a:spcPct val="90000"/>
              </a:lnSpc>
              <a:spcBef>
                <a:spcPct val="20000"/>
              </a:spcBef>
              <a:buClr>
                <a:schemeClr val="tx2"/>
              </a:buClr>
              <a:buSzPct val="140000"/>
            </a:pPr>
            <a:endParaRPr kumimoji="1" lang="en-US" kern="0" dirty="0" smtClean="0">
              <a:solidFill>
                <a:srgbClr val="FF0000"/>
              </a:solidFill>
              <a:latin typeface="Arial" pitchFamily="34" charset="0"/>
              <a:cs typeface="Arial" pitchFamily="34" charset="0"/>
            </a:endParaRPr>
          </a:p>
          <a:p>
            <a:pPr lvl="0" algn="l">
              <a:lnSpc>
                <a:spcPct val="90000"/>
              </a:lnSpc>
              <a:spcBef>
                <a:spcPct val="20000"/>
              </a:spcBef>
              <a:buClr>
                <a:schemeClr val="tx2"/>
              </a:buClr>
              <a:buSzPct val="140000"/>
            </a:pPr>
            <a:r>
              <a:rPr kumimoji="1" lang="en-US" kern="0" dirty="0" smtClean="0">
                <a:solidFill>
                  <a:srgbClr val="FF0000"/>
                </a:solidFill>
                <a:latin typeface="Arial" pitchFamily="34" charset="0"/>
                <a:cs typeface="Arial" pitchFamily="34" charset="0"/>
              </a:rPr>
              <a:t>What is the </a:t>
            </a:r>
            <a:r>
              <a:rPr kumimoji="1" lang="en-US" u="sng" kern="0" dirty="0" smtClean="0">
                <a:solidFill>
                  <a:srgbClr val="FF0000"/>
                </a:solidFill>
                <a:latin typeface="Arial" pitchFamily="34" charset="0"/>
                <a:cs typeface="Arial" pitchFamily="34" charset="0"/>
              </a:rPr>
              <a:t>average</a:t>
            </a:r>
            <a:r>
              <a:rPr kumimoji="1" lang="en-US" kern="0" dirty="0" smtClean="0">
                <a:solidFill>
                  <a:srgbClr val="FF0000"/>
                </a:solidFill>
                <a:latin typeface="Arial" pitchFamily="34" charset="0"/>
                <a:cs typeface="Arial" pitchFamily="34" charset="0"/>
              </a:rPr>
              <a:t> number of searches (comparisons)?</a:t>
            </a: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85800" y="1600200"/>
            <a:ext cx="7772400" cy="1400175"/>
          </a:xfrm>
          <a:prstGeom prst="rect">
            <a:avLst/>
          </a:prstGeom>
          <a:noFill/>
          <a:ln w="9525">
            <a:noFill/>
            <a:miter lim="800000"/>
            <a:headEnd/>
            <a:tailEnd/>
          </a:ln>
          <a:effectLst/>
        </p:spPr>
      </p:pic>
      <p:sp>
        <p:nvSpPr>
          <p:cNvPr id="8" name="Rectangle 3"/>
          <p:cNvSpPr txBox="1">
            <a:spLocks noChangeArrowheads="1"/>
          </p:cNvSpPr>
          <p:nvPr/>
        </p:nvSpPr>
        <p:spPr bwMode="auto">
          <a:xfrm>
            <a:off x="381000" y="52578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smtClean="0">
                <a:solidFill>
                  <a:srgbClr val="FF0000"/>
                </a:solidFill>
                <a:latin typeface="Arial" charset="0"/>
              </a:rPr>
              <a:t>Is there any searching technique that is faster than Binary Search ?</a:t>
            </a:r>
            <a:r>
              <a:rPr lang="en-US" sz="2000" b="0" i="1" dirty="0" smtClean="0">
                <a:solidFill>
                  <a:srgbClr val="FF0000"/>
                </a:solidFill>
                <a:latin typeface="Arial" charset="0"/>
              </a:rPr>
              <a:t> </a:t>
            </a:r>
            <a:endParaRPr lang="en-US" sz="2000" b="0" i="1" dirty="0">
              <a:solidFill>
                <a:srgbClr val="FF0000"/>
              </a:solidFill>
              <a:latin typeface="Arial" charset="0"/>
            </a:endParaRPr>
          </a:p>
        </p:txBody>
      </p:sp>
    </p:spTree>
    <p:extLst>
      <p:ext uri="{BB962C8B-B14F-4D97-AF65-F5344CB8AC3E}">
        <p14:creationId xmlns:p14="http://schemas.microsoft.com/office/powerpoint/2010/main" val="110020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Efficiency </a:t>
            </a:r>
            <a:r>
              <a:rPr lang="en-US" altLang="zh-CN" sz="3200" b="0" i="1" dirty="0" smtClean="0">
                <a:ea typeface="宋体" charset="-122"/>
              </a:rPr>
              <a:t>- Comparisons</a:t>
            </a:r>
          </a:p>
        </p:txBody>
      </p:sp>
      <p:graphicFrame>
        <p:nvGraphicFramePr>
          <p:cNvPr id="6" name="Table 5"/>
          <p:cNvGraphicFramePr>
            <a:graphicFrameLocks noGrp="1"/>
          </p:cNvGraphicFramePr>
          <p:nvPr>
            <p:extLst>
              <p:ext uri="{D42A27DB-BD31-4B8C-83A1-F6EECF244321}">
                <p14:modId xmlns:p14="http://schemas.microsoft.com/office/powerpoint/2010/main" val="2085088891"/>
              </p:ext>
            </p:extLst>
          </p:nvPr>
        </p:nvGraphicFramePr>
        <p:xfrm>
          <a:off x="457200" y="838204"/>
          <a:ext cx="8229600" cy="5257795"/>
        </p:xfrm>
        <a:graphic>
          <a:graphicData uri="http://schemas.openxmlformats.org/drawingml/2006/table">
            <a:tbl>
              <a:tblPr firstRow="1" bandRow="1">
                <a:tableStyleId>{5C22544A-7EE6-4342-B048-85BDC9FD1C3A}</a:tableStyleId>
              </a:tblPr>
              <a:tblGrid>
                <a:gridCol w="2453053"/>
                <a:gridCol w="3033347"/>
                <a:gridCol w="2743200"/>
              </a:tblGrid>
              <a:tr h="728490">
                <a:tc>
                  <a:txBody>
                    <a:bodyPr/>
                    <a:lstStyle/>
                    <a:p>
                      <a:pPr algn="ctr"/>
                      <a:r>
                        <a:rPr lang="en-US" sz="2000" dirty="0" smtClean="0">
                          <a:solidFill>
                            <a:schemeClr val="tx1"/>
                          </a:solidFill>
                          <a:latin typeface="Verdana" pitchFamily="34" charset="0"/>
                          <a:ea typeface="Verdana" pitchFamily="34" charset="0"/>
                          <a:cs typeface="Verdana" pitchFamily="34" charset="0"/>
                        </a:rPr>
                        <a:t>N</a:t>
                      </a:r>
                      <a:endParaRPr lang="en-SG" sz="2000" dirty="0">
                        <a:solidFill>
                          <a:schemeClr val="tx1"/>
                        </a:solidFill>
                        <a:latin typeface="Verdana" pitchFamily="34" charset="0"/>
                        <a:ea typeface="Verdana" pitchFamily="34" charset="0"/>
                        <a:cs typeface="Verdana" pitchFamily="34" charset="0"/>
                      </a:endParaRPr>
                    </a:p>
                  </a:txBody>
                  <a:tcPr>
                    <a:solidFill>
                      <a:srgbClr val="CCFFFF"/>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Sequential Search</a:t>
                      </a:r>
                    </a:p>
                    <a:p>
                      <a:pPr algn="ctr"/>
                      <a:r>
                        <a:rPr lang="en-US" sz="2000" b="1" dirty="0" smtClean="0">
                          <a:solidFill>
                            <a:srgbClr val="0000FF"/>
                          </a:solidFill>
                          <a:latin typeface="Courier New" pitchFamily="49" charset="0"/>
                          <a:ea typeface="Verdana" pitchFamily="34" charset="0"/>
                          <a:cs typeface="Courier New" pitchFamily="49" charset="0"/>
                        </a:rPr>
                        <a:t>O(N)</a:t>
                      </a:r>
                      <a:endParaRPr lang="en-SG" sz="2000" b="1" dirty="0">
                        <a:solidFill>
                          <a:srgbClr val="0000FF"/>
                        </a:solidFill>
                        <a:latin typeface="Courier New" pitchFamily="49" charset="0"/>
                        <a:ea typeface="Verdana" pitchFamily="34" charset="0"/>
                        <a:cs typeface="Courier New" pitchFamily="49" charset="0"/>
                      </a:endParaRPr>
                    </a:p>
                  </a:txBody>
                  <a:tcPr>
                    <a:solidFill>
                      <a:srgbClr val="CCFFFF"/>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Binary Search</a:t>
                      </a:r>
                    </a:p>
                    <a:p>
                      <a:pPr algn="ctr"/>
                      <a:r>
                        <a:rPr lang="en-US" sz="2000" b="1" dirty="0" smtClean="0">
                          <a:solidFill>
                            <a:srgbClr val="FF0000"/>
                          </a:solidFill>
                          <a:latin typeface="Courier New" pitchFamily="49" charset="0"/>
                          <a:ea typeface="Verdana" pitchFamily="34" charset="0"/>
                          <a:cs typeface="Courier New" pitchFamily="49" charset="0"/>
                        </a:rPr>
                        <a:t>O(log</a:t>
                      </a:r>
                      <a:r>
                        <a:rPr lang="en-US" sz="2000" b="1" baseline="-25000" dirty="0" smtClean="0">
                          <a:solidFill>
                            <a:srgbClr val="FF0000"/>
                          </a:solidFill>
                          <a:latin typeface="Courier New" pitchFamily="49" charset="0"/>
                          <a:ea typeface="Verdana" pitchFamily="34" charset="0"/>
                          <a:cs typeface="Courier New" pitchFamily="49" charset="0"/>
                        </a:rPr>
                        <a:t>2 </a:t>
                      </a:r>
                      <a:r>
                        <a:rPr lang="en-US" sz="2000" b="1" baseline="0" dirty="0" smtClean="0">
                          <a:solidFill>
                            <a:srgbClr val="FF0000"/>
                          </a:solidFill>
                          <a:latin typeface="Courier New" pitchFamily="49" charset="0"/>
                          <a:ea typeface="Verdana" pitchFamily="34" charset="0"/>
                          <a:cs typeface="Courier New" pitchFamily="49" charset="0"/>
                        </a:rPr>
                        <a:t>N)</a:t>
                      </a:r>
                      <a:endParaRPr lang="en-US" sz="2000" b="1" dirty="0" smtClean="0">
                        <a:solidFill>
                          <a:srgbClr val="FF0000"/>
                        </a:solidFill>
                        <a:latin typeface="Courier New" pitchFamily="49" charset="0"/>
                        <a:ea typeface="Verdana" pitchFamily="34" charset="0"/>
                        <a:cs typeface="Courier New" pitchFamily="49" charset="0"/>
                      </a:endParaRPr>
                    </a:p>
                  </a:txBody>
                  <a:tcPr>
                    <a:solidFill>
                      <a:srgbClr val="CCFFFF"/>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1</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1</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N=2 -&gt;1</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2</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8</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8</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3</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16</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16</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4</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32</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32</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5</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64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64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6</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128</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128</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7</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256</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256</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8</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512</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512</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9</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smtClean="0">
                          <a:solidFill>
                            <a:schemeClr val="tx1"/>
                          </a:solidFill>
                          <a:latin typeface="Verdana" pitchFamily="34" charset="0"/>
                          <a:ea typeface="Verdana" pitchFamily="34" charset="0"/>
                          <a:cs typeface="Verdana" pitchFamily="34" charset="0"/>
                        </a:rPr>
                        <a:t>1024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1024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10</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r h="411755">
                <a:tc>
                  <a:txBody>
                    <a:bodyPr/>
                    <a:lstStyle/>
                    <a:p>
                      <a:pPr algn="ctr"/>
                      <a:r>
                        <a:rPr lang="en-US" sz="2000" dirty="0" smtClean="0">
                          <a:solidFill>
                            <a:schemeClr val="tx1"/>
                          </a:solidFill>
                          <a:latin typeface="Verdana" pitchFamily="34" charset="0"/>
                          <a:ea typeface="Verdana" pitchFamily="34" charset="0"/>
                          <a:cs typeface="Verdana" pitchFamily="34" charset="0"/>
                        </a:rPr>
                        <a:t>1000000</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FF0000"/>
                          </a:solidFill>
                          <a:latin typeface="Verdana" pitchFamily="34" charset="0"/>
                          <a:ea typeface="Verdana" pitchFamily="34" charset="0"/>
                          <a:cs typeface="Verdana" pitchFamily="34" charset="0"/>
                        </a:rPr>
                        <a:t>1000000</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smtClean="0">
                          <a:solidFill>
                            <a:srgbClr val="0000FF"/>
                          </a:solidFill>
                          <a:latin typeface="Verdana" pitchFamily="34" charset="0"/>
                          <a:ea typeface="Verdana" pitchFamily="34" charset="0"/>
                          <a:cs typeface="Verdana" pitchFamily="34" charset="0"/>
                        </a:rPr>
                        <a:t>~20</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tr>
            </a:tbl>
          </a:graphicData>
        </a:graphic>
      </p:graphicFrame>
    </p:spTree>
    <p:extLst>
      <p:ext uri="{BB962C8B-B14F-4D97-AF65-F5344CB8AC3E}">
        <p14:creationId xmlns:p14="http://schemas.microsoft.com/office/powerpoint/2010/main" val="2726559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5. Binary Search </a:t>
            </a:r>
            <a:r>
              <a:rPr lang="en-US" altLang="zh-CN" sz="3200" b="0" dirty="0" smtClean="0">
                <a:ea typeface="宋体" charset="-122"/>
              </a:rPr>
              <a:t>(Recursive)</a:t>
            </a:r>
          </a:p>
        </p:txBody>
      </p:sp>
      <p:sp>
        <p:nvSpPr>
          <p:cNvPr id="9220" name="Rectangle 3"/>
          <p:cNvSpPr>
            <a:spLocks noGrp="1" noChangeArrowheads="1"/>
          </p:cNvSpPr>
          <p:nvPr>
            <p:ph type="body" idx="1"/>
          </p:nvPr>
        </p:nvSpPr>
        <p:spPr>
          <a:xfrm>
            <a:off x="381000" y="1066800"/>
            <a:ext cx="8534400" cy="6096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Sorted array</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smtClean="0">
                <a:solidFill>
                  <a:srgbClr val="FF0000"/>
                </a:solidFill>
                <a:latin typeface="Arial" pitchFamily="34" charset="0"/>
                <a:cs typeface="Arial" pitchFamily="34" charset="0"/>
              </a:rPr>
              <a:t>How do you search for a </a:t>
            </a:r>
            <a:r>
              <a:rPr kumimoji="1" lang="en-US" u="sng" kern="0" dirty="0" smtClean="0">
                <a:solidFill>
                  <a:srgbClr val="FF0000"/>
                </a:solidFill>
                <a:latin typeface="Arial" pitchFamily="34" charset="0"/>
                <a:cs typeface="Arial" pitchFamily="34" charset="0"/>
              </a:rPr>
              <a:t>target </a:t>
            </a:r>
            <a:r>
              <a:rPr kumimoji="1" lang="en-US" kern="0" dirty="0" smtClean="0">
                <a:solidFill>
                  <a:srgbClr val="FF0000"/>
                </a:solidFill>
                <a:latin typeface="Arial" pitchFamily="34" charset="0"/>
                <a:cs typeface="Arial" pitchFamily="34" charset="0"/>
              </a:rPr>
              <a:t>number ?</a:t>
            </a: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86018" name="Picture 2"/>
          <p:cNvPicPr>
            <a:picLocks noChangeAspect="1" noChangeArrowheads="1"/>
          </p:cNvPicPr>
          <p:nvPr/>
        </p:nvPicPr>
        <p:blipFill>
          <a:blip r:embed="rId3" cstate="print"/>
          <a:srcRect/>
          <a:stretch>
            <a:fillRect/>
          </a:stretch>
        </p:blipFill>
        <p:spPr bwMode="auto">
          <a:xfrm>
            <a:off x="685800" y="1905000"/>
            <a:ext cx="7772400" cy="1400175"/>
          </a:xfrm>
          <a:prstGeom prst="rect">
            <a:avLst/>
          </a:prstGeom>
          <a:noFill/>
          <a:ln w="9525">
            <a:noFill/>
            <a:miter lim="800000"/>
            <a:headEnd/>
            <a:tailEnd/>
          </a:ln>
          <a:effectLst/>
        </p:spPr>
      </p:pic>
    </p:spTree>
    <p:extLst>
      <p:ext uri="{BB962C8B-B14F-4D97-AF65-F5344CB8AC3E}">
        <p14:creationId xmlns:p14="http://schemas.microsoft.com/office/powerpoint/2010/main" val="3017738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Binary Search </a:t>
            </a:r>
            <a:r>
              <a:rPr lang="en-US" altLang="zh-CN" sz="3200" b="0" dirty="0" smtClean="0">
                <a:ea typeface="宋体" charset="-122"/>
              </a:rPr>
              <a:t>(Recursive) </a:t>
            </a:r>
            <a:r>
              <a:rPr lang="en-US" altLang="zh-CN" sz="3200" b="0" i="1" dirty="0" smtClean="0">
                <a:ea typeface="宋体" charset="-122"/>
              </a:rPr>
              <a:t>- Algorithm</a:t>
            </a:r>
          </a:p>
        </p:txBody>
      </p:sp>
      <p:graphicFrame>
        <p:nvGraphicFramePr>
          <p:cNvPr id="8" name="Table 7"/>
          <p:cNvGraphicFramePr>
            <a:graphicFrameLocks noGrp="1"/>
          </p:cNvGraphicFramePr>
          <p:nvPr/>
        </p:nvGraphicFramePr>
        <p:xfrm>
          <a:off x="228600" y="914400"/>
          <a:ext cx="8686800" cy="4114800"/>
        </p:xfrm>
        <a:graphic>
          <a:graphicData uri="http://schemas.openxmlformats.org/drawingml/2006/table">
            <a:tbl>
              <a:tblPr firstRow="1" bandRow="1">
                <a:tableStyleId>{5C22544A-7EE6-4342-B048-85BDC9FD1C3A}</a:tableStyleId>
              </a:tblPr>
              <a:tblGrid>
                <a:gridCol w="8686800"/>
              </a:tblGrid>
              <a:tr h="364743">
                <a:tc>
                  <a:txBody>
                    <a:bodyPr/>
                    <a:lstStyle/>
                    <a:p>
                      <a:pPr eaLnBrk="1" hangingPunct="1">
                        <a:lnSpc>
                          <a:spcPct val="90000"/>
                        </a:lnSpc>
                        <a:buNone/>
                      </a:pPr>
                      <a:r>
                        <a:rPr lang="en-US" sz="2000" b="0" u="none" baseline="0" dirty="0" err="1" smtClean="0">
                          <a:solidFill>
                            <a:schemeClr val="tx1"/>
                          </a:solidFill>
                          <a:latin typeface="Arial" pitchFamily="34" charset="0"/>
                          <a:ea typeface="Verdana" pitchFamily="34" charset="0"/>
                          <a:cs typeface="Arial" pitchFamily="34" charset="0"/>
                        </a:rPr>
                        <a:t>int</a:t>
                      </a:r>
                      <a:r>
                        <a:rPr lang="en-US" sz="2000" b="0" u="none" baseline="0" dirty="0" smtClean="0">
                          <a:solidFill>
                            <a:schemeClr val="tx1"/>
                          </a:solidFill>
                          <a:latin typeface="Arial" pitchFamily="34" charset="0"/>
                          <a:ea typeface="Verdana" pitchFamily="34" charset="0"/>
                          <a:cs typeface="Arial" pitchFamily="34" charset="0"/>
                        </a:rPr>
                        <a:t> </a:t>
                      </a:r>
                      <a:r>
                        <a:rPr lang="en-US" sz="2000" b="0" u="none" baseline="0" dirty="0" err="1" smtClean="0">
                          <a:solidFill>
                            <a:schemeClr val="tx1"/>
                          </a:solidFill>
                          <a:latin typeface="Arial" pitchFamily="34" charset="0"/>
                          <a:ea typeface="Verdana" pitchFamily="34" charset="0"/>
                          <a:cs typeface="Arial" pitchFamily="34" charset="0"/>
                        </a:rPr>
                        <a:t>binarySearch</a:t>
                      </a:r>
                      <a:r>
                        <a:rPr lang="en-US" sz="2000" b="0" u="none" baseline="0" dirty="0" smtClean="0">
                          <a:solidFill>
                            <a:schemeClr val="tx1"/>
                          </a:solidFill>
                          <a:latin typeface="Arial" pitchFamily="34" charset="0"/>
                          <a:ea typeface="Verdana" pitchFamily="34" charset="0"/>
                          <a:cs typeface="Arial" pitchFamily="34" charset="0"/>
                        </a:rPr>
                        <a:t>(</a:t>
                      </a:r>
                      <a:r>
                        <a:rPr lang="en-US" sz="2000" b="0" u="none" baseline="0" dirty="0" err="1" smtClean="0">
                          <a:solidFill>
                            <a:schemeClr val="tx1"/>
                          </a:solidFill>
                          <a:latin typeface="Arial" pitchFamily="34" charset="0"/>
                          <a:ea typeface="Verdana" pitchFamily="34" charset="0"/>
                          <a:cs typeface="Arial" pitchFamily="34" charset="0"/>
                        </a:rPr>
                        <a:t>ItemType</a:t>
                      </a:r>
                      <a:r>
                        <a:rPr lang="en-US" sz="2000" b="0" u="none" baseline="0" dirty="0" smtClean="0">
                          <a:solidFill>
                            <a:schemeClr val="tx1"/>
                          </a:solidFill>
                          <a:latin typeface="Arial" pitchFamily="34" charset="0"/>
                          <a:ea typeface="Verdana" pitchFamily="34" charset="0"/>
                          <a:cs typeface="Arial" pitchFamily="34" charset="0"/>
                        </a:rPr>
                        <a:t>[] array, </a:t>
                      </a:r>
                      <a:r>
                        <a:rPr lang="en-US" sz="2000" b="0" u="none" baseline="0" dirty="0" err="1" smtClean="0">
                          <a:solidFill>
                            <a:schemeClr val="tx1"/>
                          </a:solidFill>
                          <a:latin typeface="Arial" pitchFamily="34" charset="0"/>
                          <a:ea typeface="Verdana" pitchFamily="34" charset="0"/>
                          <a:cs typeface="Arial" pitchFamily="34" charset="0"/>
                        </a:rPr>
                        <a:t>int</a:t>
                      </a:r>
                      <a:r>
                        <a:rPr lang="en-US" sz="2000" b="0" u="none" baseline="0" dirty="0" smtClean="0">
                          <a:solidFill>
                            <a:schemeClr val="tx1"/>
                          </a:solidFill>
                          <a:latin typeface="Arial" pitchFamily="34" charset="0"/>
                          <a:ea typeface="Verdana" pitchFamily="34" charset="0"/>
                          <a:cs typeface="Arial" pitchFamily="34" charset="0"/>
                        </a:rPr>
                        <a:t> first, </a:t>
                      </a:r>
                      <a:r>
                        <a:rPr lang="en-US" sz="2000" b="0" u="none" baseline="0" dirty="0" err="1" smtClean="0">
                          <a:solidFill>
                            <a:schemeClr val="tx1"/>
                          </a:solidFill>
                          <a:latin typeface="Arial" pitchFamily="34" charset="0"/>
                          <a:ea typeface="Verdana" pitchFamily="34" charset="0"/>
                          <a:cs typeface="Arial" pitchFamily="34" charset="0"/>
                        </a:rPr>
                        <a:t>int</a:t>
                      </a:r>
                      <a:r>
                        <a:rPr lang="en-US" sz="2000" b="0" u="none" baseline="0" dirty="0" smtClean="0">
                          <a:solidFill>
                            <a:schemeClr val="tx1"/>
                          </a:solidFill>
                          <a:latin typeface="Arial" pitchFamily="34" charset="0"/>
                          <a:ea typeface="Verdana" pitchFamily="34" charset="0"/>
                          <a:cs typeface="Arial" pitchFamily="34" charset="0"/>
                        </a:rPr>
                        <a:t> last, </a:t>
                      </a:r>
                      <a:r>
                        <a:rPr lang="en-US" sz="2000" b="0" u="none" baseline="0" dirty="0" err="1" smtClean="0">
                          <a:solidFill>
                            <a:schemeClr val="tx1"/>
                          </a:solidFill>
                          <a:latin typeface="Arial" pitchFamily="34" charset="0"/>
                          <a:ea typeface="Verdana" pitchFamily="34" charset="0"/>
                          <a:cs typeface="Arial" pitchFamily="34" charset="0"/>
                        </a:rPr>
                        <a:t>ItemType</a:t>
                      </a:r>
                      <a:r>
                        <a:rPr lang="en-US" sz="2000" b="0" u="none" baseline="0" dirty="0" smtClean="0">
                          <a:solidFill>
                            <a:schemeClr val="tx1"/>
                          </a:solidFill>
                          <a:latin typeface="Arial" pitchFamily="34" charset="0"/>
                          <a:ea typeface="Verdana" pitchFamily="34" charset="0"/>
                          <a:cs typeface="Arial" pitchFamily="34" charset="0"/>
                        </a:rPr>
                        <a:t> target)</a:t>
                      </a:r>
                      <a:endParaRPr lang="en-US" sz="2000" b="0" u="none" dirty="0" smtClean="0">
                        <a:solidFill>
                          <a:schemeClr val="tx1"/>
                        </a:solidFill>
                        <a:latin typeface="Arial" pitchFamily="34" charset="0"/>
                        <a:ea typeface="Verdana" pitchFamily="34" charset="0"/>
                        <a:cs typeface="Arial" pitchFamily="34" charset="0"/>
                      </a:endParaRPr>
                    </a:p>
                  </a:txBody>
                  <a:tcPr>
                    <a:solidFill>
                      <a:srgbClr val="FFCCFF"/>
                    </a:solidFill>
                  </a:tcPr>
                </a:tc>
              </a:tr>
              <a:tr h="3673857">
                <a:tc>
                  <a:txBody>
                    <a:bodyPr/>
                    <a:lstStyle/>
                    <a:p>
                      <a:endParaRPr lang="en-US" sz="2000" kern="1200" dirty="0" smtClean="0">
                        <a:solidFill>
                          <a:srgbClr val="0000FF"/>
                        </a:solidFill>
                        <a:latin typeface="Verdana" pitchFamily="34" charset="0"/>
                        <a:ea typeface="Verdana" pitchFamily="34" charset="0"/>
                        <a:cs typeface="Verdana" pitchFamily="34" charset="0"/>
                      </a:endParaRPr>
                    </a:p>
                    <a:p>
                      <a:r>
                        <a:rPr lang="en-US" sz="2000" kern="1200" baseline="0" dirty="0" smtClean="0">
                          <a:solidFill>
                            <a:srgbClr val="0000FF"/>
                          </a:solidFill>
                          <a:latin typeface="Verdana" pitchFamily="34" charset="0"/>
                          <a:ea typeface="Verdana" pitchFamily="34" charset="0"/>
                          <a:cs typeface="Verdana" pitchFamily="34" charset="0"/>
                        </a:rPr>
                        <a:t>If (first &gt; last)</a:t>
                      </a:r>
                    </a:p>
                    <a:p>
                      <a:r>
                        <a:rPr lang="en-US" sz="2000" kern="1200" baseline="0" dirty="0" smtClean="0">
                          <a:solidFill>
                            <a:srgbClr val="0000FF"/>
                          </a:solidFill>
                          <a:latin typeface="Verdana" pitchFamily="34" charset="0"/>
                          <a:ea typeface="Verdana" pitchFamily="34" charset="0"/>
                          <a:cs typeface="Verdana" pitchFamily="34" charset="0"/>
                        </a:rPr>
                        <a:t>    item not found return -1</a:t>
                      </a:r>
                    </a:p>
                    <a:p>
                      <a:r>
                        <a:rPr lang="en-US" sz="2000" kern="1200" baseline="0" dirty="0" smtClean="0">
                          <a:solidFill>
                            <a:srgbClr val="0000FF"/>
                          </a:solidFill>
                          <a:latin typeface="Verdana" pitchFamily="34" charset="0"/>
                          <a:ea typeface="Verdana" pitchFamily="34" charset="0"/>
                          <a:cs typeface="Verdana" pitchFamily="34" charset="0"/>
                        </a:rPr>
                        <a:t>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rgbClr val="0000FF"/>
                          </a:solidFill>
                          <a:latin typeface="Verdana" pitchFamily="34" charset="0"/>
                          <a:ea typeface="Verdana" pitchFamily="34" charset="0"/>
                          <a:cs typeface="Verdana" pitchFamily="34" charset="0"/>
                        </a:rPr>
                        <a:t>    Set mid = (first</a:t>
                      </a:r>
                      <a:r>
                        <a:rPr lang="en-US" sz="2000" kern="1200" baseline="0" dirty="0" smtClean="0">
                          <a:solidFill>
                            <a:srgbClr val="0000FF"/>
                          </a:solidFill>
                          <a:latin typeface="Verdana" pitchFamily="34" charset="0"/>
                          <a:ea typeface="Verdana" pitchFamily="34" charset="0"/>
                          <a:cs typeface="Verdana" pitchFamily="34" charset="0"/>
                        </a:rPr>
                        <a:t> + last) / 2 </a:t>
                      </a:r>
                    </a:p>
                    <a:p>
                      <a:r>
                        <a:rPr lang="en-US" sz="2000" kern="1200" baseline="0" dirty="0" smtClean="0">
                          <a:solidFill>
                            <a:srgbClr val="0000FF"/>
                          </a:solidFill>
                          <a:latin typeface="Verdana" pitchFamily="34" charset="0"/>
                          <a:ea typeface="Verdana" pitchFamily="34" charset="0"/>
                          <a:cs typeface="Verdana" pitchFamily="34" charset="0"/>
                        </a:rPr>
                        <a:t>    If item at index, mid, is equal to target</a:t>
                      </a:r>
                    </a:p>
                    <a:p>
                      <a:r>
                        <a:rPr lang="en-US" sz="2000" kern="1200" baseline="0" dirty="0" smtClean="0">
                          <a:solidFill>
                            <a:srgbClr val="0000FF"/>
                          </a:solidFill>
                          <a:latin typeface="Verdana" pitchFamily="34" charset="0"/>
                          <a:ea typeface="Verdana" pitchFamily="34" charset="0"/>
                          <a:cs typeface="Verdana" pitchFamily="34" charset="0"/>
                        </a:rPr>
                        <a:t>        item found, return mid</a:t>
                      </a:r>
                    </a:p>
                    <a:p>
                      <a:r>
                        <a:rPr lang="en-US" sz="2000" kern="1200" baseline="0" dirty="0" smtClean="0">
                          <a:solidFill>
                            <a:srgbClr val="0000FF"/>
                          </a:solidFill>
                          <a:latin typeface="Verdana" pitchFamily="34" charset="0"/>
                          <a:ea typeface="Verdana" pitchFamily="34" charset="0"/>
                          <a:cs typeface="Verdana" pitchFamily="34" charset="0"/>
                        </a:rPr>
                        <a:t>    Else</a:t>
                      </a:r>
                    </a:p>
                    <a:p>
                      <a:r>
                        <a:rPr lang="en-US" sz="2000" kern="1200" baseline="0" dirty="0" smtClean="0">
                          <a:solidFill>
                            <a:srgbClr val="0000FF"/>
                          </a:solidFill>
                          <a:latin typeface="Verdana" pitchFamily="34" charset="0"/>
                          <a:ea typeface="Verdana" pitchFamily="34" charset="0"/>
                          <a:cs typeface="Verdana" pitchFamily="34" charset="0"/>
                        </a:rPr>
                        <a:t>    If target is smaller than item at index</a:t>
                      </a:r>
                    </a:p>
                    <a:p>
                      <a:r>
                        <a:rPr lang="en-US" sz="2000" kern="1200" baseline="0" dirty="0" smtClean="0">
                          <a:solidFill>
                            <a:srgbClr val="0000FF"/>
                          </a:solidFill>
                          <a:latin typeface="Verdana" pitchFamily="34" charset="0"/>
                          <a:ea typeface="Verdana" pitchFamily="34" charset="0"/>
                          <a:cs typeface="Verdana" pitchFamily="34" charset="0"/>
                        </a:rPr>
                        <a:t>        return </a:t>
                      </a:r>
                      <a:r>
                        <a:rPr lang="en-US" sz="2000" u="sng" kern="1200" baseline="0" dirty="0" err="1" smtClean="0">
                          <a:solidFill>
                            <a:srgbClr val="0000FF"/>
                          </a:solidFill>
                          <a:latin typeface="Verdana" pitchFamily="34" charset="0"/>
                          <a:ea typeface="Verdana" pitchFamily="34" charset="0"/>
                          <a:cs typeface="Verdana" pitchFamily="34" charset="0"/>
                        </a:rPr>
                        <a:t>binarySearch</a:t>
                      </a:r>
                      <a:r>
                        <a:rPr lang="en-US" sz="2000" kern="1200" baseline="0" dirty="0" smtClean="0">
                          <a:solidFill>
                            <a:srgbClr val="0000FF"/>
                          </a:solidFill>
                          <a:latin typeface="Verdana" pitchFamily="34" charset="0"/>
                          <a:ea typeface="Verdana" pitchFamily="34" charset="0"/>
                          <a:cs typeface="Verdana" pitchFamily="34" charset="0"/>
                        </a:rPr>
                        <a:t>(array, first, mid–1, target)  </a:t>
                      </a:r>
                      <a:r>
                        <a:rPr lang="en-US" sz="2000" i="1" kern="1200" baseline="0" dirty="0" smtClean="0">
                          <a:solidFill>
                            <a:srgbClr val="FF9900"/>
                          </a:solidFill>
                          <a:latin typeface="Arial" pitchFamily="34" charset="0"/>
                          <a:ea typeface="Verdana" pitchFamily="34" charset="0"/>
                          <a:cs typeface="Arial" pitchFamily="34" charset="0"/>
                        </a:rPr>
                        <a:t>// first half</a:t>
                      </a:r>
                    </a:p>
                    <a:p>
                      <a:r>
                        <a:rPr lang="en-US" sz="2000" kern="1200" baseline="0" dirty="0" smtClean="0">
                          <a:solidFill>
                            <a:srgbClr val="0000FF"/>
                          </a:solidFill>
                          <a:latin typeface="Verdana" pitchFamily="34" charset="0"/>
                          <a:ea typeface="Verdana" pitchFamily="34" charset="0"/>
                          <a:cs typeface="Verdana" pitchFamily="34" charset="0"/>
                        </a:rPr>
                        <a:t>    Else</a:t>
                      </a:r>
                    </a:p>
                    <a:p>
                      <a:r>
                        <a:rPr lang="en-US" sz="2000" kern="1200" baseline="0" dirty="0" smtClean="0">
                          <a:solidFill>
                            <a:srgbClr val="0000FF"/>
                          </a:solidFill>
                          <a:latin typeface="Verdana" pitchFamily="34" charset="0"/>
                          <a:ea typeface="Verdana" pitchFamily="34" charset="0"/>
                          <a:cs typeface="Verdana" pitchFamily="34" charset="0"/>
                        </a:rPr>
                        <a:t>        return </a:t>
                      </a:r>
                      <a:r>
                        <a:rPr lang="en-US" sz="2000" u="sng" kern="1200" baseline="0" dirty="0" err="1" smtClean="0">
                          <a:solidFill>
                            <a:srgbClr val="0000FF"/>
                          </a:solidFill>
                          <a:latin typeface="Verdana" pitchFamily="34" charset="0"/>
                          <a:ea typeface="Verdana" pitchFamily="34" charset="0"/>
                          <a:cs typeface="Verdana" pitchFamily="34" charset="0"/>
                        </a:rPr>
                        <a:t>binarySearch</a:t>
                      </a:r>
                      <a:r>
                        <a:rPr lang="en-US" sz="2000" kern="1200" baseline="0" dirty="0" smtClean="0">
                          <a:solidFill>
                            <a:srgbClr val="0000FF"/>
                          </a:solidFill>
                          <a:latin typeface="Verdana" pitchFamily="34" charset="0"/>
                          <a:ea typeface="Verdana" pitchFamily="34" charset="0"/>
                          <a:cs typeface="Verdana" pitchFamily="34" charset="0"/>
                        </a:rPr>
                        <a:t>(array, mid+1, last, target)  </a:t>
                      </a:r>
                      <a:r>
                        <a:rPr lang="en-US" sz="2000" i="1" kern="1200" baseline="0" dirty="0" smtClean="0">
                          <a:solidFill>
                            <a:srgbClr val="FF9900"/>
                          </a:solidFill>
                          <a:latin typeface="Arial" pitchFamily="34" charset="0"/>
                          <a:ea typeface="Verdana" pitchFamily="34" charset="0"/>
                          <a:cs typeface="Arial" pitchFamily="34" charset="0"/>
                        </a:rPr>
                        <a:t>// second half</a:t>
                      </a:r>
                      <a:r>
                        <a:rPr lang="en-SG" sz="800" kern="1200" dirty="0" smtClean="0">
                          <a:solidFill>
                            <a:srgbClr val="0000FF"/>
                          </a:solidFill>
                          <a:latin typeface="Arial" pitchFamily="34" charset="0"/>
                          <a:ea typeface="Verdana" pitchFamily="34" charset="0"/>
                          <a:cs typeface="Arial" pitchFamily="34" charset="0"/>
                        </a:rPr>
                        <a:t>  </a:t>
                      </a:r>
                    </a:p>
                  </a:txBody>
                  <a:tcPr>
                    <a:solidFill>
                      <a:srgbClr val="CCFFFF"/>
                    </a:solidFill>
                  </a:tcPr>
                </a:tc>
              </a:tr>
            </a:tbl>
          </a:graphicData>
        </a:graphic>
      </p:graphicFrame>
    </p:spTree>
    <p:extLst>
      <p:ext uri="{BB962C8B-B14F-4D97-AF65-F5344CB8AC3E}">
        <p14:creationId xmlns:p14="http://schemas.microsoft.com/office/powerpoint/2010/main" val="2666190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Note</a:t>
            </a:r>
            <a:endParaRPr lang="en-US" altLang="zh-CN" sz="3200" b="0" dirty="0" smtClean="0">
              <a:ea typeface="宋体" charset="-122"/>
            </a:endParaRPr>
          </a:p>
        </p:txBody>
      </p:sp>
      <p:graphicFrame>
        <p:nvGraphicFramePr>
          <p:cNvPr id="6" name="Table 5"/>
          <p:cNvGraphicFramePr>
            <a:graphicFrameLocks noGrp="1"/>
          </p:cNvGraphicFramePr>
          <p:nvPr/>
        </p:nvGraphicFramePr>
        <p:xfrm>
          <a:off x="533400" y="1371600"/>
          <a:ext cx="7924800" cy="1371600"/>
        </p:xfrm>
        <a:graphic>
          <a:graphicData uri="http://schemas.openxmlformats.org/drawingml/2006/table">
            <a:tbl>
              <a:tblPr firstRow="1" bandRow="1">
                <a:tableStyleId>{5C22544A-7EE6-4342-B048-85BDC9FD1C3A}</a:tableStyleId>
              </a:tblPr>
              <a:tblGrid>
                <a:gridCol w="2641600"/>
                <a:gridCol w="2641600"/>
                <a:gridCol w="2641600"/>
              </a:tblGrid>
              <a:tr h="370840">
                <a:tc>
                  <a:txBody>
                    <a:bodyPr/>
                    <a:lstStyle/>
                    <a:p>
                      <a:pPr algn="ctr"/>
                      <a:r>
                        <a:rPr lang="en-US" sz="2400" dirty="0" smtClean="0">
                          <a:solidFill>
                            <a:schemeClr val="tx1"/>
                          </a:solidFill>
                          <a:latin typeface="Verdana" pitchFamily="34" charset="0"/>
                          <a:ea typeface="Verdana" pitchFamily="34" charset="0"/>
                          <a:cs typeface="Verdana" pitchFamily="34" charset="0"/>
                        </a:rPr>
                        <a:t>Search</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tc>
                  <a:txBody>
                    <a:bodyPr/>
                    <a:lstStyle/>
                    <a:p>
                      <a:pPr algn="ctr"/>
                      <a:r>
                        <a:rPr lang="en-US" sz="2400" dirty="0" smtClean="0">
                          <a:solidFill>
                            <a:schemeClr val="tx1"/>
                          </a:solidFill>
                          <a:latin typeface="Verdana" pitchFamily="34" charset="0"/>
                          <a:ea typeface="Verdana" pitchFamily="34" charset="0"/>
                          <a:cs typeface="Verdana" pitchFamily="34" charset="0"/>
                        </a:rPr>
                        <a:t>Array</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tc>
                  <a:txBody>
                    <a:bodyPr/>
                    <a:lstStyle/>
                    <a:p>
                      <a:pPr algn="ctr"/>
                      <a:r>
                        <a:rPr lang="en-US" sz="2400" dirty="0" smtClean="0">
                          <a:solidFill>
                            <a:schemeClr val="tx1"/>
                          </a:solidFill>
                          <a:latin typeface="Verdana" pitchFamily="34" charset="0"/>
                          <a:ea typeface="Verdana" pitchFamily="34" charset="0"/>
                          <a:cs typeface="Verdana" pitchFamily="34" charset="0"/>
                        </a:rPr>
                        <a:t>Linked-List</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tr>
              <a:tr h="370840">
                <a:tc>
                  <a:txBody>
                    <a:bodyPr/>
                    <a:lstStyle/>
                    <a:p>
                      <a:pPr algn="ctr"/>
                      <a:r>
                        <a:rPr lang="en-US" sz="2400" dirty="0" smtClean="0">
                          <a:solidFill>
                            <a:srgbClr val="0000FF"/>
                          </a:solidFill>
                          <a:latin typeface="Verdana" pitchFamily="34" charset="0"/>
                          <a:ea typeface="Verdana" pitchFamily="34" charset="0"/>
                          <a:cs typeface="Verdana" pitchFamily="34" charset="0"/>
                        </a:rPr>
                        <a:t>Sequential</a:t>
                      </a:r>
                      <a:endParaRPr lang="en-SG" sz="2400" dirty="0">
                        <a:solidFill>
                          <a:srgbClr val="0000FF"/>
                        </a:solidFill>
                        <a:latin typeface="Verdana" pitchFamily="34" charset="0"/>
                        <a:ea typeface="Verdana" pitchFamily="34" charset="0"/>
                        <a:cs typeface="Verdana" pitchFamily="34" charset="0"/>
                      </a:endParaRPr>
                    </a:p>
                  </a:txBody>
                  <a:tcPr/>
                </a:tc>
                <a:tc>
                  <a:txBody>
                    <a:bodyPr/>
                    <a:lstStyle/>
                    <a:p>
                      <a:pPr algn="ctr"/>
                      <a:r>
                        <a:rPr lang="en-SG" sz="2400" dirty="0" smtClean="0">
                          <a:solidFill>
                            <a:srgbClr val="0000FF"/>
                          </a:solidFill>
                          <a:latin typeface="Verdana" pitchFamily="34" charset="0"/>
                          <a:ea typeface="Verdana" pitchFamily="34" charset="0"/>
                          <a:cs typeface="Verdana" pitchFamily="34" charset="0"/>
                          <a:sym typeface="Wingdings"/>
                        </a:rPr>
                        <a:t></a:t>
                      </a:r>
                      <a:endParaRPr lang="en-SG" sz="2400" dirty="0">
                        <a:solidFill>
                          <a:srgbClr val="0000FF"/>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smtClean="0">
                          <a:solidFill>
                            <a:srgbClr val="0000FF"/>
                          </a:solidFill>
                          <a:latin typeface="Verdana" pitchFamily="34" charset="0"/>
                          <a:ea typeface="Verdana" pitchFamily="34" charset="0"/>
                          <a:cs typeface="Verdana" pitchFamily="34" charset="0"/>
                          <a:sym typeface="Wingdings"/>
                        </a:rPr>
                        <a:t></a:t>
                      </a:r>
                      <a:endParaRPr lang="en-SG" sz="2400" dirty="0" smtClean="0">
                        <a:solidFill>
                          <a:srgbClr val="0000FF"/>
                        </a:solidFill>
                        <a:latin typeface="Verdana" pitchFamily="34" charset="0"/>
                        <a:ea typeface="Verdana" pitchFamily="34" charset="0"/>
                        <a:cs typeface="Verdana" pitchFamily="34" charset="0"/>
                      </a:endParaRPr>
                    </a:p>
                  </a:txBody>
                  <a:tcPr/>
                </a:tc>
              </a:tr>
              <a:tr h="370840">
                <a:tc>
                  <a:txBody>
                    <a:bodyPr/>
                    <a:lstStyle/>
                    <a:p>
                      <a:pPr algn="ctr"/>
                      <a:r>
                        <a:rPr lang="en-US" sz="2400" dirty="0" smtClean="0">
                          <a:solidFill>
                            <a:srgbClr val="FF0000"/>
                          </a:solidFill>
                          <a:latin typeface="Verdana" pitchFamily="34" charset="0"/>
                          <a:ea typeface="Verdana" pitchFamily="34" charset="0"/>
                          <a:cs typeface="Verdana" pitchFamily="34" charset="0"/>
                        </a:rPr>
                        <a:t>Binary</a:t>
                      </a:r>
                      <a:endParaRPr lang="en-SG" sz="2400" dirty="0">
                        <a:solidFill>
                          <a:srgbClr val="FF0000"/>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smtClean="0">
                          <a:solidFill>
                            <a:srgbClr val="FF0000"/>
                          </a:solidFill>
                          <a:latin typeface="Verdana" pitchFamily="34" charset="0"/>
                          <a:ea typeface="Verdana" pitchFamily="34" charset="0"/>
                          <a:cs typeface="Verdana" pitchFamily="34" charset="0"/>
                          <a:sym typeface="Wingdings"/>
                        </a:rPr>
                        <a:t></a:t>
                      </a:r>
                      <a:endParaRPr lang="en-SG" sz="2400" dirty="0" smtClean="0">
                        <a:solidFill>
                          <a:srgbClr val="FF0000"/>
                        </a:solidFill>
                        <a:latin typeface="Verdana" pitchFamily="34" charset="0"/>
                        <a:ea typeface="Verdana" pitchFamily="34" charset="0"/>
                        <a:cs typeface="Verdana" pitchFamily="34" charset="0"/>
                      </a:endParaRPr>
                    </a:p>
                  </a:txBody>
                  <a:tcPr/>
                </a:tc>
                <a:tc>
                  <a:txBody>
                    <a:bodyPr/>
                    <a:lstStyle/>
                    <a:p>
                      <a:pPr algn="ctr"/>
                      <a:r>
                        <a:rPr lang="en-SG" sz="2400" dirty="0" smtClean="0">
                          <a:solidFill>
                            <a:srgbClr val="FF0000"/>
                          </a:solidFill>
                          <a:latin typeface="Verdana" pitchFamily="34" charset="0"/>
                          <a:ea typeface="Verdana" pitchFamily="34" charset="0"/>
                          <a:cs typeface="Verdana" pitchFamily="34" charset="0"/>
                          <a:sym typeface="Wingdings"/>
                        </a:rPr>
                        <a:t></a:t>
                      </a:r>
                      <a:endParaRPr lang="en-SG" sz="2400" dirty="0">
                        <a:solidFill>
                          <a:srgbClr val="FF0000"/>
                        </a:solidFill>
                        <a:latin typeface="Verdana" pitchFamily="34" charset="0"/>
                        <a:ea typeface="Verdana" pitchFamily="34" charset="0"/>
                        <a:cs typeface="Verdana" pitchFamily="34" charset="0"/>
                      </a:endParaRPr>
                    </a:p>
                  </a:txBody>
                  <a:tcPr/>
                </a:tc>
              </a:tr>
            </a:tbl>
          </a:graphicData>
        </a:graphic>
      </p:graphicFrame>
      <p:sp>
        <p:nvSpPr>
          <p:cNvPr id="7" name="Rectangle 3"/>
          <p:cNvSpPr txBox="1">
            <a:spLocks noChangeArrowheads="1"/>
          </p:cNvSpPr>
          <p:nvPr/>
        </p:nvSpPr>
        <p:spPr bwMode="auto">
          <a:xfrm>
            <a:off x="457200" y="32766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Sequential Search can be used to search for data in arrays and linked-lists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Binary Search can be used to search for data in arrays but </a:t>
            </a:r>
            <a:r>
              <a:rPr kumimoji="1" lang="en-US" sz="2400" b="0" i="0" u="sng" strike="noStrike" kern="0" cap="none" spc="0" normalizeH="0" baseline="0" noProof="0" dirty="0" smtClean="0">
                <a:ln>
                  <a:noFill/>
                </a:ln>
                <a:solidFill>
                  <a:srgbClr val="0000FF"/>
                </a:solidFill>
                <a:effectLst/>
                <a:uLnTx/>
                <a:uFillTx/>
                <a:latin typeface="Arial" pitchFamily="34" charset="0"/>
                <a:ea typeface="+mn-ea"/>
                <a:cs typeface="Arial" pitchFamily="34" charset="0"/>
              </a:rPr>
              <a:t>not</a:t>
            </a: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linked-lists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
        <p:nvSpPr>
          <p:cNvPr id="5" name="Rectangle 3"/>
          <p:cNvSpPr txBox="1">
            <a:spLocks noChangeArrowheads="1"/>
          </p:cNvSpPr>
          <p:nvPr/>
        </p:nvSpPr>
        <p:spPr bwMode="auto">
          <a:xfrm>
            <a:off x="2895600" y="4845148"/>
            <a:ext cx="2743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smtClean="0">
                <a:solidFill>
                  <a:srgbClr val="FF0000"/>
                </a:solidFill>
                <a:latin typeface="Arial" charset="0"/>
              </a:rPr>
              <a:t>Do you know why ?</a:t>
            </a:r>
            <a:r>
              <a:rPr lang="en-US" sz="2000" b="0" i="1" dirty="0" smtClean="0">
                <a:solidFill>
                  <a:srgbClr val="FF0000"/>
                </a:solidFill>
                <a:latin typeface="Arial" charset="0"/>
              </a:rPr>
              <a:t> </a:t>
            </a:r>
            <a:endParaRPr lang="en-US" sz="2000" b="0" i="1" dirty="0">
              <a:solidFill>
                <a:srgbClr val="FF0000"/>
              </a:solidFill>
              <a:latin typeface="Arial" charset="0"/>
            </a:endParaRPr>
          </a:p>
        </p:txBody>
      </p:sp>
    </p:spTree>
    <p:extLst>
      <p:ext uri="{BB962C8B-B14F-4D97-AF65-F5344CB8AC3E}">
        <p14:creationId xmlns:p14="http://schemas.microsoft.com/office/powerpoint/2010/main" val="174798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smtClean="0"/>
              <a:t>Summary</a:t>
            </a:r>
          </a:p>
        </p:txBody>
      </p:sp>
      <p:sp>
        <p:nvSpPr>
          <p:cNvPr id="137222" name="Rectangle 6"/>
          <p:cNvSpPr>
            <a:spLocks noGrp="1" noChangeArrowheads="1"/>
          </p:cNvSpPr>
          <p:nvPr>
            <p:ph type="body" idx="1"/>
          </p:nvPr>
        </p:nvSpPr>
        <p:spPr>
          <a:xfrm>
            <a:off x="381000" y="1066800"/>
            <a:ext cx="8534400" cy="4953000"/>
          </a:xfrm>
        </p:spPr>
        <p:txBody>
          <a:bodyPr/>
          <a:lstStyle/>
          <a:p>
            <a:pPr marL="533400" indent="-533400">
              <a:buClr>
                <a:srgbClr val="0000FF"/>
              </a:buClr>
              <a:buSzTx/>
              <a:buFont typeface="Wingdings" pitchFamily="2" charset="2"/>
              <a:buChar char="ü"/>
            </a:pPr>
            <a:r>
              <a:rPr lang="en-US" sz="2800" b="0" dirty="0" smtClean="0">
                <a:solidFill>
                  <a:srgbClr val="0000FF"/>
                </a:solidFill>
                <a:latin typeface="Arial" charset="0"/>
              </a:rPr>
              <a:t>Introduction to Searching</a:t>
            </a:r>
          </a:p>
          <a:p>
            <a:pPr marL="533400" indent="-533400">
              <a:buClr>
                <a:srgbClr val="0000FF"/>
              </a:buClr>
              <a:buSzTx/>
              <a:buFont typeface="Wingdings" pitchFamily="2" charset="2"/>
              <a:buChar char="ü"/>
            </a:pPr>
            <a:r>
              <a:rPr lang="en-US" sz="2800" b="0" dirty="0" smtClean="0">
                <a:solidFill>
                  <a:srgbClr val="0000FF"/>
                </a:solidFill>
                <a:latin typeface="Arial" charset="0"/>
              </a:rPr>
              <a:t>Sequential Search (Unsorted array)</a:t>
            </a:r>
          </a:p>
          <a:p>
            <a:pPr marL="533400" indent="-533400">
              <a:buClr>
                <a:srgbClr val="0000FF"/>
              </a:buClr>
              <a:buSzTx/>
              <a:buFont typeface="Wingdings" pitchFamily="2" charset="2"/>
              <a:buChar char="ü"/>
            </a:pPr>
            <a:r>
              <a:rPr lang="en-US" sz="2800" b="0" dirty="0" smtClean="0">
                <a:solidFill>
                  <a:srgbClr val="0000FF"/>
                </a:solidFill>
                <a:latin typeface="Arial" charset="0"/>
              </a:rPr>
              <a:t>Sequential Search (Sorted array)</a:t>
            </a:r>
          </a:p>
          <a:p>
            <a:pPr marL="533400" indent="-533400">
              <a:buClr>
                <a:srgbClr val="0000FF"/>
              </a:buClr>
              <a:buSzTx/>
              <a:buFont typeface="Wingdings" pitchFamily="2" charset="2"/>
              <a:buChar char="ü"/>
            </a:pPr>
            <a:r>
              <a:rPr lang="en-US" sz="2800" b="0" dirty="0" smtClean="0">
                <a:solidFill>
                  <a:srgbClr val="0000FF"/>
                </a:solidFill>
                <a:latin typeface="Arial" charset="0"/>
              </a:rPr>
              <a:t>Binary Search (Iterative)</a:t>
            </a:r>
          </a:p>
          <a:p>
            <a:pPr marL="533400" indent="-533400">
              <a:buClr>
                <a:srgbClr val="0000FF"/>
              </a:buClr>
              <a:buSzTx/>
              <a:buFont typeface="Wingdings" pitchFamily="2" charset="2"/>
              <a:buChar char="ü"/>
            </a:pPr>
            <a:r>
              <a:rPr lang="en-US" sz="2800" b="0" dirty="0" smtClean="0">
                <a:solidFill>
                  <a:srgbClr val="0000FF"/>
                </a:solidFill>
                <a:latin typeface="Arial" charset="0"/>
              </a:rPr>
              <a:t>Binary Search (Recursive)</a:t>
            </a:r>
          </a:p>
        </p:txBody>
      </p:sp>
    </p:spTree>
    <p:extLst>
      <p:ext uri="{BB962C8B-B14F-4D97-AF65-F5344CB8AC3E}">
        <p14:creationId xmlns:p14="http://schemas.microsoft.com/office/powerpoint/2010/main" val="579589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smtClean="0">
                <a:ea typeface="宋体" charset="-122"/>
              </a:rPr>
              <a:t>References</a:t>
            </a:r>
          </a:p>
        </p:txBody>
      </p:sp>
      <p:sp>
        <p:nvSpPr>
          <p:cNvPr id="18436" name="Rectangle 3"/>
          <p:cNvSpPr>
            <a:spLocks noGrp="1" noChangeArrowheads="1"/>
          </p:cNvSpPr>
          <p:nvPr>
            <p:ph type="body" idx="1"/>
          </p:nvPr>
        </p:nvSpPr>
        <p:spPr>
          <a:xfrm>
            <a:off x="381000" y="914400"/>
            <a:ext cx="8534400" cy="4953000"/>
          </a:xfrm>
        </p:spPr>
        <p:txBody>
          <a:bodyPr/>
          <a:lstStyle/>
          <a:p>
            <a:pPr marL="514350" indent="-514350">
              <a:lnSpc>
                <a:spcPct val="90000"/>
              </a:lnSpc>
              <a:buSzTx/>
              <a:buFont typeface="Wingdings" charset="2"/>
              <a:buNone/>
            </a:pPr>
            <a:r>
              <a:rPr lang="en-US" altLang="zh-CN" sz="2800" b="0" dirty="0" smtClean="0">
                <a:latin typeface="Arial" charset="0"/>
                <a:ea typeface="宋体" charset="-122"/>
              </a:rPr>
              <a:t>1.	Sample Program (on MEL)</a:t>
            </a:r>
          </a:p>
          <a:p>
            <a:pPr marL="514350" indent="-514350">
              <a:lnSpc>
                <a:spcPct val="90000"/>
              </a:lnSpc>
              <a:buSzTx/>
              <a:buFont typeface="Wingdings" charset="2"/>
              <a:buNone/>
            </a:pPr>
            <a:r>
              <a:rPr lang="en-US" altLang="zh-CN" sz="2800" b="0" dirty="0" smtClean="0">
                <a:latin typeface="Arial" charset="0"/>
                <a:ea typeface="宋体" charset="-122"/>
              </a:rPr>
              <a:t>	</a:t>
            </a:r>
            <a:r>
              <a:rPr lang="en-US" sz="2800" dirty="0" smtClean="0">
                <a:sym typeface="Wingdings" charset="2"/>
              </a:rPr>
              <a:t> </a:t>
            </a:r>
            <a:r>
              <a:rPr lang="en-US" sz="2800" dirty="0" smtClean="0">
                <a:solidFill>
                  <a:srgbClr val="0000FF"/>
                </a:solidFill>
                <a:latin typeface="Arial" charset="0"/>
                <a:cs typeface="Arial" charset="0"/>
                <a:sym typeface="Wingdings" charset="2"/>
              </a:rPr>
              <a:t></a:t>
            </a:r>
            <a:r>
              <a:rPr lang="en-US" sz="2800" dirty="0" smtClean="0">
                <a:latin typeface="Arial" charset="0"/>
                <a:cs typeface="Arial" charset="0"/>
                <a:sym typeface="Wingdings" charset="2"/>
              </a:rPr>
              <a:t> </a:t>
            </a:r>
            <a:r>
              <a:rPr lang="en-US" sz="2800" b="0" dirty="0" smtClean="0">
                <a:solidFill>
                  <a:srgbClr val="0000FF"/>
                </a:solidFill>
                <a:latin typeface="Courier New" charset="0"/>
                <a:ea typeface="宋体" charset="-122"/>
                <a:sym typeface="Wingdings" charset="2"/>
              </a:rPr>
              <a:t>Sequential Search (Iterative)</a:t>
            </a:r>
          </a:p>
          <a:p>
            <a:pPr marL="514350" indent="-514350">
              <a:lnSpc>
                <a:spcPct val="90000"/>
              </a:lnSpc>
              <a:buSzTx/>
              <a:buFont typeface="Wingdings" charset="2"/>
              <a:buNone/>
            </a:pPr>
            <a:r>
              <a:rPr lang="en-US" sz="2800" smtClean="0">
                <a:solidFill>
                  <a:srgbClr val="0000FF"/>
                </a:solidFill>
                <a:latin typeface="Arial" charset="0"/>
                <a:cs typeface="Arial" charset="0"/>
                <a:sym typeface="Wingdings" charset="2"/>
              </a:rPr>
              <a:t>	 </a:t>
            </a:r>
            <a:r>
              <a:rPr lang="en-US" sz="2800" smtClean="0">
                <a:latin typeface="Arial" charset="0"/>
                <a:cs typeface="Arial" charset="0"/>
                <a:sym typeface="Wingdings" charset="2"/>
              </a:rPr>
              <a:t>  </a:t>
            </a:r>
            <a:r>
              <a:rPr lang="en-US" sz="2800" b="0" dirty="0" smtClean="0">
                <a:solidFill>
                  <a:srgbClr val="0000FF"/>
                </a:solidFill>
                <a:latin typeface="Courier New" charset="0"/>
                <a:ea typeface="宋体" charset="-122"/>
                <a:sym typeface="Wingdings" charset="2"/>
              </a:rPr>
              <a:t>Sequential Search (Recursive)</a:t>
            </a:r>
          </a:p>
          <a:p>
            <a:pPr marL="514350" indent="-514350">
              <a:lnSpc>
                <a:spcPct val="90000"/>
              </a:lnSpc>
              <a:buSzTx/>
              <a:buFont typeface="Wingdings" charset="2"/>
              <a:buNone/>
            </a:pPr>
            <a:endParaRPr lang="en-US" altLang="zh-CN" sz="2800" b="0" dirty="0" smtClean="0">
              <a:solidFill>
                <a:srgbClr val="0000FF"/>
              </a:solidFill>
              <a:latin typeface="Courier New" charset="0"/>
              <a:ea typeface="宋体" charset="-122"/>
              <a:cs typeface="Courier New" charset="0"/>
              <a:sym typeface="Wingdings" charset="2"/>
            </a:endParaRPr>
          </a:p>
          <a:p>
            <a:pPr marL="514350" indent="-514350">
              <a:lnSpc>
                <a:spcPct val="90000"/>
              </a:lnSpc>
              <a:buSzTx/>
              <a:buFont typeface="Wingdings" charset="2"/>
              <a:buNone/>
            </a:pPr>
            <a:r>
              <a:rPr lang="en-US" altLang="zh-CN" sz="2800" b="0" dirty="0" smtClean="0">
                <a:latin typeface="Arial" charset="0"/>
                <a:ea typeface="宋体" charset="-122"/>
              </a:rPr>
              <a:t>2.	Data Abstraction and Problem Solving with C++ 5</a:t>
            </a:r>
            <a:r>
              <a:rPr lang="en-US" altLang="zh-CN" sz="2800" b="0" baseline="30000" dirty="0" smtClean="0">
                <a:latin typeface="Arial" charset="0"/>
                <a:ea typeface="宋体" charset="-122"/>
              </a:rPr>
              <a:t>th</a:t>
            </a:r>
            <a:r>
              <a:rPr lang="en-US" altLang="zh-CN" sz="2800" b="0" dirty="0" smtClean="0">
                <a:latin typeface="Arial" charset="0"/>
                <a:ea typeface="宋体" charset="-122"/>
              </a:rPr>
              <a:t> Edition </a:t>
            </a:r>
          </a:p>
          <a:p>
            <a:pPr marL="514350" indent="-514350">
              <a:lnSpc>
                <a:spcPct val="90000"/>
              </a:lnSpc>
              <a:buSzTx/>
              <a:buFont typeface="Wingdings" charset="2"/>
              <a:buNone/>
            </a:pPr>
            <a:r>
              <a:rPr lang="en-US" altLang="zh-CN" sz="2800" b="0" dirty="0" smtClean="0">
                <a:latin typeface="Arial" charset="0"/>
                <a:ea typeface="宋体" charset="-122"/>
              </a:rPr>
              <a:t>	</a:t>
            </a:r>
            <a:r>
              <a:rPr lang="en-US" sz="2800" dirty="0" smtClean="0">
                <a:sym typeface="Wingdings" charset="2"/>
              </a:rPr>
              <a:t> </a:t>
            </a:r>
            <a:r>
              <a:rPr lang="en-US" sz="2800" dirty="0" smtClean="0">
                <a:solidFill>
                  <a:srgbClr val="0000FF"/>
                </a:solidFill>
                <a:latin typeface="Arial" charset="0"/>
                <a:cs typeface="Arial" charset="0"/>
                <a:sym typeface="Wingdings" charset="2"/>
              </a:rPr>
              <a:t></a:t>
            </a:r>
            <a:r>
              <a:rPr lang="en-US" sz="2800" dirty="0" smtClean="0">
                <a:latin typeface="Arial" charset="0"/>
                <a:cs typeface="Arial" charset="0"/>
                <a:sym typeface="Wingdings" charset="2"/>
              </a:rPr>
              <a:t> </a:t>
            </a:r>
            <a:r>
              <a:rPr lang="en-US" sz="2800" b="0" dirty="0" smtClean="0">
                <a:solidFill>
                  <a:srgbClr val="0000FF"/>
                </a:solidFill>
                <a:latin typeface="Courier New" charset="0"/>
                <a:ea typeface="宋体" charset="-122"/>
                <a:sym typeface="Wingdings" charset="2"/>
              </a:rPr>
              <a:t>c</a:t>
            </a:r>
            <a:r>
              <a:rPr lang="en-US" altLang="zh-CN" sz="2800" b="0" dirty="0" smtClean="0">
                <a:solidFill>
                  <a:srgbClr val="0000FF"/>
                </a:solidFill>
                <a:latin typeface="Courier New" charset="0"/>
                <a:ea typeface="宋体" charset="-122"/>
                <a:cs typeface="Courier New" charset="0"/>
              </a:rPr>
              <a:t>hapter 2 (Binary Search)</a:t>
            </a:r>
          </a:p>
          <a:p>
            <a:pPr marL="514350" indent="-514350">
              <a:lnSpc>
                <a:spcPct val="90000"/>
              </a:lnSpc>
              <a:buSzTx/>
              <a:buFont typeface="Wingdings" charset="2"/>
              <a:buNone/>
            </a:pPr>
            <a:endParaRPr lang="en-US" altLang="zh-CN" sz="2800" b="0" dirty="0" smtClean="0">
              <a:solidFill>
                <a:srgbClr val="0000FF"/>
              </a:solidFill>
              <a:latin typeface="Courier New" charset="0"/>
              <a:ea typeface="宋体" charset="-122"/>
              <a:cs typeface="Courier New" charset="0"/>
            </a:endParaRPr>
          </a:p>
        </p:txBody>
      </p:sp>
    </p:spTree>
    <p:extLst>
      <p:ext uri="{BB962C8B-B14F-4D97-AF65-F5344CB8AC3E}">
        <p14:creationId xmlns:p14="http://schemas.microsoft.com/office/powerpoint/2010/main" val="130603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1. Introduction to Searching</a:t>
            </a:r>
          </a:p>
        </p:txBody>
      </p:sp>
      <p:pic>
        <p:nvPicPr>
          <p:cNvPr id="62466" name="Picture 2"/>
          <p:cNvPicPr>
            <a:picLocks noChangeAspect="1" noChangeArrowheads="1"/>
          </p:cNvPicPr>
          <p:nvPr/>
        </p:nvPicPr>
        <p:blipFill>
          <a:blip r:embed="rId3" cstate="print"/>
          <a:srcRect/>
          <a:stretch>
            <a:fillRect/>
          </a:stretch>
        </p:blipFill>
        <p:spPr bwMode="auto">
          <a:xfrm>
            <a:off x="914400" y="1905000"/>
            <a:ext cx="7391400" cy="3886200"/>
          </a:xfrm>
          <a:prstGeom prst="rect">
            <a:avLst/>
          </a:prstGeom>
          <a:noFill/>
          <a:ln w="9525">
            <a:noFill/>
            <a:miter lim="800000"/>
            <a:headEnd/>
            <a:tailEnd/>
          </a:ln>
          <a:effectLst/>
        </p:spPr>
      </p:pic>
      <p:sp>
        <p:nvSpPr>
          <p:cNvPr id="9" name="Rectangle 3"/>
          <p:cNvSpPr txBox="1">
            <a:spLocks noChangeArrowheads="1"/>
          </p:cNvSpPr>
          <p:nvPr/>
        </p:nvSpPr>
        <p:spPr bwMode="auto">
          <a:xfrm>
            <a:off x="228600" y="914400"/>
            <a:ext cx="8686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sng" strike="noStrike" kern="0" cap="none" spc="0" normalizeH="0" baseline="0" noProof="0" dirty="0" smtClean="0">
                <a:ln>
                  <a:noFill/>
                </a:ln>
                <a:solidFill>
                  <a:srgbClr val="FF0000"/>
                </a:solidFill>
                <a:effectLst/>
                <a:uLnTx/>
                <a:uFillTx/>
                <a:latin typeface="Arial" pitchFamily="34" charset="0"/>
                <a:ea typeface="+mn-ea"/>
                <a:cs typeface="Arial" pitchFamily="34" charset="0"/>
              </a:rPr>
              <a:t>Searching</a:t>
            </a: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is one of the most</a:t>
            </a:r>
            <a:r>
              <a:rPr kumimoji="1" lang="en-US" sz="2400" b="0" i="0" u="none" strike="noStrike" kern="0" cap="none" spc="0" normalizeH="0" noProof="0" dirty="0" smtClean="0">
                <a:ln>
                  <a:noFill/>
                </a:ln>
                <a:solidFill>
                  <a:srgbClr val="0000FF"/>
                </a:solidFill>
                <a:effectLst/>
                <a:uLnTx/>
                <a:uFillTx/>
                <a:latin typeface="Arial" pitchFamily="34" charset="0"/>
                <a:ea typeface="+mn-ea"/>
                <a:cs typeface="Arial" pitchFamily="34" charset="0"/>
              </a:rPr>
              <a:t> common</a:t>
            </a: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activities</a:t>
            </a:r>
            <a:r>
              <a:rPr kumimoji="1" lang="en-US" sz="2400" b="0" i="0" u="none" strike="noStrike" kern="0" cap="none" spc="0" normalizeH="0" noProof="0" dirty="0" smtClean="0">
                <a:ln>
                  <a:noFill/>
                </a:ln>
                <a:solidFill>
                  <a:srgbClr val="0000FF"/>
                </a:solidFill>
                <a:effectLst/>
                <a:uLnTx/>
                <a:uFillTx/>
                <a:latin typeface="Arial" pitchFamily="34" charset="0"/>
                <a:ea typeface="+mn-ea"/>
                <a:cs typeface="Arial" pitchFamily="34" charset="0"/>
              </a:rPr>
              <a:t> in our daily life.</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1" u="none" strike="noStrike" kern="0" cap="none" spc="0" normalizeH="0" noProof="0" dirty="0" smtClean="0">
                <a:ln>
                  <a:noFill/>
                </a:ln>
                <a:solidFill>
                  <a:srgbClr val="0000FF"/>
                </a:solidFill>
                <a:effectLst/>
                <a:uLnTx/>
                <a:uFillTx/>
                <a:latin typeface="Arial" pitchFamily="34" charset="0"/>
                <a:ea typeface="+mn-ea"/>
                <a:cs typeface="Arial" pitchFamily="34" charset="0"/>
              </a:rPr>
              <a:t>e.g. searching for a book, person, </a:t>
            </a:r>
            <a:r>
              <a:rPr kumimoji="1" lang="en-US" i="1" kern="0" dirty="0" err="1" smtClean="0">
                <a:solidFill>
                  <a:srgbClr val="0000FF"/>
                </a:solidFill>
                <a:latin typeface="Arial" pitchFamily="34" charset="0"/>
                <a:cs typeface="Arial" pitchFamily="34" charset="0"/>
              </a:rPr>
              <a:t>tel</a:t>
            </a:r>
            <a:r>
              <a:rPr kumimoji="1" lang="en-US" i="1" kern="0" dirty="0" smtClean="0">
                <a:solidFill>
                  <a:srgbClr val="0000FF"/>
                </a:solidFill>
                <a:latin typeface="Arial" pitchFamily="34" charset="0"/>
                <a:cs typeface="Arial" pitchFamily="34" charset="0"/>
              </a:rPr>
              <a:t> no</a:t>
            </a:r>
            <a:r>
              <a:rPr kumimoji="1" lang="en-US" sz="2400" b="0" i="1" u="none" strike="noStrike" kern="0" cap="none" spc="0" normalizeH="0" noProof="0" dirty="0" smtClean="0">
                <a:ln>
                  <a:noFill/>
                </a:ln>
                <a:solidFill>
                  <a:srgbClr val="0000FF"/>
                </a:solidFill>
                <a:effectLst/>
                <a:uLnTx/>
                <a:uFillTx/>
                <a:latin typeface="Arial" pitchFamily="34" charset="0"/>
                <a:ea typeface="+mn-ea"/>
                <a:cs typeface="Arial" pitchFamily="34" charset="0"/>
              </a:rPr>
              <a:t>, file, </a:t>
            </a:r>
            <a:r>
              <a:rPr kumimoji="1" lang="en-US" i="1" kern="0" dirty="0" smtClean="0">
                <a:solidFill>
                  <a:srgbClr val="0000FF"/>
                </a:solidFill>
                <a:latin typeface="Arial" pitchFamily="34" charset="0"/>
                <a:cs typeface="Arial" pitchFamily="34" charset="0"/>
              </a:rPr>
              <a:t>movie</a:t>
            </a:r>
            <a:r>
              <a:rPr kumimoji="1" lang="en-US" sz="2400" b="0" i="1" u="none" strike="noStrike" kern="0" cap="none" spc="0" normalizeH="0" noProof="0" dirty="0" smtClean="0">
                <a:ln>
                  <a:noFill/>
                </a:ln>
                <a:solidFill>
                  <a:srgbClr val="0000FF"/>
                </a:solidFill>
                <a:effectLst/>
                <a:uLnTx/>
                <a:uFillTx/>
                <a:latin typeface="Arial" pitchFamily="34" charset="0"/>
                <a:ea typeface="+mn-ea"/>
                <a:cs typeface="Arial" pitchFamily="34" charset="0"/>
              </a:rPr>
              <a:t>, song, </a:t>
            </a:r>
            <a:r>
              <a:rPr kumimoji="1" lang="en-US" i="1" kern="0" dirty="0" smtClean="0">
                <a:solidFill>
                  <a:srgbClr val="0000FF"/>
                </a:solidFill>
                <a:latin typeface="Arial" pitchFamily="34" charset="0"/>
                <a:cs typeface="Arial" pitchFamily="34" charset="0"/>
              </a:rPr>
              <a:t>. . .</a:t>
            </a:r>
            <a:r>
              <a:rPr kumimoji="1" lang="en-US" sz="2400" b="0" i="1" u="none" strike="noStrike" kern="0" cap="none" spc="0" normalizeH="0" noProof="0" dirty="0" smtClean="0">
                <a:ln>
                  <a:noFill/>
                </a:ln>
                <a:solidFill>
                  <a:srgbClr val="0000FF"/>
                </a:solidFill>
                <a:effectLst/>
                <a:uLnTx/>
                <a:uFillTx/>
                <a:latin typeface="Arial" pitchFamily="34" charset="0"/>
                <a:ea typeface="+mn-ea"/>
                <a:cs typeface="Arial" pitchFamily="34" charset="0"/>
              </a:rPr>
              <a:t> </a:t>
            </a:r>
            <a:endParaRPr kumimoji="1" lang="en-US" sz="2400" b="0" i="1"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75867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2. Sequential Search </a:t>
            </a:r>
            <a:r>
              <a:rPr lang="en-US" altLang="zh-CN" sz="3200" b="0" dirty="0" smtClean="0">
                <a:ea typeface="宋体" charset="-122"/>
              </a:rPr>
              <a:t>(Unsorted array)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smtClean="0">
                <a:solidFill>
                  <a:srgbClr val="0000FF"/>
                </a:solidFill>
                <a:latin typeface="Arial" pitchFamily="34" charset="0"/>
                <a:cs typeface="Arial" pitchFamily="34" charset="0"/>
              </a:rPr>
              <a:t>Given an </a:t>
            </a:r>
            <a:r>
              <a:rPr lang="en-US" sz="2400" i="1" dirty="0" smtClean="0">
                <a:solidFill>
                  <a:srgbClr val="0000FF"/>
                </a:solidFill>
                <a:latin typeface="Arial" pitchFamily="34" charset="0"/>
                <a:cs typeface="Arial" pitchFamily="34" charset="0"/>
              </a:rPr>
              <a:t>unsorted array</a:t>
            </a:r>
            <a:r>
              <a:rPr lang="en-US" sz="2400" b="0" dirty="0" smtClean="0">
                <a:solidFill>
                  <a:srgbClr val="0000FF"/>
                </a:solidFill>
                <a:latin typeface="Arial" pitchFamily="34" charset="0"/>
                <a:cs typeface="Arial" pitchFamily="34" charset="0"/>
              </a:rPr>
              <a:t> of  data,</a:t>
            </a:r>
          </a:p>
          <a:p>
            <a:pPr marL="0" indent="0">
              <a:lnSpc>
                <a:spcPct val="90000"/>
              </a:lnSpc>
              <a:buNone/>
            </a:pPr>
            <a:r>
              <a:rPr lang="en-US" sz="2400" b="0" dirty="0" smtClean="0">
                <a:solidFill>
                  <a:srgbClr val="0000FF"/>
                </a:solidFill>
                <a:latin typeface="Arial" pitchFamily="34" charset="0"/>
                <a:cs typeface="Arial" pitchFamily="34"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81000" y="4343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How do you search for a </a:t>
            </a:r>
            <a:r>
              <a:rPr kumimoji="1" lang="en-US" sz="2400" b="0" i="0" u="sng" strike="noStrike" kern="0" cap="none" spc="0" normalizeH="0" baseline="0" noProof="0" dirty="0" smtClean="0">
                <a:ln>
                  <a:noFill/>
                </a:ln>
                <a:solidFill>
                  <a:srgbClr val="FF0000"/>
                </a:solidFill>
                <a:effectLst/>
                <a:uLnTx/>
                <a:uFillTx/>
                <a:latin typeface="Arial" pitchFamily="34" charset="0"/>
                <a:ea typeface="+mn-ea"/>
                <a:cs typeface="Arial" pitchFamily="34" charset="0"/>
              </a:rPr>
              <a:t>target</a:t>
            </a: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 </a:t>
            </a:r>
            <a:r>
              <a:rPr kumimoji="1" lang="en-US" kern="0" dirty="0" smtClean="0">
                <a:solidFill>
                  <a:srgbClr val="FF0000"/>
                </a:solidFill>
                <a:latin typeface="Arial" pitchFamily="34" charset="0"/>
                <a:cs typeface="Arial" pitchFamily="34" charset="0"/>
              </a:rPr>
              <a:t>data</a:t>
            </a: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i="1" kern="0" dirty="0" smtClean="0">
                <a:latin typeface="Arial" pitchFamily="34" charset="0"/>
                <a:cs typeface="Arial" pitchFamily="34" charset="0"/>
              </a:rPr>
              <a:t>e.g. search for 50</a:t>
            </a:r>
          </a:p>
          <a:p>
            <a:pPr lvl="0" algn="l">
              <a:lnSpc>
                <a:spcPct val="90000"/>
              </a:lnSpc>
              <a:spcBef>
                <a:spcPct val="20000"/>
              </a:spcBef>
              <a:buClr>
                <a:schemeClr val="tx2"/>
              </a:buClr>
              <a:buSzPct val="140000"/>
              <a:defRPr/>
            </a:pPr>
            <a:r>
              <a:rPr kumimoji="1" lang="en-US" i="1" kern="0" dirty="0" smtClean="0">
                <a:latin typeface="Arial" pitchFamily="34" charset="0"/>
                <a:cs typeface="Arial" pitchFamily="34" charset="0"/>
              </a:rPr>
              <a:t>       search for John</a:t>
            </a:r>
            <a:endParaRPr kumimoji="1" lang="en-US" sz="2400" b="0" i="1" u="none" strike="noStrike" kern="0" cap="none" spc="0" normalizeH="0" baseline="0" noProof="0" dirty="0" smtClean="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8" name="Picture 3"/>
          <p:cNvPicPr>
            <a:picLocks noChangeAspect="1" noChangeArrowheads="1"/>
          </p:cNvPicPr>
          <p:nvPr/>
        </p:nvPicPr>
        <p:blipFill>
          <a:blip r:embed="rId3" cstate="print"/>
          <a:srcRect/>
          <a:stretch>
            <a:fillRect/>
          </a:stretch>
        </p:blipFill>
        <p:spPr bwMode="auto">
          <a:xfrm>
            <a:off x="685800" y="3124200"/>
            <a:ext cx="7848600" cy="876300"/>
          </a:xfrm>
          <a:prstGeom prst="rect">
            <a:avLst/>
          </a:prstGeom>
          <a:noFill/>
          <a:ln w="9525">
            <a:noFill/>
            <a:miter lim="800000"/>
            <a:headEnd/>
            <a:tailEnd/>
          </a:ln>
          <a:effectLst/>
        </p:spPr>
      </p:pic>
      <p:pic>
        <p:nvPicPr>
          <p:cNvPr id="41985" name="Picture 1"/>
          <p:cNvPicPr>
            <a:picLocks noChangeAspect="1" noChangeArrowheads="1"/>
          </p:cNvPicPr>
          <p:nvPr/>
        </p:nvPicPr>
        <p:blipFill>
          <a:blip r:embed="rId4" cstate="print"/>
          <a:srcRect/>
          <a:stretch>
            <a:fillRect/>
          </a:stretch>
        </p:blipFill>
        <p:spPr bwMode="auto">
          <a:xfrm>
            <a:off x="685800" y="1600200"/>
            <a:ext cx="7848600" cy="1219200"/>
          </a:xfrm>
          <a:prstGeom prst="rect">
            <a:avLst/>
          </a:prstGeom>
          <a:noFill/>
          <a:ln w="9525">
            <a:noFill/>
            <a:miter lim="800000"/>
            <a:headEnd/>
            <a:tailEnd/>
          </a:ln>
          <a:effectLst/>
        </p:spPr>
      </p:pic>
    </p:spTree>
    <p:extLst>
      <p:ext uri="{BB962C8B-B14F-4D97-AF65-F5344CB8AC3E}">
        <p14:creationId xmlns:p14="http://schemas.microsoft.com/office/powerpoint/2010/main" val="3617729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smtClean="0">
                <a:ea typeface="宋体" charset="-122"/>
              </a:rPr>
              <a:t>Sequential Search </a:t>
            </a:r>
            <a:r>
              <a:rPr lang="en-US" altLang="zh-CN" sz="2800" b="0" dirty="0" smtClean="0">
                <a:ea typeface="宋体" charset="-122"/>
              </a:rPr>
              <a:t>(Unsorted array) </a:t>
            </a:r>
            <a:r>
              <a:rPr lang="en-US" altLang="zh-CN" sz="2800" b="0" i="1" dirty="0" smtClean="0">
                <a:ea typeface="宋体" charset="-122"/>
              </a:rPr>
              <a:t>– Example 1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smtClean="0">
                <a:ln>
                  <a:noFill/>
                </a:ln>
                <a:solidFill>
                  <a:srgbClr val="FF0000"/>
                </a:solidFill>
                <a:effectLst/>
                <a:uLnTx/>
                <a:uFillTx/>
                <a:latin typeface="Arial" pitchFamily="34" charset="0"/>
                <a:ea typeface="+mn-ea"/>
                <a:cs typeface="Arial" pitchFamily="34" charset="0"/>
              </a:rPr>
              <a:t>76</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39937" name="Picture 1"/>
          <p:cNvPicPr>
            <a:picLocks noChangeAspect="1" noChangeArrowheads="1"/>
          </p:cNvPicPr>
          <p:nvPr/>
        </p:nvPicPr>
        <p:blipFill>
          <a:blip r:embed="rId3" cstate="print"/>
          <a:srcRect/>
          <a:stretch>
            <a:fillRect/>
          </a:stretch>
        </p:blipFill>
        <p:spPr bwMode="auto">
          <a:xfrm>
            <a:off x="685800" y="1600200"/>
            <a:ext cx="7696200" cy="857250"/>
          </a:xfrm>
          <a:prstGeom prst="rect">
            <a:avLst/>
          </a:prstGeom>
          <a:noFill/>
          <a:ln w="9525">
            <a:noFill/>
            <a:miter lim="800000"/>
            <a:headEnd/>
            <a:tailEnd/>
          </a:ln>
          <a:effectLst/>
        </p:spPr>
      </p:pic>
      <p:sp>
        <p:nvSpPr>
          <p:cNvPr id="7" name="Rectangle 3"/>
          <p:cNvSpPr txBox="1">
            <a:spLocks noChangeArrowheads="1"/>
          </p:cNvSpPr>
          <p:nvPr/>
        </p:nvSpPr>
        <p:spPr bwMode="auto">
          <a:xfrm>
            <a:off x="762000" y="2514600"/>
            <a:ext cx="8382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smtClean="0">
                <a:latin typeface="Arial" pitchFamily="34" charset="0"/>
                <a:cs typeface="Arial" pitchFamily="34" charset="0"/>
              </a:rPr>
              <a:t>Look at 1</a:t>
            </a:r>
            <a:r>
              <a:rPr kumimoji="1" lang="en-US" sz="1800" kern="0" baseline="30000" dirty="0" smtClean="0">
                <a:latin typeface="Arial" pitchFamily="34" charset="0"/>
                <a:cs typeface="Arial" pitchFamily="34" charset="0"/>
              </a:rPr>
              <a:t>st</a:t>
            </a:r>
            <a:r>
              <a:rPr kumimoji="1" lang="en-US" sz="1800" kern="0" dirty="0" smtClean="0">
                <a:latin typeface="Arial" pitchFamily="34" charset="0"/>
                <a:cs typeface="Arial" pitchFamily="34" charset="0"/>
              </a:rPr>
              <a:t> data, </a:t>
            </a:r>
            <a:r>
              <a:rPr kumimoji="1" lang="en-US" sz="1800" kern="0" dirty="0" smtClean="0">
                <a:solidFill>
                  <a:srgbClr val="0000FF"/>
                </a:solidFill>
                <a:latin typeface="Arial" pitchFamily="34" charset="0"/>
                <a:cs typeface="Arial" pitchFamily="34" charset="0"/>
              </a:rPr>
              <a:t>48</a:t>
            </a:r>
            <a:r>
              <a:rPr kumimoji="1" lang="en-US" sz="1800" kern="0" dirty="0" smtClean="0">
                <a:latin typeface="Arial" pitchFamily="34" charset="0"/>
                <a:cs typeface="Arial" pitchFamily="34" charset="0"/>
              </a:rPr>
              <a:t> = </a:t>
            </a:r>
            <a:r>
              <a:rPr kumimoji="1" lang="en-US" sz="1800" kern="0" dirty="0" smtClean="0">
                <a:solidFill>
                  <a:srgbClr val="FF0000"/>
                </a:solidFill>
                <a:latin typeface="Arial" pitchFamily="34" charset="0"/>
                <a:cs typeface="Arial" pitchFamily="34" charset="0"/>
              </a:rPr>
              <a:t>76</a:t>
            </a:r>
            <a:r>
              <a:rPr kumimoji="1" lang="en-US" sz="1800" kern="0" dirty="0" smtClean="0">
                <a:latin typeface="Arial" pitchFamily="34" charset="0"/>
                <a:cs typeface="Arial" pitchFamily="34" charset="0"/>
              </a:rPr>
              <a:t>? No, so continue to next data.  </a:t>
            </a:r>
            <a:endParaRPr kumimoji="1" lang="en-US" sz="1800" b="0" i="0" u="none" strike="noStrike" kern="0" cap="none" spc="0" normalizeH="0" baseline="0" noProof="0" dirty="0" smtClean="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smtClean="0">
                <a:solidFill>
                  <a:srgbClr val="0000FF"/>
                </a:solidFill>
                <a:latin typeface="Arial" pitchFamily="34" charset="0"/>
                <a:cs typeface="Arial" pitchFamily="34" charset="0"/>
              </a:rPr>
              <a:t>25</a:t>
            </a:r>
            <a:r>
              <a:rPr kumimoji="1" lang="en-US" sz="1800" kern="0" dirty="0" smtClean="0">
                <a:latin typeface="Arial" pitchFamily="34" charset="0"/>
                <a:cs typeface="Arial" pitchFamily="34" charset="0"/>
              </a:rPr>
              <a:t> = </a:t>
            </a:r>
            <a:r>
              <a:rPr kumimoji="1" lang="en-US" sz="1800" kern="0" dirty="0" smtClean="0">
                <a:solidFill>
                  <a:srgbClr val="FF0000"/>
                </a:solidFill>
                <a:latin typeface="Arial" pitchFamily="34" charset="0"/>
                <a:cs typeface="Arial" pitchFamily="34" charset="0"/>
              </a:rPr>
              <a:t>76</a:t>
            </a:r>
            <a:r>
              <a:rPr kumimoji="1" lang="en-US" sz="1800" kern="0" dirty="0" smtClean="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1800" kern="0" dirty="0" smtClean="0">
                <a:solidFill>
                  <a:srgbClr val="0000FF"/>
                </a:solidFill>
                <a:latin typeface="Arial" pitchFamily="34" charset="0"/>
                <a:cs typeface="Arial" pitchFamily="34" charset="0"/>
              </a:rPr>
              <a:t>95</a:t>
            </a:r>
            <a:r>
              <a:rPr kumimoji="1" lang="en-US" sz="1800" kern="0" dirty="0" smtClean="0">
                <a:latin typeface="Arial" pitchFamily="34" charset="0"/>
                <a:cs typeface="Arial" pitchFamily="34" charset="0"/>
              </a:rPr>
              <a:t> = </a:t>
            </a:r>
            <a:r>
              <a:rPr kumimoji="1" lang="en-US" sz="1800" kern="0" dirty="0" smtClean="0">
                <a:solidFill>
                  <a:srgbClr val="FF0000"/>
                </a:solidFill>
                <a:latin typeface="Arial" pitchFamily="34" charset="0"/>
                <a:cs typeface="Arial" pitchFamily="34" charset="0"/>
              </a:rPr>
              <a:t>76</a:t>
            </a:r>
            <a:r>
              <a:rPr kumimoji="1" lang="en-US" sz="1800" kern="0" dirty="0" smtClean="0">
                <a:latin typeface="Arial" pitchFamily="34" charset="0"/>
                <a:cs typeface="Arial" pitchFamily="34" charset="0"/>
              </a:rPr>
              <a:t>? No,  so continue to next data.</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39940" name="Picture 4"/>
          <p:cNvPicPr>
            <a:picLocks noChangeAspect="1" noChangeArrowheads="1"/>
          </p:cNvPicPr>
          <p:nvPr/>
        </p:nvPicPr>
        <p:blipFill>
          <a:blip r:embed="rId4" cstate="print"/>
          <a:srcRect/>
          <a:stretch>
            <a:fillRect/>
          </a:stretch>
        </p:blipFill>
        <p:spPr bwMode="auto">
          <a:xfrm>
            <a:off x="762000" y="3124200"/>
            <a:ext cx="7620000" cy="857250"/>
          </a:xfrm>
          <a:prstGeom prst="rect">
            <a:avLst/>
          </a:prstGeom>
          <a:noFill/>
          <a:ln w="9525">
            <a:noFill/>
            <a:miter lim="800000"/>
            <a:headEnd/>
            <a:tailEnd/>
          </a:ln>
          <a:effectLst/>
        </p:spPr>
      </p:pic>
      <p:pic>
        <p:nvPicPr>
          <p:cNvPr id="39941" name="Picture 5"/>
          <p:cNvPicPr>
            <a:picLocks noChangeAspect="1" noChangeArrowheads="1"/>
          </p:cNvPicPr>
          <p:nvPr/>
        </p:nvPicPr>
        <p:blipFill>
          <a:blip r:embed="rId5" cstate="print"/>
          <a:srcRect/>
          <a:stretch>
            <a:fillRect/>
          </a:stretch>
        </p:blipFill>
        <p:spPr bwMode="auto">
          <a:xfrm>
            <a:off x="685800" y="4876800"/>
            <a:ext cx="7696200" cy="838200"/>
          </a:xfrm>
          <a:prstGeom prst="rect">
            <a:avLst/>
          </a:prstGeom>
          <a:noFill/>
          <a:ln w="9525">
            <a:noFill/>
            <a:miter lim="800000"/>
            <a:headEnd/>
            <a:tailEnd/>
          </a:ln>
          <a:effectLst/>
        </p:spPr>
      </p:pic>
      <p:sp>
        <p:nvSpPr>
          <p:cNvPr id="13" name="Rectangle 3"/>
          <p:cNvSpPr txBox="1">
            <a:spLocks noChangeArrowheads="1"/>
          </p:cNvSpPr>
          <p:nvPr/>
        </p:nvSpPr>
        <p:spPr bwMode="auto">
          <a:xfrm>
            <a:off x="762000" y="57150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smtClean="0">
                <a:solidFill>
                  <a:srgbClr val="0000FF"/>
                </a:solidFill>
                <a:latin typeface="Arial" pitchFamily="34" charset="0"/>
                <a:cs typeface="Arial" pitchFamily="34" charset="0"/>
              </a:rPr>
              <a:t>76</a:t>
            </a:r>
            <a:r>
              <a:rPr kumimoji="1" lang="en-US" sz="1800" kern="0" dirty="0" smtClean="0">
                <a:solidFill>
                  <a:srgbClr val="FF0000"/>
                </a:solidFill>
                <a:latin typeface="Arial" pitchFamily="34" charset="0"/>
                <a:cs typeface="Arial" pitchFamily="34" charset="0"/>
              </a:rPr>
              <a:t> </a:t>
            </a:r>
            <a:r>
              <a:rPr kumimoji="1" lang="en-US" sz="1800" kern="0" dirty="0" smtClean="0">
                <a:latin typeface="Arial" pitchFamily="34" charset="0"/>
                <a:cs typeface="Arial" pitchFamily="34" charset="0"/>
              </a:rPr>
              <a:t>=</a:t>
            </a:r>
            <a:r>
              <a:rPr kumimoji="1" lang="en-US" sz="1800" kern="0" dirty="0" smtClean="0">
                <a:solidFill>
                  <a:srgbClr val="FF0000"/>
                </a:solidFill>
                <a:latin typeface="Arial" pitchFamily="34" charset="0"/>
                <a:cs typeface="Arial" pitchFamily="34" charset="0"/>
              </a:rPr>
              <a:t> 76? Yes, item found, stop.</a:t>
            </a:r>
            <a:endParaRPr kumimoji="1" lang="en-US" sz="18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307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smtClean="0">
                <a:ea typeface="宋体" charset="-122"/>
              </a:rPr>
              <a:t>Sequential Search </a:t>
            </a:r>
            <a:r>
              <a:rPr lang="en-US" altLang="zh-CN" sz="2800" b="0" dirty="0" smtClean="0">
                <a:ea typeface="宋体" charset="-122"/>
              </a:rPr>
              <a:t>(Unsorted array) </a:t>
            </a:r>
            <a:r>
              <a:rPr lang="en-US" altLang="zh-CN" sz="2800" b="0" i="1" dirty="0" smtClean="0">
                <a:ea typeface="宋体" charset="-122"/>
              </a:rPr>
              <a:t>– Example 2</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Search for : </a:t>
            </a:r>
            <a:r>
              <a:rPr kumimoji="1" lang="en-US" u="sng" kern="0" dirty="0" smtClean="0">
                <a:solidFill>
                  <a:srgbClr val="FF0000"/>
                </a:solidFill>
                <a:latin typeface="Arial" pitchFamily="34" charset="0"/>
                <a:cs typeface="Arial" pitchFamily="34" charset="0"/>
              </a:rPr>
              <a:t>5</a:t>
            </a:r>
            <a:r>
              <a:rPr kumimoji="1" lang="en-US" sz="2400" b="0" i="0" u="sng" strike="noStrike" kern="0" cap="none" spc="0" normalizeH="0" baseline="0" noProof="0" dirty="0" smtClean="0">
                <a:ln>
                  <a:noFill/>
                </a:ln>
                <a:solidFill>
                  <a:srgbClr val="FF0000"/>
                </a:solidFill>
                <a:effectLst/>
                <a:uLnTx/>
                <a:uFillTx/>
                <a:latin typeface="Arial" pitchFamily="34" charset="0"/>
                <a:ea typeface="+mn-ea"/>
                <a:cs typeface="Arial" pitchFamily="34" charset="0"/>
              </a:rPr>
              <a:t>0</a:t>
            </a:r>
            <a:r>
              <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39937" name="Picture 1"/>
          <p:cNvPicPr>
            <a:picLocks noChangeAspect="1" noChangeArrowheads="1"/>
          </p:cNvPicPr>
          <p:nvPr/>
        </p:nvPicPr>
        <p:blipFill>
          <a:blip r:embed="rId3" cstate="print"/>
          <a:srcRect/>
          <a:stretch>
            <a:fillRect/>
          </a:stretch>
        </p:blipFill>
        <p:spPr bwMode="auto">
          <a:xfrm>
            <a:off x="609600" y="1600200"/>
            <a:ext cx="7772400" cy="857250"/>
          </a:xfrm>
          <a:prstGeom prst="rect">
            <a:avLst/>
          </a:prstGeom>
          <a:noFill/>
          <a:ln w="9525">
            <a:noFill/>
            <a:miter lim="800000"/>
            <a:headEnd/>
            <a:tailEnd/>
          </a:ln>
          <a:effectLst/>
        </p:spPr>
      </p:pic>
      <p:sp>
        <p:nvSpPr>
          <p:cNvPr id="7" name="Rectangle 3"/>
          <p:cNvSpPr txBox="1">
            <a:spLocks noChangeArrowheads="1"/>
          </p:cNvSpPr>
          <p:nvPr/>
        </p:nvSpPr>
        <p:spPr bwMode="auto">
          <a:xfrm>
            <a:off x="685800" y="2514600"/>
            <a:ext cx="8458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smtClean="0">
                <a:latin typeface="Arial" pitchFamily="34" charset="0"/>
                <a:cs typeface="Arial" pitchFamily="34" charset="0"/>
              </a:rPr>
              <a:t>Look at 1</a:t>
            </a:r>
            <a:r>
              <a:rPr kumimoji="1" lang="en-US" sz="2000" kern="0" baseline="30000" dirty="0" smtClean="0">
                <a:latin typeface="Arial" pitchFamily="34" charset="0"/>
                <a:cs typeface="Arial" pitchFamily="34" charset="0"/>
              </a:rPr>
              <a:t>st</a:t>
            </a:r>
            <a:r>
              <a:rPr kumimoji="1" lang="en-US" sz="2000" kern="0" dirty="0" smtClean="0">
                <a:latin typeface="Arial" pitchFamily="34" charset="0"/>
                <a:cs typeface="Arial" pitchFamily="34" charset="0"/>
              </a:rPr>
              <a:t> data, </a:t>
            </a:r>
            <a:r>
              <a:rPr kumimoji="1" lang="en-US" sz="2000" kern="0" dirty="0" smtClean="0">
                <a:solidFill>
                  <a:srgbClr val="0000FF"/>
                </a:solidFill>
                <a:latin typeface="Arial" pitchFamily="34" charset="0"/>
                <a:cs typeface="Arial" pitchFamily="34" charset="0"/>
              </a:rPr>
              <a:t>48</a:t>
            </a:r>
            <a:r>
              <a:rPr kumimoji="1" lang="en-US" sz="2000" kern="0" dirty="0" smtClean="0">
                <a:latin typeface="Arial" pitchFamily="34" charset="0"/>
                <a:cs typeface="Arial" pitchFamily="34" charset="0"/>
              </a:rPr>
              <a:t> = </a:t>
            </a:r>
            <a:r>
              <a:rPr kumimoji="1" lang="en-US" sz="2000" kern="0" dirty="0" smtClean="0">
                <a:solidFill>
                  <a:srgbClr val="FF0000"/>
                </a:solidFill>
                <a:latin typeface="Arial" pitchFamily="34" charset="0"/>
                <a:cs typeface="Arial" pitchFamily="34" charset="0"/>
              </a:rPr>
              <a:t>50</a:t>
            </a:r>
            <a:r>
              <a:rPr kumimoji="1" lang="en-US" sz="2000" kern="0" dirty="0" smtClean="0">
                <a:latin typeface="Arial" pitchFamily="34" charset="0"/>
                <a:cs typeface="Arial" pitchFamily="34" charset="0"/>
              </a:rPr>
              <a:t>? No, so continue to next data.  </a:t>
            </a:r>
            <a:endParaRPr kumimoji="1" lang="en-US" sz="2000" b="0" i="0" u="none" strike="noStrike" kern="0" cap="none" spc="0" normalizeH="0" baseline="0" noProof="0" dirty="0" smtClean="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smtClean="0">
                <a:solidFill>
                  <a:srgbClr val="0000FF"/>
                </a:solidFill>
                <a:latin typeface="Arial" pitchFamily="34" charset="0"/>
                <a:cs typeface="Arial" pitchFamily="34" charset="0"/>
              </a:rPr>
              <a:t>25</a:t>
            </a:r>
            <a:r>
              <a:rPr kumimoji="1" lang="en-US" sz="2000" kern="0" dirty="0" smtClean="0">
                <a:latin typeface="Arial" pitchFamily="34" charset="0"/>
                <a:cs typeface="Arial" pitchFamily="34" charset="0"/>
              </a:rPr>
              <a:t> = </a:t>
            </a:r>
            <a:r>
              <a:rPr kumimoji="1" lang="en-US" sz="2000" kern="0" dirty="0" smtClean="0">
                <a:solidFill>
                  <a:srgbClr val="FF0000"/>
                </a:solidFill>
                <a:latin typeface="Arial" pitchFamily="34" charset="0"/>
                <a:cs typeface="Arial" pitchFamily="34" charset="0"/>
              </a:rPr>
              <a:t>50</a:t>
            </a:r>
            <a:r>
              <a:rPr kumimoji="1" lang="en-US" sz="2000" kern="0" dirty="0" smtClean="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2000" kern="0" dirty="0" smtClean="0">
                <a:solidFill>
                  <a:srgbClr val="0000FF"/>
                </a:solidFill>
                <a:latin typeface="Arial" pitchFamily="34" charset="0"/>
                <a:cs typeface="Arial" pitchFamily="34" charset="0"/>
              </a:rPr>
              <a:t>95 </a:t>
            </a:r>
            <a:r>
              <a:rPr kumimoji="1" lang="en-US" sz="2000" kern="0" dirty="0" smtClean="0">
                <a:latin typeface="Arial" pitchFamily="34" charset="0"/>
                <a:cs typeface="Arial" pitchFamily="34" charset="0"/>
              </a:rPr>
              <a:t>= </a:t>
            </a:r>
            <a:r>
              <a:rPr kumimoji="1" lang="en-US" sz="2000" kern="0" dirty="0" smtClean="0">
                <a:solidFill>
                  <a:srgbClr val="FF0000"/>
                </a:solidFill>
                <a:latin typeface="Arial" pitchFamily="34" charset="0"/>
                <a:cs typeface="Arial" pitchFamily="34" charset="0"/>
              </a:rPr>
              <a:t>50</a:t>
            </a:r>
            <a:r>
              <a:rPr kumimoji="1" lang="en-US" sz="2000" kern="0" dirty="0" smtClean="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2000" kern="0" dirty="0" smtClean="0">
                <a:latin typeface="Arial" pitchFamily="34" charset="0"/>
                <a:cs typeface="Arial" pitchFamily="34" charset="0"/>
              </a:rPr>
              <a:t>. . .</a:t>
            </a:r>
          </a:p>
          <a:p>
            <a:pPr lvl="0" algn="l">
              <a:lnSpc>
                <a:spcPct val="90000"/>
              </a:lnSpc>
              <a:spcBef>
                <a:spcPct val="20000"/>
              </a:spcBef>
              <a:buClr>
                <a:schemeClr val="tx2"/>
              </a:buClr>
              <a:buSzPct val="140000"/>
              <a:defRPr/>
            </a:pPr>
            <a:r>
              <a:rPr kumimoji="1" lang="en-US" sz="2000" kern="0" dirty="0" smtClean="0">
                <a:latin typeface="Arial" pitchFamily="34" charset="0"/>
                <a:cs typeface="Arial" pitchFamily="34" charset="0"/>
              </a:rPr>
              <a:t>. . .</a:t>
            </a:r>
          </a:p>
          <a:p>
            <a:pPr lvl="0" algn="l">
              <a:lnSpc>
                <a:spcPct val="90000"/>
              </a:lnSpc>
              <a:spcBef>
                <a:spcPct val="20000"/>
              </a:spcBef>
              <a:buClr>
                <a:schemeClr val="tx2"/>
              </a:buClr>
              <a:buSzPct val="140000"/>
              <a:defRPr/>
            </a:pPr>
            <a:r>
              <a:rPr kumimoji="1" lang="en-US" sz="2000" kern="0" dirty="0" smtClean="0">
                <a:solidFill>
                  <a:srgbClr val="0000FF"/>
                </a:solidFill>
                <a:latin typeface="Arial" pitchFamily="34" charset="0"/>
                <a:cs typeface="Arial" pitchFamily="34" charset="0"/>
              </a:rPr>
              <a:t>88</a:t>
            </a:r>
            <a:r>
              <a:rPr kumimoji="1" lang="en-US" sz="2000" kern="0" dirty="0" smtClean="0">
                <a:solidFill>
                  <a:srgbClr val="FF0000"/>
                </a:solidFill>
                <a:latin typeface="Arial" pitchFamily="34" charset="0"/>
                <a:cs typeface="Arial" pitchFamily="34" charset="0"/>
              </a:rPr>
              <a:t> </a:t>
            </a:r>
            <a:r>
              <a:rPr kumimoji="1" lang="en-US" sz="2000" kern="0" dirty="0" smtClean="0">
                <a:latin typeface="Arial" pitchFamily="34" charset="0"/>
                <a:cs typeface="Arial" pitchFamily="34" charset="0"/>
              </a:rPr>
              <a:t>= </a:t>
            </a:r>
            <a:r>
              <a:rPr kumimoji="1" lang="en-US" sz="2000" kern="0" dirty="0" smtClean="0">
                <a:solidFill>
                  <a:srgbClr val="FF0000"/>
                </a:solidFill>
                <a:latin typeface="Arial" pitchFamily="34" charset="0"/>
                <a:cs typeface="Arial" pitchFamily="34" charset="0"/>
              </a:rPr>
              <a:t>50? No and there is no more data left. Stop.</a:t>
            </a:r>
          </a:p>
          <a:p>
            <a:pPr lvl="0" algn="l">
              <a:lnSpc>
                <a:spcPct val="90000"/>
              </a:lnSpc>
              <a:spcBef>
                <a:spcPct val="20000"/>
              </a:spcBef>
              <a:buClr>
                <a:schemeClr val="tx2"/>
              </a:buClr>
              <a:buSzPct val="140000"/>
              <a:defRPr/>
            </a:pPr>
            <a:r>
              <a:rPr kumimoji="1" lang="en-US" sz="2000" b="0" i="0" u="none" strike="noStrike" kern="0" cap="none" spc="0" normalizeH="0" noProof="0" dirty="0" smtClean="0">
                <a:ln>
                  <a:noFill/>
                </a:ln>
                <a:solidFill>
                  <a:srgbClr val="FF0000"/>
                </a:solidFill>
                <a:effectLst/>
                <a:uLnTx/>
                <a:uFillTx/>
                <a:latin typeface="Arial" pitchFamily="34" charset="0"/>
                <a:ea typeface="+mn-ea"/>
                <a:cs typeface="Arial" pitchFamily="34" charset="0"/>
              </a:rPr>
              <a:t>Item not found</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endParaRPr>
          </a:p>
        </p:txBody>
      </p:sp>
      <p:pic>
        <p:nvPicPr>
          <p:cNvPr id="39940" name="Picture 4"/>
          <p:cNvPicPr>
            <a:picLocks noChangeAspect="1" noChangeArrowheads="1"/>
          </p:cNvPicPr>
          <p:nvPr/>
        </p:nvPicPr>
        <p:blipFill>
          <a:blip r:embed="rId4" cstate="print"/>
          <a:srcRect/>
          <a:stretch>
            <a:fillRect/>
          </a:stretch>
        </p:blipFill>
        <p:spPr bwMode="auto">
          <a:xfrm>
            <a:off x="762000" y="3124200"/>
            <a:ext cx="7620000" cy="857250"/>
          </a:xfrm>
          <a:prstGeom prst="rect">
            <a:avLst/>
          </a:prstGeom>
          <a:noFill/>
          <a:ln w="9525">
            <a:noFill/>
            <a:miter lim="800000"/>
            <a:headEnd/>
            <a:tailEnd/>
          </a:ln>
          <a:effectLst/>
        </p:spPr>
      </p:pic>
    </p:spTree>
    <p:extLst>
      <p:ext uri="{BB962C8B-B14F-4D97-AF65-F5344CB8AC3E}">
        <p14:creationId xmlns:p14="http://schemas.microsoft.com/office/powerpoint/2010/main" val="137820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smtClean="0">
                <a:ea typeface="宋体" charset="-122"/>
              </a:rPr>
              <a:t>Sequential Search </a:t>
            </a:r>
            <a:r>
              <a:rPr lang="en-US" altLang="zh-CN" sz="3200" b="0" i="1" dirty="0" smtClean="0">
                <a:ea typeface="宋体" charset="-122"/>
              </a:rPr>
              <a:t>- Algorithm </a:t>
            </a:r>
          </a:p>
        </p:txBody>
      </p:sp>
      <p:graphicFrame>
        <p:nvGraphicFramePr>
          <p:cNvPr id="8" name="Table 7"/>
          <p:cNvGraphicFramePr>
            <a:graphicFrameLocks noGrp="1"/>
          </p:cNvGraphicFramePr>
          <p:nvPr/>
        </p:nvGraphicFramePr>
        <p:xfrm>
          <a:off x="457200" y="990600"/>
          <a:ext cx="8382000" cy="4094481"/>
        </p:xfrm>
        <a:graphic>
          <a:graphicData uri="http://schemas.openxmlformats.org/drawingml/2006/table">
            <a:tbl>
              <a:tblPr firstRow="1" bandRow="1">
                <a:tableStyleId>{5C22544A-7EE6-4342-B048-85BDC9FD1C3A}</a:tableStyleId>
              </a:tblPr>
              <a:tblGrid>
                <a:gridCol w="8382000"/>
              </a:tblGrid>
              <a:tr h="364743">
                <a:tc>
                  <a:txBody>
                    <a:bodyPr/>
                    <a:lstStyle/>
                    <a:p>
                      <a:pPr eaLnBrk="1" hangingPunct="1">
                        <a:lnSpc>
                          <a:spcPct val="90000"/>
                        </a:lnSpc>
                        <a:buNone/>
                      </a:pPr>
                      <a:r>
                        <a:rPr lang="en-US" sz="2400" b="0" u="none" baseline="0" dirty="0" err="1" smtClean="0">
                          <a:solidFill>
                            <a:schemeClr val="tx1"/>
                          </a:solidFill>
                          <a:latin typeface="Verdana" pitchFamily="34" charset="0"/>
                          <a:ea typeface="Verdana" pitchFamily="34" charset="0"/>
                          <a:cs typeface="Verdana" pitchFamily="34" charset="0"/>
                        </a:rPr>
                        <a:t>int</a:t>
                      </a:r>
                      <a:r>
                        <a:rPr lang="en-US" sz="2400" b="0" u="none" baseline="0" dirty="0" smtClean="0">
                          <a:solidFill>
                            <a:schemeClr val="tx1"/>
                          </a:solidFill>
                          <a:latin typeface="Verdana" pitchFamily="34" charset="0"/>
                          <a:ea typeface="Verdana" pitchFamily="34" charset="0"/>
                          <a:cs typeface="Verdana" pitchFamily="34" charset="0"/>
                        </a:rPr>
                        <a:t> search(</a:t>
                      </a:r>
                      <a:r>
                        <a:rPr lang="en-US" sz="2400" b="0" u="none" baseline="0" dirty="0" err="1" smtClean="0">
                          <a:solidFill>
                            <a:schemeClr val="tx1"/>
                          </a:solidFill>
                          <a:latin typeface="Verdana" pitchFamily="34" charset="0"/>
                          <a:ea typeface="Verdana" pitchFamily="34" charset="0"/>
                          <a:cs typeface="Verdana" pitchFamily="34" charset="0"/>
                        </a:rPr>
                        <a:t>ItemType</a:t>
                      </a:r>
                      <a:r>
                        <a:rPr lang="en-US" sz="2400" b="0" u="none" baseline="0" dirty="0" smtClean="0">
                          <a:solidFill>
                            <a:schemeClr val="tx1"/>
                          </a:solidFill>
                          <a:latin typeface="Verdana" pitchFamily="34" charset="0"/>
                          <a:ea typeface="Verdana" pitchFamily="34" charset="0"/>
                          <a:cs typeface="Verdana" pitchFamily="34" charset="0"/>
                        </a:rPr>
                        <a:t>[] array, </a:t>
                      </a:r>
                      <a:r>
                        <a:rPr lang="en-US" sz="2400" b="0" u="none" baseline="0" dirty="0" err="1" smtClean="0">
                          <a:solidFill>
                            <a:schemeClr val="tx1"/>
                          </a:solidFill>
                          <a:latin typeface="Verdana" pitchFamily="34" charset="0"/>
                          <a:ea typeface="Verdana" pitchFamily="34" charset="0"/>
                          <a:cs typeface="Verdana" pitchFamily="34" charset="0"/>
                        </a:rPr>
                        <a:t>int</a:t>
                      </a:r>
                      <a:r>
                        <a:rPr lang="en-US" sz="2400" b="0" u="none" baseline="0" dirty="0" smtClean="0">
                          <a:solidFill>
                            <a:schemeClr val="tx1"/>
                          </a:solidFill>
                          <a:latin typeface="Verdana" pitchFamily="34" charset="0"/>
                          <a:ea typeface="Verdana" pitchFamily="34" charset="0"/>
                          <a:cs typeface="Verdana" pitchFamily="34" charset="0"/>
                        </a:rPr>
                        <a:t> n, </a:t>
                      </a:r>
                      <a:r>
                        <a:rPr lang="en-US" sz="2400" b="0" u="none" baseline="0" dirty="0" err="1" smtClean="0">
                          <a:solidFill>
                            <a:schemeClr val="tx1"/>
                          </a:solidFill>
                          <a:latin typeface="Verdana" pitchFamily="34" charset="0"/>
                          <a:ea typeface="Verdana" pitchFamily="34" charset="0"/>
                          <a:cs typeface="Verdana" pitchFamily="34" charset="0"/>
                        </a:rPr>
                        <a:t>ItemType</a:t>
                      </a:r>
                      <a:r>
                        <a:rPr lang="en-US" sz="2400" b="0" u="none" baseline="0" dirty="0" smtClean="0">
                          <a:solidFill>
                            <a:schemeClr val="tx1"/>
                          </a:solidFill>
                          <a:latin typeface="Verdana" pitchFamily="34" charset="0"/>
                          <a:ea typeface="Verdana" pitchFamily="34" charset="0"/>
                          <a:cs typeface="Verdana" pitchFamily="34" charset="0"/>
                        </a:rPr>
                        <a:t> target)</a:t>
                      </a:r>
                      <a:endParaRPr lang="en-US" sz="2400" b="0" u="none" dirty="0" smtClean="0">
                        <a:solidFill>
                          <a:schemeClr val="tx1"/>
                        </a:solidFill>
                        <a:latin typeface="Verdana" pitchFamily="34" charset="0"/>
                        <a:ea typeface="Verdana" pitchFamily="34" charset="0"/>
                        <a:cs typeface="Verdana" pitchFamily="34" charset="0"/>
                      </a:endParaRPr>
                    </a:p>
                  </a:txBody>
                  <a:tcPr>
                    <a:solidFill>
                      <a:srgbClr val="FFCCFF"/>
                    </a:solidFill>
                  </a:tcPr>
                </a:tc>
              </a:tr>
              <a:tr h="3673857">
                <a:tc>
                  <a:txBody>
                    <a:bodyPr/>
                    <a:lstStyle/>
                    <a:p>
                      <a:endParaRPr lang="en-US" sz="2000" kern="1200" dirty="0" smtClean="0">
                        <a:solidFill>
                          <a:srgbClr val="0000FF"/>
                        </a:solidFill>
                        <a:latin typeface="Verdana" pitchFamily="34" charset="0"/>
                        <a:ea typeface="Verdana" pitchFamily="34" charset="0"/>
                        <a:cs typeface="Verdana" pitchFamily="34" charset="0"/>
                      </a:endParaRPr>
                    </a:p>
                    <a:p>
                      <a:r>
                        <a:rPr lang="en-US" sz="2000" kern="1200" dirty="0" smtClean="0">
                          <a:solidFill>
                            <a:srgbClr val="0000FF"/>
                          </a:solidFill>
                          <a:latin typeface="Verdana" pitchFamily="34" charset="0"/>
                          <a:ea typeface="Verdana" pitchFamily="34" charset="0"/>
                          <a:cs typeface="Verdana" pitchFamily="34" charset="0"/>
                        </a:rPr>
                        <a:t>Set index to start of array(i.e. 0)</a:t>
                      </a:r>
                    </a:p>
                    <a:p>
                      <a:endParaRPr lang="en-US" sz="2000" kern="1200" dirty="0" smtClean="0">
                        <a:solidFill>
                          <a:srgbClr val="0000FF"/>
                        </a:solidFill>
                        <a:latin typeface="Verdana" pitchFamily="34" charset="0"/>
                        <a:ea typeface="Verdana" pitchFamily="34" charset="0"/>
                        <a:cs typeface="Verdana" pitchFamily="34" charset="0"/>
                      </a:endParaRPr>
                    </a:p>
                    <a:p>
                      <a:r>
                        <a:rPr lang="en-US" sz="2000" kern="1200" dirty="0" smtClean="0">
                          <a:solidFill>
                            <a:srgbClr val="0000FF"/>
                          </a:solidFill>
                          <a:latin typeface="Verdana" pitchFamily="34" charset="0"/>
                          <a:ea typeface="Verdana" pitchFamily="34" charset="0"/>
                          <a:cs typeface="Verdana" pitchFamily="34" charset="0"/>
                        </a:rPr>
                        <a:t>While (not found </a:t>
                      </a:r>
                      <a:r>
                        <a:rPr lang="en-US" sz="2000" u="sng" kern="1200" dirty="0" smtClean="0">
                          <a:solidFill>
                            <a:srgbClr val="0000FF"/>
                          </a:solidFill>
                          <a:latin typeface="Verdana" pitchFamily="34" charset="0"/>
                          <a:ea typeface="Verdana" pitchFamily="34" charset="0"/>
                          <a:cs typeface="Verdana" pitchFamily="34" charset="0"/>
                        </a:rPr>
                        <a:t>and</a:t>
                      </a:r>
                      <a:r>
                        <a:rPr lang="en-US" sz="2000" kern="1200" dirty="0" smtClean="0">
                          <a:solidFill>
                            <a:srgbClr val="0000FF"/>
                          </a:solidFill>
                          <a:latin typeface="Verdana" pitchFamily="34" charset="0"/>
                          <a:ea typeface="Verdana" pitchFamily="34" charset="0"/>
                          <a:cs typeface="Verdana" pitchFamily="34" charset="0"/>
                        </a:rPr>
                        <a:t> not end of array)</a:t>
                      </a:r>
                      <a:endParaRPr lang="en-US" sz="2000" kern="1200" baseline="0" dirty="0" smtClean="0">
                        <a:solidFill>
                          <a:srgbClr val="0000FF"/>
                        </a:solidFill>
                        <a:latin typeface="Verdana" pitchFamily="34" charset="0"/>
                        <a:ea typeface="Verdana" pitchFamily="34" charset="0"/>
                        <a:cs typeface="Verdana" pitchFamily="34" charset="0"/>
                      </a:endParaRPr>
                    </a:p>
                    <a:p>
                      <a:r>
                        <a:rPr lang="en-US" sz="2000" kern="1200" baseline="0" dirty="0" smtClean="0">
                          <a:solidFill>
                            <a:srgbClr val="0000FF"/>
                          </a:solidFill>
                          <a:latin typeface="Verdana" pitchFamily="34" charset="0"/>
                          <a:ea typeface="Verdana" pitchFamily="34" charset="0"/>
                          <a:cs typeface="Verdana" pitchFamily="34" charset="0"/>
                        </a:rPr>
                        <a:t>     if item at the index of the array is equal to target</a:t>
                      </a:r>
                    </a:p>
                    <a:p>
                      <a:r>
                        <a:rPr lang="en-US" sz="2000" kern="1200" baseline="0" dirty="0" smtClean="0">
                          <a:solidFill>
                            <a:srgbClr val="0000FF"/>
                          </a:solidFill>
                          <a:latin typeface="Verdana" pitchFamily="34" charset="0"/>
                          <a:ea typeface="Verdana" pitchFamily="34" charset="0"/>
                          <a:cs typeface="Verdana" pitchFamily="34" charset="0"/>
                        </a:rPr>
                        <a:t>        item found (return the index)</a:t>
                      </a:r>
                    </a:p>
                    <a:p>
                      <a:r>
                        <a:rPr lang="en-US" sz="2000" kern="1200" baseline="0" dirty="0" smtClean="0">
                          <a:solidFill>
                            <a:srgbClr val="0000FF"/>
                          </a:solidFill>
                          <a:latin typeface="Verdana" pitchFamily="34" charset="0"/>
                          <a:ea typeface="Verdana" pitchFamily="34" charset="0"/>
                          <a:cs typeface="Verdana" pitchFamily="34" charset="0"/>
                        </a:rPr>
                        <a:t>     else</a:t>
                      </a:r>
                    </a:p>
                    <a:p>
                      <a:r>
                        <a:rPr lang="en-US" sz="2000" kern="1200" baseline="0" dirty="0" smtClean="0">
                          <a:solidFill>
                            <a:srgbClr val="0000FF"/>
                          </a:solidFill>
                          <a:latin typeface="Verdana" pitchFamily="34" charset="0"/>
                          <a:ea typeface="Verdana" pitchFamily="34" charset="0"/>
                          <a:cs typeface="Verdana" pitchFamily="34" charset="0"/>
                        </a:rPr>
                        <a:t>         increment the index (by 1)</a:t>
                      </a:r>
                    </a:p>
                    <a:p>
                      <a:r>
                        <a:rPr lang="en-US" sz="2000" kern="1200" baseline="0" dirty="0" smtClean="0">
                          <a:solidFill>
                            <a:srgbClr val="0000FF"/>
                          </a:solidFill>
                          <a:latin typeface="Verdana" pitchFamily="34" charset="0"/>
                          <a:ea typeface="Verdana" pitchFamily="34" charset="0"/>
                          <a:cs typeface="Verdana" pitchFamily="34" charset="0"/>
                        </a:rPr>
                        <a:t> </a:t>
                      </a:r>
                    </a:p>
                    <a:p>
                      <a:r>
                        <a:rPr lang="en-US" sz="2000" kern="1200" baseline="0" dirty="0" smtClean="0">
                          <a:solidFill>
                            <a:srgbClr val="0000FF"/>
                          </a:solidFill>
                          <a:latin typeface="Verdana" pitchFamily="34" charset="0"/>
                          <a:ea typeface="Verdana" pitchFamily="34" charset="0"/>
                          <a:cs typeface="Verdana" pitchFamily="34" charset="0"/>
                        </a:rPr>
                        <a:t>End of array is reached, item is not found (return -1)</a:t>
                      </a:r>
                      <a:endParaRPr lang="en-SG" sz="2000" kern="1200" dirty="0" smtClean="0">
                        <a:solidFill>
                          <a:srgbClr val="0000FF"/>
                        </a:solidFill>
                        <a:latin typeface="Verdana" pitchFamily="34" charset="0"/>
                        <a:ea typeface="Verdana" pitchFamily="34" charset="0"/>
                        <a:cs typeface="Verdana" pitchFamily="34" charset="0"/>
                      </a:endParaRPr>
                    </a:p>
                    <a:p>
                      <a:r>
                        <a:rPr lang="en-SG" sz="2000" kern="1200" dirty="0" smtClean="0">
                          <a:solidFill>
                            <a:srgbClr val="0000FF"/>
                          </a:solidFill>
                          <a:latin typeface="Verdana" pitchFamily="34" charset="0"/>
                          <a:ea typeface="Verdana" pitchFamily="34" charset="0"/>
                          <a:cs typeface="Verdana" pitchFamily="34" charset="0"/>
                        </a:rPr>
                        <a:t>  </a:t>
                      </a:r>
                    </a:p>
                  </a:txBody>
                  <a:tcPr>
                    <a:solidFill>
                      <a:srgbClr val="CCFFFF"/>
                    </a:solidFill>
                  </a:tcPr>
                </a:tc>
              </a:tr>
            </a:tbl>
          </a:graphicData>
        </a:graphic>
      </p:graphicFrame>
    </p:spTree>
    <p:extLst>
      <p:ext uri="{BB962C8B-B14F-4D97-AF65-F5344CB8AC3E}">
        <p14:creationId xmlns:p14="http://schemas.microsoft.com/office/powerpoint/2010/main" val="3417340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0"/>
            <a:ext cx="9144000" cy="685800"/>
          </a:xfrm>
        </p:spPr>
        <p:txBody>
          <a:bodyPr/>
          <a:lstStyle/>
          <a:p>
            <a:r>
              <a:rPr lang="en-US" altLang="zh-CN" sz="3200" dirty="0" smtClean="0">
                <a:ea typeface="宋体" charset="-122"/>
              </a:rPr>
              <a:t>Sequential Search </a:t>
            </a:r>
            <a:r>
              <a:rPr lang="en-US" altLang="zh-CN" sz="3200" b="0" i="1" dirty="0" smtClean="0">
                <a:ea typeface="宋体" charset="-122"/>
              </a:rPr>
              <a:t>- Implementation</a:t>
            </a:r>
          </a:p>
        </p:txBody>
      </p:sp>
      <p:sp>
        <p:nvSpPr>
          <p:cNvPr id="9220" name="Rectangle 3"/>
          <p:cNvSpPr>
            <a:spLocks noGrp="1" noChangeArrowheads="1"/>
          </p:cNvSpPr>
          <p:nvPr>
            <p:ph type="body" idx="1"/>
          </p:nvPr>
        </p:nvSpPr>
        <p:spPr>
          <a:xfrm>
            <a:off x="304800" y="1066800"/>
            <a:ext cx="8534400" cy="3962400"/>
          </a:xfrm>
          <a:solidFill>
            <a:srgbClr val="CCFFFF"/>
          </a:solidFill>
          <a:ln>
            <a:solidFill>
              <a:schemeClr val="bg2"/>
            </a:solidFill>
          </a:ln>
        </p:spPr>
        <p:txBody>
          <a:bodyPr/>
          <a:lstStyle/>
          <a:p>
            <a:pPr>
              <a:buNone/>
            </a:pPr>
            <a:endParaRPr lang="en-US" sz="2400" dirty="0" smtClean="0">
              <a:solidFill>
                <a:srgbClr val="0000FF"/>
              </a:solidFill>
              <a:latin typeface="Courier New" pitchFamily="49" charset="0"/>
              <a:cs typeface="Courier New" pitchFamily="49" charset="0"/>
            </a:endParaRPr>
          </a:p>
          <a:p>
            <a:pPr>
              <a:buNone/>
            </a:pPr>
            <a:r>
              <a:rPr lang="en-US" sz="2400" b="0" dirty="0" err="1" smtClean="0">
                <a:solidFill>
                  <a:srgbClr val="0000FF"/>
                </a:solidFill>
                <a:latin typeface="Verdana" pitchFamily="34" charset="0"/>
                <a:ea typeface="Verdana" pitchFamily="34" charset="0"/>
                <a:cs typeface="Verdana" pitchFamily="34" charset="0"/>
              </a:rPr>
              <a:t>int</a:t>
            </a:r>
            <a:r>
              <a:rPr lang="en-US" sz="2400" b="0" dirty="0" smtClean="0">
                <a:solidFill>
                  <a:srgbClr val="0000FF"/>
                </a:solidFill>
                <a:latin typeface="Verdana" pitchFamily="34" charset="0"/>
                <a:ea typeface="Verdana" pitchFamily="34" charset="0"/>
                <a:cs typeface="Verdana" pitchFamily="34" charset="0"/>
              </a:rPr>
              <a:t> search (</a:t>
            </a:r>
            <a:r>
              <a:rPr lang="en-US" sz="2400" b="0" dirty="0" err="1" smtClean="0">
                <a:solidFill>
                  <a:srgbClr val="0000FF"/>
                </a:solidFill>
                <a:latin typeface="Verdana" pitchFamily="34" charset="0"/>
                <a:ea typeface="Verdana" pitchFamily="34" charset="0"/>
                <a:cs typeface="Verdana" pitchFamily="34" charset="0"/>
              </a:rPr>
              <a:t>int</a:t>
            </a:r>
            <a:r>
              <a:rPr lang="en-US" sz="2400" b="0" dirty="0" smtClean="0">
                <a:solidFill>
                  <a:srgbClr val="0000FF"/>
                </a:solidFill>
                <a:latin typeface="Verdana" pitchFamily="34" charset="0"/>
                <a:ea typeface="Verdana" pitchFamily="34" charset="0"/>
                <a:cs typeface="Verdana" pitchFamily="34" charset="0"/>
              </a:rPr>
              <a:t> </a:t>
            </a:r>
            <a:r>
              <a:rPr lang="en-US" sz="2400" b="0" dirty="0" err="1" smtClean="0">
                <a:solidFill>
                  <a:srgbClr val="0000FF"/>
                </a:solidFill>
                <a:latin typeface="Verdana" pitchFamily="34" charset="0"/>
                <a:ea typeface="Verdana" pitchFamily="34" charset="0"/>
                <a:cs typeface="Verdana" pitchFamily="34" charset="0"/>
              </a:rPr>
              <a:t>dataArray</a:t>
            </a:r>
            <a:r>
              <a:rPr lang="en-US" sz="2400" b="0" dirty="0" smtClean="0">
                <a:solidFill>
                  <a:srgbClr val="0000FF"/>
                </a:solidFill>
                <a:latin typeface="Verdana" pitchFamily="34" charset="0"/>
                <a:ea typeface="Verdana" pitchFamily="34" charset="0"/>
                <a:cs typeface="Verdana" pitchFamily="34" charset="0"/>
              </a:rPr>
              <a:t>[], </a:t>
            </a:r>
            <a:r>
              <a:rPr lang="en-US" sz="2400" b="0" dirty="0" err="1" smtClean="0">
                <a:solidFill>
                  <a:srgbClr val="0000FF"/>
                </a:solidFill>
                <a:latin typeface="Verdana" pitchFamily="34" charset="0"/>
                <a:ea typeface="Verdana" pitchFamily="34" charset="0"/>
                <a:cs typeface="Verdana" pitchFamily="34" charset="0"/>
              </a:rPr>
              <a:t>int</a:t>
            </a:r>
            <a:r>
              <a:rPr lang="en-US" sz="2400" b="0" dirty="0" smtClean="0">
                <a:solidFill>
                  <a:srgbClr val="0000FF"/>
                </a:solidFill>
                <a:latin typeface="Verdana" pitchFamily="34" charset="0"/>
                <a:ea typeface="Verdana" pitchFamily="34" charset="0"/>
                <a:cs typeface="Verdana" pitchFamily="34" charset="0"/>
              </a:rPr>
              <a:t> n, </a:t>
            </a:r>
            <a:r>
              <a:rPr lang="en-US" sz="2400" b="0" dirty="0" err="1" smtClean="0">
                <a:solidFill>
                  <a:srgbClr val="0000FF"/>
                </a:solidFill>
                <a:latin typeface="Verdana" pitchFamily="34" charset="0"/>
                <a:ea typeface="Verdana" pitchFamily="34" charset="0"/>
                <a:cs typeface="Verdana" pitchFamily="34" charset="0"/>
              </a:rPr>
              <a:t>int</a:t>
            </a:r>
            <a:r>
              <a:rPr lang="en-US" sz="2400" b="0" dirty="0" smtClean="0">
                <a:solidFill>
                  <a:srgbClr val="0000FF"/>
                </a:solidFill>
                <a:latin typeface="Verdana" pitchFamily="34" charset="0"/>
                <a:ea typeface="Verdana" pitchFamily="34" charset="0"/>
                <a:cs typeface="Verdana" pitchFamily="34" charset="0"/>
              </a:rPr>
              <a:t> target)</a:t>
            </a:r>
            <a:endParaRPr lang="en-SG" sz="2400" b="0" dirty="0" smtClean="0">
              <a:solidFill>
                <a:srgbClr val="0000FF"/>
              </a:solidFill>
              <a:latin typeface="Verdana" pitchFamily="34" charset="0"/>
              <a:ea typeface="Verdana" pitchFamily="34" charset="0"/>
              <a:cs typeface="Verdana" pitchFamily="34" charset="0"/>
            </a:endParaRPr>
          </a:p>
          <a:p>
            <a:pPr>
              <a:buNone/>
            </a:pPr>
            <a:r>
              <a:rPr lang="en-US" sz="2400" dirty="0" smtClean="0">
                <a:solidFill>
                  <a:srgbClr val="0000FF"/>
                </a:solidFill>
                <a:latin typeface="Courier New" pitchFamily="49" charset="0"/>
                <a:cs typeface="Courier New" pitchFamily="49" charset="0"/>
              </a:rPr>
              <a:t>{   </a:t>
            </a:r>
            <a:endParaRPr lang="en-SG" sz="2400" dirty="0" smtClean="0">
              <a:solidFill>
                <a:srgbClr val="0000FF"/>
              </a:solidFill>
              <a:latin typeface="Courier New" pitchFamily="49" charset="0"/>
              <a:cs typeface="Courier New" pitchFamily="49" charset="0"/>
            </a:endParaRPr>
          </a:p>
          <a:p>
            <a:pPr>
              <a:buNone/>
            </a:pPr>
            <a:r>
              <a:rPr lang="en-US" sz="2400" dirty="0" smtClean="0">
                <a:solidFill>
                  <a:srgbClr val="0000FF"/>
                </a:solidFill>
                <a:latin typeface="Courier New" pitchFamily="49" charset="0"/>
                <a:cs typeface="Courier New" pitchFamily="49" charset="0"/>
              </a:rPr>
              <a:t>   for (</a:t>
            </a:r>
            <a:r>
              <a:rPr lang="en-US" sz="2400" dirty="0" err="1" smtClean="0">
                <a:solidFill>
                  <a:srgbClr val="0000FF"/>
                </a:solidFill>
                <a:latin typeface="Courier New" pitchFamily="49" charset="0"/>
                <a:cs typeface="Courier New" pitchFamily="49" charset="0"/>
              </a:rPr>
              <a:t>int</a:t>
            </a:r>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i</a:t>
            </a:r>
            <a:r>
              <a:rPr lang="en-US" sz="2400" dirty="0" smtClean="0">
                <a:solidFill>
                  <a:srgbClr val="0000FF"/>
                </a:solidFill>
                <a:latin typeface="Courier New" pitchFamily="49" charset="0"/>
                <a:cs typeface="Courier New" pitchFamily="49" charset="0"/>
              </a:rPr>
              <a:t>=0; </a:t>
            </a:r>
            <a:r>
              <a:rPr lang="en-US" sz="2400" dirty="0" err="1" smtClean="0">
                <a:solidFill>
                  <a:srgbClr val="0000FF"/>
                </a:solidFill>
                <a:latin typeface="Courier New" pitchFamily="49" charset="0"/>
                <a:cs typeface="Courier New" pitchFamily="49" charset="0"/>
              </a:rPr>
              <a:t>i</a:t>
            </a:r>
            <a:r>
              <a:rPr lang="en-US" sz="2400" dirty="0" smtClean="0">
                <a:solidFill>
                  <a:srgbClr val="0000FF"/>
                </a:solidFill>
                <a:latin typeface="Courier New" pitchFamily="49" charset="0"/>
                <a:cs typeface="Courier New" pitchFamily="49" charset="0"/>
              </a:rPr>
              <a:t>&lt;n; </a:t>
            </a:r>
            <a:r>
              <a:rPr lang="en-US" sz="2400" dirty="0" err="1" smtClean="0">
                <a:solidFill>
                  <a:srgbClr val="0000FF"/>
                </a:solidFill>
                <a:latin typeface="Courier New" pitchFamily="49" charset="0"/>
                <a:cs typeface="Courier New" pitchFamily="49" charset="0"/>
              </a:rPr>
              <a:t>i</a:t>
            </a:r>
            <a:r>
              <a:rPr lang="en-US" sz="2400" dirty="0" smtClean="0">
                <a:solidFill>
                  <a:srgbClr val="0000FF"/>
                </a:solidFill>
                <a:latin typeface="Courier New" pitchFamily="49" charset="0"/>
                <a:cs typeface="Courier New" pitchFamily="49" charset="0"/>
              </a:rPr>
              <a:t>++)  </a:t>
            </a:r>
            <a:endParaRPr lang="en-SG" sz="2400" dirty="0" smtClean="0">
              <a:solidFill>
                <a:srgbClr val="0000FF"/>
              </a:solidFill>
              <a:latin typeface="Courier New" pitchFamily="49" charset="0"/>
              <a:cs typeface="Courier New" pitchFamily="49" charset="0"/>
            </a:endParaRPr>
          </a:p>
          <a:p>
            <a:pPr>
              <a:buNone/>
            </a:pPr>
            <a:r>
              <a:rPr lang="en-SG" sz="2400" dirty="0" smtClean="0">
                <a:solidFill>
                  <a:srgbClr val="0000FF"/>
                </a:solidFill>
                <a:latin typeface="Courier New" pitchFamily="49" charset="0"/>
                <a:cs typeface="Courier New" pitchFamily="49" charset="0"/>
              </a:rPr>
              <a:t> </a:t>
            </a:r>
            <a:r>
              <a:rPr lang="en-US" sz="2400" dirty="0" smtClean="0">
                <a:solidFill>
                  <a:srgbClr val="0000FF"/>
                </a:solidFill>
                <a:latin typeface="Courier New" pitchFamily="49" charset="0"/>
                <a:cs typeface="Courier New" pitchFamily="49" charset="0"/>
              </a:rPr>
              <a:t>     if ( </a:t>
            </a:r>
            <a:r>
              <a:rPr lang="en-US" sz="2400" dirty="0" err="1" smtClean="0">
                <a:solidFill>
                  <a:srgbClr val="0000FF"/>
                </a:solidFill>
                <a:latin typeface="Courier New" pitchFamily="49" charset="0"/>
                <a:cs typeface="Courier New" pitchFamily="49" charset="0"/>
              </a:rPr>
              <a:t>dataArray</a:t>
            </a:r>
            <a:r>
              <a:rPr lang="en-US" sz="2400" dirty="0" smtClean="0">
                <a:solidFill>
                  <a:srgbClr val="0000FF"/>
                </a:solidFill>
                <a:latin typeface="Courier New" pitchFamily="49" charset="0"/>
                <a:cs typeface="Courier New" pitchFamily="49" charset="0"/>
              </a:rPr>
              <a:t>[</a:t>
            </a:r>
            <a:r>
              <a:rPr lang="en-US" sz="2400" dirty="0" err="1" smtClean="0">
                <a:solidFill>
                  <a:srgbClr val="0000FF"/>
                </a:solidFill>
                <a:latin typeface="Courier New" pitchFamily="49" charset="0"/>
                <a:cs typeface="Courier New" pitchFamily="49" charset="0"/>
              </a:rPr>
              <a:t>i</a:t>
            </a:r>
            <a:r>
              <a:rPr lang="en-US" sz="2400" dirty="0" smtClean="0">
                <a:solidFill>
                  <a:srgbClr val="0000FF"/>
                </a:solidFill>
                <a:latin typeface="Courier New" pitchFamily="49" charset="0"/>
                <a:cs typeface="Courier New" pitchFamily="49" charset="0"/>
              </a:rPr>
              <a:t>] == target ) </a:t>
            </a:r>
            <a:r>
              <a:rPr lang="en-US" sz="2400" i="1" dirty="0" smtClean="0">
                <a:solidFill>
                  <a:srgbClr val="FF9900"/>
                </a:solidFill>
                <a:latin typeface="Courier New" pitchFamily="49" charset="0"/>
                <a:cs typeface="Courier New" pitchFamily="49" charset="0"/>
              </a:rPr>
              <a:t>// found</a:t>
            </a:r>
            <a:r>
              <a:rPr lang="en-US" sz="2400" dirty="0" smtClean="0">
                <a:solidFill>
                  <a:srgbClr val="0000FF"/>
                </a:solidFill>
                <a:latin typeface="Courier New" pitchFamily="49" charset="0"/>
                <a:cs typeface="Courier New" pitchFamily="49" charset="0"/>
              </a:rPr>
              <a:t/>
            </a:r>
            <a:br>
              <a:rPr lang="en-US" sz="2400" dirty="0" smtClean="0">
                <a:solidFill>
                  <a:srgbClr val="0000FF"/>
                </a:solidFill>
                <a:latin typeface="Courier New" pitchFamily="49" charset="0"/>
                <a:cs typeface="Courier New" pitchFamily="49" charset="0"/>
              </a:rPr>
            </a:br>
            <a:r>
              <a:rPr lang="en-US" sz="2400" dirty="0" smtClean="0">
                <a:solidFill>
                  <a:srgbClr val="0000FF"/>
                </a:solidFill>
                <a:latin typeface="Courier New" pitchFamily="49" charset="0"/>
                <a:cs typeface="Courier New" pitchFamily="49" charset="0"/>
              </a:rPr>
              <a:t>       return </a:t>
            </a:r>
            <a:r>
              <a:rPr lang="en-US" sz="2400" dirty="0" err="1" smtClean="0">
                <a:solidFill>
                  <a:srgbClr val="0000FF"/>
                </a:solidFill>
                <a:latin typeface="Courier New" pitchFamily="49" charset="0"/>
                <a:cs typeface="Courier New" pitchFamily="49" charset="0"/>
              </a:rPr>
              <a:t>i</a:t>
            </a:r>
            <a:r>
              <a:rPr lang="en-US" sz="2400" dirty="0" smtClean="0">
                <a:solidFill>
                  <a:srgbClr val="0000FF"/>
                </a:solidFill>
                <a:latin typeface="Courier New" pitchFamily="49" charset="0"/>
                <a:cs typeface="Courier New" pitchFamily="49" charset="0"/>
              </a:rPr>
              <a:t>;	</a:t>
            </a:r>
            <a:br>
              <a:rPr lang="en-US" sz="2400" dirty="0" smtClean="0">
                <a:solidFill>
                  <a:srgbClr val="0000FF"/>
                </a:solidFill>
                <a:latin typeface="Courier New" pitchFamily="49" charset="0"/>
                <a:cs typeface="Courier New" pitchFamily="49" charset="0"/>
              </a:rPr>
            </a:br>
            <a:r>
              <a:rPr lang="en-US" sz="2400" dirty="0" smtClean="0">
                <a:solidFill>
                  <a:srgbClr val="0000FF"/>
                </a:solidFill>
                <a:latin typeface="Courier New" pitchFamily="49" charset="0"/>
                <a:cs typeface="Courier New" pitchFamily="49" charset="0"/>
              </a:rPr>
              <a:t>    </a:t>
            </a:r>
            <a:br>
              <a:rPr lang="en-US" sz="2400" dirty="0" smtClean="0">
                <a:solidFill>
                  <a:srgbClr val="0000FF"/>
                </a:solidFill>
                <a:latin typeface="Courier New" pitchFamily="49" charset="0"/>
                <a:cs typeface="Courier New" pitchFamily="49" charset="0"/>
              </a:rPr>
            </a:br>
            <a:r>
              <a:rPr lang="en-US" sz="2400" dirty="0" smtClean="0">
                <a:solidFill>
                  <a:srgbClr val="0000FF"/>
                </a:solidFill>
                <a:latin typeface="Courier New" pitchFamily="49" charset="0"/>
                <a:cs typeface="Courier New" pitchFamily="49" charset="0"/>
              </a:rPr>
              <a:t>  return -1; </a:t>
            </a:r>
            <a:r>
              <a:rPr lang="en-US" sz="2400" i="1" dirty="0" smtClean="0">
                <a:solidFill>
                  <a:srgbClr val="FF9900"/>
                </a:solidFill>
                <a:latin typeface="Courier New" pitchFamily="49" charset="0"/>
                <a:cs typeface="Courier New" pitchFamily="49" charset="0"/>
              </a:rPr>
              <a:t>// not found</a:t>
            </a:r>
            <a:r>
              <a:rPr lang="en-US" sz="2400" dirty="0" smtClean="0">
                <a:solidFill>
                  <a:srgbClr val="FF9900"/>
                </a:solidFill>
                <a:latin typeface="Courier New" pitchFamily="49" charset="0"/>
                <a:cs typeface="Courier New" pitchFamily="49" charset="0"/>
              </a:rPr>
              <a:t> </a:t>
            </a:r>
            <a:endParaRPr lang="en-SG" sz="2400" dirty="0" smtClean="0">
              <a:solidFill>
                <a:srgbClr val="FF9900"/>
              </a:solidFill>
              <a:latin typeface="Courier New" pitchFamily="49" charset="0"/>
              <a:cs typeface="Courier New" pitchFamily="49" charset="0"/>
            </a:endParaRPr>
          </a:p>
          <a:p>
            <a:pPr>
              <a:buNone/>
            </a:pPr>
            <a:r>
              <a:rPr lang="en-US" sz="2400" dirty="0" smtClean="0">
                <a:solidFill>
                  <a:srgbClr val="0000FF"/>
                </a:solidFill>
                <a:latin typeface="Courier New" pitchFamily="49" charset="0"/>
                <a:cs typeface="Courier New" pitchFamily="49" charset="0"/>
              </a:rPr>
              <a:t>} </a:t>
            </a:r>
            <a:endParaRPr lang="en-SG" sz="2400" dirty="0" smtClean="0">
              <a:solidFill>
                <a:srgbClr val="0000FF"/>
              </a:solidFill>
              <a:latin typeface="Courier New" pitchFamily="49" charset="0"/>
              <a:cs typeface="Courier New" pitchFamily="49" charset="0"/>
            </a:endParaRPr>
          </a:p>
          <a:p>
            <a:pPr marL="0" indent="0">
              <a:lnSpc>
                <a:spcPct val="90000"/>
              </a:lnSpc>
              <a:buNone/>
            </a:pPr>
            <a:r>
              <a:rPr lang="en-US" sz="2400" b="0" dirty="0" smtClean="0">
                <a:solidFill>
                  <a:srgbClr val="0000FF"/>
                </a:solidFill>
                <a:latin typeface="Courier New" pitchFamily="49" charset="0"/>
                <a:cs typeface="Courier New" pitchFamily="49" charset="0"/>
              </a:rPr>
              <a:t>    </a:t>
            </a:r>
          </a:p>
          <a:p>
            <a:pPr marL="0" indent="0">
              <a:lnSpc>
                <a:spcPct val="90000"/>
              </a:lnSpc>
              <a:buNone/>
            </a:pPr>
            <a:endParaRPr lang="en-US" sz="2400" b="0" dirty="0" smtClean="0">
              <a:solidFill>
                <a:srgbClr val="0000FF"/>
              </a:solidFill>
              <a:latin typeface="Arial" pitchFamily="34" charset="0"/>
              <a:cs typeface="Arial" pitchFamily="34" charset="0"/>
            </a:endParaRPr>
          </a:p>
          <a:p>
            <a:pPr marL="0" indent="0">
              <a:lnSpc>
                <a:spcPct val="90000"/>
              </a:lnSpc>
              <a:buNone/>
            </a:pPr>
            <a:endParaRPr lang="en-US" sz="2400" b="0" dirty="0" smtClean="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5334000"/>
            <a:ext cx="85344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smtClean="0">
                <a:solidFill>
                  <a:srgbClr val="FF0000"/>
                </a:solidFill>
                <a:latin typeface="Arial" charset="0"/>
              </a:rPr>
              <a:t>Do you know how to implement this sequential search using </a:t>
            </a:r>
            <a:r>
              <a:rPr lang="en-US" sz="2000" i="1" u="sng" dirty="0" smtClean="0">
                <a:solidFill>
                  <a:srgbClr val="FF0000"/>
                </a:solidFill>
                <a:latin typeface="Arial" charset="0"/>
              </a:rPr>
              <a:t>recursion</a:t>
            </a:r>
            <a:r>
              <a:rPr lang="en-US" sz="2000" i="1" dirty="0" smtClean="0">
                <a:solidFill>
                  <a:srgbClr val="FF0000"/>
                </a:solidFill>
                <a:latin typeface="Arial" charset="0"/>
              </a:rPr>
              <a:t> ? </a:t>
            </a:r>
            <a:endParaRPr lang="en-US" sz="2000" i="1" dirty="0">
              <a:solidFill>
                <a:srgbClr val="FF0000"/>
              </a:solidFill>
              <a:latin typeface="Arial" charset="0"/>
            </a:endParaRPr>
          </a:p>
        </p:txBody>
      </p:sp>
    </p:spTree>
    <p:extLst>
      <p:ext uri="{BB962C8B-B14F-4D97-AF65-F5344CB8AC3E}">
        <p14:creationId xmlns:p14="http://schemas.microsoft.com/office/powerpoint/2010/main" val="16013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5765</TotalTime>
  <Words>1770</Words>
  <Application>Microsoft Office PowerPoint</Application>
  <PresentationFormat>On-screen Show (4:3)</PresentationFormat>
  <Paragraphs>424</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宋体</vt:lpstr>
      <vt:lpstr>Arial</vt:lpstr>
      <vt:lpstr>Arial Narrow</vt:lpstr>
      <vt:lpstr>Courier New</vt:lpstr>
      <vt:lpstr>Segoe UI</vt:lpstr>
      <vt:lpstr>Tahoma</vt:lpstr>
      <vt:lpstr>Verdana</vt:lpstr>
      <vt:lpstr>Wingdings</vt:lpstr>
      <vt:lpstr>Contport</vt:lpstr>
      <vt:lpstr>PowerPoint Presentation</vt:lpstr>
      <vt:lpstr>Topics</vt:lpstr>
      <vt:lpstr>References</vt:lpstr>
      <vt:lpstr>1. Introduction to Searching</vt:lpstr>
      <vt:lpstr>2. Sequential Search (Unsorted array)</vt:lpstr>
      <vt:lpstr>Sequential Search (Unsorted array) – Example 1 </vt:lpstr>
      <vt:lpstr>Sequential Search (Unsorted array) – Example 2</vt:lpstr>
      <vt:lpstr>Sequential Search - Algorithm </vt:lpstr>
      <vt:lpstr>Sequential Search - Implementation</vt:lpstr>
      <vt:lpstr>Sequential Search -  Efficiency</vt:lpstr>
      <vt:lpstr>3. Sequential Search (Sorted array)</vt:lpstr>
      <vt:lpstr>Sequential Search (Sorted array) – Example 1 </vt:lpstr>
      <vt:lpstr>Sequential Search (Sorted array) – Example 2 </vt:lpstr>
      <vt:lpstr>Sequential Search (Sorted array) - Algorithm </vt:lpstr>
      <vt:lpstr>Sequential Search (Sorted array) - implementation</vt:lpstr>
      <vt:lpstr>Sequential Search (Sorted array) - Efficiency</vt:lpstr>
      <vt:lpstr>4. Binary Search </vt:lpstr>
      <vt:lpstr>Binary Search - Example 1</vt:lpstr>
      <vt:lpstr>Binary Search - Example 2</vt:lpstr>
      <vt:lpstr>Binary Search - Algorithm</vt:lpstr>
      <vt:lpstr>Binary Search - Implementation</vt:lpstr>
      <vt:lpstr>Binary Search - Efficiency</vt:lpstr>
      <vt:lpstr>Efficiency - Comparisons</vt:lpstr>
      <vt:lpstr>5. Binary Search (Recursive)</vt:lpstr>
      <vt:lpstr>Binary Search (Recursive) - Algorithm</vt:lpstr>
      <vt:lpstr>Note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Charles</dc:creator>
  <cp:keywords>DSA</cp:keywords>
  <cp:lastModifiedBy>Loy-Siow Sook Min Pamela</cp:lastModifiedBy>
  <cp:revision>298</cp:revision>
  <cp:lastPrinted>2000-08-04T01:42:18Z</cp:lastPrinted>
  <dcterms:created xsi:type="dcterms:W3CDTF">1995-05-28T16:29:18Z</dcterms:created>
  <dcterms:modified xsi:type="dcterms:W3CDTF">2017-11-14T09:52:40Z</dcterms:modified>
</cp:coreProperties>
</file>