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0033CC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377" autoAdjust="0"/>
  </p:normalViewPr>
  <p:slideViewPr>
    <p:cSldViewPr>
      <p:cViewPr varScale="1">
        <p:scale>
          <a:sx n="83" d="100"/>
          <a:sy n="83" d="100"/>
        </p:scale>
        <p:origin x="5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257256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95884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140152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243360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84994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630874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51508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881487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58595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1  2  3  4  5  6  7  8  9  10  11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914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980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6  4  2  1  3  5  8  7  10  9  11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63354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1  3  2  5  4  7  9  11  10  8  6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85243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6  4  8  2  5  7  10  1  3  9  11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50974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34086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788367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22346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280389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557641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5154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410634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377525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53411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81582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32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5597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33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48829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390867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679973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920962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88999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37695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63526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36712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20870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391800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Fundaments of Programming </a:t>
            </a:r>
            <a:endParaRPr lang="en-GB" altLang="zh-CN" smtClean="0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 smtClean="0"/>
              <a:t>Lecture 1</a:t>
            </a:r>
            <a:endParaRPr lang="en-GB" altLang="zh-CN" smtClean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21668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</a:t>
            </a:r>
            <a:r>
              <a:rPr lang="en-US" sz="1200" dirty="0" smtClean="0">
                <a:latin typeface="Arial Narrow" pitchFamily="34" charset="0"/>
              </a:rPr>
              <a:t>IT, 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</a:t>
            </a:r>
            <a:r>
              <a:rPr lang="en-US" sz="1200" dirty="0" smtClean="0">
                <a:latin typeface="Arial Narrow" pitchFamily="34" charset="0"/>
              </a:rPr>
              <a:t>2 (2017/18), </a:t>
            </a:r>
            <a:r>
              <a:rPr lang="en-US" sz="1200" dirty="0">
                <a:latin typeface="Arial Narrow" pitchFamily="34" charset="0"/>
              </a:rPr>
              <a:t>Semester </a:t>
            </a:r>
            <a:r>
              <a:rPr lang="en-US" sz="1200" dirty="0" smtClean="0">
                <a:latin typeface="Arial Narrow" pitchFamily="34" charset="0"/>
              </a:rPr>
              <a:t>4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 Last Update: </a:t>
            </a:r>
            <a:r>
              <a:rPr lang="en-US" dirty="0" smtClean="0"/>
              <a:t>14 Nov 2017</a:t>
            </a:r>
            <a:endParaRPr lang="en-US" dirty="0" smtClean="0"/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9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Week 8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 smtClean="0">
                <a:solidFill>
                  <a:schemeClr val="bg1"/>
                </a:solidFill>
                <a:latin typeface="Tahoma" pitchFamily="34" charset="0"/>
              </a:rPr>
              <a:t>DSA</a:t>
            </a:r>
            <a:endParaRPr lang="en-GB" sz="32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IT, ISF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2017/18),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</a:t>
            </a:r>
            <a:r>
              <a:rPr kumimoji="1"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Trees</a:t>
            </a:r>
            <a:endParaRPr kumimoji="1" lang="en-GB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3. Types of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General</a:t>
            </a:r>
            <a:r>
              <a:rPr kumimoji="1" lang="en-US" sz="2400" b="1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Tree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i="1" kern="0" baseline="0" dirty="0" smtClean="0">
                <a:latin typeface="Arial" pitchFamily="34" charset="0"/>
                <a:cs typeface="Arial" pitchFamily="34" charset="0"/>
              </a:rPr>
              <a:t> tree with </a:t>
            </a:r>
            <a:r>
              <a:rPr kumimoji="1" lang="en-US" i="1" u="sng" kern="0" baseline="0" dirty="0" smtClean="0">
                <a:latin typeface="Arial" pitchFamily="34" charset="0"/>
                <a:cs typeface="Arial" pitchFamily="34" charset="0"/>
              </a:rPr>
              <a:t>any number</a:t>
            </a:r>
            <a:r>
              <a:rPr kumimoji="1" lang="en-US" i="1" kern="0" baseline="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kumimoji="1" lang="en-US" i="1" kern="0" baseline="0" dirty="0" err="1" smtClean="0">
                <a:latin typeface="Arial" pitchFamily="34" charset="0"/>
                <a:cs typeface="Arial" pitchFamily="34" charset="0"/>
              </a:rPr>
              <a:t>subtrees</a:t>
            </a:r>
            <a:endParaRPr kumimoji="1" lang="en-US" i="1" kern="0" baseline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Binary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a tree with at most </a:t>
            </a:r>
            <a:r>
              <a:rPr kumimoji="1" lang="en-US" i="1" u="sng" kern="0" dirty="0" smtClean="0">
                <a:latin typeface="Arial" pitchFamily="34" charset="0"/>
                <a:cs typeface="Arial" pitchFamily="34" charset="0"/>
              </a:rPr>
              <a:t>2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i="1" kern="0" dirty="0" err="1" smtClean="0">
                <a:latin typeface="Arial" pitchFamily="34" charset="0"/>
                <a:cs typeface="Arial" pitchFamily="34" charset="0"/>
              </a:rPr>
              <a:t>subtrees</a:t>
            </a:r>
            <a:endParaRPr kumimoji="1" lang="en-US" i="1" kern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Binary Search </a:t>
            </a:r>
            <a:r>
              <a:rPr kumimoji="1" lang="en-US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kumimoji="1" lang="en-US" sz="2400" b="1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ree</a:t>
            </a:r>
            <a:endParaRPr kumimoji="1" lang="en-US" sz="2400" b="1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i="1" kern="0" baseline="0" dirty="0" smtClean="0">
                <a:latin typeface="Arial" pitchFamily="34" charset="0"/>
                <a:cs typeface="Arial" pitchFamily="34" charset="0"/>
              </a:rPr>
              <a:t> binary tree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that is </a:t>
            </a:r>
            <a:r>
              <a:rPr kumimoji="1" lang="en-US" i="1" u="sng" kern="0" dirty="0" smtClean="0">
                <a:latin typeface="Arial" pitchFamily="34" charset="0"/>
                <a:cs typeface="Arial" pitchFamily="34" charset="0"/>
              </a:rPr>
              <a:t>ordered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tabLst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	i.e</a:t>
            </a:r>
            <a:r>
              <a:rPr kumimoji="1" lang="en-US" i="1" kern="0" smtClean="0">
                <a:latin typeface="Arial" pitchFamily="34" charset="0"/>
                <a:cs typeface="Arial" pitchFamily="34" charset="0"/>
              </a:rPr>
              <a:t>. 	values 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on the left </a:t>
            </a:r>
            <a:r>
              <a:rPr kumimoji="1" lang="en-US" i="1" kern="0" dirty="0" err="1" smtClean="0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  &lt;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		values on the right </a:t>
            </a:r>
            <a:r>
              <a:rPr kumimoji="1" lang="en-US" i="1" kern="0" dirty="0" err="1" smtClean="0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&gt; value of parent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1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AVL Tree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a binary search tree that is </a:t>
            </a:r>
            <a:r>
              <a:rPr kumimoji="1" lang="en-US" i="1" u="sng" kern="0" dirty="0" smtClean="0">
                <a:latin typeface="Arial" pitchFamily="34" charset="0"/>
                <a:cs typeface="Arial" pitchFamily="34" charset="0"/>
              </a:rPr>
              <a:t>balanced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the </a:t>
            </a:r>
            <a:r>
              <a:rPr lang="en-US" sz="2000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heights</a:t>
            </a:r>
            <a:r>
              <a:rPr lang="en-US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any node’s two </a:t>
            </a:r>
            <a:r>
              <a:rPr lang="en-US" sz="20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subtrees</a:t>
            </a:r>
            <a:r>
              <a:rPr lang="en-US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differ by at most 1</a:t>
            </a:r>
            <a:endParaRPr kumimoji="1" lang="en-US" sz="2000" i="1" u="sng" kern="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4.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binary tree </a:t>
            </a:r>
            <a:r>
              <a:rPr lang="en-US" dirty="0" smtClean="0">
                <a:solidFill>
                  <a:srgbClr val="0000FF"/>
                </a:solidFill>
              </a:rPr>
              <a:t>is a tree that has at most </a:t>
            </a:r>
            <a:r>
              <a:rPr lang="en-US" u="sng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subtrees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 algn="l"/>
            <a:r>
              <a:rPr kumimoji="1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e.g.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Binary Trees </a:t>
            </a:r>
            <a:r>
              <a:rPr lang="en-US" altLang="zh-CN" sz="3200" b="0" i="1" dirty="0" smtClean="0">
                <a:ea typeface="宋体" charset="-122"/>
              </a:rPr>
              <a:t>- Examples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6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Structure of a Binary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990600"/>
            <a:ext cx="3657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895600"/>
            <a:ext cx="8229600" cy="2667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sz="2000" i="1" dirty="0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// </a:t>
            </a:r>
            <a:r>
              <a:rPr lang="en-US" sz="2000" i="1" dirty="0" err="1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BinaryNode.h</a:t>
            </a:r>
            <a:endParaRPr lang="en-US" sz="2000" i="1" dirty="0" smtClean="0">
              <a:solidFill>
                <a:srgbClr val="FF9900"/>
              </a:solidFill>
              <a:ea typeface="Verdana" pitchFamily="34" charset="0"/>
              <a:cs typeface="Verdana" pitchFamily="34" charset="0"/>
            </a:endParaRPr>
          </a:p>
          <a:p>
            <a:pPr algn="l">
              <a:spcBef>
                <a:spcPts val="0"/>
              </a:spcBef>
            </a:pPr>
            <a:endParaRPr lang="en-SG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endParaRPr lang="en-SG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item;    </a:t>
            </a:r>
            <a:r>
              <a:rPr lang="en-SG" sz="2000" i="1" dirty="0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// data item</a:t>
            </a:r>
          </a:p>
          <a:p>
            <a:pPr algn="l">
              <a:spcBef>
                <a:spcPts val="0"/>
              </a:spcBef>
            </a:pP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*left;   </a:t>
            </a:r>
            <a:r>
              <a:rPr lang="en-SG" sz="2000" i="1" dirty="0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// pointer pointing to left </a:t>
            </a:r>
            <a:r>
              <a:rPr lang="en-SG" sz="2000" i="1" dirty="0" err="1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subtree</a:t>
            </a:r>
            <a:endParaRPr lang="en-SG" sz="2000" i="1" dirty="0" smtClean="0">
              <a:solidFill>
                <a:srgbClr val="FF9900"/>
              </a:solidFill>
              <a:ea typeface="Verdana" pitchFamily="34" charset="0"/>
              <a:cs typeface="Verdana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*right;  </a:t>
            </a:r>
            <a:r>
              <a:rPr lang="en-SG" sz="2000" i="1" dirty="0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// pointer pointing to right </a:t>
            </a:r>
            <a:r>
              <a:rPr lang="en-SG" sz="2000" i="1" dirty="0" err="1" smtClean="0">
                <a:solidFill>
                  <a:srgbClr val="FF9900"/>
                </a:solidFill>
                <a:ea typeface="Verdana" pitchFamily="34" charset="0"/>
                <a:cs typeface="Verdana" pitchFamily="34" charset="0"/>
              </a:rPr>
              <a:t>subtree</a:t>
            </a:r>
            <a:endParaRPr lang="en-SG" sz="2000" i="1" dirty="0" smtClean="0">
              <a:solidFill>
                <a:srgbClr val="FF9900"/>
              </a:solidFill>
              <a:ea typeface="Verdana" pitchFamily="34" charset="0"/>
              <a:cs typeface="Verdana" pitchFamily="34" charset="0"/>
            </a:endParaRPr>
          </a:p>
          <a:p>
            <a:pPr algn="l">
              <a:spcBef>
                <a:spcPts val="0"/>
              </a:spcBef>
            </a:pP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SG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2057400" y="1828800"/>
            <a:ext cx="11430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15000" y="1828800"/>
            <a:ext cx="1219200" cy="6096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012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Full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if every node (except the leaf nodes) has two children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1000" kern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029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number of nodes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a full binary tree of height  h, 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 = 2</a:t>
            </a:r>
            <a:r>
              <a:rPr lang="en-US" sz="20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1</a:t>
            </a:r>
            <a:r>
              <a:rPr kumimoji="1" lang="en-US" sz="20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 height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 a full binary tree with n nodes that is full is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 = log</a:t>
            </a:r>
            <a:r>
              <a:rPr lang="en-US" sz="20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 + 1)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1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Complete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complete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if </a:t>
            </a:r>
            <a:b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it is full to all the levels except the last level and 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the last level is filled from left to right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72389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7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Balanced Binary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binary tree is </a:t>
            </a:r>
            <a:r>
              <a:rPr lang="en-US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balanced 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the </a:t>
            </a:r>
            <a:r>
              <a:rPr lang="en-US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heights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of any node’s two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subtrees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differ by at most 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kern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733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46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Traversals of a Binary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Traversing a binary tree visits each node in the binary tree. </a:t>
            </a:r>
          </a:p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Traversals</a:t>
            </a:r>
            <a:r>
              <a:rPr lang="en-US" dirty="0" smtClean="0"/>
              <a:t> of a Binary Tree</a:t>
            </a:r>
            <a:endParaRPr lang="en-SG" dirty="0" smtClean="0"/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00FF"/>
                </a:solidFill>
              </a:rPr>
              <a:t>Inorder</a:t>
            </a:r>
            <a:r>
              <a:rPr lang="en-US" dirty="0" smtClean="0"/>
              <a:t>	    : Left-</a:t>
            </a:r>
            <a:r>
              <a:rPr lang="en-US" b="1" dirty="0" smtClean="0"/>
              <a:t>Root</a:t>
            </a:r>
            <a:r>
              <a:rPr lang="en-US" dirty="0" smtClean="0"/>
              <a:t>-Right</a:t>
            </a:r>
            <a:endParaRPr lang="en-SG" dirty="0" smtClean="0"/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Preorder	    </a:t>
            </a:r>
            <a:r>
              <a:rPr lang="en-US" dirty="0" smtClean="0"/>
              <a:t>: </a:t>
            </a:r>
            <a:r>
              <a:rPr lang="en-US" b="1" dirty="0" smtClean="0"/>
              <a:t>Root</a:t>
            </a:r>
            <a:r>
              <a:rPr lang="en-US" dirty="0" smtClean="0"/>
              <a:t>-Left-Right</a:t>
            </a:r>
            <a:endParaRPr lang="en-SG" dirty="0" smtClean="0"/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00FF"/>
                </a:solidFill>
              </a:rPr>
              <a:t>Postorder</a:t>
            </a:r>
            <a:r>
              <a:rPr lang="en-US" dirty="0" smtClean="0"/>
              <a:t>    : Left-Right-</a:t>
            </a:r>
            <a:r>
              <a:rPr lang="en-US" b="1" dirty="0" smtClean="0"/>
              <a:t>Root</a:t>
            </a:r>
            <a:endParaRPr lang="en-SG" b="1" dirty="0" smtClean="0"/>
          </a:p>
          <a:p>
            <a:pPr marL="363538" lvl="0" indent="-363538"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Level order  </a:t>
            </a:r>
            <a:r>
              <a:rPr lang="en-US" dirty="0" smtClean="0"/>
              <a:t>: Level by Level   </a:t>
            </a:r>
            <a:endParaRPr lang="en-SG" dirty="0" smtClean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Inorder</a:t>
            </a:r>
            <a:r>
              <a:rPr lang="en-US" altLang="zh-CN" sz="3200" dirty="0" smtClean="0">
                <a:ea typeface="宋体" charset="-122"/>
              </a:rPr>
              <a:t> Traversal</a:t>
            </a:r>
            <a:r>
              <a:rPr lang="en-US" altLang="zh-CN" sz="3200" b="0" i="1" dirty="0" smtClean="0">
                <a:ea typeface="宋体" charset="-122"/>
              </a:rPr>
              <a:t> -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990601"/>
          <a:ext cx="8610600" cy="310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366579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</a:t>
                      </a:r>
                      <a:r>
                        <a:rPr lang="en-US" sz="2400" b="0" u="none" baseline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inorder</a:t>
                      </a:r>
                      <a:r>
                        <a:rPr lang="en-US" sz="2400" b="0" u="none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400" b="0" u="none" baseline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*t)</a:t>
                      </a:r>
                      <a:endParaRPr lang="en-US" sz="2400" b="0" u="none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681420">
                <a:tc>
                  <a:txBody>
                    <a:bodyPr/>
                    <a:lstStyle/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endParaRPr lang="en-US" sz="2000" b="0" dirty="0" smtClean="0">
                        <a:solidFill>
                          <a:schemeClr val="tx2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not empty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{  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process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node   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traverse(Left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t)   </a:t>
                      </a:r>
                      <a:r>
                        <a:rPr lang="en-US" sz="2400" b="0" i="1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traverse(Right </a:t>
                      </a:r>
                      <a:r>
                        <a:rPr lang="en-US" sz="2400" b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t) </a:t>
                      </a:r>
                      <a:r>
                        <a:rPr lang="en-US" sz="2400" b="0" i="1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recursive</a:t>
                      </a:r>
                      <a:endParaRPr lang="en-US" sz="2400" b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lvl="2" indent="0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}</a:t>
                      </a:r>
                    </a:p>
                    <a:p>
                      <a:endParaRPr lang="en-US" sz="2000" b="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Inorder</a:t>
            </a:r>
            <a:r>
              <a:rPr lang="en-US" altLang="zh-CN" sz="3200" dirty="0" smtClean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</a:rPr>
              <a:t>Inorder</a:t>
            </a:r>
            <a:r>
              <a:rPr lang="en-US" dirty="0" smtClean="0"/>
              <a:t> : Left-</a:t>
            </a:r>
            <a:r>
              <a:rPr lang="en-US" b="1" dirty="0" smtClean="0"/>
              <a:t>Root</a:t>
            </a:r>
            <a:r>
              <a:rPr lang="en-US" dirty="0" smtClean="0"/>
              <a:t>-Right</a:t>
            </a:r>
            <a:endParaRPr lang="en-SG" dirty="0" smtClean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  <a:endParaRPr lang="en-US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Introduction to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Tree Terminology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Types of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Binary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Binary Tree Traversals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Binary Search Trees</a:t>
            </a:r>
          </a:p>
          <a:p>
            <a:pPr marL="533400" indent="-533400">
              <a:buClr>
                <a:srgbClr val="0000FF"/>
              </a:buClr>
              <a:buSzTx/>
              <a:buFont typeface="+mj-lt"/>
              <a:buAutoNum type="arabicPeriod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Operations of a Binary Search Tree</a:t>
            </a:r>
            <a:endParaRPr lang="en-US" b="0" dirty="0" smtClean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Preorder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 smtClean="0">
                <a:solidFill>
                  <a:srgbClr val="0000FF"/>
                </a:solidFill>
              </a:rPr>
              <a:t>Preorder </a:t>
            </a:r>
            <a:r>
              <a:rPr lang="en-US" dirty="0" smtClean="0"/>
              <a:t>: </a:t>
            </a:r>
            <a:r>
              <a:rPr lang="en-US" b="1" dirty="0" smtClean="0"/>
              <a:t>Root</a:t>
            </a:r>
            <a:r>
              <a:rPr lang="en-US" dirty="0" smtClean="0"/>
              <a:t>-Left-Right</a:t>
            </a:r>
            <a:endParaRPr lang="en-SG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  <a:endParaRPr lang="en-US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charset="-122"/>
              </a:rPr>
              <a:t>Postorder</a:t>
            </a:r>
            <a:r>
              <a:rPr lang="en-US" altLang="zh-CN" sz="3200" dirty="0" smtClean="0">
                <a:ea typeface="宋体" charset="-122"/>
              </a:rPr>
              <a:t>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 err="1" smtClean="0">
                <a:solidFill>
                  <a:srgbClr val="0000FF"/>
                </a:solidFill>
              </a:rPr>
              <a:t>Postorder</a:t>
            </a:r>
            <a:r>
              <a:rPr lang="en-US" dirty="0" smtClean="0"/>
              <a:t> : Left-Right-</a:t>
            </a:r>
            <a:r>
              <a:rPr lang="en-US" b="1" dirty="0" smtClean="0"/>
              <a:t>Root</a:t>
            </a:r>
            <a:endParaRPr lang="en-SG" b="1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  <a:endParaRPr lang="en-US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Level order traversal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buClr>
                <a:srgbClr val="0000FF"/>
              </a:buClr>
            </a:pPr>
            <a:r>
              <a:rPr lang="en-US" dirty="0" smtClean="0">
                <a:solidFill>
                  <a:srgbClr val="0000FF"/>
                </a:solidFill>
              </a:rPr>
              <a:t>Level order </a:t>
            </a:r>
            <a:r>
              <a:rPr lang="en-US" dirty="0" smtClean="0"/>
              <a:t>: Level by Level   </a:t>
            </a:r>
            <a:endParaRPr lang="en-SG" dirty="0" smtClean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334000"/>
            <a:ext cx="8534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What is the sequence in which the nodes are visited? </a:t>
            </a:r>
            <a:endParaRPr lang="en-US" i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5. Binary Search Trees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kumimoji="1" lang="en-US" b="1" i="1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binary search tree </a:t>
            </a: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binary tree that is </a:t>
            </a:r>
            <a:r>
              <a:rPr kumimoji="1" lang="en-US" u="sng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ordered</a:t>
            </a:r>
          </a:p>
          <a:p>
            <a:pPr marL="363538" lvl="0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 err="1" smtClean="0">
                <a:latin typeface="Arial" pitchFamily="34" charset="0"/>
                <a:cs typeface="Arial" pitchFamily="34" charset="0"/>
              </a:rPr>
              <a:t>i.e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 values in the left </a:t>
            </a:r>
            <a:r>
              <a:rPr kumimoji="1" lang="en-US" i="1" kern="0" dirty="0" err="1" smtClean="0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  &lt;  value of parent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	 values in the right </a:t>
            </a:r>
            <a:r>
              <a:rPr kumimoji="1" lang="en-US" i="1" kern="0" dirty="0" err="1" smtClean="0">
                <a:latin typeface="Arial" pitchFamily="34" charset="0"/>
                <a:cs typeface="Arial" pitchFamily="34" charset="0"/>
              </a:rPr>
              <a:t>subtree</a:t>
            </a:r>
            <a:r>
              <a:rPr kumimoji="1" lang="en-US" i="1" kern="0" dirty="0" smtClean="0">
                <a:latin typeface="Arial" pitchFamily="34" charset="0"/>
                <a:cs typeface="Arial" pitchFamily="34" charset="0"/>
              </a:rPr>
              <a:t>  &gt;  value of parent</a:t>
            </a: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8" descr="fig10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4038600" cy="2743200"/>
          </a:xfrm>
          <a:prstGeom prst="rect">
            <a:avLst/>
          </a:prstGeom>
          <a:noFill/>
        </p:spPr>
      </p:pic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667000"/>
            <a:ext cx="381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57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Binary Search Trees </a:t>
            </a:r>
            <a:r>
              <a:rPr lang="en-US" altLang="zh-CN" sz="3200" b="0" i="1" dirty="0" smtClean="0">
                <a:ea typeface="宋体" charset="-122"/>
              </a:rPr>
              <a:t>- Operations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Typical Operations</a:t>
            </a:r>
            <a:r>
              <a:rPr kumimoji="1" 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a Binary Search Tree</a:t>
            </a:r>
            <a:endParaRPr kumimoji="1" lang="en-US" sz="2800" u="none" kern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Search</a:t>
            </a:r>
          </a:p>
          <a:p>
            <a:pPr marL="363538" indent="-363538" algn="l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sz="1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Insert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sz="1000" b="0" i="0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sz="2400" b="0" i="0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Delete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sz="1000" b="0" i="0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Traversal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Searching an item in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 smtClean="0">
                <a:latin typeface="Arial" pitchFamily="34" charset="0"/>
                <a:cs typeface="Arial" pitchFamily="34" charset="0"/>
              </a:rPr>
              <a:t>Search :</a:t>
            </a: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>
            <a:off x="5486400" y="4419600"/>
            <a:ext cx="990600" cy="5334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4038600" y="1143000"/>
            <a:ext cx="45720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0800000" flipV="1">
            <a:off x="2971800" y="3962400"/>
            <a:ext cx="685800" cy="3810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200400" y="1676400"/>
            <a:ext cx="8382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667000" y="1371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left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343400"/>
            <a:ext cx="2809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953000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3429000" y="4267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 right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3124200" y="4572000"/>
            <a:ext cx="38100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65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Search</a:t>
            </a:r>
            <a:r>
              <a:rPr lang="en-US" altLang="zh-CN" sz="3200" b="0" i="1" dirty="0" smtClean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990600"/>
          <a:ext cx="86106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search(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*t,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endParaRPr lang="en-SG" sz="2000" b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 (t is empty)   </a:t>
                      </a:r>
                      <a:r>
                        <a:rPr lang="en-SG" sz="2000" b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000" b="0" baseline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 not found</a:t>
                      </a:r>
                      <a:endParaRPr lang="en-SG" sz="2000" b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null </a:t>
                      </a: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 (item in t</a:t>
                      </a:r>
                      <a:r>
                        <a:rPr lang="en-SG" sz="20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== target</a:t>
                      </a:r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  </a:t>
                      </a:r>
                      <a:r>
                        <a:rPr lang="en-SG" sz="2000" b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000" b="0" baseline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 found</a:t>
                      </a:r>
                      <a:endParaRPr lang="en-SG" sz="2000" b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return t </a:t>
                      </a: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 (target</a:t>
                      </a:r>
                      <a:r>
                        <a:rPr lang="en-SG" sz="20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&lt; item</a:t>
                      </a:r>
                      <a:r>
                        <a:rPr lang="en-SG" sz="2000" b="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in t</a:t>
                      </a:r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</a:t>
                      </a:r>
                    </a:p>
                    <a:p>
                      <a:r>
                        <a:rPr lang="en-SG" sz="20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 </a:t>
                      </a:r>
                      <a:r>
                        <a:rPr lang="en-SG" sz="20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search (left </a:t>
                      </a:r>
                      <a:r>
                        <a:rPr lang="en-SG" sz="2000" b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0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t, target)  </a:t>
                      </a:r>
                      <a:r>
                        <a:rPr lang="en-SG" sz="2000" b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</a:t>
                      </a:r>
                      <a:r>
                        <a:rPr lang="en-SG" sz="2000" b="0" baseline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search left </a:t>
                      </a:r>
                      <a:r>
                        <a:rPr lang="en-SG" sz="2000" b="0" baseline="0" dirty="0" err="1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000" b="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 </a:t>
                      </a:r>
                    </a:p>
                    <a:p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return </a:t>
                      </a:r>
                      <a:r>
                        <a:rPr lang="en-SG" sz="20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search (right </a:t>
                      </a:r>
                      <a:r>
                        <a:rPr lang="en-SG" sz="2000" b="0" dirty="0" err="1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r>
                        <a:rPr lang="en-SG" sz="2000" b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t, target) </a:t>
                      </a:r>
                      <a:r>
                        <a:rPr lang="en-SG" sz="2000" b="0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search right </a:t>
                      </a:r>
                      <a:r>
                        <a:rPr lang="en-SG" sz="2000" b="0" dirty="0" err="1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US" sz="2000" b="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Search </a:t>
            </a:r>
            <a:r>
              <a:rPr lang="en-US" altLang="zh-CN" sz="3200" b="0" i="1" dirty="0" smtClean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1816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 search(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 t, 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target)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if (t == NULL)	</a:t>
            </a:r>
            <a:r>
              <a:rPr lang="en-SG" sz="1800" b="0" i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// item not found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	return NULL;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if (t-&gt;item == target) </a:t>
            </a:r>
            <a:r>
              <a:rPr lang="en-SG" sz="1800" b="0" i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// item found</a:t>
            </a:r>
            <a:endParaRPr lang="en-SG" sz="1800" b="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	  return t;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else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if (target &lt; t-&gt;item) </a:t>
            </a:r>
            <a:r>
              <a:rPr lang="en-SG" sz="1800" b="0" i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// search in left </a:t>
            </a:r>
            <a:r>
              <a:rPr lang="en-SG" sz="1800" b="0" i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subtree</a:t>
            </a:r>
            <a:endParaRPr lang="en-SG" sz="1800" b="0" i="1" dirty="0" smtClean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	  return </a:t>
            </a:r>
            <a:r>
              <a:rPr lang="en-SG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search(t-&gt;left, target); 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else </a:t>
            </a:r>
            <a:r>
              <a:rPr lang="en-SG" sz="1800" b="0" i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// search in right </a:t>
            </a:r>
            <a:r>
              <a:rPr lang="en-SG" sz="1800" b="0" i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subtree</a:t>
            </a:r>
            <a:endParaRPr lang="en-SG" sz="1800" b="0" i="1" dirty="0" smtClean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	  return </a:t>
            </a:r>
            <a:r>
              <a:rPr lang="en-SG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search(t-&gt;right, target);  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Inserting an item to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r>
              <a:rPr kumimoji="1" lang="en-US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Insert : </a:t>
            </a:r>
            <a:r>
              <a:rPr kumimoji="1" lang="en-US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 marL="363538" marR="0" lvl="0" indent="-36353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tabLst/>
              <a:defRPr/>
            </a:pPr>
            <a:endParaRPr kumimoji="1" lang="en-US" kern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69246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>
            <a:off x="3505200" y="15240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81200" y="2209800"/>
            <a:ext cx="7620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200400" y="2895600"/>
            <a:ext cx="533400" cy="5334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05200" y="3429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null</a:t>
            </a:r>
            <a:endParaRPr lang="en-SG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50292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Search for the item (pointer will point to null)</a:t>
            </a:r>
          </a:p>
          <a:p>
            <a:pPr algn="l">
              <a:spcBef>
                <a:spcPts val="600"/>
              </a:spcBef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Create a new node to store the item</a:t>
            </a:r>
          </a:p>
          <a:p>
            <a:pPr algn="l">
              <a:spcBef>
                <a:spcPts val="600"/>
              </a:spcBef>
            </a:pPr>
            <a:r>
              <a:rPr lang="en-US" sz="2000" dirty="0" smtClean="0">
                <a:ea typeface="Verdana" pitchFamily="34" charset="0"/>
                <a:cs typeface="Verdana" pitchFamily="34" charset="0"/>
              </a:rPr>
              <a:t>Set the pointer pointing to null to point to new node</a:t>
            </a:r>
            <a:endParaRPr lang="en-SG" sz="20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Insert</a:t>
            </a:r>
            <a:r>
              <a:rPr lang="en-US" altLang="zh-CN" sz="3200" b="0" i="1" dirty="0" smtClean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990600"/>
          <a:ext cx="8382000" cy="409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insert(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item)</a:t>
                      </a:r>
                      <a:endParaRPr lang="en-US" sz="2400" b="0" u="none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endParaRPr lang="en-US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(t is</a:t>
                      </a:r>
                      <a:r>
                        <a:rPr lang="en-SG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empty</a:t>
                      </a: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create a new node</a:t>
                      </a:r>
                    </a:p>
                    <a:p>
                      <a:pPr>
                        <a:buNone/>
                      </a:pPr>
                      <a:r>
                        <a:rPr lang="en-SG" sz="20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store the item in new node</a:t>
                      </a: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assign the new node to t;</a:t>
                      </a: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 (item &lt; t-&gt;item)</a:t>
                      </a:r>
                    </a:p>
                    <a:p>
                      <a:pPr>
                        <a:buNone/>
                      </a:pPr>
                      <a:r>
                        <a:rPr lang="en-SG" sz="2000" baseline="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insert(t-&gt;left, item);  </a:t>
                      </a:r>
                      <a:r>
                        <a:rPr lang="en-SG" sz="2000" b="0" i="1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insert in left </a:t>
                      </a:r>
                      <a:r>
                        <a:rPr lang="en-SG" sz="2000" b="0" i="1" dirty="0" err="1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000" b="0" i="1" dirty="0" smtClean="0">
                        <a:solidFill>
                          <a:srgbClr val="FF66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Else</a:t>
                      </a:r>
                    </a:p>
                    <a:p>
                      <a:pPr>
                        <a:buNone/>
                      </a:pPr>
                      <a:r>
                        <a:rPr lang="en-SG" sz="2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</a:t>
                      </a:r>
                      <a:r>
                        <a:rPr lang="en-SG" sz="20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insert(t-&gt;right, item); </a:t>
                      </a:r>
                      <a:r>
                        <a:rPr lang="en-SG" sz="2000" b="0" i="1" dirty="0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 insert in right </a:t>
                      </a:r>
                      <a:r>
                        <a:rPr lang="en-SG" sz="2000" b="0" i="1" dirty="0" err="1" smtClean="0">
                          <a:solidFill>
                            <a:srgbClr val="FF66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subtree</a:t>
                      </a:r>
                      <a:endParaRPr lang="en-SG" sz="2000" kern="1200" dirty="0" smtClean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en-SG" sz="2000" kern="1200" dirty="0" smtClean="0">
                          <a:solidFill>
                            <a:srgbClr val="0000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9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 smtClean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 smtClean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	</a:t>
            </a:r>
            <a:r>
              <a:rPr lang="en-US" sz="2800" dirty="0" smtClean="0">
                <a:sym typeface="Wingdings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 smtClean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 smtClean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 smtClean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endParaRPr lang="en-US" altLang="zh-CN" sz="2800" b="0" dirty="0" smtClean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2.	Sample Program</a:t>
            </a:r>
          </a:p>
          <a:p>
            <a:pPr marL="514350" indent="-514350">
              <a:lnSpc>
                <a:spcPct val="90000"/>
              </a:lnSpc>
              <a:buSzTx/>
              <a:buFont typeface="Wingdings" charset="2"/>
              <a:buNone/>
            </a:pPr>
            <a:r>
              <a:rPr lang="en-US" altLang="zh-CN" sz="2800" b="0" dirty="0" smtClean="0">
                <a:latin typeface="Arial" charset="0"/>
                <a:ea typeface="宋体" charset="-122"/>
              </a:rPr>
              <a:t>	</a:t>
            </a:r>
            <a:r>
              <a:rPr lang="en-US" sz="2800" dirty="0" smtClean="0">
                <a:sym typeface="Wingdings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 smtClean="0">
                <a:latin typeface="Arial" charset="0"/>
                <a:cs typeface="Arial" charset="0"/>
                <a:sym typeface="Wingdings" charset="2"/>
              </a:rPr>
              <a:t>  </a:t>
            </a:r>
            <a:r>
              <a:rPr lang="en-US" sz="2800" b="0" dirty="0" smtClean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MEL </a:t>
            </a:r>
            <a:endParaRPr lang="en-US" altLang="zh-CN" sz="2800" b="0" dirty="0" smtClean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Insert </a:t>
            </a:r>
            <a:r>
              <a:rPr lang="en-US" altLang="zh-CN" sz="3200" b="0" i="1" dirty="0" smtClean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2578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SG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t, </a:t>
            </a:r>
            <a:r>
              <a:rPr lang="en-SG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item)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if (t == NULL)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-&gt;item = item;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-&gt;left = NULL;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-&gt;right = NULL;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t = </a:t>
            </a:r>
            <a:r>
              <a:rPr lang="en-SG" sz="1800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if (item &lt; t-&gt;item)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insert(t-&gt;left, item);  </a:t>
            </a:r>
            <a:r>
              <a:rPr lang="en-SG" sz="1800" b="0" i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// insert in left </a:t>
            </a:r>
            <a:r>
              <a:rPr lang="en-SG" sz="1800" b="0" i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subtree</a:t>
            </a:r>
            <a:endParaRPr lang="en-SG" sz="1800" b="0" i="1" dirty="0" smtClean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SG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insert(t-&gt;right, item); </a:t>
            </a:r>
            <a:r>
              <a:rPr lang="en-SG" sz="1800" b="0" i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// insert in right </a:t>
            </a:r>
            <a:r>
              <a:rPr lang="en-SG" sz="1800" b="0" i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subtree</a:t>
            </a:r>
            <a:endParaRPr lang="en-SG" sz="1800" b="0" i="1" dirty="0" smtClean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Deleting an item from a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Search for the node to be deleted</a:t>
            </a:r>
          </a:p>
          <a:p>
            <a:pPr algn="l">
              <a:spcBef>
                <a:spcPts val="0"/>
              </a:spcBef>
            </a:pP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1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 node to be deleted has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child (is a leaf)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SG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2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 node to be deleted has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child</a:t>
            </a:r>
            <a:endParaRPr lang="en-S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 3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 node to be deleted has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children</a:t>
            </a:r>
            <a:endParaRPr lang="en-S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SG" sz="1800" dirty="0" smtClean="0">
              <a:solidFill>
                <a:schemeClr val="dk1"/>
              </a:solidFill>
            </a:endParaRPr>
          </a:p>
          <a:p>
            <a:pPr algn="l"/>
            <a:r>
              <a:rPr lang="en-SG" sz="1800" dirty="0" smtClean="0">
                <a:solidFill>
                  <a:srgbClr val="0000FF"/>
                </a:solidFill>
                <a:ea typeface="Verdana" pitchFamily="34" charset="0"/>
                <a:cs typeface="Verdana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rot="5400000" flipH="1" flipV="1">
            <a:off x="34297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630194" y="50284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267994" y="35806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03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Case 1 </a:t>
            </a:r>
            <a:r>
              <a:rPr lang="en-US" altLang="zh-CN" sz="3200" b="0" i="1" dirty="0" smtClean="0">
                <a:ea typeface="宋体" charset="-122"/>
              </a:rPr>
              <a:t>- deleting a leaf node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83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Simply delete the node by setting the pointer pointing to it to point to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S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38163" indent="-538163" algn="l"/>
            <a:r>
              <a:rPr lang="en-US" i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i.e.  if node to be deleted is the left child, then set the parent’s left child reference to null, otherwise set the parent’s right child reference to null</a:t>
            </a:r>
            <a:endParaRPr lang="en-SG" i="1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363538" indent="-363538" algn="l"/>
            <a:r>
              <a:rPr lang="en-US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SG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1242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5258594" y="52570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343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Case 2 </a:t>
            </a:r>
            <a:r>
              <a:rPr lang="en-US" altLang="zh-CN" sz="3200" b="0" i="1" dirty="0" smtClean="0">
                <a:ea typeface="宋体" charset="-122"/>
              </a:rPr>
              <a:t>- deleting a node with 1 child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Simply delete the node by setting the pointer pointing to it to point to the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node’s child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(only 1 child)</a:t>
            </a:r>
          </a:p>
          <a:p>
            <a:pPr algn="l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		 </a:t>
            </a:r>
            <a:endParaRPr lang="en-S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6782594" y="41902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83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Case 3 </a:t>
            </a:r>
            <a:r>
              <a:rPr lang="en-US" altLang="zh-CN" sz="3200" b="0" i="1" dirty="0" smtClean="0">
                <a:ea typeface="宋体" charset="-122"/>
              </a:rPr>
              <a:t>- deleting a node with 2 children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find the </a:t>
            </a:r>
            <a:r>
              <a:rPr lang="en-US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successor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(next smaller value)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i.e. the </a:t>
            </a:r>
            <a:r>
              <a:rPr lang="en-US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rightmost child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the node’s left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subtree</a:t>
            </a:r>
            <a:endParaRPr lang="en-US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SG" sz="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Store the successor item in a temp variable</a:t>
            </a:r>
          </a:p>
          <a:p>
            <a:pPr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SG" sz="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delete the </a:t>
            </a:r>
            <a:r>
              <a:rPr lang="en-US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successor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recursively (either case 1 or case 2)</a:t>
            </a:r>
          </a:p>
          <a:p>
            <a:pPr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4. replace the node’s entry with that of the </a:t>
            </a:r>
            <a:r>
              <a:rPr lang="en-US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successor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(in temp)</a:t>
            </a: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			</a:t>
            </a:r>
            <a:endParaRPr lang="en-SG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 dirty="0" smtClean="0">
                <a:solidFill>
                  <a:srgbClr val="0000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162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 bwMode="auto">
          <a:xfrm rot="5400000" flipH="1" flipV="1">
            <a:off x="4115594" y="3809206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05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Delete</a:t>
            </a:r>
            <a:r>
              <a:rPr lang="en-US" altLang="zh-CN" sz="3200" b="0" i="1" dirty="0" smtClean="0">
                <a:ea typeface="宋体" charset="-122"/>
              </a:rPr>
              <a:t> 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90600"/>
          <a:ext cx="8534400" cy="53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64743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void remove(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</a:t>
                      </a:r>
                      <a:r>
                        <a:rPr lang="en-US" sz="2400" b="0" u="none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&amp;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t, </a:t>
                      </a:r>
                      <a:r>
                        <a:rPr lang="en-US" sz="2400" b="0" u="none" baseline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ItemType</a:t>
                      </a:r>
                      <a:r>
                        <a:rPr lang="en-US" sz="2400" b="0" u="non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target)</a:t>
                      </a:r>
                      <a:endParaRPr lang="en-US" sz="2400" b="0" u="none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673857">
                <a:tc>
                  <a:txBody>
                    <a:bodyPr/>
                    <a:lstStyle/>
                    <a:p>
                      <a:r>
                        <a:rPr lang="en-US" sz="2000" b="1" u="none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Search for the node to be deleted  </a:t>
                      </a:r>
                    </a:p>
                    <a:p>
                      <a:r>
                        <a:rPr lang="en-US" sz="2000" b="1" u="none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</a:t>
                      </a:r>
                      <a:r>
                        <a:rPr lang="en-US" sz="2000" b="1" u="none" kern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child (is a leaf)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SG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null.</a:t>
                      </a:r>
                      <a:endParaRPr lang="en-SG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12788" indent="-349250"/>
                      <a:r>
                        <a:rPr lang="en-US" sz="2000" i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i.e. if node to be deleted is the left child, then set the parent’s left child reference to null, otherwise set parent’s right child reference to null</a:t>
                      </a:r>
                      <a:endParaRPr lang="en-SG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if node to be deleted has </a:t>
                      </a:r>
                      <a:r>
                        <a:rPr lang="en-US" sz="2000" b="1" u="sng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child</a:t>
                      </a:r>
                      <a:endParaRPr lang="en-SG" sz="2000" kern="1200" dirty="0" smtClean="0">
                        <a:solidFill>
                          <a:srgbClr val="0000FF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Simply delete the node by setting the pointer pointing to it to point to the node’s child (only 1 child)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else</a:t>
                      </a:r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 to be deleted has </a:t>
                      </a:r>
                      <a:r>
                        <a:rPr lang="en-US" sz="2000" b="1" u="sng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children)</a:t>
                      </a:r>
                      <a:endParaRPr lang="en-SG" sz="2000" kern="1200" dirty="0" smtClean="0">
                        <a:solidFill>
                          <a:srgbClr val="0000FF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find the </a:t>
                      </a: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 </a:t>
                      </a: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rightmost child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 the node’s left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subtree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363538" indent="0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Store the item in a temp variable</a:t>
                      </a:r>
                      <a:endParaRPr lang="en-SG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 the </a:t>
                      </a:r>
                      <a:r>
                        <a:rPr lang="en-US" sz="2000" u="sng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successor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(either case 1 or case 2)  </a:t>
                      </a:r>
                      <a:r>
                        <a:rPr lang="en-US" sz="2000" i="1" kern="1200" dirty="0" smtClean="0">
                          <a:solidFill>
                            <a:srgbClr val="FF66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// recursive</a:t>
                      </a:r>
                      <a:endParaRPr lang="en-US" sz="2000" i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replace the node’s item with that of the </a:t>
                      </a:r>
                      <a:r>
                        <a:rPr lang="en-US" sz="2000" u="sng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successor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(in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temp variable)</a:t>
                      </a:r>
                      <a:endParaRPr lang="en-SG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63538" indent="0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	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			</a:t>
                      </a:r>
                      <a:endParaRPr lang="en-SG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en-US" sz="2000" i="1" u="none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delete</a:t>
                      </a:r>
                      <a:r>
                        <a:rPr lang="en-US" sz="2000" i="1" kern="12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is a reserved word in C++</a:t>
                      </a:r>
                      <a:endParaRPr lang="en-SG" sz="2000" kern="1200" dirty="0" smtClean="0">
                        <a:solidFill>
                          <a:srgbClr val="FF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Delete </a:t>
            </a:r>
            <a:r>
              <a:rPr lang="en-US" altLang="zh-CN" sz="3200" b="0" i="1" dirty="0" smtClean="0">
                <a:ea typeface="宋体" charset="-122"/>
              </a:rPr>
              <a:t>- Implementation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  <a:solidFill>
            <a:srgbClr val="CCFFFF"/>
          </a:solidFill>
          <a:ln>
            <a:solidFill>
              <a:schemeClr val="bg2"/>
            </a:solidFill>
          </a:ln>
        </p:spPr>
        <p:txBody>
          <a:bodyPr/>
          <a:lstStyle/>
          <a:p>
            <a:pPr>
              <a:buNone/>
            </a:pPr>
            <a:r>
              <a:rPr lang="en-SG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remove(</a:t>
            </a:r>
            <a:r>
              <a:rPr lang="en-SG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SG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SG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SG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t, </a:t>
            </a:r>
            <a:r>
              <a:rPr lang="en-SG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ItemType</a:t>
            </a:r>
            <a:r>
              <a:rPr lang="en-SG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target)</a:t>
            </a:r>
          </a:p>
          <a:p>
            <a:pPr>
              <a:buNone/>
            </a:pP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 i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refer </a:t>
            </a:r>
            <a:r>
              <a:rPr lang="en-SG" sz="2400" i="1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to sample code on MEL</a:t>
            </a: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0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3962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Introduction to Trees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Tree Terminology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Types of Trees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Binary Trees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Binary Tree Traversals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Binary Search Trees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smtClean="0">
                <a:solidFill>
                  <a:srgbClr val="0000FF"/>
                </a:solidFill>
                <a:latin typeface="Arial" charset="0"/>
              </a:rPr>
              <a:t>Operations of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10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1. Introduction to Trees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tree is a data structure that organizes data in </a:t>
            </a:r>
            <a:r>
              <a:rPr lang="en-US" b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hierarchical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order.</a:t>
            </a:r>
            <a:endParaRPr lang="en-S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631825" indent="-617538" algn="l"/>
            <a:r>
              <a:rPr lang="en-US" i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e.g. organizational chart , game tree, family tree, file directories, expression trees, decision trees</a:t>
            </a:r>
            <a:endParaRPr lang="en-SG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kern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1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971800"/>
            <a:ext cx="4052888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048000"/>
            <a:ext cx="38385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Example</a:t>
            </a:r>
            <a:r>
              <a:rPr lang="en-US" altLang="zh-CN" sz="3200" b="0" i="1" dirty="0" smtClean="0">
                <a:ea typeface="宋体" charset="-122"/>
              </a:rPr>
              <a:t> - File Directories</a:t>
            </a:r>
            <a:endParaRPr lang="en-US" altLang="zh-CN" sz="3200" dirty="0" smtClean="0">
              <a:ea typeface="宋体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2153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Example</a:t>
            </a:r>
            <a:r>
              <a:rPr lang="en-US" altLang="zh-CN" sz="3200" b="0" i="1" dirty="0" smtClean="0">
                <a:ea typeface="宋体" charset="-122"/>
              </a:rPr>
              <a:t> – Expression Trees</a:t>
            </a:r>
            <a:endParaRPr lang="en-US" altLang="zh-CN" sz="3200" dirty="0" smtClean="0">
              <a:ea typeface="宋体" charset="-122"/>
            </a:endParaRPr>
          </a:p>
        </p:txBody>
      </p:sp>
      <p:pic>
        <p:nvPicPr>
          <p:cNvPr id="8" name="Picture 6" descr="fg25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5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Example</a:t>
            </a:r>
            <a:r>
              <a:rPr lang="en-US" altLang="zh-CN" sz="3200" b="0" i="1" dirty="0" smtClean="0">
                <a:ea typeface="宋体" charset="-122"/>
              </a:rPr>
              <a:t> – Decision Trees</a:t>
            </a:r>
            <a:endParaRPr lang="en-US" altLang="zh-CN" sz="3200" dirty="0" smtClean="0">
              <a:ea typeface="宋体" charset="-122"/>
            </a:endParaRPr>
          </a:p>
        </p:txBody>
      </p:sp>
      <p:pic>
        <p:nvPicPr>
          <p:cNvPr id="5" name="Picture 7" descr="fg25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772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7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2. Tree Terminology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Trees are composed of </a:t>
            </a:r>
            <a:r>
              <a:rPr lang="en-US" u="sng" dirty="0" smtClean="0">
                <a:solidFill>
                  <a:srgbClr val="0000FF"/>
                </a:solidFill>
              </a:rPr>
              <a:t>nodes</a:t>
            </a:r>
            <a:r>
              <a:rPr lang="en-US" dirty="0" smtClean="0">
                <a:solidFill>
                  <a:schemeClr val="tx2"/>
                </a:solidFill>
              </a:rPr>
              <a:t> and </a:t>
            </a:r>
            <a:r>
              <a:rPr lang="en-US" u="sng" dirty="0" smtClean="0">
                <a:solidFill>
                  <a:srgbClr val="0000FF"/>
                </a:solidFill>
              </a:rPr>
              <a:t>edges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73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Tree Terminology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Root</a:t>
            </a:r>
            <a:endParaRPr lang="en-SG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the node at the top of the tree</a:t>
            </a:r>
          </a:p>
          <a:p>
            <a:pPr lvl="0"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Leaf</a:t>
            </a:r>
          </a:p>
          <a:p>
            <a:pPr algn="l">
              <a:spcBef>
                <a:spcPts val="0"/>
              </a:spcBef>
            </a:pPr>
            <a:r>
              <a:rPr lang="en-US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a node with no children</a:t>
            </a:r>
            <a:endParaRPr lang="en-SG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Level</a:t>
            </a:r>
            <a:endParaRPr lang="en-SG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- the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 of generations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from the root</a:t>
            </a:r>
          </a:p>
          <a:p>
            <a:pPr lvl="0"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Height</a:t>
            </a:r>
          </a:p>
          <a:p>
            <a:pPr lvl="0" algn="l">
              <a:spcBef>
                <a:spcPts val="0"/>
              </a:spcBef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- the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 of levels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 the tree</a:t>
            </a:r>
            <a:endParaRPr lang="en-US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Parent</a:t>
            </a:r>
            <a:endParaRPr lang="en-SG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node with nodes (children ) below it</a:t>
            </a:r>
          </a:p>
          <a:p>
            <a:pPr lvl="0" algn="l">
              <a:spcBef>
                <a:spcPts val="0"/>
              </a:spcBef>
            </a:pPr>
            <a:r>
              <a:rPr lang="en-US" sz="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Children</a:t>
            </a:r>
          </a:p>
          <a:p>
            <a:pPr algn="l">
              <a:spcBef>
                <a:spcPts val="0"/>
              </a:spcBef>
            </a:pPr>
            <a:r>
              <a:rPr lang="en-US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nodes below a given node (parent) </a:t>
            </a:r>
            <a:endParaRPr lang="en-SG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algn="l"/>
            <a:endParaRPr lang="en-SG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5688</TotalTime>
  <Words>1294</Words>
  <Application>Microsoft Office PowerPoint</Application>
  <PresentationFormat>On-screen Show (4:3)</PresentationFormat>
  <Paragraphs>382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宋体</vt:lpstr>
      <vt:lpstr>Arial</vt:lpstr>
      <vt:lpstr>Arial Narrow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Introduction to Trees</vt:lpstr>
      <vt:lpstr>Example - File Directories</vt:lpstr>
      <vt:lpstr>Example – Expression Trees</vt:lpstr>
      <vt:lpstr>Example – Decision Trees</vt:lpstr>
      <vt:lpstr>2. Tree Terminology</vt:lpstr>
      <vt:lpstr>Tree Terminology</vt:lpstr>
      <vt:lpstr>3. Types of Trees</vt:lpstr>
      <vt:lpstr>4. Binary Trees</vt:lpstr>
      <vt:lpstr>Binary Trees - Examples</vt:lpstr>
      <vt:lpstr>Structure of a Binary Node</vt:lpstr>
      <vt:lpstr>Full Binary Trees</vt:lpstr>
      <vt:lpstr>Complete Binary Trees</vt:lpstr>
      <vt:lpstr>Balanced Binary Trees</vt:lpstr>
      <vt:lpstr>Traversals of a Binary Tree</vt:lpstr>
      <vt:lpstr>Inorder Traversal - Algorithm</vt:lpstr>
      <vt:lpstr>Inorder traversal</vt:lpstr>
      <vt:lpstr>Preorder traversal</vt:lpstr>
      <vt:lpstr>Postorder traversal</vt:lpstr>
      <vt:lpstr>Level order traversal</vt:lpstr>
      <vt:lpstr>5. Binary Search Trees</vt:lpstr>
      <vt:lpstr>Binary Search Trees - Operations</vt:lpstr>
      <vt:lpstr>Searching an item in a Binary Search Tree</vt:lpstr>
      <vt:lpstr>Search - Algorithm </vt:lpstr>
      <vt:lpstr>Search - Implementation</vt:lpstr>
      <vt:lpstr>Inserting an item to a Binary Search Tree</vt:lpstr>
      <vt:lpstr>Insert - Algorithm </vt:lpstr>
      <vt:lpstr>Insert - Implementation</vt:lpstr>
      <vt:lpstr>Deleting an item from a Binary Search Tree</vt:lpstr>
      <vt:lpstr>Case 1 - deleting a leaf node</vt:lpstr>
      <vt:lpstr>Case 2 - deleting a node with 1 child</vt:lpstr>
      <vt:lpstr>Case 3 - deleting a node with 2 children</vt:lpstr>
      <vt:lpstr>Delete - Algorithm </vt:lpstr>
      <vt:lpstr>Delete - Implementation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Loy-Siow Sook Min Pamela</cp:lastModifiedBy>
  <cp:revision>296</cp:revision>
  <cp:lastPrinted>2000-08-04T01:42:18Z</cp:lastPrinted>
  <dcterms:created xsi:type="dcterms:W3CDTF">1995-05-28T16:29:18Z</dcterms:created>
  <dcterms:modified xsi:type="dcterms:W3CDTF">2017-11-14T09:56:52Z</dcterms:modified>
</cp:coreProperties>
</file>