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5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660650"/>
          </a:xfrm>
        </p:spPr>
        <p:txBody>
          <a:bodyPr/>
          <a:lstStyle/>
          <a:p>
            <a:r>
              <a:rPr lang="zh-CN" altLang="en-US"/>
              <a:t>软件复用与组件开发</a:t>
            </a:r>
            <a:br>
              <a:rPr lang="zh-CN" altLang="en-US"/>
            </a:b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次上机练习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518025"/>
            <a:ext cx="9144000" cy="739775"/>
          </a:xfrm>
        </p:spPr>
        <p:txBody>
          <a:bodyPr/>
          <a:lstStyle/>
          <a:p>
            <a:r>
              <a:rPr lang="en-US" altLang="zh-CN"/>
              <a:t>2019.11.20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fontAlgn="auto">
              <a:lnSpc>
                <a:spcPct val="120000"/>
              </a:lnSpc>
              <a:buFont typeface="+mj-lt"/>
              <a:buAutoNum type="arabicPeriod"/>
            </a:pPr>
            <a:r>
              <a:rPr lang="zh-CN" sz="3200" dirty="0"/>
              <a:t>必做：编码实现一个单例模式、装饰模式、代理模式、观察者模式（类图见</a:t>
            </a:r>
            <a:r>
              <a:rPr lang="en-US" altLang="zh-CN" sz="3200" dirty="0"/>
              <a:t>PPT</a:t>
            </a:r>
            <a:r>
              <a:rPr lang="zh-CN" altLang="en-US" sz="3200" dirty="0"/>
              <a:t>后页</a:t>
            </a:r>
            <a:r>
              <a:rPr lang="zh-CN" sz="3200" dirty="0"/>
              <a:t>）</a:t>
            </a:r>
            <a:endParaRPr lang="zh-CN" altLang="en-US" sz="3200" dirty="0"/>
          </a:p>
          <a:p>
            <a:pPr marL="514350" indent="-514350" fontAlgn="auto">
              <a:lnSpc>
                <a:spcPct val="120000"/>
              </a:lnSpc>
              <a:buFont typeface="+mj-lt"/>
              <a:buAutoNum type="arabicPeriod"/>
            </a:pPr>
            <a:r>
              <a:rPr lang="zh-CN" sz="3200" dirty="0"/>
              <a:t>选做：应用</a:t>
            </a:r>
            <a:r>
              <a:rPr lang="en-US" altLang="zh-CN" sz="3200" dirty="0"/>
              <a:t>MySQL</a:t>
            </a:r>
            <a:r>
              <a:rPr lang="zh-CN" altLang="en-US" sz="3200" dirty="0"/>
              <a:t>创建一个数据库，实现读写分离（俩人合作）</a:t>
            </a:r>
          </a:p>
          <a:p>
            <a:pPr marL="514350" indent="-514350" fontAlgn="auto">
              <a:lnSpc>
                <a:spcPct val="120000"/>
              </a:lnSpc>
              <a:buFont typeface="+mj-lt"/>
              <a:buAutoNum type="arabicPeriod"/>
            </a:pPr>
            <a:r>
              <a:rPr lang="zh-CN" altLang="en-US" sz="3200" dirty="0"/>
              <a:t>选做：应用nginx实现一个</a:t>
            </a:r>
            <a:r>
              <a:rPr lang="zh-CN" altLang="en-US" sz="3200" dirty="0">
                <a:sym typeface="+mn-ea"/>
              </a:rPr>
              <a:t>负载均衡服务器（请求转发到自己的网站或者百度网站等皆可）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单例模式类图：数据库连接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197" y="1822760"/>
            <a:ext cx="5939167" cy="2717109"/>
          </a:xfrm>
          <a:prstGeom prst="rect">
            <a:avLst/>
          </a:prstGeom>
        </p:spPr>
      </p:pic>
      <p:sp>
        <p:nvSpPr>
          <p:cNvPr id="20" name="线形标注 1 19"/>
          <p:cNvSpPr/>
          <p:nvPr/>
        </p:nvSpPr>
        <p:spPr bwMode="auto">
          <a:xfrm>
            <a:off x="3591561" y="5106685"/>
            <a:ext cx="5835803" cy="1311200"/>
          </a:xfrm>
          <a:prstGeom prst="borderCallout1">
            <a:avLst>
              <a:gd name="adj1" fmla="val 7055"/>
              <a:gd name="adj2" fmla="val 30811"/>
              <a:gd name="adj3" fmla="val -66552"/>
              <a:gd name="adj4" fmla="val 29727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>
              <a:lnSpc>
                <a:spcPct val="120000"/>
              </a:lnSpc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if(connection == null)</a:t>
            </a:r>
          </a:p>
          <a:p>
            <a:pPr>
              <a:lnSpc>
                <a:spcPct val="120000"/>
              </a:lnSpc>
            </a:pPr>
            <a:r>
              <a:rPr lang="en-US" altLang="zh-CN" sz="2400" b="0" u="none" dirty="0">
                <a:solidFill>
                  <a:schemeClr val="tx1"/>
                </a:solidFill>
              </a:rPr>
              <a:t> </a:t>
            </a:r>
            <a:r>
              <a:rPr lang="en-US" altLang="zh-CN" sz="2400" b="0" u="none" dirty="0" smtClean="0">
                <a:solidFill>
                  <a:schemeClr val="tx1"/>
                </a:solidFill>
              </a:rPr>
              <a:t>  </a:t>
            </a:r>
            <a:r>
              <a:rPr lang="en-US" altLang="zh-CN" sz="2400" b="0" u="none" dirty="0">
                <a:solidFill>
                  <a:schemeClr val="tx1"/>
                </a:solidFill>
              </a:rPr>
              <a:t>connection</a:t>
            </a:r>
            <a:r>
              <a:rPr lang="en-US" altLang="zh-CN" sz="2400" b="0" u="none" dirty="0" smtClean="0">
                <a:solidFill>
                  <a:schemeClr val="tx1"/>
                </a:solidFill>
              </a:rPr>
              <a:t> = new </a:t>
            </a:r>
            <a:r>
              <a:rPr lang="en-US" altLang="zh-CN" sz="2400" b="0" u="none" dirty="0" err="1" smtClean="0">
                <a:solidFill>
                  <a:schemeClr val="tx1"/>
                </a:solidFill>
              </a:rPr>
              <a:t>DBConnection</a:t>
            </a:r>
            <a:r>
              <a:rPr lang="en-US" altLang="zh-CN" sz="2400" b="0" u="none" dirty="0" smtClean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altLang="zh-CN" sz="2400" b="0" u="none" dirty="0">
                <a:solidFill>
                  <a:schemeClr val="tx1"/>
                </a:solidFill>
              </a:rPr>
              <a:t>return connection;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​​ 6"/>
          <p:cNvSpPr/>
          <p:nvPr/>
        </p:nvSpPr>
        <p:spPr>
          <a:xfrm>
            <a:off x="1555750" y="6767513"/>
            <a:ext cx="9112250" cy="115887"/>
          </a:xfrm>
          <a:prstGeom prst="rect">
            <a:avLst/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>
                  <a:lumMod val="85000"/>
                </a:srgbClr>
              </a:gs>
              <a:gs pos="20000">
                <a:srgbClr val="FFFFFF">
                  <a:lumMod val="75000"/>
                </a:srgbClr>
              </a:gs>
            </a:gsLst>
            <a:lin ang="54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 panose="020B0604020202020204"/>
              <a:ea typeface="+mn-ea"/>
            </a:endParaRPr>
          </a:p>
        </p:txBody>
      </p:sp>
      <p:sp>
        <p:nvSpPr>
          <p:cNvPr id="27" name="矩形​​ 7"/>
          <p:cNvSpPr/>
          <p:nvPr/>
        </p:nvSpPr>
        <p:spPr>
          <a:xfrm>
            <a:off x="9525000" y="6769100"/>
            <a:ext cx="968375" cy="115888"/>
          </a:xfrm>
          <a:prstGeom prst="rect">
            <a:avLst/>
          </a:prstGeom>
          <a:solidFill>
            <a:srgbClr val="00B0F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 panose="020B0604020202020204"/>
              <a:ea typeface="+mn-ea"/>
            </a:endParaRPr>
          </a:p>
        </p:txBody>
      </p:sp>
      <p:cxnSp>
        <p:nvCxnSpPr>
          <p:cNvPr id="15372" name="直接连接符​​ 9"/>
          <p:cNvCxnSpPr>
            <a:cxnSpLocks noChangeShapeType="1"/>
          </p:cNvCxnSpPr>
          <p:nvPr/>
        </p:nvCxnSpPr>
        <p:spPr bwMode="auto">
          <a:xfrm>
            <a:off x="6783388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3" name="直接连接符​​ 10"/>
          <p:cNvCxnSpPr>
            <a:cxnSpLocks noChangeShapeType="1"/>
          </p:cNvCxnSpPr>
          <p:nvPr/>
        </p:nvCxnSpPr>
        <p:spPr bwMode="auto">
          <a:xfrm>
            <a:off x="8628063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4" name="直接连接符​​ 11"/>
          <p:cNvCxnSpPr>
            <a:cxnSpLocks noChangeShapeType="1"/>
          </p:cNvCxnSpPr>
          <p:nvPr/>
        </p:nvCxnSpPr>
        <p:spPr bwMode="auto">
          <a:xfrm>
            <a:off x="7705725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5" name="直接连接符​​ 12"/>
          <p:cNvCxnSpPr>
            <a:cxnSpLocks noChangeShapeType="1"/>
          </p:cNvCxnSpPr>
          <p:nvPr/>
        </p:nvCxnSpPr>
        <p:spPr bwMode="auto">
          <a:xfrm>
            <a:off x="9548813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6" name="直接连接符​​ 13"/>
          <p:cNvCxnSpPr>
            <a:cxnSpLocks noChangeShapeType="1"/>
          </p:cNvCxnSpPr>
          <p:nvPr/>
        </p:nvCxnSpPr>
        <p:spPr bwMode="auto">
          <a:xfrm>
            <a:off x="10471150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TextBox 54"/>
          <p:cNvSpPr txBox="1"/>
          <p:nvPr/>
        </p:nvSpPr>
        <p:spPr>
          <a:xfrm>
            <a:off x="8716963" y="6478588"/>
            <a:ext cx="706437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特点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5378" name="TextBox 55"/>
          <p:cNvSpPr txBox="1">
            <a:spLocks noChangeArrowheads="1"/>
          </p:cNvSpPr>
          <p:nvPr/>
        </p:nvSpPr>
        <p:spPr bwMode="auto">
          <a:xfrm>
            <a:off x="9578975" y="6332538"/>
            <a:ext cx="9493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Arial Unicode MS" panose="020B0604020202020204" charset="-122"/>
              </a:rPr>
              <a:t>应用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  <a:cs typeface="Arial Unicode MS" panose="020B0604020202020204" charset="-122"/>
            </a:endParaRPr>
          </a:p>
        </p:txBody>
      </p:sp>
      <p:sp>
        <p:nvSpPr>
          <p:cNvPr id="15385" name="Text Box 40"/>
          <p:cNvSpPr txBox="1">
            <a:spLocks noChangeArrowheads="1"/>
          </p:cNvSpPr>
          <p:nvPr/>
        </p:nvSpPr>
        <p:spPr bwMode="auto">
          <a:xfrm>
            <a:off x="1524000" y="112713"/>
            <a:ext cx="44196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u="none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装饰</a:t>
            </a:r>
            <a:r>
              <a:rPr lang="zh-CN" altLang="en-US" sz="2800" u="none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模式的应用</a:t>
            </a:r>
          </a:p>
        </p:txBody>
      </p:sp>
      <p:sp>
        <p:nvSpPr>
          <p:cNvPr id="52" name="TextBox 16"/>
          <p:cNvSpPr txBox="1">
            <a:spLocks noChangeArrowheads="1"/>
          </p:cNvSpPr>
          <p:nvPr/>
        </p:nvSpPr>
        <p:spPr bwMode="auto">
          <a:xfrm>
            <a:off x="7785100" y="6473825"/>
            <a:ext cx="720725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结构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931025" y="6478588"/>
            <a:ext cx="715963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动机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2025446" y="1717675"/>
            <a:ext cx="4723018" cy="4613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2" indent="0" eaLnBrk="1" hangingPunct="1">
              <a:lnSpc>
                <a:spcPct val="140000"/>
              </a:lnSpc>
            </a:pPr>
            <a:r>
              <a:rPr lang="zh-CN" altLang="en-US" sz="2400" b="0" u="none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  某超市的销售系统在进行销售时</a:t>
            </a:r>
            <a:r>
              <a:rPr lang="zh-CN" altLang="en-US" sz="2400" b="0" u="none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需要打印出顾客所购买的商品</a:t>
            </a:r>
            <a:r>
              <a:rPr lang="zh-CN" altLang="en-US" sz="2400" b="0" u="none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的票据。票据信息包括：</a:t>
            </a:r>
            <a:endParaRPr lang="zh-CN" altLang="en-US" sz="2400" b="0" u="none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3" indent="-342900" eaLnBrk="1" hangingPunct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200" b="0" u="none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票据</a:t>
            </a:r>
            <a:r>
              <a:rPr lang="zh-CN" altLang="en-US" sz="2200" b="0" u="none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头部</a:t>
            </a:r>
            <a:r>
              <a:rPr lang="zh-CN" altLang="en-US" sz="2200" b="0" u="none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200" b="0" u="none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Header</a:t>
            </a:r>
            <a:r>
              <a:rPr lang="zh-CN" altLang="en-US" sz="2200" b="0" u="none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  <a:p>
            <a:pPr marL="800100" lvl="3" indent="-342900" eaLnBrk="1" hangingPunct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200" b="0" u="none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票据</a:t>
            </a:r>
            <a:r>
              <a:rPr lang="zh-CN" altLang="en-US" sz="2200" b="0" u="none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主部</a:t>
            </a:r>
            <a:endParaRPr lang="zh-CN" altLang="en-US" sz="2200" b="0" u="none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3" indent="-342900" eaLnBrk="1" hangingPunct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200" b="0" u="none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票据</a:t>
            </a:r>
            <a:r>
              <a:rPr lang="zh-CN" altLang="en-US" sz="2200" b="0" u="none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尾部</a:t>
            </a:r>
            <a:r>
              <a:rPr lang="zh-CN" altLang="en-US" sz="2200" b="0" u="none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200" b="0" u="none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Footer</a:t>
            </a:r>
            <a:r>
              <a:rPr lang="zh-CN" altLang="en-US" sz="2200" b="0" u="none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  <a:p>
            <a:pPr marL="0" lvl="2" indent="0" eaLnBrk="1" hangingPunct="1">
              <a:lnSpc>
                <a:spcPct val="140000"/>
              </a:lnSpc>
            </a:pPr>
            <a:r>
              <a:rPr lang="zh-CN" altLang="en-US" sz="2400" b="0" u="none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  要求销售票据的</a:t>
            </a:r>
            <a:r>
              <a:rPr lang="zh-CN" altLang="en-US" sz="2400" b="0" u="none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头部和尾部可以灵活的替换</a:t>
            </a:r>
            <a:r>
              <a:rPr lang="zh-CN" altLang="en-US" sz="2400" b="0" u="none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400" b="0" u="none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2" indent="0" eaLnBrk="1" hangingPunct="1">
              <a:lnSpc>
                <a:spcPct val="140000"/>
              </a:lnSpc>
            </a:pPr>
            <a:r>
              <a:rPr lang="en-US" altLang="zh-CN" sz="2400" b="0" u="none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400" b="0" u="none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sz="2400" b="0" u="none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请对该打印功能设计类图。</a:t>
            </a:r>
            <a:endParaRPr lang="zh-CN" altLang="en-US" sz="2400" b="0" u="none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同心圆 17"/>
          <p:cNvSpPr/>
          <p:nvPr/>
        </p:nvSpPr>
        <p:spPr>
          <a:xfrm>
            <a:off x="2233151" y="1153477"/>
            <a:ext cx="365126" cy="365126"/>
          </a:xfrm>
          <a:prstGeom prst="donut">
            <a:avLst/>
          </a:prstGeom>
          <a:gradFill flip="none" rotWithShape="1">
            <a:gsLst>
              <a:gs pos="0">
                <a:srgbClr val="6597C9"/>
              </a:gs>
              <a:gs pos="90000">
                <a:srgbClr val="0070C0"/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>
            <a:bevelT w="44450" prst="convex"/>
            <a:bevelB w="0" h="63500"/>
            <a:contourClr>
              <a:srgbClr val="FFE593"/>
            </a:contourClr>
          </a:sp3d>
        </p:spPr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0" u="none" kern="0">
              <a:solidFill>
                <a:sysClr val="window" lastClr="FFFFFF"/>
              </a:solidFill>
              <a:effectLst>
                <a:reflection blurRad="6350" stA="50000" endA="300" endPos="50000" dist="29997" dir="5400000" sy="-100000" algn="bl" rotWithShape="0"/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717866" y="936051"/>
            <a:ext cx="4608220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u="none" kern="0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charset="-122"/>
                <a:ea typeface="微软雅黑" panose="020B0503020204020204" charset="-122"/>
              </a:rPr>
              <a:t>问题描述：打印销售票据</a:t>
            </a:r>
            <a:endParaRPr lang="zh-CN" altLang="en-US" sz="2800" u="none" kern="0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1" name="Picture 2" descr="http://www.bytsoft.com.user.d-jet.com/linkimage/posprint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2210" y="2277993"/>
            <a:ext cx="3222625" cy="304800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</p:pic>
      <p:sp>
        <p:nvSpPr>
          <p:cNvPr id="22" name="矩形 5"/>
          <p:cNvSpPr>
            <a:spLocks noChangeArrowheads="1"/>
          </p:cNvSpPr>
          <p:nvPr/>
        </p:nvSpPr>
        <p:spPr bwMode="auto">
          <a:xfrm>
            <a:off x="7698010" y="2201793"/>
            <a:ext cx="1752600" cy="381000"/>
          </a:xfrm>
          <a:prstGeom prst="rect">
            <a:avLst/>
          </a:prstGeom>
          <a:noFill/>
          <a:ln w="38100" algn="ctr">
            <a:solidFill>
              <a:srgbClr val="C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SzPct val="7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8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23" name="矩形 7"/>
          <p:cNvSpPr>
            <a:spLocks noChangeArrowheads="1"/>
          </p:cNvSpPr>
          <p:nvPr/>
        </p:nvSpPr>
        <p:spPr bwMode="auto">
          <a:xfrm>
            <a:off x="7469410" y="4487793"/>
            <a:ext cx="2514600" cy="609600"/>
          </a:xfrm>
          <a:prstGeom prst="rect">
            <a:avLst/>
          </a:prstGeom>
          <a:noFill/>
          <a:ln w="38100" algn="ctr">
            <a:solidFill>
              <a:srgbClr val="C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SzPct val="7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8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​​ 6"/>
          <p:cNvSpPr/>
          <p:nvPr/>
        </p:nvSpPr>
        <p:spPr>
          <a:xfrm>
            <a:off x="1555750" y="6767513"/>
            <a:ext cx="9112250" cy="115887"/>
          </a:xfrm>
          <a:prstGeom prst="rect">
            <a:avLst/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>
                  <a:lumMod val="85000"/>
                </a:srgbClr>
              </a:gs>
              <a:gs pos="20000">
                <a:srgbClr val="FFFFFF">
                  <a:lumMod val="75000"/>
                </a:srgbClr>
              </a:gs>
            </a:gsLst>
            <a:lin ang="54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 panose="020B0604020202020204"/>
              <a:ea typeface="+mn-ea"/>
            </a:endParaRPr>
          </a:p>
        </p:txBody>
      </p:sp>
      <p:sp>
        <p:nvSpPr>
          <p:cNvPr id="27" name="矩形​​ 7"/>
          <p:cNvSpPr/>
          <p:nvPr/>
        </p:nvSpPr>
        <p:spPr>
          <a:xfrm>
            <a:off x="9525000" y="6769100"/>
            <a:ext cx="968375" cy="115888"/>
          </a:xfrm>
          <a:prstGeom prst="rect">
            <a:avLst/>
          </a:prstGeom>
          <a:solidFill>
            <a:srgbClr val="00B0F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 panose="020B0604020202020204"/>
              <a:ea typeface="+mn-ea"/>
            </a:endParaRPr>
          </a:p>
        </p:txBody>
      </p:sp>
      <p:cxnSp>
        <p:nvCxnSpPr>
          <p:cNvPr id="15372" name="直接连接符​​ 9"/>
          <p:cNvCxnSpPr>
            <a:cxnSpLocks noChangeShapeType="1"/>
          </p:cNvCxnSpPr>
          <p:nvPr/>
        </p:nvCxnSpPr>
        <p:spPr bwMode="auto">
          <a:xfrm>
            <a:off x="6783388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3" name="直接连接符​​ 10"/>
          <p:cNvCxnSpPr>
            <a:cxnSpLocks noChangeShapeType="1"/>
          </p:cNvCxnSpPr>
          <p:nvPr/>
        </p:nvCxnSpPr>
        <p:spPr bwMode="auto">
          <a:xfrm>
            <a:off x="8628063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4" name="直接连接符​​ 11"/>
          <p:cNvCxnSpPr>
            <a:cxnSpLocks noChangeShapeType="1"/>
          </p:cNvCxnSpPr>
          <p:nvPr/>
        </p:nvCxnSpPr>
        <p:spPr bwMode="auto">
          <a:xfrm>
            <a:off x="7705725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5" name="直接连接符​​ 12"/>
          <p:cNvCxnSpPr>
            <a:cxnSpLocks noChangeShapeType="1"/>
          </p:cNvCxnSpPr>
          <p:nvPr/>
        </p:nvCxnSpPr>
        <p:spPr bwMode="auto">
          <a:xfrm>
            <a:off x="9548813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6" name="直接连接符​​ 13"/>
          <p:cNvCxnSpPr>
            <a:cxnSpLocks noChangeShapeType="1"/>
          </p:cNvCxnSpPr>
          <p:nvPr/>
        </p:nvCxnSpPr>
        <p:spPr bwMode="auto">
          <a:xfrm>
            <a:off x="10471150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TextBox 54"/>
          <p:cNvSpPr txBox="1"/>
          <p:nvPr/>
        </p:nvSpPr>
        <p:spPr>
          <a:xfrm>
            <a:off x="8716963" y="6478588"/>
            <a:ext cx="706437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特点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5378" name="TextBox 55"/>
          <p:cNvSpPr txBox="1">
            <a:spLocks noChangeArrowheads="1"/>
          </p:cNvSpPr>
          <p:nvPr/>
        </p:nvSpPr>
        <p:spPr bwMode="auto">
          <a:xfrm>
            <a:off x="9578975" y="6332538"/>
            <a:ext cx="9493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Arial Unicode MS" panose="020B0604020202020204" charset="-122"/>
              </a:rPr>
              <a:t>应用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  <a:cs typeface="Arial Unicode MS" panose="020B0604020202020204" charset="-122"/>
            </a:endParaRPr>
          </a:p>
        </p:txBody>
      </p:sp>
      <p:sp>
        <p:nvSpPr>
          <p:cNvPr id="15385" name="Text Box 40"/>
          <p:cNvSpPr txBox="1">
            <a:spLocks noChangeArrowheads="1"/>
          </p:cNvSpPr>
          <p:nvPr/>
        </p:nvSpPr>
        <p:spPr bwMode="auto">
          <a:xfrm>
            <a:off x="1524000" y="112713"/>
            <a:ext cx="44196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u="none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装饰</a:t>
            </a:r>
            <a:r>
              <a:rPr lang="zh-CN" altLang="en-US" sz="2800" u="none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模式的应用</a:t>
            </a:r>
          </a:p>
        </p:txBody>
      </p:sp>
      <p:sp>
        <p:nvSpPr>
          <p:cNvPr id="52" name="TextBox 16"/>
          <p:cNvSpPr txBox="1">
            <a:spLocks noChangeArrowheads="1"/>
          </p:cNvSpPr>
          <p:nvPr/>
        </p:nvSpPr>
        <p:spPr bwMode="auto">
          <a:xfrm>
            <a:off x="7785100" y="6473825"/>
            <a:ext cx="720725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结构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931025" y="6478588"/>
            <a:ext cx="715963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动机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8" name="同心圆 17"/>
          <p:cNvSpPr/>
          <p:nvPr/>
        </p:nvSpPr>
        <p:spPr>
          <a:xfrm>
            <a:off x="2233151" y="1153477"/>
            <a:ext cx="365126" cy="365126"/>
          </a:xfrm>
          <a:prstGeom prst="donut">
            <a:avLst/>
          </a:prstGeom>
          <a:gradFill flip="none" rotWithShape="1">
            <a:gsLst>
              <a:gs pos="0">
                <a:srgbClr val="6597C9"/>
              </a:gs>
              <a:gs pos="90000">
                <a:srgbClr val="0070C0"/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>
            <a:bevelT w="44450" prst="convex"/>
            <a:bevelB w="0" h="63500"/>
            <a:contourClr>
              <a:srgbClr val="FFE593"/>
            </a:contourClr>
          </a:sp3d>
        </p:spPr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0" u="none" kern="0">
              <a:solidFill>
                <a:sysClr val="window" lastClr="FFFFFF"/>
              </a:solidFill>
              <a:effectLst>
                <a:reflection blurRad="6350" stA="50000" endA="300" endPos="50000" dist="29997" dir="5400000" sy="-100000" algn="bl" rotWithShape="0"/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17865" y="936051"/>
            <a:ext cx="4395773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u="none" kern="0" dirty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charset="-122"/>
                <a:ea typeface="微软雅黑" panose="020B0503020204020204" charset="-122"/>
              </a:rPr>
              <a:t>打印销售</a:t>
            </a:r>
            <a:r>
              <a:rPr lang="zh-CN" altLang="en-US" sz="2800" u="none" kern="0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charset="-122"/>
                <a:ea typeface="微软雅黑" panose="020B0503020204020204" charset="-122"/>
              </a:rPr>
              <a:t>票据类图</a:t>
            </a:r>
            <a:endParaRPr lang="zh-CN" altLang="en-US" sz="2800" u="none" kern="0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116" y="1752605"/>
            <a:ext cx="76231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/>
              <a:t>代理模式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实例：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智能引用代理的例子</a:t>
            </a: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一个动态网站提供美国上市企业的股票买卖信息。</a:t>
            </a: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本网站，用户做的事情基本就是搜索和查询。</a:t>
            </a: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本网站收费：</a:t>
            </a:r>
          </a:p>
          <a:p>
            <a:pPr lvl="2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Font typeface="Wingdings" panose="05000000000000000000" pitchFamily="2" charset="2"/>
              <a:buChar char="ü"/>
              <a:defRPr/>
            </a:pP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+mn-ea"/>
                <a:cs typeface="+mn-cs"/>
              </a:rPr>
              <a:t>验证身份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+mn-ea"/>
                <a:cs typeface="+mn-cs"/>
              </a:rPr>
              <a:t>(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+mn-ea"/>
                <a:cs typeface="+mn-cs"/>
              </a:rPr>
              <a:t>是智能代理吗？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+mn-ea"/>
                <a:cs typeface="+mn-cs"/>
              </a:rPr>
              <a:t>)</a:t>
            </a:r>
          </a:p>
          <a:p>
            <a:pPr marL="1143000" marR="0" lvl="2" indent="-2286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+mn-ea"/>
                <a:cs typeface="+mn-cs"/>
              </a:rPr>
              <a:t>统计使用次数</a:t>
            </a: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/>
            </a:pP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51204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zh-CN" sz="1400" i="0" dirty="0"/>
              <a:t>6</a:t>
            </a:fld>
            <a:endParaRPr lang="en-US" altLang="zh-CN" sz="1400" i="0"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​​ 6"/>
          <p:cNvSpPr/>
          <p:nvPr/>
        </p:nvSpPr>
        <p:spPr>
          <a:xfrm>
            <a:off x="1555750" y="6767513"/>
            <a:ext cx="9112250" cy="115887"/>
          </a:xfrm>
          <a:prstGeom prst="rect">
            <a:avLst/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>
                  <a:lumMod val="85000"/>
                </a:srgbClr>
              </a:gs>
              <a:gs pos="20000">
                <a:srgbClr val="FFFFFF">
                  <a:lumMod val="75000"/>
                </a:srgbClr>
              </a:gs>
            </a:gsLst>
            <a:lin ang="54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 panose="020B0604020202020204"/>
              <a:ea typeface="+mn-ea"/>
            </a:endParaRPr>
          </a:p>
        </p:txBody>
      </p:sp>
      <p:sp>
        <p:nvSpPr>
          <p:cNvPr id="27" name="矩形​​ 7"/>
          <p:cNvSpPr/>
          <p:nvPr/>
        </p:nvSpPr>
        <p:spPr>
          <a:xfrm>
            <a:off x="9525000" y="6769100"/>
            <a:ext cx="968375" cy="115888"/>
          </a:xfrm>
          <a:prstGeom prst="rect">
            <a:avLst/>
          </a:prstGeom>
          <a:solidFill>
            <a:srgbClr val="00B0F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 panose="020B0604020202020204"/>
              <a:ea typeface="+mn-ea"/>
            </a:endParaRPr>
          </a:p>
        </p:txBody>
      </p:sp>
      <p:cxnSp>
        <p:nvCxnSpPr>
          <p:cNvPr id="15372" name="直接连接符​​ 9"/>
          <p:cNvCxnSpPr>
            <a:cxnSpLocks noChangeShapeType="1"/>
          </p:cNvCxnSpPr>
          <p:nvPr/>
        </p:nvCxnSpPr>
        <p:spPr bwMode="auto">
          <a:xfrm>
            <a:off x="6783388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3" name="直接连接符​​ 10"/>
          <p:cNvCxnSpPr>
            <a:cxnSpLocks noChangeShapeType="1"/>
          </p:cNvCxnSpPr>
          <p:nvPr/>
        </p:nvCxnSpPr>
        <p:spPr bwMode="auto">
          <a:xfrm>
            <a:off x="8628063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4" name="直接连接符​​ 11"/>
          <p:cNvCxnSpPr>
            <a:cxnSpLocks noChangeShapeType="1"/>
          </p:cNvCxnSpPr>
          <p:nvPr/>
        </p:nvCxnSpPr>
        <p:spPr bwMode="auto">
          <a:xfrm>
            <a:off x="7705725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5" name="直接连接符​​ 12"/>
          <p:cNvCxnSpPr>
            <a:cxnSpLocks noChangeShapeType="1"/>
          </p:cNvCxnSpPr>
          <p:nvPr/>
        </p:nvCxnSpPr>
        <p:spPr bwMode="auto">
          <a:xfrm>
            <a:off x="9548813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6" name="直接连接符​​ 13"/>
          <p:cNvCxnSpPr>
            <a:cxnSpLocks noChangeShapeType="1"/>
          </p:cNvCxnSpPr>
          <p:nvPr/>
        </p:nvCxnSpPr>
        <p:spPr bwMode="auto">
          <a:xfrm>
            <a:off x="10471150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TextBox 54"/>
          <p:cNvSpPr txBox="1"/>
          <p:nvPr/>
        </p:nvSpPr>
        <p:spPr>
          <a:xfrm>
            <a:off x="8716963" y="6478588"/>
            <a:ext cx="706437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特点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5378" name="TextBox 55"/>
          <p:cNvSpPr txBox="1">
            <a:spLocks noChangeArrowheads="1"/>
          </p:cNvSpPr>
          <p:nvPr/>
        </p:nvSpPr>
        <p:spPr bwMode="auto">
          <a:xfrm>
            <a:off x="9578975" y="6332538"/>
            <a:ext cx="9493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Arial Unicode MS" panose="020B0604020202020204" charset="-122"/>
              </a:rPr>
              <a:t>应用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  <a:cs typeface="Arial Unicode MS" panose="020B0604020202020204" charset="-122"/>
            </a:endParaRPr>
          </a:p>
        </p:txBody>
      </p:sp>
      <p:sp>
        <p:nvSpPr>
          <p:cNvPr id="15385" name="Text Box 40"/>
          <p:cNvSpPr txBox="1">
            <a:spLocks noChangeArrowheads="1"/>
          </p:cNvSpPr>
          <p:nvPr/>
        </p:nvSpPr>
        <p:spPr bwMode="auto">
          <a:xfrm>
            <a:off x="1524000" y="112713"/>
            <a:ext cx="44196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u="none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观察者模式</a:t>
            </a:r>
            <a:r>
              <a:rPr lang="zh-CN" altLang="en-US" sz="2800" u="none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的应用</a:t>
            </a:r>
          </a:p>
        </p:txBody>
      </p:sp>
      <p:sp>
        <p:nvSpPr>
          <p:cNvPr id="52" name="TextBox 16"/>
          <p:cNvSpPr txBox="1">
            <a:spLocks noChangeArrowheads="1"/>
          </p:cNvSpPr>
          <p:nvPr/>
        </p:nvSpPr>
        <p:spPr bwMode="auto">
          <a:xfrm>
            <a:off x="7785100" y="6473825"/>
            <a:ext cx="720725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结构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931025" y="6478588"/>
            <a:ext cx="715963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动机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2187674" y="1717675"/>
            <a:ext cx="7860894" cy="216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2" indent="0" eaLnBrk="1" hangingPunct="1">
              <a:lnSpc>
                <a:spcPct val="140000"/>
              </a:lnSpc>
            </a:pPr>
            <a:r>
              <a:rPr lang="zh-CN" altLang="en-US" sz="2400" b="0" u="none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  某电影院售票系统客户购票后，系统将获记录数据库日志，同时将会发送短信告诉用户，为吸引用户，还将会送抵扣卷、兑换券、积分等。</a:t>
            </a:r>
            <a:endParaRPr lang="en-US" altLang="zh-CN" sz="2400" b="0" u="none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2" indent="0" eaLnBrk="1" hangingPunct="1">
              <a:lnSpc>
                <a:spcPct val="140000"/>
              </a:lnSpc>
            </a:pPr>
            <a:r>
              <a:rPr lang="en-US" altLang="zh-CN" sz="2400" b="0" u="none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400" b="0" u="none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sz="2400" b="0" u="none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请对电影院网上售票系统设计类图。</a:t>
            </a:r>
            <a:endParaRPr lang="zh-CN" altLang="en-US" sz="2400" b="0" u="none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同心圆 17"/>
          <p:cNvSpPr/>
          <p:nvPr/>
        </p:nvSpPr>
        <p:spPr>
          <a:xfrm>
            <a:off x="2233151" y="1153477"/>
            <a:ext cx="365126" cy="365126"/>
          </a:xfrm>
          <a:prstGeom prst="donut">
            <a:avLst/>
          </a:prstGeom>
          <a:gradFill flip="none" rotWithShape="1">
            <a:gsLst>
              <a:gs pos="0">
                <a:srgbClr val="6597C9"/>
              </a:gs>
              <a:gs pos="90000">
                <a:srgbClr val="0070C0"/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>
            <a:bevelT w="44450" prst="convex"/>
            <a:bevelB w="0" h="63500"/>
            <a:contourClr>
              <a:srgbClr val="FFE593"/>
            </a:contourClr>
          </a:sp3d>
        </p:spPr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0" u="none" kern="0">
              <a:solidFill>
                <a:sysClr val="window" lastClr="FFFFFF"/>
              </a:solidFill>
              <a:effectLst>
                <a:reflection blurRad="6350" stA="50000" endA="300" endPos="50000" dist="29997" dir="5400000" sy="-100000" algn="bl" rotWithShape="0"/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717865" y="936051"/>
            <a:ext cx="4987859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u="none" kern="0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charset="-122"/>
                <a:ea typeface="微软雅黑" panose="020B0503020204020204" charset="-122"/>
              </a:rPr>
              <a:t>问题描述：电影院网上售票</a:t>
            </a:r>
            <a:endParaRPr lang="zh-CN" altLang="en-US" sz="2800" u="none" kern="0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​​ 6"/>
          <p:cNvSpPr/>
          <p:nvPr/>
        </p:nvSpPr>
        <p:spPr>
          <a:xfrm>
            <a:off x="1555750" y="6767513"/>
            <a:ext cx="9112250" cy="115887"/>
          </a:xfrm>
          <a:prstGeom prst="rect">
            <a:avLst/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>
                  <a:lumMod val="85000"/>
                </a:srgbClr>
              </a:gs>
              <a:gs pos="20000">
                <a:srgbClr val="FFFFFF">
                  <a:lumMod val="75000"/>
                </a:srgbClr>
              </a:gs>
            </a:gsLst>
            <a:lin ang="54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 panose="020B0604020202020204"/>
              <a:ea typeface="+mn-ea"/>
            </a:endParaRPr>
          </a:p>
        </p:txBody>
      </p:sp>
      <p:sp>
        <p:nvSpPr>
          <p:cNvPr id="27" name="矩形​​ 7"/>
          <p:cNvSpPr/>
          <p:nvPr/>
        </p:nvSpPr>
        <p:spPr>
          <a:xfrm>
            <a:off x="9525000" y="6769100"/>
            <a:ext cx="968375" cy="115888"/>
          </a:xfrm>
          <a:prstGeom prst="rect">
            <a:avLst/>
          </a:prstGeom>
          <a:solidFill>
            <a:srgbClr val="00B0F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 panose="020B0604020202020204"/>
              <a:ea typeface="+mn-ea"/>
            </a:endParaRPr>
          </a:p>
        </p:txBody>
      </p:sp>
      <p:cxnSp>
        <p:nvCxnSpPr>
          <p:cNvPr id="15372" name="直接连接符​​ 9"/>
          <p:cNvCxnSpPr>
            <a:cxnSpLocks noChangeShapeType="1"/>
          </p:cNvCxnSpPr>
          <p:nvPr/>
        </p:nvCxnSpPr>
        <p:spPr bwMode="auto">
          <a:xfrm>
            <a:off x="6783388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3" name="直接连接符​​ 10"/>
          <p:cNvCxnSpPr>
            <a:cxnSpLocks noChangeShapeType="1"/>
          </p:cNvCxnSpPr>
          <p:nvPr/>
        </p:nvCxnSpPr>
        <p:spPr bwMode="auto">
          <a:xfrm>
            <a:off x="8628063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4" name="直接连接符​​ 11"/>
          <p:cNvCxnSpPr>
            <a:cxnSpLocks noChangeShapeType="1"/>
          </p:cNvCxnSpPr>
          <p:nvPr/>
        </p:nvCxnSpPr>
        <p:spPr bwMode="auto">
          <a:xfrm>
            <a:off x="7705725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5" name="直接连接符​​ 12"/>
          <p:cNvCxnSpPr>
            <a:cxnSpLocks noChangeShapeType="1"/>
          </p:cNvCxnSpPr>
          <p:nvPr/>
        </p:nvCxnSpPr>
        <p:spPr bwMode="auto">
          <a:xfrm>
            <a:off x="9548813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6" name="直接连接符​​ 13"/>
          <p:cNvCxnSpPr>
            <a:cxnSpLocks noChangeShapeType="1"/>
          </p:cNvCxnSpPr>
          <p:nvPr/>
        </p:nvCxnSpPr>
        <p:spPr bwMode="auto">
          <a:xfrm>
            <a:off x="10471150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TextBox 54"/>
          <p:cNvSpPr txBox="1"/>
          <p:nvPr/>
        </p:nvSpPr>
        <p:spPr>
          <a:xfrm>
            <a:off x="8716963" y="6478588"/>
            <a:ext cx="706437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特点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5378" name="TextBox 55"/>
          <p:cNvSpPr txBox="1">
            <a:spLocks noChangeArrowheads="1"/>
          </p:cNvSpPr>
          <p:nvPr/>
        </p:nvSpPr>
        <p:spPr bwMode="auto">
          <a:xfrm>
            <a:off x="9578975" y="6332538"/>
            <a:ext cx="9493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Arial Unicode MS" panose="020B0604020202020204" charset="-122"/>
              </a:rPr>
              <a:t>应用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  <a:cs typeface="Arial Unicode MS" panose="020B0604020202020204" charset="-122"/>
            </a:endParaRPr>
          </a:p>
        </p:txBody>
      </p:sp>
      <p:sp>
        <p:nvSpPr>
          <p:cNvPr id="15385" name="Text Box 40"/>
          <p:cNvSpPr txBox="1">
            <a:spLocks noChangeArrowheads="1"/>
          </p:cNvSpPr>
          <p:nvPr/>
        </p:nvSpPr>
        <p:spPr bwMode="auto">
          <a:xfrm>
            <a:off x="1524000" y="112713"/>
            <a:ext cx="44196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u="none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观察者模式</a:t>
            </a:r>
            <a:r>
              <a:rPr lang="zh-CN" altLang="en-US" sz="2800" u="none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的应用</a:t>
            </a:r>
          </a:p>
        </p:txBody>
      </p:sp>
      <p:sp>
        <p:nvSpPr>
          <p:cNvPr id="52" name="TextBox 16"/>
          <p:cNvSpPr txBox="1">
            <a:spLocks noChangeArrowheads="1"/>
          </p:cNvSpPr>
          <p:nvPr/>
        </p:nvSpPr>
        <p:spPr bwMode="auto">
          <a:xfrm>
            <a:off x="7785100" y="6473825"/>
            <a:ext cx="720725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结构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931025" y="6478588"/>
            <a:ext cx="715963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动机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8" name="同心圆 17"/>
          <p:cNvSpPr/>
          <p:nvPr/>
        </p:nvSpPr>
        <p:spPr>
          <a:xfrm>
            <a:off x="2233151" y="1153477"/>
            <a:ext cx="365126" cy="365126"/>
          </a:xfrm>
          <a:prstGeom prst="donut">
            <a:avLst/>
          </a:prstGeom>
          <a:gradFill flip="none" rotWithShape="1">
            <a:gsLst>
              <a:gs pos="0">
                <a:srgbClr val="6597C9"/>
              </a:gs>
              <a:gs pos="90000">
                <a:srgbClr val="0070C0"/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>
            <a:bevelT w="44450" prst="convex"/>
            <a:bevelB w="0" h="63500"/>
            <a:contourClr>
              <a:srgbClr val="FFE593"/>
            </a:contourClr>
          </a:sp3d>
        </p:spPr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0" u="none" kern="0">
              <a:solidFill>
                <a:sysClr val="window" lastClr="FFFFFF"/>
              </a:solidFill>
              <a:effectLst>
                <a:reflection blurRad="6350" stA="50000" endA="300" endPos="50000" dist="29997" dir="5400000" sy="-100000" algn="bl" rotWithShape="0"/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17865" y="936051"/>
            <a:ext cx="4395773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u="none" kern="0" dirty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charset="-122"/>
                <a:ea typeface="微软雅黑" panose="020B0503020204020204" charset="-122"/>
              </a:rPr>
              <a:t>电影院网上</a:t>
            </a:r>
            <a:r>
              <a:rPr lang="zh-CN" altLang="en-US" sz="2800" u="none" kern="0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charset="-122"/>
                <a:ea typeface="微软雅黑" panose="020B0503020204020204" charset="-122"/>
              </a:rPr>
              <a:t>售票类图</a:t>
            </a:r>
            <a:endParaRPr lang="zh-CN" altLang="en-US" sz="2800" u="none" kern="0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143" y="2038524"/>
            <a:ext cx="8685714" cy="2780952"/>
          </a:xfrm>
          <a:prstGeom prst="rect">
            <a:avLst/>
          </a:prstGeom>
        </p:spPr>
      </p:pic>
      <p:sp>
        <p:nvSpPr>
          <p:cNvPr id="3" name="矩形标注 2"/>
          <p:cNvSpPr/>
          <p:nvPr/>
        </p:nvSpPr>
        <p:spPr>
          <a:xfrm>
            <a:off x="6331585" y="5457825"/>
            <a:ext cx="3736340" cy="639445"/>
          </a:xfrm>
          <a:prstGeom prst="wedgeRectCallout">
            <a:avLst>
              <a:gd name="adj1" fmla="val -11114"/>
              <a:gd name="adj2" fmla="val -163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模拟实现即可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322</Words>
  <Application>Microsoft Office PowerPoint</Application>
  <PresentationFormat>宽屏</PresentationFormat>
  <Paragraphs>51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 Unicode MS</vt:lpstr>
      <vt:lpstr>黑体</vt:lpstr>
      <vt:lpstr>楷体</vt:lpstr>
      <vt:lpstr>宋体</vt:lpstr>
      <vt:lpstr>微软雅黑</vt:lpstr>
      <vt:lpstr>Arial</vt:lpstr>
      <vt:lpstr>Calibri</vt:lpstr>
      <vt:lpstr>Wingdings</vt:lpstr>
      <vt:lpstr>Office 主题</vt:lpstr>
      <vt:lpstr>软件复用与组件开发 第7次上机练习</vt:lpstr>
      <vt:lpstr>练习内容</vt:lpstr>
      <vt:lpstr>单例模式类图：数据库连接</vt:lpstr>
      <vt:lpstr>PowerPoint 演示文稿</vt:lpstr>
      <vt:lpstr>PowerPoint 演示文稿</vt:lpstr>
      <vt:lpstr>代理模式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软件复用与组件开发 第7次上机练习</dc:title>
  <dc:creator>D3</dc:creator>
  <cp:lastModifiedBy>孙增奎</cp:lastModifiedBy>
  <cp:revision>11</cp:revision>
  <dcterms:created xsi:type="dcterms:W3CDTF">2019-11-13T01:53:00Z</dcterms:created>
  <dcterms:modified xsi:type="dcterms:W3CDTF">2019-11-22T02:03:33Z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