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6" r:id="rId2"/>
    <p:sldId id="310" r:id="rId3"/>
    <p:sldId id="313" r:id="rId4"/>
    <p:sldId id="316" r:id="rId5"/>
    <p:sldId id="323" r:id="rId6"/>
    <p:sldId id="314" r:id="rId7"/>
    <p:sldId id="315" r:id="rId8"/>
    <p:sldId id="317" r:id="rId9"/>
    <p:sldId id="318" r:id="rId10"/>
    <p:sldId id="319" r:id="rId11"/>
    <p:sldId id="320" r:id="rId12"/>
    <p:sldId id="321" r:id="rId13"/>
    <p:sldId id="322" r:id="rId14"/>
    <p:sldId id="288" r:id="rId15"/>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447BEC2-018D-4D78-8C53-A02C11952990}">
          <p14:sldIdLst>
            <p14:sldId id="256"/>
            <p14:sldId id="310"/>
            <p14:sldId id="313"/>
            <p14:sldId id="316"/>
            <p14:sldId id="323"/>
            <p14:sldId id="314"/>
            <p14:sldId id="315"/>
            <p14:sldId id="317"/>
            <p14:sldId id="318"/>
            <p14:sldId id="319"/>
            <p14:sldId id="320"/>
            <p14:sldId id="321"/>
            <p14:sldId id="322"/>
            <p14:sldId id="288"/>
          </p14:sldIdLst>
        </p14:section>
      </p14:sectionLst>
    </p:ext>
    <p:ext uri="{EFAFB233-063F-42B5-8137-9DF3F51BA10A}">
      <p15:sldGuideLst xmlns:p15="http://schemas.microsoft.com/office/powerpoint/2012/main">
        <p15:guide id="1" orient="horz" pos="1690">
          <p15:clr>
            <a:srgbClr val="A4A3A4"/>
          </p15:clr>
        </p15:guide>
        <p15:guide id="2" pos="28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20" autoAdjust="0"/>
    <p:restoredTop sz="94660"/>
  </p:normalViewPr>
  <p:slideViewPr>
    <p:cSldViewPr snapToGrid="0">
      <p:cViewPr varScale="1">
        <p:scale>
          <a:sx n="163" d="100"/>
          <a:sy n="163" d="100"/>
        </p:scale>
        <p:origin x="176" y="280"/>
      </p:cViewPr>
      <p:guideLst>
        <p:guide orient="horz" pos="1690"/>
        <p:guide pos="283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2020/5/28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3673207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150051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1822311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865154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232899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DD1E814-FE30-446C-9D52-91C2A97CF3DB}" type="datetimeFigureOut">
              <a:rPr lang="zh-CN" altLang="en-US" smtClean="0"/>
              <a:t>2020/5/28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4D31-8066-4534-9D98-379D13052A6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2020/5/28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2020/5/28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2020/5/28</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916169" y="595388"/>
            <a:ext cx="7480589" cy="1361911"/>
          </a:xfrm>
          <a:prstGeom prst="rect">
            <a:avLst/>
          </a:prstGeom>
          <a:noFill/>
        </p:spPr>
        <p:txBody>
          <a:bodyPr wrap="square" lIns="68580" tIns="34290" rIns="68580" bIns="34290" rtlCol="0">
            <a:spAutoFit/>
          </a:bodyPr>
          <a:lstStyle/>
          <a:p>
            <a:pPr algn="ctr"/>
            <a:r>
              <a:rPr lang="en-US" altLang="zh-CN" sz="4200" b="1" dirty="0">
                <a:solidFill>
                  <a:srgbClr val="1B4367"/>
                </a:solidFill>
                <a:cs typeface="+mn-ea"/>
                <a:sym typeface="+mn-lt"/>
              </a:rPr>
              <a:t>Watermelon </a:t>
            </a:r>
          </a:p>
          <a:p>
            <a:pPr algn="ctr"/>
            <a:r>
              <a:rPr lang="en-US" altLang="zh-CN" sz="4200" b="1" dirty="0">
                <a:solidFill>
                  <a:srgbClr val="1B4367"/>
                </a:solidFill>
                <a:cs typeface="+mn-ea"/>
                <a:sym typeface="+mn-lt"/>
              </a:rPr>
              <a:t>Online Judge</a:t>
            </a:r>
            <a:endParaRPr lang="zh-CN" altLang="en-US" sz="4200" b="1" dirty="0">
              <a:solidFill>
                <a:srgbClr val="1B4367"/>
              </a:solidFill>
              <a:cs typeface="+mn-ea"/>
              <a:sym typeface="+mn-lt"/>
            </a:endParaRPr>
          </a:p>
        </p:txBody>
      </p:sp>
      <p:sp>
        <p:nvSpPr>
          <p:cNvPr id="3075" name="文本框 3074"/>
          <p:cNvSpPr txBox="1"/>
          <p:nvPr/>
        </p:nvSpPr>
        <p:spPr>
          <a:xfrm>
            <a:off x="3763965" y="3075789"/>
            <a:ext cx="3461808" cy="1360805"/>
          </a:xfrm>
          <a:prstGeom prst="rect">
            <a:avLst/>
          </a:prstGeom>
          <a:noFill/>
          <a:ln w="9525">
            <a:noFill/>
            <a:miter/>
          </a:ln>
          <a:effectLst/>
        </p:spPr>
        <p:txBody>
          <a:bodyPr vert="horz" wrap="square" lIns="68580" tIns="34290" rIns="68580" bIns="34290" anchor="t">
            <a:spAutoFit/>
          </a:bodyPr>
          <a:lstStyle/>
          <a:p>
            <a:pPr lvl="0" eaLnBrk="0" hangingPunct="0"/>
            <a:r>
              <a:rPr lang="zh-CN" altLang="en-US" sz="1200" dirty="0">
                <a:solidFill>
                  <a:schemeClr val="tx1">
                    <a:lumMod val="75000"/>
                    <a:lumOff val="25000"/>
                  </a:schemeClr>
                </a:solidFill>
                <a:cs typeface="+mn-ea"/>
                <a:sym typeface="+mn-lt"/>
              </a:rPr>
              <a:t>组名：</a:t>
            </a:r>
            <a:r>
              <a:rPr lang="en-US" altLang="zh-CN" sz="1200" dirty="0">
                <a:solidFill>
                  <a:schemeClr val="tx1">
                    <a:lumMod val="75000"/>
                    <a:lumOff val="25000"/>
                  </a:schemeClr>
                </a:solidFill>
                <a:cs typeface="+mn-ea"/>
                <a:sym typeface="+mn-lt"/>
              </a:rPr>
              <a:t>Daemon</a:t>
            </a:r>
          </a:p>
          <a:p>
            <a:pPr lvl="0" eaLnBrk="0" hangingPunct="0"/>
            <a:endParaRPr lang="en-US" altLang="zh-CN" sz="1200" dirty="0">
              <a:solidFill>
                <a:schemeClr val="tx1">
                  <a:lumMod val="75000"/>
                  <a:lumOff val="25000"/>
                </a:schemeClr>
              </a:solidFill>
              <a:cs typeface="+mn-ea"/>
              <a:sym typeface="+mn-lt"/>
            </a:endParaRPr>
          </a:p>
          <a:p>
            <a:pPr lvl="0" eaLnBrk="0" hangingPunct="0"/>
            <a:r>
              <a:rPr lang="zh-CN" altLang="en-US" sz="1200" dirty="0">
                <a:solidFill>
                  <a:schemeClr val="tx1">
                    <a:lumMod val="75000"/>
                    <a:lumOff val="25000"/>
                  </a:schemeClr>
                </a:solidFill>
                <a:cs typeface="+mn-ea"/>
                <a:sym typeface="+mn-lt"/>
              </a:rPr>
              <a:t>成员：张愉飞、徐维彦、孙增奎</a:t>
            </a:r>
            <a:endParaRPr lang="en-US" altLang="zh-CN" sz="1200" dirty="0">
              <a:solidFill>
                <a:schemeClr val="tx1">
                  <a:lumMod val="75000"/>
                  <a:lumOff val="25000"/>
                </a:schemeClr>
              </a:solidFill>
              <a:cs typeface="+mn-ea"/>
              <a:sym typeface="+mn-lt"/>
            </a:endParaRPr>
          </a:p>
          <a:p>
            <a:pPr lvl="0" eaLnBrk="0" hangingPunct="0"/>
            <a:endParaRPr lang="en-US" altLang="zh-CN" sz="1200" dirty="0">
              <a:solidFill>
                <a:schemeClr val="tx1">
                  <a:lumMod val="75000"/>
                  <a:lumOff val="25000"/>
                </a:schemeClr>
              </a:solidFill>
              <a:cs typeface="+mn-ea"/>
              <a:sym typeface="+mn-lt"/>
            </a:endParaRPr>
          </a:p>
          <a:p>
            <a:pPr lvl="0" eaLnBrk="0" hangingPunct="0"/>
            <a:r>
              <a:rPr lang="zh-CN" altLang="en-US" sz="1200" dirty="0">
                <a:solidFill>
                  <a:schemeClr val="tx1">
                    <a:lumMod val="75000"/>
                    <a:lumOff val="25000"/>
                  </a:schemeClr>
                </a:solidFill>
                <a:cs typeface="+mn-ea"/>
                <a:sym typeface="+mn-lt"/>
              </a:rPr>
              <a:t>主讲人：孙增奎</a:t>
            </a:r>
            <a:endParaRPr lang="en-US" altLang="zh-CN" sz="1200" dirty="0">
              <a:solidFill>
                <a:schemeClr val="tx1">
                  <a:lumMod val="75000"/>
                  <a:lumOff val="25000"/>
                </a:schemeClr>
              </a:solidFill>
              <a:cs typeface="+mn-ea"/>
              <a:sym typeface="+mn-lt"/>
            </a:endParaRPr>
          </a:p>
          <a:p>
            <a:pPr lvl="0" eaLnBrk="0" hangingPunct="0"/>
            <a:r>
              <a:rPr lang="zh-CN" altLang="en-US" sz="1200" dirty="0">
                <a:solidFill>
                  <a:schemeClr val="tx1">
                    <a:lumMod val="75000"/>
                    <a:lumOff val="25000"/>
                  </a:schemeClr>
                </a:solidFill>
                <a:cs typeface="+mn-ea"/>
                <a:sym typeface="+mn-lt"/>
              </a:rPr>
              <a:t> </a:t>
            </a:r>
            <a:endParaRPr lang="en-US" altLang="zh-CN" sz="1200" dirty="0">
              <a:solidFill>
                <a:schemeClr val="tx1">
                  <a:lumMod val="75000"/>
                  <a:lumOff val="25000"/>
                </a:schemeClr>
              </a:solidFill>
              <a:cs typeface="+mn-ea"/>
              <a:sym typeface="+mn-lt"/>
            </a:endParaRPr>
          </a:p>
          <a:p>
            <a:pPr lvl="0" eaLnBrk="0" hangingPunct="0"/>
            <a:r>
              <a:rPr lang="zh-CN" altLang="en-US" sz="1200" dirty="0">
                <a:solidFill>
                  <a:schemeClr val="tx1">
                    <a:lumMod val="75000"/>
                    <a:lumOff val="25000"/>
                  </a:schemeClr>
                </a:solidFill>
                <a:cs typeface="+mn-ea"/>
                <a:sym typeface="+mn-lt"/>
              </a:rPr>
              <a:t>汇报时间：</a:t>
            </a:r>
            <a:r>
              <a:rPr lang="en-US" altLang="zh-CN" sz="1200" dirty="0">
                <a:solidFill>
                  <a:schemeClr val="tx1">
                    <a:lumMod val="75000"/>
                    <a:lumOff val="25000"/>
                  </a:schemeClr>
                </a:solidFill>
                <a:cs typeface="+mn-ea"/>
                <a:sym typeface="+mn-lt"/>
              </a:rPr>
              <a:t>2020</a:t>
            </a:r>
            <a:r>
              <a:rPr lang="zh-CN" altLang="en-US" sz="1200" dirty="0">
                <a:solidFill>
                  <a:schemeClr val="tx1">
                    <a:lumMod val="75000"/>
                    <a:lumOff val="25000"/>
                  </a:schemeClr>
                </a:solidFill>
                <a:cs typeface="+mn-ea"/>
                <a:sym typeface="+mn-lt"/>
              </a:rPr>
              <a:t>年</a:t>
            </a:r>
            <a:r>
              <a:rPr lang="en-US" altLang="zh-CN" sz="1200" dirty="0">
                <a:solidFill>
                  <a:schemeClr val="tx1">
                    <a:lumMod val="75000"/>
                    <a:lumOff val="25000"/>
                  </a:schemeClr>
                </a:solidFill>
                <a:cs typeface="+mn-ea"/>
                <a:sym typeface="+mn-lt"/>
              </a:rPr>
              <a:t>05</a:t>
            </a:r>
            <a:r>
              <a:rPr lang="zh-CN" altLang="en-US" sz="1200" dirty="0">
                <a:solidFill>
                  <a:schemeClr val="tx1">
                    <a:lumMod val="75000"/>
                    <a:lumOff val="25000"/>
                  </a:schemeClr>
                </a:solidFill>
                <a:cs typeface="+mn-ea"/>
                <a:sym typeface="+mn-lt"/>
              </a:rPr>
              <a:t>月</a:t>
            </a:r>
            <a:r>
              <a:rPr lang="en-US" altLang="zh-CN" sz="1200">
                <a:solidFill>
                  <a:schemeClr val="tx1">
                    <a:lumMod val="75000"/>
                    <a:lumOff val="25000"/>
                  </a:schemeClr>
                </a:solidFill>
                <a:cs typeface="+mn-ea"/>
                <a:sym typeface="+mn-lt"/>
              </a:rPr>
              <a:t>29</a:t>
            </a:r>
            <a:r>
              <a:rPr lang="zh-CN" altLang="en-US" sz="1200">
                <a:solidFill>
                  <a:schemeClr val="tx1">
                    <a:lumMod val="75000"/>
                    <a:lumOff val="25000"/>
                  </a:schemeClr>
                </a:solidFill>
                <a:cs typeface="+mn-ea"/>
                <a:sym typeface="+mn-lt"/>
              </a:rPr>
              <a:t>日</a:t>
            </a:r>
            <a:endParaRPr lang="zh-CN" altLang="en-US" sz="1200" dirty="0">
              <a:solidFill>
                <a:schemeClr val="tx1">
                  <a:lumMod val="75000"/>
                  <a:lumOff val="25000"/>
                </a:schemeClr>
              </a:solidFill>
              <a:cs typeface="+mn-ea"/>
              <a:sym typeface="+mn-lt"/>
            </a:endParaRPr>
          </a:p>
        </p:txBody>
      </p:sp>
      <p:sp>
        <p:nvSpPr>
          <p:cNvPr id="9" name="文本框 8"/>
          <p:cNvSpPr txBox="1"/>
          <p:nvPr/>
        </p:nvSpPr>
        <p:spPr>
          <a:xfrm>
            <a:off x="3182633" y="2294195"/>
            <a:ext cx="5358765" cy="291465"/>
          </a:xfrm>
          <a:prstGeom prst="rect">
            <a:avLst/>
          </a:prstGeom>
          <a:noFill/>
        </p:spPr>
        <p:txBody>
          <a:bodyPr wrap="square" lIns="68580" tIns="34290" rIns="68580" bIns="34290" rtlCol="0">
            <a:spAutoFit/>
          </a:bodyPr>
          <a:lstStyle/>
          <a:p>
            <a:pPr lvl="0" eaLnBrk="0" hangingPunct="0"/>
            <a:r>
              <a:rPr lang="en-US" altLang="zh-CN" sz="1450" dirty="0">
                <a:solidFill>
                  <a:srgbClr val="1B4367"/>
                </a:solidFill>
                <a:cs typeface="+mn-ea"/>
                <a:sym typeface="+mn-lt"/>
              </a:rPr>
              <a:t>			</a:t>
            </a:r>
            <a:r>
              <a:rPr lang="zh-CN" altLang="en-US" sz="1450" dirty="0">
                <a:solidFill>
                  <a:srgbClr val="1B4367"/>
                </a:solidFill>
                <a:cs typeface="+mn-ea"/>
                <a:sym typeface="+mn-lt"/>
              </a:rPr>
              <a:t> </a:t>
            </a:r>
            <a:endParaRPr lang="en-US" altLang="zh-CN" sz="1450" dirty="0">
              <a:solidFill>
                <a:srgbClr val="1B4367"/>
              </a:solidFill>
              <a:cs typeface="+mn-ea"/>
              <a:sym typeface="+mn-lt"/>
            </a:endParaRPr>
          </a:p>
        </p:txBody>
      </p:sp>
      <p:sp>
        <p:nvSpPr>
          <p:cNvPr id="121" name="TextBox 120"/>
          <p:cNvSpPr txBox="1"/>
          <p:nvPr/>
        </p:nvSpPr>
        <p:spPr>
          <a:xfrm>
            <a:off x="5589470" y="2432426"/>
            <a:ext cx="2643327" cy="305406"/>
          </a:xfrm>
          <a:prstGeom prst="roundRect">
            <a:avLst/>
          </a:prstGeom>
          <a:solidFill>
            <a:srgbClr val="1B4367"/>
          </a:solidFill>
        </p:spPr>
        <p:txBody>
          <a:bodyPr wrap="square" rtlCol="0">
            <a:spAutoFit/>
          </a:bodyPr>
          <a:lstStyle/>
          <a:p>
            <a:pPr algn="ctr"/>
            <a:r>
              <a:rPr lang="en-US" altLang="zh-CN" sz="1200" dirty="0">
                <a:solidFill>
                  <a:schemeClr val="bg1"/>
                </a:solidFill>
                <a:cs typeface="+mn-ea"/>
                <a:sym typeface="+mn-lt"/>
              </a:rPr>
              <a:t>——</a:t>
            </a:r>
            <a:r>
              <a:rPr lang="zh-CN" altLang="en-US" sz="1200" dirty="0">
                <a:solidFill>
                  <a:schemeClr val="bg1"/>
                </a:solidFill>
                <a:cs typeface="+mn-ea"/>
                <a:sym typeface="+mn-lt"/>
              </a:rPr>
              <a:t>发布与部署</a:t>
            </a:r>
          </a:p>
        </p:txBody>
      </p:sp>
    </p:spTree>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16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anim calcmode="lin" valueType="num">
                                      <p:cBhvr>
                                        <p:cTn id="17"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9"/>
                                        </p:tgtEl>
                                      </p:cBhvr>
                                    </p:animEffect>
                                  </p:childTnLst>
                                </p:cTn>
                              </p:par>
                            </p:childTnLst>
                          </p:cTn>
                        </p:par>
                        <p:par>
                          <p:cTn id="20" fill="hold">
                            <p:stCondLst>
                              <p:cond delay="2250"/>
                            </p:stCondLst>
                            <p:childTnLst>
                              <p:par>
                                <p:cTn id="21" presetID="14" presetClass="entr" presetSubtype="10" fill="hold" grpId="0" nodeType="afterEffect">
                                  <p:stCondLst>
                                    <p:cond delay="0"/>
                                  </p:stCondLst>
                                  <p:childTnLst>
                                    <p:set>
                                      <p:cBhvr>
                                        <p:cTn id="22" dur="1" fill="hold">
                                          <p:stCondLst>
                                            <p:cond delay="0"/>
                                          </p:stCondLst>
                                        </p:cTn>
                                        <p:tgtEl>
                                          <p:spTgt spid="121"/>
                                        </p:tgtEl>
                                        <p:attrNameLst>
                                          <p:attrName>style.visibility</p:attrName>
                                        </p:attrNameLst>
                                      </p:cBhvr>
                                      <p:to>
                                        <p:strVal val="visible"/>
                                      </p:to>
                                    </p:set>
                                    <p:animEffect transition="in" filter="randombar(horizontal)">
                                      <p:cBhvr>
                                        <p:cTn id="23" dur="500"/>
                                        <p:tgtEl>
                                          <p:spTgt spid="121"/>
                                        </p:tgtEl>
                                      </p:cBhvr>
                                    </p:animEffect>
                                  </p:childTnLst>
                                </p:cTn>
                              </p:par>
                            </p:childTnLst>
                          </p:cTn>
                        </p:par>
                        <p:par>
                          <p:cTn id="24" fill="hold">
                            <p:stCondLst>
                              <p:cond delay="2750"/>
                            </p:stCondLst>
                            <p:childTnLst>
                              <p:par>
                                <p:cTn id="25" presetID="12" presetClass="entr" presetSubtype="8" fill="hold" grpId="0" nodeType="afterEffect">
                                  <p:stCondLst>
                                    <p:cond delay="0"/>
                                  </p:stCondLst>
                                  <p:childTnLst>
                                    <p:set>
                                      <p:cBhvr>
                                        <p:cTn id="26" dur="1" fill="hold">
                                          <p:stCondLst>
                                            <p:cond delay="0"/>
                                          </p:stCondLst>
                                        </p:cTn>
                                        <p:tgtEl>
                                          <p:spTgt spid="3075"/>
                                        </p:tgtEl>
                                        <p:attrNameLst>
                                          <p:attrName>style.visibility</p:attrName>
                                        </p:attrNameLst>
                                      </p:cBhvr>
                                      <p:to>
                                        <p:strVal val="visible"/>
                                      </p:to>
                                    </p:set>
                                    <p:anim calcmode="lin" valueType="num">
                                      <p:cBhvr additive="base">
                                        <p:cTn id="27" dur="500"/>
                                        <p:tgtEl>
                                          <p:spTgt spid="3075"/>
                                        </p:tgtEl>
                                        <p:attrNameLst>
                                          <p:attrName>ppt_x</p:attrName>
                                        </p:attrNameLst>
                                      </p:cBhvr>
                                      <p:tavLst>
                                        <p:tav tm="0">
                                          <p:val>
                                            <p:strVal val="#ppt_x-#ppt_w*1.125000"/>
                                          </p:val>
                                        </p:tav>
                                        <p:tav tm="100000">
                                          <p:val>
                                            <p:strVal val="#ppt_x"/>
                                          </p:val>
                                        </p:tav>
                                      </p:tavLst>
                                    </p:anim>
                                    <p:animEffect transition="in" filter="wipe(right)">
                                      <p:cBhvr>
                                        <p:cTn id="28"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75" grpId="0" bldLvl="0" animBg="1"/>
      <p:bldP spid="9" grpId="0"/>
      <p:bldP spid="12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215" y="261588"/>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a:solidFill>
                    <a:srgbClr val="1B4367"/>
                  </a:solidFill>
                  <a:cs typeface="+mn-ea"/>
                  <a:sym typeface="+mn-lt"/>
                </a:rPr>
                <a:t>部署工具</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8" name="Rectangle 1"/>
          <p:cNvSpPr>
            <a:spLocks noChangeArrowheads="1"/>
          </p:cNvSpPr>
          <p:nvPr/>
        </p:nvSpPr>
        <p:spPr bwMode="auto">
          <a:xfrm>
            <a:off x="1301750" y="136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90204" pitchFamily="34" charset="0"/>
              </a:rPr>
            </a:br>
            <a:endParaRPr kumimoji="0" lang="zh-CN" altLang="zh-CN" sz="1800" b="0" i="0" u="none" strike="noStrike" cap="none" normalizeH="0" baseline="0">
              <a:ln>
                <a:noFill/>
              </a:ln>
              <a:solidFill>
                <a:schemeClr val="tx1"/>
              </a:solidFill>
              <a:effectLst/>
              <a:latin typeface="Arial" panose="020B0604020202090204" pitchFamily="34" charset="0"/>
            </a:endParaRPr>
          </a:p>
        </p:txBody>
      </p:sp>
      <p:sp>
        <p:nvSpPr>
          <p:cNvPr id="3" name="文本框 2">
            <a:extLst>
              <a:ext uri="{FF2B5EF4-FFF2-40B4-BE49-F238E27FC236}">
                <a16:creationId xmlns:a16="http://schemas.microsoft.com/office/drawing/2014/main" id="{8CCE8F07-502C-DA4C-87EA-50C252B2552F}"/>
              </a:ext>
            </a:extLst>
          </p:cNvPr>
          <p:cNvSpPr txBox="1"/>
          <p:nvPr/>
        </p:nvSpPr>
        <p:spPr>
          <a:xfrm>
            <a:off x="2854174" y="1219933"/>
            <a:ext cx="4181231" cy="3016210"/>
          </a:xfrm>
          <a:prstGeom prst="rect">
            <a:avLst/>
          </a:prstGeom>
          <a:noFill/>
        </p:spPr>
        <p:txBody>
          <a:bodyPr wrap="square" rtlCol="0">
            <a:spAutoFit/>
          </a:bodyPr>
          <a:lstStyle/>
          <a:p>
            <a:r>
              <a:rPr lang="zh-CN" altLang="en-US" sz="1600" dirty="0">
                <a:solidFill>
                  <a:srgbClr val="1B4367"/>
                </a:solidFill>
                <a:cs typeface="+mn-ea"/>
              </a:rPr>
              <a:t>代码仓库：</a:t>
            </a:r>
            <a:r>
              <a:rPr lang="en-US" altLang="zh-CN" sz="1600" dirty="0" err="1">
                <a:solidFill>
                  <a:srgbClr val="1B4367"/>
                </a:solidFill>
                <a:cs typeface="+mn-ea"/>
              </a:rPr>
              <a:t>Github</a:t>
            </a:r>
            <a:endParaRPr lang="en-US" altLang="zh-CN" sz="1600" dirty="0">
              <a:solidFill>
                <a:srgbClr val="1B4367"/>
              </a:solidFill>
              <a:cs typeface="+mn-ea"/>
            </a:endParaRPr>
          </a:p>
          <a:p>
            <a:endParaRPr lang="en-US" altLang="zh-CN" sz="1600" dirty="0">
              <a:solidFill>
                <a:srgbClr val="1B4367"/>
              </a:solidFill>
              <a:cs typeface="+mn-ea"/>
            </a:endParaRPr>
          </a:p>
          <a:p>
            <a:r>
              <a:rPr lang="zh-CN" altLang="en-US" sz="1600" dirty="0">
                <a:solidFill>
                  <a:srgbClr val="1B4367"/>
                </a:solidFill>
                <a:cs typeface="+mn-ea"/>
              </a:rPr>
              <a:t>代码部署控件：</a:t>
            </a:r>
            <a:r>
              <a:rPr lang="en-US" altLang="zh-CN" sz="1600" dirty="0">
                <a:solidFill>
                  <a:srgbClr val="1B4367"/>
                </a:solidFill>
                <a:cs typeface="+mn-ea"/>
              </a:rPr>
              <a:t>Action</a:t>
            </a:r>
            <a:r>
              <a:rPr lang="zh-CN" altLang="en-US" sz="1600" dirty="0">
                <a:solidFill>
                  <a:srgbClr val="1B4367"/>
                </a:solidFill>
                <a:cs typeface="+mn-ea"/>
              </a:rPr>
              <a:t> 服务</a:t>
            </a:r>
            <a:endParaRPr lang="en-US" altLang="zh-CN" sz="1600" dirty="0">
              <a:solidFill>
                <a:srgbClr val="1B4367"/>
              </a:solidFill>
              <a:cs typeface="+mn-ea"/>
            </a:endParaRPr>
          </a:p>
          <a:p>
            <a:endParaRPr lang="en-US" altLang="zh-CN" sz="1600" dirty="0">
              <a:solidFill>
                <a:srgbClr val="1B4367"/>
              </a:solidFill>
              <a:cs typeface="+mn-ea"/>
            </a:endParaRPr>
          </a:p>
          <a:p>
            <a:r>
              <a:rPr lang="en-US" altLang="zh-CN" sz="1600" dirty="0">
                <a:solidFill>
                  <a:srgbClr val="1B4367"/>
                </a:solidFill>
                <a:cs typeface="+mn-ea"/>
              </a:rPr>
              <a:t>Jar</a:t>
            </a:r>
            <a:r>
              <a:rPr lang="zh-CN" altLang="en-US" sz="1600" dirty="0">
                <a:solidFill>
                  <a:srgbClr val="1B4367"/>
                </a:solidFill>
                <a:cs typeface="+mn-ea"/>
              </a:rPr>
              <a:t> 包工具平台：</a:t>
            </a:r>
            <a:r>
              <a:rPr lang="en-US" altLang="zh-CN" sz="1600" dirty="0" err="1">
                <a:solidFill>
                  <a:srgbClr val="1B4367"/>
                </a:solidFill>
                <a:cs typeface="+mn-ea"/>
              </a:rPr>
              <a:t>Github</a:t>
            </a:r>
            <a:endParaRPr lang="en-US" altLang="zh-CN" sz="1600" dirty="0">
              <a:solidFill>
                <a:srgbClr val="1B4367"/>
              </a:solidFill>
              <a:cs typeface="+mn-ea"/>
            </a:endParaRPr>
          </a:p>
          <a:p>
            <a:endParaRPr lang="en-US" altLang="zh-CN" sz="1600" dirty="0">
              <a:solidFill>
                <a:srgbClr val="1B4367"/>
              </a:solidFill>
              <a:cs typeface="+mn-ea"/>
            </a:endParaRPr>
          </a:p>
          <a:p>
            <a:r>
              <a:rPr lang="en-US" altLang="zh-CN" sz="1600" dirty="0" err="1">
                <a:solidFill>
                  <a:srgbClr val="1B4367"/>
                </a:solidFill>
                <a:cs typeface="+mn-ea"/>
              </a:rPr>
              <a:t>DockerHub</a:t>
            </a:r>
            <a:r>
              <a:rPr lang="zh-CN" altLang="en-US" sz="1600" dirty="0">
                <a:solidFill>
                  <a:srgbClr val="1B4367"/>
                </a:solidFill>
                <a:cs typeface="+mn-ea"/>
              </a:rPr>
              <a:t>：阿里云容器镜像服务</a:t>
            </a:r>
            <a:endParaRPr lang="en-US" altLang="zh-CN" sz="1600" dirty="0">
              <a:solidFill>
                <a:srgbClr val="1B4367"/>
              </a:solidFill>
              <a:cs typeface="+mn-ea"/>
            </a:endParaRPr>
          </a:p>
          <a:p>
            <a:endParaRPr lang="en-US" altLang="zh-CN" sz="1600" dirty="0">
              <a:solidFill>
                <a:srgbClr val="1B4367"/>
              </a:solidFill>
              <a:cs typeface="+mn-ea"/>
            </a:endParaRPr>
          </a:p>
          <a:p>
            <a:r>
              <a:rPr lang="zh-CN" altLang="en-US" sz="1600" dirty="0">
                <a:solidFill>
                  <a:srgbClr val="1B4367"/>
                </a:solidFill>
                <a:cs typeface="+mn-ea"/>
              </a:rPr>
              <a:t>服务器：阿里云轻量应用服务器</a:t>
            </a:r>
            <a:endParaRPr lang="en-US" altLang="zh-CN" sz="1600" dirty="0">
              <a:solidFill>
                <a:srgbClr val="1B4367"/>
              </a:solidFill>
              <a:cs typeface="+mn-ea"/>
            </a:endParaRPr>
          </a:p>
          <a:p>
            <a:endParaRPr lang="en-US" altLang="zh-CN" sz="1600" dirty="0">
              <a:solidFill>
                <a:srgbClr val="1B4367"/>
              </a:solidFill>
              <a:cs typeface="+mn-ea"/>
            </a:endParaRPr>
          </a:p>
          <a:p>
            <a:r>
              <a:rPr lang="zh-CN" altLang="en-US" sz="1600" dirty="0">
                <a:solidFill>
                  <a:srgbClr val="1B4367"/>
                </a:solidFill>
                <a:cs typeface="+mn-ea"/>
              </a:rPr>
              <a:t>跨域问题：</a:t>
            </a:r>
            <a:r>
              <a:rPr lang="en-US" altLang="zh-CN" sz="1600" dirty="0">
                <a:solidFill>
                  <a:srgbClr val="1B4367"/>
                </a:solidFill>
                <a:cs typeface="+mn-ea"/>
              </a:rPr>
              <a:t>Nginx</a:t>
            </a:r>
          </a:p>
          <a:p>
            <a:endParaRPr kumimoji="1" lang="en-US" altLang="zh-CN" dirty="0"/>
          </a:p>
        </p:txBody>
      </p:sp>
    </p:spTree>
    <p:extLst>
      <p:ext uri="{BB962C8B-B14F-4D97-AF65-F5344CB8AC3E}">
        <p14:creationId xmlns:p14="http://schemas.microsoft.com/office/powerpoint/2010/main" val="1965596183"/>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215" y="261588"/>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a:solidFill>
                    <a:srgbClr val="1B4367"/>
                  </a:solidFill>
                  <a:cs typeface="+mn-ea"/>
                  <a:sym typeface="+mn-lt"/>
                </a:rPr>
                <a:t>部署工具</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8" name="Rectangle 1"/>
          <p:cNvSpPr>
            <a:spLocks noChangeArrowheads="1"/>
          </p:cNvSpPr>
          <p:nvPr/>
        </p:nvSpPr>
        <p:spPr bwMode="auto">
          <a:xfrm>
            <a:off x="1301750" y="136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90204" pitchFamily="34" charset="0"/>
              </a:rPr>
            </a:br>
            <a:endParaRPr kumimoji="0" lang="zh-CN" altLang="zh-CN" sz="1800" b="0" i="0" u="none" strike="noStrike" cap="none" normalizeH="0" baseline="0">
              <a:ln>
                <a:noFill/>
              </a:ln>
              <a:solidFill>
                <a:schemeClr val="tx1"/>
              </a:solidFill>
              <a:effectLst/>
              <a:latin typeface="Arial" panose="020B0604020202090204" pitchFamily="34" charset="0"/>
            </a:endParaRPr>
          </a:p>
        </p:txBody>
      </p:sp>
      <p:pic>
        <p:nvPicPr>
          <p:cNvPr id="6" name="图片 5">
            <a:extLst>
              <a:ext uri="{FF2B5EF4-FFF2-40B4-BE49-F238E27FC236}">
                <a16:creationId xmlns:a16="http://schemas.microsoft.com/office/drawing/2014/main" id="{CB1D8B38-F7D9-8142-983A-25C3FC8DCEA8}"/>
              </a:ext>
            </a:extLst>
          </p:cNvPr>
          <p:cNvPicPr>
            <a:picLocks noChangeAspect="1"/>
          </p:cNvPicPr>
          <p:nvPr/>
        </p:nvPicPr>
        <p:blipFill>
          <a:blip r:embed="rId3"/>
          <a:stretch>
            <a:fillRect/>
          </a:stretch>
        </p:blipFill>
        <p:spPr>
          <a:xfrm>
            <a:off x="4387912" y="451715"/>
            <a:ext cx="4677935" cy="4240069"/>
          </a:xfrm>
          <a:prstGeom prst="rect">
            <a:avLst/>
          </a:prstGeom>
        </p:spPr>
      </p:pic>
      <p:pic>
        <p:nvPicPr>
          <p:cNvPr id="7" name="图片 6">
            <a:extLst>
              <a:ext uri="{FF2B5EF4-FFF2-40B4-BE49-F238E27FC236}">
                <a16:creationId xmlns:a16="http://schemas.microsoft.com/office/drawing/2014/main" id="{2FE7E64F-EF4B-3744-8E9D-B7525D021CC6}"/>
              </a:ext>
            </a:extLst>
          </p:cNvPr>
          <p:cNvPicPr>
            <a:picLocks noChangeAspect="1"/>
          </p:cNvPicPr>
          <p:nvPr/>
        </p:nvPicPr>
        <p:blipFill>
          <a:blip r:embed="rId4"/>
          <a:stretch>
            <a:fillRect/>
          </a:stretch>
        </p:blipFill>
        <p:spPr>
          <a:xfrm>
            <a:off x="65794" y="1285874"/>
            <a:ext cx="4237698" cy="2571750"/>
          </a:xfrm>
          <a:prstGeom prst="rect">
            <a:avLst/>
          </a:prstGeom>
        </p:spPr>
      </p:pic>
    </p:spTree>
    <p:extLst>
      <p:ext uri="{BB962C8B-B14F-4D97-AF65-F5344CB8AC3E}">
        <p14:creationId xmlns:p14="http://schemas.microsoft.com/office/powerpoint/2010/main" val="4229977222"/>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215" y="261588"/>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a:solidFill>
                    <a:srgbClr val="1B4367"/>
                  </a:solidFill>
                  <a:cs typeface="+mn-ea"/>
                  <a:sym typeface="+mn-lt"/>
                </a:rPr>
                <a:t>版本升级技术</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8" name="Rectangle 1"/>
          <p:cNvSpPr>
            <a:spLocks noChangeArrowheads="1"/>
          </p:cNvSpPr>
          <p:nvPr/>
        </p:nvSpPr>
        <p:spPr bwMode="auto">
          <a:xfrm>
            <a:off x="1301750" y="136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90204" pitchFamily="34" charset="0"/>
              </a:rPr>
            </a:br>
            <a:endParaRPr kumimoji="0" lang="zh-CN" altLang="zh-CN" sz="1800" b="0" i="0" u="none" strike="noStrike" cap="none" normalizeH="0" baseline="0">
              <a:ln>
                <a:noFill/>
              </a:ln>
              <a:solidFill>
                <a:schemeClr val="tx1"/>
              </a:solidFill>
              <a:effectLst/>
              <a:latin typeface="Arial" panose="020B0604020202090204" pitchFamily="34" charset="0"/>
            </a:endParaRPr>
          </a:p>
        </p:txBody>
      </p:sp>
      <p:sp>
        <p:nvSpPr>
          <p:cNvPr id="3" name="文本框 2">
            <a:extLst>
              <a:ext uri="{FF2B5EF4-FFF2-40B4-BE49-F238E27FC236}">
                <a16:creationId xmlns:a16="http://schemas.microsoft.com/office/drawing/2014/main" id="{252DFC95-6281-2540-93DC-437B499A7E16}"/>
              </a:ext>
            </a:extLst>
          </p:cNvPr>
          <p:cNvSpPr txBox="1"/>
          <p:nvPr/>
        </p:nvSpPr>
        <p:spPr>
          <a:xfrm>
            <a:off x="1375508" y="1039446"/>
            <a:ext cx="7166707" cy="3372783"/>
          </a:xfrm>
          <a:prstGeom prst="rect">
            <a:avLst/>
          </a:prstGeom>
          <a:noFill/>
        </p:spPr>
        <p:txBody>
          <a:bodyPr wrap="square" rtlCol="0">
            <a:spAutoFit/>
          </a:bodyPr>
          <a:lstStyle/>
          <a:p>
            <a:pPr>
              <a:lnSpc>
                <a:spcPct val="150000"/>
              </a:lnSpc>
            </a:pPr>
            <a:r>
              <a:rPr lang="zh-CN" altLang="en-US" sz="1600" dirty="0">
                <a:solidFill>
                  <a:srgbClr val="1B4367"/>
                </a:solidFill>
                <a:cs typeface="+mn-ea"/>
              </a:rPr>
              <a:t>版本升级方案：</a:t>
            </a:r>
            <a:endParaRPr lang="en-US" altLang="zh-CN" sz="1600" dirty="0">
              <a:solidFill>
                <a:srgbClr val="1B4367"/>
              </a:solidFill>
              <a:cs typeface="+mn-ea"/>
            </a:endParaRPr>
          </a:p>
          <a:p>
            <a:pPr>
              <a:lnSpc>
                <a:spcPct val="150000"/>
              </a:lnSpc>
            </a:pPr>
            <a:endParaRPr lang="en-US" altLang="zh-CN" sz="1600" dirty="0">
              <a:solidFill>
                <a:srgbClr val="1B4367"/>
              </a:solidFill>
              <a:cs typeface="+mn-ea"/>
            </a:endParaRPr>
          </a:p>
          <a:p>
            <a:pPr>
              <a:lnSpc>
                <a:spcPct val="150000"/>
              </a:lnSpc>
            </a:pPr>
            <a:r>
              <a:rPr lang="zh-CN" altLang="en-US" sz="1600" dirty="0">
                <a:solidFill>
                  <a:srgbClr val="1B4367"/>
                </a:solidFill>
                <a:cs typeface="+mn-ea"/>
              </a:rPr>
              <a:t>由于项目为 </a:t>
            </a:r>
            <a:r>
              <a:rPr lang="en-US" altLang="zh-CN" sz="1600" dirty="0">
                <a:solidFill>
                  <a:srgbClr val="1B4367"/>
                </a:solidFill>
                <a:cs typeface="+mn-ea"/>
              </a:rPr>
              <a:t>WEB</a:t>
            </a:r>
            <a:r>
              <a:rPr lang="zh-CN" altLang="en-US" sz="1600" dirty="0">
                <a:solidFill>
                  <a:srgbClr val="1B4367"/>
                </a:solidFill>
                <a:cs typeface="+mn-ea"/>
              </a:rPr>
              <a:t> 技术， </a:t>
            </a:r>
            <a:r>
              <a:rPr lang="en-US" altLang="zh-CN" sz="1600" dirty="0">
                <a:solidFill>
                  <a:srgbClr val="1B4367"/>
                </a:solidFill>
                <a:cs typeface="+mn-ea"/>
              </a:rPr>
              <a:t>B/S</a:t>
            </a:r>
            <a:r>
              <a:rPr lang="zh-CN" altLang="en-US" sz="1600" dirty="0">
                <a:solidFill>
                  <a:srgbClr val="1B4367"/>
                </a:solidFill>
                <a:cs typeface="+mn-ea"/>
              </a:rPr>
              <a:t> 架构，无法强制推送补丁。</a:t>
            </a:r>
            <a:endParaRPr lang="en-US" altLang="zh-CN" sz="1600" dirty="0">
              <a:solidFill>
                <a:srgbClr val="1B4367"/>
              </a:solidFill>
              <a:cs typeface="+mn-ea"/>
            </a:endParaRPr>
          </a:p>
          <a:p>
            <a:pPr>
              <a:lnSpc>
                <a:spcPct val="150000"/>
              </a:lnSpc>
            </a:pPr>
            <a:endParaRPr lang="en-US" altLang="zh-CN" sz="1600" dirty="0">
              <a:solidFill>
                <a:srgbClr val="1B4367"/>
              </a:solidFill>
              <a:cs typeface="+mn-ea"/>
            </a:endParaRPr>
          </a:p>
          <a:p>
            <a:pPr>
              <a:lnSpc>
                <a:spcPct val="150000"/>
              </a:lnSpc>
            </a:pPr>
            <a:r>
              <a:rPr lang="zh-CN" altLang="en-US" sz="1600" dirty="0">
                <a:solidFill>
                  <a:srgbClr val="1B4367"/>
                </a:solidFill>
                <a:cs typeface="+mn-ea"/>
              </a:rPr>
              <a:t>方案：</a:t>
            </a:r>
            <a:endParaRPr lang="en-US" altLang="zh-CN" sz="1600" dirty="0">
              <a:solidFill>
                <a:srgbClr val="1B4367"/>
              </a:solidFill>
              <a:cs typeface="+mn-ea"/>
            </a:endParaRPr>
          </a:p>
          <a:p>
            <a:pPr>
              <a:lnSpc>
                <a:spcPct val="150000"/>
              </a:lnSpc>
            </a:pPr>
            <a:r>
              <a:rPr lang="en-US" altLang="zh-CN" sz="1600" dirty="0">
                <a:solidFill>
                  <a:srgbClr val="1B4367"/>
                </a:solidFill>
                <a:cs typeface="+mn-ea"/>
              </a:rPr>
              <a:t>1</a:t>
            </a:r>
            <a:r>
              <a:rPr lang="zh-CN" altLang="en-US" sz="1600" dirty="0">
                <a:solidFill>
                  <a:srgbClr val="1B4367"/>
                </a:solidFill>
                <a:cs typeface="+mn-ea"/>
              </a:rPr>
              <a:t>、通过 </a:t>
            </a:r>
            <a:r>
              <a:rPr lang="en-US" altLang="zh-CN" sz="1600" dirty="0">
                <a:solidFill>
                  <a:srgbClr val="1B4367"/>
                </a:solidFill>
                <a:cs typeface="+mn-ea"/>
              </a:rPr>
              <a:t>WebSocket</a:t>
            </a:r>
            <a:r>
              <a:rPr lang="zh-CN" altLang="en-US" sz="1600" dirty="0">
                <a:solidFill>
                  <a:srgbClr val="1B4367"/>
                </a:solidFill>
                <a:cs typeface="+mn-ea"/>
              </a:rPr>
              <a:t> 建立浏览器与服务器之间长链接的通信机制。</a:t>
            </a:r>
            <a:endParaRPr lang="en-US" altLang="zh-CN" sz="1600" dirty="0">
              <a:solidFill>
                <a:srgbClr val="1B4367"/>
              </a:solidFill>
              <a:cs typeface="+mn-ea"/>
            </a:endParaRPr>
          </a:p>
          <a:p>
            <a:pPr>
              <a:lnSpc>
                <a:spcPct val="150000"/>
              </a:lnSpc>
            </a:pPr>
            <a:r>
              <a:rPr lang="zh-CN" altLang="en-US" sz="1600" dirty="0">
                <a:solidFill>
                  <a:srgbClr val="1B4367"/>
                </a:solidFill>
                <a:cs typeface="+mn-ea"/>
              </a:rPr>
              <a:t>当版本升级时，服务器对浏览器进行通知。前端页面刷新完成新版本更新。</a:t>
            </a:r>
            <a:endParaRPr lang="en-US" altLang="zh-CN" sz="1600" dirty="0">
              <a:solidFill>
                <a:srgbClr val="1B4367"/>
              </a:solidFill>
              <a:cs typeface="+mn-ea"/>
            </a:endParaRPr>
          </a:p>
          <a:p>
            <a:pPr>
              <a:lnSpc>
                <a:spcPct val="150000"/>
              </a:lnSpc>
            </a:pPr>
            <a:endParaRPr lang="en-US" altLang="zh-CN" sz="1600" dirty="0">
              <a:solidFill>
                <a:srgbClr val="1B4367"/>
              </a:solidFill>
              <a:cs typeface="+mn-ea"/>
            </a:endParaRPr>
          </a:p>
          <a:p>
            <a:pPr>
              <a:lnSpc>
                <a:spcPct val="150000"/>
              </a:lnSpc>
            </a:pPr>
            <a:r>
              <a:rPr lang="en-US" altLang="zh-CN" sz="1600" dirty="0">
                <a:solidFill>
                  <a:srgbClr val="1B4367"/>
                </a:solidFill>
                <a:cs typeface="+mn-ea"/>
              </a:rPr>
              <a:t>2</a:t>
            </a:r>
            <a:r>
              <a:rPr lang="zh-CN" altLang="en-US" sz="1600" dirty="0">
                <a:solidFill>
                  <a:srgbClr val="1B4367"/>
                </a:solidFill>
                <a:cs typeface="+mn-ea"/>
              </a:rPr>
              <a:t>、停机更新。</a:t>
            </a:r>
            <a:endParaRPr lang="en-US" altLang="zh-CN" sz="1600" dirty="0">
              <a:solidFill>
                <a:srgbClr val="1B4367"/>
              </a:solidFill>
              <a:cs typeface="+mn-ea"/>
            </a:endParaRPr>
          </a:p>
        </p:txBody>
      </p:sp>
    </p:spTree>
    <p:extLst>
      <p:ext uri="{BB962C8B-B14F-4D97-AF65-F5344CB8AC3E}">
        <p14:creationId xmlns:p14="http://schemas.microsoft.com/office/powerpoint/2010/main" val="712100588"/>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215" y="261588"/>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a:solidFill>
                    <a:srgbClr val="1B4367"/>
                  </a:solidFill>
                  <a:cs typeface="+mn-ea"/>
                  <a:sym typeface="+mn-lt"/>
                </a:rPr>
                <a:t>版本升级技术</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8" name="Rectangle 1"/>
          <p:cNvSpPr>
            <a:spLocks noChangeArrowheads="1"/>
          </p:cNvSpPr>
          <p:nvPr/>
        </p:nvSpPr>
        <p:spPr bwMode="auto">
          <a:xfrm>
            <a:off x="1301750" y="136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90204" pitchFamily="34" charset="0"/>
              </a:rPr>
            </a:br>
            <a:endParaRPr kumimoji="0" lang="zh-CN" altLang="zh-CN" sz="1800" b="0" i="0" u="none" strike="noStrike" cap="none" normalizeH="0" baseline="0">
              <a:ln>
                <a:noFill/>
              </a:ln>
              <a:solidFill>
                <a:schemeClr val="tx1"/>
              </a:solidFill>
              <a:effectLst/>
              <a:latin typeface="Arial" panose="020B0604020202090204" pitchFamily="34" charset="0"/>
            </a:endParaRPr>
          </a:p>
        </p:txBody>
      </p:sp>
      <p:sp>
        <p:nvSpPr>
          <p:cNvPr id="2" name="文本框 1">
            <a:extLst>
              <a:ext uri="{FF2B5EF4-FFF2-40B4-BE49-F238E27FC236}">
                <a16:creationId xmlns:a16="http://schemas.microsoft.com/office/drawing/2014/main" id="{07FD3069-3E95-4C4D-A8E6-71199259F63E}"/>
              </a:ext>
            </a:extLst>
          </p:cNvPr>
          <p:cNvSpPr txBox="1"/>
          <p:nvPr/>
        </p:nvSpPr>
        <p:spPr>
          <a:xfrm>
            <a:off x="3040703" y="1663809"/>
            <a:ext cx="2356735" cy="1815882"/>
          </a:xfrm>
          <a:prstGeom prst="rect">
            <a:avLst/>
          </a:prstGeom>
          <a:noFill/>
        </p:spPr>
        <p:txBody>
          <a:bodyPr wrap="none" rtlCol="0">
            <a:spAutoFit/>
          </a:bodyPr>
          <a:lstStyle/>
          <a:p>
            <a:r>
              <a:rPr lang="zh-CN" altLang="en-US" sz="1600" dirty="0">
                <a:solidFill>
                  <a:srgbClr val="1B4367"/>
                </a:solidFill>
                <a:cs typeface="+mn-ea"/>
              </a:rPr>
              <a:t>技术学习：</a:t>
            </a:r>
            <a:endParaRPr lang="en-US" altLang="zh-CN" sz="1600" dirty="0">
              <a:solidFill>
                <a:srgbClr val="1B4367"/>
              </a:solidFill>
              <a:cs typeface="+mn-ea"/>
            </a:endParaRPr>
          </a:p>
          <a:p>
            <a:endParaRPr lang="en-US" altLang="zh-CN" sz="1600" dirty="0">
              <a:solidFill>
                <a:srgbClr val="1B4367"/>
              </a:solidFill>
              <a:cs typeface="+mn-ea"/>
            </a:endParaRPr>
          </a:p>
          <a:p>
            <a:r>
              <a:rPr lang="en-US" altLang="zh-CN" sz="1600" dirty="0">
                <a:solidFill>
                  <a:srgbClr val="1B4367"/>
                </a:solidFill>
                <a:cs typeface="+mn-ea"/>
              </a:rPr>
              <a:t>1</a:t>
            </a:r>
            <a:r>
              <a:rPr lang="zh-CN" altLang="en-US" sz="1600" dirty="0">
                <a:solidFill>
                  <a:srgbClr val="1B4367"/>
                </a:solidFill>
                <a:cs typeface="+mn-ea"/>
              </a:rPr>
              <a:t>、小组会议指定方案。</a:t>
            </a:r>
            <a:endParaRPr lang="en-US" altLang="zh-CN" sz="1600" dirty="0">
              <a:solidFill>
                <a:srgbClr val="1B4367"/>
              </a:solidFill>
              <a:cs typeface="+mn-ea"/>
            </a:endParaRPr>
          </a:p>
          <a:p>
            <a:endParaRPr lang="en-US" altLang="zh-CN" sz="1600" dirty="0">
              <a:solidFill>
                <a:srgbClr val="1B4367"/>
              </a:solidFill>
              <a:cs typeface="+mn-ea"/>
            </a:endParaRPr>
          </a:p>
          <a:p>
            <a:r>
              <a:rPr lang="en-US" altLang="zh-CN" sz="1600" dirty="0">
                <a:solidFill>
                  <a:srgbClr val="1B4367"/>
                </a:solidFill>
                <a:cs typeface="+mn-ea"/>
              </a:rPr>
              <a:t>2</a:t>
            </a:r>
            <a:r>
              <a:rPr lang="zh-CN" altLang="en-US" sz="1600" dirty="0">
                <a:solidFill>
                  <a:srgbClr val="1B4367"/>
                </a:solidFill>
                <a:cs typeface="+mn-ea"/>
              </a:rPr>
              <a:t>、需求倒逼技术升级。</a:t>
            </a:r>
            <a:endParaRPr lang="en-US" altLang="zh-CN" sz="1600" dirty="0">
              <a:solidFill>
                <a:srgbClr val="1B4367"/>
              </a:solidFill>
              <a:cs typeface="+mn-ea"/>
            </a:endParaRPr>
          </a:p>
          <a:p>
            <a:endParaRPr lang="en-US" altLang="zh-CN" sz="1600" dirty="0">
              <a:solidFill>
                <a:srgbClr val="1B4367"/>
              </a:solidFill>
              <a:cs typeface="+mn-ea"/>
            </a:endParaRPr>
          </a:p>
          <a:p>
            <a:r>
              <a:rPr lang="en-US" altLang="zh-CN" sz="1600" dirty="0">
                <a:solidFill>
                  <a:srgbClr val="1B4367"/>
                </a:solidFill>
                <a:cs typeface="+mn-ea"/>
              </a:rPr>
              <a:t>3</a:t>
            </a:r>
            <a:r>
              <a:rPr lang="zh-CN" altLang="en-US" sz="1600" dirty="0">
                <a:solidFill>
                  <a:srgbClr val="1B4367"/>
                </a:solidFill>
                <a:cs typeface="+mn-ea"/>
              </a:rPr>
              <a:t>、性能倒逼技术升级。</a:t>
            </a:r>
          </a:p>
        </p:txBody>
      </p:sp>
    </p:spTree>
    <p:extLst>
      <p:ext uri="{BB962C8B-B14F-4D97-AF65-F5344CB8AC3E}">
        <p14:creationId xmlns:p14="http://schemas.microsoft.com/office/powerpoint/2010/main" val="941172113"/>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215" y="261588"/>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a:solidFill>
                    <a:srgbClr val="1B4367"/>
                  </a:solidFill>
                  <a:cs typeface="+mn-ea"/>
                  <a:sym typeface="+mn-lt"/>
                </a:rPr>
                <a:t>项目完成情况</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graphicFrame>
        <p:nvGraphicFramePr>
          <p:cNvPr id="16" name="表格 15"/>
          <p:cNvGraphicFramePr>
            <a:graphicFrameLocks noGrp="1"/>
          </p:cNvGraphicFramePr>
          <p:nvPr>
            <p:custDataLst>
              <p:tags r:id="rId1"/>
            </p:custDataLst>
          </p:nvPr>
        </p:nvGraphicFramePr>
        <p:xfrm>
          <a:off x="429895" y="773430"/>
          <a:ext cx="2543810" cy="3417184"/>
        </p:xfrm>
        <a:graphic>
          <a:graphicData uri="http://schemas.openxmlformats.org/drawingml/2006/table">
            <a:tbl>
              <a:tblPr/>
              <a:tblGrid>
                <a:gridCol w="1271905">
                  <a:extLst>
                    <a:ext uri="{9D8B030D-6E8A-4147-A177-3AD203B41FA5}">
                      <a16:colId xmlns:a16="http://schemas.microsoft.com/office/drawing/2014/main" val="20000"/>
                    </a:ext>
                  </a:extLst>
                </a:gridCol>
                <a:gridCol w="1271905">
                  <a:extLst>
                    <a:ext uri="{9D8B030D-6E8A-4147-A177-3AD203B41FA5}">
                      <a16:colId xmlns:a16="http://schemas.microsoft.com/office/drawing/2014/main" val="20001"/>
                    </a:ext>
                  </a:extLst>
                </a:gridCol>
              </a:tblGrid>
              <a:tr h="281258">
                <a:tc>
                  <a:txBody>
                    <a:bodyPr/>
                    <a:lstStyle/>
                    <a:p>
                      <a:r>
                        <a:rPr lang="zh-CN" altLang="en-US" sz="1100" b="1" kern="1200" dirty="0">
                          <a:solidFill>
                            <a:srgbClr val="1B4367"/>
                          </a:solidFill>
                          <a:latin typeface="+mn-lt"/>
                          <a:ea typeface="+mn-ea"/>
                          <a:cs typeface="+mn-ea"/>
                        </a:rPr>
                        <a:t>需求列表</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r>
                        <a:rPr lang="zh-CN" altLang="en-US" sz="1100" b="1" kern="1200" dirty="0">
                          <a:solidFill>
                            <a:srgbClr val="1B4367"/>
                          </a:solidFill>
                          <a:latin typeface="+mn-lt"/>
                          <a:ea typeface="+mn-ea"/>
                          <a:cs typeface="+mn-ea"/>
                        </a:rPr>
                        <a:t>需求实现情况</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0000"/>
                  </a:ext>
                </a:extLst>
              </a:tr>
              <a:tr h="464403">
                <a:tc>
                  <a:txBody>
                    <a:bodyPr/>
                    <a:lstStyle/>
                    <a:p>
                      <a:r>
                        <a:rPr lang="zh-CN" altLang="en-US" sz="1100" b="0" kern="1200" dirty="0">
                          <a:solidFill>
                            <a:srgbClr val="1B4367"/>
                          </a:solidFill>
                          <a:latin typeface="+mn-lt"/>
                          <a:ea typeface="+mn-ea"/>
                          <a:cs typeface="+mn-ea"/>
                        </a:rPr>
                        <a:t>服务器环境搭建</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marL="0" algn="l" defTabSz="685800" rtl="0" eaLnBrk="1" latinLnBrk="0" hangingPunct="1"/>
                      <a:r>
                        <a:rPr lang="zh-CN" altLang="en-US" sz="1100" b="0" kern="1200">
                          <a:solidFill>
                            <a:srgbClr val="1B4367"/>
                          </a:solidFill>
                          <a:latin typeface="+mn-lt"/>
                          <a:ea typeface="+mn-ea"/>
                          <a:cs typeface="+mn-ea"/>
                        </a:rPr>
                        <a:t>基本实现</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0001"/>
                  </a:ext>
                </a:extLst>
              </a:tr>
              <a:tr h="464403">
                <a:tc>
                  <a:txBody>
                    <a:bodyPr/>
                    <a:lstStyle/>
                    <a:p>
                      <a:r>
                        <a:rPr lang="zh-CN" altLang="en-US" sz="1100" b="0" kern="1200" dirty="0">
                          <a:solidFill>
                            <a:srgbClr val="1B4367"/>
                          </a:solidFill>
                          <a:latin typeface="+mn-lt"/>
                          <a:ea typeface="+mn-ea"/>
                          <a:cs typeface="+mn-ea"/>
                        </a:rPr>
                        <a:t>代码集成环境搭建</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pPr marL="0" algn="l" defTabSz="685800" rtl="0" eaLnBrk="1" latinLnBrk="0" hangingPunct="1"/>
                      <a:r>
                        <a:rPr lang="zh-CN" altLang="en-US" sz="1100">
                          <a:solidFill>
                            <a:srgbClr val="1B4367"/>
                          </a:solidFill>
                          <a:cs typeface="+mn-ea"/>
                          <a:sym typeface="+mn-ea"/>
                        </a:rPr>
                        <a:t>基本实现</a:t>
                      </a:r>
                      <a:endParaRPr lang="zh-CN" altLang="en-US" sz="1100" b="0" kern="1200">
                        <a:solidFill>
                          <a:srgbClr val="1B4367"/>
                        </a:solidFill>
                        <a:latin typeface="+mn-lt"/>
                        <a:ea typeface="+mn-ea"/>
                        <a:cs typeface="+mn-ea"/>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02"/>
                  </a:ext>
                </a:extLst>
              </a:tr>
              <a:tr h="464185">
                <a:tc>
                  <a:txBody>
                    <a:bodyPr/>
                    <a:lstStyle/>
                    <a:p>
                      <a:r>
                        <a:rPr lang="zh-CN" altLang="en-US" sz="1100" b="0" kern="1200">
                          <a:solidFill>
                            <a:srgbClr val="1B4367"/>
                          </a:solidFill>
                          <a:latin typeface="+mn-lt"/>
                          <a:ea typeface="+mn-ea"/>
                          <a:cs typeface="+mn-ea"/>
                        </a:rPr>
                        <a:t>判题系统</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marL="0" algn="l" defTabSz="685800" rtl="0" eaLnBrk="1" latinLnBrk="0" hangingPunct="1"/>
                      <a:r>
                        <a:rPr lang="zh-CN" altLang="en-US" sz="1100">
                          <a:solidFill>
                            <a:srgbClr val="1B4367"/>
                          </a:solidFill>
                          <a:cs typeface="+mn-ea"/>
                          <a:sym typeface="+mn-ea"/>
                        </a:rPr>
                        <a:t>基本实现</a:t>
                      </a:r>
                      <a:endParaRPr lang="zh-CN" altLang="en-US" sz="1100" b="0" kern="1200">
                        <a:solidFill>
                          <a:srgbClr val="1B4367"/>
                        </a:solidFill>
                        <a:latin typeface="+mn-lt"/>
                        <a:ea typeface="+mn-ea"/>
                        <a:cs typeface="+mn-ea"/>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0003"/>
                  </a:ext>
                </a:extLst>
              </a:tr>
              <a:tr h="281258">
                <a:tc>
                  <a:txBody>
                    <a:bodyPr/>
                    <a:lstStyle/>
                    <a:p>
                      <a:r>
                        <a:rPr lang="zh-CN" altLang="en-US" sz="1100" b="0" kern="1200">
                          <a:solidFill>
                            <a:srgbClr val="1B4367"/>
                          </a:solidFill>
                          <a:latin typeface="+mn-lt"/>
                          <a:ea typeface="+mn-ea"/>
                          <a:cs typeface="+mn-ea"/>
                        </a:rPr>
                        <a:t>提交代码</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zh-CN" altLang="en-US" sz="1100" b="0" kern="1200" dirty="0">
                          <a:solidFill>
                            <a:srgbClr val="1B4367"/>
                          </a:solidFill>
                          <a:latin typeface="+mn-lt"/>
                          <a:ea typeface="+mn-ea"/>
                          <a:cs typeface="+mn-ea"/>
                        </a:rPr>
                        <a:t>只支持五种主流代码语言</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04"/>
                  </a:ext>
                </a:extLst>
              </a:tr>
              <a:tr h="464403">
                <a:tc>
                  <a:txBody>
                    <a:bodyPr/>
                    <a:lstStyle/>
                    <a:p>
                      <a:r>
                        <a:rPr lang="zh-CN" altLang="en-US" sz="1100" b="0" kern="1200">
                          <a:solidFill>
                            <a:srgbClr val="1B4367"/>
                          </a:solidFill>
                          <a:latin typeface="+mn-lt"/>
                          <a:ea typeface="+mn-ea"/>
                          <a:cs typeface="+mn-ea"/>
                        </a:rPr>
                        <a:t>查看提交记录</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marL="0" algn="l" defTabSz="685800" rtl="0" eaLnBrk="1" latinLnBrk="0" hangingPunct="1"/>
                      <a:r>
                        <a:rPr lang="zh-CN" altLang="en-US" sz="1100" b="0" kern="1200">
                          <a:solidFill>
                            <a:srgbClr val="1B4367"/>
                          </a:solidFill>
                          <a:latin typeface="+mn-lt"/>
                          <a:ea typeface="+mn-ea"/>
                          <a:cs typeface="+mn-ea"/>
                        </a:rPr>
                        <a:t>基本实现</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0005"/>
                  </a:ext>
                </a:extLst>
              </a:tr>
              <a:tr h="281258">
                <a:tc>
                  <a:txBody>
                    <a:bodyPr/>
                    <a:lstStyle/>
                    <a:p>
                      <a:r>
                        <a:rPr lang="zh-CN" altLang="en-US" sz="1100" b="0" kern="1200">
                          <a:solidFill>
                            <a:srgbClr val="1B4367"/>
                          </a:solidFill>
                          <a:latin typeface="+mn-lt"/>
                          <a:ea typeface="+mn-ea"/>
                          <a:cs typeface="+mn-ea"/>
                        </a:rPr>
                        <a:t>搜索题目</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pPr marL="0" algn="l" defTabSz="685800" rtl="0" eaLnBrk="1" latinLnBrk="0" hangingPunct="1"/>
                      <a:r>
                        <a:rPr lang="zh-CN" altLang="en-US" sz="1100">
                          <a:solidFill>
                            <a:srgbClr val="1B4367"/>
                          </a:solidFill>
                          <a:cs typeface="+mn-ea"/>
                          <a:sym typeface="+mn-ea"/>
                        </a:rPr>
                        <a:t>基本实现</a:t>
                      </a:r>
                      <a:endParaRPr lang="zh-CN" altLang="en-US" sz="1100" b="0" kern="1200">
                        <a:solidFill>
                          <a:srgbClr val="1B4367"/>
                        </a:solidFill>
                        <a:latin typeface="+mn-lt"/>
                        <a:ea typeface="+mn-ea"/>
                        <a:cs typeface="+mn-ea"/>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06"/>
                  </a:ext>
                </a:extLst>
              </a:tr>
              <a:tr h="281258">
                <a:tc>
                  <a:txBody>
                    <a:bodyPr/>
                    <a:lstStyle/>
                    <a:p>
                      <a:r>
                        <a:rPr lang="zh-CN" altLang="en-US" sz="1100" b="0" kern="1200" dirty="0">
                          <a:solidFill>
                            <a:srgbClr val="1B4367"/>
                          </a:solidFill>
                          <a:latin typeface="+mn-lt"/>
                          <a:ea typeface="+mn-ea"/>
                          <a:cs typeface="+mn-ea"/>
                        </a:rPr>
                        <a:t>题目系统</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marL="0" algn="l" defTabSz="685800" rtl="0" eaLnBrk="1" latinLnBrk="0" hangingPunct="1"/>
                      <a:r>
                        <a:rPr lang="zh-CN" altLang="en-US" sz="1100">
                          <a:solidFill>
                            <a:srgbClr val="1B4367"/>
                          </a:solidFill>
                          <a:cs typeface="+mn-ea"/>
                          <a:sym typeface="+mn-ea"/>
                        </a:rPr>
                        <a:t>基本实现</a:t>
                      </a:r>
                      <a:endParaRPr lang="zh-CN" altLang="en-US" sz="1100" b="0" kern="1200">
                        <a:solidFill>
                          <a:srgbClr val="1B4367"/>
                        </a:solidFill>
                        <a:latin typeface="+mn-lt"/>
                        <a:ea typeface="+mn-ea"/>
                        <a:cs typeface="+mn-ea"/>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0007"/>
                  </a:ext>
                </a:extLst>
              </a:tr>
              <a:tr h="281258">
                <a:tc>
                  <a:txBody>
                    <a:bodyPr/>
                    <a:lstStyle/>
                    <a:p>
                      <a:r>
                        <a:rPr lang="zh-CN" altLang="en-US" sz="1100" b="0" kern="1200">
                          <a:solidFill>
                            <a:srgbClr val="1B4367"/>
                          </a:solidFill>
                          <a:latin typeface="+mn-lt"/>
                          <a:ea typeface="+mn-ea"/>
                          <a:cs typeface="+mn-ea"/>
                        </a:rPr>
                        <a:t>题目数据搭建</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zh-CN" altLang="en-US" sz="1100" b="0" kern="1200" dirty="0">
                          <a:solidFill>
                            <a:srgbClr val="1B4367"/>
                          </a:solidFill>
                          <a:latin typeface="+mn-lt"/>
                          <a:ea typeface="+mn-ea"/>
                          <a:cs typeface="+mn-ea"/>
                        </a:rPr>
                        <a:t>只加了少量题目</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08"/>
                  </a:ext>
                </a:extLst>
              </a:tr>
            </a:tbl>
          </a:graphicData>
        </a:graphic>
      </p:graphicFrame>
      <p:sp>
        <p:nvSpPr>
          <p:cNvPr id="28" name="Rectangle 1"/>
          <p:cNvSpPr>
            <a:spLocks noChangeArrowheads="1"/>
          </p:cNvSpPr>
          <p:nvPr/>
        </p:nvSpPr>
        <p:spPr bwMode="auto">
          <a:xfrm>
            <a:off x="1301750" y="136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90204" pitchFamily="34" charset="0"/>
              </a:rPr>
            </a:br>
            <a:endParaRPr kumimoji="0" lang="zh-CN" altLang="zh-CN" sz="1800" b="0" i="0" u="none" strike="noStrike" cap="none" normalizeH="0" baseline="0">
              <a:ln>
                <a:noFill/>
              </a:ln>
              <a:solidFill>
                <a:schemeClr val="tx1"/>
              </a:solidFill>
              <a:effectLst/>
              <a:latin typeface="Arial" panose="020B0604020202090204" pitchFamily="34" charset="0"/>
            </a:endParaRPr>
          </a:p>
        </p:txBody>
      </p:sp>
      <p:graphicFrame>
        <p:nvGraphicFramePr>
          <p:cNvPr id="7" name="表格 6"/>
          <p:cNvGraphicFramePr>
            <a:graphicFrameLocks noGrp="1"/>
          </p:cNvGraphicFramePr>
          <p:nvPr>
            <p:custDataLst>
              <p:tags r:id="rId2"/>
            </p:custDataLst>
          </p:nvPr>
        </p:nvGraphicFramePr>
        <p:xfrm>
          <a:off x="2973859" y="773189"/>
          <a:ext cx="3063240" cy="2433320"/>
        </p:xfrm>
        <a:graphic>
          <a:graphicData uri="http://schemas.openxmlformats.org/drawingml/2006/table">
            <a:tbl>
              <a:tblPr/>
              <a:tblGrid>
                <a:gridCol w="1531620">
                  <a:extLst>
                    <a:ext uri="{9D8B030D-6E8A-4147-A177-3AD203B41FA5}">
                      <a16:colId xmlns:a16="http://schemas.microsoft.com/office/drawing/2014/main" val="20000"/>
                    </a:ext>
                  </a:extLst>
                </a:gridCol>
                <a:gridCol w="1531620">
                  <a:extLst>
                    <a:ext uri="{9D8B030D-6E8A-4147-A177-3AD203B41FA5}">
                      <a16:colId xmlns:a16="http://schemas.microsoft.com/office/drawing/2014/main" val="20001"/>
                    </a:ext>
                  </a:extLst>
                </a:gridCol>
              </a:tblGrid>
              <a:tr h="282575">
                <a:tc>
                  <a:txBody>
                    <a:bodyPr/>
                    <a:lstStyle/>
                    <a:p>
                      <a:r>
                        <a:rPr lang="zh-CN" altLang="en-US" sz="1100" b="1" kern="1200" dirty="0">
                          <a:solidFill>
                            <a:srgbClr val="1B4367"/>
                          </a:solidFill>
                          <a:latin typeface="+mn-lt"/>
                          <a:ea typeface="+mn-ea"/>
                          <a:cs typeface="+mn-ea"/>
                        </a:rPr>
                        <a:t>需求列表</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r>
                        <a:rPr lang="zh-CN" altLang="en-US" sz="1100" b="1" kern="1200" dirty="0">
                          <a:solidFill>
                            <a:srgbClr val="1B4367"/>
                          </a:solidFill>
                          <a:latin typeface="+mn-lt"/>
                          <a:ea typeface="+mn-ea"/>
                          <a:cs typeface="+mn-ea"/>
                        </a:rPr>
                        <a:t>需求实现情况</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0000"/>
                  </a:ext>
                </a:extLst>
              </a:tr>
              <a:tr h="466725">
                <a:tc>
                  <a:txBody>
                    <a:bodyPr/>
                    <a:lstStyle/>
                    <a:p>
                      <a:pPr marL="0" algn="l" defTabSz="685800" rtl="0" eaLnBrk="1" latinLnBrk="0" hangingPunct="1"/>
                      <a:r>
                        <a:rPr lang="zh-CN" altLang="en-US" sz="1100" b="0" kern="1200" dirty="0">
                          <a:solidFill>
                            <a:srgbClr val="1B4367"/>
                          </a:solidFill>
                          <a:latin typeface="+mn-lt"/>
                          <a:ea typeface="+mn-ea"/>
                          <a:cs typeface="+mn-ea"/>
                        </a:rPr>
                        <a:t>用户系统</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marL="0" algn="l" defTabSz="685800" rtl="0" eaLnBrk="1" latinLnBrk="0" hangingPunct="1"/>
                      <a:r>
                        <a:rPr lang="zh-CN" altLang="en-US" sz="1100" b="0" kern="1200">
                          <a:solidFill>
                            <a:srgbClr val="1B4367"/>
                          </a:solidFill>
                          <a:latin typeface="+mn-lt"/>
                          <a:ea typeface="+mn-ea"/>
                          <a:cs typeface="+mn-ea"/>
                        </a:rPr>
                        <a:t>基本实现</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0001"/>
                  </a:ext>
                </a:extLst>
              </a:tr>
              <a:tr h="467360">
                <a:tc>
                  <a:txBody>
                    <a:bodyPr/>
                    <a:lstStyle/>
                    <a:p>
                      <a:pPr marL="0" algn="l" defTabSz="685800" rtl="0" eaLnBrk="1" latinLnBrk="0" hangingPunct="1"/>
                      <a:r>
                        <a:rPr lang="zh-CN" altLang="en-US" sz="1100" b="0" kern="1200" dirty="0">
                          <a:solidFill>
                            <a:srgbClr val="1B4367"/>
                          </a:solidFill>
                          <a:latin typeface="+mn-lt"/>
                          <a:ea typeface="+mn-ea"/>
                          <a:cs typeface="+mn-ea"/>
                        </a:rPr>
                        <a:t>比赛系统</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pPr marL="0" algn="l" defTabSz="685800" rtl="0" eaLnBrk="1" latinLnBrk="0" hangingPunct="1"/>
                      <a:r>
                        <a:rPr lang="zh-CN" altLang="en-US" sz="1100">
                          <a:solidFill>
                            <a:srgbClr val="1B4367"/>
                          </a:solidFill>
                          <a:cs typeface="+mn-ea"/>
                          <a:sym typeface="+mn-ea"/>
                        </a:rPr>
                        <a:t>基本实现</a:t>
                      </a:r>
                      <a:endParaRPr lang="zh-CN" altLang="en-US" sz="1100" b="0" kern="1200">
                        <a:solidFill>
                          <a:srgbClr val="1B4367"/>
                        </a:solidFill>
                        <a:latin typeface="+mn-lt"/>
                        <a:ea typeface="+mn-ea"/>
                        <a:cs typeface="+mn-ea"/>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02"/>
                  </a:ext>
                </a:extLst>
              </a:tr>
              <a:tr h="466725">
                <a:tc>
                  <a:txBody>
                    <a:bodyPr/>
                    <a:lstStyle/>
                    <a:p>
                      <a:pPr marL="0" algn="l" defTabSz="685800" rtl="0" eaLnBrk="1" latinLnBrk="0" hangingPunct="1"/>
                      <a:r>
                        <a:rPr lang="zh-CN" altLang="en-US" sz="1100" b="0" kern="1200">
                          <a:solidFill>
                            <a:srgbClr val="1B4367"/>
                          </a:solidFill>
                          <a:latin typeface="+mn-lt"/>
                          <a:ea typeface="+mn-ea"/>
                          <a:cs typeface="+mn-ea"/>
                        </a:rPr>
                        <a:t>比赛榜单</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marL="0" algn="l" defTabSz="685800" rtl="0" eaLnBrk="1" latinLnBrk="0" hangingPunct="1"/>
                      <a:r>
                        <a:rPr lang="zh-CN" altLang="en-US" sz="1100">
                          <a:solidFill>
                            <a:srgbClr val="1B4367"/>
                          </a:solidFill>
                          <a:cs typeface="+mn-ea"/>
                          <a:sym typeface="+mn-ea"/>
                        </a:rPr>
                        <a:t>基本实现</a:t>
                      </a:r>
                      <a:endParaRPr lang="zh-CN" altLang="en-US" sz="1100" b="0" kern="1200">
                        <a:solidFill>
                          <a:srgbClr val="1B4367"/>
                        </a:solidFill>
                        <a:latin typeface="+mn-lt"/>
                        <a:ea typeface="+mn-ea"/>
                        <a:cs typeface="+mn-ea"/>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0003"/>
                  </a:ext>
                </a:extLst>
              </a:tr>
              <a:tr h="283210">
                <a:tc>
                  <a:txBody>
                    <a:bodyPr/>
                    <a:lstStyle/>
                    <a:p>
                      <a:pPr marL="0" algn="l" defTabSz="685800" rtl="0" eaLnBrk="1" latinLnBrk="0" hangingPunct="1"/>
                      <a:r>
                        <a:rPr lang="zh-CN" altLang="en-US" sz="1100" b="0" kern="1200">
                          <a:solidFill>
                            <a:srgbClr val="1B4367"/>
                          </a:solidFill>
                          <a:latin typeface="+mn-lt"/>
                          <a:ea typeface="+mn-ea"/>
                          <a:cs typeface="+mn-ea"/>
                        </a:rPr>
                        <a:t>题目重判</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pPr marL="0" algn="l" defTabSz="685800" rtl="0" eaLnBrk="1" latinLnBrk="0" hangingPunct="1"/>
                      <a:r>
                        <a:rPr lang="zh-CN" altLang="en-US" sz="1100">
                          <a:solidFill>
                            <a:srgbClr val="1B4367"/>
                          </a:solidFill>
                          <a:cs typeface="+mn-ea"/>
                          <a:sym typeface="+mn-ea"/>
                        </a:rPr>
                        <a:t>基本实现</a:t>
                      </a:r>
                      <a:endParaRPr lang="zh-CN" altLang="en-US" sz="1100" b="0" kern="1200">
                        <a:solidFill>
                          <a:srgbClr val="1B4367"/>
                        </a:solidFill>
                        <a:latin typeface="+mn-lt"/>
                        <a:ea typeface="+mn-ea"/>
                        <a:cs typeface="+mn-ea"/>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04"/>
                  </a:ext>
                </a:extLst>
              </a:tr>
              <a:tr h="466725">
                <a:tc>
                  <a:txBody>
                    <a:bodyPr/>
                    <a:lstStyle/>
                    <a:p>
                      <a:pPr marL="0" algn="l" defTabSz="685800" rtl="0" eaLnBrk="1" latinLnBrk="0" hangingPunct="1"/>
                      <a:r>
                        <a:rPr lang="zh-CN" altLang="en-US" sz="1100" b="0" kern="1200" dirty="0">
                          <a:solidFill>
                            <a:srgbClr val="1B4367"/>
                          </a:solidFill>
                          <a:latin typeface="+mn-lt"/>
                          <a:ea typeface="+mn-ea"/>
                          <a:cs typeface="+mn-ea"/>
                        </a:rPr>
                        <a:t>讨论区发帖</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marL="0" algn="l" defTabSz="685800" rtl="0" eaLnBrk="1" latinLnBrk="0" hangingPunct="1"/>
                      <a:r>
                        <a:rPr lang="zh-CN" altLang="en-US" sz="1100" b="0" kern="1200" dirty="0">
                          <a:solidFill>
                            <a:srgbClr val="1B4367"/>
                          </a:solidFill>
                          <a:latin typeface="+mn-lt"/>
                          <a:ea typeface="+mn-ea"/>
                          <a:cs typeface="+mn-ea"/>
                        </a:rPr>
                        <a:t>平台整合后只提供一个讨论区</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8" name="表格 7"/>
          <p:cNvGraphicFramePr>
            <a:graphicFrameLocks noGrp="1"/>
          </p:cNvGraphicFramePr>
          <p:nvPr>
            <p:custDataLst>
              <p:tags r:id="rId3"/>
            </p:custDataLst>
          </p:nvPr>
        </p:nvGraphicFramePr>
        <p:xfrm>
          <a:off x="6036945" y="773430"/>
          <a:ext cx="2951480" cy="4191101"/>
        </p:xfrm>
        <a:graphic>
          <a:graphicData uri="http://schemas.openxmlformats.org/drawingml/2006/table">
            <a:tbl>
              <a:tblPr/>
              <a:tblGrid>
                <a:gridCol w="1475740">
                  <a:extLst>
                    <a:ext uri="{9D8B030D-6E8A-4147-A177-3AD203B41FA5}">
                      <a16:colId xmlns:a16="http://schemas.microsoft.com/office/drawing/2014/main" val="20000"/>
                    </a:ext>
                  </a:extLst>
                </a:gridCol>
                <a:gridCol w="1475740">
                  <a:extLst>
                    <a:ext uri="{9D8B030D-6E8A-4147-A177-3AD203B41FA5}">
                      <a16:colId xmlns:a16="http://schemas.microsoft.com/office/drawing/2014/main" val="20001"/>
                    </a:ext>
                  </a:extLst>
                </a:gridCol>
              </a:tblGrid>
              <a:tr h="265430">
                <a:tc>
                  <a:txBody>
                    <a:bodyPr/>
                    <a:lstStyle/>
                    <a:p>
                      <a:r>
                        <a:rPr lang="zh-CN" altLang="en-US" sz="1100" b="1" kern="1200" dirty="0">
                          <a:solidFill>
                            <a:srgbClr val="1B4367"/>
                          </a:solidFill>
                          <a:latin typeface="+mn-lt"/>
                          <a:ea typeface="+mn-ea"/>
                          <a:cs typeface="+mn-ea"/>
                        </a:rPr>
                        <a:t>需求列表</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zh-CN" altLang="en-US" sz="1100" b="1" kern="1200" dirty="0">
                          <a:solidFill>
                            <a:srgbClr val="1B4367"/>
                          </a:solidFill>
                          <a:latin typeface="+mn-lt"/>
                          <a:ea typeface="+mn-ea"/>
                          <a:cs typeface="+mn-ea"/>
                        </a:rPr>
                        <a:t>需求实现情况</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17544">
                <a:tc>
                  <a:txBody>
                    <a:bodyPr/>
                    <a:lstStyle/>
                    <a:p>
                      <a:pPr marL="0" algn="l" defTabSz="685800" rtl="0" eaLnBrk="1" latinLnBrk="0" hangingPunct="1"/>
                      <a:r>
                        <a:rPr lang="zh-CN" altLang="en-US" sz="1100" b="0" kern="1200" dirty="0">
                          <a:solidFill>
                            <a:srgbClr val="1B4367"/>
                          </a:solidFill>
                          <a:latin typeface="+mn-lt"/>
                          <a:ea typeface="+mn-ea"/>
                          <a:cs typeface="+mn-ea"/>
                        </a:rPr>
                        <a:t>题目、比赛标签</a:t>
                      </a:r>
                    </a:p>
                  </a:txBody>
                  <a:tcPr marL="95565" marR="95565" marT="44107" marB="4410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100" b="0" kern="1200">
                          <a:solidFill>
                            <a:srgbClr val="1B4367"/>
                          </a:solidFill>
                          <a:latin typeface="+mn-lt"/>
                          <a:ea typeface="+mn-ea"/>
                          <a:cs typeface="+mn-ea"/>
                        </a:rPr>
                        <a:t>基本实现</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17195">
                <a:tc>
                  <a:txBody>
                    <a:bodyPr/>
                    <a:lstStyle/>
                    <a:p>
                      <a:pPr marL="0" algn="l" defTabSz="685800" rtl="0" eaLnBrk="1" latinLnBrk="0" hangingPunct="1"/>
                      <a:r>
                        <a:rPr lang="zh-CN" altLang="en-US" sz="1100" b="0" kern="1200" dirty="0">
                          <a:solidFill>
                            <a:srgbClr val="1B4367"/>
                          </a:solidFill>
                          <a:latin typeface="+mn-lt"/>
                          <a:ea typeface="+mn-ea"/>
                          <a:cs typeface="+mn-ea"/>
                        </a:rPr>
                        <a:t>题目推荐算法</a:t>
                      </a:r>
                    </a:p>
                  </a:txBody>
                  <a:tcPr marL="95565" marR="95565" marT="44107" marB="4410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pPr marL="0" algn="l" defTabSz="685800" rtl="0" eaLnBrk="1" latinLnBrk="0" hangingPunct="1"/>
                      <a:r>
                        <a:rPr lang="zh-CN" altLang="en-US" sz="1100">
                          <a:solidFill>
                            <a:srgbClr val="1B4367"/>
                          </a:solidFill>
                          <a:cs typeface="+mn-ea"/>
                          <a:sym typeface="+mn-ea"/>
                        </a:rPr>
                        <a:t>基本实现</a:t>
                      </a:r>
                      <a:endParaRPr lang="zh-CN" altLang="en-US" sz="1100" b="0" kern="1200">
                        <a:solidFill>
                          <a:srgbClr val="1B4367"/>
                        </a:solidFill>
                        <a:latin typeface="+mn-lt"/>
                        <a:ea typeface="+mn-ea"/>
                        <a:cs typeface="+mn-ea"/>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02"/>
                  </a:ext>
                </a:extLst>
              </a:tr>
              <a:tr h="417544">
                <a:tc>
                  <a:txBody>
                    <a:bodyPr/>
                    <a:lstStyle/>
                    <a:p>
                      <a:pPr marL="0" algn="l" defTabSz="685800" rtl="0" eaLnBrk="1" latinLnBrk="0" hangingPunct="1"/>
                      <a:r>
                        <a:rPr lang="zh-CN" altLang="en-US" sz="1100" b="0" kern="1200" dirty="0">
                          <a:solidFill>
                            <a:srgbClr val="1B4367"/>
                          </a:solidFill>
                          <a:latin typeface="+mn-lt"/>
                          <a:ea typeface="+mn-ea"/>
                          <a:cs typeface="+mn-ea"/>
                        </a:rPr>
                        <a:t>能力分析</a:t>
                      </a:r>
                    </a:p>
                  </a:txBody>
                  <a:tcPr marL="95565" marR="95565" marT="44107" marB="4410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100">
                          <a:solidFill>
                            <a:srgbClr val="1B4367"/>
                          </a:solidFill>
                          <a:cs typeface="+mn-ea"/>
                          <a:sym typeface="+mn-ea"/>
                        </a:rPr>
                        <a:t>基本实现</a:t>
                      </a:r>
                      <a:endParaRPr lang="zh-CN" altLang="en-US" sz="1100" b="0" kern="1200">
                        <a:solidFill>
                          <a:srgbClr val="1B4367"/>
                        </a:solidFill>
                        <a:latin typeface="+mn-lt"/>
                        <a:ea typeface="+mn-ea"/>
                        <a:cs typeface="+mn-ea"/>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52879">
                <a:tc>
                  <a:txBody>
                    <a:bodyPr/>
                    <a:lstStyle/>
                    <a:p>
                      <a:pPr marL="0" algn="l" defTabSz="685800" rtl="0" eaLnBrk="1" latinLnBrk="0" hangingPunct="1"/>
                      <a:r>
                        <a:rPr lang="zh-CN" altLang="en-US" sz="1100" b="0" kern="1200" dirty="0">
                          <a:solidFill>
                            <a:srgbClr val="1B4367"/>
                          </a:solidFill>
                          <a:latin typeface="+mn-lt"/>
                          <a:ea typeface="+mn-ea"/>
                          <a:cs typeface="+mn-ea"/>
                        </a:rPr>
                        <a:t>比赛信息爬虫</a:t>
                      </a:r>
                    </a:p>
                  </a:txBody>
                  <a:tcPr marL="95565" marR="95565" marT="44107" marB="4410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pPr marL="0" algn="l" defTabSz="685800" rtl="0" eaLnBrk="1" latinLnBrk="0" hangingPunct="1"/>
                      <a:r>
                        <a:rPr lang="zh-CN" altLang="en-US" sz="1100">
                          <a:solidFill>
                            <a:srgbClr val="1B4367"/>
                          </a:solidFill>
                          <a:cs typeface="+mn-ea"/>
                          <a:sym typeface="+mn-ea"/>
                        </a:rPr>
                        <a:t>基本实现</a:t>
                      </a:r>
                      <a:endParaRPr lang="zh-CN" altLang="en-US" sz="1100" b="0" kern="1200">
                        <a:solidFill>
                          <a:srgbClr val="1B4367"/>
                        </a:solidFill>
                        <a:latin typeface="+mn-lt"/>
                        <a:ea typeface="+mn-ea"/>
                        <a:cs typeface="+mn-ea"/>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04"/>
                  </a:ext>
                </a:extLst>
              </a:tr>
              <a:tr h="417544">
                <a:tc>
                  <a:txBody>
                    <a:bodyPr/>
                    <a:lstStyle/>
                    <a:p>
                      <a:pPr marL="0" algn="l" defTabSz="685800" rtl="0" eaLnBrk="1" latinLnBrk="0" hangingPunct="1"/>
                      <a:r>
                        <a:rPr lang="zh-CN" altLang="en-US" sz="1100" b="0" kern="1200">
                          <a:solidFill>
                            <a:srgbClr val="1B4367"/>
                          </a:solidFill>
                          <a:latin typeface="+mn-lt"/>
                          <a:ea typeface="+mn-ea"/>
                          <a:cs typeface="+mn-ea"/>
                        </a:rPr>
                        <a:t>细节优化</a:t>
                      </a:r>
                    </a:p>
                  </a:txBody>
                  <a:tcPr marL="95565" marR="95565" marT="44107" marB="4410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100" b="0" kern="1200" dirty="0">
                          <a:solidFill>
                            <a:srgbClr val="1B4367"/>
                          </a:solidFill>
                          <a:latin typeface="+mn-lt"/>
                          <a:ea typeface="+mn-ea"/>
                          <a:cs typeface="+mn-ea"/>
                        </a:rPr>
                        <a:t> </a:t>
                      </a:r>
                      <a:r>
                        <a:rPr lang="zh-CN" altLang="en-US" sz="1100" b="0" kern="1200" dirty="0">
                          <a:solidFill>
                            <a:srgbClr val="1B4367"/>
                          </a:solidFill>
                          <a:latin typeface="+mn-lt"/>
                          <a:ea typeface="+mn-ea"/>
                          <a:cs typeface="+mn-ea"/>
                        </a:rPr>
                        <a:t>基本实现</a:t>
                      </a:r>
                    </a:p>
                  </a:txBody>
                  <a:tcPr marL="95565" marR="95565" marT="44107" marB="4410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22910">
                <a:tc>
                  <a:txBody>
                    <a:bodyPr/>
                    <a:lstStyle/>
                    <a:p>
                      <a:pPr marL="0" algn="l" defTabSz="685800" rtl="0" eaLnBrk="1" latinLnBrk="0" hangingPunct="1"/>
                      <a:r>
                        <a:rPr lang="zh-CN" altLang="en-US" sz="1100" b="0" kern="1200" dirty="0">
                          <a:solidFill>
                            <a:srgbClr val="1B4367"/>
                          </a:solidFill>
                          <a:latin typeface="+mn-lt"/>
                          <a:ea typeface="+mn-ea"/>
                          <a:cs typeface="+mn-ea"/>
                        </a:rPr>
                        <a:t>讨论区帖子跟评</a:t>
                      </a:r>
                    </a:p>
                  </a:txBody>
                  <a:tcPr marL="95565" marR="95565" marT="44107" marB="4410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pPr marL="0" algn="l" defTabSz="685800" rtl="0" eaLnBrk="1" latinLnBrk="0" hangingPunct="1"/>
                      <a:r>
                        <a:rPr lang="zh-CN" altLang="en-US" sz="1100" b="0" kern="1200">
                          <a:solidFill>
                            <a:srgbClr val="1B4367"/>
                          </a:solidFill>
                          <a:latin typeface="+mn-lt"/>
                          <a:ea typeface="+mn-ea"/>
                          <a:cs typeface="+mn-ea"/>
                        </a:rPr>
                        <a:t>基本实现</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06"/>
                  </a:ext>
                </a:extLst>
              </a:tr>
              <a:tr h="252879">
                <a:tc>
                  <a:txBody>
                    <a:bodyPr/>
                    <a:lstStyle/>
                    <a:p>
                      <a:pPr marL="0" algn="l" defTabSz="685800" rtl="0" eaLnBrk="1" latinLnBrk="0" hangingPunct="1"/>
                      <a:r>
                        <a:rPr lang="zh-CN" altLang="en-US" sz="1100" b="0" kern="1200">
                          <a:solidFill>
                            <a:srgbClr val="1B4367"/>
                          </a:solidFill>
                          <a:latin typeface="+mn-lt"/>
                          <a:ea typeface="+mn-ea"/>
                          <a:cs typeface="+mn-ea"/>
                        </a:rPr>
                        <a:t>优秀代码榜单</a:t>
                      </a:r>
                    </a:p>
                  </a:txBody>
                  <a:tcPr marL="95565" marR="95565" marT="44107" marB="4410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100">
                          <a:solidFill>
                            <a:srgbClr val="1B4367"/>
                          </a:solidFill>
                          <a:cs typeface="+mn-ea"/>
                          <a:sym typeface="+mn-ea"/>
                        </a:rPr>
                        <a:t>基本实现</a:t>
                      </a:r>
                      <a:endParaRPr lang="zh-CN" altLang="en-US" sz="1100" b="0" kern="1200">
                        <a:solidFill>
                          <a:srgbClr val="1B4367"/>
                        </a:solidFill>
                        <a:latin typeface="+mn-lt"/>
                        <a:ea typeface="+mn-ea"/>
                        <a:cs typeface="+mn-ea"/>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22910">
                <a:tc>
                  <a:txBody>
                    <a:bodyPr/>
                    <a:lstStyle/>
                    <a:p>
                      <a:pPr marL="0" algn="l" defTabSz="685800" rtl="0" eaLnBrk="1" latinLnBrk="0" hangingPunct="1"/>
                      <a:r>
                        <a:rPr lang="en-US" sz="1100" b="0" kern="1200">
                          <a:solidFill>
                            <a:srgbClr val="1B4367"/>
                          </a:solidFill>
                          <a:latin typeface="+mn-lt"/>
                          <a:ea typeface="+mn-ea"/>
                          <a:cs typeface="+mn-ea"/>
                        </a:rPr>
                        <a:t>hack </a:t>
                      </a:r>
                      <a:r>
                        <a:rPr lang="zh-CN" altLang="en-US" sz="1100" b="0" kern="1200">
                          <a:solidFill>
                            <a:srgbClr val="1B4367"/>
                          </a:solidFill>
                          <a:latin typeface="+mn-lt"/>
                          <a:ea typeface="+mn-ea"/>
                          <a:cs typeface="+mn-ea"/>
                        </a:rPr>
                        <a:t>功能</a:t>
                      </a:r>
                    </a:p>
                  </a:txBody>
                  <a:tcPr marL="95565" marR="95565" marT="44107" marB="4410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pPr marL="0" algn="l" defTabSz="685800" rtl="0" eaLnBrk="1" latinLnBrk="0" hangingPunct="1"/>
                      <a:r>
                        <a:rPr lang="zh-CN" altLang="en-US" sz="1100">
                          <a:solidFill>
                            <a:srgbClr val="1B4367"/>
                          </a:solidFill>
                          <a:cs typeface="+mn-ea"/>
                          <a:sym typeface="+mn-ea"/>
                        </a:rPr>
                        <a:t>基本实现</a:t>
                      </a:r>
                      <a:endParaRPr lang="zh-CN" altLang="en-US" sz="1100" b="0" kern="1200">
                        <a:solidFill>
                          <a:srgbClr val="1B4367"/>
                        </a:solidFill>
                        <a:latin typeface="+mn-lt"/>
                        <a:ea typeface="+mn-ea"/>
                        <a:cs typeface="+mn-ea"/>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08"/>
                  </a:ext>
                </a:extLst>
              </a:tr>
              <a:tr h="422910">
                <a:tc>
                  <a:txBody>
                    <a:bodyPr/>
                    <a:lstStyle/>
                    <a:p>
                      <a:pPr marL="0" algn="l" defTabSz="685800" rtl="0" eaLnBrk="1" latinLnBrk="0" hangingPunct="1">
                        <a:buNone/>
                      </a:pPr>
                      <a:r>
                        <a:rPr lang="zh-CN" altLang="en-US" sz="1100" b="0" kern="1200">
                          <a:solidFill>
                            <a:srgbClr val="1B4367"/>
                          </a:solidFill>
                          <a:latin typeface="+mn-lt"/>
                          <a:ea typeface="+mn-ea"/>
                          <a:cs typeface="+mn-ea"/>
                        </a:rPr>
                        <a:t>缓存优化</a:t>
                      </a:r>
                    </a:p>
                  </a:txBody>
                  <a:tcPr marL="95565" marR="95565" marT="44107" marB="4410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pPr marL="0" algn="l" defTabSz="685800" rtl="0" eaLnBrk="1" latinLnBrk="0" hangingPunct="1">
                        <a:buNone/>
                      </a:pPr>
                      <a:r>
                        <a:rPr lang="zh-CN" altLang="en-US" sz="1100" b="0" kern="1200">
                          <a:solidFill>
                            <a:srgbClr val="1B4367"/>
                          </a:solidFill>
                          <a:latin typeface="+mn-lt"/>
                          <a:ea typeface="+mn-ea"/>
                          <a:cs typeface="+mn-ea"/>
                        </a:rPr>
                        <a:t>进行中</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09"/>
                  </a:ext>
                </a:extLst>
              </a:tr>
              <a:tr h="422910">
                <a:tc>
                  <a:txBody>
                    <a:bodyPr/>
                    <a:lstStyle/>
                    <a:p>
                      <a:pPr marL="0" algn="l" defTabSz="685800" rtl="0" eaLnBrk="1" latinLnBrk="0" hangingPunct="1">
                        <a:buNone/>
                      </a:pPr>
                      <a:r>
                        <a:rPr lang="zh-CN" altLang="en-US" sz="1100" b="0" kern="1200">
                          <a:solidFill>
                            <a:srgbClr val="1B4367"/>
                          </a:solidFill>
                          <a:latin typeface="+mn-lt"/>
                          <a:ea typeface="+mn-ea"/>
                          <a:cs typeface="+mn-ea"/>
                        </a:rPr>
                        <a:t>状态变更优化</a:t>
                      </a:r>
                    </a:p>
                  </a:txBody>
                  <a:tcPr marL="95565" marR="95565" marT="44107" marB="4410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pPr marL="0" algn="l" defTabSz="685800" rtl="0" eaLnBrk="1" latinLnBrk="0" hangingPunct="1">
                        <a:buNone/>
                      </a:pPr>
                      <a:r>
                        <a:rPr lang="zh-CN" altLang="en-US" sz="1100" b="0" kern="1200">
                          <a:solidFill>
                            <a:srgbClr val="1B4367"/>
                          </a:solidFill>
                          <a:latin typeface="+mn-lt"/>
                          <a:ea typeface="+mn-ea"/>
                          <a:cs typeface="+mn-ea"/>
                        </a:rPr>
                        <a:t>进行中</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215" y="261588"/>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a:solidFill>
                    <a:srgbClr val="1B4367"/>
                  </a:solidFill>
                  <a:cs typeface="+mn-ea"/>
                  <a:sym typeface="+mn-lt"/>
                </a:rPr>
                <a:t>收尾测试计划</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8" name="Rectangle 1"/>
          <p:cNvSpPr>
            <a:spLocks noChangeArrowheads="1"/>
          </p:cNvSpPr>
          <p:nvPr/>
        </p:nvSpPr>
        <p:spPr bwMode="auto">
          <a:xfrm>
            <a:off x="1301750" y="136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90204" pitchFamily="34" charset="0"/>
              </a:rPr>
            </a:br>
            <a:endParaRPr kumimoji="0" lang="zh-CN" altLang="zh-CN" sz="1800" b="0" i="0" u="none" strike="noStrike" cap="none" normalizeH="0" baseline="0">
              <a:ln>
                <a:noFill/>
              </a:ln>
              <a:solidFill>
                <a:schemeClr val="tx1"/>
              </a:solidFill>
              <a:effectLst/>
              <a:latin typeface="Arial" panose="020B0604020202090204" pitchFamily="34" charset="0"/>
            </a:endParaRPr>
          </a:p>
        </p:txBody>
      </p:sp>
      <p:sp>
        <p:nvSpPr>
          <p:cNvPr id="100" name="文本框 99"/>
          <p:cNvSpPr txBox="1"/>
          <p:nvPr/>
        </p:nvSpPr>
        <p:spPr>
          <a:xfrm>
            <a:off x="1865630" y="1061403"/>
            <a:ext cx="5080000" cy="306705"/>
          </a:xfrm>
          <a:prstGeom prst="rect">
            <a:avLst/>
          </a:prstGeom>
          <a:noFill/>
          <a:ln w="9525">
            <a:noFill/>
          </a:ln>
        </p:spPr>
        <p:txBody>
          <a:bodyPr>
            <a:spAutoFit/>
          </a:bodyPr>
          <a:lstStyle/>
          <a:p>
            <a:pPr indent="0"/>
            <a:r>
              <a:rPr lang="zh-CN" altLang="en-US" b="0">
                <a:solidFill>
                  <a:srgbClr val="231F20"/>
                </a:solidFill>
                <a:latin typeface="宋体" charset="0"/>
                <a:cs typeface="宋体" charset="0"/>
              </a:rPr>
              <a:t>功能测试</a:t>
            </a:r>
            <a:endParaRPr lang="zh-CN" altLang="en-US"/>
          </a:p>
        </p:txBody>
      </p:sp>
      <p:graphicFrame>
        <p:nvGraphicFramePr>
          <p:cNvPr id="2" name="表格 1"/>
          <p:cNvGraphicFramePr/>
          <p:nvPr>
            <p:custDataLst>
              <p:tags r:id="rId1"/>
            </p:custDataLst>
          </p:nvPr>
        </p:nvGraphicFramePr>
        <p:xfrm>
          <a:off x="1865630" y="1368108"/>
          <a:ext cx="5411788" cy="2844800"/>
        </p:xfrm>
        <a:graphic>
          <a:graphicData uri="http://schemas.openxmlformats.org/drawingml/2006/table">
            <a:tbl>
              <a:tblPr firstRow="1" bandRow="1">
                <a:tableStyleId>{5940675A-B579-460E-94D1-54222C63F5DA}</a:tableStyleId>
              </a:tblPr>
              <a:tblGrid>
                <a:gridCol w="1363663">
                  <a:extLst>
                    <a:ext uri="{9D8B030D-6E8A-4147-A177-3AD203B41FA5}">
                      <a16:colId xmlns:a16="http://schemas.microsoft.com/office/drawing/2014/main" val="20000"/>
                    </a:ext>
                  </a:extLst>
                </a:gridCol>
                <a:gridCol w="4048125">
                  <a:extLst>
                    <a:ext uri="{9D8B030D-6E8A-4147-A177-3AD203B41FA5}">
                      <a16:colId xmlns:a16="http://schemas.microsoft.com/office/drawing/2014/main" val="20001"/>
                    </a:ext>
                  </a:extLst>
                </a:gridCol>
              </a:tblGrid>
              <a:tr h="711200">
                <a:tc>
                  <a:txBody>
                    <a:bodyPr/>
                    <a:lstStyle/>
                    <a:p>
                      <a:pPr indent="0" algn="ctr">
                        <a:buNone/>
                      </a:pPr>
                      <a:r>
                        <a:rPr lang="zh-CN" altLang="en-US" sz="1200" b="0">
                          <a:solidFill>
                            <a:srgbClr val="231F20"/>
                          </a:solidFill>
                          <a:latin typeface="宋体" charset="0"/>
                          <a:cs typeface="宋体" charset="0"/>
                        </a:rPr>
                        <a:t>测试目标</a:t>
                      </a:r>
                      <a:endParaRPr lang="zh-CN" altLang="en-US" sz="1200" b="0">
                        <a:solidFill>
                          <a:srgbClr val="231F20"/>
                        </a:solidFill>
                        <a:latin typeface="宋体" charset="0"/>
                        <a:ea typeface="宋体" charset="0"/>
                        <a:cs typeface="宋体"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200" b="0">
                          <a:solidFill>
                            <a:srgbClr val="231F20"/>
                          </a:solidFill>
                          <a:latin typeface="宋体" charset="0"/>
                          <a:cs typeface="宋体" charset="0"/>
                        </a:rPr>
                        <a:t>·</a:t>
                      </a:r>
                      <a:r>
                        <a:rPr lang="zh-CN" altLang="en-US" sz="1200" b="0">
                          <a:solidFill>
                            <a:srgbClr val="231F20"/>
                          </a:solidFill>
                          <a:latin typeface="宋体" charset="0"/>
                          <a:cs typeface="宋体" charset="0"/>
                        </a:rPr>
                        <a:t>各模块的功能单独实现</a:t>
                      </a:r>
                      <a:r>
                        <a:rPr lang="en-US" altLang="zh-CN" sz="1200" b="0">
                          <a:solidFill>
                            <a:srgbClr val="231F20"/>
                          </a:solidFill>
                          <a:latin typeface="宋体" charset="0"/>
                          <a:cs typeface="宋体" charset="0"/>
                        </a:rPr>
                        <a:t>·</a:t>
                      </a:r>
                      <a:r>
                        <a:rPr lang="zh-CN" altLang="en-US" sz="1200" b="0">
                          <a:solidFill>
                            <a:srgbClr val="231F20"/>
                          </a:solidFill>
                          <a:latin typeface="宋体" charset="0"/>
                          <a:cs typeface="宋体" charset="0"/>
                        </a:rPr>
                        <a:t>各模块集成后所有功能正确实现</a:t>
                      </a:r>
                      <a:r>
                        <a:rPr lang="en-US" altLang="zh-CN" sz="1200" b="0">
                          <a:solidFill>
                            <a:srgbClr val="231F20"/>
                          </a:solidFill>
                          <a:latin typeface="宋体" charset="0"/>
                          <a:cs typeface="宋体" charset="0"/>
                        </a:rPr>
                        <a:t>·</a:t>
                      </a:r>
                      <a:r>
                        <a:rPr lang="zh-CN" altLang="en-US" sz="1200" b="0">
                          <a:solidFill>
                            <a:srgbClr val="231F20"/>
                          </a:solidFill>
                          <a:latin typeface="宋体" charset="0"/>
                          <a:cs typeface="宋体" charset="0"/>
                        </a:rPr>
                        <a:t>模块与模块之间的接口正确</a:t>
                      </a:r>
                      <a:endParaRPr lang="zh-CN" altLang="en-US" sz="1200" b="0">
                        <a:solidFill>
                          <a:srgbClr val="231F20"/>
                        </a:solidFill>
                        <a:latin typeface="宋体" charset="0"/>
                        <a:ea typeface="宋体" charset="0"/>
                        <a:cs typeface="宋体"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1200">
                <a:tc>
                  <a:txBody>
                    <a:bodyPr/>
                    <a:lstStyle/>
                    <a:p>
                      <a:pPr indent="0" algn="ctr">
                        <a:buNone/>
                      </a:pPr>
                      <a:r>
                        <a:rPr lang="zh-CN" altLang="en-US" sz="1200" b="0">
                          <a:solidFill>
                            <a:srgbClr val="231F20"/>
                          </a:solidFill>
                          <a:latin typeface="宋体" charset="0"/>
                          <a:cs typeface="宋体" charset="0"/>
                        </a:rPr>
                        <a:t>方法</a:t>
                      </a:r>
                      <a:endParaRPr lang="zh-CN" altLang="en-US" sz="1200" b="0">
                        <a:solidFill>
                          <a:srgbClr val="231F20"/>
                        </a:solidFill>
                        <a:latin typeface="宋体" charset="0"/>
                        <a:ea typeface="宋体" charset="0"/>
                        <a:cs typeface="宋体"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200" b="0">
                          <a:solidFill>
                            <a:srgbClr val="231F20"/>
                          </a:solidFill>
                          <a:latin typeface="宋体" charset="0"/>
                          <a:cs typeface="宋体" charset="0"/>
                        </a:rPr>
                        <a:t>·</a:t>
                      </a:r>
                      <a:r>
                        <a:rPr lang="zh-CN" altLang="en-US" sz="1200" b="0">
                          <a:solidFill>
                            <a:srgbClr val="231F20"/>
                          </a:solidFill>
                          <a:latin typeface="宋体" charset="0"/>
                          <a:cs typeface="宋体" charset="0"/>
                        </a:rPr>
                        <a:t>设计测试用例，手动检测结果是否正确</a:t>
                      </a:r>
                      <a:r>
                        <a:rPr lang="en-US" altLang="zh-CN" sz="1200" b="0">
                          <a:solidFill>
                            <a:srgbClr val="231F20"/>
                          </a:solidFill>
                          <a:latin typeface="宋体" charset="0"/>
                          <a:cs typeface="宋体" charset="0"/>
                        </a:rPr>
                        <a:t>·</a:t>
                      </a:r>
                      <a:r>
                        <a:rPr lang="zh-CN" altLang="en-US" sz="1200" b="0">
                          <a:solidFill>
                            <a:srgbClr val="231F20"/>
                          </a:solidFill>
                          <a:latin typeface="宋体" charset="0"/>
                          <a:cs typeface="宋体" charset="0"/>
                        </a:rPr>
                        <a:t>进行用户体验测试，用户判断功能是否正确实现</a:t>
                      </a:r>
                      <a:endParaRPr lang="zh-CN" altLang="en-US" sz="1200" b="0">
                        <a:solidFill>
                          <a:srgbClr val="231F20"/>
                        </a:solidFill>
                        <a:latin typeface="宋体" charset="0"/>
                        <a:ea typeface="宋体" charset="0"/>
                        <a:cs typeface="宋体"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1200">
                <a:tc>
                  <a:txBody>
                    <a:bodyPr/>
                    <a:lstStyle/>
                    <a:p>
                      <a:pPr indent="0" algn="ctr">
                        <a:buNone/>
                      </a:pPr>
                      <a:r>
                        <a:rPr lang="zh-CN" altLang="en-US" sz="1200" b="0">
                          <a:solidFill>
                            <a:srgbClr val="231F20"/>
                          </a:solidFill>
                          <a:latin typeface="宋体" charset="0"/>
                          <a:cs typeface="宋体" charset="0"/>
                        </a:rPr>
                        <a:t>完成标准</a:t>
                      </a:r>
                      <a:endParaRPr lang="zh-CN" altLang="en-US" sz="1200" b="0">
                        <a:solidFill>
                          <a:srgbClr val="231F20"/>
                        </a:solidFill>
                        <a:latin typeface="宋体" charset="0"/>
                        <a:ea typeface="宋体" charset="0"/>
                        <a:cs typeface="宋体"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200" b="0">
                          <a:solidFill>
                            <a:srgbClr val="231F20"/>
                          </a:solidFill>
                          <a:latin typeface="宋体" charset="0"/>
                          <a:cs typeface="宋体" charset="0"/>
                        </a:rPr>
                        <a:t>·98%</a:t>
                      </a:r>
                      <a:r>
                        <a:rPr lang="zh-CN" altLang="en-US" sz="1200" b="0">
                          <a:solidFill>
                            <a:srgbClr val="231F20"/>
                          </a:solidFill>
                          <a:latin typeface="宋体" charset="0"/>
                          <a:cs typeface="宋体" charset="0"/>
                        </a:rPr>
                        <a:t>的测试用例通过</a:t>
                      </a:r>
                      <a:r>
                        <a:rPr lang="en-US" altLang="zh-CN" sz="1200" b="0">
                          <a:solidFill>
                            <a:srgbClr val="231F20"/>
                          </a:solidFill>
                          <a:latin typeface="宋体" charset="0"/>
                          <a:cs typeface="宋体" charset="0"/>
                        </a:rPr>
                        <a:t>·</a:t>
                      </a:r>
                      <a:r>
                        <a:rPr lang="zh-CN" altLang="en-US" sz="1200" b="0">
                          <a:solidFill>
                            <a:srgbClr val="231F20"/>
                          </a:solidFill>
                          <a:latin typeface="宋体" charset="0"/>
                          <a:cs typeface="宋体" charset="0"/>
                        </a:rPr>
                        <a:t>所有缺陷全部解决</a:t>
                      </a:r>
                      <a:endParaRPr lang="zh-CN" altLang="en-US" sz="1200" b="0">
                        <a:solidFill>
                          <a:srgbClr val="231F20"/>
                        </a:solidFill>
                        <a:latin typeface="宋体" charset="0"/>
                        <a:ea typeface="宋体" charset="0"/>
                        <a:cs typeface="宋体"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11200">
                <a:tc>
                  <a:txBody>
                    <a:bodyPr/>
                    <a:lstStyle/>
                    <a:p>
                      <a:pPr indent="0">
                        <a:buNone/>
                      </a:pPr>
                      <a:r>
                        <a:rPr lang="zh-CN" altLang="en-US" sz="1200" b="0">
                          <a:solidFill>
                            <a:srgbClr val="231F20"/>
                          </a:solidFill>
                          <a:latin typeface="宋体" charset="0"/>
                          <a:cs typeface="宋体" charset="0"/>
                        </a:rPr>
                        <a:t>需考虑的特殊事项</a:t>
                      </a:r>
                      <a:endParaRPr lang="zh-CN" altLang="en-US" sz="1200" b="0">
                        <a:solidFill>
                          <a:srgbClr val="231F20"/>
                        </a:solidFill>
                        <a:latin typeface="宋体" charset="0"/>
                        <a:ea typeface="宋体" charset="0"/>
                        <a:cs typeface="宋体"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200" b="0">
                          <a:solidFill>
                            <a:srgbClr val="231F20"/>
                          </a:solidFill>
                          <a:latin typeface="宋体" charset="0"/>
                          <a:cs typeface="宋体" charset="0"/>
                        </a:rPr>
                        <a:t>·</a:t>
                      </a:r>
                      <a:r>
                        <a:rPr lang="zh-CN" altLang="en-US" sz="1200" b="0">
                          <a:solidFill>
                            <a:srgbClr val="231F20"/>
                          </a:solidFill>
                          <a:latin typeface="宋体" charset="0"/>
                          <a:cs typeface="宋体" charset="0"/>
                        </a:rPr>
                        <a:t>在执行测试用例时，除此模块外也要判断其他模块是否发生错误</a:t>
                      </a:r>
                      <a:endParaRPr lang="zh-CN" altLang="en-US" sz="1200" b="0">
                        <a:solidFill>
                          <a:srgbClr val="231F20"/>
                        </a:solidFill>
                        <a:latin typeface="宋体" charset="0"/>
                        <a:ea typeface="宋体" charset="0"/>
                        <a:cs typeface="宋体"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215" y="261588"/>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a:solidFill>
                    <a:srgbClr val="1B4367"/>
                  </a:solidFill>
                  <a:cs typeface="+mn-ea"/>
                  <a:sym typeface="+mn-lt"/>
                </a:rPr>
                <a:t>收尾测试计划</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8" name="Rectangle 1"/>
          <p:cNvSpPr>
            <a:spLocks noChangeArrowheads="1"/>
          </p:cNvSpPr>
          <p:nvPr/>
        </p:nvSpPr>
        <p:spPr bwMode="auto">
          <a:xfrm>
            <a:off x="1301750" y="136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90204" pitchFamily="34" charset="0"/>
              </a:rPr>
            </a:br>
            <a:endParaRPr kumimoji="0" lang="zh-CN" altLang="zh-CN" sz="1800" b="0" i="0" u="none" strike="noStrike" cap="none" normalizeH="0" baseline="0">
              <a:ln>
                <a:noFill/>
              </a:ln>
              <a:solidFill>
                <a:schemeClr val="tx1"/>
              </a:solidFill>
              <a:effectLst/>
              <a:latin typeface="Arial" panose="020B0604020202090204" pitchFamily="34" charset="0"/>
            </a:endParaRPr>
          </a:p>
        </p:txBody>
      </p:sp>
      <p:sp>
        <p:nvSpPr>
          <p:cNvPr id="3" name="文本框 2"/>
          <p:cNvSpPr txBox="1"/>
          <p:nvPr/>
        </p:nvSpPr>
        <p:spPr>
          <a:xfrm>
            <a:off x="1845310" y="819908"/>
            <a:ext cx="5080000" cy="306705"/>
          </a:xfrm>
          <a:prstGeom prst="rect">
            <a:avLst/>
          </a:prstGeom>
          <a:noFill/>
          <a:ln w="9525">
            <a:noFill/>
          </a:ln>
        </p:spPr>
        <p:txBody>
          <a:bodyPr>
            <a:spAutoFit/>
          </a:bodyPr>
          <a:lstStyle/>
          <a:p>
            <a:pPr indent="0"/>
            <a:r>
              <a:rPr lang="zh-CN" altLang="en-US" b="0">
                <a:solidFill>
                  <a:srgbClr val="231F20"/>
                </a:solidFill>
                <a:latin typeface="宋体" charset="0"/>
                <a:cs typeface="宋体" charset="0"/>
              </a:rPr>
              <a:t>性能测试</a:t>
            </a:r>
            <a:endParaRPr lang="zh-CN" altLang="en-US"/>
          </a:p>
        </p:txBody>
      </p:sp>
      <p:graphicFrame>
        <p:nvGraphicFramePr>
          <p:cNvPr id="4" name="表格 3"/>
          <p:cNvGraphicFramePr/>
          <p:nvPr>
            <p:custDataLst>
              <p:tags r:id="rId1"/>
            </p:custDataLst>
            <p:extLst>
              <p:ext uri="{D42A27DB-BD31-4B8C-83A1-F6EECF244321}">
                <p14:modId xmlns:p14="http://schemas.microsoft.com/office/powerpoint/2010/main" val="1429807641"/>
              </p:ext>
            </p:extLst>
          </p:nvPr>
        </p:nvGraphicFramePr>
        <p:xfrm>
          <a:off x="1845310" y="1126930"/>
          <a:ext cx="5412105" cy="3384550"/>
        </p:xfrm>
        <a:graphic>
          <a:graphicData uri="http://schemas.openxmlformats.org/drawingml/2006/table">
            <a:tbl>
              <a:tblPr firstRow="1" bandRow="1">
                <a:tableStyleId>{5940675A-B579-460E-94D1-54222C63F5DA}</a:tableStyleId>
              </a:tblPr>
              <a:tblGrid>
                <a:gridCol w="1363980">
                  <a:extLst>
                    <a:ext uri="{9D8B030D-6E8A-4147-A177-3AD203B41FA5}">
                      <a16:colId xmlns:a16="http://schemas.microsoft.com/office/drawing/2014/main" val="20000"/>
                    </a:ext>
                  </a:extLst>
                </a:gridCol>
                <a:gridCol w="4048125">
                  <a:extLst>
                    <a:ext uri="{9D8B030D-6E8A-4147-A177-3AD203B41FA5}">
                      <a16:colId xmlns:a16="http://schemas.microsoft.com/office/drawing/2014/main" val="20001"/>
                    </a:ext>
                  </a:extLst>
                </a:gridCol>
              </a:tblGrid>
              <a:tr h="836295">
                <a:tc>
                  <a:txBody>
                    <a:bodyPr/>
                    <a:lstStyle/>
                    <a:p>
                      <a:pPr indent="0" algn="ctr">
                        <a:buNone/>
                      </a:pPr>
                      <a:r>
                        <a:rPr lang="zh-CN" altLang="en-US" sz="1200" b="0" dirty="0">
                          <a:solidFill>
                            <a:srgbClr val="231F20"/>
                          </a:solidFill>
                          <a:latin typeface="宋体" charset="0"/>
                          <a:cs typeface="宋体" charset="0"/>
                        </a:rPr>
                        <a:t>测试目标</a:t>
                      </a:r>
                      <a:endParaRPr lang="zh-CN" altLang="en-US" sz="1200" b="0" dirty="0">
                        <a:solidFill>
                          <a:srgbClr val="231F20"/>
                        </a:solidFill>
                        <a:latin typeface="宋体" charset="0"/>
                        <a:ea typeface="宋体" charset="0"/>
                        <a:cs typeface="宋体"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200" b="0">
                          <a:latin typeface="宋体" charset="0"/>
                          <a:cs typeface="宋体" charset="0"/>
                        </a:rPr>
                        <a:t>·</a:t>
                      </a:r>
                      <a:r>
                        <a:rPr lang="zh-CN" altLang="en-US" sz="1200" b="0">
                          <a:latin typeface="宋体" charset="0"/>
                          <a:cs typeface="宋体" charset="0"/>
                        </a:rPr>
                        <a:t>正常负载情况下，在除判题外的任意事务应在</a:t>
                      </a:r>
                      <a:r>
                        <a:rPr lang="en-US" altLang="zh-CN" sz="1200" b="0">
                          <a:latin typeface="宋体" charset="0"/>
                          <a:cs typeface="宋体" charset="0"/>
                        </a:rPr>
                        <a:t>1s</a:t>
                      </a:r>
                      <a:r>
                        <a:rPr lang="zh-CN" altLang="en-US" sz="1200" b="0">
                          <a:latin typeface="宋体" charset="0"/>
                          <a:cs typeface="宋体" charset="0"/>
                        </a:rPr>
                        <a:t>内得到响应，每次代码提交等待判题时间应小于</a:t>
                      </a:r>
                      <a:r>
                        <a:rPr lang="en-US" altLang="zh-CN" sz="1200" b="0">
                          <a:latin typeface="宋体" charset="0"/>
                          <a:cs typeface="宋体" charset="0"/>
                        </a:rPr>
                        <a:t>5s</a:t>
                      </a:r>
                      <a:r>
                        <a:rPr lang="zh-CN" altLang="en-US" sz="1200" b="0">
                          <a:latin typeface="宋体" charset="0"/>
                          <a:cs typeface="宋体" charset="0"/>
                        </a:rPr>
                        <a:t>，判题时间应小于该题时间限制</a:t>
                      </a:r>
                      <a:r>
                        <a:rPr lang="en-US" altLang="zh-CN" sz="1200" b="0">
                          <a:latin typeface="宋体" charset="0"/>
                          <a:cs typeface="宋体" charset="0"/>
                        </a:rPr>
                        <a:t>*10</a:t>
                      </a:r>
                      <a:r>
                        <a:rPr lang="zh-CN" altLang="en-US" sz="1200" b="0">
                          <a:latin typeface="宋体" charset="0"/>
                          <a:cs typeface="宋体" charset="0"/>
                        </a:rPr>
                        <a:t>，每题判题结果应在提交后</a:t>
                      </a:r>
                      <a:r>
                        <a:rPr lang="en-US" altLang="zh-CN" sz="1200" b="0">
                          <a:latin typeface="宋体" charset="0"/>
                          <a:cs typeface="宋体" charset="0"/>
                        </a:rPr>
                        <a:t>1</a:t>
                      </a:r>
                      <a:r>
                        <a:rPr lang="zh-CN" altLang="en-US" sz="1200" b="0">
                          <a:latin typeface="宋体" charset="0"/>
                          <a:cs typeface="宋体" charset="0"/>
                        </a:rPr>
                        <a:t>分钟内返回；</a:t>
                      </a:r>
                      <a:r>
                        <a:rPr lang="en-US" altLang="zh-CN" sz="1200" b="0">
                          <a:latin typeface="宋体" charset="0"/>
                          <a:cs typeface="宋体" charset="0"/>
                        </a:rPr>
                        <a:t>·</a:t>
                      </a:r>
                      <a:r>
                        <a:rPr lang="zh-CN" altLang="en-US" sz="1200" b="0">
                          <a:latin typeface="宋体" charset="0"/>
                          <a:cs typeface="宋体" charset="0"/>
                        </a:rPr>
                        <a:t>高负载情况下，任意事务不得超过正常情况下</a:t>
                      </a:r>
                      <a:r>
                        <a:rPr lang="en-US" altLang="zh-CN" sz="1200" b="0">
                          <a:latin typeface="宋体" charset="0"/>
                          <a:cs typeface="宋体" charset="0"/>
                        </a:rPr>
                        <a:t>3</a:t>
                      </a:r>
                      <a:r>
                        <a:rPr lang="zh-CN" altLang="en-US" sz="1200" b="0">
                          <a:latin typeface="宋体" charset="0"/>
                          <a:cs typeface="宋体" charset="0"/>
                        </a:rPr>
                        <a:t>倍时间；</a:t>
                      </a:r>
                      <a:endParaRPr lang="zh-CN" altLang="en-US" sz="1200" b="0">
                        <a:latin typeface="宋体" charset="0"/>
                        <a:ea typeface="宋体" charset="0"/>
                        <a:cs typeface="宋体"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2165">
                <a:tc>
                  <a:txBody>
                    <a:bodyPr/>
                    <a:lstStyle/>
                    <a:p>
                      <a:pPr indent="0" algn="ctr">
                        <a:buNone/>
                      </a:pPr>
                      <a:r>
                        <a:rPr lang="zh-CN" altLang="en-US" sz="1200" b="0">
                          <a:solidFill>
                            <a:srgbClr val="231F20"/>
                          </a:solidFill>
                          <a:latin typeface="宋体" charset="0"/>
                          <a:cs typeface="宋体" charset="0"/>
                        </a:rPr>
                        <a:t>方法</a:t>
                      </a:r>
                      <a:endParaRPr lang="zh-CN" altLang="en-US" sz="1200" b="0">
                        <a:solidFill>
                          <a:srgbClr val="231F20"/>
                        </a:solidFill>
                        <a:latin typeface="宋体" charset="0"/>
                        <a:ea typeface="宋体" charset="0"/>
                        <a:cs typeface="宋体"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200" b="0">
                          <a:latin typeface="宋体" charset="0"/>
                          <a:cs typeface="宋体" charset="0"/>
                        </a:rPr>
                        <a:t>·</a:t>
                      </a:r>
                      <a:r>
                        <a:rPr lang="zh-CN" altLang="en-US" sz="1200" b="0">
                          <a:latin typeface="宋体" charset="0"/>
                          <a:cs typeface="宋体" charset="0"/>
                        </a:rPr>
                        <a:t>编写脚本，通过</a:t>
                      </a:r>
                      <a:r>
                        <a:rPr lang="en-US" altLang="zh-CN" sz="1200" b="0">
                          <a:latin typeface="宋体" charset="0"/>
                          <a:cs typeface="宋体" charset="0"/>
                        </a:rPr>
                        <a:t>curl</a:t>
                      </a:r>
                      <a:r>
                        <a:rPr lang="zh-CN" altLang="en-US" sz="1200" b="0">
                          <a:latin typeface="宋体" charset="0"/>
                          <a:cs typeface="宋体" charset="0"/>
                        </a:rPr>
                        <a:t>等命令进行自动化测试事务响应时间；</a:t>
                      </a:r>
                      <a:r>
                        <a:rPr lang="en-US" altLang="zh-CN" sz="1200" b="0">
                          <a:latin typeface="宋体" charset="0"/>
                          <a:cs typeface="宋体" charset="0"/>
                        </a:rPr>
                        <a:t>·</a:t>
                      </a:r>
                      <a:r>
                        <a:rPr lang="zh-CN" altLang="en-US" sz="1200" b="0">
                          <a:latin typeface="宋体" charset="0"/>
                          <a:cs typeface="宋体" charset="0"/>
                        </a:rPr>
                        <a:t>通过脚本频繁发送请求，模拟高负载情况进行性能测试；</a:t>
                      </a:r>
                      <a:endParaRPr lang="zh-CN" altLang="en-US" sz="1200" b="0">
                        <a:latin typeface="宋体" charset="0"/>
                        <a:ea typeface="宋体" charset="0"/>
                        <a:cs typeface="宋体" charset="0"/>
                      </a:endParaRPr>
                    </a:p>
                  </a:txBody>
                  <a:tcPr marL="68580" marR="68580" marT="0" marB="762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p>
                      <a:pPr indent="0" algn="ctr">
                        <a:buNone/>
                      </a:pPr>
                      <a:r>
                        <a:rPr lang="zh-CN" altLang="en-US" sz="1200" b="0">
                          <a:solidFill>
                            <a:srgbClr val="231F20"/>
                          </a:solidFill>
                          <a:latin typeface="宋体" charset="0"/>
                          <a:cs typeface="宋体" charset="0"/>
                        </a:rPr>
                        <a:t>完成标准</a:t>
                      </a:r>
                      <a:endParaRPr lang="zh-CN" altLang="en-US" sz="1200" b="0">
                        <a:solidFill>
                          <a:srgbClr val="231F20"/>
                        </a:solidFill>
                        <a:latin typeface="宋体" charset="0"/>
                        <a:ea typeface="宋体" charset="0"/>
                        <a:cs typeface="宋体"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200" b="0">
                          <a:latin typeface="宋体" charset="0"/>
                          <a:cs typeface="宋体" charset="0"/>
                        </a:rPr>
                        <a:t>·</a:t>
                      </a:r>
                      <a:r>
                        <a:rPr lang="zh-CN" altLang="en-US" sz="1200" b="0">
                          <a:latin typeface="宋体" charset="0"/>
                          <a:cs typeface="宋体" charset="0"/>
                        </a:rPr>
                        <a:t>在网络正常的情况下，系统响应时间应达成</a:t>
                      </a:r>
                      <a:r>
                        <a:rPr lang="en-US" altLang="zh-CN" sz="1200" b="0">
                          <a:latin typeface="宋体" charset="0"/>
                          <a:cs typeface="宋体" charset="0"/>
                        </a:rPr>
                        <a:t>95%</a:t>
                      </a:r>
                      <a:r>
                        <a:rPr lang="zh-CN" altLang="en-US" sz="1200" b="0">
                          <a:latin typeface="宋体" charset="0"/>
                          <a:cs typeface="宋体" charset="0"/>
                        </a:rPr>
                        <a:t>测试目标；</a:t>
                      </a:r>
                      <a:endParaRPr lang="zh-CN" altLang="en-US" sz="1200" b="0">
                        <a:latin typeface="宋体" charset="0"/>
                        <a:ea typeface="宋体" charset="0"/>
                        <a:cs typeface="宋体" charset="0"/>
                      </a:endParaRPr>
                    </a:p>
                  </a:txBody>
                  <a:tcPr marL="68580" marR="68580" marT="0" marB="762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23290">
                <a:tc>
                  <a:txBody>
                    <a:bodyPr/>
                    <a:lstStyle/>
                    <a:p>
                      <a:pPr indent="0">
                        <a:buNone/>
                      </a:pPr>
                      <a:r>
                        <a:rPr lang="zh-CN" altLang="en-US" sz="1200" b="0">
                          <a:solidFill>
                            <a:srgbClr val="231F20"/>
                          </a:solidFill>
                          <a:latin typeface="宋体" charset="0"/>
                          <a:cs typeface="宋体" charset="0"/>
                        </a:rPr>
                        <a:t>需考虑的特殊事项</a:t>
                      </a:r>
                      <a:endParaRPr lang="zh-CN" altLang="en-US" sz="1200" b="0">
                        <a:solidFill>
                          <a:srgbClr val="231F20"/>
                        </a:solidFill>
                        <a:latin typeface="宋体" charset="0"/>
                        <a:ea typeface="宋体" charset="0"/>
                        <a:cs typeface="宋体"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200" b="0" dirty="0">
                          <a:solidFill>
                            <a:srgbClr val="0000FF"/>
                          </a:solidFill>
                          <a:latin typeface="宋体" charset="0"/>
                          <a:cs typeface="宋体" charset="0"/>
                        </a:rPr>
                        <a:t>·</a:t>
                      </a:r>
                      <a:r>
                        <a:rPr lang="zh-CN" altLang="en-US" sz="1200" b="0" dirty="0">
                          <a:solidFill>
                            <a:srgbClr val="0000FF"/>
                          </a:solidFill>
                          <a:latin typeface="宋体" charset="0"/>
                          <a:cs typeface="宋体" charset="0"/>
                        </a:rPr>
                        <a:t>性能测试应该在专用的计算机上或在专用的机时内执行，以便实现完全的控制和精确的评测；</a:t>
                      </a:r>
                    </a:p>
                    <a:p>
                      <a:pPr indent="0">
                        <a:buNone/>
                      </a:pPr>
                      <a:r>
                        <a:rPr lang="en-US" altLang="zh-CN" sz="1200" b="0" dirty="0">
                          <a:latin typeface="宋体" charset="0"/>
                          <a:cs typeface="宋体" charset="0"/>
                        </a:rPr>
                        <a:t>·</a:t>
                      </a:r>
                      <a:r>
                        <a:rPr lang="zh-CN" altLang="en-US" sz="1200" b="0" dirty="0">
                          <a:latin typeface="宋体" charset="0"/>
                          <a:cs typeface="宋体" charset="0"/>
                        </a:rPr>
                        <a:t>性能测试所用的数据库应该是与实际大小相同或等比例缩放的数据库。</a:t>
                      </a:r>
                      <a:endParaRPr lang="zh-CN" altLang="en-US" sz="1200" b="0" dirty="0">
                        <a:solidFill>
                          <a:srgbClr val="0000FF"/>
                        </a:solidFill>
                        <a:latin typeface="宋体" charset="0"/>
                        <a:ea typeface="宋体" charset="0"/>
                        <a:cs typeface="宋体" charset="0"/>
                      </a:endParaRPr>
                    </a:p>
                  </a:txBody>
                  <a:tcPr marL="0" marR="68580" marT="0" marB="762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215" y="261588"/>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a:solidFill>
                    <a:srgbClr val="1B4367"/>
                  </a:solidFill>
                  <a:cs typeface="+mn-ea"/>
                  <a:sym typeface="+mn-lt"/>
                </a:rPr>
                <a:t>收尾测试计划</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8" name="Rectangle 1"/>
          <p:cNvSpPr>
            <a:spLocks noChangeArrowheads="1"/>
          </p:cNvSpPr>
          <p:nvPr/>
        </p:nvSpPr>
        <p:spPr bwMode="auto">
          <a:xfrm>
            <a:off x="1301750" y="136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90204" pitchFamily="34" charset="0"/>
              </a:rPr>
            </a:br>
            <a:endParaRPr kumimoji="0" lang="zh-CN" altLang="zh-CN" sz="1800" b="0" i="0" u="none" strike="noStrike" cap="none" normalizeH="0" baseline="0">
              <a:ln>
                <a:noFill/>
              </a:ln>
              <a:solidFill>
                <a:schemeClr val="tx1"/>
              </a:solidFill>
              <a:effectLst/>
              <a:latin typeface="Arial" panose="020B0604020202090204" pitchFamily="34" charset="0"/>
            </a:endParaRPr>
          </a:p>
        </p:txBody>
      </p:sp>
      <p:sp>
        <p:nvSpPr>
          <p:cNvPr id="3" name="文本框 2"/>
          <p:cNvSpPr txBox="1"/>
          <p:nvPr/>
        </p:nvSpPr>
        <p:spPr>
          <a:xfrm>
            <a:off x="1127513" y="838986"/>
            <a:ext cx="5080000" cy="1815882"/>
          </a:xfrm>
          <a:prstGeom prst="rect">
            <a:avLst/>
          </a:prstGeom>
          <a:noFill/>
          <a:ln w="9525">
            <a:noFill/>
          </a:ln>
        </p:spPr>
        <p:txBody>
          <a:bodyPr>
            <a:spAutoFit/>
          </a:bodyPr>
          <a:lstStyle/>
          <a:p>
            <a:pPr indent="0"/>
            <a:r>
              <a:rPr lang="zh-CN" altLang="en-US" sz="1600" b="1" dirty="0">
                <a:solidFill>
                  <a:srgbClr val="1B4367"/>
                </a:solidFill>
                <a:cs typeface="+mn-ea"/>
              </a:rPr>
              <a:t>测试工具</a:t>
            </a:r>
            <a:r>
              <a:rPr lang="en-US" altLang="zh-CN" sz="1600" b="1" dirty="0">
                <a:solidFill>
                  <a:srgbClr val="1B4367"/>
                </a:solidFill>
                <a:cs typeface="+mn-ea"/>
              </a:rPr>
              <a:t> :</a:t>
            </a:r>
          </a:p>
          <a:p>
            <a:pPr indent="0"/>
            <a:endParaRPr lang="en-US" altLang="zh-CN" sz="1600" dirty="0">
              <a:solidFill>
                <a:srgbClr val="1B4367"/>
              </a:solidFill>
              <a:cs typeface="+mn-ea"/>
            </a:endParaRPr>
          </a:p>
          <a:p>
            <a:pPr indent="0"/>
            <a:r>
              <a:rPr lang="zh-CN" altLang="en-US" sz="1600" dirty="0">
                <a:solidFill>
                  <a:srgbClr val="1B4367"/>
                </a:solidFill>
                <a:cs typeface="+mn-ea"/>
              </a:rPr>
              <a:t>接口测试： </a:t>
            </a:r>
            <a:r>
              <a:rPr lang="en-US" altLang="zh-CN" sz="1600" dirty="0">
                <a:solidFill>
                  <a:srgbClr val="1B4367"/>
                </a:solidFill>
                <a:cs typeface="+mn-ea"/>
              </a:rPr>
              <a:t>Postman</a:t>
            </a:r>
            <a:r>
              <a:rPr lang="zh-CN" altLang="en-US" sz="1600" dirty="0">
                <a:solidFill>
                  <a:srgbClr val="1B4367"/>
                </a:solidFill>
                <a:cs typeface="+mn-ea"/>
              </a:rPr>
              <a:t>、</a:t>
            </a:r>
            <a:r>
              <a:rPr lang="en-US" altLang="zh-CN" sz="1600" dirty="0">
                <a:solidFill>
                  <a:srgbClr val="1B4367"/>
                </a:solidFill>
                <a:cs typeface="+mn-ea"/>
              </a:rPr>
              <a:t>Swagger</a:t>
            </a:r>
          </a:p>
          <a:p>
            <a:pPr indent="0"/>
            <a:endParaRPr lang="en-US" altLang="zh-CN" sz="1600" dirty="0">
              <a:solidFill>
                <a:srgbClr val="1B4367"/>
              </a:solidFill>
              <a:cs typeface="+mn-ea"/>
            </a:endParaRPr>
          </a:p>
          <a:p>
            <a:pPr indent="0"/>
            <a:r>
              <a:rPr lang="zh-CN" altLang="en-US" sz="1600" dirty="0">
                <a:solidFill>
                  <a:srgbClr val="1B4367"/>
                </a:solidFill>
                <a:cs typeface="+mn-ea"/>
              </a:rPr>
              <a:t>压力测试工具：</a:t>
            </a:r>
            <a:r>
              <a:rPr lang="en-US" altLang="zh-CN" sz="1600" dirty="0" err="1">
                <a:solidFill>
                  <a:srgbClr val="1B4367"/>
                </a:solidFill>
                <a:cs typeface="+mn-ea"/>
              </a:rPr>
              <a:t>Jmeter</a:t>
            </a:r>
            <a:endParaRPr lang="en-US" altLang="zh-CN" sz="1600" dirty="0">
              <a:solidFill>
                <a:srgbClr val="1B4367"/>
              </a:solidFill>
              <a:cs typeface="+mn-ea"/>
            </a:endParaRPr>
          </a:p>
          <a:p>
            <a:pPr indent="0"/>
            <a:endParaRPr lang="en-US" altLang="zh-CN" sz="1600" dirty="0">
              <a:solidFill>
                <a:srgbClr val="1B4367"/>
              </a:solidFill>
              <a:cs typeface="+mn-ea"/>
            </a:endParaRPr>
          </a:p>
          <a:p>
            <a:pPr indent="0"/>
            <a:r>
              <a:rPr lang="zh-CN" altLang="en-US" sz="1600" dirty="0">
                <a:solidFill>
                  <a:srgbClr val="1B4367"/>
                </a:solidFill>
                <a:cs typeface="+mn-ea"/>
              </a:rPr>
              <a:t>插件检测：</a:t>
            </a:r>
            <a:r>
              <a:rPr lang="en-US" altLang="zh-CN" sz="1600" dirty="0" err="1">
                <a:solidFill>
                  <a:srgbClr val="1B4367"/>
                </a:solidFill>
                <a:cs typeface="+mn-ea"/>
              </a:rPr>
              <a:t>GithubBot</a:t>
            </a:r>
            <a:endParaRPr lang="zh-CN" altLang="en-US" sz="1600" dirty="0">
              <a:solidFill>
                <a:srgbClr val="1B4367"/>
              </a:solidFill>
              <a:cs typeface="+mn-ea"/>
            </a:endParaRPr>
          </a:p>
        </p:txBody>
      </p:sp>
      <p:pic>
        <p:nvPicPr>
          <p:cNvPr id="2" name="图片 1">
            <a:extLst>
              <a:ext uri="{FF2B5EF4-FFF2-40B4-BE49-F238E27FC236}">
                <a16:creationId xmlns:a16="http://schemas.microsoft.com/office/drawing/2014/main" id="{73954A17-B285-1F46-83C1-A8DFFBD18E6C}"/>
              </a:ext>
            </a:extLst>
          </p:cNvPr>
          <p:cNvPicPr>
            <a:picLocks noChangeAspect="1"/>
          </p:cNvPicPr>
          <p:nvPr/>
        </p:nvPicPr>
        <p:blipFill>
          <a:blip r:embed="rId3"/>
          <a:stretch>
            <a:fillRect/>
          </a:stretch>
        </p:blipFill>
        <p:spPr>
          <a:xfrm>
            <a:off x="5139801" y="261588"/>
            <a:ext cx="3407974" cy="1918418"/>
          </a:xfrm>
          <a:prstGeom prst="rect">
            <a:avLst/>
          </a:prstGeom>
        </p:spPr>
      </p:pic>
      <p:pic>
        <p:nvPicPr>
          <p:cNvPr id="9" name="图片 8">
            <a:extLst>
              <a:ext uri="{FF2B5EF4-FFF2-40B4-BE49-F238E27FC236}">
                <a16:creationId xmlns:a16="http://schemas.microsoft.com/office/drawing/2014/main" id="{8AB20CF2-D56C-044B-9733-1AA39BE2BEAD}"/>
              </a:ext>
            </a:extLst>
          </p:cNvPr>
          <p:cNvPicPr>
            <a:picLocks noChangeAspect="1"/>
          </p:cNvPicPr>
          <p:nvPr/>
        </p:nvPicPr>
        <p:blipFill>
          <a:blip r:embed="rId4"/>
          <a:stretch>
            <a:fillRect/>
          </a:stretch>
        </p:blipFill>
        <p:spPr>
          <a:xfrm>
            <a:off x="293297" y="2672935"/>
            <a:ext cx="3676918" cy="2515969"/>
          </a:xfrm>
          <a:prstGeom prst="rect">
            <a:avLst/>
          </a:prstGeom>
        </p:spPr>
      </p:pic>
      <p:pic>
        <p:nvPicPr>
          <p:cNvPr id="10" name="图片 9">
            <a:extLst>
              <a:ext uri="{FF2B5EF4-FFF2-40B4-BE49-F238E27FC236}">
                <a16:creationId xmlns:a16="http://schemas.microsoft.com/office/drawing/2014/main" id="{E1F42EED-C11D-E446-B32B-C735B1802B23}"/>
              </a:ext>
            </a:extLst>
          </p:cNvPr>
          <p:cNvPicPr>
            <a:picLocks noChangeAspect="1"/>
          </p:cNvPicPr>
          <p:nvPr/>
        </p:nvPicPr>
        <p:blipFill>
          <a:blip r:embed="rId5"/>
          <a:stretch>
            <a:fillRect/>
          </a:stretch>
        </p:blipFill>
        <p:spPr>
          <a:xfrm>
            <a:off x="4714540" y="2672935"/>
            <a:ext cx="4136163" cy="2327594"/>
          </a:xfrm>
          <a:prstGeom prst="rect">
            <a:avLst/>
          </a:prstGeom>
        </p:spPr>
      </p:pic>
    </p:spTree>
    <p:extLst>
      <p:ext uri="{BB962C8B-B14F-4D97-AF65-F5344CB8AC3E}">
        <p14:creationId xmlns:p14="http://schemas.microsoft.com/office/powerpoint/2010/main" val="756752717"/>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215" y="261588"/>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用户手册</a:t>
              </a:r>
              <a:r>
                <a:rPr lang="en-US" altLang="zh-CN" sz="1700" b="1" dirty="0">
                  <a:solidFill>
                    <a:srgbClr val="1B4367"/>
                  </a:solidFill>
                  <a:cs typeface="+mn-ea"/>
                  <a:sym typeface="+mn-lt"/>
                </a:rPr>
                <a:t>/Q&amp;A</a:t>
              </a:r>
              <a:endParaRPr lang="zh-CN" altLang="en-US" sz="1700" b="1" dirty="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8" name="Rectangle 1"/>
          <p:cNvSpPr>
            <a:spLocks noChangeArrowheads="1"/>
          </p:cNvSpPr>
          <p:nvPr/>
        </p:nvSpPr>
        <p:spPr bwMode="auto">
          <a:xfrm>
            <a:off x="1301750" y="136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90204" pitchFamily="34" charset="0"/>
              </a:rPr>
            </a:br>
            <a:endParaRPr kumimoji="0" lang="zh-CN" altLang="zh-CN" sz="1800" b="0" i="0" u="none" strike="noStrike" cap="none" normalizeH="0" baseline="0">
              <a:ln>
                <a:noFill/>
              </a:ln>
              <a:solidFill>
                <a:schemeClr val="tx1"/>
              </a:solidFill>
              <a:effectLst/>
              <a:latin typeface="Arial" panose="020B0604020202090204" pitchFamily="34" charset="0"/>
            </a:endParaRPr>
          </a:p>
        </p:txBody>
      </p:sp>
      <p:pic>
        <p:nvPicPr>
          <p:cNvPr id="2" name="图片 1" descr="E42B21AAA84ACB7F914DE58A0C3530E7"/>
          <p:cNvPicPr>
            <a:picLocks noChangeAspect="1"/>
          </p:cNvPicPr>
          <p:nvPr/>
        </p:nvPicPr>
        <p:blipFill>
          <a:blip r:embed="rId3"/>
          <a:stretch>
            <a:fillRect/>
          </a:stretch>
        </p:blipFill>
        <p:spPr>
          <a:xfrm>
            <a:off x="330835" y="737235"/>
            <a:ext cx="8299450" cy="41084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215" y="261588"/>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用户手册</a:t>
              </a:r>
              <a:r>
                <a:rPr lang="en-US" altLang="zh-CN" sz="1700" b="1" dirty="0">
                  <a:solidFill>
                    <a:srgbClr val="1B4367"/>
                  </a:solidFill>
                  <a:cs typeface="+mn-ea"/>
                  <a:sym typeface="+mn-lt"/>
                </a:rPr>
                <a:t>/Q&amp;A</a:t>
              </a:r>
              <a:endParaRPr lang="zh-CN" altLang="en-US" sz="1700" b="1" dirty="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8" name="Rectangle 1"/>
          <p:cNvSpPr>
            <a:spLocks noChangeArrowheads="1"/>
          </p:cNvSpPr>
          <p:nvPr/>
        </p:nvSpPr>
        <p:spPr bwMode="auto">
          <a:xfrm>
            <a:off x="1301750" y="136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90204" pitchFamily="34" charset="0"/>
              </a:rPr>
            </a:br>
            <a:endParaRPr kumimoji="0" lang="zh-CN" altLang="zh-CN" sz="1800" b="0" i="0" u="none" strike="noStrike" cap="none" normalizeH="0" baseline="0">
              <a:ln>
                <a:noFill/>
              </a:ln>
              <a:solidFill>
                <a:schemeClr val="tx1"/>
              </a:solidFill>
              <a:effectLst/>
              <a:latin typeface="Arial" panose="020B0604020202090204" pitchFamily="34" charset="0"/>
            </a:endParaRPr>
          </a:p>
        </p:txBody>
      </p:sp>
      <p:pic>
        <p:nvPicPr>
          <p:cNvPr id="2" name="图片 1" descr="92915110784B2FE9BB7421BB27B92ED4"/>
          <p:cNvPicPr>
            <a:picLocks noChangeAspect="1"/>
          </p:cNvPicPr>
          <p:nvPr/>
        </p:nvPicPr>
        <p:blipFill>
          <a:blip r:embed="rId3"/>
          <a:stretch>
            <a:fillRect/>
          </a:stretch>
        </p:blipFill>
        <p:spPr>
          <a:xfrm>
            <a:off x="748030" y="878840"/>
            <a:ext cx="7877175" cy="39014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215" y="261588"/>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用户手册</a:t>
              </a:r>
              <a:r>
                <a:rPr lang="en-US" altLang="zh-CN" sz="1700" b="1" dirty="0">
                  <a:solidFill>
                    <a:srgbClr val="1B4367"/>
                  </a:solidFill>
                  <a:cs typeface="+mn-ea"/>
                  <a:sym typeface="+mn-lt"/>
                </a:rPr>
                <a:t>/Q&amp;A</a:t>
              </a:r>
              <a:endParaRPr lang="zh-CN" altLang="en-US" sz="1700" b="1" dirty="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8" name="Rectangle 1"/>
          <p:cNvSpPr>
            <a:spLocks noChangeArrowheads="1"/>
          </p:cNvSpPr>
          <p:nvPr/>
        </p:nvSpPr>
        <p:spPr bwMode="auto">
          <a:xfrm>
            <a:off x="1301750" y="136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90204" pitchFamily="34" charset="0"/>
              </a:rPr>
            </a:br>
            <a:endParaRPr kumimoji="0" lang="zh-CN" altLang="zh-CN" sz="1800" b="0" i="0" u="none" strike="noStrike" cap="none" normalizeH="0" baseline="0">
              <a:ln>
                <a:noFill/>
              </a:ln>
              <a:solidFill>
                <a:schemeClr val="tx1"/>
              </a:solidFill>
              <a:effectLst/>
              <a:latin typeface="Arial" panose="020B0604020202090204" pitchFamily="34" charset="0"/>
            </a:endParaRPr>
          </a:p>
        </p:txBody>
      </p:sp>
      <p:pic>
        <p:nvPicPr>
          <p:cNvPr id="3" name="图片 2" descr="FE0438BBA880857DC662109089A74B97"/>
          <p:cNvPicPr>
            <a:picLocks noChangeAspect="1"/>
          </p:cNvPicPr>
          <p:nvPr/>
        </p:nvPicPr>
        <p:blipFill>
          <a:blip r:embed="rId3"/>
          <a:stretch>
            <a:fillRect/>
          </a:stretch>
        </p:blipFill>
        <p:spPr>
          <a:xfrm>
            <a:off x="524510" y="791210"/>
            <a:ext cx="8094980" cy="4000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215" y="261588"/>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a:solidFill>
                    <a:srgbClr val="1B4367"/>
                  </a:solidFill>
                  <a:cs typeface="+mn-ea"/>
                  <a:sym typeface="+mn-lt"/>
                </a:rPr>
                <a:t>部署图</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8" name="Rectangle 1"/>
          <p:cNvSpPr>
            <a:spLocks noChangeArrowheads="1"/>
          </p:cNvSpPr>
          <p:nvPr/>
        </p:nvSpPr>
        <p:spPr bwMode="auto">
          <a:xfrm>
            <a:off x="1301750" y="136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90204" pitchFamily="34" charset="0"/>
              </a:rPr>
            </a:br>
            <a:endParaRPr kumimoji="0" lang="zh-CN" altLang="zh-CN" sz="1800" b="0" i="0" u="none" strike="noStrike" cap="none" normalizeH="0" baseline="0">
              <a:ln>
                <a:noFill/>
              </a:ln>
              <a:solidFill>
                <a:schemeClr val="tx1"/>
              </a:solidFill>
              <a:effectLst/>
              <a:latin typeface="Arial" panose="020B0604020202090204" pitchFamily="34" charset="0"/>
            </a:endParaRPr>
          </a:p>
        </p:txBody>
      </p:sp>
      <p:pic>
        <p:nvPicPr>
          <p:cNvPr id="2" name="图片 1">
            <a:extLst>
              <a:ext uri="{FF2B5EF4-FFF2-40B4-BE49-F238E27FC236}">
                <a16:creationId xmlns:a16="http://schemas.microsoft.com/office/drawing/2014/main" id="{A22DA9F7-8FEA-CB41-BF9B-2056E740F581}"/>
              </a:ext>
            </a:extLst>
          </p:cNvPr>
          <p:cNvPicPr>
            <a:picLocks noChangeAspect="1"/>
          </p:cNvPicPr>
          <p:nvPr/>
        </p:nvPicPr>
        <p:blipFill>
          <a:blip r:embed="rId3"/>
          <a:stretch>
            <a:fillRect/>
          </a:stretch>
        </p:blipFill>
        <p:spPr>
          <a:xfrm>
            <a:off x="1506955" y="668967"/>
            <a:ext cx="6358942" cy="44745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0604324e-3bdf-405e-a6a8-ce755077f570}"/>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6a324f2e-a3cd-420f-b704-98aed146df7d}"/>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5ba734fa-93a3-4733-9530-d9c35a38d410}"/>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0b53e9ba-c723-4a82-b786-afca093993f9}"/>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5adc2ac8-9eed-4eb7-9389-7344f61ad0fb}"/>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661</Words>
  <Application>Microsoft Macintosh PowerPoint</Application>
  <PresentationFormat>全屏显示(16:9)</PresentationFormat>
  <Paragraphs>155</Paragraphs>
  <Slides>14</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简约线条创意毕业论文答辩开题报告动态PPT模板</dc:title>
  <dc:creator>qzuser</dc:creator>
  <cp:keywords>qzuser</cp:keywords>
  <cp:lastModifiedBy>孙 增奎</cp:lastModifiedBy>
  <cp:revision>217</cp:revision>
  <dcterms:created xsi:type="dcterms:W3CDTF">2020-05-28T09:11:33Z</dcterms:created>
  <dcterms:modified xsi:type="dcterms:W3CDTF">2020-05-28T14:58:48Z</dcterms:modified>
  <cp:category>qzuser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2052-2.3.1.3761</vt:lpwstr>
  </property>
</Properties>
</file>