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82" r:id="rId3"/>
    <p:sldId id="398" r:id="rId4"/>
    <p:sldId id="399" r:id="rId5"/>
    <p:sldId id="400" r:id="rId6"/>
    <p:sldId id="390" r:id="rId7"/>
    <p:sldId id="388" r:id="rId8"/>
    <p:sldId id="391" r:id="rId9"/>
    <p:sldId id="392" r:id="rId10"/>
    <p:sldId id="393" r:id="rId11"/>
    <p:sldId id="394" r:id="rId12"/>
    <p:sldId id="395" r:id="rId13"/>
    <p:sldId id="389" r:id="rId14"/>
    <p:sldId id="396" r:id="rId15"/>
    <p:sldId id="397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82"/>
            <p14:sldId id="398"/>
            <p14:sldId id="399"/>
            <p14:sldId id="400"/>
            <p14:sldId id="390"/>
            <p14:sldId id="388"/>
            <p14:sldId id="391"/>
            <p14:sldId id="392"/>
            <p14:sldId id="393"/>
            <p14:sldId id="394"/>
            <p14:sldId id="395"/>
            <p14:sldId id="389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66" y="126"/>
      </p:cViewPr>
      <p:guideLst>
        <p:guide orient="horz" pos="169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31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97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7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5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8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9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2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6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0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21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3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7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4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WU5oZXJmS1p6QU9p?c=A1A0Z0&amp;tab=BB08J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qq.com/sheet/DWWN3ZHJsaXNxd0x4?tab=BB08J2&amp;c=F20A0A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 smtClean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4268461" y="3075789"/>
            <a:ext cx="3461808" cy="9918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主讲人：孙增奎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 smtClean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 smtClean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cs typeface="+mn-ea"/>
                <a:sym typeface="+mn-lt"/>
              </a:rPr>
              <a:t>——Watermelon Online Judge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开发规划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289126" y="748655"/>
            <a:ext cx="1207905" cy="552704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RU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P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98938"/>
              </p:ext>
            </p:extLst>
          </p:nvPr>
        </p:nvGraphicFramePr>
        <p:xfrm>
          <a:off x="1571126" y="1233296"/>
          <a:ext cx="5779416" cy="3525193"/>
        </p:xfrm>
        <a:graphic>
          <a:graphicData uri="http://schemas.openxmlformats.org/drawingml/2006/table">
            <a:tbl>
              <a:tblPr/>
              <a:tblGrid>
                <a:gridCol w="963236">
                  <a:extLst>
                    <a:ext uri="{9D8B030D-6E8A-4147-A177-3AD203B41FA5}">
                      <a16:colId xmlns:a16="http://schemas.microsoft.com/office/drawing/2014/main" val="1176532644"/>
                    </a:ext>
                  </a:extLst>
                </a:gridCol>
                <a:gridCol w="963236">
                  <a:extLst>
                    <a:ext uri="{9D8B030D-6E8A-4147-A177-3AD203B41FA5}">
                      <a16:colId xmlns:a16="http://schemas.microsoft.com/office/drawing/2014/main" val="713786864"/>
                    </a:ext>
                  </a:extLst>
                </a:gridCol>
                <a:gridCol w="963236">
                  <a:extLst>
                    <a:ext uri="{9D8B030D-6E8A-4147-A177-3AD203B41FA5}">
                      <a16:colId xmlns:a16="http://schemas.microsoft.com/office/drawing/2014/main" val="1349028492"/>
                    </a:ext>
                  </a:extLst>
                </a:gridCol>
                <a:gridCol w="963236">
                  <a:extLst>
                    <a:ext uri="{9D8B030D-6E8A-4147-A177-3AD203B41FA5}">
                      <a16:colId xmlns:a16="http://schemas.microsoft.com/office/drawing/2014/main" val="2765597867"/>
                    </a:ext>
                  </a:extLst>
                </a:gridCol>
                <a:gridCol w="963236">
                  <a:extLst>
                    <a:ext uri="{9D8B030D-6E8A-4147-A177-3AD203B41FA5}">
                      <a16:colId xmlns:a16="http://schemas.microsoft.com/office/drawing/2014/main" val="3943355825"/>
                    </a:ext>
                  </a:extLst>
                </a:gridCol>
                <a:gridCol w="963236">
                  <a:extLst>
                    <a:ext uri="{9D8B030D-6E8A-4147-A177-3AD203B41FA5}">
                      <a16:colId xmlns:a16="http://schemas.microsoft.com/office/drawing/2014/main" val="1547510462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需求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风险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优先级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工作量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成本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>
                          <a:effectLst/>
                        </a:rPr>
                        <a:t>稳定性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22022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搜索题目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少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9945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查看题目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530288"/>
                  </a:ext>
                </a:extLst>
              </a:tr>
              <a:tr h="38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查看提交记录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9325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提交代码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8416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判题系统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15651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比赛系统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73020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比赛榜单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14685"/>
                  </a:ext>
                </a:extLst>
              </a:tr>
              <a:tr h="38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个人信息查看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29445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题目重判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08167"/>
                  </a:ext>
                </a:extLst>
              </a:tr>
              <a:tr h="3892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个人能力分析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55797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题目推荐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116789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比赛日历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中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大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>
                          <a:effectLst/>
                        </a:rPr>
                        <a:t>高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>
                          <a:effectLst/>
                        </a:rPr>
                        <a:t>低</a:t>
                      </a:r>
                    </a:p>
                  </a:txBody>
                  <a:tcPr marL="82486" marR="82486" marT="38070" marB="3807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30386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91684" y="764089"/>
            <a:ext cx="194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1200" b="1" dirty="0">
                <a:solidFill>
                  <a:srgbClr val="1B4367"/>
                </a:solidFill>
                <a:cs typeface="+mn-ea"/>
              </a:rPr>
              <a:t>需求属性分析 </a:t>
            </a:r>
          </a:p>
        </p:txBody>
      </p:sp>
    </p:spTree>
    <p:extLst>
      <p:ext uri="{BB962C8B-B14F-4D97-AF65-F5344CB8AC3E}">
        <p14:creationId xmlns:p14="http://schemas.microsoft.com/office/powerpoint/2010/main" val="225142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289126" y="748655"/>
            <a:ext cx="1207905" cy="552704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过程监控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91684" y="764089"/>
            <a:ext cx="194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b="1" dirty="0" smtClean="0">
                <a:solidFill>
                  <a:srgbClr val="1B4367"/>
                </a:solidFill>
                <a:cs typeface="+mn-ea"/>
              </a:rPr>
              <a:t>里程碑评审</a:t>
            </a:r>
            <a:r>
              <a:rPr lang="zh-CN" altLang="zh-CN" sz="1200" b="1" dirty="0" smtClean="0">
                <a:solidFill>
                  <a:srgbClr val="1B4367"/>
                </a:solidFill>
                <a:cs typeface="+mn-ea"/>
              </a:rPr>
              <a:t> </a:t>
            </a:r>
            <a:endParaRPr lang="zh-CN" altLang="zh-CN" sz="1200" b="1" dirty="0">
              <a:solidFill>
                <a:srgbClr val="1B4367"/>
              </a:solidFill>
              <a:cs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77075"/>
              </p:ext>
            </p:extLst>
          </p:nvPr>
        </p:nvGraphicFramePr>
        <p:xfrm>
          <a:off x="2497031" y="409908"/>
          <a:ext cx="5467708" cy="4540464"/>
        </p:xfrm>
        <a:graphic>
          <a:graphicData uri="http://schemas.openxmlformats.org/drawingml/2006/table">
            <a:tbl>
              <a:tblPr/>
              <a:tblGrid>
                <a:gridCol w="2733854">
                  <a:extLst>
                    <a:ext uri="{9D8B030D-6E8A-4147-A177-3AD203B41FA5}">
                      <a16:colId xmlns:a16="http://schemas.microsoft.com/office/drawing/2014/main" val="2857882621"/>
                    </a:ext>
                  </a:extLst>
                </a:gridCol>
                <a:gridCol w="2733854">
                  <a:extLst>
                    <a:ext uri="{9D8B030D-6E8A-4147-A177-3AD203B41FA5}">
                      <a16:colId xmlns:a16="http://schemas.microsoft.com/office/drawing/2014/main" val="3001068390"/>
                    </a:ext>
                  </a:extLst>
                </a:gridCol>
              </a:tblGrid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>
                          <a:effectLst/>
                        </a:rPr>
                        <a:t>日期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>
                          <a:effectLst/>
                        </a:rPr>
                        <a:t>里程碑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046150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effectLst/>
                        </a:rPr>
                        <a:t>3.18~3.22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创建</a:t>
                      </a:r>
                      <a:r>
                        <a:rPr lang="en-US" altLang="zh-CN" sz="700">
                          <a:effectLst/>
                        </a:rPr>
                        <a:t>github</a:t>
                      </a:r>
                      <a:r>
                        <a:rPr lang="zh-CN" altLang="en-US" sz="700">
                          <a:effectLst/>
                        </a:rPr>
                        <a:t>仓库，搭建完成服务环境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317702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3.24~3.26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题目系统实现，前后端接口对接与测试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883573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3.21~4.3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判题系统编写与调试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334715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3.30~4.8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提交代码、提交记录查看功能完成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502441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4.3~4.8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>
                          <a:effectLst/>
                        </a:rPr>
                        <a:t>判题相关接口对接与测试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23066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4.6~4.9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前后端联调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54088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4.7~4.9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第一次迭代验收测试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02005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4.11~4.15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比赛系统前后端实现，接口对接与测试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78181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4.21~4.23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用户系统前后端实现，接口对接与测试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1359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4.11~5.4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讨论区前后端实现，接口对接与测试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28240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4.25~4.26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题目重判功能完成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907154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4.16~4.28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比赛榜单实现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61943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4.29~5.3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前后端联调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10105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5.3~5.6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第二次迭代验收测试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170675"/>
                  </a:ext>
                </a:extLst>
              </a:tr>
              <a:tr h="3485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5.7~5.12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题目分类、比赛分类、个人能力分析功能完成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4598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5.8~</a:t>
                      </a:r>
                      <a:r>
                        <a:rPr lang="zh-CN" altLang="en-US" sz="700">
                          <a:effectLst/>
                        </a:rPr>
                        <a:t>？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比赛日历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376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5.13~</a:t>
                      </a:r>
                      <a:r>
                        <a:rPr lang="zh-CN" altLang="en-US" sz="700">
                          <a:effectLst/>
                        </a:rPr>
                        <a:t>？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题目推荐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910086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?~?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……</a:t>
                      </a:r>
                      <a:r>
                        <a:rPr lang="zh-CN" altLang="en-US" sz="700">
                          <a:effectLst/>
                        </a:rPr>
                        <a:t>（性能优化）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77288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?~?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>
                          <a:effectLst/>
                        </a:rPr>
                        <a:t>前后端联调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88623"/>
                  </a:ext>
                </a:extLst>
              </a:tr>
              <a:tr h="209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>
                          <a:effectLst/>
                        </a:rPr>
                        <a:t>?~?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dirty="0">
                          <a:effectLst/>
                        </a:rPr>
                        <a:t>第三次迭代验收测试</a:t>
                      </a:r>
                    </a:p>
                  </a:txBody>
                  <a:tcPr marL="58736" marR="58736" marT="27109" marB="2710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6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8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289126" y="748655"/>
            <a:ext cx="1207905" cy="552704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过程监控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91684" y="796619"/>
            <a:ext cx="1942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b="1" dirty="0">
                <a:solidFill>
                  <a:srgbClr val="1B4367"/>
                </a:solidFill>
                <a:cs typeface="+mn-ea"/>
              </a:rPr>
              <a:t>需求</a:t>
            </a:r>
            <a:r>
              <a:rPr lang="zh-CN" altLang="en-US" sz="1200" b="1" dirty="0" smtClean="0">
                <a:solidFill>
                  <a:srgbClr val="1B4367"/>
                </a:solidFill>
                <a:cs typeface="+mn-ea"/>
              </a:rPr>
              <a:t>变更控制</a:t>
            </a:r>
            <a:r>
              <a:rPr lang="zh-CN" altLang="zh-CN" sz="1200" b="1" dirty="0" smtClean="0">
                <a:solidFill>
                  <a:srgbClr val="1B4367"/>
                </a:solidFill>
                <a:cs typeface="+mn-ea"/>
              </a:rPr>
              <a:t> </a:t>
            </a:r>
            <a:endParaRPr lang="zh-CN" altLang="zh-CN" sz="1200" b="1" dirty="0">
              <a:solidFill>
                <a:srgbClr val="1B4367"/>
              </a:solidFill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97" y="1212819"/>
            <a:ext cx="4739117" cy="33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过程控制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0" y="1047750"/>
            <a:ext cx="8556267" cy="368062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8545" y="714084"/>
            <a:ext cx="175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1B4367"/>
                </a:solidFill>
                <a:cs typeface="+mn-ea"/>
              </a:rPr>
              <a:t>需求追踪矩阵</a:t>
            </a:r>
          </a:p>
        </p:txBody>
      </p:sp>
    </p:spTree>
    <p:extLst>
      <p:ext uri="{BB962C8B-B14F-4D97-AF65-F5344CB8AC3E}">
        <p14:creationId xmlns:p14="http://schemas.microsoft.com/office/powerpoint/2010/main" val="7144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过程控制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8545" y="714084"/>
            <a:ext cx="175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1B4367"/>
                </a:solidFill>
                <a:cs typeface="+mn-ea"/>
              </a:rPr>
              <a:t>甘特图</a:t>
            </a:r>
            <a:endParaRPr lang="zh-CN" altLang="en-US" sz="1200" b="1" dirty="0">
              <a:solidFill>
                <a:srgbClr val="1B4367"/>
              </a:solidFill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533144"/>
            <a:ext cx="9784298" cy="46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过程改进的意见和不足</a:t>
              </a:r>
              <a:endParaRPr lang="en-US" altLang="zh-CN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07183" y="1420480"/>
            <a:ext cx="588369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在实际开发过程中，出现了一些之前没有遇到过的问题，比如需求变更控制，功能实现细节理解不到位等等问题，</a:t>
            </a:r>
            <a:r>
              <a:rPr lang="zh-CN" altLang="zh-CN" sz="1200" dirty="0" smtClean="0">
                <a:solidFill>
                  <a:srgbClr val="1B4367"/>
                </a:solidFill>
                <a:cs typeface="+mn-ea"/>
              </a:rPr>
              <a:t>对于</a:t>
            </a:r>
            <a:r>
              <a:rPr lang="en-US" altLang="zh-CN" sz="1200" dirty="0" smtClean="0">
                <a:solidFill>
                  <a:srgbClr val="1B4367"/>
                </a:solidFill>
                <a:cs typeface="+mn-ea"/>
              </a:rPr>
              <a:t> TSP 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等</a:t>
            </a:r>
            <a:r>
              <a:rPr lang="zh-CN" altLang="zh-CN" sz="1200" dirty="0" smtClean="0">
                <a:solidFill>
                  <a:srgbClr val="1B4367"/>
                </a:solidFill>
                <a:cs typeface="+mn-ea"/>
              </a:rPr>
              <a:t>过程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还需要进一步学习。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对于一些过程的记录不够标准，不够到位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。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制定需求时没有正确预估需求难度，导致个人开发时需要加班。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个别功能先后顺序不是很合理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。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215" y="242669"/>
            <a:ext cx="3573856" cy="347633"/>
            <a:chOff x="709386" y="309785"/>
            <a:chExt cx="2261711" cy="347633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项目计划与冲刺计划总结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74478" y="639350"/>
              <a:ext cx="1518031" cy="18068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69742" y="1077522"/>
            <a:ext cx="5688198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dirty="0">
                <a:solidFill>
                  <a:srgbClr val="1B4367"/>
                </a:solidFill>
                <a:latin typeface="+mn-lt"/>
                <a:cs typeface="+mn-ea"/>
              </a:rPr>
              <a:t>项目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进行</a:t>
            </a:r>
            <a:r>
              <a:rPr lang="zh-CN" altLang="zh-CN" sz="1200" dirty="0">
                <a:solidFill>
                  <a:srgbClr val="1B4367"/>
                </a:solidFill>
                <a:latin typeface="+mn-lt"/>
                <a:cs typeface="+mn-ea"/>
              </a:rPr>
              <a:t>相对顺利，第一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</a:t>
            </a:r>
            <a:r>
              <a:rPr lang="zh-CN" altLang="zh-CN" sz="1200" dirty="0">
                <a:solidFill>
                  <a:srgbClr val="1B4367"/>
                </a:solidFill>
                <a:latin typeface="+mn-lt"/>
                <a:cs typeface="+mn-ea"/>
              </a:rPr>
              <a:t>二次迭代计划完成情况良好，第三次迭代正在进行中。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目前，项目已经实现功能：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1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、用户注册登录、查看个人信息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2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、用户搜索题目、查看题目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3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、用户提交代码、并查看运行结果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4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、用户参与比赛、查看比赛榜单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5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、用户在讨论区发表帖子、查看自己发表过的帖子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6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、题目分类、比赛分类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1B4367"/>
                </a:solidFill>
                <a:latin typeface="+mn-lt"/>
                <a:cs typeface="+mn-ea"/>
              </a:rPr>
              <a:t>7</a:t>
            </a:r>
            <a:r>
              <a:rPr lang="zh-CN" altLang="en-US" sz="1200" dirty="0">
                <a:solidFill>
                  <a:srgbClr val="1B4367"/>
                </a:solidFill>
                <a:latin typeface="+mn-lt"/>
                <a:cs typeface="+mn-ea"/>
              </a:rPr>
              <a:t>、用户个人能力分析</a:t>
            </a:r>
            <a:endParaRPr lang="en-US" altLang="zh-CN" sz="1200" dirty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215" y="261588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12061"/>
              </p:ext>
            </p:extLst>
          </p:nvPr>
        </p:nvGraphicFramePr>
        <p:xfrm>
          <a:off x="1301750" y="964826"/>
          <a:ext cx="6540882" cy="3263902"/>
        </p:xfrm>
        <a:graphic>
          <a:graphicData uri="http://schemas.openxmlformats.org/drawingml/2006/table">
            <a:tbl>
              <a:tblPr/>
              <a:tblGrid>
                <a:gridCol w="2180294">
                  <a:extLst>
                    <a:ext uri="{9D8B030D-6E8A-4147-A177-3AD203B41FA5}">
                      <a16:colId xmlns:a16="http://schemas.microsoft.com/office/drawing/2014/main" val="4160639131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2307907726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1603818738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需求列表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需求内容</a:t>
                      </a:r>
                      <a:endParaRPr lang="zh-CN" altLang="en-US" sz="1100" b="1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完成情况</a:t>
                      </a:r>
                      <a:endParaRPr lang="zh-CN" altLang="en-US" sz="1100" b="1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06037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服务器环境搭建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阿里云服务器，主流代码语言编译环境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51601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代码集成环境搭建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Github</a:t>
                      </a:r>
                      <a:r>
                        <a:rPr 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 action 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持续集成、</a:t>
                      </a:r>
                      <a:r>
                        <a:rPr 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Docker</a:t>
                      </a:r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部署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8441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判题系统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能够判断用户所提交代码并返回运行结果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8201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提交代码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能够支持提交主流代码语言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只支持五种主流代码语言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415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查看提交记录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查看代码运行结果，并能够查看所提交代码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8817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搜索题目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通过题目名字模糊搜索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72294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题目系统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题目的增删改查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2646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题目数据搭建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大量题目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只加了少量题目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47873"/>
                  </a:ext>
                </a:extLst>
              </a:tr>
            </a:tbl>
          </a:graphicData>
        </a:graphic>
      </p:graphicFrame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301750" y="136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215" y="268495"/>
            <a:ext cx="2212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项目计划与冲刺计划总结</a:t>
            </a:r>
          </a:p>
        </p:txBody>
      </p:sp>
    </p:spTree>
    <p:extLst>
      <p:ext uri="{BB962C8B-B14F-4D97-AF65-F5344CB8AC3E}">
        <p14:creationId xmlns:p14="http://schemas.microsoft.com/office/powerpoint/2010/main" val="59237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29505"/>
              </p:ext>
            </p:extLst>
          </p:nvPr>
        </p:nvGraphicFramePr>
        <p:xfrm>
          <a:off x="1197363" y="1386493"/>
          <a:ext cx="6540882" cy="2588450"/>
        </p:xfrm>
        <a:graphic>
          <a:graphicData uri="http://schemas.openxmlformats.org/drawingml/2006/table">
            <a:tbl>
              <a:tblPr/>
              <a:tblGrid>
                <a:gridCol w="2180294">
                  <a:extLst>
                    <a:ext uri="{9D8B030D-6E8A-4147-A177-3AD203B41FA5}">
                      <a16:colId xmlns:a16="http://schemas.microsoft.com/office/drawing/2014/main" val="4160639131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2307907726"/>
                    </a:ext>
                  </a:extLst>
                </a:gridCol>
                <a:gridCol w="2180294">
                  <a:extLst>
                    <a:ext uri="{9D8B030D-6E8A-4147-A177-3AD203B41FA5}">
                      <a16:colId xmlns:a16="http://schemas.microsoft.com/office/drawing/2014/main" val="1603818738"/>
                    </a:ext>
                  </a:extLst>
                </a:gridCol>
              </a:tblGrid>
              <a:tr h="281258"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需求列表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需求内容</a:t>
                      </a:r>
                      <a:endParaRPr lang="zh-CN" altLang="en-US" sz="1100" b="1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完成情况</a:t>
                      </a:r>
                      <a:endParaRPr lang="zh-CN" altLang="en-US" sz="1100" b="1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06037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用户系统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支持用户登录、注册，题目通过状态显示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51601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比赛系统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比赛的增删改查，比赛题目的增删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48441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比赛榜单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支持实时更新榜单，根据用户的通过题目数与罚时排名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082012"/>
                  </a:ext>
                </a:extLst>
              </a:tr>
              <a:tr h="28125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题目重判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对某一道题目的所有提交代码进行重判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基本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实现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4159"/>
                  </a:ext>
                </a:extLst>
              </a:tr>
              <a:tr h="46440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讨论区发帖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每道题目对应一个讨论区，每场比赛对应一个讨论区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平台整合后只提供一个讨论区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988174"/>
                  </a:ext>
                </a:extLst>
              </a:tr>
            </a:tbl>
          </a:graphicData>
        </a:graphic>
      </p:graphicFrame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301750" y="136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5215" y="261588"/>
            <a:ext cx="3573856" cy="347632"/>
            <a:chOff x="709386" y="309785"/>
            <a:chExt cx="2261711" cy="347632"/>
          </a:xfrm>
        </p:grpSpPr>
        <p:sp>
          <p:nvSpPr>
            <p:cNvPr id="13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645215" y="268495"/>
            <a:ext cx="2212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项目计划与冲刺计划总结</a:t>
            </a:r>
          </a:p>
        </p:txBody>
      </p:sp>
    </p:spTree>
    <p:extLst>
      <p:ext uri="{BB962C8B-B14F-4D97-AF65-F5344CB8AC3E}">
        <p14:creationId xmlns:p14="http://schemas.microsoft.com/office/powerpoint/2010/main" val="408989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1301750" y="136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80331"/>
              </p:ext>
            </p:extLst>
          </p:nvPr>
        </p:nvGraphicFramePr>
        <p:xfrm>
          <a:off x="1367253" y="1038220"/>
          <a:ext cx="6322596" cy="3457582"/>
        </p:xfrm>
        <a:graphic>
          <a:graphicData uri="http://schemas.openxmlformats.org/drawingml/2006/table">
            <a:tbl>
              <a:tblPr/>
              <a:tblGrid>
                <a:gridCol w="2107532">
                  <a:extLst>
                    <a:ext uri="{9D8B030D-6E8A-4147-A177-3AD203B41FA5}">
                      <a16:colId xmlns:a16="http://schemas.microsoft.com/office/drawing/2014/main" val="3156131029"/>
                    </a:ext>
                  </a:extLst>
                </a:gridCol>
                <a:gridCol w="2107532">
                  <a:extLst>
                    <a:ext uri="{9D8B030D-6E8A-4147-A177-3AD203B41FA5}">
                      <a16:colId xmlns:a16="http://schemas.microsoft.com/office/drawing/2014/main" val="1237816602"/>
                    </a:ext>
                  </a:extLst>
                </a:gridCol>
                <a:gridCol w="2107532">
                  <a:extLst>
                    <a:ext uri="{9D8B030D-6E8A-4147-A177-3AD203B41FA5}">
                      <a16:colId xmlns:a16="http://schemas.microsoft.com/office/drawing/2014/main" val="2404890272"/>
                    </a:ext>
                  </a:extLst>
                </a:gridCol>
              </a:tblGrid>
              <a:tr h="276898">
                <a:tc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需求列表</a:t>
                      </a: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需求内容</a:t>
                      </a:r>
                      <a:endParaRPr lang="zh-CN" altLang="en-US" sz="1100" b="1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1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完成情况</a:t>
                      </a:r>
                      <a:endParaRPr lang="zh-CN" altLang="en-US" sz="1100" b="1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6289" marR="106289" marT="49057" marB="4905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77981"/>
                  </a:ext>
                </a:extLst>
              </a:tr>
              <a:tr h="44125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题目、比赛标签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对题目、比赛进行标签化管理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86986"/>
                  </a:ext>
                </a:extLst>
              </a:tr>
              <a:tr h="44125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题目推荐算法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根据用户的提交信息状态，推荐合适的题目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076054"/>
                  </a:ext>
                </a:extLst>
              </a:tr>
              <a:tr h="44125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能力分析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根据用户所通过题目类型，对用户算法能力进行分析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26292"/>
                  </a:ext>
                </a:extLst>
              </a:tr>
              <a:tr h="26658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比赛信息爬虫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爬取各大 </a:t>
                      </a:r>
                      <a:r>
                        <a:rPr lang="en-US" altLang="zh-CN" sz="1100" b="0" kern="1200" dirty="0" err="1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oj</a:t>
                      </a:r>
                      <a:r>
                        <a:rPr lang="en-US" altLang="zh-CN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 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的近期比赛信息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68319"/>
                  </a:ext>
                </a:extLst>
              </a:tr>
              <a:tr h="44125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细节优化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优化第一、二次迭代中的细节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182163"/>
                  </a:ext>
                </a:extLst>
              </a:tr>
              <a:tr h="44125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讨论</a:t>
                      </a:r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区帖子跟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评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对于讨论区的每条帖子，能够进行单独回复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新增需求</a:t>
                      </a:r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，正在开发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20851"/>
                  </a:ext>
                </a:extLst>
              </a:tr>
              <a:tr h="26658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优秀代码榜单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对优秀代码发布榜单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新增需求</a:t>
                      </a:r>
                      <a:r>
                        <a:rPr lang="zh-CN" altLang="en-US" sz="1100" b="0" kern="1200" dirty="0" smtClean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，正在开发</a:t>
                      </a:r>
                      <a:endParaRPr lang="zh-CN" altLang="en-US" sz="1100" b="0" kern="1200" dirty="0">
                        <a:solidFill>
                          <a:srgbClr val="1B4367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69355"/>
                  </a:ext>
                </a:extLst>
              </a:tr>
              <a:tr h="44125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hack </a:t>
                      </a:r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功能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对题目数据进行补充，对题目已提交代码进行重判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CN" altLang="en-US" sz="1100" b="0" kern="1200" dirty="0">
                          <a:solidFill>
                            <a:srgbClr val="1B4367"/>
                          </a:solidFill>
                          <a:latin typeface="+mn-lt"/>
                          <a:ea typeface="+mn-ea"/>
                          <a:cs typeface="+mn-ea"/>
                        </a:rPr>
                        <a:t>需求删除</a:t>
                      </a:r>
                    </a:p>
                  </a:txBody>
                  <a:tcPr marL="95565" marR="95565" marT="44107" marB="4410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1818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5215" y="261588"/>
            <a:ext cx="3573856" cy="347632"/>
            <a:chOff x="709386" y="309785"/>
            <a:chExt cx="2261711" cy="347632"/>
          </a:xfrm>
        </p:grpSpPr>
        <p:sp>
          <p:nvSpPr>
            <p:cNvPr id="8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endParaRPr lang="zh-CN" altLang="en-US" sz="1700" b="1" dirty="0" smtClean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645215" y="268495"/>
            <a:ext cx="2212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项目计划与冲刺计划总结</a:t>
            </a:r>
          </a:p>
        </p:txBody>
      </p:sp>
    </p:spTree>
    <p:extLst>
      <p:ext uri="{BB962C8B-B14F-4D97-AF65-F5344CB8AC3E}">
        <p14:creationId xmlns:p14="http://schemas.microsoft.com/office/powerpoint/2010/main" val="9750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45215" y="242669"/>
            <a:ext cx="3573856" cy="347633"/>
            <a:chOff x="709386" y="309785"/>
            <a:chExt cx="2261711" cy="347633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项目计划与冲刺计划总结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774478" y="639350"/>
              <a:ext cx="1518031" cy="18068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2823" y="1505616"/>
            <a:ext cx="568819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项目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已所采用的技术：</a:t>
            </a: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1B4367"/>
              </a:solidFill>
              <a:effectLst/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前端：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Vue.js + ajax 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异步 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+ 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Echarts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 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图表</a:t>
            </a: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后端：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SpringBoot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 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+ 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mybatis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 + 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多线程</a:t>
            </a: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其他：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RESTful API +  Docker + Docker-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complose</a:t>
            </a: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日后拟加入的技术：</a:t>
            </a: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后端：爬虫、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websocket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、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redis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、</a:t>
            </a:r>
            <a:r>
              <a:rPr lang="en-US" altLang="zh-CN" sz="1200" dirty="0" err="1" smtClean="0">
                <a:solidFill>
                  <a:srgbClr val="1B4367"/>
                </a:solidFill>
                <a:latin typeface="+mn-lt"/>
                <a:cs typeface="+mn-ea"/>
              </a:rPr>
              <a:t>memcached</a:t>
            </a:r>
            <a:r>
              <a:rPr lang="en-US" altLang="zh-CN" sz="1200" dirty="0" smtClean="0">
                <a:solidFill>
                  <a:srgbClr val="1B4367"/>
                </a:solidFill>
                <a:latin typeface="+mn-lt"/>
                <a:cs typeface="+mn-ea"/>
              </a:rPr>
              <a:t> </a:t>
            </a:r>
            <a:r>
              <a:rPr lang="zh-CN" altLang="en-US" sz="1200" dirty="0" smtClean="0">
                <a:solidFill>
                  <a:srgbClr val="1B4367"/>
                </a:solidFill>
                <a:latin typeface="+mn-lt"/>
                <a:cs typeface="+mn-ea"/>
              </a:rPr>
              <a:t>等</a:t>
            </a:r>
            <a:endParaRPr lang="en-US" altLang="zh-CN" sz="1200" dirty="0" smtClean="0">
              <a:solidFill>
                <a:srgbClr val="1B4367"/>
              </a:solidFill>
              <a:latin typeface="+mn-lt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289126" y="748655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PSP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9126" y="1213194"/>
            <a:ext cx="66900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项目开发分为三次迭代，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在每次迭代会议中，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依据迭代任务对每个组员制定开发计划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，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组员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按照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开发计划中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的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开发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规范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、技术要求、功能细节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，进行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个人</a:t>
            </a:r>
            <a:r>
              <a:rPr lang="zh-CN" altLang="zh-CN" sz="1200" dirty="0">
                <a:solidFill>
                  <a:srgbClr val="1B4367"/>
                </a:solidFill>
                <a:cs typeface="+mn-ea"/>
              </a:rPr>
              <a:t>功能开发、测试，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并且通过表格对个人工作进行记录，来帮助项目正常进行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。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项目成员开发日志：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docs.qq.com/sheet/DWU5oZXJmS1p6QU9p?c=A1A0Z0&amp;tab=BB08J2</a:t>
            </a:r>
            <a:endParaRPr lang="en-US" altLang="zh-CN" sz="1200" dirty="0" smtClean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缺陷日志：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hlinkClick r:id="rId4"/>
              </a:rPr>
              <a:t>https://docs.qq.com/sheet/DWWN3ZHJsaXNxd0x4?tab=BB08J2&amp;c=F20A0A0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2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289126" y="748655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T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SP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9126" y="1094797"/>
            <a:ext cx="669000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每周刚开始举行小组会议，根据需求的优先级，评审确定本周要开发的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需求。</a:t>
            </a: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对每一个新增的功能都定义操作概念和操作场景。分析操作场景以确保 </a:t>
            </a:r>
            <a:r>
              <a:rPr lang="en-US" altLang="zh-CN" sz="1200" dirty="0">
                <a:solidFill>
                  <a:srgbClr val="1B4367"/>
                </a:solidFill>
                <a:cs typeface="+mn-ea"/>
              </a:rPr>
              <a:t>OJ 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开发完成之后，用户会满意。  对每一个关键功能都定义操作概念和操作场景。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对需求进行分析，对前后端分别进行技术设计，定义接口规范，参数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范围，对每个成员制定开发计划。</a:t>
            </a: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当某一个功能完成，并且前后端测试分别通过之后，进行前后端联调。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联调通过之后，对该功能进行验收测试并发布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。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7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289126" y="748655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 smtClean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3573856" cy="378823"/>
            <a:chOff x="681450" y="278594"/>
            <a:chExt cx="2261711" cy="378823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261711" cy="33086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RU</a:t>
              </a:r>
              <a:r>
                <a:rPr lang="en-US" altLang="zh-CN" sz="1700" b="1" dirty="0" smtClean="0">
                  <a:solidFill>
                    <a:srgbClr val="1B4367"/>
                  </a:solidFill>
                  <a:cs typeface="+mn-ea"/>
                  <a:sym typeface="+mn-lt"/>
                </a:rPr>
                <a:t>P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9126" y="1447235"/>
            <a:ext cx="67954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 smtClean="0">
                <a:solidFill>
                  <a:srgbClr val="1B4367"/>
                </a:solidFill>
                <a:cs typeface="+mn-ea"/>
              </a:rPr>
              <a:t>整个</a:t>
            </a:r>
            <a:r>
              <a:rPr lang="zh-CN" altLang="en-US" sz="1200" b="1" dirty="0">
                <a:solidFill>
                  <a:srgbClr val="1B4367"/>
                </a:solidFill>
                <a:cs typeface="+mn-ea"/>
              </a:rPr>
              <a:t>软件项目分三次</a:t>
            </a:r>
            <a:r>
              <a:rPr lang="zh-CN" altLang="en-US" sz="1200" b="1" dirty="0" smtClean="0">
                <a:solidFill>
                  <a:srgbClr val="1B4367"/>
                </a:solidFill>
                <a:cs typeface="+mn-ea"/>
              </a:rPr>
              <a:t>迭代</a:t>
            </a:r>
            <a:endParaRPr lang="zh-CN" altLang="en-US" sz="1200" b="1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第一个迭代周期，我们实现了题目查看、题目搜索、代码提交、代码评判、提交状态显示等功能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；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第二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个迭代周期，我们实现了比赛系统、用户系统、题目状态显示、比赛榜单、代码重判、讨论区等功能</a:t>
            </a: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；</a:t>
            </a: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 smtClean="0">
              <a:solidFill>
                <a:srgbClr val="1B4367"/>
              </a:solidFill>
              <a:cs typeface="+mn-ea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rgbClr val="1B4367"/>
                </a:solidFill>
                <a:cs typeface="+mn-ea"/>
              </a:rPr>
              <a:t>第三</a:t>
            </a:r>
            <a:r>
              <a:rPr lang="zh-CN" altLang="en-US" sz="1200" dirty="0">
                <a:solidFill>
                  <a:srgbClr val="1B4367"/>
                </a:solidFill>
                <a:cs typeface="+mn-ea"/>
              </a:rPr>
              <a:t>个迭代周期，我们实现个人能力分析、题目标签分类、题目推荐、比赛日历等功能。</a:t>
            </a:r>
            <a:endParaRPr lang="en-US" altLang="zh-CN" sz="1200" dirty="0">
              <a:solidFill>
                <a:srgbClr val="1B4367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23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1194</Words>
  <Application>Microsoft Office PowerPoint</Application>
  <PresentationFormat>全屏显示(16:9)</PresentationFormat>
  <Paragraphs>299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孙 增奎</cp:lastModifiedBy>
  <cp:revision>249</cp:revision>
  <dcterms:created xsi:type="dcterms:W3CDTF">2020-02-27T15:05:00Z</dcterms:created>
  <dcterms:modified xsi:type="dcterms:W3CDTF">2020-05-15T03:32:20Z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