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4EEE1C5-0D08-439D-B798-47E652F2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2718B5-5CC9-46CB-A9EC-768167CB2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5754" y="628617"/>
            <a:ext cx="6368858" cy="3028983"/>
          </a:xfrm>
        </p:spPr>
        <p:txBody>
          <a:bodyPr>
            <a:normAutofit/>
          </a:bodyPr>
          <a:lstStyle/>
          <a:p>
            <a:r>
              <a:rPr lang="es-MX" dirty="0" err="1"/>
              <a:t>Insights</a:t>
            </a:r>
            <a:r>
              <a:rPr lang="es-MX" dirty="0"/>
              <a:t> &amp; </a:t>
            </a:r>
            <a:r>
              <a:rPr lang="es-MX" dirty="0" err="1"/>
              <a:t>Reccomedations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56EC1-B3D6-49DC-97CD-BAA7EAE4F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845" y="3843868"/>
            <a:ext cx="5233180" cy="1564744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Module 5 </a:t>
            </a:r>
          </a:p>
          <a:p>
            <a:r>
              <a:rPr lang="es-MX" dirty="0">
                <a:solidFill>
                  <a:schemeClr val="tx1"/>
                </a:solidFill>
              </a:rPr>
              <a:t>BCG – Data </a:t>
            </a:r>
            <a:r>
              <a:rPr lang="es-MX" dirty="0" err="1">
                <a:solidFill>
                  <a:schemeClr val="tx1"/>
                </a:solidFill>
              </a:rPr>
              <a:t>Science</a:t>
            </a:r>
            <a:r>
              <a:rPr lang="es-MX" dirty="0">
                <a:solidFill>
                  <a:schemeClr val="tx1"/>
                </a:solidFill>
              </a:rPr>
              <a:t> &amp; </a:t>
            </a:r>
            <a:r>
              <a:rPr lang="es-MX" dirty="0" err="1">
                <a:solidFill>
                  <a:schemeClr val="tx1"/>
                </a:solidFill>
              </a:rPr>
              <a:t>Advanced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Analytics</a:t>
            </a:r>
            <a:r>
              <a:rPr lang="es-MX" dirty="0">
                <a:solidFill>
                  <a:schemeClr val="tx1"/>
                </a:solidFill>
              </a:rPr>
              <a:t> Virtual </a:t>
            </a:r>
            <a:r>
              <a:rPr lang="es-MX" dirty="0" err="1">
                <a:solidFill>
                  <a:schemeClr val="tx1"/>
                </a:solidFill>
              </a:rPr>
              <a:t>Experience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Program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by</a:t>
            </a:r>
            <a:r>
              <a:rPr lang="es-MX" dirty="0">
                <a:solidFill>
                  <a:schemeClr val="tx1"/>
                </a:solidFill>
              </a:rPr>
              <a:t> Alejandro Cerrilla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Jobs in Mexico | BCG Careers">
            <a:extLst>
              <a:ext uri="{FF2B5EF4-FFF2-40B4-BE49-F238E27FC236}">
                <a16:creationId xmlns:a16="http://schemas.microsoft.com/office/drawing/2014/main" id="{C3C8CC29-7AE7-458C-9A8A-102CD0769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633" y="2215483"/>
            <a:ext cx="4004489" cy="2102356"/>
          </a:xfrm>
          <a:prstGeom prst="rect">
            <a:avLst/>
          </a:pr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330D7607-1E65-499C-ABC0-D2D04266A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8700972-556B-4B5A-9D45-3AA3E6F4B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4F9F634-F745-4EA7-853A-343676BB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BA30481-94EF-4007-A679-B24A044DE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64DFBBC-7959-46B3-8A04-5C3E24327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D03C684-F029-48A0-A74B-DD09E0B70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77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102BD0-54D0-4E79-AEB1-F636E1F03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87A477-8AEB-42BC-8967-13D5D057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89" y="591092"/>
            <a:ext cx="4205003" cy="1507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Business Understanding &amp; Problem Framing </a:t>
            </a:r>
            <a:endParaRPr lang="en-US" sz="3200" dirty="0"/>
          </a:p>
        </p:txBody>
      </p:sp>
      <p:sp>
        <p:nvSpPr>
          <p:cNvPr id="73" name="Snip Diagonal Corner Rectangle 18">
            <a:extLst>
              <a:ext uri="{FF2B5EF4-FFF2-40B4-BE49-F238E27FC236}">
                <a16:creationId xmlns:a16="http://schemas.microsoft.com/office/drawing/2014/main" id="{4BDC1DDF-7ECB-4E65-96D4-F2F88C433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5136155" cy="5286838"/>
          </a:xfrm>
          <a:prstGeom prst="snip2DiagRect">
            <a:avLst>
              <a:gd name="adj1" fmla="val 11486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hurn Rate, qué es y cómo funciona | n+e">
            <a:extLst>
              <a:ext uri="{FF2B5EF4-FFF2-40B4-BE49-F238E27FC236}">
                <a16:creationId xmlns:a16="http://schemas.microsoft.com/office/drawing/2014/main" id="{1B130C21-B021-44FF-B0B5-8242B2A29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573" y="1877408"/>
            <a:ext cx="4155008" cy="277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4ED77-653B-4D00-BE99-C7C7858C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215" y="2332075"/>
            <a:ext cx="5819556" cy="4173279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a predictive model </a:t>
            </a:r>
            <a:r>
              <a:rPr lang="en-US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observes the reduced churn rate and determine if the discount percentage is effective.</a:t>
            </a: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parameters we first need to analyze should be: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Churn rate during the liberalization of the energy market in Europe (before &amp; after).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average client’s bill for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PowerCo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services during this period.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Date of client's last bill before quitting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PowerCo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services.</a:t>
            </a: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From these variables we will have a certain idea what was the customers churn before the liberalization of the energy market in Europe and the average </a:t>
            </a:r>
            <a:r>
              <a:rPr lang="en-US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PowerCo</a:t>
            </a:r>
            <a:r>
              <a:rPr lang="en-US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bill for each client. The predictive model will analyze if the discount is a good factor for the churn to decrease. </a:t>
            </a:r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3790A7-7640-438F-9485-0B04AB0B9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2E78F57-A39D-4A54-A135-24D5F496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17F79CA-7895-48EF-A4AB-B6CDBBCE04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8D3BE94-3659-4A13-8FA0-032DF5911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2AEC136-2E9E-4E61-AF29-54B7AF3AA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D4D09BA-2F27-4AA1-A9EF-80189043D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62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0F5115E-746A-4B5B-A46D-D246BE5E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D17D96-6009-4B6A-815E-501820E1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Exploratory Data Analysis &amp; Data Cleaning</a:t>
            </a:r>
          </a:p>
        </p:txBody>
      </p:sp>
      <p:sp>
        <p:nvSpPr>
          <p:cNvPr id="24" name="Snip Diagonal Corner Rectangle 24">
            <a:extLst>
              <a:ext uri="{FF2B5EF4-FFF2-40B4-BE49-F238E27FC236}">
                <a16:creationId xmlns:a16="http://schemas.microsoft.com/office/drawing/2014/main" id="{DC3ECA16-3E99-4F46-9E17-0A13A2FCE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24DACAB-F5C4-4CFC-BA5D-D02D6E3B7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93" b="3"/>
          <a:stretch/>
        </p:blipFill>
        <p:spPr>
          <a:xfrm>
            <a:off x="778062" y="786117"/>
            <a:ext cx="5700710" cy="4523843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48613-3698-4AF5-ABBA-1D37D7BE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Churn data</a:t>
            </a:r>
          </a:p>
          <a:p>
            <a:r>
              <a:rPr lang="en-US" sz="1400" dirty="0">
                <a:solidFill>
                  <a:schemeClr val="tx1"/>
                </a:solidFill>
              </a:rPr>
              <a:t>1. There are no missing values for the Churn Data.</a:t>
            </a:r>
          </a:p>
          <a:p>
            <a:r>
              <a:rPr lang="en-US" sz="1400" dirty="0">
                <a:solidFill>
                  <a:schemeClr val="tx1"/>
                </a:solidFill>
              </a:rPr>
              <a:t>2. Active customers: 14501.</a:t>
            </a:r>
          </a:p>
          <a:p>
            <a:r>
              <a:rPr lang="en-US" sz="1400" dirty="0">
                <a:solidFill>
                  <a:schemeClr val="tx1"/>
                </a:solidFill>
              </a:rPr>
              <a:t>3. Churned customers over the past 3 months: 1595.</a:t>
            </a:r>
          </a:p>
          <a:p>
            <a:r>
              <a:rPr lang="en-US" sz="1400" dirty="0">
                <a:solidFill>
                  <a:schemeClr val="tx1"/>
                </a:solidFill>
              </a:rPr>
              <a:t>4. Customer retention over the past 3 months is 90.09%.</a:t>
            </a:r>
          </a:p>
          <a:p>
            <a:r>
              <a:rPr lang="en-US" sz="1400" dirty="0">
                <a:solidFill>
                  <a:schemeClr val="tx1"/>
                </a:solidFill>
              </a:rPr>
              <a:t>5. Customer attrition over the past 3 months is 9.9%.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68D1D6-8E4A-4E30-9034-D45B1C974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42A2CE-0C2A-421F-8824-A30790A22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4B0E88-813B-46EB-A111-1F8F6EFF7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194C145-9645-48E3-9444-55F60A1EB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E1B63E-913B-4A64-A6E7-224864360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D576DA-6301-49B1-A03F-794BAFF3A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04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Energy &amp;amp; Power | AFRY">
            <a:extLst>
              <a:ext uri="{FF2B5EF4-FFF2-40B4-BE49-F238E27FC236}">
                <a16:creationId xmlns:a16="http://schemas.microsoft.com/office/drawing/2014/main" id="{C76816B7-E8F2-458D-BF69-2BF7FA404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2" r="1" b="1"/>
          <a:stretch/>
        </p:blipFill>
        <p:spPr bwMode="auto">
          <a:xfrm>
            <a:off x="3174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7A122F-1ECA-4233-9A97-F1DB3782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Price of Power &amp; energy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64C64-26F5-4BD8-9A7D-4BD251D8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Price of energy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The average price of energy for the 1st period is 0.1409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The average price of energy for the 2nd period is 0.0544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The average price of energy for the 3rd period is 0.0307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Price of power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The average price of power for the 1st period is 43.32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The average price of power for the 2nd period is 10.69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The average price of power for the 3rd period is 6.45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We can observe both the price of energy and power decreased over the last 3 periods</a:t>
            </a:r>
          </a:p>
        </p:txBody>
      </p:sp>
    </p:spTree>
    <p:extLst>
      <p:ext uri="{BB962C8B-B14F-4D97-AF65-F5344CB8AC3E}">
        <p14:creationId xmlns:p14="http://schemas.microsoft.com/office/powerpoint/2010/main" val="244066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F5115E-746A-4B5B-A46D-D246BE5E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062A0D-FB76-4088-8879-9DB41027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332380"/>
            <a:ext cx="3518748" cy="8989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Churn frequency per year</a:t>
            </a:r>
          </a:p>
        </p:txBody>
      </p:sp>
      <p:sp>
        <p:nvSpPr>
          <p:cNvPr id="14" name="Snip Diagonal Corner Rectangle 24">
            <a:extLst>
              <a:ext uri="{FF2B5EF4-FFF2-40B4-BE49-F238E27FC236}">
                <a16:creationId xmlns:a16="http://schemas.microsoft.com/office/drawing/2014/main" id="{DC3ECA16-3E99-4F46-9E17-0A13A2FCE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5C4D62-B5FD-452B-AAE3-EC48CD98A6C5}"/>
              </a:ext>
            </a:extLst>
          </p:cNvPr>
          <p:cNvSpPr txBox="1"/>
          <p:nvPr/>
        </p:nvSpPr>
        <p:spPr>
          <a:xfrm>
            <a:off x="7532710" y="1248956"/>
            <a:ext cx="3479419" cy="1139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400" dirty="0"/>
              <a:t>Facts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 The average customer lasts 5 years.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400" dirty="0"/>
              <a:t> The average net margin is $217.98 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68D1D6-8E4A-4E30-9034-D45B1C974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942A2CE-0C2A-421F-8824-A30790A22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4B0E88-813B-46EB-A111-1F8F6EFF7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194C145-9645-48E3-9444-55F60A1EB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7E1B63E-913B-4A64-A6E7-224864360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4D576DA-6301-49B1-A03F-794BAFF3A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agen 10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061E8B6E-3055-4B22-886F-6E2591A5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9" y="1081331"/>
            <a:ext cx="7592444" cy="4218025"/>
          </a:xfrm>
          <a:prstGeom prst="rect">
            <a:avLst/>
          </a:prstGeom>
        </p:spPr>
      </p:pic>
      <p:pic>
        <p:nvPicPr>
          <p:cNvPr id="15" name="Imagen 14" descr="Tabla&#10;&#10;Descripción generada automáticamente">
            <a:extLst>
              <a:ext uri="{FF2B5EF4-FFF2-40B4-BE49-F238E27FC236}">
                <a16:creationId xmlns:a16="http://schemas.microsoft.com/office/drawing/2014/main" id="{B104D547-78E0-48F8-9B5A-5B754959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496" y="2286052"/>
            <a:ext cx="2345175" cy="43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2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E3044-79D9-4199-89B0-6921BA0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8" y="220511"/>
            <a:ext cx="5223731" cy="977987"/>
          </a:xfrm>
        </p:spPr>
        <p:txBody>
          <a:bodyPr/>
          <a:lstStyle/>
          <a:p>
            <a:r>
              <a:rPr lang="es-MX" dirty="0" err="1"/>
              <a:t>Feature</a:t>
            </a:r>
            <a:r>
              <a:rPr lang="es-MX" dirty="0"/>
              <a:t> </a:t>
            </a:r>
            <a:r>
              <a:rPr lang="es-MX" dirty="0" err="1"/>
              <a:t>importance</a:t>
            </a:r>
            <a:endParaRPr lang="en-US" dirty="0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954DDD69-49EC-4A4D-8FF2-79C3E747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12" y="1132850"/>
            <a:ext cx="7141975" cy="404166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B8270EA-41C1-4F04-8A02-D686A80FC7E4}"/>
              </a:ext>
            </a:extLst>
          </p:cNvPr>
          <p:cNvSpPr txBox="1"/>
          <p:nvPr/>
        </p:nvSpPr>
        <p:spPr>
          <a:xfrm>
            <a:off x="1261929" y="5263485"/>
            <a:ext cx="96681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 the feature importance graph above we can see that cons_12m and </a:t>
            </a:r>
            <a:r>
              <a:rPr lang="en-US" dirty="0" err="1"/>
              <a:t>net_margin</a:t>
            </a:r>
            <a:r>
              <a:rPr lang="en-US" dirty="0"/>
              <a:t> are the features that appear the most in our model and we could </a:t>
            </a:r>
            <a:r>
              <a:rPr lang="en-US" dirty="0" err="1"/>
              <a:t>infere</a:t>
            </a:r>
            <a:r>
              <a:rPr lang="en-US" dirty="0"/>
              <a:t> that these two features have a significant </a:t>
            </a:r>
            <a:r>
              <a:rPr lang="en-US" dirty="0" err="1"/>
              <a:t>importnace</a:t>
            </a:r>
            <a:r>
              <a:rPr lang="en-US" dirty="0"/>
              <a:t> in our model.</a:t>
            </a:r>
          </a:p>
        </p:txBody>
      </p:sp>
    </p:spTree>
    <p:extLst>
      <p:ext uri="{BB962C8B-B14F-4D97-AF65-F5344CB8AC3E}">
        <p14:creationId xmlns:p14="http://schemas.microsoft.com/office/powerpoint/2010/main" val="98241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C1F47-4746-4F5E-84FD-63B0E06F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6839"/>
            <a:ext cx="8534400" cy="1507067"/>
          </a:xfrm>
        </p:spPr>
        <p:txBody>
          <a:bodyPr/>
          <a:lstStyle/>
          <a:p>
            <a:r>
              <a:rPr lang="es-MX" dirty="0" err="1"/>
              <a:t>Conclusion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69093-26B3-41B2-9F6A-E3F16B20A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94637"/>
            <a:ext cx="9749872" cy="4999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By analyzing the customer attrition, we suggest to focus on their marketing strategy to improve the customer retention over the first 3 - 7 years (specially years 2 - 4), since this is the period in which customers tend to churn the most. After this period of time, there is a customer churn decrease of almost 9%. </a:t>
            </a:r>
          </a:p>
          <a:p>
            <a:r>
              <a:rPr lang="en-US" dirty="0">
                <a:solidFill>
                  <a:schemeClr val="tx1"/>
                </a:solidFill>
              </a:rPr>
              <a:t>This is important because it may seem that </a:t>
            </a:r>
            <a:r>
              <a:rPr lang="en-US" dirty="0" err="1">
                <a:solidFill>
                  <a:schemeClr val="tx1"/>
                </a:solidFill>
              </a:rPr>
              <a:t>PowerCo</a:t>
            </a:r>
            <a:r>
              <a:rPr lang="en-US" dirty="0">
                <a:solidFill>
                  <a:schemeClr val="tx1"/>
                </a:solidFill>
              </a:rPr>
              <a:t> is losing a significant number of customers but by improving the customer retention in this critical period of time (years 2 - 4) , the customer churn will eventually decrease. We can appreciate that the percentage of the churned customers in years 2 - 4 has a mean of 13%, while years 5 - 8 have 8%, and after year 8 only 5% of the customers churn.</a:t>
            </a:r>
          </a:p>
          <a:p>
            <a:r>
              <a:rPr lang="en-US" dirty="0">
                <a:solidFill>
                  <a:schemeClr val="tx1"/>
                </a:solidFill>
              </a:rPr>
              <a:t>Our recommendation is to reduce the net margin of the energy subscription for each customer, as the analysis showed that this factor is extremely important for customer retention.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401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943</TotalTime>
  <Words>539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Symbol</vt:lpstr>
      <vt:lpstr>Wingdings 3</vt:lpstr>
      <vt:lpstr>Sector</vt:lpstr>
      <vt:lpstr>Insights &amp; Reccomedations</vt:lpstr>
      <vt:lpstr>Business Understanding &amp; Problem Framing </vt:lpstr>
      <vt:lpstr>Exploratory Data Analysis &amp; Data Cleaning</vt:lpstr>
      <vt:lpstr>Price of Power &amp; energy</vt:lpstr>
      <vt:lpstr>Churn frequency per year</vt:lpstr>
      <vt:lpstr>Feature importance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&amp; Reccomedations</dc:title>
  <dc:creator>Alejandro Cerrilla Salazar</dc:creator>
  <cp:lastModifiedBy>Alejandro Cerrilla Salazar</cp:lastModifiedBy>
  <cp:revision>1</cp:revision>
  <dcterms:created xsi:type="dcterms:W3CDTF">2021-11-01T00:31:50Z</dcterms:created>
  <dcterms:modified xsi:type="dcterms:W3CDTF">2021-11-01T16:15:06Z</dcterms:modified>
</cp:coreProperties>
</file>