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58" r:id="rId4"/>
    <p:sldId id="259" r:id="rId5"/>
    <p:sldId id="260" r:id="rId6"/>
    <p:sldId id="261" r:id="rId7"/>
    <p:sldId id="262" r:id="rId8"/>
    <p:sldId id="263" r:id="rId9"/>
    <p:sldId id="266"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59" d="100"/>
          <a:sy n="59" d="100"/>
        </p:scale>
        <p:origin x="51"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9336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3164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60690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7223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7909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2136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9832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6482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1717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51837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4712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7015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08" r:id="rId6"/>
    <p:sldLayoutId id="2147483704" r:id="rId7"/>
    <p:sldLayoutId id="2147483705" r:id="rId8"/>
    <p:sldLayoutId id="2147483706" r:id="rId9"/>
    <p:sldLayoutId id="2147483707" r:id="rId10"/>
    <p:sldLayoutId id="2147483709"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a.eater.com/maps/best-santa-monica-restaurants-los-angeles-ma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infatuation.com/los-angeles/guides/best-mexican-food-in-los-angel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13ACBF-7920-4320-9928-7F8FE6ABDF49}"/>
              </a:ext>
            </a:extLst>
          </p:cNvPr>
          <p:cNvPicPr>
            <a:picLocks noChangeAspect="1"/>
          </p:cNvPicPr>
          <p:nvPr/>
        </p:nvPicPr>
        <p:blipFill rotWithShape="1">
          <a:blip r:embed="rId2">
            <a:alphaModFix amt="35000"/>
          </a:blip>
          <a:srcRect t="14328" b="22113"/>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BE49E28-E8E1-4B90-A58D-79500715E304}"/>
              </a:ext>
            </a:extLst>
          </p:cNvPr>
          <p:cNvSpPr>
            <a:spLocks noGrp="1"/>
          </p:cNvSpPr>
          <p:nvPr>
            <p:ph type="ctrTitle"/>
          </p:nvPr>
        </p:nvSpPr>
        <p:spPr>
          <a:xfrm>
            <a:off x="1097280" y="758952"/>
            <a:ext cx="10058400" cy="3566160"/>
          </a:xfrm>
        </p:spPr>
        <p:txBody>
          <a:bodyPr>
            <a:normAutofit/>
          </a:bodyPr>
          <a:lstStyle/>
          <a:p>
            <a:r>
              <a:rPr lang="es-MX" dirty="0" err="1">
                <a:solidFill>
                  <a:srgbClr val="FFFFFF"/>
                </a:solidFill>
              </a:rPr>
              <a:t>Mexican</a:t>
            </a:r>
            <a:r>
              <a:rPr lang="es-MX" dirty="0">
                <a:solidFill>
                  <a:srgbClr val="FFFFFF"/>
                </a:solidFill>
              </a:rPr>
              <a:t> Restaurants in LA</a:t>
            </a:r>
            <a:endParaRPr lang="en-US" dirty="0">
              <a:solidFill>
                <a:srgbClr val="FFFFFF"/>
              </a:solidFill>
            </a:endParaRPr>
          </a:p>
        </p:txBody>
      </p:sp>
      <p:sp>
        <p:nvSpPr>
          <p:cNvPr id="3" name="Subtítulo 2">
            <a:extLst>
              <a:ext uri="{FF2B5EF4-FFF2-40B4-BE49-F238E27FC236}">
                <a16:creationId xmlns:a16="http://schemas.microsoft.com/office/drawing/2014/main" id="{B40B7902-BC3A-40BC-9BEE-80F3482F86E9}"/>
              </a:ext>
            </a:extLst>
          </p:cNvPr>
          <p:cNvSpPr>
            <a:spLocks noGrp="1"/>
          </p:cNvSpPr>
          <p:nvPr>
            <p:ph type="subTitle" idx="1"/>
          </p:nvPr>
        </p:nvSpPr>
        <p:spPr>
          <a:xfrm>
            <a:off x="1100051" y="4645152"/>
            <a:ext cx="10058400" cy="1143000"/>
          </a:xfrm>
        </p:spPr>
        <p:txBody>
          <a:bodyPr>
            <a:normAutofit/>
          </a:bodyPr>
          <a:lstStyle/>
          <a:p>
            <a:r>
              <a:rPr lang="es-MX">
                <a:solidFill>
                  <a:srgbClr val="FFFFFF"/>
                </a:solidFill>
              </a:rPr>
              <a:t>Alejandro Cerrilla Salazar</a:t>
            </a:r>
            <a:endParaRPr lang="en-US">
              <a:solidFill>
                <a:srgbClr val="FFFFFF"/>
              </a:solidFill>
            </a:endParaRP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13294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C22CA8-3886-4337-B0A2-73B31BF174D3}"/>
              </a:ext>
            </a:extLst>
          </p:cNvPr>
          <p:cNvSpPr>
            <a:spLocks noGrp="1"/>
          </p:cNvSpPr>
          <p:nvPr>
            <p:ph type="title"/>
          </p:nvPr>
        </p:nvSpPr>
        <p:spPr>
          <a:xfrm>
            <a:off x="6411685" y="634946"/>
            <a:ext cx="5127171" cy="1450757"/>
          </a:xfrm>
        </p:spPr>
        <p:txBody>
          <a:bodyPr>
            <a:normAutofit/>
          </a:bodyPr>
          <a:lstStyle/>
          <a:p>
            <a:r>
              <a:rPr lang="en-US" b="1">
                <a:effectLst/>
                <a:latin typeface="Arial" panose="020B0604020202020204" pitchFamily="34" charset="0"/>
                <a:ea typeface="Times New Roman" panose="02020603050405020304" pitchFamily="18" charset="0"/>
                <a:cs typeface="Times New Roman" panose="02020603050405020304" pitchFamily="18" charset="0"/>
              </a:rPr>
              <a:t>Discussion section </a:t>
            </a:r>
            <a:endParaRPr lang="en-US"/>
          </a:p>
        </p:txBody>
      </p:sp>
      <p:pic>
        <p:nvPicPr>
          <p:cNvPr id="5" name="Imagen 4">
            <a:extLst>
              <a:ext uri="{FF2B5EF4-FFF2-40B4-BE49-F238E27FC236}">
                <a16:creationId xmlns:a16="http://schemas.microsoft.com/office/drawing/2014/main" id="{65BC7B14-3033-4E98-9529-D24987B9FA06}"/>
              </a:ext>
            </a:extLst>
          </p:cNvPr>
          <p:cNvPicPr>
            <a:picLocks noChangeAspect="1"/>
          </p:cNvPicPr>
          <p:nvPr/>
        </p:nvPicPr>
        <p:blipFill>
          <a:blip r:embed="rId2"/>
          <a:stretch>
            <a:fillRect/>
          </a:stretch>
        </p:blipFill>
        <p:spPr>
          <a:xfrm>
            <a:off x="721305" y="645106"/>
            <a:ext cx="4959121" cy="52477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D059D29-ADA6-4071-AE5C-BB6BB16846F9}"/>
              </a:ext>
            </a:extLst>
          </p:cNvPr>
          <p:cNvSpPr>
            <a:spLocks noGrp="1"/>
          </p:cNvSpPr>
          <p:nvPr>
            <p:ph idx="1"/>
          </p:nvPr>
        </p:nvSpPr>
        <p:spPr>
          <a:xfrm>
            <a:off x="6411684" y="2407436"/>
            <a:ext cx="5127172" cy="3461658"/>
          </a:xfrm>
        </p:spPr>
        <p:txBody>
          <a:bodyPr>
            <a:normAutofit/>
          </a:bodyPr>
          <a:lstStyle/>
          <a:p>
            <a:pPr>
              <a:lnSpc>
                <a:spcPct val="110000"/>
              </a:lnSpc>
              <a:spcAft>
                <a:spcPts val="750"/>
              </a:spcAft>
            </a:pPr>
            <a:r>
              <a:rPr lang="en-US" sz="1300" dirty="0">
                <a:effectLst/>
                <a:latin typeface="Arial" panose="020B0604020202020204" pitchFamily="34" charset="0"/>
                <a:ea typeface="Times New Roman" panose="02020603050405020304" pitchFamily="18" charset="0"/>
                <a:cs typeface="Times New Roman" panose="02020603050405020304" pitchFamily="18" charset="0"/>
              </a:rPr>
              <a:t>The best choice for the new restaurant is Santa Monica beach, the only issue I had gathering info about this beach was that the Beautiful Soup didn’t work for the web page I needed.</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750"/>
              </a:spcAft>
            </a:pPr>
            <a:r>
              <a:rPr lang="en-US" sz="1300" dirty="0">
                <a:effectLst/>
                <a:latin typeface="Arial" panose="020B0604020202020204" pitchFamily="34" charset="0"/>
                <a:ea typeface="Times New Roman" panose="02020603050405020304" pitchFamily="18" charset="0"/>
                <a:cs typeface="Times New Roman" panose="02020603050405020304" pitchFamily="18" charset="0"/>
              </a:rPr>
              <a:t>The main Idea for the last part of the code was to gather the information of the best restaurants in Santa Monica from: </a:t>
            </a:r>
            <a:r>
              <a:rPr lang="en-US" sz="1300" u="sng" dirty="0">
                <a:effectLst/>
                <a:latin typeface="Arial" panose="020B0604020202020204" pitchFamily="34" charset="0"/>
                <a:ea typeface="Times New Roman" panose="02020603050405020304" pitchFamily="18" charset="0"/>
                <a:cs typeface="Times New Roman" panose="02020603050405020304" pitchFamily="18" charset="0"/>
                <a:hlinkClick r:id="rId3"/>
              </a:rPr>
              <a:t>https://la.eater.com/maps/best-santa-monica-restaurants-los-angeles-map</a:t>
            </a:r>
            <a:r>
              <a:rPr lang="en-US" sz="1300" dirty="0">
                <a:effectLst/>
                <a:latin typeface="Arial" panose="020B0604020202020204" pitchFamily="34" charset="0"/>
                <a:ea typeface="Times New Roman" panose="02020603050405020304" pitchFamily="18" charset="0"/>
                <a:cs typeface="Times New Roman" panose="02020603050405020304" pitchFamily="18" charset="0"/>
              </a:rPr>
              <a:t> and conclude that the top food from that area is not related to the Mexican food.</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750"/>
              </a:spcAft>
            </a:pPr>
            <a:r>
              <a:rPr lang="en-US" sz="1300" dirty="0">
                <a:effectLst/>
                <a:latin typeface="Arial" panose="020B0604020202020204" pitchFamily="34" charset="0"/>
                <a:ea typeface="Times New Roman" panose="02020603050405020304" pitchFamily="18" charset="0"/>
                <a:cs typeface="Times New Roman" panose="02020603050405020304" pitchFamily="18" charset="0"/>
              </a:rPr>
              <a:t>A good proposal would be to gather information about the most crowded beaches in Los Angeles and check if those areas have small Mexican food businesses nearby.</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300"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585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8B9E9EB-250A-42DC-8BB5-92791D5C3E2D}"/>
              </a:ext>
            </a:extLst>
          </p:cNvPr>
          <p:cNvSpPr>
            <a:spLocks noGrp="1"/>
          </p:cNvSpPr>
          <p:nvPr>
            <p:ph type="title"/>
          </p:nvPr>
        </p:nvSpPr>
        <p:spPr>
          <a:xfrm>
            <a:off x="492369" y="605896"/>
            <a:ext cx="3642309" cy="5646208"/>
          </a:xfrm>
        </p:spPr>
        <p:txBody>
          <a:bodyPr anchor="ctr">
            <a:normAutofit/>
          </a:bodyPr>
          <a:lstStyle/>
          <a:p>
            <a:r>
              <a:rPr lang="en-US" b="1">
                <a:solidFill>
                  <a:srgbClr val="FFFFFF"/>
                </a:solidFill>
                <a:effectLst/>
                <a:latin typeface="Arial" panose="020B0604020202020204" pitchFamily="34" charset="0"/>
                <a:ea typeface="Times New Roman" panose="02020603050405020304" pitchFamily="18" charset="0"/>
              </a:rPr>
              <a:t>Conclusion section </a:t>
            </a:r>
            <a:endParaRPr lang="en-US">
              <a:solidFill>
                <a:srgbClr val="FFFFFF"/>
              </a:solidFill>
            </a:endParaRPr>
          </a:p>
        </p:txBody>
      </p:sp>
      <p:sp>
        <p:nvSpPr>
          <p:cNvPr id="3" name="Marcador de contenido 2">
            <a:extLst>
              <a:ext uri="{FF2B5EF4-FFF2-40B4-BE49-F238E27FC236}">
                <a16:creationId xmlns:a16="http://schemas.microsoft.com/office/drawing/2014/main" id="{55A7F02E-FF85-4B25-B46D-026D7E9597D2}"/>
              </a:ext>
            </a:extLst>
          </p:cNvPr>
          <p:cNvSpPr>
            <a:spLocks noGrp="1"/>
          </p:cNvSpPr>
          <p:nvPr>
            <p:ph idx="1"/>
          </p:nvPr>
        </p:nvSpPr>
        <p:spPr>
          <a:xfrm>
            <a:off x="5231958" y="605896"/>
            <a:ext cx="5923721" cy="5646208"/>
          </a:xfrm>
        </p:spPr>
        <p:txBody>
          <a:bodyPr anchor="ctr">
            <a:normAutofit/>
          </a:bodyPr>
          <a:lstStyle/>
          <a:p>
            <a:r>
              <a:rPr lang="en-US" sz="2400">
                <a:effectLst/>
                <a:latin typeface="Arial" panose="020B0604020202020204" pitchFamily="34" charset="0"/>
                <a:ea typeface="Times New Roman" panose="02020603050405020304" pitchFamily="18" charset="0"/>
                <a:cs typeface="Times New Roman" panose="02020603050405020304" pitchFamily="18" charset="0"/>
              </a:rPr>
              <a:t>After analyzing al the data, our Mexican restaurant should be established nearby the beach since there are no similar restaurants near that area. As we saw in the final part of our report, Santa Monica beach would be a perfect place due to the high amount of visitors this place has.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p:txBody>
      </p:sp>
    </p:spTree>
    <p:extLst>
      <p:ext uri="{BB962C8B-B14F-4D97-AF65-F5344CB8AC3E}">
        <p14:creationId xmlns:p14="http://schemas.microsoft.com/office/powerpoint/2010/main" val="341956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31B08-7760-4549-B99A-69100705D70D}"/>
              </a:ext>
            </a:extLst>
          </p:cNvPr>
          <p:cNvSpPr>
            <a:spLocks noGrp="1"/>
          </p:cNvSpPr>
          <p:nvPr>
            <p:ph type="title"/>
          </p:nvPr>
        </p:nvSpPr>
        <p:spPr/>
        <p:txBody>
          <a:bodyPr>
            <a:normAutofit/>
          </a:bodyPr>
          <a:lstStyle/>
          <a:p>
            <a:r>
              <a:rPr lang="en-US" sz="2000" b="1" kern="1800" dirty="0">
                <a:solidFill>
                  <a:srgbClr val="24292E"/>
                </a:solidFill>
                <a:effectLst/>
                <a:latin typeface="Arial" panose="020B0604020202020204" pitchFamily="34" charset="0"/>
                <a:ea typeface="Times New Roman" panose="02020603050405020304" pitchFamily="18" charset="0"/>
              </a:rPr>
              <a:t>Description of the problem and a discussion of the background</a:t>
            </a:r>
            <a:endParaRPr lang="en-US" sz="2000" dirty="0"/>
          </a:p>
        </p:txBody>
      </p:sp>
      <p:sp>
        <p:nvSpPr>
          <p:cNvPr id="3" name="Marcador de contenido 2">
            <a:extLst>
              <a:ext uri="{FF2B5EF4-FFF2-40B4-BE49-F238E27FC236}">
                <a16:creationId xmlns:a16="http://schemas.microsoft.com/office/drawing/2014/main" id="{196C02E9-D80D-4046-A8E6-945559BDF5C3}"/>
              </a:ext>
            </a:extLst>
          </p:cNvPr>
          <p:cNvSpPr>
            <a:spLocks noGrp="1"/>
          </p:cNvSpPr>
          <p:nvPr>
            <p:ph idx="1"/>
          </p:nvPr>
        </p:nvSpPr>
        <p:spPr/>
        <p:txBody>
          <a:bodyPr/>
          <a:lstStyle/>
          <a:p>
            <a:pPr>
              <a:lnSpc>
                <a:spcPct val="107000"/>
              </a:lnSpc>
              <a:spcAft>
                <a:spcPts val="1200"/>
              </a:spcAft>
            </a:pPr>
            <a:r>
              <a:rPr lang="en-US" sz="18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A Mexican taco chain wants to open a location in downtown LA. As we know, Los Angeles is one of the cities with the most Mexicans in the US. Opening a good taco restaurant in downtown LA would have a great impact due to the lack of traditional Mexican food in the US, Mexican cuisine is very famous but due to the lack of opportunities the </a:t>
            </a:r>
            <a:r>
              <a:rPr lang="en-US" sz="1800"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Tex-mex</a:t>
            </a:r>
            <a:r>
              <a:rPr lang="en-US" sz="18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food industry has taken all the market.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18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Goal: Find a key location where this taco chain would be successful.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7375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D12B1-E040-431E-A159-CFAEE63CEA16}"/>
              </a:ext>
            </a:extLst>
          </p:cNvPr>
          <p:cNvSpPr>
            <a:spLocks noGrp="1"/>
          </p:cNvSpPr>
          <p:nvPr>
            <p:ph type="title"/>
          </p:nvPr>
        </p:nvSpPr>
        <p:spPr/>
        <p:txBody>
          <a:bodyPr>
            <a:normAutofit/>
          </a:bodyPr>
          <a:lstStyle/>
          <a:p>
            <a:r>
              <a:rPr lang="en-US" sz="2000" b="1" kern="1800" dirty="0">
                <a:solidFill>
                  <a:srgbClr val="24292E"/>
                </a:solidFill>
                <a:effectLst/>
                <a:latin typeface="Arial" panose="020B0604020202020204" pitchFamily="34" charset="0"/>
                <a:ea typeface="Times New Roman" panose="02020603050405020304" pitchFamily="18" charset="0"/>
              </a:rPr>
              <a:t>Description of the data and how it will be used to solve the problem</a:t>
            </a:r>
            <a:endParaRPr lang="en-US" sz="2000" dirty="0"/>
          </a:p>
        </p:txBody>
      </p:sp>
      <p:sp>
        <p:nvSpPr>
          <p:cNvPr id="3" name="Marcador de contenido 2">
            <a:extLst>
              <a:ext uri="{FF2B5EF4-FFF2-40B4-BE49-F238E27FC236}">
                <a16:creationId xmlns:a16="http://schemas.microsoft.com/office/drawing/2014/main" id="{02ED67DF-FC71-4C33-93E2-C4A7A46F709C}"/>
              </a:ext>
            </a:extLst>
          </p:cNvPr>
          <p:cNvSpPr>
            <a:spLocks noGrp="1"/>
          </p:cNvSpPr>
          <p:nvPr>
            <p:ph idx="1"/>
          </p:nvPr>
        </p:nvSpPr>
        <p:spPr/>
        <p:txBody>
          <a:bodyPr/>
          <a:lstStyle/>
          <a:p>
            <a:pPr marL="0" lvl="0" indent="0">
              <a:lnSpc>
                <a:spcPct val="107000"/>
              </a:lnSpc>
              <a:spcAft>
                <a:spcPts val="800"/>
              </a:spcAft>
              <a:buNone/>
              <a:tabLst>
                <a:tab pos="457200" algn="l"/>
              </a:tabLst>
            </a:pP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 We will search for the best Mexican Restaurants all over Los Angeles.</a:t>
            </a:r>
            <a:endPar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Bef>
                <a:spcPts val="300"/>
              </a:spcBef>
              <a:spcAft>
                <a:spcPts val="800"/>
              </a:spcAft>
              <a:buNone/>
              <a:tabLst>
                <a:tab pos="457200" algn="l"/>
              </a:tabLst>
            </a:pP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2. We segment these restaurants and analyze the areas that are most concurred.</a:t>
            </a:r>
            <a:endParaRPr lang="en-US" sz="180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lvl="0" indent="0">
              <a:lnSpc>
                <a:spcPct val="107000"/>
              </a:lnSpc>
              <a:spcBef>
                <a:spcPts val="300"/>
              </a:spcBef>
              <a:spcAft>
                <a:spcPts val="800"/>
              </a:spcAft>
              <a:buNone/>
              <a:tabLst>
                <a:tab pos="457200" algn="l"/>
              </a:tabLst>
            </a:pP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 </a:t>
            </a:r>
            <a:r>
              <a:rPr lang="en-US" sz="1800" dirty="0">
                <a:solidFill>
                  <a:srgbClr val="24292E"/>
                </a:solidFill>
                <a:effectLst/>
                <a:latin typeface="Arial" panose="020B0604020202020204" pitchFamily="34" charset="0"/>
                <a:ea typeface="Times New Roman" panose="02020603050405020304" pitchFamily="18" charset="0"/>
                <a:cs typeface="Arial" panose="020B0604020202020204" pitchFamily="34" charset="0"/>
              </a:rPr>
              <a:t>Knowing the most popular areas, we find a specific spot where the new restaurant can be placed. It is important to consider that the new restaurant location must be a little far from the other ones so it can gain new popularity. The location must have an easy access to it.</a:t>
            </a:r>
            <a:endParaRPr lang="en-US" sz="1800" dirty="0">
              <a:solidFill>
                <a:srgbClr val="24292E"/>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4934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2E98FF71-2AA8-43C8-BE75-207D2E5588FF}"/>
              </a:ext>
            </a:extLst>
          </p:cNvPr>
          <p:cNvPicPr/>
          <p:nvPr/>
        </p:nvPicPr>
        <p:blipFill>
          <a:blip r:embed="rId2"/>
          <a:stretch>
            <a:fillRect/>
          </a:stretch>
        </p:blipFill>
        <p:spPr>
          <a:xfrm>
            <a:off x="978503" y="643538"/>
            <a:ext cx="10236093" cy="3557043"/>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1B7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EC702FD-CCBA-47D8-87C5-791DC6BC1417}"/>
              </a:ext>
            </a:extLst>
          </p:cNvPr>
          <p:cNvSpPr>
            <a:spLocks noGrp="1"/>
          </p:cNvSpPr>
          <p:nvPr>
            <p:ph type="title"/>
          </p:nvPr>
        </p:nvSpPr>
        <p:spPr>
          <a:xfrm>
            <a:off x="633998" y="4905301"/>
            <a:ext cx="4988879" cy="1554485"/>
          </a:xfrm>
        </p:spPr>
        <p:txBody>
          <a:bodyPr anchor="ctr">
            <a:normAutofit/>
          </a:bodyPr>
          <a:lstStyle/>
          <a:p>
            <a:pPr algn="r"/>
            <a:r>
              <a:rPr lang="en-US" sz="4000" b="1">
                <a:solidFill>
                  <a:srgbClr val="FFFFFF"/>
                </a:solidFill>
                <a:effectLst/>
                <a:latin typeface="Arial" panose="020B0604020202020204" pitchFamily="34" charset="0"/>
                <a:ea typeface="Times New Roman" panose="02020603050405020304" pitchFamily="18" charset="0"/>
              </a:rPr>
              <a:t>Methodology section </a:t>
            </a:r>
            <a:endParaRPr lang="en-US" sz="4000">
              <a:solidFill>
                <a:srgbClr val="FFFFFF"/>
              </a:solidFill>
            </a:endParaRPr>
          </a:p>
        </p:txBody>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21B760"/>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69B936C-C119-4757-B415-764FD054E780}"/>
              </a:ext>
            </a:extLst>
          </p:cNvPr>
          <p:cNvSpPr>
            <a:spLocks noGrp="1"/>
          </p:cNvSpPr>
          <p:nvPr>
            <p:ph idx="1"/>
          </p:nvPr>
        </p:nvSpPr>
        <p:spPr>
          <a:xfrm>
            <a:off x="6064301" y="4905300"/>
            <a:ext cx="5493699" cy="1554485"/>
          </a:xfrm>
        </p:spPr>
        <p:txBody>
          <a:bodyPr anchor="ctr">
            <a:normAutofit/>
          </a:bodyPr>
          <a:lstStyle/>
          <a:p>
            <a:pPr>
              <a:lnSpc>
                <a:spcPct val="110000"/>
              </a:lnSpc>
            </a:pPr>
            <a:r>
              <a:rPr lang="en-US" sz="160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The initial search was about the highest rated Mexican restaurants in Los Angeles. I used the page </a:t>
            </a:r>
            <a:r>
              <a:rPr lang="en-US" sz="1600" u="sng">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https://www.theinfatuation.com/los-angeles/guides/best-mexican-food-in-los-angeles</a:t>
            </a:r>
            <a:r>
              <a:rPr lang="en-US" sz="160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to obtain the info.</a:t>
            </a:r>
            <a:endParaRPr lang="en-US"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600">
              <a:solidFill>
                <a:srgbClr val="FFFFFF"/>
              </a:solidFill>
            </a:endParaRPr>
          </a:p>
        </p:txBody>
      </p:sp>
    </p:spTree>
    <p:extLst>
      <p:ext uri="{BB962C8B-B14F-4D97-AF65-F5344CB8AC3E}">
        <p14:creationId xmlns:p14="http://schemas.microsoft.com/office/powerpoint/2010/main" val="39964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19" y="2267421"/>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8830C94-C610-434D-A342-FE968A3ED0D0}"/>
              </a:ext>
            </a:extLst>
          </p:cNvPr>
          <p:cNvSpPr>
            <a:spLocks noGrp="1"/>
          </p:cNvSpPr>
          <p:nvPr>
            <p:ph idx="1"/>
          </p:nvPr>
        </p:nvSpPr>
        <p:spPr>
          <a:xfrm>
            <a:off x="642257" y="2407436"/>
            <a:ext cx="6432434" cy="3461658"/>
          </a:xfrm>
        </p:spPr>
        <p:txBody>
          <a:bodyPr>
            <a:normAutofit/>
          </a:bodyPr>
          <a:lstStyle/>
          <a:p>
            <a:pPr>
              <a:spcAft>
                <a:spcPts val="750"/>
              </a:spcAft>
            </a:pPr>
            <a:r>
              <a:rPr lang="en-US">
                <a:effectLst/>
                <a:latin typeface="Arial" panose="020B0604020202020204" pitchFamily="34" charset="0"/>
                <a:ea typeface="Times New Roman" panose="02020603050405020304" pitchFamily="18" charset="0"/>
                <a:cs typeface="Times New Roman" panose="02020603050405020304" pitchFamily="18" charset="0"/>
              </a:rPr>
              <a:t>With the help of the Beautiful soup function, I took the most important data from this restaurant that were: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750"/>
              </a:spcAft>
              <a:buFont typeface="+mj-lt"/>
              <a:buAutoNum type="arabicPeriod"/>
            </a:pPr>
            <a:r>
              <a:rPr lang="en-US">
                <a:effectLst/>
                <a:latin typeface="Arial" panose="020B0604020202020204" pitchFamily="34" charset="0"/>
                <a:ea typeface="Times New Roman" panose="02020603050405020304" pitchFamily="18" charset="0"/>
                <a:cs typeface="Times New Roman" panose="02020603050405020304" pitchFamily="18" charset="0"/>
              </a:rPr>
              <a:t>Restaurant Name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750"/>
              </a:spcAft>
              <a:buFont typeface="+mj-lt"/>
              <a:buAutoNum type="arabicPeriod"/>
            </a:pPr>
            <a:r>
              <a:rPr lang="en-US">
                <a:effectLst/>
                <a:latin typeface="Arial" panose="020B0604020202020204" pitchFamily="34" charset="0"/>
                <a:ea typeface="Times New Roman" panose="02020603050405020304" pitchFamily="18" charset="0"/>
                <a:cs typeface="Times New Roman" panose="02020603050405020304" pitchFamily="18" charset="0"/>
              </a:rPr>
              <a:t>Food Type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750"/>
              </a:spcAft>
              <a:buFont typeface="+mj-lt"/>
              <a:buAutoNum type="arabicPeriod"/>
            </a:pPr>
            <a:r>
              <a:rPr lang="en-US">
                <a:effectLst/>
                <a:latin typeface="Arial" panose="020B0604020202020204" pitchFamily="34" charset="0"/>
                <a:ea typeface="Times New Roman" panose="02020603050405020304" pitchFamily="18" charset="0"/>
                <a:cs typeface="Times New Roman" panose="02020603050405020304" pitchFamily="18" charset="0"/>
              </a:rPr>
              <a:t>Address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a:spcAft>
                <a:spcPts val="750"/>
              </a:spcAft>
            </a:pPr>
            <a:r>
              <a:rPr lang="en-US">
                <a:effectLst/>
                <a:latin typeface="Arial" panose="020B0604020202020204" pitchFamily="34" charset="0"/>
                <a:ea typeface="Times New Roman" panose="02020603050405020304" pitchFamily="18" charset="0"/>
                <a:cs typeface="Times New Roman" panose="02020603050405020304" pitchFamily="18" charset="0"/>
              </a:rPr>
              <a:t>After gathering all the info, I created a data frame. </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4" name="Imagen 3">
            <a:extLst>
              <a:ext uri="{FF2B5EF4-FFF2-40B4-BE49-F238E27FC236}">
                <a16:creationId xmlns:a16="http://schemas.microsoft.com/office/drawing/2014/main" id="{41808D5A-72D1-4E03-B8D7-CEE821CF6201}"/>
              </a:ext>
            </a:extLst>
          </p:cNvPr>
          <p:cNvPicPr/>
          <p:nvPr/>
        </p:nvPicPr>
        <p:blipFill rotWithShape="1">
          <a:blip r:embed="rId2"/>
          <a:srcRect l="9255" r="3450"/>
          <a:stretch/>
        </p:blipFill>
        <p:spPr>
          <a:xfrm>
            <a:off x="7556686" y="640081"/>
            <a:ext cx="4001315" cy="5314406"/>
          </a:xfrm>
          <a:prstGeom prst="rect">
            <a:avLst/>
          </a:prstGeom>
        </p:spPr>
      </p:pic>
      <p:sp>
        <p:nvSpPr>
          <p:cNvPr id="26" name="Rectangle 21">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298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1B76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C4EF7EF-A8E9-466A-8A05-2D2969D1AB57}"/>
              </a:ext>
            </a:extLst>
          </p:cNvPr>
          <p:cNvSpPr>
            <a:spLocks noGrp="1"/>
          </p:cNvSpPr>
          <p:nvPr>
            <p:ph idx="1"/>
          </p:nvPr>
        </p:nvSpPr>
        <p:spPr>
          <a:xfrm>
            <a:off x="571752" y="2799654"/>
            <a:ext cx="3005462" cy="3189665"/>
          </a:xfrm>
        </p:spPr>
        <p:txBody>
          <a:bodyPr>
            <a:normAutofit/>
          </a:bodyPr>
          <a:lstStyle/>
          <a:p>
            <a:r>
              <a:rPr lang="en-US" sz="180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Subsequently I used an API to find the geographic position of each restaurant with the Latitude &amp; Longitude coordinates and append it to the main data frame.</a:t>
            </a:r>
            <a:endPar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solidFill>
                <a:srgbClr val="FFFFFF"/>
              </a:solidFill>
            </a:endParaRPr>
          </a:p>
        </p:txBody>
      </p:sp>
      <p:pic>
        <p:nvPicPr>
          <p:cNvPr id="4" name="Imagen 3">
            <a:extLst>
              <a:ext uri="{FF2B5EF4-FFF2-40B4-BE49-F238E27FC236}">
                <a16:creationId xmlns:a16="http://schemas.microsoft.com/office/drawing/2014/main" id="{EE7D1E28-E21A-4D6F-96FB-5FCF00EC5E9B}"/>
              </a:ext>
            </a:extLst>
          </p:cNvPr>
          <p:cNvPicPr/>
          <p:nvPr/>
        </p:nvPicPr>
        <p:blipFill>
          <a:blip r:embed="rId2"/>
          <a:stretch>
            <a:fillRect/>
          </a:stretch>
        </p:blipFill>
        <p:spPr>
          <a:xfrm>
            <a:off x="4830767" y="640080"/>
            <a:ext cx="6620582" cy="5577840"/>
          </a:xfrm>
          <a:prstGeom prst="rect">
            <a:avLst/>
          </a:prstGeom>
        </p:spPr>
      </p:pic>
    </p:spTree>
    <p:extLst>
      <p:ext uri="{BB962C8B-B14F-4D97-AF65-F5344CB8AC3E}">
        <p14:creationId xmlns:p14="http://schemas.microsoft.com/office/powerpoint/2010/main" val="384392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CC555-EA51-42AB-B447-F105930A3CDF}"/>
              </a:ext>
            </a:extLst>
          </p:cNvPr>
          <p:cNvSpPr>
            <a:spLocks noGrp="1"/>
          </p:cNvSpPr>
          <p:nvPr>
            <p:ph type="title"/>
          </p:nvPr>
        </p:nvSpPr>
        <p:spPr/>
        <p:txBody>
          <a:bodyPr/>
          <a:lstStyle/>
          <a:p>
            <a:r>
              <a:rPr lang="es-MX" dirty="0" err="1"/>
              <a:t>Obtaining</a:t>
            </a:r>
            <a:r>
              <a:rPr lang="es-MX" dirty="0"/>
              <a:t> </a:t>
            </a:r>
            <a:r>
              <a:rPr lang="es-MX" dirty="0" err="1"/>
              <a:t>the</a:t>
            </a:r>
            <a:r>
              <a:rPr lang="es-MX" dirty="0"/>
              <a:t> </a:t>
            </a:r>
            <a:r>
              <a:rPr lang="es-MX" dirty="0" err="1"/>
              <a:t>nearby</a:t>
            </a:r>
            <a:r>
              <a:rPr lang="es-MX" dirty="0"/>
              <a:t> </a:t>
            </a:r>
            <a:r>
              <a:rPr lang="es-MX" dirty="0" err="1"/>
              <a:t>venues</a:t>
            </a:r>
            <a:r>
              <a:rPr lang="es-MX" dirty="0"/>
              <a:t> </a:t>
            </a:r>
            <a:r>
              <a:rPr lang="es-MX" dirty="0" err="1"/>
              <a:t>for</a:t>
            </a:r>
            <a:r>
              <a:rPr lang="es-MX" dirty="0"/>
              <a:t> </a:t>
            </a:r>
            <a:r>
              <a:rPr lang="es-MX" dirty="0" err="1"/>
              <a:t>the</a:t>
            </a:r>
            <a:r>
              <a:rPr lang="es-MX" dirty="0"/>
              <a:t> restaurants</a:t>
            </a:r>
            <a:endParaRPr lang="en-US" dirty="0"/>
          </a:p>
        </p:txBody>
      </p:sp>
      <p:sp>
        <p:nvSpPr>
          <p:cNvPr id="3" name="Marcador de contenido 2">
            <a:extLst>
              <a:ext uri="{FF2B5EF4-FFF2-40B4-BE49-F238E27FC236}">
                <a16:creationId xmlns:a16="http://schemas.microsoft.com/office/drawing/2014/main" id="{6AB895E6-92FF-4F44-B3FE-A1FE48D980E7}"/>
              </a:ext>
            </a:extLst>
          </p:cNvPr>
          <p:cNvSpPr>
            <a:spLocks noGrp="1"/>
          </p:cNvSpPr>
          <p:nvPr>
            <p:ph idx="1"/>
          </p:nvPr>
        </p:nvSpPr>
        <p:spPr/>
        <p:txBody>
          <a:bodyPr/>
          <a:lstStyle/>
          <a:p>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The Foursquare </a:t>
            </a:r>
            <a:r>
              <a:rPr lang="en-US" sz="18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Api</a:t>
            </a:r>
            <a:r>
              <a:rPr lang="en-US"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was used for looking up the nearby venues of the restaurants, just to ensure all those locations are well placed.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Imagen 3">
            <a:extLst>
              <a:ext uri="{FF2B5EF4-FFF2-40B4-BE49-F238E27FC236}">
                <a16:creationId xmlns:a16="http://schemas.microsoft.com/office/drawing/2014/main" id="{A3EAFE32-4D69-40B9-9831-F9038B3CF7BB}"/>
              </a:ext>
            </a:extLst>
          </p:cNvPr>
          <p:cNvPicPr/>
          <p:nvPr/>
        </p:nvPicPr>
        <p:blipFill>
          <a:blip r:embed="rId2"/>
          <a:stretch>
            <a:fillRect/>
          </a:stretch>
        </p:blipFill>
        <p:spPr>
          <a:xfrm>
            <a:off x="1097279" y="2901925"/>
            <a:ext cx="10194497" cy="2733331"/>
          </a:xfrm>
          <a:prstGeom prst="rect">
            <a:avLst/>
          </a:prstGeom>
        </p:spPr>
      </p:pic>
    </p:spTree>
    <p:extLst>
      <p:ext uri="{BB962C8B-B14F-4D97-AF65-F5344CB8AC3E}">
        <p14:creationId xmlns:p14="http://schemas.microsoft.com/office/powerpoint/2010/main" val="324524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1B7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A7A5ED1-EF1B-4DAE-B3F6-67D460A028A9}"/>
              </a:ext>
            </a:extLst>
          </p:cNvPr>
          <p:cNvSpPr>
            <a:spLocks noGrp="1"/>
          </p:cNvSpPr>
          <p:nvPr>
            <p:ph type="title"/>
          </p:nvPr>
        </p:nvSpPr>
        <p:spPr>
          <a:xfrm>
            <a:off x="492370" y="516836"/>
            <a:ext cx="3084844" cy="1961086"/>
          </a:xfrm>
        </p:spPr>
        <p:txBody>
          <a:bodyPr>
            <a:normAutofit/>
          </a:bodyPr>
          <a:lstStyle/>
          <a:p>
            <a:r>
              <a:rPr lang="es-MX" sz="3400" dirty="0" err="1">
                <a:solidFill>
                  <a:srgbClr val="FFFFFF"/>
                </a:solidFill>
              </a:rPr>
              <a:t>Map</a:t>
            </a:r>
            <a:r>
              <a:rPr lang="es-MX" sz="3400" dirty="0">
                <a:solidFill>
                  <a:srgbClr val="FFFFFF"/>
                </a:solidFill>
              </a:rPr>
              <a:t> </a:t>
            </a:r>
            <a:r>
              <a:rPr lang="es-MX" sz="3400" dirty="0" err="1">
                <a:solidFill>
                  <a:srgbClr val="FFFFFF"/>
                </a:solidFill>
              </a:rPr>
              <a:t>of</a:t>
            </a:r>
            <a:r>
              <a:rPr lang="es-MX" sz="3400" dirty="0">
                <a:solidFill>
                  <a:srgbClr val="FFFFFF"/>
                </a:solidFill>
              </a:rPr>
              <a:t> Top </a:t>
            </a:r>
            <a:r>
              <a:rPr lang="es-MX" sz="3400" dirty="0" err="1">
                <a:solidFill>
                  <a:srgbClr val="FFFFFF"/>
                </a:solidFill>
              </a:rPr>
              <a:t>rated</a:t>
            </a:r>
            <a:r>
              <a:rPr lang="es-MX" sz="3400" dirty="0">
                <a:solidFill>
                  <a:srgbClr val="FFFFFF"/>
                </a:solidFill>
              </a:rPr>
              <a:t> </a:t>
            </a:r>
            <a:r>
              <a:rPr lang="es-MX" sz="3400" dirty="0" err="1">
                <a:solidFill>
                  <a:srgbClr val="FFFFFF"/>
                </a:solidFill>
              </a:rPr>
              <a:t>Mexican</a:t>
            </a:r>
            <a:r>
              <a:rPr lang="es-MX" sz="3400" dirty="0">
                <a:solidFill>
                  <a:srgbClr val="FFFFFF"/>
                </a:solidFill>
              </a:rPr>
              <a:t> restaurants in LA</a:t>
            </a:r>
            <a:endParaRPr lang="en-US" sz="3400" dirty="0">
              <a:solidFill>
                <a:srgbClr val="FFFFFF"/>
              </a:solidFill>
            </a:endParaRP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12D3968-524E-41DF-8CB3-FB3D7567122D}"/>
              </a:ext>
            </a:extLst>
          </p:cNvPr>
          <p:cNvSpPr>
            <a:spLocks noGrp="1"/>
          </p:cNvSpPr>
          <p:nvPr>
            <p:ph idx="1"/>
          </p:nvPr>
        </p:nvSpPr>
        <p:spPr>
          <a:xfrm>
            <a:off x="571752" y="2799654"/>
            <a:ext cx="3005462" cy="3189665"/>
          </a:xfrm>
        </p:spPr>
        <p:txBody>
          <a:bodyPr>
            <a:normAutofit/>
          </a:bodyPr>
          <a:lstStyle/>
          <a:p>
            <a:r>
              <a:rPr lang="en-US" sz="18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 map was created using the latitude and longitude of each location.</a:t>
            </a:r>
          </a:p>
          <a:p>
            <a:endParaRPr lang="en-US" sz="1800" dirty="0">
              <a:solidFill>
                <a:srgbClr val="FFFFFF"/>
              </a:solidFill>
              <a:latin typeface="Arial" panose="020B0604020202020204" pitchFamily="34" charset="0"/>
              <a:ea typeface="Calibri" panose="020F0502020204030204" pitchFamily="34" charset="0"/>
              <a:cs typeface="Times New Roman" panose="02020603050405020304" pitchFamily="18" charset="0"/>
            </a:endParaRPr>
          </a:p>
          <a:p>
            <a:r>
              <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As we see, the popular Mexican restaurants are based in Downtown LA.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FFFFFF"/>
              </a:solidFill>
            </a:endParaRPr>
          </a:p>
        </p:txBody>
      </p:sp>
      <p:pic>
        <p:nvPicPr>
          <p:cNvPr id="4" name="Imagen 3">
            <a:extLst>
              <a:ext uri="{FF2B5EF4-FFF2-40B4-BE49-F238E27FC236}">
                <a16:creationId xmlns:a16="http://schemas.microsoft.com/office/drawing/2014/main" id="{E04EACF3-C63E-4FEB-A994-507BB3228845}"/>
              </a:ext>
            </a:extLst>
          </p:cNvPr>
          <p:cNvPicPr/>
          <p:nvPr/>
        </p:nvPicPr>
        <p:blipFill>
          <a:blip r:embed="rId2"/>
          <a:stretch>
            <a:fillRect/>
          </a:stretch>
        </p:blipFill>
        <p:spPr>
          <a:xfrm>
            <a:off x="5076311" y="640080"/>
            <a:ext cx="6129494" cy="5577840"/>
          </a:xfrm>
          <a:prstGeom prst="rect">
            <a:avLst/>
          </a:prstGeom>
        </p:spPr>
      </p:pic>
    </p:spTree>
    <p:extLst>
      <p:ext uri="{BB962C8B-B14F-4D97-AF65-F5344CB8AC3E}">
        <p14:creationId xmlns:p14="http://schemas.microsoft.com/office/powerpoint/2010/main" val="290960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0FEAD1-D52D-4448-981B-A99B806E2FDB}"/>
              </a:ext>
            </a:extLst>
          </p:cNvPr>
          <p:cNvSpPr>
            <a:spLocks noGrp="1"/>
          </p:cNvSpPr>
          <p:nvPr>
            <p:ph type="title"/>
          </p:nvPr>
        </p:nvSpPr>
        <p:spPr>
          <a:xfrm>
            <a:off x="7859485" y="634946"/>
            <a:ext cx="3690257" cy="1450757"/>
          </a:xfrm>
        </p:spPr>
        <p:txBody>
          <a:bodyPr>
            <a:normAutofit/>
          </a:bodyPr>
          <a:lstStyle/>
          <a:p>
            <a:r>
              <a:rPr lang="en-US" b="1">
                <a:effectLst/>
                <a:latin typeface="Arial" panose="020B0604020202020204" pitchFamily="34" charset="0"/>
                <a:ea typeface="Times New Roman" panose="02020603050405020304" pitchFamily="18" charset="0"/>
                <a:cs typeface="Times New Roman" panose="02020603050405020304" pitchFamily="18" charset="0"/>
              </a:rPr>
              <a:t>Results section </a:t>
            </a:r>
            <a:endParaRPr lang="en-US"/>
          </a:p>
        </p:txBody>
      </p:sp>
      <p:pic>
        <p:nvPicPr>
          <p:cNvPr id="1026" name="Picture 2" descr="Cozy Santa Monica Flat Near the Beach! - Departamentos en renta en Santa  Mónica, California, Estados Unidos">
            <a:extLst>
              <a:ext uri="{FF2B5EF4-FFF2-40B4-BE49-F238E27FC236}">
                <a16:creationId xmlns:a16="http://schemas.microsoft.com/office/drawing/2014/main" id="{494DBA6C-D1C4-4444-BA89-BC5C5287F3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12" r="-1" b="-1"/>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F3D4136-BFD3-4609-A040-DA79359D8904}"/>
              </a:ext>
            </a:extLst>
          </p:cNvPr>
          <p:cNvSpPr>
            <a:spLocks noGrp="1"/>
          </p:cNvSpPr>
          <p:nvPr>
            <p:ph idx="1"/>
          </p:nvPr>
        </p:nvSpPr>
        <p:spPr>
          <a:xfrm>
            <a:off x="7859485" y="2407436"/>
            <a:ext cx="3690257" cy="3461658"/>
          </a:xfrm>
        </p:spPr>
        <p:txBody>
          <a:bodyPr>
            <a:normAutofit/>
          </a:bodyPr>
          <a:lstStyle/>
          <a:p>
            <a:r>
              <a:rPr lang="es-MX" dirty="0">
                <a:latin typeface="Arial" panose="020B0604020202020204" pitchFamily="34" charset="0"/>
                <a:cs typeface="Arial" panose="020B0604020202020204" pitchFamily="34" charset="0"/>
              </a:rPr>
              <a:t>After </a:t>
            </a:r>
            <a:r>
              <a:rPr lang="es-MX" dirty="0" err="1">
                <a:latin typeface="Arial" panose="020B0604020202020204" pitchFamily="34" charset="0"/>
                <a:cs typeface="Arial" panose="020B0604020202020204" pitchFamily="34" charset="0"/>
              </a:rPr>
              <a:t>analyzing</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all</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the</a:t>
            </a:r>
            <a:r>
              <a:rPr lang="es-MX" dirty="0">
                <a:latin typeface="Arial" panose="020B0604020202020204" pitchFamily="34" charset="0"/>
                <a:cs typeface="Arial" panose="020B0604020202020204" pitchFamily="34" charset="0"/>
              </a:rPr>
              <a:t> data, </a:t>
            </a:r>
            <a:r>
              <a:rPr lang="en-US">
                <a:latin typeface="Arial" panose="020B0604020202020204" pitchFamily="34" charset="0"/>
                <a:cs typeface="Arial" panose="020B0604020202020204" pitchFamily="34" charset="0"/>
              </a:rPr>
              <a:t>t</a:t>
            </a:r>
            <a:r>
              <a:rPr lang="en-US">
                <a:effectLst/>
                <a:latin typeface="Arial" panose="020B0604020202020204" pitchFamily="34" charset="0"/>
                <a:ea typeface="Times New Roman" panose="02020603050405020304" pitchFamily="18" charset="0"/>
                <a:cs typeface="Arial" panose="020B0604020202020204" pitchFamily="34" charset="0"/>
              </a:rPr>
              <a:t>he proposal is to establish the new restaurant near the Santa Monica Beach due to the lack of Mexican food near the area. </a:t>
            </a:r>
            <a:endParaRPr lang="en-US">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75" name="Rectangle 7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5956394"/>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B3522"/>
      </a:dk2>
      <a:lt2>
        <a:srgbClr val="E8E2E5"/>
      </a:lt2>
      <a:accent1>
        <a:srgbClr val="21B760"/>
      </a:accent1>
      <a:accent2>
        <a:srgbClr val="14BB15"/>
      </a:accent2>
      <a:accent3>
        <a:srgbClr val="5EB620"/>
      </a:accent3>
      <a:accent4>
        <a:srgbClr val="91AC13"/>
      </a:accent4>
      <a:accent5>
        <a:srgbClr val="C39B23"/>
      </a:accent5>
      <a:accent6>
        <a:srgbClr val="D55817"/>
      </a:accent6>
      <a:hlink>
        <a:srgbClr val="8B842E"/>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234</TotalTime>
  <Words>589</Words>
  <Application>Microsoft Office PowerPoint</Application>
  <PresentationFormat>Panorámica</PresentationFormat>
  <Paragraphs>31</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Sagona Book</vt:lpstr>
      <vt:lpstr>Sagona ExtraLight</vt:lpstr>
      <vt:lpstr>RetrospectVTI</vt:lpstr>
      <vt:lpstr>Mexican Restaurants in LA</vt:lpstr>
      <vt:lpstr>Description of the problem and a discussion of the background</vt:lpstr>
      <vt:lpstr>Description of the data and how it will be used to solve the problem</vt:lpstr>
      <vt:lpstr>Methodology section </vt:lpstr>
      <vt:lpstr>Presentación de PowerPoint</vt:lpstr>
      <vt:lpstr>Presentación de PowerPoint</vt:lpstr>
      <vt:lpstr>Obtaining the nearby venues for the restaurants</vt:lpstr>
      <vt:lpstr>Map of Top rated Mexican restaurants in LA</vt:lpstr>
      <vt:lpstr>Results section </vt:lpstr>
      <vt:lpstr>Discussion section </vt:lpstr>
      <vt:lpstr>Conclusion section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Mexican Restaurants in LA</dc:title>
  <dc:creator>Alejandro Cerrilla Salazar</dc:creator>
  <cp:lastModifiedBy>Alejandro Cerrilla Salazar</cp:lastModifiedBy>
  <cp:revision>6</cp:revision>
  <dcterms:created xsi:type="dcterms:W3CDTF">2021-04-20T15:31:27Z</dcterms:created>
  <dcterms:modified xsi:type="dcterms:W3CDTF">2021-04-20T21:51:55Z</dcterms:modified>
</cp:coreProperties>
</file>