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96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551ab6d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551ab6d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551ab6d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551ab6d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551ab6d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b551ab6d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551ab6d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b551ab6d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b551ab6d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b551ab6d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551ab6d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551ab6d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551ab6d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551ab6d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551ab6d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551ab6d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551ab6d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551ab6d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29473"/>
            <a:ext cx="8520600" cy="1412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990"/>
            </a:pPr>
            <a:r>
              <a:rPr lang="en-IN" sz="4180" dirty="0" smtClean="0"/>
              <a:t>How </a:t>
            </a:r>
            <a:r>
              <a:rPr lang="en-IN" sz="4180" dirty="0"/>
              <a:t>Can a Wellness Technology Company Play It Smart?</a:t>
            </a:r>
            <a:endParaRPr sz="418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 smtClean="0"/>
              <a:t>ALLAN C MATHEWS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B7B7B7"/>
                </a:solidFill>
              </a:rPr>
              <a:t>March </a:t>
            </a:r>
            <a:r>
              <a:rPr lang="en" sz="1900" smtClean="0">
                <a:solidFill>
                  <a:srgbClr val="B7B7B7"/>
                </a:solidFill>
              </a:rPr>
              <a:t>2022</a:t>
            </a:r>
            <a:endParaRPr sz="1900" dirty="0">
              <a:solidFill>
                <a:srgbClr val="B7B7B7"/>
              </a:solidFill>
            </a:endParaRPr>
          </a:p>
        </p:txBody>
      </p:sp>
      <p:pic>
        <p:nvPicPr>
          <p:cNvPr id="4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44700" y="291921"/>
            <a:ext cx="3054600" cy="83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435900" y="1863750"/>
            <a:ext cx="3634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Prioritize 7th Graders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Currently, </a:t>
            </a:r>
            <a:r>
              <a:rPr lang="en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7th graders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receive the least attention with the fewest number of news alerts published.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5411913" y="4123625"/>
            <a:ext cx="274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Number of news alerts published on Creekside Middle School’s website and newsletters in 2018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636925" y="3720475"/>
            <a:ext cx="140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6th graders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5902200" y="3720475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7th graders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4991225" y="2053475"/>
            <a:ext cx="699900" cy="165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362700" y="2633625"/>
            <a:ext cx="699900" cy="10713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273675" y="3720475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8th graders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734175" y="1718975"/>
            <a:ext cx="699900" cy="198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4991225" y="20534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26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7734175" y="17189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362700" y="263362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640050" y="2233200"/>
            <a:ext cx="5833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Thus, we should design our app with </a:t>
            </a: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 tabs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for each category and prioritize our test launch for </a:t>
            </a: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parents of 7th graders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658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 Summary</a:t>
            </a:r>
            <a:endParaRPr sz="1600" b="1"/>
          </a:p>
        </p:txBody>
      </p:sp>
      <p:sp>
        <p:nvSpPr>
          <p:cNvPr id="155" name="Google Shape;155;p24"/>
          <p:cNvSpPr txBox="1"/>
          <p:nvPr/>
        </p:nvSpPr>
        <p:spPr>
          <a:xfrm>
            <a:off x="2786725" y="2356800"/>
            <a:ext cx="588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Parental involvement correlated with higher test scores.</a:t>
            </a:r>
            <a:endParaRPr sz="1600" u="sng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786725" y="2858925"/>
            <a:ext cx="5304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Create 3 activity category tabs in app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	  Prioritize v1 launch for parents of 7th graders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5"/>
          <p:cNvGrpSpPr/>
          <p:nvPr/>
        </p:nvGrpSpPr>
        <p:grpSpPr>
          <a:xfrm>
            <a:off x="6616600" y="1431525"/>
            <a:ext cx="2043900" cy="2927725"/>
            <a:chOff x="6616600" y="1431525"/>
            <a:chExt cx="2043900" cy="2927725"/>
          </a:xfrm>
        </p:grpSpPr>
        <p:sp>
          <p:nvSpPr>
            <p:cNvPr id="162" name="Google Shape;162;p25"/>
            <p:cNvSpPr/>
            <p:nvPr/>
          </p:nvSpPr>
          <p:spPr>
            <a:xfrm>
              <a:off x="66166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E6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 rot="10800000" flipH="1">
              <a:off x="6616600" y="1431525"/>
              <a:ext cx="2043900" cy="126900"/>
            </a:xfrm>
            <a:prstGeom prst="rect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 txBox="1"/>
            <p:nvPr/>
          </p:nvSpPr>
          <p:spPr>
            <a:xfrm>
              <a:off x="66166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 b="1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42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66821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72102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5"/>
            <p:cNvSpPr txBox="1"/>
            <p:nvPr/>
          </p:nvSpPr>
          <p:spPr>
            <a:xfrm>
              <a:off x="77057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82427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" name="Google Shape;169;p25"/>
            <p:cNvCxnSpPr/>
            <p:nvPr/>
          </p:nvCxnSpPr>
          <p:spPr>
            <a:xfrm rot="10800000">
              <a:off x="7130075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25"/>
            <p:cNvCxnSpPr/>
            <p:nvPr/>
          </p:nvCxnSpPr>
          <p:spPr>
            <a:xfrm rot="10800000">
              <a:off x="7640787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25"/>
            <p:cNvCxnSpPr/>
            <p:nvPr/>
          </p:nvCxnSpPr>
          <p:spPr>
            <a:xfrm rot="10800000">
              <a:off x="8151500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E65F0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72" name="Google Shape;172;p25"/>
          <p:cNvGrpSpPr/>
          <p:nvPr/>
        </p:nvGrpSpPr>
        <p:grpSpPr>
          <a:xfrm>
            <a:off x="4572350" y="1431525"/>
            <a:ext cx="2043900" cy="2927725"/>
            <a:chOff x="4572350" y="1431525"/>
            <a:chExt cx="2043900" cy="2927725"/>
          </a:xfrm>
        </p:grpSpPr>
        <p:sp>
          <p:nvSpPr>
            <p:cNvPr id="173" name="Google Shape;173;p25"/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D5D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 rot="10800000" flipH="1">
              <a:off x="4572350" y="1431525"/>
              <a:ext cx="2043900" cy="126900"/>
            </a:xfrm>
            <a:prstGeom prst="rect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 txBox="1"/>
            <p:nvPr/>
          </p:nvSpPr>
          <p:spPr>
            <a:xfrm>
              <a:off x="457235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 b="1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09</a:t>
              </a:r>
              <a:endParaRPr sz="4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25"/>
            <p:cNvSpPr txBox="1"/>
            <p:nvPr/>
          </p:nvSpPr>
          <p:spPr>
            <a:xfrm>
              <a:off x="463789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5"/>
            <p:cNvSpPr txBox="1"/>
            <p:nvPr/>
          </p:nvSpPr>
          <p:spPr>
            <a:xfrm>
              <a:off x="516600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566150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619850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0" name="Google Shape;180;p25"/>
            <p:cNvCxnSpPr/>
            <p:nvPr/>
          </p:nvCxnSpPr>
          <p:spPr>
            <a:xfrm rot="10800000">
              <a:off x="5085825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25"/>
            <p:cNvCxnSpPr/>
            <p:nvPr/>
          </p:nvCxnSpPr>
          <p:spPr>
            <a:xfrm rot="10800000">
              <a:off x="5596537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25"/>
            <p:cNvCxnSpPr/>
            <p:nvPr/>
          </p:nvCxnSpPr>
          <p:spPr>
            <a:xfrm rot="10800000">
              <a:off x="6107250" y="2506700"/>
              <a:ext cx="0" cy="1848600"/>
            </a:xfrm>
            <a:prstGeom prst="straightConnector1">
              <a:avLst/>
            </a:prstGeom>
            <a:noFill/>
            <a:ln w="9525" cap="flat" cmpd="sng">
              <a:solidFill>
                <a:srgbClr val="0D5DD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83" name="Google Shape;183;p25"/>
          <p:cNvGrpSpPr/>
          <p:nvPr/>
        </p:nvGrpSpPr>
        <p:grpSpPr>
          <a:xfrm>
            <a:off x="2528100" y="1431525"/>
            <a:ext cx="2043900" cy="2927725"/>
            <a:chOff x="2528100" y="1431525"/>
            <a:chExt cx="2043900" cy="2927725"/>
          </a:xfrm>
        </p:grpSpPr>
        <p:sp>
          <p:nvSpPr>
            <p:cNvPr id="184" name="Google Shape;184;p25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 rot="10800000" flipH="1">
              <a:off x="2528100" y="1431525"/>
              <a:ext cx="2043900" cy="126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 txBox="1"/>
            <p:nvPr/>
          </p:nvSpPr>
          <p:spPr>
            <a:xfrm>
              <a:off x="25281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08</a:t>
              </a:r>
              <a:endParaRPr sz="42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5"/>
            <p:cNvSpPr txBox="1"/>
            <p:nvPr/>
          </p:nvSpPr>
          <p:spPr>
            <a:xfrm>
              <a:off x="25936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5"/>
            <p:cNvSpPr txBox="1"/>
            <p:nvPr/>
          </p:nvSpPr>
          <p:spPr>
            <a:xfrm>
              <a:off x="31217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36172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41542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1" name="Google Shape;191;p25"/>
            <p:cNvCxnSpPr/>
            <p:nvPr/>
          </p:nvCxnSpPr>
          <p:spPr>
            <a:xfrm rot="10800000">
              <a:off x="3041575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25"/>
            <p:cNvCxnSpPr/>
            <p:nvPr/>
          </p:nvCxnSpPr>
          <p:spPr>
            <a:xfrm rot="10800000">
              <a:off x="3552287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25"/>
            <p:cNvCxnSpPr/>
            <p:nvPr/>
          </p:nvCxnSpPr>
          <p:spPr>
            <a:xfrm rot="10800000">
              <a:off x="4063000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C58D3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94" name="Google Shape;194;p25"/>
          <p:cNvGrpSpPr/>
          <p:nvPr/>
        </p:nvGrpSpPr>
        <p:grpSpPr>
          <a:xfrm>
            <a:off x="484200" y="1431525"/>
            <a:ext cx="2043900" cy="2927725"/>
            <a:chOff x="3975900" y="1431525"/>
            <a:chExt cx="2043900" cy="2927725"/>
          </a:xfrm>
        </p:grpSpPr>
        <p:sp>
          <p:nvSpPr>
            <p:cNvPr id="195" name="Google Shape;195;p25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w="9525" cap="flat" cmpd="sng">
              <a:solidFill>
                <a:srgbClr val="0944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10800000" flipH="1">
              <a:off x="3975900" y="1431525"/>
              <a:ext cx="2043900" cy="1269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39759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200" b="1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07</a:t>
              </a:r>
              <a:endParaRPr sz="4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459522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5061028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7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2" name="Google Shape;202;p25"/>
            <p:cNvCxnSpPr/>
            <p:nvPr/>
          </p:nvCxnSpPr>
          <p:spPr>
            <a:xfrm rot="10800000">
              <a:off x="4489375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25"/>
            <p:cNvCxnSpPr/>
            <p:nvPr/>
          </p:nvCxnSpPr>
          <p:spPr>
            <a:xfrm rot="10800000">
              <a:off x="5000087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25"/>
            <p:cNvCxnSpPr/>
            <p:nvPr/>
          </p:nvCxnSpPr>
          <p:spPr>
            <a:xfrm rot="10800000">
              <a:off x="5510800" y="2507000"/>
              <a:ext cx="0" cy="1848300"/>
            </a:xfrm>
            <a:prstGeom prst="straightConnector1">
              <a:avLst/>
            </a:prstGeom>
            <a:noFill/>
            <a:ln w="9525" cap="flat" cmpd="sng">
              <a:solidFill>
                <a:srgbClr val="0944A1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205" name="Google Shape;205;p25"/>
          <p:cNvSpPr/>
          <p:nvPr/>
        </p:nvSpPr>
        <p:spPr>
          <a:xfrm>
            <a:off x="479725" y="2743100"/>
            <a:ext cx="10308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510524" y="3066325"/>
            <a:ext cx="1030800" cy="207300"/>
          </a:xfrm>
          <a:prstGeom prst="rect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 Analysis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5589925" y="3712775"/>
            <a:ext cx="2043900" cy="207300"/>
          </a:xfrm>
          <a:prstGeom prst="rect">
            <a:avLst/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 &amp; iteration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635600" y="4036000"/>
            <a:ext cx="523200" cy="207300"/>
          </a:xfrm>
          <a:prstGeom prst="rect">
            <a:avLst/>
          </a:prstGeom>
          <a:solidFill>
            <a:srgbClr val="0E65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Launch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2528100" y="3380350"/>
            <a:ext cx="3060000" cy="207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v1 app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of Events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905550" y="1518500"/>
            <a:ext cx="3634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Further Exploration for v2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the impact of having multiple children enrolled in the same school?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the impact of having one caretaker involved vs. multiple?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1231500"/>
            <a:chOff x="385200" y="1956000"/>
            <a:chExt cx="2192100" cy="12315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Sporadic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or </a:t>
              </a: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nonexistent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communication between teachers &amp; parents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231500"/>
            <a:chOff x="3976900" y="1956000"/>
            <a:chExt cx="4094100" cy="123150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Help the middle school design an </a:t>
              </a: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app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for parents to stay updated on school news and their children’s classes and activities.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Solution: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Analytical goals</a:t>
            </a:r>
            <a:endParaRPr sz="1600" b="1"/>
          </a:p>
        </p:txBody>
      </p:sp>
      <p:sp>
        <p:nvSpPr>
          <p:cNvPr id="72" name="Google Shape;72;p15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Quantity impact on student test scores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Identify what parents want to know about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Analytical goals</a:t>
            </a:r>
            <a:endParaRPr sz="1600" b="1"/>
          </a:p>
        </p:txBody>
      </p:sp>
      <p:sp>
        <p:nvSpPr>
          <p:cNvPr id="79" name="Google Shape;79;p16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Quantity impact on student test scores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Identify what parents want to know about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263725" y="4275500"/>
            <a:ext cx="455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test scores from 2004-2018 annual state mandated tests at the end of the year (n=500 students)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Downward Trend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Student test scores have been </a:t>
            </a:r>
            <a:r>
              <a:rPr lang="en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falling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since 2004.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4027625" y="924725"/>
            <a:ext cx="4726900" cy="3350775"/>
            <a:chOff x="207525" y="1375975"/>
            <a:chExt cx="4726900" cy="3350775"/>
          </a:xfrm>
        </p:grpSpPr>
        <p:sp>
          <p:nvSpPr>
            <p:cNvPr id="88" name="Google Shape;88;p17"/>
            <p:cNvSpPr txBox="1"/>
            <p:nvPr/>
          </p:nvSpPr>
          <p:spPr>
            <a:xfrm rot="-5400000">
              <a:off x="-488625" y="2762739"/>
              <a:ext cx="211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Average test scores (%)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7"/>
            <p:cNvSpPr txBox="1"/>
            <p:nvPr/>
          </p:nvSpPr>
          <p:spPr>
            <a:xfrm>
              <a:off x="2133688" y="4326550"/>
              <a:ext cx="138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Year</a:t>
              </a:r>
              <a:endParaRPr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063350" y="1714675"/>
              <a:ext cx="3627283" cy="948475"/>
            </a:xfrm>
            <a:custGeom>
              <a:avLst/>
              <a:gdLst/>
              <a:ahLst/>
              <a:cxnLst/>
              <a:rect l="l" t="t" r="r" b="b"/>
              <a:pathLst>
                <a:path w="197430" h="37939" extrusionOk="0">
                  <a:moveTo>
                    <a:pt x="0" y="0"/>
                  </a:moveTo>
                  <a:cubicBezTo>
                    <a:pt x="4850" y="1289"/>
                    <a:pt x="19891" y="5955"/>
                    <a:pt x="29099" y="7735"/>
                  </a:cubicBezTo>
                  <a:cubicBezTo>
                    <a:pt x="38308" y="9515"/>
                    <a:pt x="41377" y="8779"/>
                    <a:pt x="55251" y="10682"/>
                  </a:cubicBezTo>
                  <a:cubicBezTo>
                    <a:pt x="69125" y="12585"/>
                    <a:pt x="97917" y="15716"/>
                    <a:pt x="112344" y="19154"/>
                  </a:cubicBezTo>
                  <a:cubicBezTo>
                    <a:pt x="126771" y="22592"/>
                    <a:pt x="127630" y="28178"/>
                    <a:pt x="141811" y="31309"/>
                  </a:cubicBezTo>
                  <a:cubicBezTo>
                    <a:pt x="155992" y="34440"/>
                    <a:pt x="188160" y="36834"/>
                    <a:pt x="197430" y="37939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" name="Google Shape;91;p17"/>
            <p:cNvSpPr txBox="1"/>
            <p:nvPr/>
          </p:nvSpPr>
          <p:spPr>
            <a:xfrm>
              <a:off x="207525" y="1375975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352425" y="4180400"/>
              <a:ext cx="43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721675" y="4342000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2004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4356625" y="4342000"/>
              <a:ext cx="5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2018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4636925" y="3720475"/>
            <a:ext cx="140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Parents in PTA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078850" y="3720475"/>
            <a:ext cx="162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Parents not involved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498800" y="4105175"/>
            <a:ext cx="342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Average test scores from 2004-2018 annual state mandated tests at the end of the year (n=160 students)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35900" y="1863750"/>
            <a:ext cx="3514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Reason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Parental involvement has also dropped since 2004, despite a </a:t>
            </a: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+14pp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impact on average test scores.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991225" y="1719075"/>
            <a:ext cx="699900" cy="198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6539350" y="2271575"/>
            <a:ext cx="699900" cy="14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991225" y="17190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91%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539350" y="2271575"/>
            <a:ext cx="69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77%</a:t>
            </a:r>
            <a:endParaRPr sz="10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699750" y="1753625"/>
            <a:ext cx="1053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+14pp</a:t>
            </a:r>
            <a:endParaRPr sz="20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5695900" y="1719075"/>
            <a:ext cx="18969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7242925" y="2271575"/>
            <a:ext cx="3591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0" name="Google Shape;110;p18"/>
          <p:cNvSpPr/>
          <p:nvPr/>
        </p:nvSpPr>
        <p:spPr>
          <a:xfrm>
            <a:off x="7611250" y="1728275"/>
            <a:ext cx="88500" cy="543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640050" y="2356200"/>
            <a:ext cx="786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Thus, we need to </a:t>
            </a: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increase parental involvement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improve student test scores.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Analytical goals</a:t>
            </a:r>
            <a:endParaRPr sz="1600" b="1"/>
          </a:p>
        </p:txBody>
      </p:sp>
      <p:sp>
        <p:nvSpPr>
          <p:cNvPr id="121" name="Google Shape;121;p20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Quantity impact on student test scores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167725" y="2858925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Identify what parents want to know about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775" y="1315175"/>
            <a:ext cx="4055316" cy="251315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35900" y="1863750"/>
            <a:ext cx="3634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Student Activities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Most student activities can be grouped into </a:t>
            </a:r>
            <a:r>
              <a:rPr lang="en" sz="16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 categories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sports, academics, and extracurricular clubs.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375088" y="3911800"/>
            <a:ext cx="274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en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: 2018 survey asking student what activities they are involved in during school hours (n=350 students)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424</Words>
  <Application>Microsoft Office PowerPoint</Application>
  <PresentationFormat>On-screen Show (16:9)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Roboto</vt:lpstr>
      <vt:lpstr>Simple Light</vt:lpstr>
      <vt:lpstr>How Can a Wellness Technology Company Play It Smart?</vt:lpstr>
      <vt:lpstr>PowerPoint Presentation</vt:lpstr>
      <vt:lpstr>Analytical goals</vt:lpstr>
      <vt:lpstr>Analytical goals</vt:lpstr>
      <vt:lpstr>PowerPoint Presentation</vt:lpstr>
      <vt:lpstr>PowerPoint Presentation</vt:lpstr>
      <vt:lpstr>PowerPoint Presentation</vt:lpstr>
      <vt:lpstr>Analytical goals</vt:lpstr>
      <vt:lpstr>PowerPoint Presentation</vt:lpstr>
      <vt:lpstr>PowerPoint Presentation</vt:lpstr>
      <vt:lpstr>PowerPoint Presentation</vt:lpstr>
      <vt:lpstr>In Summary</vt:lpstr>
      <vt:lpstr>Timeline of Events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the Communication Gap between Teachers &amp; Parents</dc:title>
  <dc:creator>Allan mathew</dc:creator>
  <cp:lastModifiedBy>Allan Mathews</cp:lastModifiedBy>
  <cp:revision>2</cp:revision>
  <dcterms:modified xsi:type="dcterms:W3CDTF">2022-05-04T17:41:37Z</dcterms:modified>
</cp:coreProperties>
</file>