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0" r:id="rId5"/>
    <p:sldId id="261" r:id="rId6"/>
    <p:sldId id="283" r:id="rId7"/>
    <p:sldId id="257" r:id="rId8"/>
    <p:sldId id="278" r:id="rId9"/>
    <p:sldId id="266" r:id="rId10"/>
    <p:sldId id="259" r:id="rId11"/>
    <p:sldId id="271" r:id="rId12"/>
    <p:sldId id="263" r:id="rId13"/>
    <p:sldId id="280" r:id="rId14"/>
    <p:sldId id="281" r:id="rId15"/>
    <p:sldId id="282" r:id="rId16"/>
    <p:sldId id="286" r:id="rId17"/>
    <p:sldId id="284" r:id="rId18"/>
    <p:sldId id="285" r:id="rId19"/>
    <p:sldId id="287" r:id="rId20"/>
    <p:sldId id="265" r:id="rId21"/>
    <p:sldId id="279" r:id="rId22"/>
    <p:sldId id="267" r:id="rId23"/>
    <p:sldId id="270" r:id="rId24"/>
    <p:sldId id="291" r:id="rId25"/>
    <p:sldId id="289" r:id="rId26"/>
    <p:sldId id="288" r:id="rId27"/>
    <p:sldId id="290" r:id="rId28"/>
    <p:sldId id="269" r:id="rId29"/>
    <p:sldId id="264" r:id="rId30"/>
    <p:sldId id="276" r:id="rId31"/>
    <p:sldId id="26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ostan/RESTAURANT-DATABA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11" Type="http://schemas.openxmlformats.org/officeDocument/2006/relationships/image" Target="../media/image8.pn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ostan/RESTAURANT-DATABAS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750" y="1240404"/>
            <a:ext cx="8915399" cy="108137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hlinkClick r:id="rId2"/>
              </a:rPr>
              <a:t>RESTAURANT-DATABASE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505" y="2910178"/>
            <a:ext cx="8777454" cy="251222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Student name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Group #: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Database </a:t>
            </a:r>
            <a:r>
              <a:rPr lang="en-US" b="1" dirty="0">
                <a:solidFill>
                  <a:schemeClr val="tx1"/>
                </a:solidFill>
              </a:rPr>
              <a:t>I</a:t>
            </a:r>
          </a:p>
          <a:p>
            <a:r>
              <a:rPr lang="en-US" b="1" dirty="0">
                <a:solidFill>
                  <a:schemeClr val="tx1"/>
                </a:solidFill>
              </a:rPr>
              <a:t>Section: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Instructor: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Assumptions (part 1):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5849" y="1391478"/>
            <a:ext cx="8850110" cy="5271715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Addresses </a:t>
            </a:r>
            <a:r>
              <a:rPr lang="en-US" sz="2800" b="1" dirty="0">
                <a:solidFill>
                  <a:schemeClr val="tx1"/>
                </a:solidFill>
              </a:rPr>
              <a:t>history will not be preserved.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One supplier may provide multiple brands.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Each supplier </a:t>
            </a:r>
            <a:r>
              <a:rPr lang="en-US" sz="2800" b="1" dirty="0" smtClean="0">
                <a:solidFill>
                  <a:schemeClr val="tx1"/>
                </a:solidFill>
              </a:rPr>
              <a:t>may have </a:t>
            </a:r>
            <a:r>
              <a:rPr lang="en-US" sz="2800" b="1" dirty="0">
                <a:solidFill>
                  <a:schemeClr val="tx1"/>
                </a:solidFill>
              </a:rPr>
              <a:t>one and only one address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Each supplier may have multiple telephone numbers.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Suppliers may be from different cities.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There is a track of prices history per item</a:t>
            </a:r>
            <a:r>
              <a:rPr lang="en-US" sz="2800" b="1" dirty="0" smtClean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Assumptions (part 2):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5849" y="1391478"/>
            <a:ext cx="8850110" cy="5271715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No updates allowed </a:t>
            </a:r>
            <a:r>
              <a:rPr lang="en-US" sz="2800" b="1" dirty="0">
                <a:solidFill>
                  <a:schemeClr val="tx1"/>
                </a:solidFill>
              </a:rPr>
              <a:t>for customers’ feedbacks.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One order may have no more than one feedback.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Item type may have multiple subtypes.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Each item subtype may have multiple related items.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Each item must have weight unit.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Each </a:t>
            </a:r>
            <a:r>
              <a:rPr lang="en-US" sz="2800" b="1" dirty="0">
                <a:solidFill>
                  <a:schemeClr val="tx1"/>
                </a:solidFill>
              </a:rPr>
              <a:t>item may be related to only one brand.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No tracks of customers’ data.</a:t>
            </a:r>
          </a:p>
        </p:txBody>
      </p:sp>
    </p:spTree>
    <p:extLst>
      <p:ext uri="{BB962C8B-B14F-4D97-AF65-F5344CB8AC3E}">
        <p14:creationId xmlns:p14="http://schemas.microsoft.com/office/powerpoint/2010/main" val="28390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Requirements (part 1):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505" y="1358283"/>
            <a:ext cx="8777454" cy="478506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</a:rPr>
              <a:t>There were 25 requirements in total.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</a:rPr>
              <a:t>Only 4 were not implemented in the final version.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</a:rPr>
              <a:t>Only 6 were partially implemented.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</a:rPr>
              <a:t>Priorities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C00000"/>
                </a:solidFill>
              </a:rPr>
              <a:t>High: 16 (14 implemented, 3 partially)</a:t>
            </a:r>
            <a:endParaRPr lang="en-US" sz="2400" b="1" dirty="0">
              <a:solidFill>
                <a:srgbClr val="C00000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C000"/>
                </a:solidFill>
              </a:rPr>
              <a:t>Medium: 7 (3 partially implemented)</a:t>
            </a:r>
            <a:endParaRPr lang="en-US" sz="2400" b="1" dirty="0">
              <a:solidFill>
                <a:srgbClr val="FFC000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B050"/>
                </a:solidFill>
              </a:rPr>
              <a:t>Low: 2 (0 implemented…???)</a:t>
            </a:r>
            <a:endParaRPr lang="en-US" sz="2400" b="1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</a:rPr>
              <a:t>Team </a:t>
            </a:r>
            <a:r>
              <a:rPr lang="en-US" sz="2400" b="1" dirty="0">
                <a:solidFill>
                  <a:schemeClr val="tx1"/>
                </a:solidFill>
              </a:rPr>
              <a:t>members are committed to the requirement implementation of </a:t>
            </a:r>
            <a:r>
              <a:rPr lang="en-US" sz="2400" b="1" u="sng" dirty="0">
                <a:solidFill>
                  <a:schemeClr val="tx1"/>
                </a:solidFill>
              </a:rPr>
              <a:t>high</a:t>
            </a:r>
            <a:r>
              <a:rPr lang="en-US" sz="2400" b="1" dirty="0">
                <a:solidFill>
                  <a:schemeClr val="tx1"/>
                </a:solidFill>
              </a:rPr>
              <a:t> and </a:t>
            </a:r>
            <a:r>
              <a:rPr lang="en-US" sz="2400" b="1" u="sng" dirty="0">
                <a:solidFill>
                  <a:schemeClr val="tx1"/>
                </a:solidFill>
              </a:rPr>
              <a:t>medium</a:t>
            </a:r>
            <a:r>
              <a:rPr lang="en-US" sz="2400" b="1" dirty="0">
                <a:solidFill>
                  <a:schemeClr val="tx1"/>
                </a:solidFill>
              </a:rPr>
              <a:t> priorities only.</a:t>
            </a:r>
          </a:p>
        </p:txBody>
      </p:sp>
    </p:spTree>
    <p:extLst>
      <p:ext uri="{BB962C8B-B14F-4D97-AF65-F5344CB8AC3E}">
        <p14:creationId xmlns:p14="http://schemas.microsoft.com/office/powerpoint/2010/main" val="30166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Requirements (part 2):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505" y="1358284"/>
            <a:ext cx="8777454" cy="509578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Examples - </a:t>
            </a:r>
            <a:r>
              <a:rPr lang="en-US" sz="2400" b="1" dirty="0" smtClean="0">
                <a:solidFill>
                  <a:srgbClr val="FF0000"/>
                </a:solidFill>
              </a:rPr>
              <a:t>High</a:t>
            </a:r>
            <a:r>
              <a:rPr lang="en-US" sz="2400" b="1" dirty="0" smtClean="0">
                <a:solidFill>
                  <a:schemeClr val="tx1"/>
                </a:solidFill>
              </a:rPr>
              <a:t> priority requirements: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55" y="4183323"/>
            <a:ext cx="8742326" cy="2031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56" y="1956942"/>
            <a:ext cx="8742325" cy="232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Requirements (part 3):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505" y="1225118"/>
            <a:ext cx="8777454" cy="419728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Examples - </a:t>
            </a:r>
            <a:r>
              <a:rPr lang="en-US" sz="2400" b="1" dirty="0" smtClean="0">
                <a:solidFill>
                  <a:srgbClr val="FFC000"/>
                </a:solidFill>
              </a:rPr>
              <a:t>Medium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priority </a:t>
            </a:r>
            <a:r>
              <a:rPr lang="en-US" sz="2400" b="1" dirty="0" smtClean="0">
                <a:solidFill>
                  <a:schemeClr val="tx1"/>
                </a:solidFill>
              </a:rPr>
              <a:t>requirements: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38" y="4041054"/>
            <a:ext cx="7682559" cy="252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38" y="1795982"/>
            <a:ext cx="7682559" cy="22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Requirements (part 4):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505" y="1296140"/>
            <a:ext cx="8777454" cy="412626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Examples - </a:t>
            </a:r>
            <a:r>
              <a:rPr lang="en-US" sz="2400" b="1" dirty="0" smtClean="0">
                <a:solidFill>
                  <a:srgbClr val="00B050"/>
                </a:solidFill>
              </a:rPr>
              <a:t>Low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priority </a:t>
            </a:r>
            <a:r>
              <a:rPr lang="en-US" sz="2400" b="1" dirty="0" smtClean="0">
                <a:solidFill>
                  <a:schemeClr val="tx1"/>
                </a:solidFill>
              </a:rPr>
              <a:t>requirements: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96" y="1831019"/>
            <a:ext cx="7465381" cy="2421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507" y="4252224"/>
            <a:ext cx="7342597" cy="187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Relationships: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02400"/>
              </p:ext>
            </p:extLst>
          </p:nvPr>
        </p:nvGraphicFramePr>
        <p:xfrm>
          <a:off x="2360934" y="1517904"/>
          <a:ext cx="8128000" cy="220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827"/>
                <a:gridCol w="5464173"/>
              </a:tblGrid>
              <a:tr h="258402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4955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One-to-One (1:1)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Supplier &gt; address, order &gt; feedback,</a:t>
                      </a:r>
                      <a:r>
                        <a:rPr lang="en-US" baseline="0" dirty="0" smtClean="0"/>
                        <a:t> ordered item &gt; price</a:t>
                      </a:r>
                      <a:endParaRPr lang="en-US" dirty="0"/>
                    </a:p>
                  </a:txBody>
                  <a:tcPr/>
                </a:tc>
              </a:tr>
              <a:tr h="479394">
                <a:tc>
                  <a:txBody>
                    <a:bodyPr/>
                    <a:lstStyle/>
                    <a:p>
                      <a:r>
                        <a:rPr lang="en-US" dirty="0" smtClean="0"/>
                        <a:t>One-to-Many (1:n)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Province &gt; city, city &gt; zip code, area code &gt; phone number, item &gt;</a:t>
                      </a:r>
                      <a:r>
                        <a:rPr lang="en-US" baseline="0" dirty="0" smtClean="0"/>
                        <a:t> price</a:t>
                      </a:r>
                      <a:endParaRPr lang="en-US" dirty="0"/>
                    </a:p>
                  </a:txBody>
                  <a:tcPr/>
                </a:tc>
              </a:tr>
              <a:tr h="559293">
                <a:tc>
                  <a:txBody>
                    <a:bodyPr/>
                    <a:lstStyle/>
                    <a:p>
                      <a:r>
                        <a:rPr lang="en-US" dirty="0" smtClean="0"/>
                        <a:t>Many-to-Many (</a:t>
                      </a:r>
                      <a:r>
                        <a:rPr lang="en-US" dirty="0" err="1" smtClean="0"/>
                        <a:t>n:m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smtClean="0"/>
                        <a:t>rice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&gt; order-has-item </a:t>
                      </a:r>
                      <a:r>
                        <a:rPr lang="en-US" baseline="0" smtClean="0"/>
                        <a:t>&lt; order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0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Entities: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6260" y="1618488"/>
            <a:ext cx="8777454" cy="475567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</a:rPr>
              <a:t>18 entities in total.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</a:rPr>
              <a:t>6 strong entities: province, street, supplier, order, item-type, weight-unit.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</a:rPr>
              <a:t>12 weak entities: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1"/>
                </a:solidFill>
              </a:rPr>
              <a:t>One ID-dependent: order-has-item.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1"/>
                </a:solidFill>
              </a:rPr>
              <a:t>11 non-ID-dependent: area-code, city, phone-number, zip-code, price, address, brand, item, inventory, feedback, item-subtype.</a:t>
            </a:r>
          </a:p>
        </p:txBody>
      </p:sp>
    </p:spTree>
    <p:extLst>
      <p:ext uri="{BB962C8B-B14F-4D97-AF65-F5344CB8AC3E}">
        <p14:creationId xmlns:p14="http://schemas.microsoft.com/office/powerpoint/2010/main" val="1185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8265" y="97654"/>
            <a:ext cx="9145705" cy="9984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Keys and data-types (part 1):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08738"/>
              </p:ext>
            </p:extLst>
          </p:nvPr>
        </p:nvGraphicFramePr>
        <p:xfrm>
          <a:off x="2329321" y="2246051"/>
          <a:ext cx="8750523" cy="363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524"/>
                <a:gridCol w="2916524"/>
                <a:gridCol w="2917475"/>
              </a:tblGrid>
              <a:tr h="4779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Data-type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Default value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Examples (keys)</a:t>
                      </a:r>
                      <a:endParaRPr lang="en-US" sz="2000" dirty="0"/>
                    </a:p>
                  </a:txBody>
                  <a:tcPr/>
                </a:tc>
              </a:tr>
              <a:tr h="62383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TINYINT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area_code_id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province_province_id</a:t>
                      </a:r>
                      <a:endParaRPr lang="en-US" sz="2000" dirty="0"/>
                    </a:p>
                  </a:txBody>
                  <a:tcPr/>
                </a:tc>
              </a:tr>
              <a:tr h="48458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isActive</a:t>
                      </a:r>
                      <a:endParaRPr lang="en-US" sz="2000" dirty="0"/>
                    </a:p>
                  </a:txBody>
                  <a:tcPr/>
                </a:tc>
              </a:tr>
              <a:tr h="48458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SMALLINT(3)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area_code</a:t>
                      </a:r>
                      <a:endParaRPr lang="en-US" sz="2000" dirty="0"/>
                    </a:p>
                  </a:txBody>
                  <a:tcPr/>
                </a:tc>
              </a:tr>
              <a:tr h="48458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DATETIME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CURRENT_TIMESTAMP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date_created</a:t>
                      </a:r>
                      <a:endParaRPr lang="en-US" sz="2000" dirty="0"/>
                    </a:p>
                  </a:txBody>
                  <a:tcPr/>
                </a:tc>
              </a:tr>
              <a:tr h="89119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CURRENT_TIMESTAMP ON UPDATE CURRENT_TIMESTAMP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date_updated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302391" y="1192361"/>
            <a:ext cx="8777454" cy="105369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</a:rPr>
              <a:t>All primary keys (except one weak entity table) are non-composite surrogate type keys (good for 2NF).</a:t>
            </a:r>
          </a:p>
        </p:txBody>
      </p:sp>
    </p:spTree>
    <p:extLst>
      <p:ext uri="{BB962C8B-B14F-4D97-AF65-F5344CB8AC3E}">
        <p14:creationId xmlns:p14="http://schemas.microsoft.com/office/powerpoint/2010/main" val="36457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8265" y="97654"/>
            <a:ext cx="9145705" cy="9984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Keys and data-types (part 2):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25998"/>
              </p:ext>
            </p:extLst>
          </p:nvPr>
        </p:nvGraphicFramePr>
        <p:xfrm>
          <a:off x="2235956" y="1740025"/>
          <a:ext cx="8750523" cy="350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524"/>
                <a:gridCol w="2899567"/>
                <a:gridCol w="2934432"/>
              </a:tblGrid>
              <a:tr h="4343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Data-type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Default value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Examples (keys)</a:t>
                      </a:r>
                      <a:endParaRPr lang="en-US" sz="2000" dirty="0"/>
                    </a:p>
                  </a:txBody>
                  <a:tcPr/>
                </a:tc>
              </a:tr>
              <a:tr h="5669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phone_number_id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city_id</a:t>
                      </a:r>
                      <a:endParaRPr lang="en-US" sz="2000" dirty="0"/>
                    </a:p>
                  </a:txBody>
                  <a:tcPr/>
                </a:tc>
              </a:tr>
              <a:tr h="56965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VARCHAR(45)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province_name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city_name</a:t>
                      </a:r>
                      <a:endParaRPr lang="en-US" dirty="0"/>
                    </a:p>
                  </a:txBody>
                  <a:tcPr/>
                </a:tc>
              </a:tr>
              <a:tr h="56106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BIGINT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zip_code_id</a:t>
                      </a:r>
                      <a:endParaRPr lang="en-US" dirty="0"/>
                    </a:p>
                  </a:txBody>
                  <a:tcPr/>
                </a:tc>
              </a:tr>
              <a:tr h="5524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DECIMAL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price_tag</a:t>
                      </a:r>
                      <a:endParaRPr lang="en-US" dirty="0"/>
                    </a:p>
                  </a:txBody>
                  <a:tcPr/>
                </a:tc>
              </a:tr>
              <a:tr h="6128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MEDIUMINT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brand_brand_id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3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Talking Points: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505" y="1207363"/>
            <a:ext cx="8777454" cy="549527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</a:rPr>
              <a:t>Introduction: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tx1"/>
                </a:solidFill>
              </a:rPr>
              <a:t>group members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tx1"/>
                </a:solidFill>
              </a:rPr>
              <a:t>short project overview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tx1"/>
                </a:solidFill>
              </a:rPr>
              <a:t>tools and 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</a:rPr>
              <a:t>Detailed project description: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tx1"/>
                </a:solidFill>
              </a:rPr>
              <a:t>project </a:t>
            </a:r>
            <a:r>
              <a:rPr lang="en-US" sz="2200" b="1" dirty="0">
                <a:solidFill>
                  <a:schemeClr val="tx1"/>
                </a:solidFill>
              </a:rPr>
              <a:t>assumptions 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tx1"/>
                </a:solidFill>
              </a:rPr>
              <a:t>requirements, including examples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e</a:t>
            </a:r>
            <a:r>
              <a:rPr lang="en-US" sz="2200" b="1" dirty="0" smtClean="0">
                <a:solidFill>
                  <a:schemeClr val="tx1"/>
                </a:solidFill>
              </a:rPr>
              <a:t>ntities, relationships, fields and data-types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tx1"/>
                </a:solidFill>
              </a:rPr>
              <a:t>ERD, including project’s history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</a:rPr>
              <a:t>SQL queries (5 examples).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</a:rPr>
              <a:t>Summary and lessons learned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</a:rPr>
              <a:t>Q&amp;A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26" y="0"/>
            <a:ext cx="9187923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ERD (final version):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95" y="364361"/>
            <a:ext cx="105918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ERD (history):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39" y="1260629"/>
            <a:ext cx="9541820" cy="4923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38" y="1138655"/>
            <a:ext cx="10058400" cy="49284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05" y="1260629"/>
            <a:ext cx="6647688" cy="54061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32" y="844612"/>
            <a:ext cx="5610225" cy="6057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39" y="974427"/>
            <a:ext cx="10058400" cy="57982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39" y="1091752"/>
            <a:ext cx="10058400" cy="48903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38" y="1309409"/>
            <a:ext cx="10058400" cy="49969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37" y="842544"/>
            <a:ext cx="10058400" cy="57316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38" y="940771"/>
            <a:ext cx="10058400" cy="57360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100" y="390525"/>
            <a:ext cx="105918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579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2386" y="2639833"/>
            <a:ext cx="4468633" cy="99391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SQL QUERIES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SQL query #1: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6260" y="1322773"/>
            <a:ext cx="8777454" cy="5024761"/>
          </a:xfrm>
        </p:spPr>
        <p:txBody>
          <a:bodyPr>
            <a:normAutofit/>
          </a:bodyPr>
          <a:lstStyle/>
          <a:p>
            <a:r>
              <a:rPr lang="en-US" sz="2400" b="1" i="1" u="sng" dirty="0" smtClean="0">
                <a:solidFill>
                  <a:srgbClr val="0070C0"/>
                </a:solidFill>
              </a:rPr>
              <a:t>Simple join with 2 tables - get total number of cities per province and display the numbers in descending order</a:t>
            </a:r>
            <a:r>
              <a:rPr lang="en-US" sz="2400" b="1" i="1" dirty="0" smtClean="0">
                <a:solidFill>
                  <a:srgbClr val="0070C0"/>
                </a:solidFill>
              </a:rPr>
              <a:t>: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SELECT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P.province_name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COUNT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C.city_name</a:t>
            </a:r>
            <a:r>
              <a:rPr lang="en-US" sz="2400" b="1" dirty="0">
                <a:solidFill>
                  <a:schemeClr val="tx1"/>
                </a:solidFill>
              </a:rPr>
              <a:t>)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b="1" dirty="0">
                <a:solidFill>
                  <a:schemeClr val="tx1"/>
                </a:solidFill>
              </a:rPr>
              <a:t> TOTAL </a:t>
            </a:r>
            <a:r>
              <a:rPr lang="en-US" sz="2400" b="1" dirty="0">
                <a:solidFill>
                  <a:srgbClr val="C00000"/>
                </a:solidFill>
              </a:rPr>
              <a:t>FROM</a:t>
            </a:r>
            <a:r>
              <a:rPr lang="en-US" sz="2400" b="1" dirty="0">
                <a:solidFill>
                  <a:schemeClr val="tx1"/>
                </a:solidFill>
              </a:rPr>
              <a:t> grp24.province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b="1" dirty="0">
                <a:solidFill>
                  <a:schemeClr val="tx1"/>
                </a:solidFill>
              </a:rPr>
              <a:t> P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INNER JOIN </a:t>
            </a:r>
            <a:r>
              <a:rPr lang="en-US" sz="2400" b="1" dirty="0">
                <a:solidFill>
                  <a:schemeClr val="tx1"/>
                </a:solidFill>
              </a:rPr>
              <a:t>city </a:t>
            </a:r>
            <a:r>
              <a:rPr lang="en-US" sz="2400" b="1" dirty="0" smtClean="0">
                <a:solidFill>
                  <a:srgbClr val="C00000"/>
                </a:solidFill>
              </a:rPr>
              <a:t>AS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ON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C.province_province_id</a:t>
            </a:r>
            <a:r>
              <a:rPr lang="en-US" sz="2400" b="1" dirty="0">
                <a:solidFill>
                  <a:schemeClr val="tx1"/>
                </a:solidFill>
              </a:rPr>
              <a:t> = </a:t>
            </a:r>
            <a:r>
              <a:rPr lang="en-US" sz="2400" b="1" dirty="0" err="1">
                <a:solidFill>
                  <a:schemeClr val="tx1"/>
                </a:solidFill>
              </a:rPr>
              <a:t>P.province_id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GROUP BY </a:t>
            </a:r>
            <a:r>
              <a:rPr lang="en-US" sz="2400" b="1" dirty="0" err="1">
                <a:solidFill>
                  <a:schemeClr val="tx1"/>
                </a:solidFill>
              </a:rPr>
              <a:t>P.province_name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ORDER BY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TOTAL </a:t>
            </a:r>
            <a:r>
              <a:rPr lang="en-US" sz="2400" b="1" dirty="0" smtClean="0">
                <a:solidFill>
                  <a:srgbClr val="C00000"/>
                </a:solidFill>
              </a:rPr>
              <a:t>DESC</a:t>
            </a:r>
            <a:r>
              <a:rPr lang="en-US" sz="2400" b="1" dirty="0" smtClean="0">
                <a:solidFill>
                  <a:schemeClr val="tx1"/>
                </a:solidFill>
              </a:rPr>
              <a:t>;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735" y="2855237"/>
            <a:ext cx="2749581" cy="380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9410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SQL query #2: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577" y="941033"/>
            <a:ext cx="9356137" cy="5797118"/>
          </a:xfrm>
        </p:spPr>
        <p:txBody>
          <a:bodyPr>
            <a:normAutofit fontScale="62500" lnSpcReduction="20000"/>
          </a:bodyPr>
          <a:lstStyle/>
          <a:p>
            <a:r>
              <a:rPr lang="en-US" sz="2600" b="1" i="1" u="sng" dirty="0">
                <a:solidFill>
                  <a:srgbClr val="0070C0"/>
                </a:solidFill>
              </a:rPr>
              <a:t>Complex join with multiple tables </a:t>
            </a:r>
            <a:r>
              <a:rPr lang="en-US" sz="2600" b="1" i="1" u="sng" dirty="0" smtClean="0">
                <a:solidFill>
                  <a:srgbClr val="0070C0"/>
                </a:solidFill>
              </a:rPr>
              <a:t>- get full address of specific brand supplier (brand id 11)</a:t>
            </a:r>
            <a:r>
              <a:rPr lang="en-US" sz="2600" b="1" i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900" b="1" i="1" dirty="0">
                <a:solidFill>
                  <a:srgbClr val="C00000"/>
                </a:solidFill>
              </a:rPr>
              <a:t>SELECT</a:t>
            </a:r>
            <a:r>
              <a:rPr lang="en-US" sz="2900" b="1" i="1" dirty="0">
                <a:solidFill>
                  <a:schemeClr val="tx1"/>
                </a:solidFill>
              </a:rPr>
              <a:t> </a:t>
            </a:r>
            <a:r>
              <a:rPr lang="en-US" sz="2900" b="1" i="1" dirty="0" err="1">
                <a:solidFill>
                  <a:schemeClr val="tx1"/>
                </a:solidFill>
              </a:rPr>
              <a:t>B.brand_name</a:t>
            </a:r>
            <a:r>
              <a:rPr lang="en-US" sz="2900" b="1" i="1" dirty="0">
                <a:solidFill>
                  <a:schemeClr val="tx1"/>
                </a:solidFill>
              </a:rPr>
              <a:t>, </a:t>
            </a:r>
            <a:r>
              <a:rPr lang="en-US" sz="2900" b="1" i="1" dirty="0" err="1">
                <a:solidFill>
                  <a:schemeClr val="tx1"/>
                </a:solidFill>
              </a:rPr>
              <a:t>S.supplier_name</a:t>
            </a:r>
            <a:r>
              <a:rPr lang="en-US" sz="2900" b="1" i="1" dirty="0">
                <a:solidFill>
                  <a:schemeClr val="tx1"/>
                </a:solidFill>
              </a:rPr>
              <a:t>, </a:t>
            </a:r>
            <a:r>
              <a:rPr lang="en-US" sz="2900" b="1" i="1" dirty="0" err="1">
                <a:solidFill>
                  <a:schemeClr val="tx1"/>
                </a:solidFill>
              </a:rPr>
              <a:t>ST.street_name</a:t>
            </a:r>
            <a:r>
              <a:rPr lang="en-US" sz="2900" b="1" i="1" dirty="0">
                <a:solidFill>
                  <a:schemeClr val="tx1"/>
                </a:solidFill>
              </a:rPr>
              <a:t>, </a:t>
            </a:r>
            <a:r>
              <a:rPr lang="en-US" sz="2900" b="1" i="1" dirty="0" err="1">
                <a:solidFill>
                  <a:schemeClr val="tx1"/>
                </a:solidFill>
              </a:rPr>
              <a:t>A.street_number</a:t>
            </a:r>
            <a:r>
              <a:rPr lang="en-US" sz="2900" b="1" i="1" dirty="0">
                <a:solidFill>
                  <a:schemeClr val="tx1"/>
                </a:solidFill>
              </a:rPr>
              <a:t>, </a:t>
            </a:r>
            <a:r>
              <a:rPr lang="en-US" sz="2900" b="1" i="1" dirty="0" err="1">
                <a:solidFill>
                  <a:schemeClr val="tx1"/>
                </a:solidFill>
              </a:rPr>
              <a:t>Z.zip_code</a:t>
            </a:r>
            <a:r>
              <a:rPr lang="en-US" sz="2900" b="1" i="1" dirty="0">
                <a:solidFill>
                  <a:schemeClr val="tx1"/>
                </a:solidFill>
              </a:rPr>
              <a:t>, </a:t>
            </a:r>
            <a:r>
              <a:rPr lang="en-US" sz="2900" b="1" i="1" dirty="0" err="1">
                <a:solidFill>
                  <a:schemeClr val="tx1"/>
                </a:solidFill>
              </a:rPr>
              <a:t>CT.city_name</a:t>
            </a:r>
            <a:r>
              <a:rPr lang="en-US" sz="2900" b="1" i="1" dirty="0">
                <a:solidFill>
                  <a:schemeClr val="tx1"/>
                </a:solidFill>
              </a:rPr>
              <a:t>, </a:t>
            </a:r>
            <a:r>
              <a:rPr lang="en-US" sz="2900" b="1" i="1" dirty="0" err="1">
                <a:solidFill>
                  <a:schemeClr val="tx1"/>
                </a:solidFill>
              </a:rPr>
              <a:t>PRV.province_name</a:t>
            </a:r>
            <a:r>
              <a:rPr lang="en-US" sz="2900" b="1" i="1" dirty="0">
                <a:solidFill>
                  <a:schemeClr val="tx1"/>
                </a:solidFill>
              </a:rPr>
              <a:t> </a:t>
            </a:r>
          </a:p>
          <a:p>
            <a:r>
              <a:rPr lang="en-US" sz="2900" b="1" i="1" dirty="0">
                <a:solidFill>
                  <a:srgbClr val="C00000"/>
                </a:solidFill>
              </a:rPr>
              <a:t>FROM</a:t>
            </a:r>
            <a:r>
              <a:rPr lang="en-US" sz="2900" b="1" i="1" dirty="0">
                <a:solidFill>
                  <a:schemeClr val="tx1"/>
                </a:solidFill>
              </a:rPr>
              <a:t> grp24.brand </a:t>
            </a:r>
            <a:r>
              <a:rPr lang="en-US" sz="2900" b="1" i="1" dirty="0">
                <a:solidFill>
                  <a:srgbClr val="C00000"/>
                </a:solidFill>
              </a:rPr>
              <a:t>AS</a:t>
            </a:r>
            <a:r>
              <a:rPr lang="en-US" sz="2900" b="1" i="1" dirty="0">
                <a:solidFill>
                  <a:schemeClr val="tx1"/>
                </a:solidFill>
              </a:rPr>
              <a:t> B </a:t>
            </a:r>
          </a:p>
          <a:p>
            <a:r>
              <a:rPr lang="en-US" sz="2900" b="1" i="1" dirty="0">
                <a:solidFill>
                  <a:srgbClr val="C00000"/>
                </a:solidFill>
              </a:rPr>
              <a:t>INNER JOIN </a:t>
            </a:r>
            <a:r>
              <a:rPr lang="en-US" sz="2900" b="1" i="1" dirty="0">
                <a:solidFill>
                  <a:schemeClr val="tx1"/>
                </a:solidFill>
              </a:rPr>
              <a:t>grp24.supplier </a:t>
            </a:r>
            <a:r>
              <a:rPr lang="en-US" sz="2900" b="1" i="1" dirty="0">
                <a:solidFill>
                  <a:srgbClr val="C00000"/>
                </a:solidFill>
              </a:rPr>
              <a:t>AS</a:t>
            </a:r>
            <a:r>
              <a:rPr lang="en-US" sz="2900" b="1" i="1" dirty="0">
                <a:solidFill>
                  <a:schemeClr val="tx1"/>
                </a:solidFill>
              </a:rPr>
              <a:t> S</a:t>
            </a:r>
          </a:p>
          <a:p>
            <a:r>
              <a:rPr lang="en-US" sz="2900" b="1" i="1" dirty="0">
                <a:solidFill>
                  <a:srgbClr val="C00000"/>
                </a:solidFill>
              </a:rPr>
              <a:t>ON</a:t>
            </a:r>
            <a:r>
              <a:rPr lang="en-US" sz="2900" b="1" i="1" dirty="0">
                <a:solidFill>
                  <a:schemeClr val="tx1"/>
                </a:solidFill>
              </a:rPr>
              <a:t> </a:t>
            </a:r>
            <a:r>
              <a:rPr lang="en-US" sz="2900" b="1" i="1" dirty="0" err="1">
                <a:solidFill>
                  <a:schemeClr val="tx1"/>
                </a:solidFill>
              </a:rPr>
              <a:t>S.supplier_id</a:t>
            </a:r>
            <a:r>
              <a:rPr lang="en-US" sz="2900" b="1" i="1" dirty="0">
                <a:solidFill>
                  <a:schemeClr val="tx1"/>
                </a:solidFill>
              </a:rPr>
              <a:t> = </a:t>
            </a:r>
            <a:r>
              <a:rPr lang="en-US" sz="2900" b="1" i="1" dirty="0" err="1">
                <a:solidFill>
                  <a:schemeClr val="tx1"/>
                </a:solidFill>
              </a:rPr>
              <a:t>B.supplier_supplier_id</a:t>
            </a:r>
            <a:endParaRPr lang="en-US" sz="2900" b="1" i="1" dirty="0">
              <a:solidFill>
                <a:schemeClr val="tx1"/>
              </a:solidFill>
            </a:endParaRPr>
          </a:p>
          <a:p>
            <a:r>
              <a:rPr lang="en-US" sz="2900" b="1" i="1" dirty="0">
                <a:solidFill>
                  <a:srgbClr val="C00000"/>
                </a:solidFill>
              </a:rPr>
              <a:t>INNER JOIN </a:t>
            </a:r>
            <a:r>
              <a:rPr lang="en-US" sz="2900" b="1" i="1" dirty="0">
                <a:solidFill>
                  <a:schemeClr val="tx1"/>
                </a:solidFill>
              </a:rPr>
              <a:t>grp24.address </a:t>
            </a:r>
            <a:r>
              <a:rPr lang="en-US" sz="2900" b="1" i="1" dirty="0">
                <a:solidFill>
                  <a:srgbClr val="C00000"/>
                </a:solidFill>
              </a:rPr>
              <a:t>AS</a:t>
            </a:r>
            <a:r>
              <a:rPr lang="en-US" sz="2900" b="1" i="1" dirty="0">
                <a:solidFill>
                  <a:schemeClr val="tx1"/>
                </a:solidFill>
              </a:rPr>
              <a:t> A</a:t>
            </a:r>
          </a:p>
          <a:p>
            <a:r>
              <a:rPr lang="en-US" sz="2900" b="1" i="1" dirty="0">
                <a:solidFill>
                  <a:srgbClr val="C00000"/>
                </a:solidFill>
              </a:rPr>
              <a:t>ON</a:t>
            </a:r>
            <a:r>
              <a:rPr lang="en-US" sz="2900" b="1" i="1" dirty="0">
                <a:solidFill>
                  <a:schemeClr val="tx1"/>
                </a:solidFill>
              </a:rPr>
              <a:t> </a:t>
            </a:r>
            <a:r>
              <a:rPr lang="en-US" sz="2900" b="1" i="1" dirty="0" err="1">
                <a:solidFill>
                  <a:schemeClr val="tx1"/>
                </a:solidFill>
              </a:rPr>
              <a:t>A.supplier_supplier_id</a:t>
            </a:r>
            <a:r>
              <a:rPr lang="en-US" sz="2900" b="1" i="1" dirty="0">
                <a:solidFill>
                  <a:schemeClr val="tx1"/>
                </a:solidFill>
              </a:rPr>
              <a:t> = </a:t>
            </a:r>
            <a:r>
              <a:rPr lang="en-US" sz="2900" b="1" i="1" dirty="0" err="1">
                <a:solidFill>
                  <a:schemeClr val="tx1"/>
                </a:solidFill>
              </a:rPr>
              <a:t>S.supplier_id</a:t>
            </a:r>
            <a:endParaRPr lang="en-US" sz="2900" b="1" i="1" dirty="0">
              <a:solidFill>
                <a:schemeClr val="tx1"/>
              </a:solidFill>
            </a:endParaRPr>
          </a:p>
          <a:p>
            <a:r>
              <a:rPr lang="en-US" sz="2900" b="1" i="1" dirty="0">
                <a:solidFill>
                  <a:srgbClr val="C00000"/>
                </a:solidFill>
              </a:rPr>
              <a:t>INNER JOIN </a:t>
            </a:r>
            <a:r>
              <a:rPr lang="en-US" sz="2900" b="1" i="1" dirty="0">
                <a:solidFill>
                  <a:schemeClr val="tx1"/>
                </a:solidFill>
              </a:rPr>
              <a:t>grp24.zip_code </a:t>
            </a:r>
            <a:r>
              <a:rPr lang="en-US" sz="2900" b="1" i="1" dirty="0">
                <a:solidFill>
                  <a:srgbClr val="C00000"/>
                </a:solidFill>
              </a:rPr>
              <a:t>AS</a:t>
            </a:r>
            <a:r>
              <a:rPr lang="en-US" sz="2900" b="1" i="1" dirty="0">
                <a:solidFill>
                  <a:schemeClr val="tx1"/>
                </a:solidFill>
              </a:rPr>
              <a:t> Z</a:t>
            </a:r>
          </a:p>
          <a:p>
            <a:r>
              <a:rPr lang="en-US" sz="2900" b="1" i="1" dirty="0">
                <a:solidFill>
                  <a:srgbClr val="C00000"/>
                </a:solidFill>
              </a:rPr>
              <a:t>ON</a:t>
            </a:r>
            <a:r>
              <a:rPr lang="en-US" sz="2900" b="1" i="1" dirty="0">
                <a:solidFill>
                  <a:schemeClr val="tx1"/>
                </a:solidFill>
              </a:rPr>
              <a:t> </a:t>
            </a:r>
            <a:r>
              <a:rPr lang="en-US" sz="2900" b="1" i="1" dirty="0" err="1">
                <a:solidFill>
                  <a:schemeClr val="tx1"/>
                </a:solidFill>
              </a:rPr>
              <a:t>Z.zip_code_id</a:t>
            </a:r>
            <a:r>
              <a:rPr lang="en-US" sz="2900" b="1" i="1" dirty="0">
                <a:solidFill>
                  <a:schemeClr val="tx1"/>
                </a:solidFill>
              </a:rPr>
              <a:t> = </a:t>
            </a:r>
            <a:r>
              <a:rPr lang="en-US" sz="2900" b="1" i="1" dirty="0" err="1">
                <a:solidFill>
                  <a:schemeClr val="tx1"/>
                </a:solidFill>
              </a:rPr>
              <a:t>A.zip_code_zip_code_id</a:t>
            </a:r>
            <a:endParaRPr lang="en-US" sz="2900" b="1" i="1" dirty="0">
              <a:solidFill>
                <a:schemeClr val="tx1"/>
              </a:solidFill>
            </a:endParaRPr>
          </a:p>
          <a:p>
            <a:r>
              <a:rPr lang="en-US" sz="2900" b="1" i="1" dirty="0">
                <a:solidFill>
                  <a:srgbClr val="C00000"/>
                </a:solidFill>
              </a:rPr>
              <a:t>INNER JOIN </a:t>
            </a:r>
            <a:r>
              <a:rPr lang="en-US" sz="2900" b="1" i="1" dirty="0">
                <a:solidFill>
                  <a:schemeClr val="tx1"/>
                </a:solidFill>
              </a:rPr>
              <a:t>grp24.street </a:t>
            </a:r>
            <a:r>
              <a:rPr lang="en-US" sz="2900" b="1" i="1" dirty="0">
                <a:solidFill>
                  <a:srgbClr val="C00000"/>
                </a:solidFill>
              </a:rPr>
              <a:t>AS</a:t>
            </a:r>
            <a:r>
              <a:rPr lang="en-US" sz="2900" b="1" i="1" dirty="0">
                <a:solidFill>
                  <a:schemeClr val="tx1"/>
                </a:solidFill>
              </a:rPr>
              <a:t> ST</a:t>
            </a:r>
          </a:p>
          <a:p>
            <a:r>
              <a:rPr lang="en-US" sz="2900" b="1" i="1" dirty="0">
                <a:solidFill>
                  <a:srgbClr val="C00000"/>
                </a:solidFill>
              </a:rPr>
              <a:t>ON</a:t>
            </a:r>
            <a:r>
              <a:rPr lang="en-US" sz="2900" b="1" i="1" dirty="0">
                <a:solidFill>
                  <a:schemeClr val="tx1"/>
                </a:solidFill>
              </a:rPr>
              <a:t> </a:t>
            </a:r>
            <a:r>
              <a:rPr lang="en-US" sz="2900" b="1" i="1" dirty="0" err="1">
                <a:solidFill>
                  <a:schemeClr val="tx1"/>
                </a:solidFill>
              </a:rPr>
              <a:t>Z.street_street_id</a:t>
            </a:r>
            <a:r>
              <a:rPr lang="en-US" sz="2900" b="1" i="1" dirty="0">
                <a:solidFill>
                  <a:schemeClr val="tx1"/>
                </a:solidFill>
              </a:rPr>
              <a:t> = </a:t>
            </a:r>
            <a:r>
              <a:rPr lang="en-US" sz="2900" b="1" i="1" dirty="0" err="1">
                <a:solidFill>
                  <a:schemeClr val="tx1"/>
                </a:solidFill>
              </a:rPr>
              <a:t>ST.street_id</a:t>
            </a:r>
            <a:endParaRPr lang="en-US" sz="2900" b="1" i="1" dirty="0">
              <a:solidFill>
                <a:schemeClr val="tx1"/>
              </a:solidFill>
            </a:endParaRPr>
          </a:p>
          <a:p>
            <a:r>
              <a:rPr lang="en-US" sz="2900" b="1" i="1" dirty="0">
                <a:solidFill>
                  <a:srgbClr val="C00000"/>
                </a:solidFill>
              </a:rPr>
              <a:t>INNER JOIN </a:t>
            </a:r>
            <a:r>
              <a:rPr lang="en-US" sz="2900" b="1" i="1" dirty="0">
                <a:solidFill>
                  <a:schemeClr val="tx1"/>
                </a:solidFill>
              </a:rPr>
              <a:t>grp24.city </a:t>
            </a:r>
            <a:r>
              <a:rPr lang="en-US" sz="2900" b="1" i="1" dirty="0">
                <a:solidFill>
                  <a:srgbClr val="C00000"/>
                </a:solidFill>
              </a:rPr>
              <a:t>AS</a:t>
            </a:r>
            <a:r>
              <a:rPr lang="en-US" sz="2900" b="1" i="1" dirty="0">
                <a:solidFill>
                  <a:schemeClr val="tx1"/>
                </a:solidFill>
              </a:rPr>
              <a:t> CT</a:t>
            </a:r>
          </a:p>
          <a:p>
            <a:r>
              <a:rPr lang="en-US" sz="2900" b="1" i="1" dirty="0">
                <a:solidFill>
                  <a:srgbClr val="C00000"/>
                </a:solidFill>
              </a:rPr>
              <a:t>ON</a:t>
            </a:r>
            <a:r>
              <a:rPr lang="en-US" sz="2900" b="1" i="1" dirty="0">
                <a:solidFill>
                  <a:schemeClr val="tx1"/>
                </a:solidFill>
              </a:rPr>
              <a:t> </a:t>
            </a:r>
            <a:r>
              <a:rPr lang="en-US" sz="2900" b="1" i="1" dirty="0" err="1">
                <a:solidFill>
                  <a:schemeClr val="tx1"/>
                </a:solidFill>
              </a:rPr>
              <a:t>Z.city_city_id</a:t>
            </a:r>
            <a:r>
              <a:rPr lang="en-US" sz="2900" b="1" i="1" dirty="0">
                <a:solidFill>
                  <a:schemeClr val="tx1"/>
                </a:solidFill>
              </a:rPr>
              <a:t> = </a:t>
            </a:r>
            <a:r>
              <a:rPr lang="en-US" sz="2900" b="1" i="1" dirty="0" err="1">
                <a:solidFill>
                  <a:schemeClr val="tx1"/>
                </a:solidFill>
              </a:rPr>
              <a:t>CT.city_id</a:t>
            </a:r>
            <a:endParaRPr lang="en-US" sz="2900" b="1" i="1" dirty="0">
              <a:solidFill>
                <a:schemeClr val="tx1"/>
              </a:solidFill>
            </a:endParaRPr>
          </a:p>
          <a:p>
            <a:r>
              <a:rPr lang="en-US" sz="2900" b="1" i="1" dirty="0">
                <a:solidFill>
                  <a:srgbClr val="C00000"/>
                </a:solidFill>
              </a:rPr>
              <a:t>INNER JOIN </a:t>
            </a:r>
            <a:r>
              <a:rPr lang="en-US" sz="2900" b="1" i="1" dirty="0">
                <a:solidFill>
                  <a:schemeClr val="tx1"/>
                </a:solidFill>
              </a:rPr>
              <a:t>grp24.province </a:t>
            </a:r>
            <a:r>
              <a:rPr lang="en-US" sz="2900" b="1" i="1" dirty="0">
                <a:solidFill>
                  <a:srgbClr val="C00000"/>
                </a:solidFill>
              </a:rPr>
              <a:t>AS</a:t>
            </a:r>
            <a:r>
              <a:rPr lang="en-US" sz="2900" b="1" i="1" dirty="0">
                <a:solidFill>
                  <a:schemeClr val="tx1"/>
                </a:solidFill>
              </a:rPr>
              <a:t> PRV</a:t>
            </a:r>
          </a:p>
          <a:p>
            <a:r>
              <a:rPr lang="en-US" sz="2900" b="1" i="1" dirty="0">
                <a:solidFill>
                  <a:srgbClr val="C00000"/>
                </a:solidFill>
              </a:rPr>
              <a:t>ON</a:t>
            </a:r>
            <a:r>
              <a:rPr lang="en-US" sz="2900" b="1" i="1" dirty="0">
                <a:solidFill>
                  <a:schemeClr val="tx1"/>
                </a:solidFill>
              </a:rPr>
              <a:t> </a:t>
            </a:r>
            <a:r>
              <a:rPr lang="en-US" sz="2900" b="1" i="1" dirty="0" err="1">
                <a:solidFill>
                  <a:schemeClr val="tx1"/>
                </a:solidFill>
              </a:rPr>
              <a:t>PRV.province_id</a:t>
            </a:r>
            <a:r>
              <a:rPr lang="en-US" sz="2900" b="1" i="1" dirty="0">
                <a:solidFill>
                  <a:schemeClr val="tx1"/>
                </a:solidFill>
              </a:rPr>
              <a:t> = </a:t>
            </a:r>
            <a:r>
              <a:rPr lang="en-US" sz="2900" b="1" i="1" dirty="0" err="1">
                <a:solidFill>
                  <a:schemeClr val="tx1"/>
                </a:solidFill>
              </a:rPr>
              <a:t>CT.province_province_id</a:t>
            </a:r>
            <a:endParaRPr lang="en-US" sz="2900" b="1" i="1" dirty="0">
              <a:solidFill>
                <a:schemeClr val="tx1"/>
              </a:solidFill>
            </a:endParaRPr>
          </a:p>
          <a:p>
            <a:r>
              <a:rPr lang="en-US" sz="2900" b="1" i="1" dirty="0">
                <a:solidFill>
                  <a:srgbClr val="C00000"/>
                </a:solidFill>
              </a:rPr>
              <a:t>WHERE</a:t>
            </a:r>
            <a:r>
              <a:rPr lang="en-US" sz="2900" b="1" i="1" dirty="0">
                <a:solidFill>
                  <a:schemeClr val="tx1"/>
                </a:solidFill>
              </a:rPr>
              <a:t> </a:t>
            </a:r>
            <a:r>
              <a:rPr lang="en-US" sz="2900" b="1" i="1" dirty="0" err="1">
                <a:solidFill>
                  <a:schemeClr val="tx1"/>
                </a:solidFill>
              </a:rPr>
              <a:t>brand_id</a:t>
            </a:r>
            <a:r>
              <a:rPr lang="en-US" sz="2900" b="1" i="1" dirty="0">
                <a:solidFill>
                  <a:schemeClr val="tx1"/>
                </a:solidFill>
              </a:rPr>
              <a:t> = 11;</a:t>
            </a:r>
            <a:endParaRPr lang="en-US" sz="2900" b="1" i="1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55" y="3061824"/>
            <a:ext cx="9354507" cy="6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87888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SQL query #3: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8597" y="878889"/>
            <a:ext cx="9667783" cy="5779363"/>
          </a:xfrm>
        </p:spPr>
        <p:txBody>
          <a:bodyPr>
            <a:normAutofit fontScale="92500"/>
          </a:bodyPr>
          <a:lstStyle/>
          <a:p>
            <a:r>
              <a:rPr lang="en-US" sz="2400" b="1" i="1" u="sng" dirty="0">
                <a:solidFill>
                  <a:srgbClr val="0070C0"/>
                </a:solidFill>
              </a:rPr>
              <a:t>Complex join with multiple </a:t>
            </a:r>
            <a:r>
              <a:rPr lang="en-US" sz="2400" b="1" i="1" u="sng" dirty="0" smtClean="0">
                <a:solidFill>
                  <a:srgbClr val="0070C0"/>
                </a:solidFill>
              </a:rPr>
              <a:t>tables and calculation - find </a:t>
            </a:r>
            <a:r>
              <a:rPr lang="en-US" sz="2400" b="1" i="1" u="sng" dirty="0">
                <a:solidFill>
                  <a:srgbClr val="0070C0"/>
                </a:solidFill>
              </a:rPr>
              <a:t>the most dramatic item price change </a:t>
            </a:r>
            <a:r>
              <a:rPr lang="en-US" sz="2400" b="1" i="1" u="sng" dirty="0" smtClean="0">
                <a:solidFill>
                  <a:srgbClr val="0070C0"/>
                </a:solidFill>
              </a:rPr>
              <a:t>(provide min and max price, item name)</a:t>
            </a:r>
            <a:r>
              <a:rPr lang="en-US" sz="2400" b="1" i="1" dirty="0" smtClean="0">
                <a:solidFill>
                  <a:srgbClr val="0070C0"/>
                </a:solidFill>
              </a:rPr>
              <a:t>:</a:t>
            </a:r>
            <a:endParaRPr lang="en-US" sz="2400" b="1" i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SELECT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DTABLE.item_item_id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  <a:r>
              <a:rPr lang="en-US" sz="2400" b="1" dirty="0" err="1">
                <a:solidFill>
                  <a:srgbClr val="00B050"/>
                </a:solidFill>
              </a:rPr>
              <a:t>DTABLE.item_name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MAX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DTABLE.price_tag</a:t>
            </a:r>
            <a:r>
              <a:rPr lang="en-US" sz="2400" b="1" dirty="0">
                <a:solidFill>
                  <a:schemeClr val="tx1"/>
                </a:solidFill>
              </a:rPr>
              <a:t>), </a:t>
            </a:r>
            <a:r>
              <a:rPr lang="en-US" sz="2400" b="1" dirty="0">
                <a:solidFill>
                  <a:srgbClr val="C00000"/>
                </a:solidFill>
              </a:rPr>
              <a:t>MIN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DTABLE.price_tag</a:t>
            </a:r>
            <a:r>
              <a:rPr lang="en-US" sz="2400" b="1" dirty="0">
                <a:solidFill>
                  <a:schemeClr val="tx1"/>
                </a:solidFill>
              </a:rPr>
              <a:t>), (</a:t>
            </a:r>
            <a:r>
              <a:rPr lang="en-US" sz="2400" b="1" dirty="0">
                <a:solidFill>
                  <a:srgbClr val="C00000"/>
                </a:solidFill>
              </a:rPr>
              <a:t>MAX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DTABLE.price_tag</a:t>
            </a:r>
            <a:r>
              <a:rPr lang="en-US" sz="2400" b="1" dirty="0">
                <a:solidFill>
                  <a:schemeClr val="tx1"/>
                </a:solidFill>
              </a:rPr>
              <a:t>) - </a:t>
            </a:r>
            <a:r>
              <a:rPr lang="en-US" sz="2400" b="1" dirty="0">
                <a:solidFill>
                  <a:srgbClr val="C00000"/>
                </a:solidFill>
              </a:rPr>
              <a:t>MIN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DTABLE.price_tag</a:t>
            </a:r>
            <a:r>
              <a:rPr lang="en-US" sz="2400" b="1" dirty="0">
                <a:solidFill>
                  <a:schemeClr val="tx1"/>
                </a:solidFill>
              </a:rPr>
              <a:t>))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DIF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FROM</a:t>
            </a:r>
            <a:r>
              <a:rPr lang="en-US" sz="2400" b="1" dirty="0">
                <a:solidFill>
                  <a:schemeClr val="tx1"/>
                </a:solidFill>
              </a:rPr>
              <a:t> (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SELECT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P.price_id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P.item_item_id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P.price_tag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I.item_id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I.item_name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FROM</a:t>
            </a:r>
            <a:r>
              <a:rPr lang="en-US" sz="2400" b="1" dirty="0">
                <a:solidFill>
                  <a:schemeClr val="tx1"/>
                </a:solidFill>
              </a:rPr>
              <a:t> grp24.price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b="1" dirty="0">
                <a:solidFill>
                  <a:schemeClr val="tx1"/>
                </a:solidFill>
              </a:rPr>
              <a:t> P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INNER JOIN </a:t>
            </a:r>
            <a:r>
              <a:rPr lang="en-US" sz="2400" b="1" dirty="0">
                <a:solidFill>
                  <a:schemeClr val="tx1"/>
                </a:solidFill>
              </a:rPr>
              <a:t>grp24.item </a:t>
            </a:r>
            <a:r>
              <a:rPr lang="en-US" sz="2400" b="1" dirty="0">
                <a:solidFill>
                  <a:srgbClr val="C00000"/>
                </a:solidFill>
              </a:rPr>
              <a:t>AS</a:t>
            </a:r>
            <a:r>
              <a:rPr lang="en-US" sz="2400" b="1" dirty="0">
                <a:solidFill>
                  <a:schemeClr val="tx1"/>
                </a:solidFill>
              </a:rPr>
              <a:t> I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ON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I.item_id</a:t>
            </a:r>
            <a:r>
              <a:rPr lang="en-US" sz="2400" b="1" dirty="0">
                <a:solidFill>
                  <a:schemeClr val="tx1"/>
                </a:solidFill>
              </a:rPr>
              <a:t> = </a:t>
            </a:r>
            <a:r>
              <a:rPr lang="en-US" sz="2400" b="1" dirty="0" err="1">
                <a:solidFill>
                  <a:schemeClr val="tx1"/>
                </a:solidFill>
              </a:rPr>
              <a:t>P.item_item_id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ORDER BY </a:t>
            </a:r>
            <a:r>
              <a:rPr lang="en-US" sz="2400" b="1" dirty="0" err="1">
                <a:solidFill>
                  <a:schemeClr val="tx1"/>
                </a:solidFill>
              </a:rPr>
              <a:t>P.item_item_id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) </a:t>
            </a:r>
            <a:r>
              <a:rPr lang="en-US" sz="2400" b="1" dirty="0" smtClean="0">
                <a:solidFill>
                  <a:srgbClr val="C00000"/>
                </a:solidFill>
              </a:rPr>
              <a:t>AS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DTABLE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GROUP BY </a:t>
            </a:r>
            <a:r>
              <a:rPr lang="en-US" sz="2400" b="1" dirty="0" err="1">
                <a:solidFill>
                  <a:srgbClr val="00B050"/>
                </a:solidFill>
              </a:rPr>
              <a:t>DTABLE.item_item_id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ORDER BY </a:t>
            </a:r>
            <a:r>
              <a:rPr lang="en-US" sz="2400" b="1" dirty="0">
                <a:solidFill>
                  <a:srgbClr val="00B050"/>
                </a:solidFill>
              </a:rPr>
              <a:t>DIF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DESC LIMIT 0,1</a:t>
            </a:r>
            <a:r>
              <a:rPr lang="en-US" sz="2400" b="1" dirty="0">
                <a:solidFill>
                  <a:schemeClr val="tx1"/>
                </a:solidFill>
              </a:rPr>
              <a:t>;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7" y="2723179"/>
            <a:ext cx="9610210" cy="108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SQL query #4: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656" y="1225296"/>
            <a:ext cx="10324730" cy="5459589"/>
          </a:xfrm>
        </p:spPr>
        <p:txBody>
          <a:bodyPr>
            <a:normAutofit/>
          </a:bodyPr>
          <a:lstStyle/>
          <a:p>
            <a:r>
              <a:rPr lang="en-US" sz="2000" b="1" i="1" u="sng" dirty="0" smtClean="0">
                <a:solidFill>
                  <a:srgbClr val="0070C0"/>
                </a:solidFill>
              </a:rPr>
              <a:t>Complex join with multiple tables, including aggregation and filtering - find the most selling brand (use active brands only)</a:t>
            </a:r>
            <a:r>
              <a:rPr lang="en-US" sz="2000" b="1" i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000" b="1" i="1" dirty="0">
                <a:solidFill>
                  <a:srgbClr val="C00000"/>
                </a:solidFill>
              </a:rPr>
              <a:t>SELECT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</a:rPr>
              <a:t>total_table.brand_id</a:t>
            </a:r>
            <a:r>
              <a:rPr lang="en-US" sz="2000" b="1" i="1" dirty="0">
                <a:solidFill>
                  <a:srgbClr val="00B050"/>
                </a:solidFill>
              </a:rPr>
              <a:t>, </a:t>
            </a:r>
            <a:r>
              <a:rPr lang="en-US" sz="2000" b="1" i="1" dirty="0" err="1">
                <a:solidFill>
                  <a:srgbClr val="00B050"/>
                </a:solidFill>
              </a:rPr>
              <a:t>total_table.brand_name</a:t>
            </a:r>
            <a:r>
              <a:rPr lang="en-US" sz="2000" b="1" i="1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rgbClr val="C00000"/>
                </a:solidFill>
              </a:rPr>
              <a:t>SUM</a:t>
            </a:r>
            <a:r>
              <a:rPr lang="en-US" sz="2000" b="1" i="1" dirty="0">
                <a:solidFill>
                  <a:schemeClr val="tx1"/>
                </a:solidFill>
              </a:rPr>
              <a:t>(</a:t>
            </a:r>
            <a:r>
              <a:rPr lang="en-US" sz="2000" b="1" i="1" dirty="0">
                <a:solidFill>
                  <a:srgbClr val="00B050"/>
                </a:solidFill>
              </a:rPr>
              <a:t>TOTAL_ORDER</a:t>
            </a:r>
            <a:r>
              <a:rPr lang="en-US" sz="2000" b="1" i="1" dirty="0">
                <a:solidFill>
                  <a:schemeClr val="tx1"/>
                </a:solidFill>
              </a:rPr>
              <a:t>) </a:t>
            </a:r>
            <a:r>
              <a:rPr lang="en-US" sz="2000" b="1" i="1" dirty="0">
                <a:solidFill>
                  <a:srgbClr val="C00000"/>
                </a:solidFill>
              </a:rPr>
              <a:t>AS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TOTAL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</a:rPr>
              <a:t>FROM</a:t>
            </a:r>
            <a:r>
              <a:rPr lang="en-US" sz="2000" b="1" i="1" dirty="0" smtClean="0">
                <a:solidFill>
                  <a:schemeClr val="tx1"/>
                </a:solidFill>
              </a:rPr>
              <a:t> (</a:t>
            </a:r>
          </a:p>
          <a:p>
            <a:r>
              <a:rPr lang="en-US" sz="2000" b="1" i="1" dirty="0" smtClean="0">
                <a:solidFill>
                  <a:srgbClr val="C00000"/>
                </a:solidFill>
              </a:rPr>
              <a:t>SELECT </a:t>
            </a:r>
            <a:r>
              <a:rPr lang="en-US" sz="2000" b="1" i="1" dirty="0" err="1">
                <a:solidFill>
                  <a:schemeClr val="tx1"/>
                </a:solidFill>
              </a:rPr>
              <a:t>B.brand_id</a:t>
            </a:r>
            <a:r>
              <a:rPr lang="en-US" sz="2000" b="1" i="1" dirty="0">
                <a:solidFill>
                  <a:schemeClr val="tx1"/>
                </a:solidFill>
              </a:rPr>
              <a:t>, </a:t>
            </a:r>
            <a:r>
              <a:rPr lang="en-US" sz="2000" b="1" i="1" dirty="0" err="1">
                <a:solidFill>
                  <a:schemeClr val="tx1"/>
                </a:solidFill>
              </a:rPr>
              <a:t>B.brand_name</a:t>
            </a:r>
            <a:r>
              <a:rPr lang="en-US" sz="2000" b="1" i="1" dirty="0">
                <a:solidFill>
                  <a:schemeClr val="tx1"/>
                </a:solidFill>
              </a:rPr>
              <a:t>, </a:t>
            </a:r>
            <a:r>
              <a:rPr lang="en-US" sz="2000" b="1" i="1" dirty="0" err="1">
                <a:solidFill>
                  <a:schemeClr val="tx1"/>
                </a:solidFill>
              </a:rPr>
              <a:t>I.item_name</a:t>
            </a:r>
            <a:r>
              <a:rPr lang="en-US" sz="2000" b="1" i="1" dirty="0">
                <a:solidFill>
                  <a:schemeClr val="tx1"/>
                </a:solidFill>
              </a:rPr>
              <a:t>, </a:t>
            </a:r>
            <a:r>
              <a:rPr lang="en-US" sz="2000" b="1" i="1" dirty="0" err="1">
                <a:solidFill>
                  <a:schemeClr val="tx1"/>
                </a:solidFill>
              </a:rPr>
              <a:t>I.item_id</a:t>
            </a:r>
            <a:r>
              <a:rPr lang="en-US" sz="2000" b="1" i="1" dirty="0">
                <a:solidFill>
                  <a:schemeClr val="tx1"/>
                </a:solidFill>
              </a:rPr>
              <a:t>, </a:t>
            </a:r>
            <a:r>
              <a:rPr lang="en-US" sz="2000" b="1" i="1" dirty="0" err="1">
                <a:solidFill>
                  <a:schemeClr val="tx1"/>
                </a:solidFill>
              </a:rPr>
              <a:t>P.price_id</a:t>
            </a:r>
            <a:r>
              <a:rPr lang="en-US" sz="2000" b="1" i="1" dirty="0">
                <a:solidFill>
                  <a:schemeClr val="tx1"/>
                </a:solidFill>
              </a:rPr>
              <a:t>, </a:t>
            </a:r>
            <a:r>
              <a:rPr lang="en-US" sz="2000" b="1" i="1" dirty="0" err="1">
                <a:solidFill>
                  <a:schemeClr val="tx1"/>
                </a:solidFill>
              </a:rPr>
              <a:t>P.price_tag</a:t>
            </a:r>
            <a:r>
              <a:rPr lang="en-US" sz="2000" b="1" i="1" dirty="0">
                <a:solidFill>
                  <a:schemeClr val="tx1"/>
                </a:solidFill>
              </a:rPr>
              <a:t>, </a:t>
            </a:r>
            <a:r>
              <a:rPr lang="en-US" sz="2000" b="1" i="1" dirty="0" err="1">
                <a:solidFill>
                  <a:schemeClr val="tx1"/>
                </a:solidFill>
              </a:rPr>
              <a:t>O.quantity</a:t>
            </a:r>
            <a:r>
              <a:rPr lang="en-US" sz="2000" b="1" i="1" dirty="0">
                <a:solidFill>
                  <a:schemeClr val="tx1"/>
                </a:solidFill>
              </a:rPr>
              <a:t>, </a:t>
            </a:r>
            <a:r>
              <a:rPr lang="en-US" sz="2000" b="1" i="1" dirty="0" err="1">
                <a:solidFill>
                  <a:schemeClr val="tx1"/>
                </a:solidFill>
              </a:rPr>
              <a:t>O.price_price_id</a:t>
            </a:r>
            <a:r>
              <a:rPr lang="en-US" sz="2000" b="1" i="1" dirty="0">
                <a:solidFill>
                  <a:schemeClr val="tx1"/>
                </a:solidFill>
              </a:rPr>
              <a:t>, </a:t>
            </a:r>
            <a:r>
              <a:rPr lang="en-US" sz="2000" b="1" i="1" u="sng" dirty="0">
                <a:solidFill>
                  <a:srgbClr val="0070C0"/>
                </a:solidFill>
              </a:rPr>
              <a:t>(</a:t>
            </a:r>
            <a:r>
              <a:rPr lang="en-US" sz="2000" b="1" i="1" u="sng" dirty="0" err="1">
                <a:solidFill>
                  <a:srgbClr val="0070C0"/>
                </a:solidFill>
              </a:rPr>
              <a:t>P.price_tag</a:t>
            </a:r>
            <a:r>
              <a:rPr lang="en-US" sz="2000" b="1" i="1" u="sng" dirty="0">
                <a:solidFill>
                  <a:srgbClr val="0070C0"/>
                </a:solidFill>
              </a:rPr>
              <a:t> * </a:t>
            </a:r>
            <a:r>
              <a:rPr lang="en-US" sz="2000" b="1" i="1" u="sng" dirty="0" err="1">
                <a:solidFill>
                  <a:srgbClr val="0070C0"/>
                </a:solidFill>
              </a:rPr>
              <a:t>O.quantity</a:t>
            </a:r>
            <a:r>
              <a:rPr lang="en-US" sz="2000" b="1" i="1" u="sng" dirty="0">
                <a:solidFill>
                  <a:srgbClr val="0070C0"/>
                </a:solidFill>
              </a:rPr>
              <a:t>) </a:t>
            </a:r>
            <a:r>
              <a:rPr lang="en-US" sz="2000" b="1" i="1" dirty="0">
                <a:solidFill>
                  <a:srgbClr val="C00000"/>
                </a:solidFill>
              </a:rPr>
              <a:t>AS</a:t>
            </a:r>
            <a:r>
              <a:rPr lang="en-US" sz="2000" b="1" i="1" dirty="0">
                <a:solidFill>
                  <a:schemeClr val="tx1"/>
                </a:solidFill>
              </a:rPr>
              <a:t> TOTAL_ORDER</a:t>
            </a:r>
          </a:p>
          <a:p>
            <a:r>
              <a:rPr lang="en-US" sz="2000" b="1" i="1" dirty="0">
                <a:solidFill>
                  <a:srgbClr val="C00000"/>
                </a:solidFill>
              </a:rPr>
              <a:t>FROM</a:t>
            </a:r>
            <a:r>
              <a:rPr lang="en-US" sz="2000" b="1" i="1" dirty="0">
                <a:solidFill>
                  <a:schemeClr val="tx1"/>
                </a:solidFill>
              </a:rPr>
              <a:t> grp24.brand </a:t>
            </a:r>
            <a:r>
              <a:rPr lang="en-US" sz="2000" b="1" i="1" dirty="0">
                <a:solidFill>
                  <a:srgbClr val="C00000"/>
                </a:solidFill>
              </a:rPr>
              <a:t>AS</a:t>
            </a:r>
            <a:r>
              <a:rPr lang="en-US" sz="2000" b="1" i="1" dirty="0">
                <a:solidFill>
                  <a:schemeClr val="tx1"/>
                </a:solidFill>
              </a:rPr>
              <a:t> B</a:t>
            </a:r>
          </a:p>
          <a:p>
            <a:r>
              <a:rPr lang="en-US" sz="2000" b="1" i="1" dirty="0">
                <a:solidFill>
                  <a:srgbClr val="C00000"/>
                </a:solidFill>
              </a:rPr>
              <a:t>INNER JOIN </a:t>
            </a:r>
            <a:r>
              <a:rPr lang="en-US" sz="2000" b="1" i="1" dirty="0">
                <a:solidFill>
                  <a:schemeClr val="tx1"/>
                </a:solidFill>
              </a:rPr>
              <a:t>grp24.item </a:t>
            </a:r>
            <a:r>
              <a:rPr lang="en-US" sz="2000" b="1" i="1" dirty="0">
                <a:solidFill>
                  <a:srgbClr val="C00000"/>
                </a:solidFill>
              </a:rPr>
              <a:t>AS</a:t>
            </a:r>
            <a:r>
              <a:rPr lang="en-US" sz="2000" b="1" i="1" dirty="0">
                <a:solidFill>
                  <a:schemeClr val="tx1"/>
                </a:solidFill>
              </a:rPr>
              <a:t> I</a:t>
            </a:r>
          </a:p>
          <a:p>
            <a:r>
              <a:rPr lang="en-US" sz="2000" b="1" i="1" dirty="0">
                <a:solidFill>
                  <a:srgbClr val="C00000"/>
                </a:solidFill>
              </a:rPr>
              <a:t>INNER JOIN </a:t>
            </a:r>
            <a:r>
              <a:rPr lang="en-US" sz="2000" b="1" i="1" dirty="0">
                <a:solidFill>
                  <a:schemeClr val="tx1"/>
                </a:solidFill>
              </a:rPr>
              <a:t>grp24.price </a:t>
            </a:r>
            <a:r>
              <a:rPr lang="en-US" sz="2000" b="1" i="1" dirty="0">
                <a:solidFill>
                  <a:srgbClr val="C00000"/>
                </a:solidFill>
              </a:rPr>
              <a:t>AS</a:t>
            </a:r>
            <a:r>
              <a:rPr lang="en-US" sz="2000" b="1" i="1" dirty="0">
                <a:solidFill>
                  <a:schemeClr val="tx1"/>
                </a:solidFill>
              </a:rPr>
              <a:t> P</a:t>
            </a:r>
          </a:p>
          <a:p>
            <a:r>
              <a:rPr lang="en-US" sz="2000" b="1" i="1" dirty="0">
                <a:solidFill>
                  <a:srgbClr val="C00000"/>
                </a:solidFill>
              </a:rPr>
              <a:t>INNER JOIN </a:t>
            </a:r>
            <a:r>
              <a:rPr lang="en-US" sz="2000" b="1" i="1" dirty="0">
                <a:solidFill>
                  <a:schemeClr val="tx1"/>
                </a:solidFill>
              </a:rPr>
              <a:t>grp24.order_has_item </a:t>
            </a:r>
            <a:r>
              <a:rPr lang="en-US" sz="2000" b="1" i="1" dirty="0">
                <a:solidFill>
                  <a:srgbClr val="C00000"/>
                </a:solidFill>
              </a:rPr>
              <a:t>AS</a:t>
            </a:r>
            <a:r>
              <a:rPr lang="en-US" sz="2000" b="1" i="1" dirty="0">
                <a:solidFill>
                  <a:schemeClr val="tx1"/>
                </a:solidFill>
              </a:rPr>
              <a:t> O</a:t>
            </a:r>
          </a:p>
          <a:p>
            <a:r>
              <a:rPr lang="en-US" sz="2000" b="1" i="1" dirty="0">
                <a:solidFill>
                  <a:srgbClr val="C00000"/>
                </a:solidFill>
              </a:rPr>
              <a:t>WHERE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O.price_price_id</a:t>
            </a:r>
            <a:r>
              <a:rPr lang="en-US" sz="2000" b="1" i="1" dirty="0">
                <a:solidFill>
                  <a:schemeClr val="tx1"/>
                </a:solidFill>
              </a:rPr>
              <a:t> = </a:t>
            </a:r>
            <a:r>
              <a:rPr lang="en-US" sz="2000" b="1" i="1" dirty="0" err="1">
                <a:solidFill>
                  <a:schemeClr val="tx1"/>
                </a:solidFill>
              </a:rPr>
              <a:t>P.price_id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rgbClr val="C00000"/>
                </a:solidFill>
              </a:rPr>
              <a:t>AND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P.item_item_id</a:t>
            </a:r>
            <a:r>
              <a:rPr lang="en-US" sz="2000" b="1" i="1" dirty="0">
                <a:solidFill>
                  <a:schemeClr val="tx1"/>
                </a:solidFill>
              </a:rPr>
              <a:t> = </a:t>
            </a:r>
            <a:r>
              <a:rPr lang="en-US" sz="2000" b="1" i="1" dirty="0" err="1">
                <a:solidFill>
                  <a:schemeClr val="tx1"/>
                </a:solidFill>
              </a:rPr>
              <a:t>I.item_id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rgbClr val="C00000"/>
                </a:solidFill>
              </a:rPr>
              <a:t>AND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B.brand_id</a:t>
            </a:r>
            <a:r>
              <a:rPr lang="en-US" sz="2000" b="1" i="1" dirty="0">
                <a:solidFill>
                  <a:schemeClr val="tx1"/>
                </a:solidFill>
              </a:rPr>
              <a:t> = </a:t>
            </a:r>
            <a:r>
              <a:rPr lang="en-US" sz="2000" b="1" i="1" dirty="0" err="1">
                <a:solidFill>
                  <a:schemeClr val="tx1"/>
                </a:solidFill>
              </a:rPr>
              <a:t>I.brand_brand_id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rgbClr val="C00000"/>
                </a:solidFill>
              </a:rPr>
              <a:t>AND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B.isActive</a:t>
            </a:r>
            <a:r>
              <a:rPr lang="en-US" sz="2000" b="1" i="1" dirty="0">
                <a:solidFill>
                  <a:schemeClr val="tx1"/>
                </a:solidFill>
              </a:rPr>
              <a:t> = </a:t>
            </a:r>
            <a:r>
              <a:rPr lang="en-US" sz="2000" b="1" i="1" dirty="0" smtClean="0">
                <a:solidFill>
                  <a:schemeClr val="tx1"/>
                </a:solidFill>
              </a:rPr>
              <a:t>TRUE</a:t>
            </a:r>
          </a:p>
          <a:p>
            <a:r>
              <a:rPr lang="en-US" sz="2000" b="1" i="1" dirty="0" smtClean="0">
                <a:solidFill>
                  <a:schemeClr val="tx1"/>
                </a:solidFill>
              </a:rPr>
              <a:t>) </a:t>
            </a:r>
            <a:r>
              <a:rPr lang="en-US" sz="2000" b="1" i="1" dirty="0">
                <a:solidFill>
                  <a:srgbClr val="C00000"/>
                </a:solidFill>
              </a:rPr>
              <a:t>AS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</a:rPr>
              <a:t>total_table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rgbClr val="C00000"/>
                </a:solidFill>
              </a:rPr>
              <a:t>GROUP BY </a:t>
            </a:r>
            <a:r>
              <a:rPr lang="en-US" sz="2000" b="1" i="1" dirty="0" err="1">
                <a:solidFill>
                  <a:srgbClr val="00B050"/>
                </a:solidFill>
              </a:rPr>
              <a:t>total_table.brand_id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rgbClr val="C00000"/>
                </a:solidFill>
              </a:rPr>
              <a:t>ORDER BY </a:t>
            </a:r>
            <a:r>
              <a:rPr lang="en-US" sz="2000" b="1" i="1" dirty="0">
                <a:solidFill>
                  <a:srgbClr val="00B050"/>
                </a:solidFill>
              </a:rPr>
              <a:t>TOTAL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rgbClr val="C00000"/>
                </a:solidFill>
              </a:rPr>
              <a:t>DESC LIMIT 0,1</a:t>
            </a:r>
            <a:r>
              <a:rPr lang="en-US" sz="2000" b="1" i="1" dirty="0">
                <a:solidFill>
                  <a:schemeClr val="tx1"/>
                </a:solidFill>
              </a:rPr>
              <a:t>;</a:t>
            </a:r>
            <a:endParaRPr lang="en-US" sz="2000" b="1" i="1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65" y="2695479"/>
            <a:ext cx="9344556" cy="12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4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SQL query #5: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6453" y="1162975"/>
            <a:ext cx="10040645" cy="5575176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i="1" u="sng" dirty="0">
                <a:solidFill>
                  <a:srgbClr val="0070C0"/>
                </a:solidFill>
              </a:rPr>
              <a:t>Complex join with multiple tables, including aggregation and filtering - what item is the most selling ever (including item-type and sub-type</a:t>
            </a:r>
            <a:r>
              <a:rPr lang="en-US" sz="2800" b="1" i="1" u="sng" dirty="0" smtClean="0">
                <a:solidFill>
                  <a:srgbClr val="0070C0"/>
                </a:solidFill>
              </a:rPr>
              <a:t>)</a:t>
            </a:r>
            <a:r>
              <a:rPr lang="en-US" sz="2600" b="1" i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600" b="1" i="1" dirty="0">
                <a:solidFill>
                  <a:srgbClr val="C00000"/>
                </a:solidFill>
              </a:rPr>
              <a:t>SELECT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 err="1">
                <a:solidFill>
                  <a:srgbClr val="00B050"/>
                </a:solidFill>
              </a:rPr>
              <a:t>TOTAL.item_id</a:t>
            </a:r>
            <a:r>
              <a:rPr lang="en-US" sz="2600" b="1" i="1" dirty="0">
                <a:solidFill>
                  <a:srgbClr val="00B050"/>
                </a:solidFill>
              </a:rPr>
              <a:t>, </a:t>
            </a:r>
            <a:r>
              <a:rPr lang="en-US" sz="2600" b="1" i="1" dirty="0" err="1">
                <a:solidFill>
                  <a:srgbClr val="00B050"/>
                </a:solidFill>
              </a:rPr>
              <a:t>TOTAL.item_name</a:t>
            </a:r>
            <a:r>
              <a:rPr lang="en-US" sz="2600" b="1" i="1" dirty="0">
                <a:solidFill>
                  <a:srgbClr val="00B050"/>
                </a:solidFill>
              </a:rPr>
              <a:t>, </a:t>
            </a:r>
            <a:r>
              <a:rPr lang="en-US" sz="2600" b="1" i="1" dirty="0" err="1">
                <a:solidFill>
                  <a:srgbClr val="00B050"/>
                </a:solidFill>
              </a:rPr>
              <a:t>TOTAL.item_subtype_name</a:t>
            </a:r>
            <a:r>
              <a:rPr lang="en-US" sz="2600" b="1" i="1" dirty="0">
                <a:solidFill>
                  <a:srgbClr val="00B050"/>
                </a:solidFill>
              </a:rPr>
              <a:t>, </a:t>
            </a:r>
            <a:r>
              <a:rPr lang="en-US" sz="2600" b="1" i="1" dirty="0" err="1">
                <a:solidFill>
                  <a:srgbClr val="00B050"/>
                </a:solidFill>
              </a:rPr>
              <a:t>TOTAL.item_type_name</a:t>
            </a:r>
            <a:r>
              <a:rPr lang="en-US" sz="2600" b="1" i="1" dirty="0">
                <a:solidFill>
                  <a:srgbClr val="00B050"/>
                </a:solidFill>
              </a:rPr>
              <a:t>,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SUM</a:t>
            </a:r>
            <a:r>
              <a:rPr lang="en-US" sz="2600" b="1" i="1" dirty="0">
                <a:solidFill>
                  <a:schemeClr val="tx1"/>
                </a:solidFill>
              </a:rPr>
              <a:t>(</a:t>
            </a:r>
            <a:r>
              <a:rPr lang="en-US" sz="2600" b="1" i="1" dirty="0" err="1">
                <a:solidFill>
                  <a:srgbClr val="00B050"/>
                </a:solidFill>
              </a:rPr>
              <a:t>TOTAL.quantity</a:t>
            </a:r>
            <a:r>
              <a:rPr lang="en-US" sz="2600" b="1" i="1" dirty="0">
                <a:solidFill>
                  <a:schemeClr val="tx1"/>
                </a:solidFill>
              </a:rPr>
              <a:t>) </a:t>
            </a:r>
            <a:r>
              <a:rPr lang="en-US" sz="2600" b="1" i="1" dirty="0">
                <a:solidFill>
                  <a:srgbClr val="C00000"/>
                </a:solidFill>
              </a:rPr>
              <a:t>AS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>
                <a:solidFill>
                  <a:srgbClr val="00B050"/>
                </a:solidFill>
              </a:rPr>
              <a:t>QUANTITY,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SUM</a:t>
            </a:r>
            <a:r>
              <a:rPr lang="en-US" sz="2600" b="1" i="1" dirty="0">
                <a:solidFill>
                  <a:schemeClr val="tx1"/>
                </a:solidFill>
              </a:rPr>
              <a:t>(</a:t>
            </a:r>
            <a:r>
              <a:rPr lang="en-US" sz="2600" b="1" i="1" dirty="0">
                <a:solidFill>
                  <a:srgbClr val="00B050"/>
                </a:solidFill>
              </a:rPr>
              <a:t>TOTAL_ITEM</a:t>
            </a:r>
            <a:r>
              <a:rPr lang="en-US" sz="2600" b="1" i="1" dirty="0">
                <a:solidFill>
                  <a:schemeClr val="tx1"/>
                </a:solidFill>
              </a:rPr>
              <a:t>) </a:t>
            </a:r>
            <a:r>
              <a:rPr lang="en-US" sz="2600" b="1" i="1" dirty="0">
                <a:solidFill>
                  <a:srgbClr val="C00000"/>
                </a:solidFill>
              </a:rPr>
              <a:t>AS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 smtClean="0">
                <a:solidFill>
                  <a:srgbClr val="00B050"/>
                </a:solidFill>
              </a:rPr>
              <a:t>TOTAL_SOLD</a:t>
            </a:r>
            <a:r>
              <a:rPr lang="en-US" sz="2600" b="1" i="1" dirty="0" smtClean="0">
                <a:solidFill>
                  <a:schemeClr val="tx1"/>
                </a:solidFill>
              </a:rPr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FROM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sz="2600" b="1" i="1" dirty="0" smtClean="0">
                <a:solidFill>
                  <a:srgbClr val="C00000"/>
                </a:solidFill>
              </a:rPr>
              <a:t>SELECT</a:t>
            </a:r>
            <a:r>
              <a:rPr lang="en-US" sz="2600" b="1" i="1" dirty="0" smtClean="0">
                <a:solidFill>
                  <a:schemeClr val="tx1"/>
                </a:solidFill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</a:rPr>
              <a:t>I.item_id</a:t>
            </a:r>
            <a:r>
              <a:rPr lang="en-US" sz="2600" b="1" i="1" dirty="0">
                <a:solidFill>
                  <a:schemeClr val="tx1"/>
                </a:solidFill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</a:rPr>
              <a:t>I.item_name</a:t>
            </a:r>
            <a:r>
              <a:rPr lang="en-US" sz="2600" b="1" i="1" dirty="0">
                <a:solidFill>
                  <a:schemeClr val="tx1"/>
                </a:solidFill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</a:rPr>
              <a:t>ISB.item_subtype_id</a:t>
            </a:r>
            <a:r>
              <a:rPr lang="en-US" sz="2600" b="1" i="1" dirty="0">
                <a:solidFill>
                  <a:schemeClr val="tx1"/>
                </a:solidFill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</a:rPr>
              <a:t>ISB.item_subtype_name</a:t>
            </a:r>
            <a:r>
              <a:rPr lang="en-US" sz="2600" b="1" i="1" dirty="0">
                <a:solidFill>
                  <a:schemeClr val="tx1"/>
                </a:solidFill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</a:rPr>
              <a:t>IT.item_type_id</a:t>
            </a:r>
            <a:r>
              <a:rPr lang="en-US" sz="2600" b="1" i="1" dirty="0">
                <a:solidFill>
                  <a:schemeClr val="tx1"/>
                </a:solidFill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</a:rPr>
              <a:t>IT.item_type_name</a:t>
            </a:r>
            <a:r>
              <a:rPr lang="en-US" sz="2600" b="1" i="1" dirty="0">
                <a:solidFill>
                  <a:schemeClr val="tx1"/>
                </a:solidFill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</a:rPr>
              <a:t>P.price_id</a:t>
            </a:r>
            <a:r>
              <a:rPr lang="en-US" sz="2600" b="1" i="1" dirty="0">
                <a:solidFill>
                  <a:schemeClr val="tx1"/>
                </a:solidFill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</a:rPr>
              <a:t>P.price_tag</a:t>
            </a:r>
            <a:r>
              <a:rPr lang="en-US" sz="2600" b="1" i="1" dirty="0">
                <a:solidFill>
                  <a:schemeClr val="tx1"/>
                </a:solidFill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</a:rPr>
              <a:t>O.order_order_id</a:t>
            </a:r>
            <a:r>
              <a:rPr lang="en-US" sz="2600" b="1" i="1" dirty="0">
                <a:solidFill>
                  <a:schemeClr val="tx1"/>
                </a:solidFill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</a:rPr>
              <a:t>O.quantity</a:t>
            </a:r>
            <a:r>
              <a:rPr lang="en-US" sz="2600" b="1" i="1" dirty="0">
                <a:solidFill>
                  <a:schemeClr val="tx1"/>
                </a:solidFill>
              </a:rPr>
              <a:t>, </a:t>
            </a:r>
          </a:p>
          <a:p>
            <a:r>
              <a:rPr lang="en-US" sz="2600" b="1" i="1" dirty="0" err="1">
                <a:solidFill>
                  <a:schemeClr val="tx1"/>
                </a:solidFill>
              </a:rPr>
              <a:t>O.price_price_id</a:t>
            </a:r>
            <a:r>
              <a:rPr lang="en-US" sz="2600" b="1" i="1" dirty="0">
                <a:solidFill>
                  <a:schemeClr val="tx1"/>
                </a:solidFill>
              </a:rPr>
              <a:t>, </a:t>
            </a:r>
            <a:r>
              <a:rPr lang="en-US" sz="2600" b="1" i="1" u="sng" dirty="0">
                <a:solidFill>
                  <a:srgbClr val="0070C0"/>
                </a:solidFill>
              </a:rPr>
              <a:t>(</a:t>
            </a:r>
            <a:r>
              <a:rPr lang="en-US" sz="2600" b="1" i="1" u="sng" dirty="0" err="1">
                <a:solidFill>
                  <a:srgbClr val="0070C0"/>
                </a:solidFill>
              </a:rPr>
              <a:t>P.price_tag</a:t>
            </a:r>
            <a:r>
              <a:rPr lang="en-US" sz="2600" b="1" i="1" u="sng" dirty="0">
                <a:solidFill>
                  <a:srgbClr val="0070C0"/>
                </a:solidFill>
              </a:rPr>
              <a:t> * </a:t>
            </a:r>
            <a:r>
              <a:rPr lang="en-US" sz="2600" b="1" i="1" u="sng" dirty="0" err="1">
                <a:solidFill>
                  <a:srgbClr val="0070C0"/>
                </a:solidFill>
              </a:rPr>
              <a:t>O.quantity</a:t>
            </a:r>
            <a:r>
              <a:rPr lang="en-US" sz="2600" b="1" i="1" u="sng" dirty="0">
                <a:solidFill>
                  <a:srgbClr val="0070C0"/>
                </a:solidFill>
              </a:rPr>
              <a:t>) </a:t>
            </a:r>
            <a:r>
              <a:rPr lang="en-US" sz="2600" b="1" i="1" dirty="0">
                <a:solidFill>
                  <a:srgbClr val="C00000"/>
                </a:solidFill>
              </a:rPr>
              <a:t>AS</a:t>
            </a:r>
            <a:r>
              <a:rPr lang="en-US" sz="2600" b="1" i="1" dirty="0">
                <a:solidFill>
                  <a:schemeClr val="tx1"/>
                </a:solidFill>
              </a:rPr>
              <a:t> TOTAL_ITEM</a:t>
            </a:r>
          </a:p>
          <a:p>
            <a:r>
              <a:rPr lang="en-US" sz="2600" b="1" i="1" dirty="0">
                <a:solidFill>
                  <a:srgbClr val="C00000"/>
                </a:solidFill>
              </a:rPr>
              <a:t>FROM</a:t>
            </a:r>
            <a:r>
              <a:rPr lang="en-US" sz="2600" b="1" i="1" dirty="0">
                <a:solidFill>
                  <a:schemeClr val="tx1"/>
                </a:solidFill>
              </a:rPr>
              <a:t> grp24.item </a:t>
            </a:r>
            <a:r>
              <a:rPr lang="en-US" sz="2600" b="1" i="1" dirty="0">
                <a:solidFill>
                  <a:srgbClr val="C00000"/>
                </a:solidFill>
              </a:rPr>
              <a:t>AS</a:t>
            </a:r>
            <a:r>
              <a:rPr lang="en-US" sz="2600" b="1" i="1" dirty="0">
                <a:solidFill>
                  <a:schemeClr val="tx1"/>
                </a:solidFill>
              </a:rPr>
              <a:t> I</a:t>
            </a:r>
          </a:p>
          <a:p>
            <a:r>
              <a:rPr lang="en-US" sz="2600" b="1" i="1" dirty="0">
                <a:solidFill>
                  <a:srgbClr val="C00000"/>
                </a:solidFill>
              </a:rPr>
              <a:t>INNER JOIN </a:t>
            </a:r>
            <a:r>
              <a:rPr lang="en-US" sz="2600" b="1" i="1" dirty="0">
                <a:solidFill>
                  <a:schemeClr val="tx1"/>
                </a:solidFill>
              </a:rPr>
              <a:t>grp24.item_subtype </a:t>
            </a:r>
            <a:r>
              <a:rPr lang="en-US" sz="2600" b="1" i="1" dirty="0">
                <a:solidFill>
                  <a:srgbClr val="C00000"/>
                </a:solidFill>
              </a:rPr>
              <a:t>AS</a:t>
            </a:r>
            <a:r>
              <a:rPr lang="en-US" sz="2600" b="1" i="1" dirty="0">
                <a:solidFill>
                  <a:schemeClr val="tx1"/>
                </a:solidFill>
              </a:rPr>
              <a:t> ISB</a:t>
            </a:r>
          </a:p>
          <a:p>
            <a:r>
              <a:rPr lang="en-US" sz="2600" b="1" i="1" dirty="0">
                <a:solidFill>
                  <a:srgbClr val="C00000"/>
                </a:solidFill>
              </a:rPr>
              <a:t>INNER JOIN </a:t>
            </a:r>
            <a:r>
              <a:rPr lang="en-US" sz="2600" b="1" i="1" dirty="0">
                <a:solidFill>
                  <a:schemeClr val="tx1"/>
                </a:solidFill>
              </a:rPr>
              <a:t>grp24.item_type </a:t>
            </a:r>
            <a:r>
              <a:rPr lang="en-US" sz="2600" b="1" i="1" dirty="0">
                <a:solidFill>
                  <a:srgbClr val="C00000"/>
                </a:solidFill>
              </a:rPr>
              <a:t>AS</a:t>
            </a:r>
            <a:r>
              <a:rPr lang="en-US" sz="2600" b="1" i="1" dirty="0">
                <a:solidFill>
                  <a:schemeClr val="tx1"/>
                </a:solidFill>
              </a:rPr>
              <a:t> IT</a:t>
            </a:r>
          </a:p>
          <a:p>
            <a:r>
              <a:rPr lang="en-US" sz="2600" b="1" i="1" dirty="0">
                <a:solidFill>
                  <a:srgbClr val="C00000"/>
                </a:solidFill>
              </a:rPr>
              <a:t>INNER JOIN </a:t>
            </a:r>
            <a:r>
              <a:rPr lang="en-US" sz="2600" b="1" i="1" dirty="0">
                <a:solidFill>
                  <a:schemeClr val="tx1"/>
                </a:solidFill>
              </a:rPr>
              <a:t>grp24.price </a:t>
            </a:r>
            <a:r>
              <a:rPr lang="en-US" sz="2600" b="1" i="1" dirty="0">
                <a:solidFill>
                  <a:srgbClr val="C00000"/>
                </a:solidFill>
              </a:rPr>
              <a:t>AS</a:t>
            </a:r>
            <a:r>
              <a:rPr lang="en-US" sz="2600" b="1" i="1" dirty="0">
                <a:solidFill>
                  <a:schemeClr val="tx1"/>
                </a:solidFill>
              </a:rPr>
              <a:t> P</a:t>
            </a:r>
          </a:p>
          <a:p>
            <a:r>
              <a:rPr lang="en-US" sz="2600" b="1" i="1" dirty="0">
                <a:solidFill>
                  <a:srgbClr val="C00000"/>
                </a:solidFill>
              </a:rPr>
              <a:t>INNER JOIN </a:t>
            </a:r>
            <a:r>
              <a:rPr lang="en-US" sz="2600" b="1" i="1" dirty="0">
                <a:solidFill>
                  <a:schemeClr val="tx1"/>
                </a:solidFill>
              </a:rPr>
              <a:t>grp24.order_has_item </a:t>
            </a:r>
            <a:r>
              <a:rPr lang="en-US" sz="2600" b="1" i="1" dirty="0">
                <a:solidFill>
                  <a:srgbClr val="C00000"/>
                </a:solidFill>
              </a:rPr>
              <a:t>AS</a:t>
            </a:r>
            <a:r>
              <a:rPr lang="en-US" sz="2600" b="1" i="1" dirty="0">
                <a:solidFill>
                  <a:schemeClr val="tx1"/>
                </a:solidFill>
              </a:rPr>
              <a:t> O</a:t>
            </a:r>
          </a:p>
          <a:p>
            <a:r>
              <a:rPr lang="en-US" sz="2600" b="1" i="1" dirty="0">
                <a:solidFill>
                  <a:srgbClr val="C00000"/>
                </a:solidFill>
              </a:rPr>
              <a:t>WHERE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</a:rPr>
              <a:t>O.price_price_id</a:t>
            </a:r>
            <a:r>
              <a:rPr lang="en-US" sz="2600" b="1" i="1" dirty="0">
                <a:solidFill>
                  <a:schemeClr val="tx1"/>
                </a:solidFill>
              </a:rPr>
              <a:t> = </a:t>
            </a:r>
            <a:r>
              <a:rPr lang="en-US" sz="2600" b="1" i="1" dirty="0" err="1">
                <a:solidFill>
                  <a:schemeClr val="tx1"/>
                </a:solidFill>
              </a:rPr>
              <a:t>P.price_id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AND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</a:rPr>
              <a:t>P.item_item_id</a:t>
            </a:r>
            <a:r>
              <a:rPr lang="en-US" sz="2600" b="1" i="1" dirty="0">
                <a:solidFill>
                  <a:schemeClr val="tx1"/>
                </a:solidFill>
              </a:rPr>
              <a:t> = </a:t>
            </a:r>
            <a:r>
              <a:rPr lang="en-US" sz="2600" b="1" i="1" dirty="0" err="1">
                <a:solidFill>
                  <a:schemeClr val="tx1"/>
                </a:solidFill>
              </a:rPr>
              <a:t>I.item_id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AND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</a:rPr>
              <a:t>IT.item_type_id</a:t>
            </a:r>
            <a:r>
              <a:rPr lang="en-US" sz="2600" b="1" i="1" dirty="0">
                <a:solidFill>
                  <a:schemeClr val="tx1"/>
                </a:solidFill>
              </a:rPr>
              <a:t> = </a:t>
            </a:r>
            <a:r>
              <a:rPr lang="en-US" sz="2600" b="1" i="1" dirty="0" err="1">
                <a:solidFill>
                  <a:schemeClr val="tx1"/>
                </a:solidFill>
              </a:rPr>
              <a:t>ISB.item_type_item_type_id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AND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</a:rPr>
              <a:t>I.item_subtype_item_subtype_id</a:t>
            </a:r>
            <a:r>
              <a:rPr lang="en-US" sz="2600" b="1" i="1" dirty="0">
                <a:solidFill>
                  <a:schemeClr val="tx1"/>
                </a:solidFill>
              </a:rPr>
              <a:t> = </a:t>
            </a:r>
            <a:r>
              <a:rPr lang="en-US" sz="2600" b="1" i="1" dirty="0" err="1">
                <a:solidFill>
                  <a:schemeClr val="tx1"/>
                </a:solidFill>
              </a:rPr>
              <a:t>ISB.item_subtype_id</a:t>
            </a:r>
            <a:endParaRPr lang="en-US" sz="2600" b="1" i="1" dirty="0">
              <a:solidFill>
                <a:schemeClr val="tx1"/>
              </a:solidFill>
            </a:endParaRPr>
          </a:p>
          <a:p>
            <a:r>
              <a:rPr lang="en-US" sz="2600" b="1" i="1" dirty="0">
                <a:solidFill>
                  <a:srgbClr val="C00000"/>
                </a:solidFill>
              </a:rPr>
              <a:t>ORDER BY  </a:t>
            </a:r>
            <a:r>
              <a:rPr lang="en-US" sz="2600" b="1" i="1" dirty="0" err="1" smtClean="0">
                <a:solidFill>
                  <a:schemeClr val="tx1"/>
                </a:solidFill>
              </a:rPr>
              <a:t>O.order_order_id</a:t>
            </a:r>
            <a:endParaRPr lang="en-US" sz="2600" b="1" i="1" dirty="0" smtClean="0">
              <a:solidFill>
                <a:schemeClr val="tx1"/>
              </a:solidFill>
            </a:endParaRPr>
          </a:p>
          <a:p>
            <a:r>
              <a:rPr lang="en-US" sz="2600" b="1" i="1" dirty="0" smtClean="0">
                <a:solidFill>
                  <a:schemeClr val="tx1"/>
                </a:solidFill>
              </a:rPr>
              <a:t>) </a:t>
            </a:r>
            <a:r>
              <a:rPr lang="en-US" sz="2600" b="1" i="1" dirty="0">
                <a:solidFill>
                  <a:srgbClr val="C00000"/>
                </a:solidFill>
              </a:rPr>
              <a:t>AS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>
                <a:solidFill>
                  <a:srgbClr val="00B050"/>
                </a:solidFill>
              </a:rPr>
              <a:t>TOTAL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GROUP BY </a:t>
            </a:r>
            <a:r>
              <a:rPr lang="en-US" sz="2600" b="1" i="1" dirty="0" err="1">
                <a:solidFill>
                  <a:srgbClr val="00B050"/>
                </a:solidFill>
              </a:rPr>
              <a:t>TOTAL.item_id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ORDER BY </a:t>
            </a:r>
            <a:r>
              <a:rPr lang="en-US" sz="2600" b="1" i="1" dirty="0" smtClean="0">
                <a:solidFill>
                  <a:srgbClr val="00B050"/>
                </a:solidFill>
              </a:rPr>
              <a:t>TOTAL_SOLD</a:t>
            </a:r>
            <a:r>
              <a:rPr lang="en-US" sz="2600" b="1" i="1" dirty="0" smtClean="0">
                <a:solidFill>
                  <a:schemeClr val="tx1"/>
                </a:solidFill>
              </a:rPr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DESC LIMIT 0,1</a:t>
            </a:r>
            <a:r>
              <a:rPr lang="en-US" sz="2600" b="1" i="1" dirty="0">
                <a:solidFill>
                  <a:schemeClr val="tx1"/>
                </a:solidFill>
              </a:rPr>
              <a:t>;</a:t>
            </a:r>
            <a:endParaRPr lang="en-US" sz="2600" b="1" i="1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53" y="2879888"/>
            <a:ext cx="9261607" cy="12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7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6338" y="2707419"/>
            <a:ext cx="3989566" cy="99391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095" y="192024"/>
            <a:ext cx="9802369" cy="7955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Summary and lessons learned: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05694"/>
              </p:ext>
            </p:extLst>
          </p:nvPr>
        </p:nvGraphicFramePr>
        <p:xfrm>
          <a:off x="1911093" y="1225297"/>
          <a:ext cx="9656066" cy="508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033"/>
                <a:gridCol w="4828033"/>
              </a:tblGrid>
              <a:tr h="5600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72927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Vast majority of the requirements were implemented in the final version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was no formal QA process during the project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 lot of bugs)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156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ERD implementation allowed further design changes and improvements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of the features were not implemented because of small number of the group members</a:t>
                      </a:r>
                    </a:p>
                  </a:txBody>
                  <a:tcPr/>
                </a:tc>
              </a:tr>
              <a:tr h="102032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whole project built by using open source or free tools only (good for budget)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Luck of design/documentation review (lead to multiple changes)</a:t>
                      </a:r>
                    </a:p>
                  </a:txBody>
                  <a:tcPr/>
                </a:tc>
              </a:tr>
              <a:tr h="77819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in touch with the project manager is always a good idea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were a lot of DB design changes, including late stages of the project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94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project accomplished on time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original design was too complicated due to lack of knowledge (at least in the early stages of the design process)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71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9892" y="2647784"/>
            <a:ext cx="6102817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6589" y="2726111"/>
            <a:ext cx="2775285" cy="9382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THANKS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5569" y="2862469"/>
            <a:ext cx="1948070" cy="9382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Q&amp;A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3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368968"/>
            <a:ext cx="8915399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Group members: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505" y="1812758"/>
            <a:ext cx="7626485" cy="2884641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67471"/>
              </p:ext>
            </p:extLst>
          </p:nvPr>
        </p:nvGraphicFramePr>
        <p:xfrm>
          <a:off x="2422359" y="1884458"/>
          <a:ext cx="9087852" cy="2986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834"/>
                <a:gridCol w="1839975"/>
                <a:gridCol w="2638927"/>
                <a:gridCol w="4235116"/>
              </a:tblGrid>
              <a:tr h="550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Email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131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Project Manager (Instructor)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131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Project </a:t>
                      </a:r>
                      <a:r>
                        <a:rPr lang="en-US" sz="2000" dirty="0" smtClean="0">
                          <a:effectLst/>
                        </a:rPr>
                        <a:t>Coordinator/Member </a:t>
                      </a:r>
                      <a:r>
                        <a:rPr lang="en-US" sz="2000" dirty="0">
                          <a:effectLst/>
                        </a:rPr>
                        <a:t>(Student)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9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050" y="514904"/>
            <a:ext cx="8858677" cy="94967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overview (part 1):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1294" y="2281561"/>
            <a:ext cx="8854665" cy="368191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	The </a:t>
            </a:r>
            <a:r>
              <a:rPr lang="en-US" sz="2800" b="1" dirty="0">
                <a:solidFill>
                  <a:schemeClr val="tx1"/>
                </a:solidFill>
              </a:rPr>
              <a:t>“Restaurant Database” project aims </a:t>
            </a:r>
            <a:r>
              <a:rPr lang="en-US" sz="2800" b="1" smtClean="0">
                <a:solidFill>
                  <a:schemeClr val="tx1"/>
                </a:solidFill>
              </a:rPr>
              <a:t>to store </a:t>
            </a:r>
            <a:r>
              <a:rPr lang="en-US" sz="2800" b="1" dirty="0" smtClean="0">
                <a:solidFill>
                  <a:schemeClr val="tx1"/>
                </a:solidFill>
              </a:rPr>
              <a:t>information regarding average </a:t>
            </a:r>
            <a:r>
              <a:rPr lang="en-US" sz="2800" b="1" dirty="0">
                <a:solidFill>
                  <a:schemeClr val="tx1"/>
                </a:solidFill>
              </a:rPr>
              <a:t>restaurant activities and resources such </a:t>
            </a:r>
            <a:r>
              <a:rPr lang="en-US" sz="2800" b="1" dirty="0" smtClean="0">
                <a:solidFill>
                  <a:schemeClr val="tx1"/>
                </a:solidFill>
              </a:rPr>
              <a:t>as orders</a:t>
            </a:r>
            <a:r>
              <a:rPr lang="en-US" sz="2800" b="1" dirty="0">
                <a:solidFill>
                  <a:schemeClr val="tx1"/>
                </a:solidFill>
              </a:rPr>
              <a:t>, items, quantities, prices, categories, suppliers, </a:t>
            </a:r>
            <a:r>
              <a:rPr lang="en-US" sz="2800" b="1" dirty="0" smtClean="0">
                <a:solidFill>
                  <a:schemeClr val="tx1"/>
                </a:solidFill>
              </a:rPr>
              <a:t>phone </a:t>
            </a:r>
            <a:r>
              <a:rPr lang="en-US" sz="2800" b="1" dirty="0">
                <a:solidFill>
                  <a:schemeClr val="tx1"/>
                </a:solidFill>
              </a:rPr>
              <a:t>numbers, and addresses. </a:t>
            </a:r>
          </a:p>
        </p:txBody>
      </p:sp>
    </p:spTree>
    <p:extLst>
      <p:ext uri="{BB962C8B-B14F-4D97-AF65-F5344CB8AC3E}">
        <p14:creationId xmlns:p14="http://schemas.microsoft.com/office/powerpoint/2010/main" val="33519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4839" y="417250"/>
            <a:ext cx="8915399" cy="1082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overview (part 2):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2417" y="2198959"/>
            <a:ext cx="8854665" cy="449248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	The database design would provide flexibilities in terms of adding and disabling of a single item and whole categories as well. The database design would also provide an efficient data system in terms of CRUD capabilities.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4804" y="0"/>
            <a:ext cx="10037196" cy="82616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Software </a:t>
            </a:r>
            <a:r>
              <a:rPr lang="en-US" b="1" dirty="0">
                <a:solidFill>
                  <a:srgbClr val="FF0000"/>
                </a:solidFill>
              </a:rPr>
              <a:t>Utilities and </a:t>
            </a:r>
            <a:r>
              <a:rPr lang="en-US" b="1" dirty="0" smtClean="0">
                <a:solidFill>
                  <a:srgbClr val="FF0000"/>
                </a:solidFill>
              </a:rPr>
              <a:t>Tools: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505" y="2115047"/>
            <a:ext cx="8777454" cy="3307354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14640"/>
              </p:ext>
            </p:extLst>
          </p:nvPr>
        </p:nvGraphicFramePr>
        <p:xfrm>
          <a:off x="2154804" y="914400"/>
          <a:ext cx="9579996" cy="5833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892"/>
                <a:gridCol w="2128104"/>
                <a:gridCol w="1722287"/>
                <a:gridCol w="1347513"/>
                <a:gridCol w="3788200"/>
              </a:tblGrid>
              <a:tr h="258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0965" algn="ctr"/>
                        </a:tabLst>
                      </a:pPr>
                      <a:r>
                        <a:rPr lang="en-US" sz="1600" dirty="0">
                          <a:effectLst/>
                        </a:rPr>
                        <a:t>	</a:t>
                      </a:r>
                      <a:r>
                        <a:rPr lang="en-US" sz="1600" dirty="0" smtClean="0">
                          <a:effectLst/>
                        </a:rPr>
                        <a:t>    #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Vendor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Version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Comments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</a:tr>
              <a:tr h="5165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0965" algn="ctr"/>
                        </a:tabLst>
                      </a:pPr>
                      <a:r>
                        <a:rPr lang="en-US" sz="1600" dirty="0">
                          <a:effectLst/>
                        </a:rPr>
                        <a:t>	</a:t>
                      </a:r>
                      <a:r>
                        <a:rPr lang="en-US" sz="1600" dirty="0" smtClean="0">
                          <a:effectLst/>
                        </a:rPr>
                        <a:t>   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Romain Bourdon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WAMP Server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3.0.6 (64 bit)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Windows web development environment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</a:tr>
              <a:tr h="610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Apache Software Foundation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Apache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2.4.23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Web server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</a:tr>
              <a:tr h="610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PHP open source Community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PHP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5.6.25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Script Engine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</a:tr>
              <a:tr h="258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Oracle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MySQL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5.7.14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DB engine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</a:tr>
              <a:tr h="516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Oracle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MySQL Workbench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6.3.8 (64 bit)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DB visualization tool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</a:tr>
              <a:tr h="516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CodeLobster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CodeLobster PHP Edition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5.11.4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Scripting </a:t>
                      </a:r>
                      <a:r>
                        <a:rPr lang="en-US" sz="1600" dirty="0" smtClean="0">
                          <a:effectLst/>
                        </a:rPr>
                        <a:t>tool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</a:tr>
              <a:tr h="7748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GitHub Inc.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GitHub.com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Online file repository (</a:t>
                      </a:r>
                      <a:r>
                        <a:rPr lang="en-US" sz="1600" u="sng" dirty="0">
                          <a:effectLst/>
                          <a:hlinkClick r:id="rId2"/>
                        </a:rPr>
                        <a:t>https://github.com/ikostan/RESTAURANT-DATABASE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</a:tr>
              <a:tr h="610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Git open source community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Git GUI client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0.20.GITGUI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GUI client for distributed version control 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</a:tr>
              <a:tr h="610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Git open source community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Git client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2.9.2.windows.1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Distributed version control 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</a:tr>
              <a:tr h="516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© 2017 Mockaroo, LLC.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mockaroo.com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URL: https://mockaroo.com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2557" marR="4255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2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350" y="0"/>
            <a:ext cx="8915399" cy="10828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Software Utilities and Tools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50" y="1288172"/>
            <a:ext cx="9569700" cy="534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7012" y="2266120"/>
            <a:ext cx="7190630" cy="186060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DETALIED PROJECT DESCRIPTION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1045</TotalTime>
  <Words>1267</Words>
  <Application>Microsoft Office PowerPoint</Application>
  <PresentationFormat>Widescreen</PresentationFormat>
  <Paragraphs>242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RESTAURANT-DATABASE</vt:lpstr>
      <vt:lpstr>Talking Points:</vt:lpstr>
      <vt:lpstr>INTRODUCTION</vt:lpstr>
      <vt:lpstr>Group members:</vt:lpstr>
      <vt:lpstr>Project overview (part 1):</vt:lpstr>
      <vt:lpstr>Project overview (part 2):</vt:lpstr>
      <vt:lpstr>Software Utilities and Tools:</vt:lpstr>
      <vt:lpstr>Software Utilities and Tools:</vt:lpstr>
      <vt:lpstr>DETALIED PROJECT DESCRIPTION</vt:lpstr>
      <vt:lpstr>Assumptions (part 1):</vt:lpstr>
      <vt:lpstr>Assumptions (part 2):</vt:lpstr>
      <vt:lpstr>Requirements (part 1):</vt:lpstr>
      <vt:lpstr>Requirements (part 2):</vt:lpstr>
      <vt:lpstr>Requirements (part 3):</vt:lpstr>
      <vt:lpstr>Requirements (part 4):</vt:lpstr>
      <vt:lpstr>Relationships:</vt:lpstr>
      <vt:lpstr>Entities:</vt:lpstr>
      <vt:lpstr>Keys and data-types (part 1):</vt:lpstr>
      <vt:lpstr>Keys and data-types (part 2):</vt:lpstr>
      <vt:lpstr>ERD (final version):</vt:lpstr>
      <vt:lpstr>ERD (history):</vt:lpstr>
      <vt:lpstr>SQL QUERIES</vt:lpstr>
      <vt:lpstr>SQL query #1:</vt:lpstr>
      <vt:lpstr>SQL query #2:</vt:lpstr>
      <vt:lpstr>SQL query #3:</vt:lpstr>
      <vt:lpstr>SQL query #4:</vt:lpstr>
      <vt:lpstr>SQL query #5:</vt:lpstr>
      <vt:lpstr>SUMMARY</vt:lpstr>
      <vt:lpstr>Summary and lessons learned:</vt:lpstr>
      <vt:lpstr>THANKS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RESTAURANT-DATABASE </dc:title>
  <dc:creator>superadmin</dc:creator>
  <cp:lastModifiedBy>superadmin</cp:lastModifiedBy>
  <cp:revision>197</cp:revision>
  <dcterms:created xsi:type="dcterms:W3CDTF">2017-04-07T22:15:25Z</dcterms:created>
  <dcterms:modified xsi:type="dcterms:W3CDTF">2017-04-22T01:48:02Z</dcterms:modified>
</cp:coreProperties>
</file>