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306652-EC17-C738-6BE3-A02FCB9560F8}" v="810" dt="2024-11-30T15:10:39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117" d="100"/>
          <a:sy n="117" d="100"/>
        </p:scale>
        <p:origin x="-126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30.11.2024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30.11.2024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30.11.2024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30.11.2024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30.11.2024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30.11.2024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30.11.2024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aMICD19jt2kV08z7pHlrgV99VFrQHtst#scrollTo=oXC_gy4X9ph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ttps:/github.com/AcexPython-IFBA" TargetMode="External"/><Relationship Id="rId2" Type="http://schemas.openxmlformats.org/officeDocument/2006/relationships/hyperlink" Target="https://colab.research.google.com/drive/1aMICD19jt2kV08z7pHlrgV99VFrQHtst#scrollTo=oXC_gy4X9ph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99785" y="-1308780"/>
            <a:ext cx="9524999" cy="2950028"/>
          </a:xfrm>
        </p:spPr>
        <p:txBody>
          <a:bodyPr/>
          <a:lstStyle/>
          <a:p>
            <a:r>
              <a:rPr lang="pt-BR" sz="7200" dirty="0"/>
              <a:t>Coleções</a:t>
            </a:r>
            <a:r>
              <a:rPr lang="de-DE" sz="7200" dirty="0"/>
              <a:t> </a:t>
            </a:r>
            <a:r>
              <a:rPr lang="pt-BR" sz="7200" noProof="1"/>
              <a:t>no</a:t>
            </a:r>
            <a:r>
              <a:rPr lang="de-DE" sz="7200" dirty="0"/>
              <a:t> Python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xmlns="" id="{F69E710C-C047-6BBF-E4BE-5D14CB187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142" y="-79674"/>
            <a:ext cx="6059714" cy="252699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3E842018-3862-7C43-E82E-DF7409757794}"/>
              </a:ext>
            </a:extLst>
          </p:cNvPr>
          <p:cNvSpPr txBox="1"/>
          <p:nvPr/>
        </p:nvSpPr>
        <p:spPr>
          <a:xfrm>
            <a:off x="1059544" y="1712686"/>
            <a:ext cx="8458198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6 - </a:t>
            </a:r>
            <a:r>
              <a:rPr lang="en-US" sz="2400" b="1" dirty="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Coleções</a:t>
            </a:r>
            <a:endParaRPr lang="en-US" sz="2400" b="1" dirty="0">
              <a:solidFill>
                <a:srgbClr val="1F1F1F"/>
              </a:solidFill>
              <a:latin typeface="Aptos Display"/>
              <a:ea typeface="Roboto"/>
              <a:cs typeface="Roboto"/>
            </a:endParaRPr>
          </a:p>
          <a:p>
            <a:endParaRPr lang="en-US" sz="2400" dirty="0">
              <a:solidFill>
                <a:srgbClr val="1F1F1F"/>
              </a:solidFill>
              <a:latin typeface="Aptos Display"/>
              <a:ea typeface="Roboto"/>
              <a:cs typeface="Roboto"/>
            </a:endParaRPr>
          </a:p>
          <a:p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Neste </a:t>
            </a:r>
            <a:r>
              <a:rPr lang="en-US" sz="2400" dirty="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capítulo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, </a:t>
            </a:r>
            <a:r>
              <a:rPr lang="en-US" sz="2400" dirty="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vamos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explorar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algumas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das </a:t>
            </a:r>
            <a:r>
              <a:rPr lang="en-US" sz="2400" dirty="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estruturas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de dados </a:t>
            </a:r>
            <a:r>
              <a:rPr lang="en-US" sz="2400" dirty="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mais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comuns </a:t>
            </a:r>
            <a:r>
              <a:rPr lang="en-US" sz="2400" dirty="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em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Python: </a:t>
            </a:r>
            <a:r>
              <a:rPr lang="en-US" sz="2400" dirty="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listas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, </a:t>
            </a:r>
            <a:r>
              <a:rPr lang="en-US" sz="2400" dirty="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tuplas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e </a:t>
            </a:r>
            <a:r>
              <a:rPr lang="en-US" sz="2400" dirty="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dicionários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. Elas </a:t>
            </a:r>
            <a:r>
              <a:rPr lang="en-US" sz="2400" dirty="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são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fundamentais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para </a:t>
            </a:r>
            <a:r>
              <a:rPr lang="en-US" sz="2400" dirty="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organizar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e manipular </a:t>
            </a:r>
            <a:r>
              <a:rPr lang="en-US" sz="2400" dirty="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grandes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conjuntos de dados de </a:t>
            </a:r>
            <a:r>
              <a:rPr lang="en-US" sz="2400" dirty="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maneira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eficiente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.</a:t>
            </a:r>
          </a:p>
          <a:p>
            <a:endParaRPr lang="en-US" sz="2400" dirty="0">
              <a:solidFill>
                <a:srgbClr val="1F1F1F"/>
              </a:solidFill>
              <a:latin typeface="Aptos Display"/>
              <a:ea typeface="Roboto"/>
              <a:cs typeface="Roboto"/>
            </a:endParaRPr>
          </a:p>
          <a:p>
            <a:endParaRPr lang="en-US" sz="2400" dirty="0">
              <a:solidFill>
                <a:srgbClr val="1F1F1F"/>
              </a:solidFill>
              <a:latin typeface="Aptos Display"/>
              <a:ea typeface="Roboto"/>
              <a:cs typeface="Roboto"/>
            </a:endParaRPr>
          </a:p>
          <a:p>
            <a:endParaRPr lang="en-US" sz="2400" dirty="0">
              <a:solidFill>
                <a:srgbClr val="1F1F1F"/>
              </a:solidFill>
              <a:latin typeface="Aptos Display"/>
              <a:ea typeface="Roboto"/>
              <a:cs typeface="Roboto"/>
            </a:endParaRPr>
          </a:p>
          <a:p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Material: </a:t>
            </a:r>
            <a:r>
              <a:rPr lang="en-US" sz="2400" dirty="0">
                <a:solidFill>
                  <a:srgbClr val="FFC000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https://colab.research.google.com/drive/1aMICD19jt2kV08z7pHlrgV99VFrQHtst#scrollTo=oXC_gy4X9ph6</a:t>
            </a:r>
            <a:endParaRPr lang="en-US" sz="2400" dirty="0">
              <a:solidFill>
                <a:srgbClr val="FFC000"/>
              </a:solidFill>
              <a:latin typeface="Apto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2A65E05B-4A23-7D16-D62E-BA7A409DC5BD}"/>
              </a:ext>
            </a:extLst>
          </p:cNvPr>
          <p:cNvSpPr txBox="1"/>
          <p:nvPr/>
        </p:nvSpPr>
        <p:spPr>
          <a:xfrm>
            <a:off x="498764" y="2042557"/>
            <a:ext cx="11184576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Outros </a:t>
            </a:r>
            <a:r>
              <a:rPr lang="en-US" sz="2800" b="1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métodos</a:t>
            </a:r>
            <a:r>
              <a:rPr lang="en-US" sz="2800" b="1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</a:t>
            </a:r>
            <a:r>
              <a:rPr lang="en-US" sz="2800" b="1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importantes</a:t>
            </a:r>
            <a:r>
              <a:rPr lang="en-US" sz="2800" b="1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:</a:t>
            </a:r>
            <a:endParaRPr lang="pt-BR" sz="2800">
              <a:latin typeface="Aptos Display"/>
            </a:endParaRPr>
          </a:p>
          <a:p>
            <a:endParaRPr lang="en-US" sz="2400" b="1" dirty="0">
              <a:solidFill>
                <a:srgbClr val="1F1F1F"/>
              </a:solidFill>
              <a:latin typeface="Aptos Display"/>
              <a:ea typeface="Roboto"/>
              <a:cs typeface="Roboto"/>
            </a:endParaRPr>
          </a:p>
          <a:p>
            <a:pPr marL="228600" indent="-228600">
              <a:buFont typeface=""/>
              <a:buChar char="•"/>
            </a:pPr>
            <a:r>
              <a:rPr lang="en-US" sz="2400" b="1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keys():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 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Retorna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uma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lista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com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todas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as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chaves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.</a:t>
            </a:r>
          </a:p>
          <a:p>
            <a:pPr marL="228600" indent="-228600">
              <a:buFont typeface=""/>
              <a:buChar char="•"/>
            </a:pPr>
            <a:r>
              <a:rPr lang="en-US" sz="2400" b="1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values():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 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Retorna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uma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lista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com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todos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os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valores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.</a:t>
            </a:r>
          </a:p>
          <a:p>
            <a:pPr marL="228600" indent="-228600">
              <a:buFont typeface=""/>
              <a:buChar char="•"/>
            </a:pPr>
            <a:r>
              <a:rPr lang="en-US" sz="2400" b="1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items():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 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Retorna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uma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lista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de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tuplas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(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chave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, valor).</a:t>
            </a:r>
          </a:p>
          <a:p>
            <a:pPr marL="228600" indent="-228600">
              <a:buFont typeface=""/>
              <a:buChar char="•"/>
            </a:pPr>
            <a:r>
              <a:rPr lang="en-US" sz="2400" b="1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get():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 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Retorna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o valor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associado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a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uma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chave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,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ou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um valor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padrão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se a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chave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não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existir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008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1F91D0F-1A17-C4FA-5255-5FD284370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41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Aptos Display"/>
                <a:ea typeface="+mn-lt"/>
                <a:cs typeface="+mn-lt"/>
              </a:rPr>
              <a:t>Nosso material:</a:t>
            </a:r>
            <a:endParaRPr lang="pt-BR" dirty="0">
              <a:latin typeface="Aptos Display"/>
            </a:endParaRPr>
          </a:p>
          <a:p>
            <a:pPr marL="0" indent="0">
              <a:buNone/>
            </a:pPr>
            <a:endParaRPr lang="en-US" sz="2400" dirty="0">
              <a:solidFill>
                <a:srgbClr val="FFC000"/>
              </a:solidFill>
              <a:latin typeface="Aptos Display"/>
              <a:cs typeface="Segoe UI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Aptos Display"/>
                <a:cs typeface="Segoe UI"/>
              </a:rPr>
              <a:t>Colab</a:t>
            </a:r>
            <a:r>
              <a:rPr lang="en-US" sz="2400" dirty="0">
                <a:solidFill>
                  <a:srgbClr val="000000"/>
                </a:solidFill>
                <a:latin typeface="Aptos Display"/>
                <a:cs typeface="Segoe UI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Aptos Display"/>
                <a:cs typeface="Segoe UI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https://colab.research.google.com/drive/1aMICD19jt2kV08z7pHlrgV99VFrQHtst#scrollTo=oXC_gy4X9ph6</a:t>
            </a:r>
            <a:endParaRPr lang="en-US" sz="2400">
              <a:solidFill>
                <a:srgbClr val="FFC000"/>
              </a:solidFill>
              <a:latin typeface="Aptos Display"/>
              <a:ea typeface="+mn-lt"/>
              <a:cs typeface="Segoe UI"/>
            </a:endParaRPr>
          </a:p>
          <a:p>
            <a:pPr marL="0" indent="0">
              <a:buNone/>
            </a:pPr>
            <a:endParaRPr lang="en-US" sz="2400" dirty="0">
              <a:solidFill>
                <a:srgbClr val="FFC000"/>
              </a:solidFill>
              <a:latin typeface="Aptos Display"/>
              <a:cs typeface="Segoe UI"/>
            </a:endParaRPr>
          </a:p>
          <a:p>
            <a:pPr marL="0" indent="0">
              <a:buNone/>
            </a:pPr>
            <a:r>
              <a:rPr lang="en-US" sz="2400" dirty="0">
                <a:latin typeface="Aptos Display"/>
                <a:ea typeface="+mn-lt"/>
                <a:cs typeface="+mn-lt"/>
              </a:rPr>
              <a:t>GitHub: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49000"/>
                    <a:lumOff val="51000"/>
                  </a:schemeClr>
                </a:solidFill>
                <a:latin typeface="Aptos Display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https://github.com/AcexPython-IFBA</a:t>
            </a:r>
            <a:endParaRPr lang="en-US" dirty="0">
              <a:solidFill>
                <a:schemeClr val="tx2">
                  <a:lumMod val="49000"/>
                  <a:lumOff val="51000"/>
                </a:schemeClr>
              </a:solidFill>
              <a:latin typeface="Aptos Display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455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2E43D06-CF4A-9A10-495C-2238D7D86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272" y="1154339"/>
            <a:ext cx="9980386" cy="472326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000" b="1" dirty="0">
                <a:latin typeface="Aptos Display"/>
                <a:ea typeface="+mn-lt"/>
                <a:cs typeface="+mn-lt"/>
              </a:rPr>
              <a:t>Conjuntos (</a:t>
            </a:r>
            <a:r>
              <a:rPr lang="pt-BR" sz="2000" b="1" dirty="0">
                <a:latin typeface="Aptos Display"/>
              </a:rPr>
              <a:t>set</a:t>
            </a:r>
            <a:r>
              <a:rPr lang="pt-BR" sz="2000" b="1" dirty="0">
                <a:latin typeface="Aptos Display"/>
                <a:ea typeface="+mn-lt"/>
                <a:cs typeface="+mn-lt"/>
              </a:rPr>
              <a:t>)</a:t>
            </a:r>
            <a:r>
              <a:rPr lang="pt-BR" sz="2000" dirty="0">
                <a:latin typeface="Aptos Display"/>
                <a:ea typeface="+mn-lt"/>
                <a:cs typeface="+mn-lt"/>
              </a:rPr>
              <a:t>: Coleção não ordenada e sem duplicatas.</a:t>
            </a:r>
            <a:endParaRPr lang="pt-BR" sz="2000" dirty="0">
              <a:latin typeface="Aptos Display"/>
            </a:endParaRPr>
          </a:p>
          <a:p>
            <a:r>
              <a:rPr lang="pt-BR" sz="2000" b="1" dirty="0">
                <a:latin typeface="Aptos Display"/>
                <a:ea typeface="+mn-lt"/>
                <a:cs typeface="+mn-lt"/>
              </a:rPr>
              <a:t>Deque (</a:t>
            </a:r>
            <a:r>
              <a:rPr lang="pt-BR" sz="2000" b="1" err="1">
                <a:latin typeface="Aptos Display"/>
              </a:rPr>
              <a:t>collections.deque</a:t>
            </a:r>
            <a:r>
              <a:rPr lang="pt-BR" sz="2000" b="1" dirty="0">
                <a:latin typeface="Aptos Display"/>
                <a:ea typeface="+mn-lt"/>
                <a:cs typeface="+mn-lt"/>
              </a:rPr>
              <a:t>)</a:t>
            </a:r>
            <a:r>
              <a:rPr lang="pt-BR" sz="2000" dirty="0">
                <a:latin typeface="Aptos Display"/>
                <a:ea typeface="+mn-lt"/>
                <a:cs typeface="+mn-lt"/>
              </a:rPr>
              <a:t>: Lista otimizada para operações em ambas as extremidades.</a:t>
            </a:r>
            <a:endParaRPr lang="pt-BR" sz="2000" dirty="0">
              <a:latin typeface="Aptos Display"/>
            </a:endParaRPr>
          </a:p>
          <a:p>
            <a:r>
              <a:rPr lang="pt-BR" sz="2000" b="1" err="1">
                <a:latin typeface="Aptos Display"/>
                <a:ea typeface="+mn-lt"/>
                <a:cs typeface="+mn-lt"/>
              </a:rPr>
              <a:t>NamedTuple</a:t>
            </a:r>
            <a:r>
              <a:rPr lang="pt-BR" sz="2000" b="1" dirty="0">
                <a:latin typeface="Aptos Display"/>
                <a:ea typeface="+mn-lt"/>
                <a:cs typeface="+mn-lt"/>
              </a:rPr>
              <a:t> (</a:t>
            </a:r>
            <a:r>
              <a:rPr lang="pt-BR" sz="2000" b="1" err="1">
                <a:latin typeface="Aptos Display"/>
              </a:rPr>
              <a:t>collections.namedtuple</a:t>
            </a:r>
            <a:r>
              <a:rPr lang="pt-BR" sz="2000" b="1" dirty="0">
                <a:latin typeface="Aptos Display"/>
                <a:ea typeface="+mn-lt"/>
                <a:cs typeface="+mn-lt"/>
              </a:rPr>
              <a:t>)</a:t>
            </a:r>
            <a:r>
              <a:rPr lang="pt-BR" sz="2000" dirty="0">
                <a:latin typeface="Aptos Display"/>
                <a:ea typeface="+mn-lt"/>
                <a:cs typeface="+mn-lt"/>
              </a:rPr>
              <a:t>: Tupla com campos nomeados para facilitar o acesso.</a:t>
            </a:r>
            <a:endParaRPr lang="pt-BR" sz="2000" dirty="0">
              <a:latin typeface="Aptos Display"/>
            </a:endParaRPr>
          </a:p>
          <a:p>
            <a:r>
              <a:rPr lang="pt-BR" sz="2000" b="1" err="1">
                <a:latin typeface="Aptos Display"/>
                <a:ea typeface="+mn-lt"/>
                <a:cs typeface="+mn-lt"/>
              </a:rPr>
              <a:t>DefaultDict</a:t>
            </a:r>
            <a:r>
              <a:rPr lang="pt-BR" sz="2000" b="1" dirty="0">
                <a:latin typeface="Aptos Display"/>
                <a:ea typeface="+mn-lt"/>
                <a:cs typeface="+mn-lt"/>
              </a:rPr>
              <a:t> (</a:t>
            </a:r>
            <a:r>
              <a:rPr lang="pt-BR" sz="2000" b="1" err="1">
                <a:latin typeface="Aptos Display"/>
              </a:rPr>
              <a:t>collections.defaultdict</a:t>
            </a:r>
            <a:r>
              <a:rPr lang="pt-BR" sz="2000" b="1" dirty="0">
                <a:latin typeface="Aptos Display"/>
                <a:ea typeface="+mn-lt"/>
                <a:cs typeface="+mn-lt"/>
              </a:rPr>
              <a:t>)</a:t>
            </a:r>
            <a:r>
              <a:rPr lang="pt-BR" sz="2000" dirty="0">
                <a:latin typeface="Aptos Display"/>
                <a:ea typeface="+mn-lt"/>
                <a:cs typeface="+mn-lt"/>
              </a:rPr>
              <a:t>: Dicionário que fornece valores padrão para chaves inexistentes.</a:t>
            </a:r>
            <a:endParaRPr lang="pt-BR" sz="2000" dirty="0">
              <a:latin typeface="Aptos Display"/>
            </a:endParaRPr>
          </a:p>
          <a:p>
            <a:r>
              <a:rPr lang="pt-BR" sz="2000" b="1" err="1">
                <a:latin typeface="Aptos Display"/>
                <a:ea typeface="+mn-lt"/>
                <a:cs typeface="+mn-lt"/>
              </a:rPr>
              <a:t>OrderedDict</a:t>
            </a:r>
            <a:r>
              <a:rPr lang="pt-BR" sz="2000" b="1" dirty="0">
                <a:latin typeface="Aptos Display"/>
                <a:ea typeface="+mn-lt"/>
                <a:cs typeface="+mn-lt"/>
              </a:rPr>
              <a:t> (</a:t>
            </a:r>
            <a:r>
              <a:rPr lang="pt-BR" sz="2000" b="1" err="1">
                <a:latin typeface="Aptos Display"/>
              </a:rPr>
              <a:t>collections.OrderedDict</a:t>
            </a:r>
            <a:r>
              <a:rPr lang="pt-BR" sz="2000" b="1" dirty="0">
                <a:latin typeface="Aptos Display"/>
                <a:ea typeface="+mn-lt"/>
                <a:cs typeface="+mn-lt"/>
              </a:rPr>
              <a:t>)</a:t>
            </a:r>
            <a:r>
              <a:rPr lang="pt-BR" sz="2000" dirty="0">
                <a:latin typeface="Aptos Display"/>
                <a:ea typeface="+mn-lt"/>
                <a:cs typeface="+mn-lt"/>
              </a:rPr>
              <a:t>: Dicionário que mantém a ordem de inserção dos elementos.</a:t>
            </a:r>
            <a:endParaRPr lang="pt-BR" sz="2000" dirty="0">
              <a:latin typeface="Aptos Display"/>
            </a:endParaRPr>
          </a:p>
          <a:p>
            <a:r>
              <a:rPr lang="pt-BR" sz="2000" b="1" dirty="0">
                <a:latin typeface="Aptos Display"/>
                <a:ea typeface="+mn-lt"/>
                <a:cs typeface="+mn-lt"/>
              </a:rPr>
              <a:t>Counter (</a:t>
            </a:r>
            <a:r>
              <a:rPr lang="pt-BR" sz="2000" b="1" err="1">
                <a:latin typeface="Aptos Display"/>
              </a:rPr>
              <a:t>collections.Counter</a:t>
            </a:r>
            <a:r>
              <a:rPr lang="pt-BR" sz="2000" b="1" dirty="0">
                <a:latin typeface="Aptos Display"/>
                <a:ea typeface="+mn-lt"/>
                <a:cs typeface="+mn-lt"/>
              </a:rPr>
              <a:t>)</a:t>
            </a:r>
            <a:r>
              <a:rPr lang="pt-BR" sz="2000" dirty="0">
                <a:latin typeface="Aptos Display"/>
                <a:ea typeface="+mn-lt"/>
                <a:cs typeface="+mn-lt"/>
              </a:rPr>
              <a:t>: Conta a frequência de elementos em uma coleção.</a:t>
            </a:r>
            <a:endParaRPr lang="pt-BR" sz="2000" dirty="0">
              <a:latin typeface="Aptos Display"/>
            </a:endParaRPr>
          </a:p>
          <a:p>
            <a:r>
              <a:rPr lang="pt-BR" sz="2000" b="1" err="1">
                <a:latin typeface="Aptos Display"/>
                <a:ea typeface="+mn-lt"/>
                <a:cs typeface="+mn-lt"/>
              </a:rPr>
              <a:t>FrozenSet</a:t>
            </a:r>
            <a:r>
              <a:rPr lang="pt-BR" sz="2000" b="1" dirty="0">
                <a:latin typeface="Aptos Display"/>
                <a:ea typeface="+mn-lt"/>
                <a:cs typeface="+mn-lt"/>
              </a:rPr>
              <a:t> (</a:t>
            </a:r>
            <a:r>
              <a:rPr lang="pt-BR" sz="2000" b="1" err="1">
                <a:latin typeface="Aptos Display"/>
              </a:rPr>
              <a:t>frozenset</a:t>
            </a:r>
            <a:r>
              <a:rPr lang="pt-BR" sz="2000" b="1" dirty="0">
                <a:latin typeface="Aptos Display"/>
                <a:ea typeface="+mn-lt"/>
                <a:cs typeface="+mn-lt"/>
              </a:rPr>
              <a:t>)</a:t>
            </a:r>
            <a:r>
              <a:rPr lang="pt-BR" sz="2000" dirty="0">
                <a:latin typeface="Aptos Display"/>
                <a:ea typeface="+mn-lt"/>
                <a:cs typeface="+mn-lt"/>
              </a:rPr>
              <a:t>: Versão imutável do conjunto (</a:t>
            </a:r>
            <a:r>
              <a:rPr lang="pt-BR" sz="2000" dirty="0">
                <a:latin typeface="Aptos Display"/>
              </a:rPr>
              <a:t>set</a:t>
            </a:r>
            <a:r>
              <a:rPr lang="pt-BR" sz="2000" dirty="0">
                <a:latin typeface="Aptos Display"/>
                <a:ea typeface="+mn-lt"/>
                <a:cs typeface="+mn-lt"/>
              </a:rPr>
              <a:t>).</a:t>
            </a:r>
            <a:endParaRPr lang="pt-BR" sz="2000" dirty="0">
              <a:latin typeface="Aptos Display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083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3DD31633-9399-5A36-8001-137CD2A6C903}"/>
              </a:ext>
            </a:extLst>
          </p:cNvPr>
          <p:cNvSpPr txBox="1"/>
          <p:nvPr/>
        </p:nvSpPr>
        <p:spPr>
          <a:xfrm>
            <a:off x="415471" y="478971"/>
            <a:ext cx="11497952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6.1 </a:t>
            </a:r>
            <a:r>
              <a:rPr lang="en-US" sz="2400" b="1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Listas</a:t>
            </a:r>
            <a:endParaRPr lang="en-US" sz="2400" b="1">
              <a:solidFill>
                <a:srgbClr val="1F1F1F"/>
              </a:solidFill>
              <a:latin typeface="Aptos Display"/>
              <a:ea typeface="Roboto"/>
              <a:cs typeface="Roboto"/>
            </a:endParaRPr>
          </a:p>
          <a:p>
            <a:endParaRPr lang="en-US" sz="2400" b="1" dirty="0">
              <a:solidFill>
                <a:srgbClr val="1F1F1F"/>
              </a:solidFill>
              <a:latin typeface="Aptos Display"/>
              <a:ea typeface="Roboto"/>
              <a:cs typeface="Roboto"/>
            </a:endParaRPr>
          </a:p>
          <a:p>
            <a:pPr>
              <a:buFont typeface=""/>
              <a:buChar char="•"/>
            </a:pP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O que </a:t>
            </a:r>
            <a:r>
              <a:rPr lang="en-US" sz="2400" dirty="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são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listas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?</a:t>
            </a:r>
          </a:p>
          <a:p>
            <a:pPr>
              <a:buFont typeface=""/>
              <a:buChar char="•"/>
            </a:pPr>
            <a:endParaRPr lang="en-US" sz="2400" dirty="0">
              <a:solidFill>
                <a:srgbClr val="1F1F1F"/>
              </a:solidFill>
              <a:latin typeface="Aptos Display"/>
              <a:ea typeface="Roboto"/>
              <a:cs typeface="Roboto"/>
            </a:endParaRPr>
          </a:p>
          <a:p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São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sequências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ordenadas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de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elementos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,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onde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cada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elemento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pode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ser de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qualquer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tipo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de dado (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números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, strings,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outras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listas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, etc.).</a:t>
            </a:r>
          </a:p>
          <a:p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São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mutáveis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,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ou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seja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,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você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pode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adicionar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, remover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ou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modificar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elementos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após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a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criação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da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lista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383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61B6D07C-F4E9-10FA-24DC-09A5F5AB9878}"/>
              </a:ext>
            </a:extLst>
          </p:cNvPr>
          <p:cNvSpPr txBox="1"/>
          <p:nvPr/>
        </p:nvSpPr>
        <p:spPr>
          <a:xfrm>
            <a:off x="469076" y="597726"/>
            <a:ext cx="11184577" cy="550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>
                <a:latin typeface="Aptos Display"/>
                <a:ea typeface="+mn-lt"/>
                <a:cs typeface="+mn-lt"/>
              </a:rPr>
              <a:t>listaDeObjetos</a:t>
            </a:r>
            <a:r>
              <a:rPr lang="en-US" sz="1600" dirty="0">
                <a:latin typeface="Aptos Display"/>
                <a:ea typeface="+mn-lt"/>
                <a:cs typeface="+mn-lt"/>
              </a:rPr>
              <a:t> = [ ] </a:t>
            </a:r>
            <a:endParaRPr lang="pt-BR" sz="1600">
              <a:latin typeface="Aptos Display"/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C00000"/>
                </a:solidFill>
                <a:latin typeface="Aptos Display"/>
                <a:ea typeface="+mn-lt"/>
                <a:cs typeface="+mn-lt"/>
              </a:rPr>
              <a:t>print</a:t>
            </a:r>
            <a:r>
              <a:rPr lang="en-US" sz="1600" dirty="0">
                <a:latin typeface="Aptos Display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"Lista </a:t>
            </a:r>
            <a:r>
              <a:rPr lang="en-US" sz="1600" err="1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inicial</a:t>
            </a:r>
            <a:r>
              <a:rPr lang="en-US" sz="1600" dirty="0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:"</a:t>
            </a:r>
            <a:r>
              <a:rPr lang="en-US" sz="1600" dirty="0">
                <a:latin typeface="Aptos Display"/>
                <a:ea typeface="+mn-lt"/>
                <a:cs typeface="+mn-lt"/>
              </a:rPr>
              <a:t>, </a:t>
            </a:r>
            <a:r>
              <a:rPr lang="en-US" sz="1600" err="1">
                <a:latin typeface="Aptos Display"/>
                <a:ea typeface="+mn-lt"/>
                <a:cs typeface="+mn-lt"/>
              </a:rPr>
              <a:t>listaDeObjetos</a:t>
            </a:r>
            <a:r>
              <a:rPr lang="en-US" sz="1600" dirty="0">
                <a:latin typeface="Aptos Display"/>
                <a:ea typeface="+mn-lt"/>
                <a:cs typeface="+mn-lt"/>
              </a:rPr>
              <a:t>) </a:t>
            </a:r>
            <a:endParaRPr lang="pt-BR" sz="1600">
              <a:latin typeface="Aptos Display"/>
              <a:ea typeface="+mn-lt"/>
              <a:cs typeface="+mn-lt"/>
            </a:endParaRPr>
          </a:p>
          <a:p>
            <a:endParaRPr lang="en-US" sz="1600" dirty="0">
              <a:latin typeface="Aptos Display"/>
              <a:ea typeface="+mn-lt"/>
              <a:cs typeface="+mn-lt"/>
            </a:endParaRPr>
          </a:p>
          <a:p>
            <a:r>
              <a:rPr lang="en-US" sz="1600" err="1">
                <a:latin typeface="Aptos Display"/>
                <a:ea typeface="+mn-lt"/>
                <a:cs typeface="+mn-lt"/>
              </a:rPr>
              <a:t>listaDeObjetos</a:t>
            </a:r>
            <a:r>
              <a:rPr lang="en-US" sz="1600" dirty="0">
                <a:latin typeface="Aptos Display"/>
                <a:ea typeface="+mn-lt"/>
                <a:cs typeface="+mn-lt"/>
              </a:rPr>
              <a:t> = [</a:t>
            </a:r>
            <a:r>
              <a:rPr lang="en-US" sz="1600" dirty="0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"</a:t>
            </a:r>
            <a:r>
              <a:rPr lang="en-US" sz="1600" err="1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lápis</a:t>
            </a:r>
            <a:r>
              <a:rPr lang="en-US" sz="1600" dirty="0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"</a:t>
            </a:r>
            <a:r>
              <a:rPr lang="en-US" sz="1600" dirty="0">
                <a:latin typeface="Aptos Display"/>
                <a:ea typeface="+mn-lt"/>
                <a:cs typeface="+mn-lt"/>
              </a:rPr>
              <a:t>, </a:t>
            </a:r>
            <a:r>
              <a:rPr lang="en-US" sz="1600" dirty="0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"</a:t>
            </a:r>
            <a:r>
              <a:rPr lang="en-US" sz="1600" err="1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bolsa</a:t>
            </a:r>
            <a:r>
              <a:rPr lang="en-US" sz="1600" dirty="0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"</a:t>
            </a:r>
            <a:r>
              <a:rPr lang="en-US" sz="1600" dirty="0">
                <a:latin typeface="Aptos Display"/>
                <a:ea typeface="+mn-lt"/>
                <a:cs typeface="+mn-lt"/>
              </a:rPr>
              <a:t>, </a:t>
            </a:r>
            <a:r>
              <a:rPr lang="en-US" sz="1600" dirty="0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"</a:t>
            </a:r>
            <a:r>
              <a:rPr lang="en-US" sz="1600" err="1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garrafa</a:t>
            </a:r>
            <a:r>
              <a:rPr lang="en-US" sz="1600" dirty="0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"</a:t>
            </a:r>
            <a:r>
              <a:rPr lang="en-US" sz="1600" dirty="0">
                <a:latin typeface="Aptos Display"/>
                <a:ea typeface="+mn-lt"/>
                <a:cs typeface="+mn-lt"/>
              </a:rPr>
              <a:t>, </a:t>
            </a:r>
            <a:r>
              <a:rPr lang="en-US" sz="1600" dirty="0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"</a:t>
            </a:r>
            <a:r>
              <a:rPr lang="en-US" sz="1600" err="1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lâmpada</a:t>
            </a:r>
            <a:r>
              <a:rPr lang="en-US" sz="1600" dirty="0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"</a:t>
            </a:r>
            <a:r>
              <a:rPr lang="en-US" sz="1600" dirty="0">
                <a:latin typeface="Aptos Display"/>
                <a:ea typeface="+mn-lt"/>
                <a:cs typeface="+mn-lt"/>
              </a:rPr>
              <a:t>] </a:t>
            </a:r>
            <a:endParaRPr lang="pt-BR" sz="1600">
              <a:latin typeface="Aptos Display"/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C00000"/>
                </a:solidFill>
                <a:latin typeface="Aptos Display"/>
                <a:ea typeface="+mn-lt"/>
                <a:cs typeface="+mn-lt"/>
              </a:rPr>
              <a:t>print</a:t>
            </a:r>
            <a:r>
              <a:rPr lang="en-US" sz="1600" dirty="0">
                <a:latin typeface="Aptos Display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"Lista </a:t>
            </a:r>
            <a:r>
              <a:rPr lang="en-US" sz="1600" err="1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após</a:t>
            </a:r>
            <a:r>
              <a:rPr lang="en-US" sz="1600" dirty="0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adição</a:t>
            </a:r>
            <a:r>
              <a:rPr lang="en-US" sz="1600" dirty="0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 de </a:t>
            </a:r>
            <a:r>
              <a:rPr lang="en-US" sz="1600" err="1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elementos</a:t>
            </a:r>
            <a:r>
              <a:rPr lang="en-US" sz="1600" dirty="0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:"</a:t>
            </a:r>
            <a:r>
              <a:rPr lang="en-US" sz="1600" dirty="0">
                <a:latin typeface="Aptos Display"/>
                <a:ea typeface="+mn-lt"/>
                <a:cs typeface="+mn-lt"/>
              </a:rPr>
              <a:t>, </a:t>
            </a:r>
            <a:r>
              <a:rPr lang="en-US" sz="1600" err="1">
                <a:latin typeface="Aptos Display"/>
                <a:ea typeface="+mn-lt"/>
                <a:cs typeface="+mn-lt"/>
              </a:rPr>
              <a:t>listaDeObjetos</a:t>
            </a:r>
            <a:r>
              <a:rPr lang="en-US" sz="1600" dirty="0">
                <a:latin typeface="Aptos Display"/>
                <a:ea typeface="+mn-lt"/>
                <a:cs typeface="+mn-lt"/>
              </a:rPr>
              <a:t>) </a:t>
            </a:r>
            <a:endParaRPr lang="pt-BR" sz="1600">
              <a:latin typeface="Aptos Display"/>
              <a:ea typeface="+mn-lt"/>
              <a:cs typeface="+mn-lt"/>
            </a:endParaRPr>
          </a:p>
          <a:p>
            <a:endParaRPr lang="en-US" sz="1600" dirty="0">
              <a:latin typeface="Aptos Display"/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C00000"/>
                </a:solidFill>
                <a:latin typeface="Aptos Display"/>
                <a:ea typeface="+mn-lt"/>
                <a:cs typeface="+mn-lt"/>
              </a:rPr>
              <a:t>print</a:t>
            </a:r>
            <a:r>
              <a:rPr lang="en-US" sz="1600" dirty="0">
                <a:latin typeface="Aptos Display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"</a:t>
            </a:r>
            <a:r>
              <a:rPr lang="en-US" sz="1600" err="1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Elemento</a:t>
            </a:r>
            <a:r>
              <a:rPr lang="en-US" sz="1600" dirty="0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 no </a:t>
            </a:r>
            <a:r>
              <a:rPr lang="en-US" sz="1600" err="1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índice</a:t>
            </a:r>
            <a:r>
              <a:rPr lang="en-US" sz="1600" dirty="0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 2:"</a:t>
            </a:r>
            <a:r>
              <a:rPr lang="en-US" sz="1600" dirty="0">
                <a:latin typeface="Aptos Display"/>
                <a:ea typeface="+mn-lt"/>
                <a:cs typeface="+mn-lt"/>
              </a:rPr>
              <a:t>, </a:t>
            </a:r>
            <a:r>
              <a:rPr lang="en-US" sz="1600" err="1">
                <a:latin typeface="Aptos Display"/>
                <a:ea typeface="+mn-lt"/>
                <a:cs typeface="+mn-lt"/>
              </a:rPr>
              <a:t>listaDeObjetos</a:t>
            </a:r>
            <a:r>
              <a:rPr lang="en-US" sz="1600" dirty="0">
                <a:latin typeface="Aptos Display"/>
                <a:ea typeface="+mn-lt"/>
                <a:cs typeface="+mn-lt"/>
              </a:rPr>
              <a:t>[2]) </a:t>
            </a:r>
            <a:endParaRPr lang="pt-BR" sz="1600">
              <a:latin typeface="Aptos Display"/>
              <a:ea typeface="+mn-lt"/>
              <a:cs typeface="+mn-lt"/>
            </a:endParaRPr>
          </a:p>
          <a:p>
            <a:endParaRPr lang="en-US" sz="1600" dirty="0">
              <a:latin typeface="Aptos Display"/>
              <a:ea typeface="+mn-lt"/>
              <a:cs typeface="+mn-lt"/>
            </a:endParaRPr>
          </a:p>
          <a:p>
            <a:r>
              <a:rPr lang="en-US" sz="1600" err="1">
                <a:latin typeface="Aptos Display"/>
                <a:ea typeface="+mn-lt"/>
                <a:cs typeface="+mn-lt"/>
              </a:rPr>
              <a:t>sublista</a:t>
            </a:r>
            <a:r>
              <a:rPr lang="en-US" sz="1600" dirty="0">
                <a:latin typeface="Aptos Display"/>
                <a:ea typeface="+mn-lt"/>
                <a:cs typeface="+mn-lt"/>
              </a:rPr>
              <a:t> = </a:t>
            </a:r>
            <a:r>
              <a:rPr lang="en-US" sz="1600" err="1">
                <a:latin typeface="Aptos Display"/>
                <a:ea typeface="+mn-lt"/>
                <a:cs typeface="+mn-lt"/>
              </a:rPr>
              <a:t>listaDeObjetos</a:t>
            </a:r>
            <a:r>
              <a:rPr lang="en-US" sz="1600" dirty="0">
                <a:latin typeface="Aptos Display"/>
                <a:ea typeface="+mn-lt"/>
                <a:cs typeface="+mn-lt"/>
              </a:rPr>
              <a:t>[1:3] </a:t>
            </a:r>
            <a:endParaRPr lang="pt-BR" sz="1600">
              <a:latin typeface="Aptos Display"/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C00000"/>
                </a:solidFill>
                <a:latin typeface="Aptos Display"/>
                <a:ea typeface="+mn-lt"/>
                <a:cs typeface="+mn-lt"/>
              </a:rPr>
              <a:t>print</a:t>
            </a:r>
            <a:r>
              <a:rPr lang="en-US" sz="1600" dirty="0">
                <a:latin typeface="Aptos Display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"</a:t>
            </a:r>
            <a:r>
              <a:rPr lang="en-US" sz="1600" err="1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Sublista</a:t>
            </a:r>
            <a:r>
              <a:rPr lang="en-US" sz="1600" dirty="0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:"</a:t>
            </a:r>
            <a:r>
              <a:rPr lang="en-US" sz="1600" dirty="0">
                <a:latin typeface="Aptos Display"/>
                <a:ea typeface="+mn-lt"/>
                <a:cs typeface="+mn-lt"/>
              </a:rPr>
              <a:t>, </a:t>
            </a:r>
            <a:r>
              <a:rPr lang="en-US" sz="1600" err="1">
                <a:latin typeface="Aptos Display"/>
                <a:ea typeface="+mn-lt"/>
                <a:cs typeface="+mn-lt"/>
              </a:rPr>
              <a:t>sublista</a:t>
            </a:r>
            <a:r>
              <a:rPr lang="en-US" sz="1600" dirty="0">
                <a:latin typeface="Aptos Display"/>
                <a:ea typeface="+mn-lt"/>
                <a:cs typeface="+mn-lt"/>
              </a:rPr>
              <a:t>) </a:t>
            </a:r>
            <a:endParaRPr lang="pt-BR" sz="1600">
              <a:latin typeface="Aptos Display"/>
              <a:ea typeface="+mn-lt"/>
              <a:cs typeface="+mn-lt"/>
            </a:endParaRPr>
          </a:p>
          <a:p>
            <a:endParaRPr lang="en-US" sz="1600" dirty="0">
              <a:latin typeface="Aptos Display"/>
              <a:ea typeface="+mn-lt"/>
              <a:cs typeface="+mn-lt"/>
            </a:endParaRPr>
          </a:p>
          <a:p>
            <a:r>
              <a:rPr lang="en-US" sz="1600" err="1">
                <a:latin typeface="Aptos Display"/>
                <a:ea typeface="+mn-lt"/>
                <a:cs typeface="+mn-lt"/>
              </a:rPr>
              <a:t>listaDeObjetos.append</a:t>
            </a:r>
            <a:r>
              <a:rPr lang="en-US" sz="1600" dirty="0">
                <a:latin typeface="Aptos Display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"</a:t>
            </a:r>
            <a:r>
              <a:rPr lang="en-US" sz="1600" err="1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copo</a:t>
            </a:r>
            <a:r>
              <a:rPr lang="en-US" sz="1600" dirty="0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"</a:t>
            </a:r>
            <a:r>
              <a:rPr lang="en-US" sz="1600" dirty="0">
                <a:latin typeface="Aptos Display"/>
                <a:ea typeface="+mn-lt"/>
                <a:cs typeface="+mn-lt"/>
              </a:rPr>
              <a:t>) </a:t>
            </a:r>
            <a:endParaRPr lang="pt-BR" sz="1600">
              <a:latin typeface="Aptos Display"/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C00000"/>
                </a:solidFill>
                <a:latin typeface="Aptos Display"/>
                <a:ea typeface="+mn-lt"/>
                <a:cs typeface="+mn-lt"/>
              </a:rPr>
              <a:t>print</a:t>
            </a:r>
            <a:r>
              <a:rPr lang="en-US" sz="1600" dirty="0">
                <a:latin typeface="Aptos Display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"Lista </a:t>
            </a:r>
            <a:r>
              <a:rPr lang="en-US" sz="1600" err="1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após</a:t>
            </a:r>
            <a:r>
              <a:rPr lang="en-US" sz="1600" dirty="0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 append:"</a:t>
            </a:r>
            <a:r>
              <a:rPr lang="en-US" sz="1600" dirty="0">
                <a:latin typeface="Aptos Display"/>
                <a:ea typeface="+mn-lt"/>
                <a:cs typeface="+mn-lt"/>
              </a:rPr>
              <a:t>, </a:t>
            </a:r>
            <a:r>
              <a:rPr lang="en-US" sz="1600" err="1">
                <a:latin typeface="Aptos Display"/>
                <a:ea typeface="+mn-lt"/>
                <a:cs typeface="+mn-lt"/>
              </a:rPr>
              <a:t>listaDeObjetos</a:t>
            </a:r>
            <a:r>
              <a:rPr lang="en-US" sz="1600" dirty="0">
                <a:latin typeface="Aptos Display"/>
                <a:ea typeface="+mn-lt"/>
                <a:cs typeface="+mn-lt"/>
              </a:rPr>
              <a:t>) </a:t>
            </a:r>
            <a:endParaRPr lang="pt-BR" sz="1600">
              <a:latin typeface="Aptos Display"/>
              <a:ea typeface="+mn-lt"/>
              <a:cs typeface="+mn-lt"/>
            </a:endParaRPr>
          </a:p>
          <a:p>
            <a:endParaRPr lang="en-US" sz="1600" dirty="0">
              <a:latin typeface="Aptos Display"/>
              <a:ea typeface="+mn-lt"/>
              <a:cs typeface="+mn-lt"/>
            </a:endParaRPr>
          </a:p>
          <a:p>
            <a:r>
              <a:rPr lang="en-US" sz="1600" err="1">
                <a:latin typeface="Aptos Display"/>
                <a:ea typeface="+mn-lt"/>
                <a:cs typeface="+mn-lt"/>
              </a:rPr>
              <a:t>listaDeObjetos.insert</a:t>
            </a:r>
            <a:r>
              <a:rPr lang="en-US" sz="1600" dirty="0">
                <a:latin typeface="Aptos Display"/>
                <a:ea typeface="+mn-lt"/>
                <a:cs typeface="+mn-lt"/>
              </a:rPr>
              <a:t>(2, </a:t>
            </a:r>
            <a:r>
              <a:rPr lang="en-US" sz="1600" dirty="0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"</a:t>
            </a:r>
            <a:r>
              <a:rPr lang="en-US" sz="1600" err="1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faca</a:t>
            </a:r>
            <a:r>
              <a:rPr lang="en-US" sz="1600" dirty="0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"</a:t>
            </a:r>
            <a:r>
              <a:rPr lang="en-US" sz="1600" dirty="0">
                <a:latin typeface="Aptos Display"/>
                <a:ea typeface="+mn-lt"/>
                <a:cs typeface="+mn-lt"/>
              </a:rPr>
              <a:t>) </a:t>
            </a:r>
            <a:endParaRPr lang="pt-BR" sz="1600">
              <a:latin typeface="Aptos Display"/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C00000"/>
                </a:solidFill>
                <a:latin typeface="Aptos Display"/>
                <a:ea typeface="+mn-lt"/>
                <a:cs typeface="+mn-lt"/>
              </a:rPr>
              <a:t>print</a:t>
            </a:r>
            <a:r>
              <a:rPr lang="en-US" sz="1600" dirty="0">
                <a:latin typeface="Aptos Display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"Lista </a:t>
            </a:r>
            <a:r>
              <a:rPr lang="en-US" sz="1600" err="1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após</a:t>
            </a:r>
            <a:r>
              <a:rPr lang="en-US" sz="1600" dirty="0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 insert </a:t>
            </a:r>
            <a:r>
              <a:rPr lang="en-US" sz="1600" err="1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na</a:t>
            </a:r>
            <a:r>
              <a:rPr lang="en-US" sz="1600" dirty="0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posição</a:t>
            </a:r>
            <a:r>
              <a:rPr lang="en-US" sz="1600" dirty="0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 2:"</a:t>
            </a:r>
            <a:r>
              <a:rPr lang="en-US" sz="1600" dirty="0">
                <a:latin typeface="Aptos Display"/>
                <a:ea typeface="+mn-lt"/>
                <a:cs typeface="+mn-lt"/>
              </a:rPr>
              <a:t>, </a:t>
            </a:r>
            <a:r>
              <a:rPr lang="en-US" sz="1600" err="1">
                <a:latin typeface="Aptos Display"/>
                <a:ea typeface="+mn-lt"/>
                <a:cs typeface="+mn-lt"/>
              </a:rPr>
              <a:t>listaDeObjetos</a:t>
            </a:r>
            <a:r>
              <a:rPr lang="en-US" sz="1600" dirty="0">
                <a:latin typeface="Aptos Display"/>
                <a:ea typeface="+mn-lt"/>
                <a:cs typeface="+mn-lt"/>
              </a:rPr>
              <a:t>) </a:t>
            </a:r>
            <a:endParaRPr lang="pt-BR" sz="1600">
              <a:latin typeface="Aptos Display"/>
              <a:ea typeface="+mn-lt"/>
              <a:cs typeface="+mn-lt"/>
            </a:endParaRPr>
          </a:p>
          <a:p>
            <a:endParaRPr lang="en-US" sz="1600" dirty="0">
              <a:latin typeface="Aptos Display"/>
              <a:ea typeface="+mn-lt"/>
              <a:cs typeface="+mn-lt"/>
            </a:endParaRPr>
          </a:p>
          <a:p>
            <a:r>
              <a:rPr lang="en-US" sz="1600" err="1">
                <a:latin typeface="Aptos Display"/>
                <a:ea typeface="+mn-lt"/>
                <a:cs typeface="+mn-lt"/>
              </a:rPr>
              <a:t>listaDeObjetos.remove</a:t>
            </a:r>
            <a:r>
              <a:rPr lang="en-US" sz="1600" dirty="0">
                <a:latin typeface="Aptos Display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"</a:t>
            </a:r>
            <a:r>
              <a:rPr lang="en-US" sz="1600" err="1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lápis</a:t>
            </a:r>
            <a:r>
              <a:rPr lang="en-US" sz="1600" dirty="0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"</a:t>
            </a:r>
            <a:r>
              <a:rPr lang="en-US" sz="1600" dirty="0">
                <a:latin typeface="Aptos Display"/>
                <a:ea typeface="+mn-lt"/>
                <a:cs typeface="+mn-lt"/>
              </a:rPr>
              <a:t>) </a:t>
            </a:r>
            <a:endParaRPr lang="pt-BR" sz="1600">
              <a:latin typeface="Aptos Display"/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C00000"/>
                </a:solidFill>
                <a:latin typeface="Aptos Display"/>
                <a:ea typeface="+mn-lt"/>
                <a:cs typeface="+mn-lt"/>
              </a:rPr>
              <a:t>print</a:t>
            </a:r>
            <a:r>
              <a:rPr lang="en-US" sz="1600" dirty="0">
                <a:latin typeface="Aptos Display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"Lista </a:t>
            </a:r>
            <a:r>
              <a:rPr lang="en-US" sz="1600" err="1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após</a:t>
            </a:r>
            <a:r>
              <a:rPr lang="en-US" sz="1600" dirty="0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 remove '</a:t>
            </a:r>
            <a:r>
              <a:rPr lang="en-US" sz="1600" err="1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lápis</a:t>
            </a:r>
            <a:r>
              <a:rPr lang="en-US" sz="1600" dirty="0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':"</a:t>
            </a:r>
            <a:r>
              <a:rPr lang="en-US" sz="1600" dirty="0">
                <a:latin typeface="Aptos Display"/>
                <a:ea typeface="+mn-lt"/>
                <a:cs typeface="+mn-lt"/>
              </a:rPr>
              <a:t>, </a:t>
            </a:r>
            <a:r>
              <a:rPr lang="en-US" sz="1600" err="1">
                <a:latin typeface="Aptos Display"/>
                <a:ea typeface="+mn-lt"/>
                <a:cs typeface="+mn-lt"/>
              </a:rPr>
              <a:t>listaDeObjetos</a:t>
            </a:r>
            <a:r>
              <a:rPr lang="en-US" sz="1600" dirty="0">
                <a:latin typeface="Aptos Display"/>
                <a:ea typeface="+mn-lt"/>
                <a:cs typeface="+mn-lt"/>
              </a:rPr>
              <a:t>) </a:t>
            </a:r>
            <a:endParaRPr lang="pt-BR" sz="1600">
              <a:latin typeface="Aptos Display"/>
              <a:ea typeface="+mn-lt"/>
              <a:cs typeface="+mn-lt"/>
            </a:endParaRPr>
          </a:p>
          <a:p>
            <a:endParaRPr lang="en-US" sz="1600" dirty="0">
              <a:latin typeface="Aptos Display"/>
              <a:ea typeface="+mn-lt"/>
              <a:cs typeface="+mn-lt"/>
            </a:endParaRPr>
          </a:p>
          <a:p>
            <a:r>
              <a:rPr lang="en-US" sz="1600" dirty="0">
                <a:latin typeface="Aptos Display"/>
                <a:ea typeface="+mn-lt"/>
                <a:cs typeface="+mn-lt"/>
              </a:rPr>
              <a:t>del </a:t>
            </a:r>
            <a:r>
              <a:rPr lang="en-US" sz="1600" err="1">
                <a:latin typeface="Aptos Display"/>
                <a:ea typeface="+mn-lt"/>
                <a:cs typeface="+mn-lt"/>
              </a:rPr>
              <a:t>listaDeObjetos</a:t>
            </a:r>
            <a:r>
              <a:rPr lang="en-US" sz="1600" dirty="0">
                <a:latin typeface="Aptos Display"/>
                <a:ea typeface="+mn-lt"/>
                <a:cs typeface="+mn-lt"/>
              </a:rPr>
              <a:t>[3] </a:t>
            </a:r>
            <a:endParaRPr lang="pt-BR" sz="1600">
              <a:latin typeface="Aptos Display"/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C00000"/>
                </a:solidFill>
                <a:latin typeface="Aptos Display"/>
                <a:ea typeface="+mn-lt"/>
                <a:cs typeface="+mn-lt"/>
              </a:rPr>
              <a:t>print</a:t>
            </a:r>
            <a:r>
              <a:rPr lang="en-US" sz="1600" dirty="0">
                <a:latin typeface="Aptos Display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"Lista </a:t>
            </a:r>
            <a:r>
              <a:rPr lang="en-US" sz="1600" err="1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após</a:t>
            </a:r>
            <a:r>
              <a:rPr lang="en-US" sz="1600" dirty="0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deletar</a:t>
            </a:r>
            <a:r>
              <a:rPr lang="en-US" sz="1600" dirty="0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índice</a:t>
            </a:r>
            <a:r>
              <a:rPr lang="en-US" sz="1600" dirty="0">
                <a:solidFill>
                  <a:schemeClr val="accent3"/>
                </a:solidFill>
                <a:latin typeface="Aptos Display"/>
                <a:ea typeface="+mn-lt"/>
                <a:cs typeface="+mn-lt"/>
              </a:rPr>
              <a:t> 3:"</a:t>
            </a:r>
            <a:r>
              <a:rPr lang="en-US" sz="1600" dirty="0">
                <a:latin typeface="Aptos Display"/>
                <a:ea typeface="+mn-lt"/>
                <a:cs typeface="+mn-lt"/>
              </a:rPr>
              <a:t>, </a:t>
            </a:r>
            <a:r>
              <a:rPr lang="en-US" sz="1600" err="1">
                <a:latin typeface="Aptos Display"/>
                <a:ea typeface="+mn-lt"/>
                <a:cs typeface="+mn-lt"/>
              </a:rPr>
              <a:t>listaDeObjetos</a:t>
            </a:r>
            <a:r>
              <a:rPr lang="en-US" sz="1600" dirty="0">
                <a:latin typeface="Aptos Display"/>
                <a:ea typeface="+mn-lt"/>
                <a:cs typeface="+mn-lt"/>
              </a:rPr>
              <a:t>) </a:t>
            </a:r>
            <a:endParaRPr lang="en-US" sz="1600">
              <a:latin typeface="Aptos Display"/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96743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6920D62-DF2A-03D8-D5CD-D8B662165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254124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Outros métodos importantes:</a:t>
            </a:r>
            <a:endParaRPr lang="pt-BR" dirty="0">
              <a:latin typeface="Aptos Display"/>
            </a:endParaRPr>
          </a:p>
          <a:p>
            <a:pPr marL="0" indent="0">
              <a:buNone/>
            </a:pPr>
            <a:endParaRPr lang="pt-BR" b="1" dirty="0">
              <a:solidFill>
                <a:srgbClr val="1F1F1F"/>
              </a:solidFill>
              <a:latin typeface="Aptos Display"/>
              <a:ea typeface="Roboto"/>
              <a:cs typeface="Roboto"/>
            </a:endParaRPr>
          </a:p>
          <a:p>
            <a:r>
              <a:rPr lang="pt-BR" sz="2400" b="1" err="1">
                <a:latin typeface="Aptos Display"/>
                <a:ea typeface="Roboto"/>
                <a:cs typeface="Roboto"/>
              </a:rPr>
              <a:t>append</a:t>
            </a:r>
            <a:r>
              <a:rPr lang="pt-BR" sz="2400" b="1" dirty="0">
                <a:latin typeface="Aptos Display"/>
                <a:ea typeface="Roboto"/>
                <a:cs typeface="Roboto"/>
              </a:rPr>
              <a:t>():</a:t>
            </a:r>
            <a:r>
              <a:rPr lang="pt-BR" sz="2400" dirty="0">
                <a:latin typeface="Aptos Display"/>
                <a:ea typeface="Roboto"/>
                <a:cs typeface="Roboto"/>
              </a:rPr>
              <a:t> Adiciona um elemento ao final da lista.</a:t>
            </a:r>
            <a:endParaRPr lang="pt-BR" sz="2400">
              <a:latin typeface="Aptos Display"/>
            </a:endParaRPr>
          </a:p>
          <a:p>
            <a:r>
              <a:rPr lang="pt-BR" sz="2400" b="1" err="1">
                <a:latin typeface="Aptos Display"/>
                <a:ea typeface="Roboto"/>
                <a:cs typeface="Roboto"/>
              </a:rPr>
              <a:t>insert</a:t>
            </a:r>
            <a:r>
              <a:rPr lang="pt-BR" sz="2400" b="1" dirty="0">
                <a:latin typeface="Aptos Display"/>
                <a:ea typeface="Roboto"/>
                <a:cs typeface="Roboto"/>
              </a:rPr>
              <a:t>():</a:t>
            </a:r>
            <a:r>
              <a:rPr lang="pt-BR" sz="2400" dirty="0">
                <a:latin typeface="Aptos Display"/>
                <a:ea typeface="Roboto"/>
                <a:cs typeface="Roboto"/>
              </a:rPr>
              <a:t> Insere um elemento em uma posição específica.</a:t>
            </a:r>
            <a:endParaRPr lang="pt-BR" sz="2400">
              <a:latin typeface="Aptos Display"/>
            </a:endParaRPr>
          </a:p>
          <a:p>
            <a:r>
              <a:rPr lang="pt-BR" sz="2400" b="1" dirty="0">
                <a:latin typeface="Aptos Display"/>
                <a:ea typeface="Roboto"/>
                <a:cs typeface="Roboto"/>
              </a:rPr>
              <a:t>remove():</a:t>
            </a:r>
            <a:r>
              <a:rPr lang="pt-BR" sz="2400" dirty="0">
                <a:latin typeface="Aptos Display"/>
                <a:ea typeface="Roboto"/>
                <a:cs typeface="Roboto"/>
              </a:rPr>
              <a:t> Remove o primeiro elemento com o valor especificado.</a:t>
            </a:r>
            <a:endParaRPr lang="pt-BR" sz="2400">
              <a:latin typeface="Aptos Display"/>
            </a:endParaRPr>
          </a:p>
          <a:p>
            <a:r>
              <a:rPr lang="pt-BR" sz="2400" b="1" dirty="0">
                <a:latin typeface="Aptos Display"/>
                <a:ea typeface="Roboto"/>
                <a:cs typeface="Roboto"/>
              </a:rPr>
              <a:t>pop():</a:t>
            </a:r>
            <a:r>
              <a:rPr lang="pt-BR" sz="2400" dirty="0">
                <a:latin typeface="Aptos Display"/>
                <a:ea typeface="Roboto"/>
                <a:cs typeface="Roboto"/>
              </a:rPr>
              <a:t> Remove e retorna o elemento em uma posição específica.</a:t>
            </a:r>
            <a:endParaRPr lang="pt-BR" sz="2400">
              <a:latin typeface="Aptos Display"/>
            </a:endParaRPr>
          </a:p>
          <a:p>
            <a:r>
              <a:rPr lang="pt-BR" sz="2400" b="1" dirty="0">
                <a:latin typeface="Aptos Display"/>
                <a:ea typeface="Roboto"/>
                <a:cs typeface="Roboto"/>
              </a:rPr>
              <a:t>index():</a:t>
            </a:r>
            <a:r>
              <a:rPr lang="pt-BR" sz="2400" dirty="0">
                <a:latin typeface="Aptos Display"/>
                <a:ea typeface="Roboto"/>
                <a:cs typeface="Roboto"/>
              </a:rPr>
              <a:t> Retorna o índice da primeira ocorrência de um valor.</a:t>
            </a:r>
            <a:endParaRPr lang="pt-BR" sz="2400">
              <a:latin typeface="Aptos Display"/>
            </a:endParaRPr>
          </a:p>
          <a:p>
            <a:r>
              <a:rPr lang="pt-BR" sz="2400" b="1" err="1">
                <a:latin typeface="Aptos Display"/>
                <a:ea typeface="Roboto"/>
                <a:cs typeface="Roboto"/>
              </a:rPr>
              <a:t>count</a:t>
            </a:r>
            <a:r>
              <a:rPr lang="pt-BR" sz="2400" b="1" dirty="0">
                <a:latin typeface="Aptos Display"/>
                <a:ea typeface="Roboto"/>
                <a:cs typeface="Roboto"/>
              </a:rPr>
              <a:t>():</a:t>
            </a:r>
            <a:r>
              <a:rPr lang="pt-BR" sz="2400" dirty="0">
                <a:latin typeface="Aptos Display"/>
                <a:ea typeface="Roboto"/>
                <a:cs typeface="Roboto"/>
              </a:rPr>
              <a:t> Conta o número de ocorrências de um valor.</a:t>
            </a:r>
            <a:endParaRPr lang="pt-BR" sz="2400">
              <a:latin typeface="Aptos Display"/>
            </a:endParaRPr>
          </a:p>
          <a:p>
            <a:r>
              <a:rPr lang="pt-BR" sz="2400" b="1" err="1">
                <a:latin typeface="Aptos Display"/>
                <a:ea typeface="Roboto"/>
                <a:cs typeface="Roboto"/>
              </a:rPr>
              <a:t>sort</a:t>
            </a:r>
            <a:r>
              <a:rPr lang="pt-BR" sz="2400" b="1" dirty="0">
                <a:latin typeface="Aptos Display"/>
                <a:ea typeface="Roboto"/>
                <a:cs typeface="Roboto"/>
              </a:rPr>
              <a:t>():</a:t>
            </a:r>
            <a:r>
              <a:rPr lang="pt-BR" sz="2400" dirty="0">
                <a:latin typeface="Aptos Display"/>
                <a:ea typeface="Roboto"/>
                <a:cs typeface="Roboto"/>
              </a:rPr>
              <a:t> Ordena os elementos da lista.</a:t>
            </a:r>
            <a:endParaRPr lang="pt-BR" sz="2400">
              <a:latin typeface="Aptos Display"/>
            </a:endParaRPr>
          </a:p>
          <a:p>
            <a:r>
              <a:rPr lang="pt-BR" sz="2400" b="1" dirty="0">
                <a:latin typeface="Aptos Display"/>
                <a:ea typeface="Roboto"/>
                <a:cs typeface="Roboto"/>
              </a:rPr>
              <a:t>reverse():</a:t>
            </a:r>
            <a:r>
              <a:rPr lang="pt-BR" sz="2400" dirty="0">
                <a:latin typeface="Aptos Display"/>
                <a:ea typeface="Roboto"/>
                <a:cs typeface="Roboto"/>
              </a:rPr>
              <a:t> Inverte a ordem dos elementos da lista.</a:t>
            </a:r>
            <a:endParaRPr lang="pt-BR" sz="2400">
              <a:latin typeface="Aptos Display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099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16351E37-2A33-1F8E-4BD8-57FECDC10A7D}"/>
              </a:ext>
            </a:extLst>
          </p:cNvPr>
          <p:cNvSpPr txBox="1"/>
          <p:nvPr/>
        </p:nvSpPr>
        <p:spPr>
          <a:xfrm>
            <a:off x="380010" y="914400"/>
            <a:ext cx="1137260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6.2 </a:t>
            </a:r>
            <a:r>
              <a:rPr lang="en-US" sz="2400" b="1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Tuplas</a:t>
            </a:r>
            <a:endParaRPr lang="en-US" sz="2400" b="1">
              <a:solidFill>
                <a:srgbClr val="1F1F1F"/>
              </a:solidFill>
              <a:latin typeface="Aptos Display"/>
              <a:ea typeface="Roboto"/>
              <a:cs typeface="Roboto"/>
            </a:endParaRPr>
          </a:p>
          <a:p>
            <a:endParaRPr lang="en-US" sz="2400" b="1" dirty="0">
              <a:solidFill>
                <a:srgbClr val="1F1F1F"/>
              </a:solidFill>
              <a:latin typeface="Aptos Display"/>
              <a:ea typeface="Roboto"/>
              <a:cs typeface="Roboto"/>
            </a:endParaRPr>
          </a:p>
          <a:p>
            <a:pPr>
              <a:buFont typeface=""/>
              <a:buChar char="•"/>
            </a:pP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O que </a:t>
            </a:r>
            <a:r>
              <a:rPr lang="en-US" sz="2400" dirty="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são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tuplas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?</a:t>
            </a:r>
          </a:p>
          <a:p>
            <a:pPr>
              <a:buFont typeface=""/>
              <a:buChar char="•"/>
            </a:pPr>
            <a:endParaRPr lang="en-US" sz="2400" dirty="0">
              <a:solidFill>
                <a:srgbClr val="1F1F1F"/>
              </a:solidFill>
              <a:latin typeface="Aptos Display"/>
              <a:ea typeface="Roboto"/>
              <a:cs typeface="Roboto"/>
            </a:endParaRPr>
          </a:p>
          <a:p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Tupla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é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uma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estrutura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de dados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semelhante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a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lista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.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Porém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,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ela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tem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a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característica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de ser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imutável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,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ou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seja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,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após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uma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tupla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ser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criada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,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ela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não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pode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ser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alterada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472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86C7C80F-6DA0-22BF-B05D-28501F021A21}"/>
              </a:ext>
            </a:extLst>
          </p:cNvPr>
          <p:cNvSpPr txBox="1"/>
          <p:nvPr/>
        </p:nvSpPr>
        <p:spPr>
          <a:xfrm>
            <a:off x="577933" y="1102426"/>
            <a:ext cx="11026238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>
                <a:latin typeface="Aptos Display"/>
              </a:rPr>
              <a:t>tuplaDeObjetos</a:t>
            </a:r>
            <a:r>
              <a:rPr lang="en-US" sz="1600" dirty="0">
                <a:latin typeface="Aptos Display"/>
              </a:rPr>
              <a:t> = (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</a:t>
            </a:r>
            <a:r>
              <a:rPr lang="en-US" sz="1600" err="1">
                <a:solidFill>
                  <a:schemeClr val="accent3"/>
                </a:solidFill>
                <a:latin typeface="Aptos Display"/>
              </a:rPr>
              <a:t>lápis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</a:t>
            </a:r>
            <a:r>
              <a:rPr lang="en-US" sz="1600" dirty="0">
                <a:latin typeface="Aptos Display"/>
              </a:rPr>
              <a:t>, 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</a:t>
            </a:r>
            <a:r>
              <a:rPr lang="en-US" sz="1600" err="1">
                <a:solidFill>
                  <a:schemeClr val="accent3"/>
                </a:solidFill>
                <a:latin typeface="Aptos Display"/>
              </a:rPr>
              <a:t>bolsa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</a:t>
            </a:r>
            <a:r>
              <a:rPr lang="en-US" sz="1600" dirty="0">
                <a:latin typeface="Aptos Display"/>
              </a:rPr>
              <a:t>, 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</a:t>
            </a:r>
            <a:r>
              <a:rPr lang="en-US" sz="1600" err="1">
                <a:solidFill>
                  <a:schemeClr val="accent3"/>
                </a:solidFill>
                <a:latin typeface="Aptos Display"/>
              </a:rPr>
              <a:t>garrafa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</a:t>
            </a:r>
            <a:r>
              <a:rPr lang="en-US" sz="1600" dirty="0">
                <a:latin typeface="Aptos Display"/>
              </a:rPr>
              <a:t>, 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</a:t>
            </a:r>
            <a:r>
              <a:rPr lang="en-US" sz="1600" err="1">
                <a:solidFill>
                  <a:schemeClr val="accent3"/>
                </a:solidFill>
                <a:latin typeface="Aptos Display"/>
              </a:rPr>
              <a:t>lâmpada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</a:t>
            </a:r>
            <a:r>
              <a:rPr lang="en-US" sz="1600" dirty="0">
                <a:latin typeface="Aptos Display"/>
              </a:rPr>
              <a:t>) </a:t>
            </a:r>
            <a:endParaRPr lang="pt-BR" sz="1600">
              <a:latin typeface="Aptos Display"/>
            </a:endParaRPr>
          </a:p>
          <a:p>
            <a:r>
              <a:rPr lang="en-US" sz="1600" dirty="0">
                <a:solidFill>
                  <a:srgbClr val="C00000"/>
                </a:solidFill>
                <a:latin typeface="Aptos Display"/>
              </a:rPr>
              <a:t>print</a:t>
            </a:r>
            <a:r>
              <a:rPr lang="en-US" sz="1600" dirty="0">
                <a:latin typeface="Aptos Display"/>
              </a:rPr>
              <a:t>(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</a:t>
            </a:r>
            <a:r>
              <a:rPr lang="en-US" sz="1600" err="1">
                <a:solidFill>
                  <a:schemeClr val="accent3"/>
                </a:solidFill>
                <a:latin typeface="Aptos Display"/>
              </a:rPr>
              <a:t>Tupla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 </a:t>
            </a:r>
            <a:r>
              <a:rPr lang="en-US" sz="1600" err="1">
                <a:solidFill>
                  <a:schemeClr val="accent3"/>
                </a:solidFill>
                <a:latin typeface="Aptos Display"/>
              </a:rPr>
              <a:t>completa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:"</a:t>
            </a:r>
            <a:r>
              <a:rPr lang="en-US" sz="1600" dirty="0">
                <a:latin typeface="Aptos Display"/>
              </a:rPr>
              <a:t>, </a:t>
            </a:r>
            <a:r>
              <a:rPr lang="en-US" sz="1600" err="1">
                <a:latin typeface="Aptos Display"/>
              </a:rPr>
              <a:t>tuplaDeObjetos</a:t>
            </a:r>
            <a:r>
              <a:rPr lang="en-US" sz="1600" dirty="0">
                <a:latin typeface="Aptos Display"/>
              </a:rPr>
              <a:t>) </a:t>
            </a:r>
          </a:p>
          <a:p>
            <a:endParaRPr lang="en-US" sz="1600" dirty="0">
              <a:latin typeface="Aptos Display"/>
            </a:endParaRPr>
          </a:p>
          <a:p>
            <a:r>
              <a:rPr lang="en-US" sz="1600" dirty="0">
                <a:solidFill>
                  <a:srgbClr val="C00000"/>
                </a:solidFill>
                <a:latin typeface="Aptos Display"/>
              </a:rPr>
              <a:t>print</a:t>
            </a:r>
            <a:r>
              <a:rPr lang="en-US" sz="1600" dirty="0">
                <a:latin typeface="Aptos Display"/>
              </a:rPr>
              <a:t>(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</a:t>
            </a:r>
            <a:r>
              <a:rPr lang="en-US" sz="1600" err="1">
                <a:solidFill>
                  <a:schemeClr val="accent3"/>
                </a:solidFill>
                <a:latin typeface="Aptos Display"/>
              </a:rPr>
              <a:t>Elemento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 no </a:t>
            </a:r>
            <a:r>
              <a:rPr lang="en-US" sz="1600" err="1">
                <a:solidFill>
                  <a:schemeClr val="accent3"/>
                </a:solidFill>
                <a:latin typeface="Aptos Display"/>
              </a:rPr>
              <a:t>índice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 2:"</a:t>
            </a:r>
            <a:r>
              <a:rPr lang="en-US" sz="1600" dirty="0">
                <a:latin typeface="Aptos Display"/>
              </a:rPr>
              <a:t>, </a:t>
            </a:r>
            <a:r>
              <a:rPr lang="en-US" sz="1600" err="1">
                <a:latin typeface="Aptos Display"/>
              </a:rPr>
              <a:t>tuplaDeObjetos</a:t>
            </a:r>
            <a:r>
              <a:rPr lang="en-US" sz="1600" dirty="0">
                <a:latin typeface="Aptos Display"/>
              </a:rPr>
              <a:t>[2]) </a:t>
            </a:r>
          </a:p>
          <a:p>
            <a:endParaRPr lang="en-US" sz="1600" dirty="0">
              <a:latin typeface="Aptos Display"/>
            </a:endParaRPr>
          </a:p>
          <a:p>
            <a:r>
              <a:rPr lang="en-US" sz="1600" err="1">
                <a:latin typeface="Aptos Display"/>
              </a:rPr>
              <a:t>semVirgula</a:t>
            </a:r>
            <a:r>
              <a:rPr lang="en-US" sz="1600" dirty="0">
                <a:latin typeface="Aptos Display"/>
              </a:rPr>
              <a:t> = (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</a:t>
            </a:r>
            <a:r>
              <a:rPr lang="en-US" sz="1600" err="1">
                <a:solidFill>
                  <a:schemeClr val="accent3"/>
                </a:solidFill>
                <a:latin typeface="Aptos Display"/>
              </a:rPr>
              <a:t>vermelho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</a:t>
            </a:r>
            <a:r>
              <a:rPr lang="en-US" sz="1600" dirty="0">
                <a:latin typeface="Aptos Display"/>
              </a:rPr>
              <a:t>) </a:t>
            </a:r>
          </a:p>
          <a:p>
            <a:r>
              <a:rPr lang="en-US" sz="1600" err="1">
                <a:latin typeface="Aptos Display"/>
              </a:rPr>
              <a:t>comVirgula</a:t>
            </a:r>
            <a:r>
              <a:rPr lang="en-US" sz="1600" dirty="0">
                <a:latin typeface="Aptos Display"/>
              </a:rPr>
              <a:t> = (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</a:t>
            </a:r>
            <a:r>
              <a:rPr lang="en-US" sz="1600" err="1">
                <a:solidFill>
                  <a:schemeClr val="accent3"/>
                </a:solidFill>
                <a:latin typeface="Aptos Display"/>
              </a:rPr>
              <a:t>vermelho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</a:t>
            </a:r>
            <a:r>
              <a:rPr lang="en-US" sz="1600" dirty="0">
                <a:latin typeface="Aptos Display"/>
              </a:rPr>
              <a:t>,) </a:t>
            </a:r>
          </a:p>
          <a:p>
            <a:endParaRPr lang="en-US" sz="1600" dirty="0">
              <a:latin typeface="Aptos Display"/>
            </a:endParaRPr>
          </a:p>
          <a:p>
            <a:r>
              <a:rPr lang="en-US" sz="1600" dirty="0">
                <a:solidFill>
                  <a:srgbClr val="C00000"/>
                </a:solidFill>
                <a:latin typeface="Aptos Display"/>
              </a:rPr>
              <a:t>print</a:t>
            </a:r>
            <a:r>
              <a:rPr lang="en-US" sz="1600" dirty="0">
                <a:latin typeface="Aptos Display"/>
              </a:rPr>
              <a:t>(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"Tipo de '</a:t>
            </a:r>
            <a:r>
              <a:rPr lang="en-US" sz="1600" err="1">
                <a:solidFill>
                  <a:schemeClr val="accent3"/>
                </a:solidFill>
                <a:latin typeface="Aptos Display"/>
              </a:rPr>
              <a:t>semVirgula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':"</a:t>
            </a:r>
            <a:r>
              <a:rPr lang="en-US" sz="1600" dirty="0">
                <a:latin typeface="Aptos Display"/>
              </a:rPr>
              <a:t>, type(</a:t>
            </a:r>
            <a:r>
              <a:rPr lang="en-US" sz="1600" err="1">
                <a:latin typeface="Aptos Display"/>
              </a:rPr>
              <a:t>semVirgula</a:t>
            </a:r>
            <a:r>
              <a:rPr lang="en-US" sz="1600" dirty="0">
                <a:latin typeface="Aptos Display"/>
              </a:rPr>
              <a:t>)) </a:t>
            </a:r>
          </a:p>
          <a:p>
            <a:r>
              <a:rPr lang="en-US" sz="1600" dirty="0">
                <a:solidFill>
                  <a:srgbClr val="C00000"/>
                </a:solidFill>
                <a:latin typeface="Aptos Display"/>
              </a:rPr>
              <a:t>print</a:t>
            </a:r>
            <a:r>
              <a:rPr lang="en-US" sz="1600" dirty="0">
                <a:latin typeface="Aptos Display"/>
              </a:rPr>
              <a:t>(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"Tipo de '</a:t>
            </a:r>
            <a:r>
              <a:rPr lang="en-US" sz="1600" err="1">
                <a:solidFill>
                  <a:schemeClr val="accent3"/>
                </a:solidFill>
                <a:latin typeface="Aptos Display"/>
              </a:rPr>
              <a:t>comVirgula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':"</a:t>
            </a:r>
            <a:r>
              <a:rPr lang="en-US" sz="1600" dirty="0">
                <a:latin typeface="Aptos Display"/>
              </a:rPr>
              <a:t>, type(</a:t>
            </a:r>
            <a:r>
              <a:rPr lang="en-US" sz="1600" err="1">
                <a:latin typeface="Aptos Display"/>
              </a:rPr>
              <a:t>comVirgula</a:t>
            </a:r>
            <a:r>
              <a:rPr lang="en-US" sz="1600" dirty="0">
                <a:latin typeface="Aptos Display"/>
              </a:rPr>
              <a:t>))</a:t>
            </a:r>
            <a:endParaRPr lang="en-US" sz="1600"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07896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FAA72D8B-C8D8-A993-4887-3287014D4D8E}"/>
              </a:ext>
            </a:extLst>
          </p:cNvPr>
          <p:cNvSpPr txBox="1"/>
          <p:nvPr/>
        </p:nvSpPr>
        <p:spPr>
          <a:xfrm>
            <a:off x="315686" y="406400"/>
            <a:ext cx="11560627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6.2 </a:t>
            </a:r>
            <a:r>
              <a:rPr lang="en-US" sz="2400" b="1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Dicionários</a:t>
            </a:r>
            <a:endParaRPr lang="en-US" sz="2400" b="1">
              <a:solidFill>
                <a:srgbClr val="1F1F1F"/>
              </a:solidFill>
              <a:latin typeface="Aptos Display"/>
              <a:ea typeface="Roboto"/>
              <a:cs typeface="Roboto"/>
            </a:endParaRPr>
          </a:p>
          <a:p>
            <a:endParaRPr lang="en-US" sz="2400" dirty="0">
              <a:solidFill>
                <a:srgbClr val="1F1F1F"/>
              </a:solidFill>
              <a:latin typeface="Aptos Display"/>
              <a:ea typeface="Roboto"/>
              <a:cs typeface="Roboto"/>
            </a:endParaRPr>
          </a:p>
          <a:p>
            <a:pPr>
              <a:buFont typeface=""/>
              <a:buChar char="•"/>
            </a:pPr>
            <a:r>
              <a:rPr lang="en-US" sz="2400" b="1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O que </a:t>
            </a:r>
            <a:r>
              <a:rPr lang="en-US" sz="2400" b="1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são</a:t>
            </a:r>
            <a:r>
              <a:rPr lang="en-US" sz="2400" b="1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</a:t>
            </a:r>
            <a:r>
              <a:rPr lang="en-US" sz="2400" b="1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dicionários</a:t>
            </a:r>
            <a:r>
              <a:rPr lang="en-US" sz="2400" b="1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?</a:t>
            </a:r>
          </a:p>
          <a:p>
            <a:pPr>
              <a:buFont typeface=""/>
              <a:buChar char="•"/>
            </a:pPr>
            <a:endParaRPr lang="en-US" sz="2400" b="1" dirty="0">
              <a:solidFill>
                <a:srgbClr val="1F1F1F"/>
              </a:solidFill>
              <a:latin typeface="Aptos Display"/>
              <a:ea typeface="Roboto"/>
              <a:cs typeface="Roboto"/>
            </a:endParaRPr>
          </a:p>
          <a:p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São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coleções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de pares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chave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-valor,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onde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cada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chave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é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única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e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associada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a um valor. São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mutáveis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,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assim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como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 as </a:t>
            </a:r>
            <a:r>
              <a:rPr lang="en-US" sz="2400" err="1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listas</a:t>
            </a:r>
            <a:r>
              <a:rPr lang="en-US" sz="2400" dirty="0">
                <a:solidFill>
                  <a:srgbClr val="1F1F1F"/>
                </a:solidFill>
                <a:latin typeface="Aptos Display"/>
                <a:ea typeface="Roboto"/>
                <a:cs typeface="Roboto"/>
              </a:rPr>
              <a:t>.</a:t>
            </a:r>
          </a:p>
          <a:p>
            <a:endParaRPr lang="en-US">
              <a:solidFill>
                <a:srgbClr val="1F1F1F"/>
              </a:solidFill>
              <a:latin typeface="Roboto"/>
              <a:ea typeface="Roboto"/>
              <a:cs typeface="Roboto"/>
            </a:endParaRPr>
          </a:p>
          <a:p>
            <a:endParaRPr lang="en-US">
              <a:solidFill>
                <a:srgbClr val="1F1F1F"/>
              </a:solidFill>
              <a:latin typeface="Roboto"/>
              <a:ea typeface="Roboto"/>
              <a:cs typeface="Roboto"/>
            </a:endParaRPr>
          </a:p>
          <a:p>
            <a:endParaRPr lang="en-US">
              <a:solidFill>
                <a:srgbClr val="1F1F1F"/>
              </a:solidFill>
              <a:latin typeface="Roboto"/>
              <a:ea typeface="Roboto"/>
              <a:cs typeface="Roboto"/>
            </a:endParaRPr>
          </a:p>
          <a:p>
            <a:endParaRPr lang="en-US">
              <a:solidFill>
                <a:srgbClr val="1F1F1F"/>
              </a:solidFill>
              <a:latin typeface="Roboto"/>
              <a:ea typeface="Roboto"/>
              <a:cs typeface="Roboto"/>
            </a:endParaRPr>
          </a:p>
          <a:p>
            <a:endParaRPr lang="en-US">
              <a:solidFill>
                <a:srgbClr val="1F1F1F"/>
              </a:solidFill>
              <a:latin typeface="Roboto"/>
              <a:ea typeface="Roboto"/>
              <a:cs typeface="Roboto"/>
            </a:endParaRPr>
          </a:p>
          <a:p>
            <a:endParaRPr lang="en-US">
              <a:solidFill>
                <a:srgbClr val="1F1F1F"/>
              </a:solidFill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5376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6C0F9CC7-2A9A-6B6E-38FD-BBEB148410A7}"/>
              </a:ext>
            </a:extLst>
          </p:cNvPr>
          <p:cNvSpPr txBox="1"/>
          <p:nvPr/>
        </p:nvSpPr>
        <p:spPr>
          <a:xfrm>
            <a:off x="607621" y="1330036"/>
            <a:ext cx="10976756" cy="3293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latin typeface="Aptos Display"/>
              </a:rPr>
              <a:t>dicionarioDeObjetos</a:t>
            </a:r>
            <a:r>
              <a:rPr lang="en-US" sz="1600" dirty="0">
                <a:latin typeface="Aptos Display"/>
              </a:rPr>
              <a:t> = {} </a:t>
            </a:r>
            <a:endParaRPr lang="pt-BR" sz="1600">
              <a:latin typeface="Aptos Display"/>
            </a:endParaRPr>
          </a:p>
          <a:p>
            <a:r>
              <a:rPr lang="en-US" sz="1600" dirty="0">
                <a:solidFill>
                  <a:srgbClr val="C00000"/>
                </a:solidFill>
                <a:latin typeface="Aptos Display"/>
              </a:rPr>
              <a:t>print</a:t>
            </a:r>
            <a:r>
              <a:rPr lang="en-US" sz="1600" dirty="0">
                <a:latin typeface="Aptos Display"/>
              </a:rPr>
              <a:t>(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"Dicionário </a:t>
            </a:r>
            <a:r>
              <a:rPr lang="en-US" sz="1600" err="1">
                <a:solidFill>
                  <a:schemeClr val="accent3"/>
                </a:solidFill>
                <a:latin typeface="Aptos Display"/>
              </a:rPr>
              <a:t>inicial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:"</a:t>
            </a:r>
            <a:r>
              <a:rPr lang="en-US" sz="1600" dirty="0">
                <a:latin typeface="Aptos Display"/>
              </a:rPr>
              <a:t>, </a:t>
            </a:r>
            <a:r>
              <a:rPr lang="en-US" sz="1600" err="1">
                <a:latin typeface="Aptos Display"/>
              </a:rPr>
              <a:t>dicionarioDeObjetos</a:t>
            </a:r>
            <a:r>
              <a:rPr lang="en-US" sz="1600" dirty="0">
                <a:latin typeface="Aptos Display"/>
              </a:rPr>
              <a:t>) </a:t>
            </a:r>
            <a:endParaRPr lang="pt-BR" sz="1600">
              <a:latin typeface="Aptos Display"/>
            </a:endParaRPr>
          </a:p>
          <a:p>
            <a:endParaRPr lang="en-US" sz="1600" dirty="0">
              <a:latin typeface="Aptos Display"/>
            </a:endParaRPr>
          </a:p>
          <a:p>
            <a:r>
              <a:rPr lang="en-US" sz="1600" err="1">
                <a:latin typeface="Aptos Display"/>
              </a:rPr>
              <a:t>dicionarioDeObjetos</a:t>
            </a:r>
            <a:r>
              <a:rPr lang="en-US" sz="1600" dirty="0">
                <a:latin typeface="Aptos Display"/>
              </a:rPr>
              <a:t> = { 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</a:t>
            </a:r>
            <a:r>
              <a:rPr lang="en-US" sz="1600" err="1">
                <a:solidFill>
                  <a:schemeClr val="accent3"/>
                </a:solidFill>
                <a:latin typeface="Aptos Display"/>
              </a:rPr>
              <a:t>escola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</a:t>
            </a:r>
            <a:r>
              <a:rPr lang="en-US" sz="1600" dirty="0">
                <a:latin typeface="Aptos Display"/>
              </a:rPr>
              <a:t>: 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</a:t>
            </a:r>
            <a:r>
              <a:rPr lang="en-US" sz="1600" err="1">
                <a:solidFill>
                  <a:schemeClr val="accent3"/>
                </a:solidFill>
                <a:latin typeface="Aptos Display"/>
              </a:rPr>
              <a:t>lápis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</a:t>
            </a:r>
            <a:r>
              <a:rPr lang="en-US" sz="1600" dirty="0">
                <a:latin typeface="Aptos Display"/>
              </a:rPr>
              <a:t>, 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</a:t>
            </a:r>
            <a:r>
              <a:rPr lang="en-US" sz="1600" err="1">
                <a:solidFill>
                  <a:schemeClr val="accent3"/>
                </a:solidFill>
                <a:latin typeface="Aptos Display"/>
              </a:rPr>
              <a:t>acessório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</a:t>
            </a:r>
            <a:r>
              <a:rPr lang="en-US" sz="1600" dirty="0">
                <a:latin typeface="Aptos Display"/>
              </a:rPr>
              <a:t>: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 "</a:t>
            </a:r>
            <a:r>
              <a:rPr lang="en-US" sz="1600" err="1">
                <a:solidFill>
                  <a:schemeClr val="accent3"/>
                </a:solidFill>
                <a:latin typeface="Aptos Display"/>
              </a:rPr>
              <a:t>bolsa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</a:t>
            </a:r>
            <a:r>
              <a:rPr lang="en-US" sz="1600" dirty="0">
                <a:latin typeface="Aptos Display"/>
              </a:rPr>
              <a:t>, 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</a:t>
            </a:r>
            <a:r>
              <a:rPr lang="en-US" sz="1600" err="1">
                <a:solidFill>
                  <a:schemeClr val="accent3"/>
                </a:solidFill>
                <a:latin typeface="Aptos Display"/>
              </a:rPr>
              <a:t>utilitario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</a:t>
            </a:r>
            <a:r>
              <a:rPr lang="en-US" sz="1600" dirty="0">
                <a:latin typeface="Aptos Display"/>
              </a:rPr>
              <a:t>: 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</a:t>
            </a:r>
            <a:r>
              <a:rPr lang="en-US" sz="1600" err="1">
                <a:solidFill>
                  <a:schemeClr val="accent3"/>
                </a:solidFill>
                <a:latin typeface="Aptos Display"/>
              </a:rPr>
              <a:t>garrafa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</a:t>
            </a:r>
            <a:r>
              <a:rPr lang="en-US" sz="1600" dirty="0">
                <a:latin typeface="Aptos Display"/>
              </a:rPr>
              <a:t>, 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</a:t>
            </a:r>
            <a:r>
              <a:rPr lang="en-US" sz="1600" err="1">
                <a:solidFill>
                  <a:schemeClr val="accent3"/>
                </a:solidFill>
                <a:latin typeface="Aptos Display"/>
              </a:rPr>
              <a:t>domestico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</a:t>
            </a:r>
            <a:r>
              <a:rPr lang="en-US" sz="1600" dirty="0">
                <a:latin typeface="Aptos Display"/>
              </a:rPr>
              <a:t>: 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</a:t>
            </a:r>
            <a:r>
              <a:rPr lang="en-US" sz="1600" err="1">
                <a:solidFill>
                  <a:schemeClr val="accent3"/>
                </a:solidFill>
                <a:latin typeface="Aptos Display"/>
              </a:rPr>
              <a:t>lâmpada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</a:t>
            </a:r>
            <a:r>
              <a:rPr lang="en-US" sz="1600" dirty="0">
                <a:latin typeface="Aptos Display"/>
              </a:rPr>
              <a:t> } </a:t>
            </a:r>
            <a:endParaRPr lang="pt-BR" sz="1600">
              <a:latin typeface="Aptos Display"/>
            </a:endParaRPr>
          </a:p>
          <a:p>
            <a:r>
              <a:rPr lang="en-US" sz="1600" dirty="0">
                <a:solidFill>
                  <a:srgbClr val="C00000"/>
                </a:solidFill>
                <a:latin typeface="Aptos Display"/>
              </a:rPr>
              <a:t>print</a:t>
            </a:r>
            <a:r>
              <a:rPr lang="en-US" sz="1600" dirty="0">
                <a:latin typeface="Aptos Display"/>
              </a:rPr>
              <a:t>(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"Dicionário </a:t>
            </a:r>
            <a:r>
              <a:rPr lang="en-US" sz="1600" err="1">
                <a:solidFill>
                  <a:schemeClr val="accent3"/>
                </a:solidFill>
                <a:latin typeface="Aptos Display"/>
              </a:rPr>
              <a:t>após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 </a:t>
            </a:r>
            <a:r>
              <a:rPr lang="en-US" sz="1600" err="1">
                <a:solidFill>
                  <a:schemeClr val="accent3"/>
                </a:solidFill>
                <a:latin typeface="Aptos Display"/>
              </a:rPr>
              <a:t>adição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 de </a:t>
            </a:r>
            <a:r>
              <a:rPr lang="en-US" sz="1600" err="1">
                <a:solidFill>
                  <a:schemeClr val="accent3"/>
                </a:solidFill>
                <a:latin typeface="Aptos Display"/>
              </a:rPr>
              <a:t>elementos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:"</a:t>
            </a:r>
            <a:r>
              <a:rPr lang="en-US" sz="1600" dirty="0">
                <a:latin typeface="Aptos Display"/>
              </a:rPr>
              <a:t>, </a:t>
            </a:r>
            <a:r>
              <a:rPr lang="en-US" sz="1600" err="1">
                <a:latin typeface="Aptos Display"/>
              </a:rPr>
              <a:t>dicionarioDeObjetos</a:t>
            </a:r>
            <a:r>
              <a:rPr lang="en-US" sz="1600" dirty="0">
                <a:latin typeface="Aptos Display"/>
              </a:rPr>
              <a:t>) </a:t>
            </a:r>
            <a:endParaRPr lang="pt-BR" sz="1600">
              <a:latin typeface="Aptos Display"/>
            </a:endParaRPr>
          </a:p>
          <a:p>
            <a:endParaRPr lang="en-US" sz="1600" dirty="0">
              <a:latin typeface="Aptos Display"/>
            </a:endParaRPr>
          </a:p>
          <a:p>
            <a:r>
              <a:rPr lang="en-US" sz="1600" dirty="0">
                <a:solidFill>
                  <a:srgbClr val="C00000"/>
                </a:solidFill>
                <a:latin typeface="Aptos Display"/>
              </a:rPr>
              <a:t>print</a:t>
            </a:r>
            <a:r>
              <a:rPr lang="en-US" sz="1600" dirty="0">
                <a:latin typeface="Aptos Display"/>
              </a:rPr>
              <a:t>(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"Valor </a:t>
            </a:r>
            <a:r>
              <a:rPr lang="en-US" sz="1600" err="1">
                <a:solidFill>
                  <a:schemeClr val="accent3"/>
                </a:solidFill>
                <a:latin typeface="Aptos Display"/>
              </a:rPr>
              <a:t>associado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 à </a:t>
            </a:r>
            <a:r>
              <a:rPr lang="en-US" sz="1600" err="1">
                <a:solidFill>
                  <a:schemeClr val="accent3"/>
                </a:solidFill>
                <a:latin typeface="Aptos Display"/>
              </a:rPr>
              <a:t>chave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 '</a:t>
            </a:r>
            <a:r>
              <a:rPr lang="en-US" sz="1600" err="1">
                <a:solidFill>
                  <a:schemeClr val="accent3"/>
                </a:solidFill>
                <a:latin typeface="Aptos Display"/>
              </a:rPr>
              <a:t>escola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':"</a:t>
            </a:r>
            <a:r>
              <a:rPr lang="en-US" sz="1600" dirty="0">
                <a:latin typeface="Aptos Display"/>
              </a:rPr>
              <a:t>, </a:t>
            </a:r>
            <a:r>
              <a:rPr lang="en-US" sz="1600" err="1">
                <a:latin typeface="Aptos Display"/>
              </a:rPr>
              <a:t>dicionarioDeObjetos</a:t>
            </a:r>
            <a:r>
              <a:rPr lang="en-US" sz="1600" dirty="0">
                <a:latin typeface="Aptos Display"/>
              </a:rPr>
              <a:t>[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</a:t>
            </a:r>
            <a:r>
              <a:rPr lang="en-US" sz="1600" err="1">
                <a:solidFill>
                  <a:schemeClr val="accent3"/>
                </a:solidFill>
                <a:latin typeface="Aptos Display"/>
              </a:rPr>
              <a:t>escola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</a:t>
            </a:r>
            <a:r>
              <a:rPr lang="en-US" sz="1600" dirty="0">
                <a:latin typeface="Aptos Display"/>
              </a:rPr>
              <a:t>]) </a:t>
            </a:r>
            <a:endParaRPr lang="pt-BR" sz="1600">
              <a:latin typeface="Aptos Display"/>
            </a:endParaRPr>
          </a:p>
          <a:p>
            <a:endParaRPr lang="en-US" sz="1600" dirty="0">
              <a:latin typeface="Aptos Display"/>
            </a:endParaRPr>
          </a:p>
          <a:p>
            <a:r>
              <a:rPr lang="en-US" sz="1600" err="1">
                <a:latin typeface="Aptos Display"/>
              </a:rPr>
              <a:t>dicionarioDeObjetos</a:t>
            </a:r>
            <a:r>
              <a:rPr lang="en-US" sz="1600" dirty="0">
                <a:latin typeface="Aptos Display"/>
              </a:rPr>
              <a:t>[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</a:t>
            </a:r>
            <a:r>
              <a:rPr lang="en-US" sz="1600" err="1">
                <a:solidFill>
                  <a:schemeClr val="accent3"/>
                </a:solidFill>
                <a:latin typeface="Aptos Display"/>
              </a:rPr>
              <a:t>construcao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</a:t>
            </a:r>
            <a:r>
              <a:rPr lang="en-US" sz="1600" dirty="0">
                <a:latin typeface="Aptos Display"/>
              </a:rPr>
              <a:t>] = 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</a:t>
            </a:r>
            <a:r>
              <a:rPr lang="en-US" sz="1600" err="1">
                <a:solidFill>
                  <a:schemeClr val="accent3"/>
                </a:solidFill>
                <a:latin typeface="Aptos Display"/>
              </a:rPr>
              <a:t>tijolo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</a:t>
            </a:r>
            <a:r>
              <a:rPr lang="en-US" sz="1600" dirty="0">
                <a:latin typeface="Aptos Display"/>
              </a:rPr>
              <a:t> </a:t>
            </a:r>
            <a:endParaRPr lang="pt-BR" sz="1600">
              <a:latin typeface="Aptos Display"/>
            </a:endParaRPr>
          </a:p>
          <a:p>
            <a:r>
              <a:rPr lang="en-US" sz="1600" dirty="0">
                <a:solidFill>
                  <a:srgbClr val="C00000"/>
                </a:solidFill>
                <a:latin typeface="Aptos Display"/>
              </a:rPr>
              <a:t>print</a:t>
            </a:r>
            <a:r>
              <a:rPr lang="en-US" sz="1600" dirty="0">
                <a:latin typeface="Aptos Display"/>
              </a:rPr>
              <a:t>(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"Dicionário </a:t>
            </a:r>
            <a:r>
              <a:rPr lang="en-US" sz="1600" err="1">
                <a:solidFill>
                  <a:schemeClr val="accent3"/>
                </a:solidFill>
                <a:latin typeface="Aptos Display"/>
              </a:rPr>
              <a:t>após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 </a:t>
            </a:r>
            <a:r>
              <a:rPr lang="en-US" sz="1600" err="1">
                <a:solidFill>
                  <a:schemeClr val="accent3"/>
                </a:solidFill>
                <a:latin typeface="Aptos Display"/>
              </a:rPr>
              <a:t>adicionar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 '</a:t>
            </a:r>
            <a:r>
              <a:rPr lang="en-US" sz="1600" err="1">
                <a:solidFill>
                  <a:schemeClr val="accent3"/>
                </a:solidFill>
                <a:latin typeface="Aptos Display"/>
              </a:rPr>
              <a:t>construcao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':"</a:t>
            </a:r>
            <a:r>
              <a:rPr lang="en-US" sz="1600" dirty="0">
                <a:latin typeface="Aptos Display"/>
              </a:rPr>
              <a:t>, </a:t>
            </a:r>
            <a:r>
              <a:rPr lang="en-US" sz="1600" err="1">
                <a:latin typeface="Aptos Display"/>
              </a:rPr>
              <a:t>dicionarioDeObjetos</a:t>
            </a:r>
            <a:r>
              <a:rPr lang="en-US" sz="1600" dirty="0">
                <a:latin typeface="Aptos Display"/>
              </a:rPr>
              <a:t>) </a:t>
            </a:r>
            <a:endParaRPr lang="pt-BR" sz="1600">
              <a:latin typeface="Aptos Display"/>
            </a:endParaRPr>
          </a:p>
          <a:p>
            <a:endParaRPr lang="en-US" sz="1600" dirty="0">
              <a:latin typeface="Aptos Display"/>
            </a:endParaRPr>
          </a:p>
          <a:p>
            <a:r>
              <a:rPr lang="en-US" sz="1600" err="1">
                <a:latin typeface="Aptos Display"/>
              </a:rPr>
              <a:t>dicionarioDeObjetos</a:t>
            </a:r>
            <a:r>
              <a:rPr lang="en-US" sz="1600" dirty="0">
                <a:latin typeface="Aptos Display"/>
              </a:rPr>
              <a:t>[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</a:t>
            </a:r>
            <a:r>
              <a:rPr lang="en-US" sz="1600" err="1">
                <a:solidFill>
                  <a:schemeClr val="accent3"/>
                </a:solidFill>
                <a:latin typeface="Aptos Display"/>
              </a:rPr>
              <a:t>escola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</a:t>
            </a:r>
            <a:r>
              <a:rPr lang="en-US" sz="1600" dirty="0">
                <a:latin typeface="Aptos Display"/>
              </a:rPr>
              <a:t>] = 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</a:t>
            </a:r>
            <a:r>
              <a:rPr lang="en-US" sz="1600" err="1">
                <a:solidFill>
                  <a:schemeClr val="accent3"/>
                </a:solidFill>
                <a:latin typeface="Aptos Display"/>
              </a:rPr>
              <a:t>caderno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</a:t>
            </a:r>
            <a:r>
              <a:rPr lang="en-US" sz="1600" dirty="0">
                <a:latin typeface="Aptos Display"/>
              </a:rPr>
              <a:t> </a:t>
            </a:r>
            <a:endParaRPr lang="pt-BR" sz="1600">
              <a:latin typeface="Aptos Display"/>
            </a:endParaRPr>
          </a:p>
          <a:p>
            <a:r>
              <a:rPr lang="en-US" sz="1600" dirty="0">
                <a:solidFill>
                  <a:srgbClr val="C00000"/>
                </a:solidFill>
                <a:latin typeface="Aptos Display"/>
              </a:rPr>
              <a:t>print</a:t>
            </a:r>
            <a:r>
              <a:rPr lang="en-US" sz="1600" dirty="0">
                <a:latin typeface="Aptos Display"/>
              </a:rPr>
              <a:t>(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"Dicionário </a:t>
            </a:r>
            <a:r>
              <a:rPr lang="en-US" sz="1600" err="1">
                <a:solidFill>
                  <a:schemeClr val="accent3"/>
                </a:solidFill>
                <a:latin typeface="Aptos Display"/>
              </a:rPr>
              <a:t>após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 </a:t>
            </a:r>
            <a:r>
              <a:rPr lang="en-US" sz="1600" err="1">
                <a:solidFill>
                  <a:schemeClr val="accent3"/>
                </a:solidFill>
                <a:latin typeface="Aptos Display"/>
              </a:rPr>
              <a:t>modificar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 '</a:t>
            </a:r>
            <a:r>
              <a:rPr lang="en-US" sz="1600" err="1">
                <a:solidFill>
                  <a:schemeClr val="accent3"/>
                </a:solidFill>
                <a:latin typeface="Aptos Display"/>
              </a:rPr>
              <a:t>escola</a:t>
            </a:r>
            <a:r>
              <a:rPr lang="en-US" sz="1600" dirty="0">
                <a:solidFill>
                  <a:schemeClr val="accent3"/>
                </a:solidFill>
                <a:latin typeface="Aptos Display"/>
              </a:rPr>
              <a:t>':"</a:t>
            </a:r>
            <a:r>
              <a:rPr lang="en-US" sz="1600" dirty="0">
                <a:latin typeface="Aptos Display"/>
              </a:rPr>
              <a:t>, </a:t>
            </a:r>
            <a:r>
              <a:rPr lang="en-US" sz="1600" err="1">
                <a:latin typeface="Aptos Display"/>
              </a:rPr>
              <a:t>dicionarioDeObjetos</a:t>
            </a:r>
            <a:r>
              <a:rPr lang="en-US" sz="1600" dirty="0">
                <a:latin typeface="Aptos Display"/>
              </a:rPr>
              <a:t>)</a:t>
            </a:r>
            <a:endParaRPr lang="pt-BR"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11751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400</Words>
  <Application>Microsoft Office PowerPoint</Application>
  <PresentationFormat>Personalizar</PresentationFormat>
  <Paragraphs>103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Coleções no Python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Coleções no Python</dc:title>
  <dc:creator/>
  <cp:lastModifiedBy>PC</cp:lastModifiedBy>
  <cp:revision>248</cp:revision>
  <dcterms:created xsi:type="dcterms:W3CDTF">2024-11-30T13:33:58Z</dcterms:created>
  <dcterms:modified xsi:type="dcterms:W3CDTF">2024-11-30T19:50:55Z</dcterms:modified>
</cp:coreProperties>
</file>