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56" r:id="rId3"/>
    <p:sldId id="257" r:id="rId4"/>
    <p:sldId id="258" r:id="rId5"/>
    <p:sldId id="261" r:id="rId6"/>
    <p:sldId id="276" r:id="rId7"/>
    <p:sldId id="259" r:id="rId8"/>
    <p:sldId id="264" r:id="rId9"/>
    <p:sldId id="265" r:id="rId10"/>
    <p:sldId id="266" r:id="rId11"/>
    <p:sldId id="260" r:id="rId12"/>
    <p:sldId id="263" r:id="rId13"/>
    <p:sldId id="271" r:id="rId14"/>
    <p:sldId id="281" r:id="rId15"/>
    <p:sldId id="269" r:id="rId16"/>
    <p:sldId id="282" r:id="rId17"/>
    <p:sldId id="280" r:id="rId18"/>
    <p:sldId id="272" r:id="rId19"/>
    <p:sldId id="273" r:id="rId20"/>
    <p:sldId id="274" r:id="rId21"/>
    <p:sldId id="275" r:id="rId22"/>
    <p:sldId id="278" r:id="rId23"/>
    <p:sldId id="279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1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6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28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743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24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10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31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90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8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2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1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0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9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7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0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2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9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29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desmos.com/calcul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D6E905-B772-4AEC-8410-5361487ABA35}"/>
              </a:ext>
            </a:extLst>
          </p:cNvPr>
          <p:cNvSpPr txBox="1">
            <a:spLocks/>
          </p:cNvSpPr>
          <p:nvPr/>
        </p:nvSpPr>
        <p:spPr>
          <a:xfrm>
            <a:off x="3490034" y="2023511"/>
            <a:ext cx="5211931" cy="11835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Floating</a:t>
            </a:r>
            <a:r>
              <a:rPr lang="vi-VN" sz="3600" dirty="0"/>
              <a:t>-</a:t>
            </a:r>
            <a:r>
              <a:rPr lang="en-US" sz="3600" dirty="0"/>
              <a:t>Point Square</a:t>
            </a:r>
            <a:r>
              <a:rPr lang="vi-VN" sz="3600" dirty="0"/>
              <a:t> </a:t>
            </a:r>
            <a:r>
              <a:rPr lang="en-US" sz="3600" dirty="0"/>
              <a:t>root</a:t>
            </a:r>
          </a:p>
        </p:txBody>
      </p:sp>
      <p:sp useBgFill="1">
        <p:nvSpPr>
          <p:cNvPr id="9" name="Rectangle 8"/>
          <p:cNvSpPr/>
          <p:nvPr/>
        </p:nvSpPr>
        <p:spPr>
          <a:xfrm>
            <a:off x="0" y="0"/>
            <a:ext cx="5562600" cy="6858000"/>
          </a:xfrm>
          <a:prstGeom prst="rect">
            <a:avLst/>
          </a:prstGeom>
          <a:ln>
            <a:noFill/>
          </a:ln>
          <a:effectLst>
            <a:outerShdw blurRad="3810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6629400" y="0"/>
            <a:ext cx="5562600" cy="6858000"/>
          </a:xfrm>
          <a:prstGeom prst="rect">
            <a:avLst/>
          </a:prstGeom>
          <a:ln>
            <a:noFill/>
          </a:ln>
          <a:effectLst>
            <a:outerShdw blurRad="381000" dist="381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C4B4F02-0778-4D4D-A82A-06004136D93B}"/>
              </a:ext>
            </a:extLst>
          </p:cNvPr>
          <p:cNvSpPr txBox="1">
            <a:spLocks/>
          </p:cNvSpPr>
          <p:nvPr/>
        </p:nvSpPr>
        <p:spPr>
          <a:xfrm>
            <a:off x="3490034" y="4047022"/>
            <a:ext cx="5211931" cy="11835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Team members:</a:t>
            </a:r>
            <a:endParaRPr lang="en-GB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H</a:t>
            </a:r>
            <a:r>
              <a:rPr lang="vi-VN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o hai cong </a:t>
            </a:r>
            <a:r>
              <a:rPr lang="vi-VN" sz="2400" dirty="0" err="1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thuA</a:t>
            </a:r>
            <a:r>
              <a:rPr lang="en-US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n – 1852</a:t>
            </a:r>
            <a:r>
              <a:rPr lang="vi-VN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1469</a:t>
            </a:r>
            <a:endParaRPr lang="en-GB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H</a:t>
            </a:r>
            <a:r>
              <a:rPr lang="vi-VN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a </a:t>
            </a:r>
            <a:r>
              <a:rPr lang="vi-VN" sz="2400" dirty="0" err="1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kieu</a:t>
            </a:r>
            <a:r>
              <a:rPr lang="vi-VN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 trang</a:t>
            </a:r>
            <a:r>
              <a:rPr lang="en-US" sz="2400" dirty="0">
                <a:effectLst/>
                <a:latin typeface="Rockwell" panose="02060603020205020403" pitchFamily="18" charset="0"/>
                <a:ea typeface="SimSun" panose="02010600030101010101" pitchFamily="2" charset="-122"/>
                <a:cs typeface="Arial" panose="020B0604020202020204" pitchFamily="34" charset="0"/>
              </a:rPr>
              <a:t> – 18521522</a:t>
            </a:r>
            <a:endParaRPr lang="en-GB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0" y="0"/>
            <a:ext cx="4343400" cy="6858000"/>
          </a:xfrm>
          <a:prstGeom prst="rect">
            <a:avLst/>
          </a:prstGeom>
          <a:ln>
            <a:noFill/>
          </a:ln>
          <a:effectLst>
            <a:outerShdw blurRad="3810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7874000" y="0"/>
            <a:ext cx="4318000" cy="6858000"/>
          </a:xfrm>
          <a:prstGeom prst="rect">
            <a:avLst/>
          </a:prstGeom>
          <a:ln>
            <a:noFill/>
          </a:ln>
          <a:effectLst>
            <a:outerShdw blurRad="381000" dist="381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84 -1.96532E-6 L -0.34584 -1.96532E-6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4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4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3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72 -1.96532E-6 L 0.35972 -1.96532E-6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4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3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8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4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FFC8-F0A6-4334-81E0-BFA0B3F0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7247633" cy="1326321"/>
          </a:xfrm>
        </p:spPr>
        <p:txBody>
          <a:bodyPr/>
          <a:lstStyle/>
          <a:p>
            <a:r>
              <a:rPr lang="en-US" b="1" dirty="0"/>
              <a:t>3. Controller (FSM)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46DE5-B7A7-479C-828E-A25D4455D549}"/>
              </a:ext>
            </a:extLst>
          </p:cNvPr>
          <p:cNvSpPr txBox="1"/>
          <p:nvPr/>
        </p:nvSpPr>
        <p:spPr>
          <a:xfrm>
            <a:off x="838201" y="2126294"/>
            <a:ext cx="73232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-apple-system"/>
              </a:rPr>
              <a:t>We need 8 register files: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RF[0] =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RF[1] = </a:t>
            </a:r>
            <a:r>
              <a:rPr lang="en-US" sz="2400" dirty="0">
                <a:latin typeface="-apple-system"/>
              </a:rPr>
              <a:t>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RF[2] = 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RF[3] = root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RF[4] =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RF[5] = result</a:t>
            </a:r>
            <a:endParaRPr lang="en-US" sz="2400" b="0" i="0" dirty="0">
              <a:effectLst/>
              <a:latin typeface="-apple-syste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3FA8E-C4C7-4559-8801-23E03AFBD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013" y="0"/>
            <a:ext cx="3405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13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Controller (FSM)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D6671A-D5B5-4871-BBB3-DF4BD3130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966084"/>
              </p:ext>
            </p:extLst>
          </p:nvPr>
        </p:nvGraphicFramePr>
        <p:xfrm>
          <a:off x="1095615" y="2264533"/>
          <a:ext cx="9990120" cy="382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848">
                  <a:extLst>
                    <a:ext uri="{9D8B030D-6E8A-4147-A177-3AD203B41FA5}">
                      <a16:colId xmlns:a16="http://schemas.microsoft.com/office/drawing/2014/main" val="3561321713"/>
                    </a:ext>
                  </a:extLst>
                </a:gridCol>
                <a:gridCol w="435487">
                  <a:extLst>
                    <a:ext uri="{9D8B030D-6E8A-4147-A177-3AD203B41FA5}">
                      <a16:colId xmlns:a16="http://schemas.microsoft.com/office/drawing/2014/main" val="256414680"/>
                    </a:ext>
                  </a:extLst>
                </a:gridCol>
                <a:gridCol w="1556965">
                  <a:extLst>
                    <a:ext uri="{9D8B030D-6E8A-4147-A177-3AD203B41FA5}">
                      <a16:colId xmlns:a16="http://schemas.microsoft.com/office/drawing/2014/main" val="2658509518"/>
                    </a:ext>
                  </a:extLst>
                </a:gridCol>
                <a:gridCol w="1315233">
                  <a:extLst>
                    <a:ext uri="{9D8B030D-6E8A-4147-A177-3AD203B41FA5}">
                      <a16:colId xmlns:a16="http://schemas.microsoft.com/office/drawing/2014/main" val="3993701518"/>
                    </a:ext>
                  </a:extLst>
                </a:gridCol>
                <a:gridCol w="1615857">
                  <a:extLst>
                    <a:ext uri="{9D8B030D-6E8A-4147-A177-3AD203B41FA5}">
                      <a16:colId xmlns:a16="http://schemas.microsoft.com/office/drawing/2014/main" val="627461649"/>
                    </a:ext>
                  </a:extLst>
                </a:gridCol>
                <a:gridCol w="1540701">
                  <a:extLst>
                    <a:ext uri="{9D8B030D-6E8A-4147-A177-3AD203B41FA5}">
                      <a16:colId xmlns:a16="http://schemas.microsoft.com/office/drawing/2014/main" val="3033288108"/>
                    </a:ext>
                  </a:extLst>
                </a:gridCol>
                <a:gridCol w="1465546">
                  <a:extLst>
                    <a:ext uri="{9D8B030D-6E8A-4147-A177-3AD203B41FA5}">
                      <a16:colId xmlns:a16="http://schemas.microsoft.com/office/drawing/2014/main" val="1662154362"/>
                    </a:ext>
                  </a:extLst>
                </a:gridCol>
                <a:gridCol w="1283483">
                  <a:extLst>
                    <a:ext uri="{9D8B030D-6E8A-4147-A177-3AD203B41FA5}">
                      <a16:colId xmlns:a16="http://schemas.microsoft.com/office/drawing/2014/main" val="1899981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>
                          <a:effectLst/>
                        </a:rPr>
                        <a:t>IE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 dirty="0">
                          <a:effectLst/>
                        </a:rPr>
                        <a:t>Cho </a:t>
                      </a:r>
                      <a:r>
                        <a:rPr lang="en-US" b="1" dirty="0" err="1">
                          <a:effectLst/>
                        </a:rPr>
                        <a:t>phép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nhập</a:t>
                      </a:r>
                      <a:r>
                        <a:rPr lang="en-US" b="1" dirty="0">
                          <a:effectLst/>
                        </a:rPr>
                        <a:t> (WE)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t-IT" b="1" dirty="0">
                          <a:effectLst/>
                        </a:rPr>
                        <a:t>Địa chỉ ghi (ADDR_WR)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>
                          <a:effectLst/>
                        </a:rPr>
                        <a:t>Địa chỉ đọc A (ADDR_RDA)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 dirty="0" err="1">
                          <a:effectLst/>
                        </a:rPr>
                        <a:t>Địa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chỉ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đọc</a:t>
                      </a:r>
                      <a:r>
                        <a:rPr lang="en-US" b="1" dirty="0">
                          <a:effectLst/>
                        </a:rPr>
                        <a:t> B (ADDR_RDB)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>
                          <a:effectLst/>
                        </a:rPr>
                        <a:t>Thao tác ALU (Opcode)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 dirty="0">
                          <a:effectLst/>
                        </a:rPr>
                        <a:t>Cho </a:t>
                      </a:r>
                      <a:r>
                        <a:rPr lang="en-US" b="1" dirty="0" err="1">
                          <a:effectLst/>
                        </a:rPr>
                        <a:t>phép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xuất</a:t>
                      </a:r>
                      <a:r>
                        <a:rPr lang="en-US" b="1" dirty="0">
                          <a:effectLst/>
                        </a:rPr>
                        <a:t> (OE)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397914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Don’t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Don't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 err="1">
                          <a:effectLst/>
                        </a:rPr>
                        <a:t>dont</a:t>
                      </a:r>
                      <a:r>
                        <a:rPr lang="en-US" dirty="0">
                          <a:effectLst/>
                        </a:rPr>
                        <a:t>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6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Don’t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Don’t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dont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05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ADD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67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DIV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7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ADD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94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DIV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68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ADD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60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result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ADD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451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789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Controller (FSM)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D6671A-D5B5-4871-BBB3-DF4BD3130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400067"/>
              </p:ext>
            </p:extLst>
          </p:nvPr>
        </p:nvGraphicFramePr>
        <p:xfrm>
          <a:off x="913795" y="2304148"/>
          <a:ext cx="7241083" cy="333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78">
                  <a:extLst>
                    <a:ext uri="{9D8B030D-6E8A-4147-A177-3AD203B41FA5}">
                      <a16:colId xmlns:a16="http://schemas.microsoft.com/office/drawing/2014/main" val="3561321713"/>
                    </a:ext>
                  </a:extLst>
                </a:gridCol>
                <a:gridCol w="315652">
                  <a:extLst>
                    <a:ext uri="{9D8B030D-6E8A-4147-A177-3AD203B41FA5}">
                      <a16:colId xmlns:a16="http://schemas.microsoft.com/office/drawing/2014/main" val="256414680"/>
                    </a:ext>
                  </a:extLst>
                </a:gridCol>
                <a:gridCol w="1128526">
                  <a:extLst>
                    <a:ext uri="{9D8B030D-6E8A-4147-A177-3AD203B41FA5}">
                      <a16:colId xmlns:a16="http://schemas.microsoft.com/office/drawing/2014/main" val="2658509518"/>
                    </a:ext>
                  </a:extLst>
                </a:gridCol>
                <a:gridCol w="953313">
                  <a:extLst>
                    <a:ext uri="{9D8B030D-6E8A-4147-A177-3AD203B41FA5}">
                      <a16:colId xmlns:a16="http://schemas.microsoft.com/office/drawing/2014/main" val="3993701518"/>
                    </a:ext>
                  </a:extLst>
                </a:gridCol>
                <a:gridCol w="1171212">
                  <a:extLst>
                    <a:ext uri="{9D8B030D-6E8A-4147-A177-3AD203B41FA5}">
                      <a16:colId xmlns:a16="http://schemas.microsoft.com/office/drawing/2014/main" val="627461649"/>
                    </a:ext>
                  </a:extLst>
                </a:gridCol>
                <a:gridCol w="1116738">
                  <a:extLst>
                    <a:ext uri="{9D8B030D-6E8A-4147-A177-3AD203B41FA5}">
                      <a16:colId xmlns:a16="http://schemas.microsoft.com/office/drawing/2014/main" val="3033288108"/>
                    </a:ext>
                  </a:extLst>
                </a:gridCol>
                <a:gridCol w="1062264">
                  <a:extLst>
                    <a:ext uri="{9D8B030D-6E8A-4147-A177-3AD203B41FA5}">
                      <a16:colId xmlns:a16="http://schemas.microsoft.com/office/drawing/2014/main" val="1662154362"/>
                    </a:ext>
                  </a:extLst>
                </a:gridCol>
                <a:gridCol w="930300">
                  <a:extLst>
                    <a:ext uri="{9D8B030D-6E8A-4147-A177-3AD203B41FA5}">
                      <a16:colId xmlns:a16="http://schemas.microsoft.com/office/drawing/2014/main" val="1899981941"/>
                    </a:ext>
                  </a:extLst>
                </a:gridCol>
              </a:tblGrid>
              <a:tr h="71105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effectLst/>
                        </a:rPr>
                        <a:t>IE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effectLst/>
                        </a:rPr>
                        <a:t>Cho </a:t>
                      </a:r>
                      <a:r>
                        <a:rPr lang="en-US" sz="1400" b="1" dirty="0" err="1">
                          <a:effectLst/>
                        </a:rPr>
                        <a:t>phép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nhập</a:t>
                      </a:r>
                      <a:r>
                        <a:rPr lang="en-US" sz="1400" b="1" dirty="0">
                          <a:effectLst/>
                        </a:rPr>
                        <a:t> (WE)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t-IT" sz="1400" b="1" dirty="0">
                          <a:effectLst/>
                        </a:rPr>
                        <a:t>Địa chỉ ghi (ADDR_WR)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>
                          <a:effectLst/>
                        </a:rPr>
                        <a:t>Địa chỉ đọc A (ADDR_RDA)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 err="1">
                          <a:effectLst/>
                        </a:rPr>
                        <a:t>Địa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chỉ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đọc</a:t>
                      </a:r>
                      <a:r>
                        <a:rPr lang="en-US" sz="1400" b="1" dirty="0">
                          <a:effectLst/>
                        </a:rPr>
                        <a:t> B (ADDR_RDB)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>
                          <a:effectLst/>
                        </a:rPr>
                        <a:t>Thao tác ALU (Opcode)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effectLst/>
                        </a:rPr>
                        <a:t>Cho </a:t>
                      </a:r>
                      <a:r>
                        <a:rPr lang="en-US" sz="1400" b="1" dirty="0" err="1">
                          <a:effectLst/>
                        </a:rPr>
                        <a:t>phép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xuất</a:t>
                      </a:r>
                      <a:r>
                        <a:rPr lang="en-US" sz="1400" b="1" dirty="0">
                          <a:effectLst/>
                        </a:rPr>
                        <a:t> (OE)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3979148615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66943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052926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67413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001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70793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947229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683509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601963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451426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8AA41658-EA9B-497B-BE81-5D998F633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515181"/>
              </p:ext>
            </p:extLst>
          </p:nvPr>
        </p:nvGraphicFramePr>
        <p:xfrm>
          <a:off x="9560439" y="330568"/>
          <a:ext cx="1466582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175">
                  <a:extLst>
                    <a:ext uri="{9D8B030D-6E8A-4147-A177-3AD203B41FA5}">
                      <a16:colId xmlns:a16="http://schemas.microsoft.com/office/drawing/2014/main" val="2057912005"/>
                    </a:ext>
                  </a:extLst>
                </a:gridCol>
                <a:gridCol w="605407">
                  <a:extLst>
                    <a:ext uri="{9D8B030D-6E8A-4147-A177-3AD203B41FA5}">
                      <a16:colId xmlns:a16="http://schemas.microsoft.com/office/drawing/2014/main" val="4220378253"/>
                    </a:ext>
                  </a:extLst>
                </a:gridCol>
              </a:tblGrid>
              <a:tr h="2377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ADDR_WR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REG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509673381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 (000)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685460711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 (001)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n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215263993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 (010)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424864767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 (011)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878829632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4 (100)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3406148728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5 (101)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result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36834033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27D3A34-83B2-4FC3-8AD4-56279C405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69880"/>
              </p:ext>
            </p:extLst>
          </p:nvPr>
        </p:nvGraphicFramePr>
        <p:xfrm>
          <a:off x="9560439" y="2583180"/>
          <a:ext cx="1466590" cy="96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429">
                  <a:extLst>
                    <a:ext uri="{9D8B030D-6E8A-4147-A177-3AD203B41FA5}">
                      <a16:colId xmlns:a16="http://schemas.microsoft.com/office/drawing/2014/main" val="2057912005"/>
                    </a:ext>
                  </a:extLst>
                </a:gridCol>
                <a:gridCol w="685161">
                  <a:extLst>
                    <a:ext uri="{9D8B030D-6E8A-4147-A177-3AD203B41FA5}">
                      <a16:colId xmlns:a16="http://schemas.microsoft.com/office/drawing/2014/main" val="4220378253"/>
                    </a:ext>
                  </a:extLst>
                </a:gridCol>
              </a:tblGrid>
              <a:tr h="1979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Opcode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ALU (FP)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509673381"/>
                  </a:ext>
                </a:extLst>
              </a:tr>
              <a:tr h="1979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Cộng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685460711"/>
                  </a:ext>
                </a:extLst>
              </a:tr>
              <a:tr h="1979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Chia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424864767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53F3D9C-AD71-4489-83DA-2CBCFBABA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18801"/>
              </p:ext>
            </p:extLst>
          </p:nvPr>
        </p:nvGraphicFramePr>
        <p:xfrm>
          <a:off x="9560439" y="3829952"/>
          <a:ext cx="2138992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992">
                  <a:extLst>
                    <a:ext uri="{9D8B030D-6E8A-4147-A177-3AD203B41FA5}">
                      <a16:colId xmlns:a16="http://schemas.microsoft.com/office/drawing/2014/main" val="3274226649"/>
                    </a:ext>
                  </a:extLst>
                </a:gridCol>
              </a:tblGrid>
              <a:tr h="282893">
                <a:tc>
                  <a:txBody>
                    <a:bodyPr/>
                    <a:lstStyle/>
                    <a:p>
                      <a:r>
                        <a:rPr lang="en-US" sz="1400" dirty="0" err="1"/>
                        <a:t>Các</a:t>
                      </a:r>
                      <a:r>
                        <a:rPr lang="en-US" sz="1400" dirty="0"/>
                        <a:t>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13671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S1: Input number n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338345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S2: x = n;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67564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/>
                        <a:t>S3: root = n / x;	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57964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S4: root = root + x;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220124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S5 : root = root / 2;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521634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S6: x = root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14015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S7: result = root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8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195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9528"/>
              </p:ext>
            </p:extLst>
          </p:nvPr>
        </p:nvGraphicFramePr>
        <p:xfrm>
          <a:off x="614191" y="2037135"/>
          <a:ext cx="10952967" cy="432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56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1577071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914657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717083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836100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292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from 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680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0.31622776601683794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0.3162277340888977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3.192794023609835e-08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0.4472135954999579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0.4472135603427887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3.515716923141454e-08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0.5477225575051661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0.5477225184440613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3.9061104795123924e-08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0.6324555320336759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0.6324554681777954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6.38558804721967e-08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0.7071067811865476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0.5303301215171814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0.17677665966936618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24616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3.0983866769659336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3.098386526107788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1.5085814553117416e-07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968159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3.1144823004794873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3.1144821643829346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1.3609655269419818e-07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077687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3.1304951684997055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3.130495071411133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9.708857273693638e-08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594174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3.146426544510455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3.146426200866699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3.4364375567363936e-07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157343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3.1622776601683795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3.1622774600982666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2.0007011292122456e-07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211966"/>
                  </a:ext>
                </a:extLst>
              </a:tr>
              <a:tr h="33158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Average Error: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0.005303449494307858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968185"/>
                  </a:ext>
                </a:extLst>
              </a:tr>
            </a:tbl>
          </a:graphicData>
        </a:graphic>
      </p:graphicFrame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88C9CA7C-16B8-4A29-A7E7-55AA14A0A69E}"/>
              </a:ext>
            </a:extLst>
          </p:cNvPr>
          <p:cNvSpPr txBox="1">
            <a:spLocks/>
          </p:cNvSpPr>
          <p:nvPr/>
        </p:nvSpPr>
        <p:spPr>
          <a:xfrm>
            <a:off x="838200" y="1444843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Case: 1 number after semicolon</a:t>
            </a:r>
          </a:p>
        </p:txBody>
      </p:sp>
    </p:spTree>
    <p:extLst>
      <p:ext uri="{BB962C8B-B14F-4D97-AF65-F5344CB8AC3E}">
        <p14:creationId xmlns:p14="http://schemas.microsoft.com/office/powerpoint/2010/main" val="2859431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43679"/>
              </p:ext>
            </p:extLst>
          </p:nvPr>
        </p:nvGraphicFramePr>
        <p:xfrm>
          <a:off x="400833" y="1979985"/>
          <a:ext cx="10952967" cy="432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56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1577071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914657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717083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836100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292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from 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680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24616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968159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077687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594174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157343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211966"/>
                  </a:ext>
                </a:extLst>
              </a:tr>
              <a:tr h="33158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Average Error: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968185"/>
                  </a:ext>
                </a:extLst>
              </a:tr>
            </a:tbl>
          </a:graphicData>
        </a:graphic>
      </p:graphicFrame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88C9CA7C-16B8-4A29-A7E7-55AA14A0A69E}"/>
              </a:ext>
            </a:extLst>
          </p:cNvPr>
          <p:cNvSpPr txBox="1">
            <a:spLocks/>
          </p:cNvSpPr>
          <p:nvPr/>
        </p:nvSpPr>
        <p:spPr>
          <a:xfrm>
            <a:off x="838200" y="1444843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Case: 2 number after semicolon</a:t>
            </a:r>
          </a:p>
        </p:txBody>
      </p:sp>
    </p:spTree>
    <p:extLst>
      <p:ext uri="{BB962C8B-B14F-4D97-AF65-F5344CB8AC3E}">
        <p14:creationId xmlns:p14="http://schemas.microsoft.com/office/powerpoint/2010/main" val="2561900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650952"/>
              </p:ext>
            </p:extLst>
          </p:nvPr>
        </p:nvGraphicFramePr>
        <p:xfrm>
          <a:off x="832874" y="2320428"/>
          <a:ext cx="10515601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46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5159495">
                  <a:extLst>
                    <a:ext uri="{9D8B030D-6E8A-4147-A177-3AD203B41FA5}">
                      <a16:colId xmlns:a16="http://schemas.microsoft.com/office/drawing/2014/main" val="981354644"/>
                    </a:ext>
                  </a:extLst>
                </a:gridCol>
                <a:gridCol w="3888642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Case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Longest time between input and output 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ps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Input = x.0 (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eg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1.0, 2.0,…)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28414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Input =  x.0y (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eg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1.01, 1.02,…)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23930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Input = x.00y (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eg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1.001, 1.002,…)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Input = x.000y (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eg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1.0001, 1.0002…)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Input = -x.0 (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eg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-1.0, -2.0,…)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793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791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9">
                <a:extLst>
                  <a:ext uri="{FF2B5EF4-FFF2-40B4-BE49-F238E27FC236}">
                    <a16:creationId xmlns:a16="http://schemas.microsoft.com/office/drawing/2014/main" id="{48F87FC3-29A0-4F32-924D-F2F60DC11C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875" y="2057538"/>
                <a:ext cx="10515600" cy="30859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Frequency = 1 / Max</a:t>
                </a:r>
                <a:r>
                  <a:rPr lang="vi-VN" dirty="0"/>
                  <a:t> </a:t>
                </a:r>
                <a:r>
                  <a:rPr lang="en-US" dirty="0"/>
                  <a:t>(</a:t>
                </a:r>
                <a:r>
                  <a:rPr lang="vi-VN" dirty="0"/>
                  <a:t>the l</a:t>
                </a:r>
                <a:r>
                  <a:rPr lang="en-US" dirty="0" err="1"/>
                  <a:t>ongest</a:t>
                </a:r>
                <a:r>
                  <a:rPr lang="en-US" dirty="0"/>
                  <a:t> time between input and output)</a:t>
                </a:r>
              </a:p>
              <a:p>
                <a:pPr marL="1828800" lvl="4" indent="0">
                  <a:buNone/>
                </a:pPr>
                <a:r>
                  <a:rPr lang="en-US" sz="2800" dirty="0"/>
                  <a:t>=</a:t>
                </a:r>
                <a:r>
                  <a:rPr lang="en-US" sz="2800" b="0" u="none" strike="noStrike" baseline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u="none" strike="noStrike" baseline="0" smtClean="0"/>
                        </m:ctrlPr>
                      </m:fPr>
                      <m:num>
                        <m:r>
                          <a:rPr lang="en-US" sz="2800" b="0" i="1" u="none" strike="noStrike" baseline="0" smtClean="0"/>
                          <m:t>1</m:t>
                        </m:r>
                      </m:num>
                      <m:den>
                        <m:r>
                          <a:rPr lang="en-US" sz="2800" b="0" i="1" u="none" strike="noStrike" baseline="0" smtClean="0"/>
                          <m:t>28414 ∗</m:t>
                        </m:r>
                        <m:sSup>
                          <m:sSupPr>
                            <m:ctrlPr>
                              <a:rPr lang="en-US" sz="2800" i="1"/>
                            </m:ctrlPr>
                          </m:sSupPr>
                          <m:e>
                            <m:r>
                              <a:rPr lang="en-US" sz="2800" b="0" i="1" smtClean="0"/>
                              <m:t>10</m:t>
                            </m:r>
                          </m:e>
                          <m:sup>
                            <m:r>
                              <a:rPr lang="en-US" sz="2800" b="0" i="1" smtClean="0"/>
                              <m:t>−12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= 35193918.49 (Hz)</a:t>
                </a:r>
              </a:p>
              <a:p>
                <a:endParaRPr lang="en-US" dirty="0"/>
              </a:p>
              <a:p>
                <a:r>
                  <a:rPr lang="en-US" dirty="0"/>
                  <a:t>Number of cycle: 4</a:t>
                </a:r>
              </a:p>
            </p:txBody>
          </p:sp>
        </mc:Choice>
        <mc:Fallback>
          <p:sp>
            <p:nvSpPr>
              <p:cNvPr id="5" name="Content Placeholder 9">
                <a:extLst>
                  <a:ext uri="{FF2B5EF4-FFF2-40B4-BE49-F238E27FC236}">
                    <a16:creationId xmlns:a16="http://schemas.microsoft.com/office/drawing/2014/main" id="{48F87FC3-29A0-4F32-924D-F2F60DC11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75" y="2057538"/>
                <a:ext cx="10515600" cy="3085962"/>
              </a:xfrm>
              <a:prstGeom prst="rect">
                <a:avLst/>
              </a:prstGeom>
              <a:blipFill>
                <a:blip r:embed="rId2"/>
                <a:stretch>
                  <a:fillRect l="-1043" t="-3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656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66999"/>
              </p:ext>
            </p:extLst>
          </p:nvPr>
        </p:nvGraphicFramePr>
        <p:xfrm>
          <a:off x="400833" y="2192168"/>
          <a:ext cx="11398683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643874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1133003481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329841">
                  <a:extLst>
                    <a:ext uri="{9D8B030D-6E8A-4147-A177-3AD203B41FA5}">
                      <a16:colId xmlns:a16="http://schemas.microsoft.com/office/drawing/2014/main" val="835278102"/>
                    </a:ext>
                  </a:extLst>
                </a:gridCol>
                <a:gridCol w="676405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279737">
                  <a:extLst>
                    <a:ext uri="{9D8B030D-6E8A-4147-A177-3AD203B41FA5}">
                      <a16:colId xmlns:a16="http://schemas.microsoft.com/office/drawing/2014/main" val="254939784"/>
                    </a:ext>
                  </a:extLst>
                </a:gridCol>
                <a:gridCol w="2004163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Expected 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0 10000000 00000000000000000000000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0 10000000 10000000000000000000000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0 10000000 10000000000000000000000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</a:tbl>
          </a:graphicData>
        </a:graphic>
      </p:graphicFrame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88C9CA7C-16B8-4A29-A7E7-55AA14A0A69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Case: Input = x.0 (</a:t>
            </a:r>
            <a:r>
              <a:rPr lang="en-US" sz="2800" dirty="0" err="1"/>
              <a:t>eg</a:t>
            </a:r>
            <a:r>
              <a:rPr lang="en-US" sz="2800" dirty="0"/>
              <a:t> 1.0, 2.0,…)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2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153656"/>
              </p:ext>
            </p:extLst>
          </p:nvPr>
        </p:nvGraphicFramePr>
        <p:xfrm>
          <a:off x="400833" y="2192168"/>
          <a:ext cx="11398683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643874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1133003481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329841">
                  <a:extLst>
                    <a:ext uri="{9D8B030D-6E8A-4147-A177-3AD203B41FA5}">
                      <a16:colId xmlns:a16="http://schemas.microsoft.com/office/drawing/2014/main" val="835278102"/>
                    </a:ext>
                  </a:extLst>
                </a:gridCol>
                <a:gridCol w="676405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279737">
                  <a:extLst>
                    <a:ext uri="{9D8B030D-6E8A-4147-A177-3AD203B41FA5}">
                      <a16:colId xmlns:a16="http://schemas.microsoft.com/office/drawing/2014/main" val="254939784"/>
                    </a:ext>
                  </a:extLst>
                </a:gridCol>
                <a:gridCol w="2004163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Expected 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</a:tbl>
          </a:graphicData>
        </a:graphic>
      </p:graphicFrame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48819B88-842B-49CF-BA03-97925BC43C9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Case </a:t>
            </a:r>
            <a:r>
              <a:rPr lang="en-US" sz="2800" dirty="0"/>
              <a:t>Input =  x.0y (</a:t>
            </a:r>
            <a:r>
              <a:rPr lang="en-US" sz="2800" dirty="0" err="1"/>
              <a:t>eg</a:t>
            </a:r>
            <a:r>
              <a:rPr lang="en-US" sz="2800" dirty="0"/>
              <a:t> 1.01, 1.02,…)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83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E90CCC53-67D6-44FA-96C1-E6D36402B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69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dirty="0"/>
              <a:t>Case Input = x.00y (</a:t>
            </a:r>
            <a:r>
              <a:rPr lang="en-US" sz="2800" dirty="0" err="1"/>
              <a:t>eg</a:t>
            </a:r>
            <a:r>
              <a:rPr lang="en-US" sz="2800" dirty="0"/>
              <a:t> 1.001, 1.002,…)</a:t>
            </a:r>
          </a:p>
          <a:p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430062"/>
              </p:ext>
            </p:extLst>
          </p:nvPr>
        </p:nvGraphicFramePr>
        <p:xfrm>
          <a:off x="400833" y="2192168"/>
          <a:ext cx="11398683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643874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1133003481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329841">
                  <a:extLst>
                    <a:ext uri="{9D8B030D-6E8A-4147-A177-3AD203B41FA5}">
                      <a16:colId xmlns:a16="http://schemas.microsoft.com/office/drawing/2014/main" val="835278102"/>
                    </a:ext>
                  </a:extLst>
                </a:gridCol>
                <a:gridCol w="676405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279737">
                  <a:extLst>
                    <a:ext uri="{9D8B030D-6E8A-4147-A177-3AD203B41FA5}">
                      <a16:colId xmlns:a16="http://schemas.microsoft.com/office/drawing/2014/main" val="254939784"/>
                    </a:ext>
                  </a:extLst>
                </a:gridCol>
                <a:gridCol w="2004163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Expected 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48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C45D-BAD7-4666-82FB-740DE29F5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Floating</a:t>
            </a:r>
            <a:r>
              <a:rPr lang="vi-VN" b="1" dirty="0"/>
              <a:t>-</a:t>
            </a:r>
            <a:r>
              <a:rPr lang="en-US" b="1" dirty="0"/>
              <a:t>Point Square</a:t>
            </a:r>
            <a:r>
              <a:rPr lang="vi-VN" b="1" dirty="0"/>
              <a:t> </a:t>
            </a:r>
            <a:r>
              <a:rPr lang="en-US" b="1" dirty="0"/>
              <a:t>root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778D3-763C-48D7-9C67-A853A37F1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Team members:</a:t>
            </a:r>
          </a:p>
          <a:p>
            <a:r>
              <a:rPr lang="en-US" dirty="0"/>
              <a:t>Hồ </a:t>
            </a:r>
            <a:r>
              <a:rPr lang="en-US" dirty="0" err="1"/>
              <a:t>Hải</a:t>
            </a:r>
            <a:r>
              <a:rPr lang="en-US" dirty="0"/>
              <a:t> Công </a:t>
            </a:r>
            <a:r>
              <a:rPr lang="en-US" dirty="0" err="1"/>
              <a:t>Thuận</a:t>
            </a:r>
            <a:r>
              <a:rPr lang="en-US" dirty="0"/>
              <a:t> – 1852</a:t>
            </a:r>
            <a:r>
              <a:rPr lang="vi-VN" dirty="0"/>
              <a:t>1469</a:t>
            </a:r>
            <a:endParaRPr lang="en-US" dirty="0"/>
          </a:p>
          <a:p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Kiều</a:t>
            </a:r>
            <a:r>
              <a:rPr lang="en-US" dirty="0"/>
              <a:t> Trang – 18521522</a:t>
            </a:r>
          </a:p>
        </p:txBody>
      </p:sp>
    </p:spTree>
    <p:extLst>
      <p:ext uri="{BB962C8B-B14F-4D97-AF65-F5344CB8AC3E}">
        <p14:creationId xmlns:p14="http://schemas.microsoft.com/office/powerpoint/2010/main" val="2181784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83902"/>
              </p:ext>
            </p:extLst>
          </p:nvPr>
        </p:nvGraphicFramePr>
        <p:xfrm>
          <a:off x="400833" y="2192168"/>
          <a:ext cx="11398683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643874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1133003481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329841">
                  <a:extLst>
                    <a:ext uri="{9D8B030D-6E8A-4147-A177-3AD203B41FA5}">
                      <a16:colId xmlns:a16="http://schemas.microsoft.com/office/drawing/2014/main" val="835278102"/>
                    </a:ext>
                  </a:extLst>
                </a:gridCol>
                <a:gridCol w="676405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279737">
                  <a:extLst>
                    <a:ext uri="{9D8B030D-6E8A-4147-A177-3AD203B41FA5}">
                      <a16:colId xmlns:a16="http://schemas.microsoft.com/office/drawing/2014/main" val="254939784"/>
                    </a:ext>
                  </a:extLst>
                </a:gridCol>
                <a:gridCol w="2004163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Expected 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</a:tbl>
          </a:graphicData>
        </a:graphic>
      </p:graphicFrame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6930507A-E09E-437B-8187-47E6D76A57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Case </a:t>
            </a:r>
            <a:r>
              <a:rPr lang="en-US" sz="2800" dirty="0"/>
              <a:t>Input = x.000y (</a:t>
            </a:r>
            <a:r>
              <a:rPr lang="en-US" sz="2800" dirty="0" err="1"/>
              <a:t>eg</a:t>
            </a:r>
            <a:r>
              <a:rPr lang="en-US" sz="2800" dirty="0"/>
              <a:t> 1.0001, 1.0002…)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1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EEC02E-0781-443F-ACDE-08CB94BC7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69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dirty="0"/>
              <a:t>Case Input = -x.0 (</a:t>
            </a:r>
            <a:r>
              <a:rPr lang="en-US" sz="2800" dirty="0" err="1"/>
              <a:t>eg</a:t>
            </a:r>
            <a:r>
              <a:rPr lang="en-US" sz="2800" dirty="0"/>
              <a:t> -1.0, -2.0,…)</a:t>
            </a:r>
          </a:p>
          <a:p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304591"/>
              </p:ext>
            </p:extLst>
          </p:nvPr>
        </p:nvGraphicFramePr>
        <p:xfrm>
          <a:off x="400833" y="2192168"/>
          <a:ext cx="11398683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643874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1133003481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329841">
                  <a:extLst>
                    <a:ext uri="{9D8B030D-6E8A-4147-A177-3AD203B41FA5}">
                      <a16:colId xmlns:a16="http://schemas.microsoft.com/office/drawing/2014/main" val="835278102"/>
                    </a:ext>
                  </a:extLst>
                </a:gridCol>
                <a:gridCol w="676405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279737">
                  <a:extLst>
                    <a:ext uri="{9D8B030D-6E8A-4147-A177-3AD203B41FA5}">
                      <a16:colId xmlns:a16="http://schemas.microsoft.com/office/drawing/2014/main" val="254939784"/>
                    </a:ext>
                  </a:extLst>
                </a:gridCol>
                <a:gridCol w="2004163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Expected 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891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1091-CF17-442D-B186-2FA807FC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2226-1FD8-49AC-8A20-207FA5EF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2836" cy="4351338"/>
          </a:xfrm>
        </p:spPr>
        <p:txBody>
          <a:bodyPr/>
          <a:lstStyle/>
          <a:p>
            <a:r>
              <a:rPr lang="en-US" dirty="0"/>
              <a:t>Adder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6EB10-73E7-41CA-B8DC-F626289D5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974" y="1027906"/>
            <a:ext cx="4673826" cy="54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59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1091-CF17-442D-B186-2FA807FC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2226-1FD8-49AC-8A20-207FA5EF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2836" cy="4351338"/>
          </a:xfrm>
        </p:spPr>
        <p:txBody>
          <a:bodyPr/>
          <a:lstStyle/>
          <a:p>
            <a:r>
              <a:rPr lang="en-US" dirty="0"/>
              <a:t>Multiplier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2467F-43A2-4478-B2F5-D295F6A2D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639" y="1690688"/>
            <a:ext cx="5153932" cy="377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65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1091-CF17-442D-B186-2FA807FC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2226-1FD8-49AC-8A20-207FA5EF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2836" cy="4351338"/>
          </a:xfrm>
        </p:spPr>
        <p:txBody>
          <a:bodyPr/>
          <a:lstStyle/>
          <a:p>
            <a:r>
              <a:rPr lang="en-US" dirty="0"/>
              <a:t>Division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2D6C4-4834-4D76-A00B-A77378BB3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5" y="507435"/>
            <a:ext cx="6454682" cy="598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42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7BBE-BD36-43B1-81DB-29235E8F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561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u="sn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28D4-A766-466C-884F-22D3C4A8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748364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r>
              <a:rPr lang="en-US" sz="4000" dirty="0"/>
              <a:t>Algorithm</a:t>
            </a:r>
          </a:p>
          <a:p>
            <a:pPr marL="514350" indent="-514350" algn="ctr">
              <a:buAutoNum type="arabicPeriod"/>
            </a:pPr>
            <a:r>
              <a:rPr lang="en-US" sz="4000" dirty="0"/>
              <a:t>Datapath</a:t>
            </a:r>
          </a:p>
          <a:p>
            <a:pPr marL="514350" indent="-514350" algn="ctr">
              <a:buAutoNum type="arabicPeriod"/>
            </a:pPr>
            <a:r>
              <a:rPr lang="en-US" sz="4000" dirty="0"/>
              <a:t>Controller (FSM)</a:t>
            </a:r>
          </a:p>
          <a:p>
            <a:pPr marL="514350" indent="-514350" algn="ctr">
              <a:buAutoNum type="arabicPeriod"/>
            </a:pPr>
            <a:r>
              <a:rPr lang="en-US" sz="4000" dirty="0"/>
              <a:t>Simulation result</a:t>
            </a:r>
          </a:p>
        </p:txBody>
      </p:sp>
    </p:spTree>
    <p:extLst>
      <p:ext uri="{BB962C8B-B14F-4D97-AF65-F5344CB8AC3E}">
        <p14:creationId xmlns:p14="http://schemas.microsoft.com/office/powerpoint/2010/main" val="1174850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E6EB-07C2-4AE0-ADFC-6BB3ED62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2DA62-AC9F-4646-96FF-2BC2A849EF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i="0" u="none" strike="noStrike" baseline="0" dirty="0">
                    <a:latin typeface="SFRM1000"/>
                  </a:rPr>
                  <a:t>“Newton’s” method to compute squarer root </a:t>
                </a:r>
                <a14:m>
                  <m:oMath xmlns:m="http://schemas.openxmlformats.org/officeDocument/2006/math"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u="none" strike="noStrike" baseline="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 for</a:t>
                </a:r>
                <a:r>
                  <a:rPr lang="en-US" b="0" i="0" u="none" strike="noStrike" dirty="0">
                    <a:latin typeface="SFRM1000"/>
                  </a:rPr>
                  <a:t> a &gt; 0, i.e</a:t>
                </a:r>
                <a:r>
                  <a:rPr lang="en-US" dirty="0">
                    <a:latin typeface="SFRM1000"/>
                  </a:rPr>
                  <a:t>. to 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. </a:t>
                </a:r>
                <a:r>
                  <a:rPr lang="en-US" dirty="0">
                    <a:latin typeface="SFRM1000"/>
                  </a:rPr>
                  <a:t>The algorithm starts with some guess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  and </a:t>
                </a:r>
                <a:r>
                  <a:rPr lang="en-US" dirty="0">
                    <a:latin typeface="SFRM1000"/>
                  </a:rPr>
                  <a:t>computes the sequence of improved guesses.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u="none" strike="noStrike" baseline="0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b="0" i="1" u="none" strike="noStrike" baseline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0" u="none" strike="noStrike" baseline="0" dirty="0">
                  <a:latin typeface="SFRM1000"/>
                </a:endParaRPr>
              </a:p>
              <a:p>
                <a:pPr marL="0" indent="0">
                  <a:buNone/>
                </a:pPr>
                <a:endParaRPr lang="en-US" dirty="0">
                  <a:latin typeface="SFRM1000"/>
                </a:endParaRPr>
              </a:p>
              <a:p>
                <a:r>
                  <a:rPr lang="vi-VN" dirty="0">
                    <a:latin typeface="SFRM1000"/>
                  </a:rPr>
                  <a:t>I</a:t>
                </a:r>
                <a:r>
                  <a:rPr lang="en-US" dirty="0">
                    <a:latin typeface="SFRM1000"/>
                  </a:rPr>
                  <a:t>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 is too big (</a:t>
                </a:r>
                <a14:m>
                  <m:oMath xmlns:m="http://schemas.openxmlformats.org/officeDocument/2006/math">
                    <m:r>
                      <a:rPr lang="en-US" b="0" i="0" u="none" strike="noStrike" baseline="0" smtClean="0">
                        <a:latin typeface="Cambria Math" panose="02040503050406030204" pitchFamily="18" charset="0"/>
                      </a:rPr>
                      <m:t> &gt;</m:t>
                    </m:r>
                    <m:rad>
                      <m:radPr>
                        <m:degHide m:val="on"/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),</a:t>
                </a:r>
                <a:r>
                  <a:rPr lang="en-US" b="0" i="0" u="none" strike="noStrike" dirty="0">
                    <a:latin typeface="SFRM1000"/>
                  </a:rPr>
                  <a:t> </a:t>
                </a:r>
                <a:r>
                  <a:rPr lang="en-US" dirty="0">
                    <a:latin typeface="SFRM1000"/>
                  </a:rPr>
                  <a:t>then a/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SFRM1000"/>
                  </a:rPr>
                  <a:t>will be too small</a:t>
                </a:r>
                <a:r>
                  <a:rPr lang="en-US" b="0" i="0" u="none" strike="noStrike" baseline="0" dirty="0">
                    <a:latin typeface="SFRM1000"/>
                  </a:rPr>
                  <a:t> (</a:t>
                </a:r>
                <a14:m>
                  <m:oMath xmlns:m="http://schemas.openxmlformats.org/officeDocument/2006/math">
                    <m:r>
                      <a:rPr lang="en-US" b="0" i="0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),</a:t>
                </a:r>
                <a:r>
                  <a:rPr lang="en-US" b="0" i="0" u="none" strike="noStrike" dirty="0">
                    <a:latin typeface="SFRM1000"/>
                  </a:rPr>
                  <a:t> </a:t>
                </a:r>
                <a:r>
                  <a:rPr lang="en-US" dirty="0">
                    <a:latin typeface="SFRM1000"/>
                  </a:rPr>
                  <a:t>and so their arithmetic mean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 </a:t>
                </a:r>
                <a:r>
                  <a:rPr lang="en-US" dirty="0">
                    <a:latin typeface="SFRM1000"/>
                  </a:rPr>
                  <a:t>will be closer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2DA62-AC9F-4646-96FF-2BC2A849E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676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E6EB-07C2-4AE0-ADFC-6BB3ED62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DAA316-D642-4D50-96B0-317C8EA66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959268" cy="4667250"/>
          </a:xfrm>
        </p:spPr>
        <p:txBody>
          <a:bodyPr/>
          <a:lstStyle/>
          <a:p>
            <a:r>
              <a:rPr lang="en-US" b="0" i="0" u="none" strike="noStrike" baseline="0" dirty="0">
                <a:latin typeface="SFRM1000"/>
              </a:rPr>
              <a:t>Demo on </a:t>
            </a:r>
            <a:r>
              <a:rPr lang="en-US" b="0" i="0" u="none" strike="noStrike" baseline="0" dirty="0">
                <a:latin typeface="SFRM1000"/>
                <a:hlinkClick r:id="rId2"/>
              </a:rPr>
              <a:t>https://www.desmos.com/calculator</a:t>
            </a:r>
            <a:endParaRPr lang="en-US" b="0" i="0" u="none" strike="noStrike" baseline="0" dirty="0">
              <a:latin typeface="SFRM1000"/>
            </a:endParaRPr>
          </a:p>
          <a:p>
            <a:pPr marL="0" indent="0">
              <a:buNone/>
            </a:pPr>
            <a:endParaRPr lang="en-US" sz="1800" b="0" i="0" u="none" strike="noStrike" baseline="0" dirty="0">
              <a:latin typeface="SFRM100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55365-8D6B-4B3F-A7D3-190C3750B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715" y="1824722"/>
            <a:ext cx="6304767" cy="2423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8C2633-2780-44F9-88EA-22C5BB231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715" y="4276355"/>
            <a:ext cx="6304767" cy="221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88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E6EB-07C2-4AE0-ADFC-6BB3ED62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DB5B-E6B2-468D-B5FD-BD29C262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601575"/>
          </a:xfrm>
        </p:spPr>
        <p:txBody>
          <a:bodyPr/>
          <a:lstStyle/>
          <a:p>
            <a:r>
              <a:rPr lang="en-US" dirty="0"/>
              <a:t>Proof with testcase using C++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C9252BD2-915E-4DC4-9A00-91BD22AC4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940159"/>
              </p:ext>
            </p:extLst>
          </p:nvPr>
        </p:nvGraphicFramePr>
        <p:xfrm>
          <a:off x="1272436" y="2505306"/>
          <a:ext cx="482356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715">
                  <a:extLst>
                    <a:ext uri="{9D8B030D-6E8A-4147-A177-3AD203B41FA5}">
                      <a16:colId xmlns:a16="http://schemas.microsoft.com/office/drawing/2014/main" val="403207379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51615425"/>
                    </a:ext>
                  </a:extLst>
                </a:gridCol>
                <a:gridCol w="2430049">
                  <a:extLst>
                    <a:ext uri="{9D8B030D-6E8A-4147-A177-3AD203B41FA5}">
                      <a16:colId xmlns:a16="http://schemas.microsoft.com/office/drawing/2014/main" val="295453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59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72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10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91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60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48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709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FFC8-F0A6-4334-81E0-BFA0B3F0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Datapath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76036-5DA0-4B30-80F7-AD6849C3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58" y="1630626"/>
            <a:ext cx="10964433" cy="472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38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FFC8-F0A6-4334-81E0-BFA0B3F0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7244367" cy="1326321"/>
          </a:xfrm>
        </p:spPr>
        <p:txBody>
          <a:bodyPr/>
          <a:lstStyle/>
          <a:p>
            <a:r>
              <a:rPr lang="en-US" b="1" dirty="0"/>
              <a:t>3. Controller (FSM)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46DE5-B7A7-479C-828E-A25D4455D549}"/>
              </a:ext>
            </a:extLst>
          </p:cNvPr>
          <p:cNvSpPr txBox="1"/>
          <p:nvPr/>
        </p:nvSpPr>
        <p:spPr>
          <a:xfrm>
            <a:off x="838200" y="2126294"/>
            <a:ext cx="69010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-apple-system"/>
              </a:rPr>
              <a:t>S0: </a:t>
            </a:r>
            <a:r>
              <a:rPr lang="vi-VN" sz="2400" dirty="0" err="1">
                <a:latin typeface="-apple-system"/>
              </a:rPr>
              <a:t>Initial</a:t>
            </a:r>
            <a:r>
              <a:rPr lang="vi-VN" sz="2400" dirty="0">
                <a:latin typeface="-apple-system"/>
              </a:rPr>
              <a:t> </a:t>
            </a:r>
            <a:r>
              <a:rPr lang="vi-VN" sz="2400" dirty="0" err="1">
                <a:latin typeface="-apple-system"/>
              </a:rPr>
              <a:t>state</a:t>
            </a:r>
            <a:br>
              <a:rPr lang="en-US" sz="2400" b="0" i="0" dirty="0">
                <a:effectLst/>
                <a:latin typeface="-apple-system"/>
              </a:rPr>
            </a:br>
            <a:r>
              <a:rPr lang="en-US" sz="2400" b="0" i="0" dirty="0">
                <a:effectLst/>
                <a:latin typeface="-apple-system"/>
              </a:rPr>
              <a:t>S1: Input number n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S2: x = n;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S3: root = n / x;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S4: root = root + x;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S5 : root = root / 2;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S6: x = root</a:t>
            </a:r>
            <a:endParaRPr lang="vi-VN" sz="2400" b="0" i="0" dirty="0">
              <a:effectLst/>
              <a:latin typeface="-apple-system"/>
            </a:endParaRPr>
          </a:p>
          <a:p>
            <a:pPr algn="l"/>
            <a:r>
              <a:rPr lang="vi-VN" sz="2400" dirty="0" err="1">
                <a:latin typeface="-apple-system"/>
              </a:rPr>
              <a:t>S7</a:t>
            </a:r>
            <a:r>
              <a:rPr lang="vi-VN" sz="2400" dirty="0">
                <a:latin typeface="-apple-system"/>
              </a:rPr>
              <a:t>: </a:t>
            </a:r>
            <a:r>
              <a:rPr lang="vi-VN" sz="2400" dirty="0" err="1">
                <a:latin typeface="-apple-system"/>
              </a:rPr>
              <a:t>12th</a:t>
            </a:r>
            <a:r>
              <a:rPr lang="vi-VN" sz="2400" dirty="0">
                <a:latin typeface="-apple-system"/>
              </a:rPr>
              <a:t> </a:t>
            </a:r>
            <a:r>
              <a:rPr lang="vi-VN" sz="2400" dirty="0" err="1">
                <a:latin typeface="-apple-system"/>
              </a:rPr>
              <a:t>iteration</a:t>
            </a:r>
            <a:r>
              <a:rPr lang="vi-VN" sz="2400" dirty="0">
                <a:latin typeface="-apple-system"/>
              </a:rPr>
              <a:t>?</a:t>
            </a:r>
            <a:endParaRPr lang="en-US" sz="2400" b="0" i="0" dirty="0">
              <a:effectLst/>
              <a:latin typeface="-apple-system"/>
            </a:endParaRPr>
          </a:p>
          <a:p>
            <a:pPr algn="l"/>
            <a:r>
              <a:rPr lang="en-US" sz="2400" dirty="0">
                <a:latin typeface="-apple-system"/>
              </a:rPr>
              <a:t>S</a:t>
            </a:r>
            <a:r>
              <a:rPr lang="vi-VN" sz="2400" dirty="0">
                <a:latin typeface="-apple-system"/>
              </a:rPr>
              <a:t>8</a:t>
            </a:r>
            <a:r>
              <a:rPr lang="en-US" sz="2400" dirty="0">
                <a:latin typeface="-apple-system"/>
              </a:rPr>
              <a:t>: result = root</a:t>
            </a:r>
            <a:endParaRPr lang="en-US" sz="2400" b="0" i="0" dirty="0">
              <a:effectLst/>
              <a:latin typeface="-apple-syste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C5BB0-3D79-4999-B0A1-4DD4341E4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013" y="0"/>
            <a:ext cx="3405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34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FFC8-F0A6-4334-81E0-BFA0B3F0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7235002" cy="1326321"/>
          </a:xfrm>
        </p:spPr>
        <p:txBody>
          <a:bodyPr/>
          <a:lstStyle/>
          <a:p>
            <a:r>
              <a:rPr lang="en-US" b="1" dirty="0"/>
              <a:t>3. Controller (FSM)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46DE5-B7A7-479C-828E-A25D4455D549}"/>
              </a:ext>
            </a:extLst>
          </p:cNvPr>
          <p:cNvSpPr txBox="1"/>
          <p:nvPr/>
        </p:nvSpPr>
        <p:spPr>
          <a:xfrm>
            <a:off x="838201" y="2126294"/>
            <a:ext cx="731059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-apple-system"/>
              </a:rPr>
              <a:t>ALU's capable of doing the following operations: </a:t>
            </a:r>
            <a:r>
              <a:rPr lang="en-US" sz="2400" b="1" i="0" dirty="0">
                <a:effectLst/>
                <a:latin typeface="-apple-system"/>
              </a:rPr>
              <a:t>add</a:t>
            </a:r>
            <a:r>
              <a:rPr lang="en-US" sz="2400" b="0" i="0" dirty="0">
                <a:effectLst/>
                <a:latin typeface="-apple-system"/>
              </a:rPr>
              <a:t>, </a:t>
            </a:r>
            <a:r>
              <a:rPr lang="en-US" sz="2400" b="1" i="0" dirty="0">
                <a:effectLst/>
                <a:latin typeface="-apple-system"/>
              </a:rPr>
              <a:t>divide</a:t>
            </a:r>
            <a:r>
              <a:rPr lang="en-US" sz="2400" b="0" i="0" dirty="0">
                <a:effectLst/>
                <a:latin typeface="-apple-system"/>
              </a:rPr>
              <a:t> 2 floating-point numbers, </a:t>
            </a:r>
            <a:r>
              <a:rPr lang="en-US" sz="2400" b="1" i="0" dirty="0">
                <a:effectLst/>
                <a:latin typeface="-apple-system"/>
              </a:rPr>
              <a:t>divide by 2</a:t>
            </a:r>
            <a:r>
              <a:rPr lang="en-US" sz="2400" b="0" i="0" dirty="0">
                <a:effectLst/>
                <a:latin typeface="-apple-system"/>
              </a:rPr>
              <a:t> (this could be achieved by simply decreasing the exponent by 1).</a:t>
            </a:r>
          </a:p>
          <a:p>
            <a:pPr algn="l"/>
            <a:endParaRPr lang="en-US" sz="2400" b="0" i="0" dirty="0">
              <a:effectLst/>
              <a:latin typeface="-apple-system"/>
            </a:endParaRPr>
          </a:p>
          <a:p>
            <a:pPr algn="l"/>
            <a:r>
              <a:rPr lang="en-US" sz="2400" b="0" i="0" dirty="0">
                <a:effectLst/>
                <a:latin typeface="-apple-system"/>
              </a:rPr>
              <a:t>ALU's flags: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 zero: = 1 when ALU's result is 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 negative: = 1 when ALU's result is &lt;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48B467-1524-4571-A2E9-45E831F01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014" y="0"/>
            <a:ext cx="3405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34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1417</TotalTime>
  <Words>1110</Words>
  <Application>Microsoft Office PowerPoint</Application>
  <PresentationFormat>Widescreen</PresentationFormat>
  <Paragraphs>430</Paragraphs>
  <Slides>24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-apple-system</vt:lpstr>
      <vt:lpstr>SFRM1000</vt:lpstr>
      <vt:lpstr>Arial</vt:lpstr>
      <vt:lpstr>Bookman Old Style</vt:lpstr>
      <vt:lpstr>Calibri</vt:lpstr>
      <vt:lpstr>Cambria Math</vt:lpstr>
      <vt:lpstr>Rockwell</vt:lpstr>
      <vt:lpstr>Times New Roman</vt:lpstr>
      <vt:lpstr>Damask</vt:lpstr>
      <vt:lpstr>PowerPoint Presentation</vt:lpstr>
      <vt:lpstr>Floating-Point Square root</vt:lpstr>
      <vt:lpstr>Contents</vt:lpstr>
      <vt:lpstr>1. Algorithm</vt:lpstr>
      <vt:lpstr>1. Algorithm</vt:lpstr>
      <vt:lpstr>1. Algorithm</vt:lpstr>
      <vt:lpstr>2. Datapath</vt:lpstr>
      <vt:lpstr>3. Controller (FSM)</vt:lpstr>
      <vt:lpstr>3. Controller (FSM)</vt:lpstr>
      <vt:lpstr>3. Controller (FSM)</vt:lpstr>
      <vt:lpstr>3. Controller (FSM)</vt:lpstr>
      <vt:lpstr>3. Controller (FSM)</vt:lpstr>
      <vt:lpstr>4. Simulation result</vt:lpstr>
      <vt:lpstr>4. Simulation result</vt:lpstr>
      <vt:lpstr>4. Simulation result</vt:lpstr>
      <vt:lpstr>4. Simulation result</vt:lpstr>
      <vt:lpstr>4. Simulation result</vt:lpstr>
      <vt:lpstr>4. Simulation result</vt:lpstr>
      <vt:lpstr>4. Simulation result</vt:lpstr>
      <vt:lpstr>4. Simulation result</vt:lpstr>
      <vt:lpstr>4. Simulation result</vt:lpstr>
      <vt:lpstr>1. Algorithm</vt:lpstr>
      <vt:lpstr>1. Algorithm</vt:lpstr>
      <vt:lpstr>1.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Floating Point Squareroot</dc:title>
  <dc:creator>Trang</dc:creator>
  <cp:lastModifiedBy>Cong Thuan Ho Hai</cp:lastModifiedBy>
  <cp:revision>76</cp:revision>
  <dcterms:created xsi:type="dcterms:W3CDTF">2020-12-27T12:31:55Z</dcterms:created>
  <dcterms:modified xsi:type="dcterms:W3CDTF">2020-12-29T15:56:33Z</dcterms:modified>
</cp:coreProperties>
</file>