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6" r:id="rId6"/>
    <p:sldId id="259" r:id="rId7"/>
    <p:sldId id="264" r:id="rId8"/>
    <p:sldId id="265" r:id="rId9"/>
    <p:sldId id="266" r:id="rId10"/>
    <p:sldId id="260" r:id="rId11"/>
    <p:sldId id="263" r:id="rId12"/>
    <p:sldId id="271" r:id="rId13"/>
    <p:sldId id="281" r:id="rId14"/>
    <p:sldId id="269" r:id="rId15"/>
    <p:sldId id="280" r:id="rId16"/>
    <p:sldId id="272" r:id="rId17"/>
    <p:sldId id="273" r:id="rId18"/>
    <p:sldId id="274" r:id="rId19"/>
    <p:sldId id="275" r:id="rId20"/>
    <p:sldId id="278" r:id="rId21"/>
    <p:sldId id="27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E9B0-B33D-42D7-9C35-FE4FA6EEB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34DFD-E0B9-4843-80C4-BF52129EA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A0BE7-6E42-4F87-ACD8-E3D4D21E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D9AB-4166-4176-8818-6026C602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47BF5-532D-48F1-B5FC-F1D5ECAA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4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3292-274F-4887-8E7D-386EE44C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3CA02-6257-41A3-85EA-65E1FAEBF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7EDFC-6642-4E24-A51B-6E8E44D5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BFDF-47F1-480E-9623-F34F5918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16C7C-D963-49B4-A55B-413ABFFA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9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DEB8C-8E57-416A-803F-753D0B99D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8BBC5-A69C-428F-9E63-2A944F288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E1EE-6D21-40D2-A9AD-CA79E3CB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DD844-47A2-4333-966B-47563C48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29E7F-A8D5-441C-9C89-CD0EFB75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1EA5-F779-45F5-BE3B-DC1E87A8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948D-8BAC-4E46-8CAB-6D03DA09E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5CDF2-0A3A-430D-8838-FC2827EE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0BDE8-C73A-4027-A220-BF91913F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CB0E2-23E6-4169-A482-3001F26E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4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7A17-3F10-4C23-AF1F-5A97A8CD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F2441-D3F6-4DC4-89EF-D3199BBED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28CC9-ADA0-4C5F-9FDD-97167CA9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01499-75C7-4421-B2FE-2232422B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0F3D5-AE61-4E36-B9C7-1624097C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3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9A64-A622-4BD7-B263-4FBEFF0C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5C57-6E40-4416-B827-C072B14AD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1EA0C-EB6D-4565-8AB3-6B45F5ECA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D177E-9165-48C2-9EB8-4A082A41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80029-CAED-407C-BA38-319DE67F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932E5-0D33-4262-8B2C-BB4DD387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6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EBF5-EDB1-4A45-9532-4FE0F7E9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0CD65-8136-4376-9568-15BBBEB0D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28D2D-63A5-448C-A9A7-8D5940C29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D455A-EBB8-4441-A77A-4AA2B120F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A4A15-6681-41DF-A9EA-F339143B9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23AD2-B417-472C-9FCC-235C6ACF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EF078-CE90-4EB6-8068-54C72696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0EE1F-E38A-4402-A70A-17A69756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5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7E24-13BF-488C-8FD4-603D283D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C63C5-2256-4BED-AA99-B8B35A57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241DE-4478-459C-8A87-F65B206C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4A973-371B-447C-B263-5B19B4F5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7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1A873-8CCA-4E0F-91AA-7D7DB0F8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205BF-AAF2-4BBB-8A13-2CF314C0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BEC5D-9F6D-4A91-A679-A1F832C1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B1B7-E943-4264-B1AD-58E715F5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E273-739B-46A1-8FE7-8FA8C394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7D707-885E-41EF-9ADB-903BE1CC8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5EE13-1AB8-4869-B9D2-EE769846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17163-5B2B-41E8-B3EE-B46D41BC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8BD62-C78D-49A6-B1F5-6A3EAB81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9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ADD8-1BC1-415E-8FA0-D27D653B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DE928-8A08-4F02-8318-58C26030B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68FDA-06FA-4B7A-B39C-90E86CBA7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61ABE-D68A-426B-BC32-477DBDA3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715E6-4194-444D-843B-E3EEAB0D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6CA8C-44D5-4D25-B74B-DA8DC463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9712F-E70A-4139-82B4-7A494D90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1016F-685E-455D-90C1-92EC08968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4EB50-304D-4228-B869-95EF952A5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5842-A590-4464-A332-F4AF13A33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8CEDD-61C5-4D16-8A4D-99BDF6530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smos.com/calculato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C45D-BAD7-4666-82FB-740DE29F5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Floating Point </a:t>
            </a:r>
            <a:r>
              <a:rPr lang="en-US" b="1" dirty="0" err="1"/>
              <a:t>Squareroot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778D3-763C-48D7-9C67-A853A37F1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Team members:</a:t>
            </a:r>
          </a:p>
          <a:p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– 1852</a:t>
            </a:r>
          </a:p>
          <a:p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Kiều</a:t>
            </a:r>
            <a:r>
              <a:rPr lang="en-US" dirty="0"/>
              <a:t> Trang - 18521522</a:t>
            </a:r>
          </a:p>
        </p:txBody>
      </p:sp>
    </p:spTree>
    <p:extLst>
      <p:ext uri="{BB962C8B-B14F-4D97-AF65-F5344CB8AC3E}">
        <p14:creationId xmlns:p14="http://schemas.microsoft.com/office/powerpoint/2010/main" val="218178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Controller (FSM)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D6671A-D5B5-4871-BBB3-DF4BD3130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403405"/>
              </p:ext>
            </p:extLst>
          </p:nvPr>
        </p:nvGraphicFramePr>
        <p:xfrm>
          <a:off x="737988" y="1424792"/>
          <a:ext cx="9990120" cy="355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848">
                  <a:extLst>
                    <a:ext uri="{9D8B030D-6E8A-4147-A177-3AD203B41FA5}">
                      <a16:colId xmlns:a16="http://schemas.microsoft.com/office/drawing/2014/main" val="3561321713"/>
                    </a:ext>
                  </a:extLst>
                </a:gridCol>
                <a:gridCol w="435487">
                  <a:extLst>
                    <a:ext uri="{9D8B030D-6E8A-4147-A177-3AD203B41FA5}">
                      <a16:colId xmlns:a16="http://schemas.microsoft.com/office/drawing/2014/main" val="256414680"/>
                    </a:ext>
                  </a:extLst>
                </a:gridCol>
                <a:gridCol w="1556965">
                  <a:extLst>
                    <a:ext uri="{9D8B030D-6E8A-4147-A177-3AD203B41FA5}">
                      <a16:colId xmlns:a16="http://schemas.microsoft.com/office/drawing/2014/main" val="2658509518"/>
                    </a:ext>
                  </a:extLst>
                </a:gridCol>
                <a:gridCol w="1315233">
                  <a:extLst>
                    <a:ext uri="{9D8B030D-6E8A-4147-A177-3AD203B41FA5}">
                      <a16:colId xmlns:a16="http://schemas.microsoft.com/office/drawing/2014/main" val="3993701518"/>
                    </a:ext>
                  </a:extLst>
                </a:gridCol>
                <a:gridCol w="1615857">
                  <a:extLst>
                    <a:ext uri="{9D8B030D-6E8A-4147-A177-3AD203B41FA5}">
                      <a16:colId xmlns:a16="http://schemas.microsoft.com/office/drawing/2014/main" val="627461649"/>
                    </a:ext>
                  </a:extLst>
                </a:gridCol>
                <a:gridCol w="1540701">
                  <a:extLst>
                    <a:ext uri="{9D8B030D-6E8A-4147-A177-3AD203B41FA5}">
                      <a16:colId xmlns:a16="http://schemas.microsoft.com/office/drawing/2014/main" val="3033288108"/>
                    </a:ext>
                  </a:extLst>
                </a:gridCol>
                <a:gridCol w="1465546">
                  <a:extLst>
                    <a:ext uri="{9D8B030D-6E8A-4147-A177-3AD203B41FA5}">
                      <a16:colId xmlns:a16="http://schemas.microsoft.com/office/drawing/2014/main" val="1662154362"/>
                    </a:ext>
                  </a:extLst>
                </a:gridCol>
                <a:gridCol w="1283483">
                  <a:extLst>
                    <a:ext uri="{9D8B030D-6E8A-4147-A177-3AD203B41FA5}">
                      <a16:colId xmlns:a16="http://schemas.microsoft.com/office/drawing/2014/main" val="1899981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>
                          <a:effectLst/>
                        </a:rPr>
                        <a:t>IE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 dirty="0">
                          <a:effectLst/>
                        </a:rPr>
                        <a:t>Cho </a:t>
                      </a:r>
                      <a:r>
                        <a:rPr lang="en-US" b="1" dirty="0" err="1">
                          <a:effectLst/>
                        </a:rPr>
                        <a:t>phép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nhập</a:t>
                      </a:r>
                      <a:r>
                        <a:rPr lang="en-US" b="1" dirty="0">
                          <a:effectLst/>
                        </a:rPr>
                        <a:t> (WE)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t-IT" b="1" dirty="0">
                          <a:effectLst/>
                        </a:rPr>
                        <a:t>Địa chỉ ghi (ADDR_WR)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>
                          <a:effectLst/>
                        </a:rPr>
                        <a:t>Địa chỉ đọc A (ADDR_RDA)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 dirty="0" err="1">
                          <a:effectLst/>
                        </a:rPr>
                        <a:t>Địa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chỉ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đọc</a:t>
                      </a:r>
                      <a:r>
                        <a:rPr lang="en-US" b="1" dirty="0">
                          <a:effectLst/>
                        </a:rPr>
                        <a:t> B (ADDR_RDB)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>
                          <a:effectLst/>
                        </a:rPr>
                        <a:t>Thao tác ALU (Opcode)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 dirty="0">
                          <a:effectLst/>
                        </a:rPr>
                        <a:t>Cho </a:t>
                      </a:r>
                      <a:r>
                        <a:rPr lang="en-US" b="1" dirty="0" err="1">
                          <a:effectLst/>
                        </a:rPr>
                        <a:t>phép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xuất</a:t>
                      </a:r>
                      <a:r>
                        <a:rPr lang="en-US" b="1" dirty="0">
                          <a:effectLst/>
                        </a:rPr>
                        <a:t> (OE)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97914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Don’t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Don't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 err="1">
                          <a:effectLst/>
                        </a:rPr>
                        <a:t>dont</a:t>
                      </a:r>
                      <a:r>
                        <a:rPr lang="en-US" dirty="0">
                          <a:effectLst/>
                        </a:rPr>
                        <a:t>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6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Don’t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Don’t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dont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05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6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DIV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7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4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DIV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68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60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result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45142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24BAEE-66C5-469A-A3B6-2432073240A9}"/>
              </a:ext>
            </a:extLst>
          </p:cNvPr>
          <p:cNvSpPr txBox="1">
            <a:spLocks/>
          </p:cNvSpPr>
          <p:nvPr/>
        </p:nvSpPr>
        <p:spPr>
          <a:xfrm>
            <a:off x="10728108" y="3096410"/>
            <a:ext cx="938409" cy="454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SFRM1000"/>
              </a:rPr>
              <a:t>Bắt</a:t>
            </a:r>
            <a:r>
              <a:rPr lang="en-US" sz="1800" dirty="0">
                <a:latin typeface="SFRM1000"/>
              </a:rPr>
              <a:t> </a:t>
            </a:r>
            <a:r>
              <a:rPr lang="en-US" sz="1800" dirty="0" err="1">
                <a:latin typeface="SFRM1000"/>
              </a:rPr>
              <a:t>đầu</a:t>
            </a:r>
            <a:r>
              <a:rPr lang="en-US" sz="1800" dirty="0">
                <a:latin typeface="SFRM1000"/>
              </a:rPr>
              <a:t> </a:t>
            </a:r>
            <a:r>
              <a:rPr lang="en-US" sz="1800" dirty="0" err="1">
                <a:latin typeface="SFRM1000"/>
              </a:rPr>
              <a:t>lặp</a:t>
            </a:r>
            <a:endParaRPr lang="en-US" sz="1800" dirty="0">
              <a:latin typeface="SFRM100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SFRM100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6E400E-E5B2-4DDD-9D84-E74C24331278}"/>
              </a:ext>
            </a:extLst>
          </p:cNvPr>
          <p:cNvSpPr txBox="1">
            <a:spLocks/>
          </p:cNvSpPr>
          <p:nvPr/>
        </p:nvSpPr>
        <p:spPr>
          <a:xfrm>
            <a:off x="10728108" y="4246323"/>
            <a:ext cx="938409" cy="454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SFRM1000"/>
              </a:rPr>
              <a:t>Kết</a:t>
            </a:r>
            <a:r>
              <a:rPr lang="en-US" sz="1800" dirty="0">
                <a:latin typeface="SFRM1000"/>
              </a:rPr>
              <a:t> </a:t>
            </a:r>
            <a:r>
              <a:rPr lang="en-US" sz="1800" dirty="0" err="1">
                <a:latin typeface="SFRM1000"/>
              </a:rPr>
              <a:t>thúc</a:t>
            </a:r>
            <a:r>
              <a:rPr lang="en-US" sz="1800" dirty="0">
                <a:latin typeface="SFRM1000"/>
              </a:rPr>
              <a:t> </a:t>
            </a:r>
            <a:r>
              <a:rPr lang="en-US" sz="1800" dirty="0" err="1">
                <a:latin typeface="SFRM1000"/>
              </a:rPr>
              <a:t>lặp</a:t>
            </a:r>
            <a:endParaRPr lang="en-US" sz="1800" dirty="0">
              <a:latin typeface="SFRM100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SFRM100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AB0A23-4A6F-4858-BD9D-3AB01379161A}"/>
              </a:ext>
            </a:extLst>
          </p:cNvPr>
          <p:cNvCxnSpPr>
            <a:cxnSpLocks/>
          </p:cNvCxnSpPr>
          <p:nvPr/>
        </p:nvCxnSpPr>
        <p:spPr>
          <a:xfrm>
            <a:off x="10928526" y="3663255"/>
            <a:ext cx="0" cy="470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8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Controller (FSM)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D6671A-D5B5-4871-BBB3-DF4BD3130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184126"/>
              </p:ext>
            </p:extLst>
          </p:nvPr>
        </p:nvGraphicFramePr>
        <p:xfrm>
          <a:off x="637997" y="2161242"/>
          <a:ext cx="7241083" cy="3156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78">
                  <a:extLst>
                    <a:ext uri="{9D8B030D-6E8A-4147-A177-3AD203B41FA5}">
                      <a16:colId xmlns:a16="http://schemas.microsoft.com/office/drawing/2014/main" val="3561321713"/>
                    </a:ext>
                  </a:extLst>
                </a:gridCol>
                <a:gridCol w="315652">
                  <a:extLst>
                    <a:ext uri="{9D8B030D-6E8A-4147-A177-3AD203B41FA5}">
                      <a16:colId xmlns:a16="http://schemas.microsoft.com/office/drawing/2014/main" val="256414680"/>
                    </a:ext>
                  </a:extLst>
                </a:gridCol>
                <a:gridCol w="1128526">
                  <a:extLst>
                    <a:ext uri="{9D8B030D-6E8A-4147-A177-3AD203B41FA5}">
                      <a16:colId xmlns:a16="http://schemas.microsoft.com/office/drawing/2014/main" val="2658509518"/>
                    </a:ext>
                  </a:extLst>
                </a:gridCol>
                <a:gridCol w="953313">
                  <a:extLst>
                    <a:ext uri="{9D8B030D-6E8A-4147-A177-3AD203B41FA5}">
                      <a16:colId xmlns:a16="http://schemas.microsoft.com/office/drawing/2014/main" val="3993701518"/>
                    </a:ext>
                  </a:extLst>
                </a:gridCol>
                <a:gridCol w="1171212">
                  <a:extLst>
                    <a:ext uri="{9D8B030D-6E8A-4147-A177-3AD203B41FA5}">
                      <a16:colId xmlns:a16="http://schemas.microsoft.com/office/drawing/2014/main" val="627461649"/>
                    </a:ext>
                  </a:extLst>
                </a:gridCol>
                <a:gridCol w="1116738">
                  <a:extLst>
                    <a:ext uri="{9D8B030D-6E8A-4147-A177-3AD203B41FA5}">
                      <a16:colId xmlns:a16="http://schemas.microsoft.com/office/drawing/2014/main" val="3033288108"/>
                    </a:ext>
                  </a:extLst>
                </a:gridCol>
                <a:gridCol w="1062264">
                  <a:extLst>
                    <a:ext uri="{9D8B030D-6E8A-4147-A177-3AD203B41FA5}">
                      <a16:colId xmlns:a16="http://schemas.microsoft.com/office/drawing/2014/main" val="1662154362"/>
                    </a:ext>
                  </a:extLst>
                </a:gridCol>
                <a:gridCol w="930300">
                  <a:extLst>
                    <a:ext uri="{9D8B030D-6E8A-4147-A177-3AD203B41FA5}">
                      <a16:colId xmlns:a16="http://schemas.microsoft.com/office/drawing/2014/main" val="1899981941"/>
                    </a:ext>
                  </a:extLst>
                </a:gridCol>
              </a:tblGrid>
              <a:tr h="71105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effectLst/>
                        </a:rPr>
                        <a:t>IE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effectLst/>
                        </a:rPr>
                        <a:t>Cho </a:t>
                      </a:r>
                      <a:r>
                        <a:rPr lang="en-US" sz="1400" b="1" dirty="0" err="1">
                          <a:effectLst/>
                        </a:rPr>
                        <a:t>phép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nhập</a:t>
                      </a:r>
                      <a:r>
                        <a:rPr lang="en-US" sz="1400" b="1" dirty="0">
                          <a:effectLst/>
                        </a:rPr>
                        <a:t> (WE)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t-IT" sz="1400" b="1" dirty="0">
                          <a:effectLst/>
                        </a:rPr>
                        <a:t>Địa chỉ ghi (ADDR_WR)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>
                          <a:effectLst/>
                        </a:rPr>
                        <a:t>Địa chỉ đọc A (ADDR_RDA)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 err="1">
                          <a:effectLst/>
                        </a:rPr>
                        <a:t>Địa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chỉ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đọc</a:t>
                      </a:r>
                      <a:r>
                        <a:rPr lang="en-US" sz="1400" b="1" dirty="0">
                          <a:effectLst/>
                        </a:rPr>
                        <a:t> B (ADDR_RDB)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>
                          <a:effectLst/>
                        </a:rPr>
                        <a:t>Thao tác ALU (Opcode)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effectLst/>
                        </a:rPr>
                        <a:t>Cho </a:t>
                      </a:r>
                      <a:r>
                        <a:rPr lang="en-US" sz="1400" b="1" dirty="0" err="1">
                          <a:effectLst/>
                        </a:rPr>
                        <a:t>phép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xuất</a:t>
                      </a:r>
                      <a:r>
                        <a:rPr lang="en-US" sz="1400" b="1" dirty="0">
                          <a:effectLst/>
                        </a:rPr>
                        <a:t> (OE)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979148615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66943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052926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67413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001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70793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47229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683509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601963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45142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24BAEE-66C5-469A-A3B6-2432073240A9}"/>
              </a:ext>
            </a:extLst>
          </p:cNvPr>
          <p:cNvSpPr txBox="1">
            <a:spLocks/>
          </p:cNvSpPr>
          <p:nvPr/>
        </p:nvSpPr>
        <p:spPr>
          <a:xfrm>
            <a:off x="7929191" y="3744200"/>
            <a:ext cx="938409" cy="454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 err="1">
                <a:latin typeface="SFRM1000"/>
              </a:rPr>
              <a:t>Bắt</a:t>
            </a:r>
            <a:r>
              <a:rPr lang="en-US" sz="1300" dirty="0">
                <a:latin typeface="SFRM1000"/>
              </a:rPr>
              <a:t> </a:t>
            </a:r>
            <a:r>
              <a:rPr lang="en-US" sz="1300" dirty="0" err="1">
                <a:latin typeface="SFRM1000"/>
              </a:rPr>
              <a:t>đầu</a:t>
            </a:r>
            <a:r>
              <a:rPr lang="en-US" sz="1300" dirty="0">
                <a:latin typeface="SFRM1000"/>
              </a:rPr>
              <a:t> </a:t>
            </a:r>
            <a:r>
              <a:rPr lang="en-US" sz="1300" dirty="0" err="1">
                <a:latin typeface="SFRM1000"/>
              </a:rPr>
              <a:t>lặp</a:t>
            </a:r>
            <a:endParaRPr lang="en-US" sz="1300" dirty="0">
              <a:latin typeface="SFRM100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SFRM100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6E400E-E5B2-4DDD-9D84-E74C24331278}"/>
              </a:ext>
            </a:extLst>
          </p:cNvPr>
          <p:cNvSpPr txBox="1">
            <a:spLocks/>
          </p:cNvSpPr>
          <p:nvPr/>
        </p:nvSpPr>
        <p:spPr>
          <a:xfrm>
            <a:off x="7891585" y="4605820"/>
            <a:ext cx="938409" cy="454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 err="1">
                <a:latin typeface="SFRM1000"/>
              </a:rPr>
              <a:t>Kết</a:t>
            </a:r>
            <a:r>
              <a:rPr lang="en-US" sz="1300" dirty="0">
                <a:latin typeface="SFRM1000"/>
              </a:rPr>
              <a:t> </a:t>
            </a:r>
            <a:r>
              <a:rPr lang="en-US" sz="1300" dirty="0" err="1">
                <a:latin typeface="SFRM1000"/>
              </a:rPr>
              <a:t>thúc</a:t>
            </a:r>
            <a:r>
              <a:rPr lang="en-US" sz="1300" dirty="0">
                <a:latin typeface="SFRM1000"/>
              </a:rPr>
              <a:t> </a:t>
            </a:r>
            <a:r>
              <a:rPr lang="en-US" sz="1300" dirty="0" err="1">
                <a:latin typeface="SFRM1000"/>
              </a:rPr>
              <a:t>lặp</a:t>
            </a:r>
            <a:endParaRPr lang="en-US" sz="1300" dirty="0">
              <a:latin typeface="SFRM100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SFRM100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AB0A23-4A6F-4858-BD9D-3AB01379161A}"/>
              </a:ext>
            </a:extLst>
          </p:cNvPr>
          <p:cNvCxnSpPr>
            <a:cxnSpLocks/>
          </p:cNvCxnSpPr>
          <p:nvPr/>
        </p:nvCxnSpPr>
        <p:spPr>
          <a:xfrm>
            <a:off x="8079267" y="4304356"/>
            <a:ext cx="0" cy="280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AA41658-EA9B-497B-BE81-5D998F633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80492"/>
              </p:ext>
            </p:extLst>
          </p:nvPr>
        </p:nvGraphicFramePr>
        <p:xfrm>
          <a:off x="10087421" y="454304"/>
          <a:ext cx="1466582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175">
                  <a:extLst>
                    <a:ext uri="{9D8B030D-6E8A-4147-A177-3AD203B41FA5}">
                      <a16:colId xmlns:a16="http://schemas.microsoft.com/office/drawing/2014/main" val="2057912005"/>
                    </a:ext>
                  </a:extLst>
                </a:gridCol>
                <a:gridCol w="605407">
                  <a:extLst>
                    <a:ext uri="{9D8B030D-6E8A-4147-A177-3AD203B41FA5}">
                      <a16:colId xmlns:a16="http://schemas.microsoft.com/office/drawing/2014/main" val="4220378253"/>
                    </a:ext>
                  </a:extLst>
                </a:gridCol>
              </a:tblGrid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ADDR_WR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REG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09673381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 (000)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85460711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 (001)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n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215263993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 (010)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24864767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 (011)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78829632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4 (100)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406148728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5 (101)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result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6834033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27D3A34-83B2-4FC3-8AD4-56279C405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732261"/>
              </p:ext>
            </p:extLst>
          </p:nvPr>
        </p:nvGraphicFramePr>
        <p:xfrm>
          <a:off x="8348284" y="1451922"/>
          <a:ext cx="146659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295">
                  <a:extLst>
                    <a:ext uri="{9D8B030D-6E8A-4147-A177-3AD203B41FA5}">
                      <a16:colId xmlns:a16="http://schemas.microsoft.com/office/drawing/2014/main" val="2057912005"/>
                    </a:ext>
                  </a:extLst>
                </a:gridCol>
                <a:gridCol w="733295">
                  <a:extLst>
                    <a:ext uri="{9D8B030D-6E8A-4147-A177-3AD203B41FA5}">
                      <a16:colId xmlns:a16="http://schemas.microsoft.com/office/drawing/2014/main" val="4220378253"/>
                    </a:ext>
                  </a:extLst>
                </a:gridCol>
              </a:tblGrid>
              <a:tr h="1979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Opcode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ALU (FP)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09673381"/>
                  </a:ext>
                </a:extLst>
              </a:tr>
              <a:tr h="1979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Cộng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85460711"/>
                  </a:ext>
                </a:extLst>
              </a:tr>
              <a:tr h="1979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Chia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24864767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53F3D9C-AD71-4489-83DA-2CBCFBABA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56095"/>
              </p:ext>
            </p:extLst>
          </p:nvPr>
        </p:nvGraphicFramePr>
        <p:xfrm>
          <a:off x="8817489" y="2882580"/>
          <a:ext cx="213899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992">
                  <a:extLst>
                    <a:ext uri="{9D8B030D-6E8A-4147-A177-3AD203B41FA5}">
                      <a16:colId xmlns:a16="http://schemas.microsoft.com/office/drawing/2014/main" val="3274226649"/>
                    </a:ext>
                  </a:extLst>
                </a:gridCol>
              </a:tblGrid>
              <a:tr h="282893">
                <a:tc>
                  <a:txBody>
                    <a:bodyPr/>
                    <a:lstStyle/>
                    <a:p>
                      <a:r>
                        <a:rPr lang="en-US" sz="1400" dirty="0" err="1"/>
                        <a:t>Các</a:t>
                      </a:r>
                      <a:r>
                        <a:rPr lang="en-US" sz="1400" dirty="0"/>
                        <a:t>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13671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S1: Input number n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338345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S2: x = n;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6756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/>
                        <a:t>S3: root = n / x;	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5796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S4: root = root + x;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22012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S5 : root = root / 2;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52163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S6: x = root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14015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S7: result = root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8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19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59437"/>
              </p:ext>
            </p:extLst>
          </p:nvPr>
        </p:nvGraphicFramePr>
        <p:xfrm>
          <a:off x="400833" y="1979985"/>
          <a:ext cx="10952967" cy="432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56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1577071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914657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717083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836100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292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Result from 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680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0.31622776601683794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0.3162277340888977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3.192794023609835e-08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0.4472135954999579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0.4472135603427887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3.515716923141454e-08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0.5477225575051661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0.5477225184440613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3.9061104795123924e-08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0.6324555320336759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0.6324554681777954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6.38558804721967e-08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0.7071067811865476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0.5303301215171814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0.17677665966936618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2461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3.0983866769659336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3.098386526107788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1.5085814553117416e-07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968159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3.1144823004794873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3.1144821643829346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1.3609655269419818e-07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077687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3.1304951684997055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3.130495071411133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9.708857273693638e-08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417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3.146426544510455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3.146426200866699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3.4364375567363936e-07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57343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3.1622776601683795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3.1622774600982666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2.0007011292122456e-07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211966"/>
                  </a:ext>
                </a:extLst>
              </a:tr>
              <a:tr h="33158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Average Error: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0.005303449494307858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968185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8C9CA7C-16B8-4A29-A7E7-55AA14A0A69E}"/>
              </a:ext>
            </a:extLst>
          </p:cNvPr>
          <p:cNvSpPr txBox="1">
            <a:spLocks/>
          </p:cNvSpPr>
          <p:nvPr/>
        </p:nvSpPr>
        <p:spPr>
          <a:xfrm>
            <a:off x="838200" y="1444843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Case: 1 number after semicolon</a:t>
            </a:r>
          </a:p>
        </p:txBody>
      </p:sp>
    </p:spTree>
    <p:extLst>
      <p:ext uri="{BB962C8B-B14F-4D97-AF65-F5344CB8AC3E}">
        <p14:creationId xmlns:p14="http://schemas.microsoft.com/office/powerpoint/2010/main" val="285943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8660"/>
              </p:ext>
            </p:extLst>
          </p:nvPr>
        </p:nvGraphicFramePr>
        <p:xfrm>
          <a:off x="400833" y="1979985"/>
          <a:ext cx="10952967" cy="432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56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1577071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914657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717083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836100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292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Result from 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680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2461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968159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077687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417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57343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211966"/>
                  </a:ext>
                </a:extLst>
              </a:tr>
              <a:tr h="33158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Average Error: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968185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8C9CA7C-16B8-4A29-A7E7-55AA14A0A69E}"/>
              </a:ext>
            </a:extLst>
          </p:cNvPr>
          <p:cNvSpPr txBox="1">
            <a:spLocks/>
          </p:cNvSpPr>
          <p:nvPr/>
        </p:nvSpPr>
        <p:spPr>
          <a:xfrm>
            <a:off x="838200" y="1444843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Case: 2 number after semicolon</a:t>
            </a:r>
          </a:p>
        </p:txBody>
      </p:sp>
    </p:spTree>
    <p:extLst>
      <p:ext uri="{BB962C8B-B14F-4D97-AF65-F5344CB8AC3E}">
        <p14:creationId xmlns:p14="http://schemas.microsoft.com/office/powerpoint/2010/main" val="256190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44911"/>
              </p:ext>
            </p:extLst>
          </p:nvPr>
        </p:nvGraphicFramePr>
        <p:xfrm>
          <a:off x="838200" y="1577478"/>
          <a:ext cx="105156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46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5159495">
                  <a:extLst>
                    <a:ext uri="{9D8B030D-6E8A-4147-A177-3AD203B41FA5}">
                      <a16:colId xmlns:a16="http://schemas.microsoft.com/office/drawing/2014/main" val="981354644"/>
                    </a:ext>
                  </a:extLst>
                </a:gridCol>
                <a:gridCol w="3888642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Case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Longest time between input and output (</a:t>
                      </a:r>
                      <a:r>
                        <a:rPr lang="en-US" sz="1400" dirty="0" err="1"/>
                        <a:t>ps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 = x.0 (</a:t>
                      </a:r>
                      <a:r>
                        <a:rPr lang="en-US" sz="2400" dirty="0" err="1"/>
                        <a:t>eg</a:t>
                      </a:r>
                      <a:r>
                        <a:rPr lang="en-US" sz="2400" dirty="0"/>
                        <a:t> 1.0, 2.0,…)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28414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 =  x.0y (</a:t>
                      </a:r>
                      <a:r>
                        <a:rPr lang="en-US" sz="2400" dirty="0" err="1"/>
                        <a:t>eg</a:t>
                      </a:r>
                      <a:r>
                        <a:rPr lang="en-US" sz="2400" dirty="0"/>
                        <a:t> 1.01, 1.02,…)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23930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 = x.00y (</a:t>
                      </a:r>
                      <a:r>
                        <a:rPr lang="en-US" sz="2400" dirty="0" err="1"/>
                        <a:t>eg</a:t>
                      </a:r>
                      <a:r>
                        <a:rPr lang="en-US" sz="2400" dirty="0"/>
                        <a:t> 1.001, 1.002,…)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 = x.000y (</a:t>
                      </a:r>
                      <a:r>
                        <a:rPr lang="en-US" sz="2400" dirty="0" err="1"/>
                        <a:t>eg</a:t>
                      </a:r>
                      <a:r>
                        <a:rPr lang="en-US" sz="2400" dirty="0"/>
                        <a:t> 1.0001, 1.0002…)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 = -x.0 (</a:t>
                      </a:r>
                      <a:r>
                        <a:rPr lang="en-US" sz="2400" dirty="0" err="1"/>
                        <a:t>eg</a:t>
                      </a:r>
                      <a:r>
                        <a:rPr lang="en-US" sz="2400" dirty="0"/>
                        <a:t> -1.0, -2.0,…)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7931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9">
                <a:extLst>
                  <a:ext uri="{FF2B5EF4-FFF2-40B4-BE49-F238E27FC236}">
                    <a16:creationId xmlns:a16="http://schemas.microsoft.com/office/drawing/2014/main" id="{48F87FC3-29A0-4F32-924D-F2F60DC11C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686438"/>
                <a:ext cx="10515600" cy="18064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Frequency = 1 / Max(Longest time between input and output)</a:t>
                </a:r>
              </a:p>
              <a:p>
                <a:pPr marL="1828800" lvl="4" indent="0">
                  <a:buNone/>
                </a:pPr>
                <a:r>
                  <a:rPr lang="en-US" sz="2400" dirty="0"/>
                  <a:t>=</a:t>
                </a:r>
                <a:r>
                  <a:rPr lang="en-US" sz="2400" b="0" u="none" strike="noStrike" baseline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28414 ∗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= 35193918.49 (Hz)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Number of cycle: 4</a:t>
                </a:r>
              </a:p>
            </p:txBody>
          </p:sp>
        </mc:Choice>
        <mc:Fallback xmlns="">
          <p:sp>
            <p:nvSpPr>
              <p:cNvPr id="5" name="Content Placeholder 9">
                <a:extLst>
                  <a:ext uri="{FF2B5EF4-FFF2-40B4-BE49-F238E27FC236}">
                    <a16:creationId xmlns:a16="http://schemas.microsoft.com/office/drawing/2014/main" id="{48F87FC3-29A0-4F32-924D-F2F60DC11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86438"/>
                <a:ext cx="10515600" cy="1806437"/>
              </a:xfrm>
              <a:prstGeom prst="rect">
                <a:avLst/>
              </a:prstGeom>
              <a:blipFill>
                <a:blip r:embed="rId2"/>
                <a:stretch>
                  <a:fillRect l="-812" t="-4730" b="-1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79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/>
        </p:nvGraphicFramePr>
        <p:xfrm>
          <a:off x="400833" y="2192168"/>
          <a:ext cx="11398683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0 10000000 </a:t>
                      </a:r>
                      <a:r>
                        <a:rPr lang="en-US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00000000000000000000000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3.0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0 10000000 </a:t>
                      </a:r>
                      <a:r>
                        <a:rPr lang="en-US" sz="1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10000000000000000000000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0 10000000 </a:t>
                      </a:r>
                      <a:r>
                        <a:rPr lang="en-US" sz="1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10000000000000000000000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8C9CA7C-16B8-4A29-A7E7-55AA14A0A6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Case: Input = x.0 (</a:t>
            </a:r>
            <a:r>
              <a:rPr lang="en-US" sz="2800" dirty="0" err="1"/>
              <a:t>eg</a:t>
            </a:r>
            <a:r>
              <a:rPr lang="en-US" sz="2800" dirty="0"/>
              <a:t> 1.0, 2.0,…)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2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93098"/>
              </p:ext>
            </p:extLst>
          </p:nvPr>
        </p:nvGraphicFramePr>
        <p:xfrm>
          <a:off x="400833" y="2192168"/>
          <a:ext cx="1139868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48819B88-842B-49CF-BA03-97925BC43C9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Case </a:t>
            </a:r>
            <a:r>
              <a:rPr lang="en-US" sz="2800" dirty="0"/>
              <a:t>Input =  x.0y (</a:t>
            </a:r>
            <a:r>
              <a:rPr lang="en-US" sz="2800" dirty="0" err="1"/>
              <a:t>eg</a:t>
            </a:r>
            <a:r>
              <a:rPr lang="en-US" sz="2800" dirty="0"/>
              <a:t> 1.01, 1.02,…)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8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/>
        </p:nvGraphicFramePr>
        <p:xfrm>
          <a:off x="400833" y="2192168"/>
          <a:ext cx="1139868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E90CCC53-67D6-44FA-96C1-E6D36402B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69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Case Input = x.00y (</a:t>
            </a:r>
            <a:r>
              <a:rPr lang="en-US" sz="2800" dirty="0" err="1"/>
              <a:t>eg</a:t>
            </a:r>
            <a:r>
              <a:rPr lang="en-US" sz="2800" dirty="0"/>
              <a:t> 1.001, 1.002,…)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/>
        </p:nvGraphicFramePr>
        <p:xfrm>
          <a:off x="400833" y="2192168"/>
          <a:ext cx="1139868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6930507A-E09E-437B-8187-47E6D76A57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Case </a:t>
            </a:r>
            <a:r>
              <a:rPr lang="en-US" sz="2800" dirty="0"/>
              <a:t>Input = x.000y (</a:t>
            </a:r>
            <a:r>
              <a:rPr lang="en-US" sz="2800" dirty="0" err="1"/>
              <a:t>eg</a:t>
            </a:r>
            <a:r>
              <a:rPr lang="en-US" sz="2800" dirty="0"/>
              <a:t> 1.0001, 1.0002…)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1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EEC02E-0781-443F-ACDE-08CB94BC7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69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Case Input = -x.0 (</a:t>
            </a:r>
            <a:r>
              <a:rPr lang="en-US" sz="2800" dirty="0" err="1"/>
              <a:t>eg</a:t>
            </a:r>
            <a:r>
              <a:rPr lang="en-US" sz="2800" dirty="0"/>
              <a:t> -1.0, -2.0,…)</a:t>
            </a:r>
          </a:p>
          <a:p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/>
        </p:nvGraphicFramePr>
        <p:xfrm>
          <a:off x="400833" y="2192168"/>
          <a:ext cx="1139868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89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BBE-BD36-43B1-81DB-29235E8F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61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u="sn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28D4-A766-466C-884F-22D3C4A8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000" dirty="0"/>
              <a:t>Algorithm</a:t>
            </a:r>
          </a:p>
          <a:p>
            <a:pPr marL="514350" indent="-514350">
              <a:buAutoNum type="arabicPeriod"/>
            </a:pPr>
            <a:r>
              <a:rPr lang="en-US" sz="4000" dirty="0"/>
              <a:t>Datapath</a:t>
            </a:r>
          </a:p>
          <a:p>
            <a:pPr marL="514350" indent="-514350">
              <a:buAutoNum type="arabicPeriod"/>
            </a:pPr>
            <a:r>
              <a:rPr lang="en-US" sz="4000" dirty="0"/>
              <a:t>Controller (FSM)</a:t>
            </a:r>
          </a:p>
          <a:p>
            <a:pPr marL="514350" indent="-514350">
              <a:buAutoNum type="arabicPeriod"/>
            </a:pPr>
            <a:r>
              <a:rPr lang="en-US" sz="4000" dirty="0"/>
              <a:t>Simulation result</a:t>
            </a:r>
          </a:p>
        </p:txBody>
      </p:sp>
    </p:spTree>
    <p:extLst>
      <p:ext uri="{BB962C8B-B14F-4D97-AF65-F5344CB8AC3E}">
        <p14:creationId xmlns:p14="http://schemas.microsoft.com/office/powerpoint/2010/main" val="1174850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091-CF17-442D-B186-2FA807F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2226-1FD8-49AC-8A20-207FA5EF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2836" cy="4351338"/>
          </a:xfrm>
        </p:spPr>
        <p:txBody>
          <a:bodyPr/>
          <a:lstStyle/>
          <a:p>
            <a:r>
              <a:rPr lang="en-US" dirty="0"/>
              <a:t>Adder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6EB10-73E7-41CA-B8DC-F626289D5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974" y="1027906"/>
            <a:ext cx="4673826" cy="54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5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091-CF17-442D-B186-2FA807F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2226-1FD8-49AC-8A20-207FA5EF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2836" cy="4351338"/>
          </a:xfrm>
        </p:spPr>
        <p:txBody>
          <a:bodyPr/>
          <a:lstStyle/>
          <a:p>
            <a:r>
              <a:rPr lang="en-US" dirty="0"/>
              <a:t>Multiplier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2467F-43A2-4478-B2F5-D295F6A2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639" y="1690688"/>
            <a:ext cx="5153932" cy="37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65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091-CF17-442D-B186-2FA807F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2226-1FD8-49AC-8A20-207FA5EF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2836" cy="4351338"/>
          </a:xfrm>
        </p:spPr>
        <p:txBody>
          <a:bodyPr/>
          <a:lstStyle/>
          <a:p>
            <a:r>
              <a:rPr lang="en-US" dirty="0"/>
              <a:t>Division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2D6C4-4834-4D76-A00B-A77378BB3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507435"/>
            <a:ext cx="6454682" cy="59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4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E6EB-07C2-4AE0-ADFC-6BB3ED62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DA62-AC9F-4646-96FF-2BC2A849E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i="0" u="none" strike="noStrike" baseline="0" dirty="0">
                    <a:latin typeface="SFRM1000"/>
                  </a:rPr>
                  <a:t>A classic algorithm that illustrates many of these concerns is “Newton’s” method to compute squarer root </a:t>
                </a:r>
                <a14:m>
                  <m:oMath xmlns:m="http://schemas.openxmlformats.org/officeDocument/2006/math"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u="none" strike="noStrike" baseline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 for</a:t>
                </a:r>
                <a:r>
                  <a:rPr lang="en-US" b="0" i="0" u="none" strike="noStrike" dirty="0">
                    <a:latin typeface="SFRM1000"/>
                  </a:rPr>
                  <a:t> a &gt; 0, i.e</a:t>
                </a:r>
                <a:r>
                  <a:rPr lang="en-US" dirty="0">
                    <a:latin typeface="SFRM1000"/>
                  </a:rPr>
                  <a:t>. to 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. </a:t>
                </a:r>
                <a:r>
                  <a:rPr lang="en-US" dirty="0">
                    <a:latin typeface="SFRM1000"/>
                  </a:rPr>
                  <a:t>The algorithm starts with some guess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  and </a:t>
                </a:r>
                <a:r>
                  <a:rPr lang="en-US" dirty="0">
                    <a:latin typeface="SFRM1000"/>
                  </a:rPr>
                  <a:t>computes the sequence of improved guesses.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0" u="none" strike="noStrike" baseline="0" dirty="0">
                  <a:latin typeface="SFRM1000"/>
                </a:endParaRPr>
              </a:p>
              <a:p>
                <a:pPr marL="0" indent="0">
                  <a:buNone/>
                </a:pPr>
                <a:endParaRPr lang="en-US" dirty="0">
                  <a:latin typeface="SFRM1000"/>
                </a:endParaRPr>
              </a:p>
              <a:p>
                <a:r>
                  <a:rPr lang="en-US" dirty="0">
                    <a:latin typeface="SFRM1000"/>
                  </a:rPr>
                  <a:t>The intuition is very simple: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 is too big (</a:t>
                </a:r>
                <a14:m>
                  <m:oMath xmlns:m="http://schemas.openxmlformats.org/officeDocument/2006/math">
                    <m:r>
                      <a:rPr lang="en-US" b="0" i="0" u="none" strike="noStrike" baseline="0" smtClean="0">
                        <a:latin typeface="Cambria Math" panose="02040503050406030204" pitchFamily="18" charset="0"/>
                      </a:rPr>
                      <m:t> &gt;</m:t>
                    </m:r>
                    <m:rad>
                      <m:radPr>
                        <m:degHide m:val="on"/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),</a:t>
                </a:r>
                <a:r>
                  <a:rPr lang="en-US" b="0" i="0" u="none" strike="noStrike" dirty="0">
                    <a:latin typeface="SFRM1000"/>
                  </a:rPr>
                  <a:t> </a:t>
                </a:r>
                <a:r>
                  <a:rPr lang="en-US" dirty="0">
                    <a:latin typeface="SFRM1000"/>
                  </a:rPr>
                  <a:t>then a/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SFRM1000"/>
                  </a:rPr>
                  <a:t>will be too small</a:t>
                </a:r>
                <a:r>
                  <a:rPr lang="en-US" b="0" i="0" u="none" strike="noStrike" baseline="0" dirty="0">
                    <a:latin typeface="SFRM1000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0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),</a:t>
                </a:r>
                <a:r>
                  <a:rPr lang="en-US" b="0" i="0" u="none" strike="noStrike" dirty="0">
                    <a:latin typeface="SFRM1000"/>
                  </a:rPr>
                  <a:t> </a:t>
                </a:r>
                <a:r>
                  <a:rPr lang="en-US" dirty="0">
                    <a:latin typeface="SFRM1000"/>
                  </a:rPr>
                  <a:t>and so their arithmetic mean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 </a:t>
                </a:r>
                <a:r>
                  <a:rPr lang="en-US" dirty="0">
                    <a:latin typeface="SFRM1000"/>
                  </a:rPr>
                  <a:t>will be closer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DA62-AC9F-4646-96FF-2BC2A849E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67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E6EB-07C2-4AE0-ADFC-6BB3ED62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55365-8D6B-4B3F-A7D3-190C3750B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715" y="1824722"/>
            <a:ext cx="6304767" cy="2423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8C2633-2780-44F9-88EA-22C5BB231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715" y="4276355"/>
            <a:ext cx="6304767" cy="221652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DAA316-D642-4D50-96B0-317C8EA66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959268" cy="4667250"/>
          </a:xfrm>
        </p:spPr>
        <p:txBody>
          <a:bodyPr/>
          <a:lstStyle/>
          <a:p>
            <a:r>
              <a:rPr lang="en-US" b="0" i="0" u="none" strike="noStrike" baseline="0" dirty="0">
                <a:latin typeface="SFRM1000"/>
              </a:rPr>
              <a:t>Demo on </a:t>
            </a:r>
            <a:r>
              <a:rPr lang="en-US" b="0" i="0" u="none" strike="noStrike" baseline="0" dirty="0">
                <a:latin typeface="SFRM1000"/>
                <a:hlinkClick r:id="rId4"/>
              </a:rPr>
              <a:t>https://www.desmos.com/calculator</a:t>
            </a:r>
            <a:endParaRPr lang="en-US" b="0" i="0" u="none" strike="noStrike" baseline="0" dirty="0">
              <a:latin typeface="SFRM100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latin typeface="SFRM1000"/>
            </a:endParaRPr>
          </a:p>
        </p:txBody>
      </p:sp>
    </p:spTree>
    <p:extLst>
      <p:ext uri="{BB962C8B-B14F-4D97-AF65-F5344CB8AC3E}">
        <p14:creationId xmlns:p14="http://schemas.microsoft.com/office/powerpoint/2010/main" val="125208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E6EB-07C2-4AE0-ADFC-6BB3ED62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DB5B-E6B2-468D-B5FD-BD29C262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01575"/>
          </a:xfrm>
        </p:spPr>
        <p:txBody>
          <a:bodyPr/>
          <a:lstStyle/>
          <a:p>
            <a:r>
              <a:rPr lang="en-US" dirty="0"/>
              <a:t>Proof with testcase using C++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C9252BD2-915E-4DC4-9A00-91BD22AC4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940159"/>
              </p:ext>
            </p:extLst>
          </p:nvPr>
        </p:nvGraphicFramePr>
        <p:xfrm>
          <a:off x="1272436" y="2505306"/>
          <a:ext cx="48235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15">
                  <a:extLst>
                    <a:ext uri="{9D8B030D-6E8A-4147-A177-3AD203B41FA5}">
                      <a16:colId xmlns:a16="http://schemas.microsoft.com/office/drawing/2014/main" val="403207379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51615425"/>
                    </a:ext>
                  </a:extLst>
                </a:gridCol>
                <a:gridCol w="2430049">
                  <a:extLst>
                    <a:ext uri="{9D8B030D-6E8A-4147-A177-3AD203B41FA5}">
                      <a16:colId xmlns:a16="http://schemas.microsoft.com/office/drawing/2014/main" val="29545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59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72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10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1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60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48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70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FC8-F0A6-4334-81E0-BFA0B3F0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Datapath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76036-5DA0-4B30-80F7-AD6849C3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0870"/>
            <a:ext cx="10964433" cy="472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3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FC8-F0A6-4334-81E0-BFA0B3F0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Controller (FSM)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7C5F39-C948-467B-9D03-07596888B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760"/>
            <a:ext cx="2280781" cy="4165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SFRM1000"/>
              </a:rPr>
              <a:t>FSM flowchart</a:t>
            </a:r>
            <a:endParaRPr lang="en-US" b="1" i="0" u="none" strike="noStrike" baseline="0" dirty="0">
              <a:latin typeface="SFRM100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46DE5-B7A7-479C-828E-A25D4455D549}"/>
              </a:ext>
            </a:extLst>
          </p:cNvPr>
          <p:cNvSpPr txBox="1"/>
          <p:nvPr/>
        </p:nvSpPr>
        <p:spPr>
          <a:xfrm>
            <a:off x="838200" y="2126294"/>
            <a:ext cx="75041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S0: None</a:t>
            </a:r>
            <a:br>
              <a:rPr lang="en-US" sz="2400" b="0" i="0" dirty="0">
                <a:effectLst/>
                <a:latin typeface="-apple-system"/>
              </a:rPr>
            </a:br>
            <a:r>
              <a:rPr lang="en-US" sz="2400" b="0" i="0" dirty="0">
                <a:effectLst/>
                <a:latin typeface="-apple-system"/>
              </a:rPr>
              <a:t>S1: Input number n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S2: x = n;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S3: root = n / x;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S4: root = root + x;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S5 : root = root / 2;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S6: x = root</a:t>
            </a:r>
          </a:p>
          <a:p>
            <a:pPr algn="l"/>
            <a:r>
              <a:rPr lang="en-US" sz="2400" dirty="0">
                <a:latin typeface="-apple-system"/>
              </a:rPr>
              <a:t>S7: result = root</a:t>
            </a:r>
            <a:endParaRPr lang="en-US" sz="2400" b="0" i="0" dirty="0">
              <a:effectLst/>
              <a:latin typeface="-apple-syste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C5BB0-3D79-4999-B0A1-4DD4341E4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121" y="365125"/>
            <a:ext cx="3131506" cy="63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3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FC8-F0A6-4334-81E0-BFA0B3F0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Controller (FSM)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7C5F39-C948-467B-9D03-07596888B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760"/>
            <a:ext cx="2280781" cy="4165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SFRM1000"/>
              </a:rPr>
              <a:t>ALU</a:t>
            </a:r>
            <a:endParaRPr lang="en-US" b="1" i="0" u="none" strike="noStrike" baseline="0" dirty="0">
              <a:latin typeface="SFRM100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46DE5-B7A7-479C-828E-A25D4455D549}"/>
              </a:ext>
            </a:extLst>
          </p:cNvPr>
          <p:cNvSpPr txBox="1"/>
          <p:nvPr/>
        </p:nvSpPr>
        <p:spPr>
          <a:xfrm>
            <a:off x="838200" y="2126294"/>
            <a:ext cx="770092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ALU's capable of doing the following operations: </a:t>
            </a:r>
            <a:r>
              <a:rPr lang="en-US" sz="2400" b="1" i="0" dirty="0">
                <a:effectLst/>
                <a:latin typeface="-apple-system"/>
              </a:rPr>
              <a:t>add</a:t>
            </a:r>
            <a:r>
              <a:rPr lang="en-US" sz="2400" b="0" i="0" dirty="0">
                <a:effectLst/>
                <a:latin typeface="-apple-system"/>
              </a:rPr>
              <a:t>, </a:t>
            </a:r>
            <a:r>
              <a:rPr lang="en-US" sz="2400" b="1" i="0" dirty="0">
                <a:effectLst/>
                <a:latin typeface="-apple-system"/>
              </a:rPr>
              <a:t>divide</a:t>
            </a:r>
            <a:r>
              <a:rPr lang="en-US" sz="2400" b="0" i="0" dirty="0">
                <a:effectLst/>
                <a:latin typeface="-apple-system"/>
              </a:rPr>
              <a:t> 2 floating-point numbers, </a:t>
            </a:r>
            <a:r>
              <a:rPr lang="en-US" sz="2400" b="1" i="0" dirty="0">
                <a:effectLst/>
                <a:latin typeface="-apple-system"/>
              </a:rPr>
              <a:t>divide by 2</a:t>
            </a:r>
            <a:r>
              <a:rPr lang="en-US" sz="2400" b="0" i="0" dirty="0">
                <a:effectLst/>
                <a:latin typeface="-apple-system"/>
              </a:rPr>
              <a:t> (this could be achieved by simply decreasing the exponent by 1).</a:t>
            </a:r>
          </a:p>
          <a:p>
            <a:pPr algn="l"/>
            <a:endParaRPr lang="en-US" sz="2400" b="0" i="0" dirty="0">
              <a:effectLst/>
              <a:latin typeface="-apple-system"/>
            </a:endParaRPr>
          </a:p>
          <a:p>
            <a:pPr algn="l"/>
            <a:r>
              <a:rPr lang="en-US" sz="2400" b="0" i="0" dirty="0">
                <a:effectLst/>
                <a:latin typeface="-apple-system"/>
              </a:rPr>
              <a:t>ALU's flags: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 zero: = 1 when ALU's result is 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 negative: = 1 when ALU's result is &lt;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8B467-1524-4571-A2E9-45E831F01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121" y="365125"/>
            <a:ext cx="3131506" cy="63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3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FC8-F0A6-4334-81E0-BFA0B3F0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Controller (FSM)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7C5F39-C948-467B-9D03-07596888B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760"/>
            <a:ext cx="2280781" cy="4165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SFRM1000"/>
              </a:rPr>
              <a:t>Register Files</a:t>
            </a:r>
            <a:endParaRPr lang="en-US" b="1" i="0" u="none" strike="noStrike" baseline="0" dirty="0">
              <a:latin typeface="SFRM100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46DE5-B7A7-479C-828E-A25D4455D549}"/>
              </a:ext>
            </a:extLst>
          </p:cNvPr>
          <p:cNvSpPr txBox="1"/>
          <p:nvPr/>
        </p:nvSpPr>
        <p:spPr>
          <a:xfrm>
            <a:off x="838200" y="2126294"/>
            <a:ext cx="770092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We need 8 register files: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RF[0] =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RF[1] = </a:t>
            </a:r>
            <a:r>
              <a:rPr lang="en-US" sz="2400" dirty="0">
                <a:latin typeface="-apple-system"/>
              </a:rPr>
              <a:t>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RF[2] = 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RF[3] = root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RF[4] =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RF[5] = result</a:t>
            </a:r>
            <a:endParaRPr lang="en-US" sz="2400" b="0" i="0" dirty="0">
              <a:effectLst/>
              <a:latin typeface="-apple-syste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3FA8E-C4C7-4559-8801-23E03AFBD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121" y="365125"/>
            <a:ext cx="3131506" cy="63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1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1103</Words>
  <Application>Microsoft Office PowerPoint</Application>
  <PresentationFormat>Widescreen</PresentationFormat>
  <Paragraphs>431</Paragraphs>
  <Slides>22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SFRM1000</vt:lpstr>
      <vt:lpstr>Arial</vt:lpstr>
      <vt:lpstr>Calibri</vt:lpstr>
      <vt:lpstr>Calibri Light</vt:lpstr>
      <vt:lpstr>Cambria Math</vt:lpstr>
      <vt:lpstr>Office Theme</vt:lpstr>
      <vt:lpstr>Floating Point Squareroot</vt:lpstr>
      <vt:lpstr>Contents</vt:lpstr>
      <vt:lpstr>1. Algorithm</vt:lpstr>
      <vt:lpstr>1. Algorithm</vt:lpstr>
      <vt:lpstr>1. Algorithm</vt:lpstr>
      <vt:lpstr>2. Datapath</vt:lpstr>
      <vt:lpstr>3. Controller (FSM)</vt:lpstr>
      <vt:lpstr>3. Controller (FSM)</vt:lpstr>
      <vt:lpstr>3. Controller (FSM)</vt:lpstr>
      <vt:lpstr>3. Controller (FSM)</vt:lpstr>
      <vt:lpstr>3. Controller (FSM)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1. Algorithm</vt:lpstr>
      <vt:lpstr>1. Algorithm</vt:lpstr>
      <vt:lpstr>1.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 Point Squareroot</dc:title>
  <dc:creator>Trang</dc:creator>
  <cp:lastModifiedBy>Trang</cp:lastModifiedBy>
  <cp:revision>68</cp:revision>
  <dcterms:created xsi:type="dcterms:W3CDTF">2020-12-27T12:31:55Z</dcterms:created>
  <dcterms:modified xsi:type="dcterms:W3CDTF">2020-12-29T12:57:45Z</dcterms:modified>
</cp:coreProperties>
</file>