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57" r:id="rId4"/>
    <p:sldId id="258" r:id="rId5"/>
    <p:sldId id="261" r:id="rId6"/>
    <p:sldId id="276" r:id="rId7"/>
    <p:sldId id="259" r:id="rId8"/>
    <p:sldId id="264" r:id="rId9"/>
    <p:sldId id="265" r:id="rId10"/>
    <p:sldId id="266" r:id="rId11"/>
    <p:sldId id="260" r:id="rId12"/>
    <p:sldId id="263" r:id="rId13"/>
    <p:sldId id="271" r:id="rId14"/>
    <p:sldId id="281" r:id="rId15"/>
    <p:sldId id="284" r:id="rId16"/>
    <p:sldId id="285" r:id="rId17"/>
    <p:sldId id="269" r:id="rId18"/>
    <p:sldId id="282" r:id="rId19"/>
    <p:sldId id="280" r:id="rId20"/>
    <p:sldId id="272" r:id="rId21"/>
    <p:sldId id="273" r:id="rId22"/>
    <p:sldId id="274" r:id="rId23"/>
    <p:sldId id="275" r:id="rId24"/>
    <p:sldId id="278" r:id="rId25"/>
    <p:sldId id="27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D6E905-B772-4AEC-8410-5361487ABA35}"/>
              </a:ext>
            </a:extLst>
          </p:cNvPr>
          <p:cNvSpPr txBox="1">
            <a:spLocks/>
          </p:cNvSpPr>
          <p:nvPr/>
        </p:nvSpPr>
        <p:spPr>
          <a:xfrm>
            <a:off x="3490034" y="2023511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Floating</a:t>
            </a:r>
            <a:r>
              <a:rPr lang="vi-VN" sz="3600" dirty="0"/>
              <a:t>-</a:t>
            </a:r>
            <a:r>
              <a:rPr lang="en-US" sz="3600" dirty="0"/>
              <a:t>Point Square</a:t>
            </a:r>
            <a:r>
              <a:rPr lang="vi-VN" sz="3600" dirty="0"/>
              <a:t> </a:t>
            </a:r>
            <a:r>
              <a:rPr lang="en-US" sz="3600" dirty="0"/>
              <a:t>root</a:t>
            </a:r>
          </a:p>
        </p:txBody>
      </p:sp>
      <p:sp useBgFill="1">
        <p:nvSpPr>
          <p:cNvPr id="9" name="Rectangle 8"/>
          <p:cNvSpPr/>
          <p:nvPr/>
        </p:nvSpPr>
        <p:spPr>
          <a:xfrm>
            <a:off x="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662940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4B4F02-0778-4D4D-A82A-06004136D93B}"/>
              </a:ext>
            </a:extLst>
          </p:cNvPr>
          <p:cNvSpPr txBox="1">
            <a:spLocks/>
          </p:cNvSpPr>
          <p:nvPr/>
        </p:nvSpPr>
        <p:spPr>
          <a:xfrm>
            <a:off x="3490034" y="4047022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Team members: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o hai cong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thuA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n – 1852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1469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kieu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trang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– 18521522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0" y="0"/>
            <a:ext cx="43434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7874000" y="0"/>
            <a:ext cx="43180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-1.96532E-6 L -0.34584 -1.96532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2 -1.96532E-6 L 0.35972 -1.96532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4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7633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23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We need 6 register files: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RF[0]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RF[1] = </a:t>
            </a:r>
            <a:r>
              <a:rPr lang="en-US" sz="2400" dirty="0">
                <a:latin typeface="-apple-system"/>
              </a:rPr>
              <a:t>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RF[2]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RF[3] = root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RF[4]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RF[5] = result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FA8E-C4C7-4559-8801-23E03AFB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95662"/>
              </p:ext>
            </p:extLst>
          </p:nvPr>
        </p:nvGraphicFramePr>
        <p:xfrm>
          <a:off x="1095615" y="2264533"/>
          <a:ext cx="999012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4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435487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556965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615857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465546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283483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nhập</a:t>
                      </a:r>
                      <a:r>
                        <a:rPr lang="en-US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 err="1">
                          <a:effectLst/>
                        </a:rPr>
                        <a:t>Địa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chỉ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đọc</a:t>
                      </a:r>
                      <a:r>
                        <a:rPr lang="en-US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xuất</a:t>
                      </a:r>
                      <a:r>
                        <a:rPr lang="en-US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Don't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96337"/>
              </p:ext>
            </p:extLst>
          </p:nvPr>
        </p:nvGraphicFramePr>
        <p:xfrm>
          <a:off x="913794" y="2304148"/>
          <a:ext cx="8104945" cy="315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53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353309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046260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28394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310938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249965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188992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7110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Allow input(WE)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sz="1400" b="1" dirty="0">
                          <a:effectLst/>
                        </a:rPr>
                        <a:t>Writting address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Reading Address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Reading Address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ALU actions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Output Enable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41658-EA9B-497B-BE81-5D998F63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5181"/>
              </p:ext>
            </p:extLst>
          </p:nvPr>
        </p:nvGraphicFramePr>
        <p:xfrm>
          <a:off x="9560439" y="330568"/>
          <a:ext cx="146658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7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05407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ADDR_WR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 (000)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 (001)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5263993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 (010)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 (011)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8829632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4 (100)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406148728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5 (101)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68340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D3A34-83B2-4FC3-8AD4-56279C40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63968"/>
              </p:ext>
            </p:extLst>
          </p:nvPr>
        </p:nvGraphicFramePr>
        <p:xfrm>
          <a:off x="9560439" y="2583180"/>
          <a:ext cx="146659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29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85161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Opcode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ALU (FP)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Divide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3F3D9C-AD71-4489-83DA-2CBCFBAB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61772"/>
              </p:ext>
            </p:extLst>
          </p:nvPr>
        </p:nvGraphicFramePr>
        <p:xfrm>
          <a:off x="9560439" y="3829952"/>
          <a:ext cx="21389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92">
                  <a:extLst>
                    <a:ext uri="{9D8B030D-6E8A-4147-A177-3AD203B41FA5}">
                      <a16:colId xmlns:a16="http://schemas.microsoft.com/office/drawing/2014/main" val="327422664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367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S1: Input number n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3834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S2: x = n;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75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/>
                        <a:t>S3: root = n / x;	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79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S4: root = root + x;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2012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S5 : root = root / 2;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163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S6: x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401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S7: result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9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73225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0.31622776601683794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0.3162277340888977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3.192794023609835e-08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0.4472135954999579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0.4472135603427887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3.515716923141454e-08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0.5477225575051661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0.5477225184440613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3.9061104795123924e-08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0.6324555320336759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0.6324554681777954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6.38558804721967e-08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0.7071067811865476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0.5303301215171814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0.17677665966936618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3.0983866769659336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3.098386526107788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1.5085814553117416e-07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3.1144823004794873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3.1144821643829346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1.3609655269419818e-07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3.1304951684997055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3.130495071411133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9.708857273693638e-08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3.146426544510455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3.146426200866699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3.4364375567363936e-07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3.1622776601683795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3.1622774600982666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2.0007011292122456e-07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0.005303449494307858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1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85943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2 number after semicolon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E9E69E1-23AC-4FBE-8AF5-78425CAB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42114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0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3 number after semicolon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E9E69E1-23AC-4FBE-8AF5-78425CAB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92588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18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</a:t>
            </a:r>
            <a:r>
              <a:rPr lang="en-US" dirty="0"/>
              <a:t>I</a:t>
            </a:r>
            <a:r>
              <a:rPr lang="en-US" sz="2800" dirty="0"/>
              <a:t>nput is a negative number.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E9E69E1-23AC-4FBE-8AF5-78425CAB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4323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9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50952"/>
              </p:ext>
            </p:extLst>
          </p:nvPr>
        </p:nvGraphicFramePr>
        <p:xfrm>
          <a:off x="832874" y="2320428"/>
          <a:ext cx="105156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6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5159495">
                  <a:extLst>
                    <a:ext uri="{9D8B030D-6E8A-4147-A177-3AD203B41FA5}">
                      <a16:colId xmlns:a16="http://schemas.microsoft.com/office/drawing/2014/main" val="981354644"/>
                    </a:ext>
                  </a:extLst>
                </a:gridCol>
                <a:gridCol w="3888642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Longest time between input and output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1.0, 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28414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 x.0y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1.01, 1.02,…)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23930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1.001, 1.002,…)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1.0001, 1.0002…)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-x.0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-1.0, -2.0,…)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9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9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Frequency = 1 / Max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:r>
                  <a:rPr lang="vi-VN" dirty="0"/>
                  <a:t>the l</a:t>
                </a:r>
                <a:r>
                  <a:rPr lang="en-US" dirty="0" err="1"/>
                  <a:t>ongest</a:t>
                </a:r>
                <a:r>
                  <a:rPr lang="en-US" dirty="0"/>
                  <a:t>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800" dirty="0"/>
                  <a:t>=</a:t>
                </a:r>
                <a:r>
                  <a:rPr lang="en-US" sz="28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28414 ∗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35193918.49 (Hz)</a:t>
                </a:r>
              </a:p>
              <a:p>
                <a:endParaRPr lang="en-US" dirty="0"/>
              </a:p>
              <a:p>
                <a:r>
                  <a:rPr lang="en-US" dirty="0"/>
                  <a:t>Number of cycle: 4</a:t>
                </a:r>
              </a:p>
            </p:txBody>
          </p:sp>
        </mc:Choice>
        <mc:Fallback xmlns="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  <a:blipFill>
                <a:blip r:embed="rId2"/>
                <a:stretch>
                  <a:fillRect l="-1043" t="-3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5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6999"/>
              </p:ext>
            </p:extLst>
          </p:nvPr>
        </p:nvGraphicFramePr>
        <p:xfrm>
          <a:off x="400833" y="2192168"/>
          <a:ext cx="1139868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Input = x.0 (</a:t>
            </a:r>
            <a:r>
              <a:rPr lang="en-US" sz="2800" dirty="0" err="1"/>
              <a:t>eg</a:t>
            </a:r>
            <a:r>
              <a:rPr lang="en-US" sz="2800" dirty="0"/>
              <a:t> 1.0, 2.0,…)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45D-BAD7-4666-82FB-740DE29F5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Floating</a:t>
            </a:r>
            <a:r>
              <a:rPr lang="vi-VN" b="1" dirty="0"/>
              <a:t>-</a:t>
            </a:r>
            <a:r>
              <a:rPr lang="en-US" b="1" dirty="0"/>
              <a:t>Point Square</a:t>
            </a:r>
            <a:r>
              <a:rPr lang="vi-VN" b="1" dirty="0"/>
              <a:t> </a:t>
            </a:r>
            <a:r>
              <a:rPr lang="en-US" b="1" dirty="0"/>
              <a:t>root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78D3-763C-48D7-9C67-A853A37F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Hồ </a:t>
            </a:r>
            <a:r>
              <a:rPr lang="en-US" dirty="0" err="1"/>
              <a:t>Hải</a:t>
            </a:r>
            <a:r>
              <a:rPr lang="en-US" dirty="0"/>
              <a:t> Công </a:t>
            </a:r>
            <a:r>
              <a:rPr lang="en-US" dirty="0" err="1"/>
              <a:t>Thuận</a:t>
            </a:r>
            <a:r>
              <a:rPr lang="en-US" dirty="0"/>
              <a:t> – 1852</a:t>
            </a:r>
            <a:r>
              <a:rPr lang="vi-VN" dirty="0"/>
              <a:t>1469</a:t>
            </a:r>
            <a:endParaRPr lang="en-US" dirty="0"/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Kiều</a:t>
            </a:r>
            <a:r>
              <a:rPr lang="en-US" dirty="0"/>
              <a:t> Trang – 18521522</a:t>
            </a:r>
          </a:p>
        </p:txBody>
      </p:sp>
    </p:spTree>
    <p:extLst>
      <p:ext uri="{BB962C8B-B14F-4D97-AF65-F5344CB8AC3E}">
        <p14:creationId xmlns:p14="http://schemas.microsoft.com/office/powerpoint/2010/main" val="218178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3656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8819B88-842B-49CF-BA03-97925BC43C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 x.0y (</a:t>
            </a:r>
            <a:r>
              <a:rPr lang="en-US" sz="2800" dirty="0" err="1"/>
              <a:t>eg</a:t>
            </a:r>
            <a:r>
              <a:rPr lang="en-US" sz="2800" dirty="0"/>
              <a:t> 1.01, 1.02,…)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90CCC53-67D6-44FA-96C1-E6D3640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x.00y (</a:t>
            </a:r>
            <a:r>
              <a:rPr lang="en-US" sz="2800" dirty="0" err="1"/>
              <a:t>eg</a:t>
            </a:r>
            <a:r>
              <a:rPr lang="en-US" sz="2800" dirty="0"/>
              <a:t> 1.001, 1.002,…)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006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390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930507A-E09E-437B-8187-47E6D76A57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x.000y (</a:t>
            </a:r>
            <a:r>
              <a:rPr lang="en-US" sz="2800" dirty="0" err="1"/>
              <a:t>eg</a:t>
            </a:r>
            <a:r>
              <a:rPr lang="en-US" sz="2800" dirty="0"/>
              <a:t> 1.0001, 1.0002…)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EC02E-0781-443F-ACDE-08CB94BC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-x.0 (</a:t>
            </a:r>
            <a:r>
              <a:rPr lang="en-US" sz="2800" dirty="0" err="1"/>
              <a:t>eg</a:t>
            </a:r>
            <a:r>
              <a:rPr lang="en-US" sz="2800" dirty="0"/>
              <a:t> -1.0, -2.0,…)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4591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EB10-73E7-41CA-B8DC-F626289D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4" y="1027906"/>
            <a:ext cx="4673826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467F-43A2-4478-B2F5-D295F6A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1690688"/>
            <a:ext cx="5153932" cy="3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D6C4-4834-4D76-A00B-A77378B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07435"/>
            <a:ext cx="6454682" cy="5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BBE-BD36-43B1-81DB-29235E8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8D4-A766-466C-884F-22D3C4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748364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sz="4000" dirty="0"/>
              <a:t>Algorithm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Datapath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Controller (FSM)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7485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SFRM1000"/>
                  </a:rPr>
                  <a:t>“Newton’s” method to compute squarer root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u="none" strike="noStrike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for</a:t>
                </a:r>
                <a:r>
                  <a:rPr lang="en-US" b="0" i="0" u="none" strike="noStrike" dirty="0">
                    <a:latin typeface="SFRM1000"/>
                  </a:rPr>
                  <a:t> a &gt; 0, i.e</a:t>
                </a:r>
                <a:r>
                  <a:rPr lang="en-US" dirty="0">
                    <a:latin typeface="SFRM1000"/>
                  </a:rPr>
                  <a:t>.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 </a:t>
                </a:r>
                <a:r>
                  <a:rPr lang="en-US" dirty="0">
                    <a:latin typeface="SFRM1000"/>
                  </a:rPr>
                  <a:t>The algorithm starts with some guess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 and </a:t>
                </a:r>
                <a:r>
                  <a:rPr lang="en-US" dirty="0">
                    <a:latin typeface="SFRM1000"/>
                  </a:rPr>
                  <a:t>computes the sequence of improved guesses.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u="none" strike="noStrike" baseline="0" dirty="0">
                  <a:latin typeface="SFRM1000"/>
                </a:endParaRPr>
              </a:p>
              <a:p>
                <a:pPr marL="0" indent="0">
                  <a:buNone/>
                </a:pPr>
                <a:endParaRPr lang="en-US" dirty="0">
                  <a:latin typeface="SFRM1000"/>
                </a:endParaRPr>
              </a:p>
              <a:p>
                <a:r>
                  <a:rPr lang="vi-VN" dirty="0">
                    <a:latin typeface="SFRM1000"/>
                  </a:rPr>
                  <a:t>I</a:t>
                </a:r>
                <a:r>
                  <a:rPr lang="en-US" dirty="0">
                    <a:latin typeface="SFRM1000"/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is too big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&gt;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then a/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FRM1000"/>
                  </a:rPr>
                  <a:t>will be too small</a:t>
                </a:r>
                <a:r>
                  <a:rPr lang="en-US" b="0" i="0" u="none" strike="noStrike" baseline="0" dirty="0">
                    <a:latin typeface="SFRM100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and so their arithmetic mean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will be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7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AA316-D642-4D50-96B0-317C8EA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59268" cy="4667250"/>
          </a:xfrm>
        </p:spPr>
        <p:txBody>
          <a:bodyPr/>
          <a:lstStyle/>
          <a:p>
            <a:r>
              <a:rPr lang="en-US" b="0" i="0" u="none" strike="noStrike" baseline="0" dirty="0">
                <a:latin typeface="SFRM1000"/>
              </a:rPr>
              <a:t>Demo on </a:t>
            </a:r>
            <a:r>
              <a:rPr lang="en-US" b="0" i="0" u="none" strike="noStrike" baseline="0" dirty="0">
                <a:latin typeface="SFRM1000"/>
                <a:hlinkClick r:id="rId2"/>
              </a:rPr>
              <a:t>https://www.desmos.com/calculator</a:t>
            </a:r>
            <a:endParaRPr lang="en-US" b="0" i="0" u="none" strike="noStrike" baseline="0" dirty="0">
              <a:latin typeface="SFRM100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5365-8D6B-4B3F-A7D3-190C3750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5" y="1824722"/>
            <a:ext cx="6304767" cy="242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C2633-2780-44F9-88EA-22C5BB23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15" y="4276355"/>
            <a:ext cx="6304767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DB5B-E6B2-468D-B5FD-BD29C262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1575"/>
          </a:xfrm>
        </p:spPr>
        <p:txBody>
          <a:bodyPr/>
          <a:lstStyle/>
          <a:p>
            <a:r>
              <a:rPr lang="en-US" dirty="0"/>
              <a:t>Proof with testcase using C++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9252BD2-915E-4DC4-9A00-91BD22AC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43601"/>
              </p:ext>
            </p:extLst>
          </p:nvPr>
        </p:nvGraphicFramePr>
        <p:xfrm>
          <a:off x="212942" y="2292262"/>
          <a:ext cx="11699311" cy="395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5">
                  <a:extLst>
                    <a:ext uri="{9D8B030D-6E8A-4147-A177-3AD203B41FA5}">
                      <a16:colId xmlns:a16="http://schemas.microsoft.com/office/drawing/2014/main" val="4032073795"/>
                    </a:ext>
                  </a:extLst>
                </a:gridCol>
                <a:gridCol w="2667129">
                  <a:extLst>
                    <a:ext uri="{9D8B030D-6E8A-4147-A177-3AD203B41FA5}">
                      <a16:colId xmlns:a16="http://schemas.microsoft.com/office/drawing/2014/main" val="3951615425"/>
                    </a:ext>
                  </a:extLst>
                </a:gridCol>
                <a:gridCol w="3031299">
                  <a:extLst>
                    <a:ext uri="{9D8B030D-6E8A-4147-A177-3AD203B41FA5}">
                      <a16:colId xmlns:a16="http://schemas.microsoft.com/office/drawing/2014/main" val="1019681543"/>
                    </a:ext>
                  </a:extLst>
                </a:gridCol>
                <a:gridCol w="2738082">
                  <a:extLst>
                    <a:ext uri="{9D8B030D-6E8A-4147-A177-3AD203B41FA5}">
                      <a16:colId xmlns:a16="http://schemas.microsoft.com/office/drawing/2014/main" val="295453064"/>
                    </a:ext>
                  </a:extLst>
                </a:gridCol>
                <a:gridCol w="2535376">
                  <a:extLst>
                    <a:ext uri="{9D8B030D-6E8A-4147-A177-3AD203B41FA5}">
                      <a16:colId xmlns:a16="http://schemas.microsoft.com/office/drawing/2014/main" val="1391649536"/>
                    </a:ext>
                  </a:extLst>
                </a:gridCol>
              </a:tblGrid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from </a:t>
                      </a:r>
                      <a:r>
                        <a:rPr lang="en-US" sz="1400" dirty="0" err="1"/>
                        <a:t>math.sqrt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from the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596227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720187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0.01414213562373095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0.01414213562373095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108412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0.00030000000000000003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0.017320508075688773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0.017320508075688773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910528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432126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36370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0.009699999999999997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0.09848857801796103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0.09848857801796103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783692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0.009799999999999996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0.09899494936611664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0.09899494936611664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601507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0.009899999999999996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0.09949874371066197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0.09949874371066197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48548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0.009999999999999995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0.09999999999999998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0.09999999999999998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58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0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F3D24-F1E8-451D-8B42-D6836414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8" y="1574822"/>
            <a:ext cx="11422574" cy="49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4367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6901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S0: </a:t>
            </a:r>
            <a:r>
              <a:rPr lang="vi-VN" sz="2400" dirty="0" err="1">
                <a:latin typeface="-apple-system"/>
              </a:rPr>
              <a:t>Initial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state</a:t>
            </a: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S1: Input number n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S2: x = n;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S3: root = n /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S4: root = root +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S5 : root = root / 2;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S6: x = root</a:t>
            </a:r>
            <a:endParaRPr lang="vi-VN" sz="2400" b="0" i="0" dirty="0">
              <a:effectLst/>
              <a:latin typeface="-apple-system"/>
            </a:endParaRPr>
          </a:p>
          <a:p>
            <a:pPr algn="l"/>
            <a:r>
              <a:rPr lang="vi-VN" sz="2400" dirty="0" err="1">
                <a:latin typeface="-apple-system"/>
              </a:rPr>
              <a:t>S7</a:t>
            </a:r>
            <a:r>
              <a:rPr lang="vi-VN" sz="2400" dirty="0">
                <a:latin typeface="-apple-system"/>
              </a:rPr>
              <a:t>: </a:t>
            </a:r>
            <a:r>
              <a:rPr lang="vi-VN" sz="2400" dirty="0" err="1">
                <a:latin typeface="-apple-system"/>
              </a:rPr>
              <a:t>12th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iteration</a:t>
            </a:r>
            <a:r>
              <a:rPr lang="vi-VN" sz="2400" dirty="0">
                <a:latin typeface="-apple-system"/>
              </a:rPr>
              <a:t>?</a:t>
            </a:r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dirty="0">
                <a:latin typeface="-apple-system"/>
              </a:rPr>
              <a:t>S</a:t>
            </a:r>
            <a:r>
              <a:rPr lang="vi-VN" sz="2400" dirty="0">
                <a:latin typeface="-apple-system"/>
              </a:rPr>
              <a:t>8</a:t>
            </a:r>
            <a:r>
              <a:rPr lang="en-US" sz="2400" dirty="0">
                <a:latin typeface="-apple-system"/>
              </a:rPr>
              <a:t>: result = root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5BB0-3D79-4999-B0A1-4DD4341E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7235002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10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ALU's capable of doing the following operations: </a:t>
            </a:r>
            <a:r>
              <a:rPr lang="en-US" sz="2400" b="1" i="0" dirty="0">
                <a:effectLst/>
                <a:latin typeface="-apple-system"/>
              </a:rPr>
              <a:t>add</a:t>
            </a:r>
            <a:r>
              <a:rPr lang="en-US" sz="2400" b="0" i="0" dirty="0">
                <a:effectLst/>
                <a:latin typeface="-apple-system"/>
              </a:rPr>
              <a:t>, </a:t>
            </a:r>
            <a:r>
              <a:rPr lang="en-US" sz="2400" b="1" i="0" dirty="0">
                <a:effectLst/>
                <a:latin typeface="-apple-system"/>
              </a:rPr>
              <a:t>divide</a:t>
            </a:r>
            <a:r>
              <a:rPr lang="en-US" sz="2400" b="0" i="0" dirty="0">
                <a:effectLst/>
                <a:latin typeface="-apple-system"/>
              </a:rPr>
              <a:t> 2 floating-point numbers, </a:t>
            </a:r>
            <a:r>
              <a:rPr lang="en-US" sz="2400" b="1" i="0" dirty="0">
                <a:effectLst/>
                <a:latin typeface="-apple-system"/>
              </a:rPr>
              <a:t>divide by 2</a:t>
            </a:r>
            <a:r>
              <a:rPr lang="en-US" sz="2400" b="0" i="0" dirty="0">
                <a:effectLst/>
                <a:latin typeface="-apple-system"/>
              </a:rPr>
              <a:t> (this could be achieved by simply decreasing the exponent by 1).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b="0" i="0" dirty="0">
                <a:effectLst/>
                <a:latin typeface="-apple-system"/>
              </a:rPr>
              <a:t>ALU's flags: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zero: = 1 when ALU's result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negative: = 1 when ALU's result is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8B467-1524-4571-A2E9-45E831F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4" y="0"/>
            <a:ext cx="3405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1502</TotalTime>
  <Words>1267</Words>
  <Application>Microsoft Office PowerPoint</Application>
  <PresentationFormat>Widescreen</PresentationFormat>
  <Paragraphs>532</Paragraphs>
  <Slides>26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SFRM1000</vt:lpstr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PowerPoint Presentation</vt:lpstr>
      <vt:lpstr>Floating-Point Square root</vt:lpstr>
      <vt:lpstr>Contents</vt:lpstr>
      <vt:lpstr>1. Algorithm</vt:lpstr>
      <vt:lpstr>1. Algorithm</vt:lpstr>
      <vt:lpstr>1. Algorithm</vt:lpstr>
      <vt:lpstr>2. Datapath</vt:lpstr>
      <vt:lpstr>3. Controller (FSM)</vt:lpstr>
      <vt:lpstr>3. Controller (FSM)</vt:lpstr>
      <vt:lpstr>3. Controller (FSM)</vt:lpstr>
      <vt:lpstr>3. Controller (FSM)</vt:lpstr>
      <vt:lpstr>3. Controller (FSM)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1. Algorithm</vt:lpstr>
      <vt:lpstr>1. Algorithm</vt:lpstr>
      <vt:lpstr>1.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Squareroot</dc:title>
  <dc:creator>Trang</dc:creator>
  <cp:lastModifiedBy>Trang</cp:lastModifiedBy>
  <cp:revision>88</cp:revision>
  <dcterms:created xsi:type="dcterms:W3CDTF">2020-12-27T12:31:55Z</dcterms:created>
  <dcterms:modified xsi:type="dcterms:W3CDTF">2020-12-29T18:44:28Z</dcterms:modified>
</cp:coreProperties>
</file>