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sldIdLst>
    <p:sldId id="256" r:id="rId2"/>
    <p:sldId id="269" r:id="rId3"/>
    <p:sldId id="270" r:id="rId4"/>
    <p:sldId id="271" r:id="rId5"/>
    <p:sldId id="273" r:id="rId6"/>
    <p:sldId id="329" r:id="rId7"/>
    <p:sldId id="277" r:id="rId8"/>
    <p:sldId id="298" r:id="rId9"/>
    <p:sldId id="327" r:id="rId10"/>
    <p:sldId id="264" r:id="rId11"/>
    <p:sldId id="328" r:id="rId12"/>
    <p:sldId id="299" r:id="rId13"/>
    <p:sldId id="300" r:id="rId14"/>
    <p:sldId id="301" r:id="rId15"/>
    <p:sldId id="302" r:id="rId16"/>
    <p:sldId id="303" r:id="rId17"/>
    <p:sldId id="304" r:id="rId18"/>
    <p:sldId id="305"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50" r:id="rId39"/>
    <p:sldId id="349" r:id="rId40"/>
    <p:sldId id="352" r:id="rId41"/>
    <p:sldId id="353" r:id="rId42"/>
    <p:sldId id="351" r:id="rId43"/>
    <p:sldId id="355" r:id="rId44"/>
    <p:sldId id="356" r:id="rId45"/>
    <p:sldId id="357" r:id="rId46"/>
    <p:sldId id="360" r:id="rId47"/>
    <p:sldId id="358" r:id="rId48"/>
    <p:sldId id="359" r:id="rId49"/>
    <p:sldId id="361"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ndara" pitchFamily="34" charset="0"/>
        <a:ea typeface="+mn-ea"/>
        <a:cs typeface="Arial" charset="0"/>
      </a:defRPr>
    </a:lvl1pPr>
    <a:lvl2pPr marL="457200" algn="l" rtl="0" fontAlgn="base">
      <a:spcBef>
        <a:spcPct val="0"/>
      </a:spcBef>
      <a:spcAft>
        <a:spcPct val="0"/>
      </a:spcAft>
      <a:defRPr kern="1200">
        <a:solidFill>
          <a:schemeClr val="tx1"/>
        </a:solidFill>
        <a:latin typeface="Candara" pitchFamily="34" charset="0"/>
        <a:ea typeface="+mn-ea"/>
        <a:cs typeface="Arial" charset="0"/>
      </a:defRPr>
    </a:lvl2pPr>
    <a:lvl3pPr marL="914400" algn="l" rtl="0" fontAlgn="base">
      <a:spcBef>
        <a:spcPct val="0"/>
      </a:spcBef>
      <a:spcAft>
        <a:spcPct val="0"/>
      </a:spcAft>
      <a:defRPr kern="1200">
        <a:solidFill>
          <a:schemeClr val="tx1"/>
        </a:solidFill>
        <a:latin typeface="Candara" pitchFamily="34" charset="0"/>
        <a:ea typeface="+mn-ea"/>
        <a:cs typeface="Arial" charset="0"/>
      </a:defRPr>
    </a:lvl3pPr>
    <a:lvl4pPr marL="1371600" algn="l" rtl="0" fontAlgn="base">
      <a:spcBef>
        <a:spcPct val="0"/>
      </a:spcBef>
      <a:spcAft>
        <a:spcPct val="0"/>
      </a:spcAft>
      <a:defRPr kern="1200">
        <a:solidFill>
          <a:schemeClr val="tx1"/>
        </a:solidFill>
        <a:latin typeface="Candara" pitchFamily="34" charset="0"/>
        <a:ea typeface="+mn-ea"/>
        <a:cs typeface="Arial" charset="0"/>
      </a:defRPr>
    </a:lvl4pPr>
    <a:lvl5pPr marL="1828800" algn="l" rtl="0" fontAlgn="base">
      <a:spcBef>
        <a:spcPct val="0"/>
      </a:spcBef>
      <a:spcAft>
        <a:spcPct val="0"/>
      </a:spcAft>
      <a:defRPr kern="1200">
        <a:solidFill>
          <a:schemeClr val="tx1"/>
        </a:solidFill>
        <a:latin typeface="Candara" pitchFamily="34" charset="0"/>
        <a:ea typeface="+mn-ea"/>
        <a:cs typeface="Arial" charset="0"/>
      </a:defRPr>
    </a:lvl5pPr>
    <a:lvl6pPr marL="2286000" algn="l" defTabSz="914400" rtl="0" eaLnBrk="1" latinLnBrk="0" hangingPunct="1">
      <a:defRPr kern="1200">
        <a:solidFill>
          <a:schemeClr val="tx1"/>
        </a:solidFill>
        <a:latin typeface="Candara" pitchFamily="34" charset="0"/>
        <a:ea typeface="+mn-ea"/>
        <a:cs typeface="Arial" charset="0"/>
      </a:defRPr>
    </a:lvl6pPr>
    <a:lvl7pPr marL="2743200" algn="l" defTabSz="914400" rtl="0" eaLnBrk="1" latinLnBrk="0" hangingPunct="1">
      <a:defRPr kern="1200">
        <a:solidFill>
          <a:schemeClr val="tx1"/>
        </a:solidFill>
        <a:latin typeface="Candara" pitchFamily="34" charset="0"/>
        <a:ea typeface="+mn-ea"/>
        <a:cs typeface="Arial" charset="0"/>
      </a:defRPr>
    </a:lvl7pPr>
    <a:lvl8pPr marL="3200400" algn="l" defTabSz="914400" rtl="0" eaLnBrk="1" latinLnBrk="0" hangingPunct="1">
      <a:defRPr kern="1200">
        <a:solidFill>
          <a:schemeClr val="tx1"/>
        </a:solidFill>
        <a:latin typeface="Candara" pitchFamily="34" charset="0"/>
        <a:ea typeface="+mn-ea"/>
        <a:cs typeface="Arial" charset="0"/>
      </a:defRPr>
    </a:lvl8pPr>
    <a:lvl9pPr marL="3657600" algn="l" defTabSz="914400" rtl="0" eaLnBrk="1" latinLnBrk="0" hangingPunct="1">
      <a:defRPr kern="1200">
        <a:solidFill>
          <a:schemeClr val="tx1"/>
        </a:solidFill>
        <a:latin typeface="Candar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720" autoAdjust="0"/>
    <p:restoredTop sz="94671" autoAdjust="0"/>
  </p:normalViewPr>
  <p:slideViewPr>
    <p:cSldViewPr>
      <p:cViewPr varScale="1">
        <p:scale>
          <a:sx n="62" d="100"/>
          <a:sy n="62" d="100"/>
        </p:scale>
        <p:origin x="-73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en-US"/>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Date Placeholder 3"/>
          <p:cNvSpPr>
            <a:spLocks noGrp="1"/>
          </p:cNvSpPr>
          <p:nvPr>
            <p:ph type="dt" sz="half" idx="10"/>
          </p:nvPr>
        </p:nvSpPr>
        <p:spPr/>
        <p:txBody>
          <a:bodyPr/>
          <a:lstStyle>
            <a:lvl1pPr>
              <a:defRPr/>
            </a:lvl1pPr>
          </a:lstStyle>
          <a:p>
            <a:pPr>
              <a:defRPr/>
            </a:pPr>
            <a:fld id="{DAE1343B-8D06-45DD-9331-16DC91A9765F}" type="datetimeFigureOut">
              <a:rPr lang="en-GB"/>
              <a:pPr>
                <a:defRPr/>
              </a:pPr>
              <a:t>18/11/2016</a:t>
            </a:fld>
            <a:endParaRPr lang="en-GB"/>
          </a:p>
        </p:txBody>
      </p:sp>
      <p:sp>
        <p:nvSpPr>
          <p:cNvPr id="12" name="Footer Placeholder 4"/>
          <p:cNvSpPr>
            <a:spLocks noGrp="1"/>
          </p:cNvSpPr>
          <p:nvPr>
            <p:ph type="ftr" sz="quarter" idx="11"/>
          </p:nvPr>
        </p:nvSpPr>
        <p:spPr/>
        <p:txBody>
          <a:bodyPr/>
          <a:lstStyle>
            <a:lvl1pPr>
              <a:defRPr/>
            </a:lvl1pPr>
          </a:lstStyle>
          <a:p>
            <a:pPr>
              <a:defRPr/>
            </a:pPr>
            <a:endParaRPr lang="en-GB"/>
          </a:p>
        </p:txBody>
      </p:sp>
      <p:sp>
        <p:nvSpPr>
          <p:cNvPr id="13" name="Slide Number Placeholder 5"/>
          <p:cNvSpPr>
            <a:spLocks noGrp="1"/>
          </p:cNvSpPr>
          <p:nvPr>
            <p:ph type="sldNum" sz="quarter" idx="12"/>
          </p:nvPr>
        </p:nvSpPr>
        <p:spPr/>
        <p:txBody>
          <a:bodyPr/>
          <a:lstStyle>
            <a:lvl1pPr>
              <a:defRPr/>
            </a:lvl1pPr>
          </a:lstStyle>
          <a:p>
            <a:pPr>
              <a:defRPr/>
            </a:pPr>
            <a:fld id="{11A96840-B0B6-460F-8F4F-69D07F41657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8AFE6D7-D06E-4683-890D-9183B80BDF61}" type="datetimeFigureOut">
              <a:rPr lang="en-GB"/>
              <a:pPr>
                <a:defRPr/>
              </a:pPr>
              <a:t>18/11/2016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9DC3311-0B18-4566-9E79-64A1F925A23A}"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ounded Rectangle 3"/>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en-US"/>
            </a:p>
          </p:txBody>
        </p:sp>
        <p:sp useBgFill="1">
          <p:nvSpPr>
            <p:cNvPr id="10" name="Freeform 25"/>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3"/>
          <p:cNvSpPr>
            <a:spLocks noGrp="1"/>
          </p:cNvSpPr>
          <p:nvPr>
            <p:ph type="dt" sz="half" idx="10"/>
          </p:nvPr>
        </p:nvSpPr>
        <p:spPr/>
        <p:txBody>
          <a:bodyPr/>
          <a:lstStyle>
            <a:lvl1pPr>
              <a:defRPr/>
            </a:lvl1pPr>
          </a:lstStyle>
          <a:p>
            <a:pPr>
              <a:defRPr/>
            </a:pPr>
            <a:fld id="{8F42E7F1-86DA-455D-9112-A03527A7781D}" type="datetimeFigureOut">
              <a:rPr lang="en-GB"/>
              <a:pPr>
                <a:defRPr/>
              </a:pPr>
              <a:t>18/11/2016</a:t>
            </a:fld>
            <a:endParaRPr lang="en-GB"/>
          </a:p>
        </p:txBody>
      </p:sp>
      <p:sp>
        <p:nvSpPr>
          <p:cNvPr id="12" name="Footer Placeholder 4"/>
          <p:cNvSpPr>
            <a:spLocks noGrp="1"/>
          </p:cNvSpPr>
          <p:nvPr>
            <p:ph type="ftr" sz="quarter" idx="11"/>
          </p:nvPr>
        </p:nvSpPr>
        <p:spPr/>
        <p:txBody>
          <a:bodyPr/>
          <a:lstStyle>
            <a:lvl1pPr>
              <a:defRPr/>
            </a:lvl1pPr>
          </a:lstStyle>
          <a:p>
            <a:pPr>
              <a:defRPr/>
            </a:pPr>
            <a:endParaRPr lang="en-GB"/>
          </a:p>
        </p:txBody>
      </p:sp>
      <p:sp>
        <p:nvSpPr>
          <p:cNvPr id="13" name="Slide Number Placeholder 5"/>
          <p:cNvSpPr>
            <a:spLocks noGrp="1"/>
          </p:cNvSpPr>
          <p:nvPr>
            <p:ph type="sldNum" sz="quarter" idx="12"/>
          </p:nvPr>
        </p:nvSpPr>
        <p:spPr/>
        <p:txBody>
          <a:bodyPr/>
          <a:lstStyle>
            <a:lvl1pPr>
              <a:defRPr/>
            </a:lvl1pPr>
          </a:lstStyle>
          <a:p>
            <a:pPr>
              <a:defRPr/>
            </a:pPr>
            <a:fld id="{8E8A301A-B813-4543-872E-E1947486AA16}"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17A32E17-DCBF-4F11-9C25-710B88AF8A92}" type="datetimeFigureOut">
              <a:rPr lang="en-GB"/>
              <a:pPr>
                <a:defRPr/>
              </a:pPr>
              <a:t>18/11/2016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D37F789-684B-4196-9957-77A22097B307}"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en-US"/>
          </a:p>
        </p:txBody>
      </p:sp>
      <p:sp>
        <p:nvSpPr>
          <p:cNvPr id="6" name="Freeform 18"/>
          <p:cNvSpPr>
            <a:spLocks/>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en-US"/>
          </a:p>
        </p:txBody>
      </p:sp>
      <p:sp>
        <p:nvSpPr>
          <p:cNvPr id="7" name="Freeform 22"/>
          <p:cNvSpPr>
            <a:spLocks/>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en-US"/>
          </a:p>
        </p:txBody>
      </p:sp>
      <p:sp>
        <p:nvSpPr>
          <p:cNvPr id="8" name="Freeform 26"/>
          <p:cNvSpPr>
            <a:spLocks/>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en-US"/>
          </a:p>
        </p:txBody>
      </p:sp>
      <p:sp useBgFill="1">
        <p:nvSpPr>
          <p:cNvPr id="9" name="Freeform 10"/>
          <p:cNvSpPr>
            <a:spLocks/>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10"/>
          </p:nvPr>
        </p:nvSpPr>
        <p:spPr/>
        <p:txBody>
          <a:bodyPr/>
          <a:lstStyle>
            <a:lvl1pPr>
              <a:defRPr/>
            </a:lvl1pPr>
          </a:lstStyle>
          <a:p>
            <a:pPr>
              <a:defRPr/>
            </a:pPr>
            <a:fld id="{AA0EE0FB-7AC0-4DAE-9DED-F32EFD54411F}" type="datetimeFigureOut">
              <a:rPr lang="en-GB"/>
              <a:pPr>
                <a:defRPr/>
              </a:pPr>
              <a:t>18/11/2016</a:t>
            </a:fld>
            <a:endParaRPr lang="en-GB"/>
          </a:p>
        </p:txBody>
      </p:sp>
      <p:sp>
        <p:nvSpPr>
          <p:cNvPr id="11" name="Footer Placeholder 4"/>
          <p:cNvSpPr>
            <a:spLocks noGrp="1"/>
          </p:cNvSpPr>
          <p:nvPr>
            <p:ph type="ftr" sz="quarter" idx="11"/>
          </p:nvPr>
        </p:nvSpPr>
        <p:spPr/>
        <p:txBody>
          <a:bodyPr/>
          <a:lstStyle>
            <a:lvl1pPr>
              <a:defRPr/>
            </a:lvl1pPr>
          </a:lstStyle>
          <a:p>
            <a:pPr>
              <a:defRPr/>
            </a:pPr>
            <a:endParaRPr lang="en-GB"/>
          </a:p>
        </p:txBody>
      </p:sp>
      <p:sp>
        <p:nvSpPr>
          <p:cNvPr id="12" name="Slide Number Placeholder 5"/>
          <p:cNvSpPr>
            <a:spLocks noGrp="1"/>
          </p:cNvSpPr>
          <p:nvPr>
            <p:ph type="sldNum" sz="quarter" idx="12"/>
          </p:nvPr>
        </p:nvSpPr>
        <p:spPr/>
        <p:txBody>
          <a:bodyPr/>
          <a:lstStyle>
            <a:lvl1pPr>
              <a:defRPr/>
            </a:lvl1pPr>
          </a:lstStyle>
          <a:p>
            <a:pPr>
              <a:defRPr/>
            </a:pPr>
            <a:fld id="{6FA61140-E09F-4731-8DD2-7339988A4484}"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25B2CD4A-77C5-40F6-BC08-AE839F014B3B}" type="datetimeFigureOut">
              <a:rPr lang="en-GB"/>
              <a:pPr>
                <a:defRPr/>
              </a:pPr>
              <a:t>18/11/2016</a:t>
            </a:fld>
            <a:endParaRPr lang="en-GB"/>
          </a:p>
        </p:txBody>
      </p:sp>
      <p:sp>
        <p:nvSpPr>
          <p:cNvPr id="6" name="Footer Placeholder 4"/>
          <p:cNvSpPr>
            <a:spLocks noGrp="1"/>
          </p:cNvSpPr>
          <p:nvPr>
            <p:ph type="ftr" sz="quarter" idx="16"/>
          </p:nvPr>
        </p:nvSpPr>
        <p:spPr/>
        <p:txBody>
          <a:bodyPr/>
          <a:lstStyle>
            <a:lvl1pPr>
              <a:defRPr/>
            </a:lvl1pPr>
          </a:lstStyle>
          <a:p>
            <a:pPr>
              <a:defRPr/>
            </a:pPr>
            <a:endParaRPr lang="en-GB"/>
          </a:p>
        </p:txBody>
      </p:sp>
      <p:sp>
        <p:nvSpPr>
          <p:cNvPr id="7" name="Slide Number Placeholder 5"/>
          <p:cNvSpPr>
            <a:spLocks noGrp="1"/>
          </p:cNvSpPr>
          <p:nvPr>
            <p:ph type="sldNum" sz="quarter" idx="17"/>
          </p:nvPr>
        </p:nvSpPr>
        <p:spPr/>
        <p:txBody>
          <a:bodyPr/>
          <a:lstStyle>
            <a:lvl1pPr>
              <a:defRPr/>
            </a:lvl1pPr>
          </a:lstStyle>
          <a:p>
            <a:pPr>
              <a:defRPr/>
            </a:pPr>
            <a:fld id="{E6AF6190-5346-42C3-B123-7122DC9E0A10}"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9656E7E-0B97-4905-A573-ECF1E38EF5E3}" type="datetimeFigureOut">
              <a:rPr lang="en-GB"/>
              <a:pPr>
                <a:defRPr/>
              </a:pPr>
              <a:t>18/11/2016</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1DC4600-EF79-4DE0-BC2F-355653A24E1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EBFC74-25F3-46A9-82FF-7943ABE8D7A7}" type="datetimeFigureOut">
              <a:rPr lang="en-GB"/>
              <a:pPr>
                <a:defRPr/>
              </a:pPr>
              <a:t>18/11/2016</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141A0667-9CEA-4983-9B9C-9AC7352D95E7}"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1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en-US"/>
            </a:p>
          </p:txBody>
        </p:sp>
        <p:sp>
          <p:nvSpPr>
            <p:cNvPr id="5"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en-US"/>
            </a:p>
          </p:txBody>
        </p:sp>
        <p:sp>
          <p:nvSpPr>
            <p:cNvPr id="6"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en-US"/>
            </a:p>
          </p:txBody>
        </p:sp>
        <p:sp>
          <p:nvSpPr>
            <p:cNvPr id="7"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en-US"/>
            </a:p>
          </p:txBody>
        </p:sp>
        <p:sp useBgFill="1">
          <p:nvSpPr>
            <p:cNvPr id="8" name="Freeform 25"/>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en-US"/>
            </a:p>
          </p:txBody>
        </p:sp>
      </p:grpSp>
      <p:sp>
        <p:nvSpPr>
          <p:cNvPr id="9" name="Date Placeholder 1"/>
          <p:cNvSpPr>
            <a:spLocks noGrp="1"/>
          </p:cNvSpPr>
          <p:nvPr>
            <p:ph type="dt" sz="half" idx="10"/>
          </p:nvPr>
        </p:nvSpPr>
        <p:spPr/>
        <p:txBody>
          <a:bodyPr/>
          <a:lstStyle>
            <a:lvl1pPr>
              <a:defRPr/>
            </a:lvl1pPr>
          </a:lstStyle>
          <a:p>
            <a:pPr>
              <a:defRPr/>
            </a:pPr>
            <a:fld id="{6AB3EE52-D5CA-4E3A-B4CF-6225CEFC9B3E}" type="datetimeFigureOut">
              <a:rPr lang="en-GB"/>
              <a:pPr>
                <a:defRPr/>
              </a:pPr>
              <a:t>18/11/2016</a:t>
            </a:fld>
            <a:endParaRPr lang="en-GB"/>
          </a:p>
        </p:txBody>
      </p:sp>
      <p:sp>
        <p:nvSpPr>
          <p:cNvPr id="10" name="Footer Placeholder 2"/>
          <p:cNvSpPr>
            <a:spLocks noGrp="1"/>
          </p:cNvSpPr>
          <p:nvPr>
            <p:ph type="ftr" sz="quarter" idx="11"/>
          </p:nvPr>
        </p:nvSpPr>
        <p:spPr/>
        <p:txBody>
          <a:bodyPr/>
          <a:lstStyle>
            <a:lvl1pPr>
              <a:defRPr/>
            </a:lvl1pPr>
          </a:lstStyle>
          <a:p>
            <a:pPr>
              <a:defRPr/>
            </a:pPr>
            <a:endParaRPr lang="en-GB"/>
          </a:p>
        </p:txBody>
      </p:sp>
      <p:sp>
        <p:nvSpPr>
          <p:cNvPr id="11" name="Slide Number Placeholder 3"/>
          <p:cNvSpPr>
            <a:spLocks noGrp="1"/>
          </p:cNvSpPr>
          <p:nvPr>
            <p:ph type="sldNum" sz="quarter" idx="12"/>
          </p:nvPr>
        </p:nvSpPr>
        <p:spPr/>
        <p:txBody>
          <a:bodyPr/>
          <a:lstStyle>
            <a:lvl1pPr>
              <a:defRPr/>
            </a:lvl1pPr>
          </a:lstStyle>
          <a:p>
            <a:pPr>
              <a:defRPr/>
            </a:pPr>
            <a:fld id="{B9849E39-8CD1-4B47-BD98-84AF39A5E3B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ounded Rectangle 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en-US"/>
            </a:p>
          </p:txBody>
        </p:sp>
        <p:sp useBgFill="1">
          <p:nvSpPr>
            <p:cNvPr id="11" name="Freeform 25"/>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4"/>
          <p:cNvSpPr>
            <a:spLocks noGrp="1"/>
          </p:cNvSpPr>
          <p:nvPr>
            <p:ph type="dt" sz="half" idx="10"/>
          </p:nvPr>
        </p:nvSpPr>
        <p:spPr/>
        <p:txBody>
          <a:bodyPr/>
          <a:lstStyle>
            <a:lvl1pPr>
              <a:defRPr/>
            </a:lvl1pPr>
          </a:lstStyle>
          <a:p>
            <a:pPr>
              <a:defRPr/>
            </a:pPr>
            <a:fld id="{66339C3E-D55F-439E-9738-2552ABBDF56E}" type="datetimeFigureOut">
              <a:rPr lang="en-GB"/>
              <a:pPr>
                <a:defRPr/>
              </a:pPr>
              <a:t>18/11/2016</a:t>
            </a:fld>
            <a:endParaRPr lang="en-GB"/>
          </a:p>
        </p:txBody>
      </p:sp>
      <p:sp>
        <p:nvSpPr>
          <p:cNvPr id="13" name="Footer Placeholder 5"/>
          <p:cNvSpPr>
            <a:spLocks noGrp="1"/>
          </p:cNvSpPr>
          <p:nvPr>
            <p:ph type="ftr" sz="quarter" idx="11"/>
          </p:nvPr>
        </p:nvSpPr>
        <p:spPr/>
        <p:txBody>
          <a:bodyPr/>
          <a:lstStyle>
            <a:lvl1pPr>
              <a:defRPr/>
            </a:lvl1pPr>
          </a:lstStyle>
          <a:p>
            <a:pPr>
              <a:defRPr/>
            </a:pPr>
            <a:endParaRPr lang="en-GB"/>
          </a:p>
        </p:txBody>
      </p:sp>
      <p:sp>
        <p:nvSpPr>
          <p:cNvPr id="14" name="Slide Number Placeholder 6"/>
          <p:cNvSpPr>
            <a:spLocks noGrp="1"/>
          </p:cNvSpPr>
          <p:nvPr>
            <p:ph type="sldNum" sz="quarter" idx="12"/>
          </p:nvPr>
        </p:nvSpPr>
        <p:spPr/>
        <p:txBody>
          <a:bodyPr/>
          <a:lstStyle>
            <a:lvl1pPr>
              <a:defRPr/>
            </a:lvl1pPr>
          </a:lstStyle>
          <a:p>
            <a:pPr>
              <a:defRPr/>
            </a:pPr>
            <a:fld id="{B8A4C74D-3EF8-4EEE-A1CA-F010A001A49D}"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5"/>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en-US"/>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12" name="Date Placeholder 4"/>
          <p:cNvSpPr>
            <a:spLocks noGrp="1"/>
          </p:cNvSpPr>
          <p:nvPr>
            <p:ph type="dt" sz="half" idx="10"/>
          </p:nvPr>
        </p:nvSpPr>
        <p:spPr/>
        <p:txBody>
          <a:bodyPr/>
          <a:lstStyle>
            <a:lvl1pPr>
              <a:defRPr/>
            </a:lvl1pPr>
          </a:lstStyle>
          <a:p>
            <a:pPr>
              <a:defRPr/>
            </a:pPr>
            <a:fld id="{74C5287E-7EFE-4106-B906-A4297AD609F1}" type="datetimeFigureOut">
              <a:rPr lang="en-GB"/>
              <a:pPr>
                <a:defRPr/>
              </a:pPr>
              <a:t>18/11/2016</a:t>
            </a:fld>
            <a:endParaRPr lang="en-GB"/>
          </a:p>
        </p:txBody>
      </p:sp>
      <p:sp>
        <p:nvSpPr>
          <p:cNvPr id="13" name="Footer Placeholder 5"/>
          <p:cNvSpPr>
            <a:spLocks noGrp="1"/>
          </p:cNvSpPr>
          <p:nvPr>
            <p:ph type="ftr" sz="quarter" idx="11"/>
          </p:nvPr>
        </p:nvSpPr>
        <p:spPr/>
        <p:txBody>
          <a:bodyPr/>
          <a:lstStyle>
            <a:lvl1pPr>
              <a:defRPr/>
            </a:lvl1pPr>
          </a:lstStyle>
          <a:p>
            <a:pPr>
              <a:defRPr/>
            </a:pPr>
            <a:endParaRPr lang="en-GB"/>
          </a:p>
        </p:txBody>
      </p:sp>
      <p:sp>
        <p:nvSpPr>
          <p:cNvPr id="14" name="Slide Number Placeholder 6"/>
          <p:cNvSpPr>
            <a:spLocks noGrp="1"/>
          </p:cNvSpPr>
          <p:nvPr>
            <p:ph type="sldNum" sz="quarter" idx="12"/>
          </p:nvPr>
        </p:nvSpPr>
        <p:spPr/>
        <p:txBody>
          <a:bodyPr/>
          <a:lstStyle>
            <a:lvl1pPr>
              <a:defRPr/>
            </a:lvl1pPr>
          </a:lstStyle>
          <a:p>
            <a:pPr>
              <a:defRPr/>
            </a:pPr>
            <a:fld id="{B127835D-A4BB-4E82-A529-D631863B2825}"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033"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en-US"/>
            </a:p>
          </p:txBody>
        </p:sp>
        <p:sp>
          <p:nvSpPr>
            <p:cNvPr id="1034"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en-US"/>
            </a:p>
          </p:txBody>
        </p:sp>
        <p:sp>
          <p:nvSpPr>
            <p:cNvPr id="1035"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en-US"/>
            </a:p>
          </p:txBody>
        </p:sp>
        <p:sp>
          <p:nvSpPr>
            <p:cNvPr id="1036"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en-US"/>
            </a:p>
          </p:txBody>
        </p:sp>
        <p:sp useBgFill="1">
          <p:nvSpPr>
            <p:cNvPr id="1037"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en-US"/>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smtClean="0">
                <a:solidFill>
                  <a:schemeClr val="tx2"/>
                </a:solidFill>
                <a:latin typeface="+mn-lt"/>
                <a:cs typeface="+mn-cs"/>
              </a:defRPr>
            </a:lvl1pPr>
          </a:lstStyle>
          <a:p>
            <a:pPr>
              <a:defRPr/>
            </a:pPr>
            <a:fld id="{A1E4024C-1B2F-4858-8A9B-8C7477BBA321}" type="datetimeFigureOut">
              <a:rPr lang="en-GB"/>
              <a:pPr>
                <a:defRPr/>
              </a:pPr>
              <a:t>18/11/2016</a:t>
            </a:fld>
            <a:endParaRPr lang="en-GB"/>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smtClean="0">
                <a:solidFill>
                  <a:schemeClr val="tx2"/>
                </a:solidFill>
                <a:latin typeface="+mn-lt"/>
                <a:cs typeface="+mn-cs"/>
              </a:defRPr>
            </a:lvl1pPr>
          </a:lstStyle>
          <a:p>
            <a:pPr>
              <a:defRPr/>
            </a:pPr>
            <a:fld id="{9CACB34C-5779-4F27-81DE-0B399FD15B5E}" type="slidenum">
              <a:rPr lang="en-GB"/>
              <a:pPr>
                <a:defRPr/>
              </a:pPr>
              <a:t>‹#›</a:t>
            </a:fld>
            <a:endParaRPr lang="en-GB"/>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151" r:id="rId1"/>
    <p:sldLayoutId id="2147484146" r:id="rId2"/>
    <p:sldLayoutId id="2147484152" r:id="rId3"/>
    <p:sldLayoutId id="2147484147" r:id="rId4"/>
    <p:sldLayoutId id="2147484148" r:id="rId5"/>
    <p:sldLayoutId id="2147484149" r:id="rId6"/>
    <p:sldLayoutId id="2147484153" r:id="rId7"/>
    <p:sldLayoutId id="2147484154" r:id="rId8"/>
    <p:sldLayoutId id="2147484155" r:id="rId9"/>
    <p:sldLayoutId id="2147484150" r:id="rId10"/>
    <p:sldLayoutId id="2147484156" r:id="rId11"/>
  </p:sldLayoutIdLst>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itchFamily="34" charset="0"/>
        </a:defRPr>
      </a:lvl2pPr>
      <a:lvl3pPr algn="ctr" rtl="0" fontAlgn="base">
        <a:spcBef>
          <a:spcPct val="0"/>
        </a:spcBef>
        <a:spcAft>
          <a:spcPct val="0"/>
        </a:spcAft>
        <a:defRPr sz="4400">
          <a:solidFill>
            <a:srgbClr val="FFFFFF"/>
          </a:solidFill>
          <a:latin typeface="Candara" pitchFamily="34" charset="0"/>
        </a:defRPr>
      </a:lvl3pPr>
      <a:lvl4pPr algn="ctr" rtl="0" fontAlgn="base">
        <a:spcBef>
          <a:spcPct val="0"/>
        </a:spcBef>
        <a:spcAft>
          <a:spcPct val="0"/>
        </a:spcAft>
        <a:defRPr sz="4400">
          <a:solidFill>
            <a:srgbClr val="FFFFFF"/>
          </a:solidFill>
          <a:latin typeface="Candara" pitchFamily="34" charset="0"/>
        </a:defRPr>
      </a:lvl4pPr>
      <a:lvl5pPr algn="ctr" rtl="0" fontAlgn="base">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CodeWarrio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biblehub.com/niv/isaiah/42.htm" TargetMode="External"/><Relationship Id="rId2" Type="http://schemas.openxmlformats.org/officeDocument/2006/relationships/hyperlink" Target="http://biblehub.com/kjv/isaiah/42.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4143380"/>
            <a:ext cx="8356629" cy="1285884"/>
          </a:xfrm>
        </p:spPr>
        <p:txBody>
          <a:bodyPr rtlCol="0">
            <a:noAutofit/>
          </a:bodyPr>
          <a:lstStyle/>
          <a:p>
            <a:r>
              <a:rPr lang="en-US" sz="2400" dirty="0" smtClean="0">
                <a:solidFill>
                  <a:srgbClr val="7030A0"/>
                </a:solidFill>
              </a:rPr>
              <a:t>School of Computing &amp; Engineering Sciences</a:t>
            </a:r>
          </a:p>
          <a:p>
            <a:r>
              <a:rPr lang="en-US" sz="2400" dirty="0" smtClean="0">
                <a:solidFill>
                  <a:srgbClr val="7030A0"/>
                </a:solidFill>
              </a:rPr>
              <a:t>Computer Science Department</a:t>
            </a:r>
          </a:p>
          <a:p>
            <a:r>
              <a:rPr lang="en-US" sz="2400" dirty="0" smtClean="0">
                <a:solidFill>
                  <a:srgbClr val="7030A0"/>
                </a:solidFill>
              </a:rPr>
              <a:t>Babcock University</a:t>
            </a:r>
          </a:p>
          <a:p>
            <a:r>
              <a:rPr lang="en-US" sz="2400" dirty="0" smtClean="0">
                <a:solidFill>
                  <a:schemeClr val="tx1"/>
                </a:solidFill>
              </a:rPr>
              <a:t>Lecturer’s Name: </a:t>
            </a:r>
            <a:r>
              <a:rPr lang="en-US" sz="2400" dirty="0" err="1" smtClean="0">
                <a:solidFill>
                  <a:schemeClr val="tx1"/>
                </a:solidFill>
              </a:rPr>
              <a:t>Adekola</a:t>
            </a:r>
            <a:r>
              <a:rPr lang="en-US" sz="2400" dirty="0" smtClean="0">
                <a:solidFill>
                  <a:schemeClr val="tx1"/>
                </a:solidFill>
              </a:rPr>
              <a:t> </a:t>
            </a:r>
            <a:r>
              <a:rPr lang="en-US" sz="2400" dirty="0" err="1" smtClean="0">
                <a:solidFill>
                  <a:schemeClr val="tx1"/>
                </a:solidFill>
              </a:rPr>
              <a:t>Olubukola</a:t>
            </a:r>
            <a:endParaRPr lang="en-US" sz="2400" dirty="0" smtClean="0">
              <a:solidFill>
                <a:schemeClr val="tx1"/>
              </a:solidFill>
            </a:endParaRPr>
          </a:p>
        </p:txBody>
      </p:sp>
      <p:sp>
        <p:nvSpPr>
          <p:cNvPr id="7" name="Subtitle 2"/>
          <p:cNvSpPr txBox="1">
            <a:spLocks/>
          </p:cNvSpPr>
          <p:nvPr/>
        </p:nvSpPr>
        <p:spPr bwMode="auto">
          <a:xfrm>
            <a:off x="500034" y="6143620"/>
            <a:ext cx="8356629" cy="57152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algn="ctr"/>
            <a:r>
              <a:rPr lang="en-US" b="1" dirty="0" smtClean="0">
                <a:solidFill>
                  <a:srgbClr val="7030A0"/>
                </a:solidFill>
              </a:rPr>
              <a:t>September </a:t>
            </a:r>
            <a:r>
              <a:rPr lang="en-US" b="1" dirty="0" smtClean="0">
                <a:solidFill>
                  <a:srgbClr val="7030A0"/>
                </a:solidFill>
              </a:rPr>
              <a:t>2016</a:t>
            </a:r>
            <a:endParaRPr lang="en-US" b="1" dirty="0">
              <a:solidFill>
                <a:srgbClr val="7030A0"/>
              </a:solidFill>
            </a:endParaRPr>
          </a:p>
        </p:txBody>
      </p:sp>
      <p:sp>
        <p:nvSpPr>
          <p:cNvPr id="9" name="TextBox 8"/>
          <p:cNvSpPr txBox="1"/>
          <p:nvPr/>
        </p:nvSpPr>
        <p:spPr>
          <a:xfrm>
            <a:off x="500034" y="1928802"/>
            <a:ext cx="81534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600" dirty="0" smtClean="0"/>
              <a:t>INTRODUCTION TO  PROGRAMMING IN C LANGUAGE</a:t>
            </a:r>
            <a:endParaRPr lang="en-US" sz="36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3" end="3"/>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 calcmode="lin" valueType="num">
                                      <p:cBhvr>
                                        <p:cTn id="45"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46"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47"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48"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85720" y="857232"/>
            <a:ext cx="8643998" cy="4832092"/>
          </a:xfrm>
          <a:prstGeom prst="rect">
            <a:avLst/>
          </a:prstGeom>
          <a:noFill/>
          <a:ln w="9525">
            <a:noFill/>
            <a:miter lim="800000"/>
            <a:headEnd/>
            <a:tailEnd/>
          </a:ln>
        </p:spPr>
        <p:txBody>
          <a:bodyPr wrap="square">
            <a:spAutoFit/>
          </a:bodyPr>
          <a:lstStyle/>
          <a:p>
            <a:r>
              <a:rPr lang="en-US" sz="2800" b="1" i="1" dirty="0" smtClean="0"/>
              <a:t>a) Determine the input data:</a:t>
            </a:r>
            <a:endParaRPr lang="en-US" sz="2800" dirty="0" smtClean="0"/>
          </a:p>
          <a:p>
            <a:r>
              <a:rPr lang="en-US" sz="2800" dirty="0" smtClean="0"/>
              <a:t>	What input data/information is available? (score, total number of subjects)</a:t>
            </a:r>
          </a:p>
          <a:p>
            <a:r>
              <a:rPr lang="en-US" sz="2800" dirty="0" smtClean="0"/>
              <a:t>	What format is it? (integer? Decimal point values)</a:t>
            </a:r>
          </a:p>
          <a:p>
            <a:r>
              <a:rPr lang="en-US" sz="2800" dirty="0" smtClean="0"/>
              <a:t>	Is anything missing? (is there any missing score?)</a:t>
            </a:r>
          </a:p>
          <a:p>
            <a:r>
              <a:rPr lang="en-US" sz="2800" b="1" i="1" dirty="0" smtClean="0"/>
              <a:t>b) Determine the processing requirement.</a:t>
            </a:r>
            <a:endParaRPr lang="en-US" sz="2800" dirty="0" smtClean="0"/>
          </a:p>
          <a:p>
            <a:r>
              <a:rPr lang="en-US" sz="2800" dirty="0" smtClean="0"/>
              <a:t>	Do I have everything that I need ? (sum, total number of students)</a:t>
            </a:r>
          </a:p>
          <a:p>
            <a:r>
              <a:rPr lang="en-US" sz="2800" b="1" i="1" dirty="0" smtClean="0"/>
              <a:t>c) What output information do I want to produce ?</a:t>
            </a:r>
            <a:endParaRPr lang="en-US" sz="2800" dirty="0" smtClean="0"/>
          </a:p>
          <a:p>
            <a:r>
              <a:rPr lang="en-US" sz="2800" dirty="0" smtClean="0"/>
              <a:t>	What do I want the result to look like … text, chart etc.?</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85720" y="285728"/>
            <a:ext cx="8643998" cy="6093976"/>
          </a:xfrm>
          <a:prstGeom prst="rect">
            <a:avLst/>
          </a:prstGeom>
          <a:noFill/>
          <a:ln w="9525">
            <a:noFill/>
            <a:miter lim="800000"/>
            <a:headEnd/>
            <a:tailEnd/>
          </a:ln>
        </p:spPr>
        <p:txBody>
          <a:bodyPr wrap="square">
            <a:spAutoFit/>
          </a:bodyPr>
          <a:lstStyle/>
          <a:p>
            <a:r>
              <a:rPr lang="en-US" sz="2600" b="1" dirty="0" smtClean="0"/>
              <a:t>Analyzing the problem</a:t>
            </a:r>
            <a:endParaRPr lang="en-US" sz="2600" dirty="0" smtClean="0"/>
          </a:p>
          <a:p>
            <a:r>
              <a:rPr lang="en-US" sz="2600" dirty="0" smtClean="0"/>
              <a:t>The following are expected to be in place:</a:t>
            </a:r>
          </a:p>
          <a:p>
            <a:r>
              <a:rPr lang="en-US" sz="2600" dirty="0" smtClean="0"/>
              <a:t> </a:t>
            </a:r>
          </a:p>
          <a:p>
            <a:r>
              <a:rPr lang="en-US" sz="2600" b="1" i="1" dirty="0" smtClean="0"/>
              <a:t>Output requirement:</a:t>
            </a:r>
            <a:endParaRPr lang="en-US" sz="2600" dirty="0" smtClean="0"/>
          </a:p>
          <a:p>
            <a:r>
              <a:rPr lang="en-US" sz="2600" dirty="0" smtClean="0"/>
              <a:t>Expected Result: Average grade</a:t>
            </a:r>
          </a:p>
          <a:p>
            <a:r>
              <a:rPr lang="en-US" sz="2600" dirty="0" smtClean="0"/>
              <a:t>Format: decimal place value</a:t>
            </a:r>
          </a:p>
          <a:p>
            <a:r>
              <a:rPr lang="en-US" sz="2600" dirty="0" smtClean="0"/>
              <a:t> </a:t>
            </a:r>
          </a:p>
          <a:p>
            <a:r>
              <a:rPr lang="en-US" sz="2600" b="1" i="1" dirty="0" smtClean="0"/>
              <a:t>Input data</a:t>
            </a:r>
            <a:r>
              <a:rPr lang="en-US" sz="2600" dirty="0" smtClean="0"/>
              <a:t>:</a:t>
            </a:r>
          </a:p>
          <a:p>
            <a:r>
              <a:rPr lang="en-US" sz="2600" dirty="0" smtClean="0"/>
              <a:t>Total number of subjects (format: integer)</a:t>
            </a:r>
          </a:p>
          <a:p>
            <a:r>
              <a:rPr lang="en-US" sz="2600" dirty="0" smtClean="0"/>
              <a:t>Score per subject (format: decimal place)</a:t>
            </a:r>
          </a:p>
          <a:p>
            <a:r>
              <a:rPr lang="en-US" sz="2600" dirty="0" smtClean="0"/>
              <a:t>Total score: (format: decimal place)</a:t>
            </a:r>
          </a:p>
          <a:p>
            <a:r>
              <a:rPr lang="en-US" sz="2600" dirty="0" smtClean="0"/>
              <a:t> </a:t>
            </a:r>
          </a:p>
          <a:p>
            <a:r>
              <a:rPr lang="en-US" sz="2600" b="1" i="1" dirty="0" smtClean="0"/>
              <a:t>Processing requirement:</a:t>
            </a:r>
            <a:endParaRPr lang="en-US" sz="2600" dirty="0" smtClean="0"/>
          </a:p>
          <a:p>
            <a:r>
              <a:rPr lang="en-US" sz="2600" dirty="0" smtClean="0"/>
              <a:t>Average grade = total score / total number of student</a:t>
            </a:r>
          </a:p>
          <a:p>
            <a:r>
              <a:rPr lang="en-US" sz="2600" dirty="0" smtClean="0"/>
              <a:t>Format: digit (decimal place)</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4290"/>
            <a:ext cx="8643998" cy="6001643"/>
          </a:xfrm>
          <a:prstGeom prst="rect">
            <a:avLst/>
          </a:prstGeom>
          <a:noFill/>
          <a:ln w="9525">
            <a:noFill/>
            <a:miter lim="800000"/>
            <a:headEnd/>
            <a:tailEnd/>
          </a:ln>
        </p:spPr>
        <p:txBody>
          <a:bodyPr wrap="square">
            <a:spAutoFit/>
          </a:bodyPr>
          <a:lstStyle/>
          <a:p>
            <a:r>
              <a:rPr lang="en-US" sz="3200" dirty="0" smtClean="0"/>
              <a:t>The sub problems are:</a:t>
            </a:r>
          </a:p>
          <a:p>
            <a:r>
              <a:rPr lang="en-US" sz="3200" dirty="0" smtClean="0"/>
              <a:t> </a:t>
            </a:r>
          </a:p>
          <a:p>
            <a:r>
              <a:rPr lang="en-US" sz="3200" b="1" dirty="0" smtClean="0"/>
              <a:t>Total score</a:t>
            </a:r>
            <a:r>
              <a:rPr lang="en-US" sz="3200" dirty="0" smtClean="0"/>
              <a:t>: problem of adding all the subjects scores together.</a:t>
            </a:r>
          </a:p>
          <a:p>
            <a:r>
              <a:rPr lang="en-US" sz="3200" dirty="0" smtClean="0"/>
              <a:t>Assuming there are 5 subjects which grades are A,B, C, D and E</a:t>
            </a:r>
          </a:p>
          <a:p>
            <a:r>
              <a:rPr lang="en-US" sz="3200" b="1" dirty="0" smtClean="0"/>
              <a:t>Total score</a:t>
            </a:r>
            <a:r>
              <a:rPr lang="en-US" sz="3200" dirty="0" smtClean="0"/>
              <a:t>: A + B + C + D + E</a:t>
            </a:r>
          </a:p>
          <a:p>
            <a:r>
              <a:rPr lang="en-US" sz="3200" dirty="0" smtClean="0"/>
              <a:t> </a:t>
            </a:r>
          </a:p>
          <a:p>
            <a:r>
              <a:rPr lang="en-US" sz="3200" dirty="0" smtClean="0"/>
              <a:t>Average grade: problem of finding the average score per subjects.</a:t>
            </a:r>
          </a:p>
          <a:p>
            <a:r>
              <a:rPr lang="en-US" sz="3200" b="1" dirty="0" smtClean="0"/>
              <a:t>Average </a:t>
            </a:r>
            <a:r>
              <a:rPr lang="en-US" sz="3200" dirty="0" smtClean="0"/>
              <a:t>=</a:t>
            </a:r>
            <a:r>
              <a:rPr lang="en-US" sz="3200" b="1" dirty="0" smtClean="0"/>
              <a:t> Total score</a:t>
            </a:r>
            <a:r>
              <a:rPr lang="en-US" sz="3200" dirty="0" smtClean="0"/>
              <a:t>: /total no of subjects (which is 5)</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85720" y="500042"/>
            <a:ext cx="8643998" cy="6186309"/>
          </a:xfrm>
          <a:prstGeom prst="rect">
            <a:avLst/>
          </a:prstGeom>
          <a:noFill/>
          <a:ln w="9525">
            <a:noFill/>
            <a:miter lim="800000"/>
            <a:headEnd/>
            <a:tailEnd/>
          </a:ln>
        </p:spPr>
        <p:txBody>
          <a:bodyPr wrap="square">
            <a:spAutoFit/>
          </a:bodyPr>
          <a:lstStyle/>
          <a:p>
            <a:r>
              <a:rPr lang="en-US" sz="3200" dirty="0" smtClean="0"/>
              <a:t>The </a:t>
            </a:r>
            <a:r>
              <a:rPr lang="en-US" sz="3200" b="1" i="1" dirty="0" smtClean="0"/>
              <a:t>Algorithm</a:t>
            </a:r>
            <a:r>
              <a:rPr lang="en-US" sz="3200" dirty="0" smtClean="0"/>
              <a:t> could be written as follows:</a:t>
            </a:r>
          </a:p>
          <a:p>
            <a:r>
              <a:rPr lang="en-US" sz="3200" dirty="0" smtClean="0"/>
              <a:t> </a:t>
            </a:r>
          </a:p>
          <a:p>
            <a:pPr marL="514350" lvl="0" indent="-514350">
              <a:buFont typeface="+mj-lt"/>
              <a:buAutoNum type="arabicPeriod"/>
            </a:pPr>
            <a:r>
              <a:rPr lang="en-US" sz="3200" dirty="0" smtClean="0"/>
              <a:t>Read in the scores in all the subjects</a:t>
            </a:r>
          </a:p>
          <a:p>
            <a:pPr marL="514350" lvl="0" indent="-514350">
              <a:buFont typeface="+mj-lt"/>
              <a:buAutoNum type="arabicPeriod"/>
            </a:pPr>
            <a:r>
              <a:rPr lang="en-US" sz="3200" dirty="0" smtClean="0"/>
              <a:t>Add the scores together</a:t>
            </a:r>
          </a:p>
          <a:p>
            <a:pPr marL="514350" lvl="0" indent="-514350">
              <a:buFont typeface="+mj-lt"/>
              <a:buAutoNum type="arabicPeriod"/>
            </a:pPr>
            <a:r>
              <a:rPr lang="en-US" sz="3200" dirty="0" smtClean="0"/>
              <a:t>Find average by dividing the total score by the total number of subjects</a:t>
            </a:r>
          </a:p>
          <a:p>
            <a:pPr marL="514350" lvl="0" indent="-514350">
              <a:buFont typeface="+mj-lt"/>
              <a:buAutoNum type="arabicPeriod"/>
            </a:pPr>
            <a:r>
              <a:rPr lang="en-US" sz="3200" smtClean="0"/>
              <a:t>Output the </a:t>
            </a:r>
            <a:r>
              <a:rPr lang="en-US" sz="3200" dirty="0" smtClean="0"/>
              <a:t>result</a:t>
            </a:r>
          </a:p>
          <a:p>
            <a:pPr marL="514350" lvl="0" indent="-514350">
              <a:buFont typeface="+mj-lt"/>
              <a:buAutoNum type="arabicPeriod"/>
            </a:pPr>
            <a:r>
              <a:rPr lang="en-US" sz="3200" dirty="0" smtClean="0"/>
              <a:t>End the process</a:t>
            </a:r>
          </a:p>
          <a:p>
            <a:r>
              <a:rPr lang="en-US" sz="2800" dirty="0" smtClean="0"/>
              <a:t>Therefore the above algorithm could be written in any programming language of choice.</a:t>
            </a:r>
          </a:p>
          <a:p>
            <a:r>
              <a:rPr lang="en-US" sz="2800" dirty="0" smtClean="0"/>
              <a:t> </a:t>
            </a:r>
          </a:p>
          <a:p>
            <a:r>
              <a:rPr lang="en-US" sz="2800" dirty="0" smtClean="0"/>
              <a:t>For the purpose of this class, we shall use the C Programming Language to solve our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85720" y="1071546"/>
            <a:ext cx="8643998" cy="5509200"/>
          </a:xfrm>
          <a:prstGeom prst="rect">
            <a:avLst/>
          </a:prstGeom>
          <a:noFill/>
          <a:ln w="9525">
            <a:noFill/>
            <a:miter lim="800000"/>
            <a:headEnd/>
            <a:tailEnd/>
          </a:ln>
        </p:spPr>
        <p:txBody>
          <a:bodyPr wrap="square">
            <a:spAutoFit/>
          </a:bodyPr>
          <a:lstStyle/>
          <a:p>
            <a:r>
              <a:rPr lang="en-US" sz="3200" b="1" dirty="0" smtClean="0"/>
              <a:t>Brief History</a:t>
            </a:r>
            <a:endParaRPr lang="en-US" sz="3200" dirty="0" smtClean="0"/>
          </a:p>
          <a:p>
            <a:r>
              <a:rPr lang="en-US" sz="3200" dirty="0" smtClean="0"/>
              <a:t>In 1972, Dennis Ritchie of Bell Laboratories realized that a programming language that was concise and that could produce compact and speedy programs was required for his new project (development of a new Operating System), then he developed the C programming language. It initially became widely known as the UNIX operation system’s development language. Today, many general-purpose operating systems were written in C.</a:t>
            </a:r>
            <a:endParaRPr lang="en-US" sz="3200" dirty="0"/>
          </a:p>
        </p:txBody>
      </p:sp>
      <p:sp>
        <p:nvSpPr>
          <p:cNvPr id="3" name="TextBox 2"/>
          <p:cNvSpPr txBox="1"/>
          <p:nvPr/>
        </p:nvSpPr>
        <p:spPr>
          <a:xfrm>
            <a:off x="571472" y="357166"/>
            <a:ext cx="8143932" cy="830997"/>
          </a:xfrm>
          <a:prstGeom prst="rect">
            <a:avLst/>
          </a:prstGeom>
          <a:noFill/>
        </p:spPr>
        <p:txBody>
          <a:bodyPr wrap="square" rtlCol="0">
            <a:spAutoFit/>
          </a:bodyPr>
          <a:lstStyle/>
          <a:p>
            <a:pPr marL="0" lvl="1"/>
            <a:r>
              <a:rPr lang="en-US" sz="2400" b="1" dirty="0" smtClean="0"/>
              <a:t>Basics to C programming language</a:t>
            </a:r>
            <a:endParaRPr lang="en-US" sz="2400" dirty="0" smtClean="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4290"/>
            <a:ext cx="8643998" cy="5632311"/>
          </a:xfrm>
          <a:prstGeom prst="rect">
            <a:avLst/>
          </a:prstGeom>
          <a:noFill/>
          <a:ln w="9525">
            <a:noFill/>
            <a:miter lim="800000"/>
            <a:headEnd/>
            <a:tailEnd/>
          </a:ln>
        </p:spPr>
        <p:txBody>
          <a:bodyPr wrap="square">
            <a:spAutoFit/>
          </a:bodyPr>
          <a:lstStyle/>
          <a:p>
            <a:r>
              <a:rPr lang="en-US" sz="3600" b="1" dirty="0" smtClean="0"/>
              <a:t>Language Syntax</a:t>
            </a:r>
          </a:p>
          <a:p>
            <a:endParaRPr lang="en-US" sz="3600" dirty="0" smtClean="0"/>
          </a:p>
          <a:p>
            <a:r>
              <a:rPr lang="en-US" sz="3600" dirty="0" smtClean="0"/>
              <a:t>These are the grammatical rules of a particular programming language. As a natural language has its grammatical rule for construction of a correct sentence, so also programming languages has grammatical rules for the construction of a correct statement. Therefore, the syntax of C is different from Visual Basic or Java.</a:t>
            </a:r>
            <a:endParaRPr lang="en-US" sz="3600" dirty="0"/>
          </a:p>
        </p:txBody>
      </p:sp>
      <p:sp>
        <p:nvSpPr>
          <p:cNvPr id="30724" name="AutoShape 4" descr="data:image/jpeg;base64,/9j/4AAQSkZJRgABAQAAAQABAAD/2wCEAAkGBxQSEBQTERQVFRUWFRUWFBUYEhIWGRYVFhcWGBYSGBcYHCggHBolHRUWLT0hJSorLi4xGiAzOjUsNygtLisBCgoKDg0OGxAQGzUmICU0Ky8sNy0sLDU3LiwsLiwsLS8sMCwvLC80LCwsNCwsLC0sLzQsNywsLC0sLCs0LCw0K//AABEIAOEA4QMBIgACEQEDEQH/xAAcAAEAAQUBAQAAAAAAAAAAAAAABQMEBgcIAgH/xABDEAABAwIDBgMDCQQJBQAAAAABAAIDBBEFEiEGEzFBUWEHIoEUMnEjM0JSYnKCkaEIU5KxFSU0Q0SDorLDFiRUs8L/xAAaAQEAAwEBAQAAAAAAAAAAAAAAAwQFAgEG/8QAKhEBAAICAAUBCAMBAAAAAAAAAAECAxEEEiExQfAFMlFhcYGR0aGxwSL/2gAMAwEAAhEDEQA/AN4oiICIiAiIgIiICIoDHttKKjOWeoYJOAibeSUk8Bu2AuF+4AQT6LWuIeJkxF6ej3TLH5atnZTDTnuhd5HfRRMW0lbVOA/pWlZ1jpI4XHXo+VznfooL8Tip3n8df6S1wXt2huBFqRuAl5Jmra+W/EOrJGt9Gx5QFUbsTRO99krz1dVVR/5FBHtDFPbaWeEyR3bXRazg2Ho2+4J2d2VlWP8AkV3HsvKy5psSrojyEkrKlg/BM0/zU1eJpZHbDaGwUWDsxnEaPWriZWwD3pqZpZOwc3vp3Eh4+4b9lluE4nFUwsnp5GyRPF2vbwPUWOoIOhB1BBBU8TE9kUxpdoiL14IiICIiAiIgIiICIiAiIgIiICIqdRO2NjnyOaxjQXOc4hrWtAuXEnQADmgqLFNpNu6eleYIw6qqv/HhsS3vK/3YxqOOuvBYxi21FRiRLKJz6ai1Dqq2Wao5EQA6xs+2Rfha2oVGlpaeihOUMhjGr3EgXP1nvOrnHuqHEcdXHPLXrK3h4W145rdIW2PYpVzRulxCq9lgH+HpSQTc6MfN773HhlbYFR+C7LzvaDHGMNgIFg1gdVyN1tnkdfd8Rpq4ar7PjRFZQ1RpJ5aVkrmMLgyIPqJWgQysZK4EgeaznBoudDe18xrtrZHXEeF1hd0kdSxNv97eO0XeDHa9efN3+HiPt+3OW9aTy4+3x+P3R1DsZRRkuMDZnn3nz3nc49SZLj8gF42mjwqCEiooqd73gtihigY2aV3ANjMYDxr9IcF5fFiVSbF0FDGbaR3qJuOozOAjGnMAqQwnZiClcZGh0kzh56iVxkld+I8B2FgriswrYzCqx8j6OqrJKd8cbJWRMbE9zopCbkTPzO8jvKRrbTUrNKfYiIfOVNbKer6t4/0sygfko3DphWYtHNTm8NJHNHLMPclklDQKdp+kGWzEjQG3UXzlcRipHWIj8O5vae8oePZOEe5JUsPUVMhP+q4SGWWnqGQSvErZGvMT7BrwWWLmvA0OhGq97QbSQUTA6ZxLnaRQsGaWV31WMGp1trwF1E4OJpZDVVYDZXNyxwg3bBHxyX+k883eg0UPE2x0r17+EmGt7W6dmYQyrANk8bbT7S11CPLFUZJI2j3RUCGOSQgcAXAvJPMtaspqsSZBE+WV2VkbS556AC505ntzWlaqaYf1lYif2kVgbfgwEZYSfq7sBQ4M0R3+iTLj32dNIrbDa1k8Mc0ZuyVjZGHq14Dh+hVyr6oIiICIiAiIgIiICIiAiIgIiIC1hjVScXqHRgn+jqaTK4DQVlQw6gnnDGR8HHXWwy5X4iYk+nw2d8Pzrg2GI3sQ+d7YmuB6jPf0VrhuEspqeOCMWZEwMHe3Fx7k3J7kqvxN5rXUeU2GsTbcoXF6psDG2aXOcRHDEwDM9592No4AaceAAJVXCtlxnbPW5Zpxq1uphg7RMOhcP3jhmPLKNF5xf5Gpp6pzS+KIStksC4xiQAb4NGpAtY21sSsipKuOZueF7ZG9WuDh624HsoeDwUiOfz/SXictpnl8LLaLCW1dLLA423jbNd9R41ZIPg4A+ih6fa17I2xV9DWidrQHyQ05nikcNN4x7DpmtfKQLXssqyqyr8VggF55ooh9uRjP5lXlRjbseqJf7Jh1VxtmqTFTNH2rElxHpdfTszU1Y/rKoAi50tNnjjcNdJJT8o8W5CwXqfxBpictKyerde3yELiwH7Uj8rQO4JVjPieJVHDc0LD0tUT8eFzaNtx2JChyZ8eP3pSUxXv7sMqqKmmoYBndFTwsFmglrGj7LRzPYalYzVbV1FV5cPiMcZ/xdQwgW+tDCfM/sXWGnBW9Hs3CyTeyZ6ib99O8yv5kZb6NAueACmFm5vafjHH3lexcD5vKKwvAmQvMz3PmqHe/PKczz9lvJjfst5aKVlrGxML5HBjGi7nOIAA7lQVftNG15ip2uqp/3cViG95JPdYLjnr2VGDAJJ3tlxBzZC03jpmfMRnkTfWR/c6alUZi0zz5J/c/T1pajliOWkfpb1UsmJkOcCyhYQ6NjhZ1U4cJXjlEOTTx4nlbziMAIIIuDofgVlUjbhQlfEvYzTafl4eTj1Cc8EMUJpJaJ5u+jlLRfiYZCXxOv8c4tyAC2QtD7LYh7FjVPITaOqBpZemckGF1uuYAX5C63wvocV+ekWY+SvLaYERFI4EREBERAREQEREBERAREQYz4j0D5sMnEPzkYZPGLE3dA9sobYcb5CPVR2yu1lPiUQfC4CSwMkJPnjJ7fSb0cND2Oizdc6Yps6ynr6ilcC0wybymkYXRvbBNd7A141OUlzelwoM+oruUuLfNqG55o1jOJ7J0srs7oQHfWY58TvzjIWMYfU4jHYRV28aBYNqIWyH4mUWeVJMxLFubcPeORBqmH1GoWZa9Yndba/ML0Vmfeq+z7GUx0cJnDo6qqSP96+0ezFHFbJTRAjgSwOI9XXKpSVOKu4Nw9vW7qp35AAKm+hxB/vVcMXXdUuY/AGRx/kq2S17d8n8z/m09IrHan8Qn2jkPyVhiWN09P8/NGzsXDN6MHmPoFYjZQP8A7RVVU3Vu+3bD+CID+alMK2epaexggjYRoHZQX/xuu79VFFMfmd/T9z+nc2v4j16+aKZjs02lHSSyD97L8hFb6wL/ADOHwC9f9Mzzj/v6kuaeNPT5oojpq1z/AH3j4kLJ6ifIxzyC4Na5xDRckNF7AHidFD7ObRNrN7lYWFhbYFwJLXDR2g01B015dVPWuqzakdvPr/EUzudWnv69bXlFQRwMEcMbY2D6LWgD4nqe5VRwVdwVJwVa/XrKevRTUfXxKQVGpZcLis6l1Mbhge1VCZIHhtw9vnYRoQ9moseR0t6rd2xeOCuoKepFryRjOBykb5ZG/AOa5aur4lfeCOKCOetw4n3XCohHRrw0SNHQC8encrc4DJuJr92VxdNTFm3URFoqYiIgIiICIiAiIgIiICIiAtWeM2G5JKSuaNATSzm30JDmicTyDXg/xraaiNrcFFbQ1FM63ysbg0nUNeNY3+jw0+i5tWLRMS9rOp21NQSrIaSS4WD7P1bnRtzgh4u2QHQh7DleCPiCssoJV87npqZhtYrbhKovgX1VU700qq0qi1VWldVlzKu1aupa1uH4jIR54gXtIYWnyOGZoGtrtOUankVfY3g+I1NVLHnPs4d5C54ZGWOAOXKzV5FyNQdQVZbRbJGkp2SbwyEuyvs3KG3HlI1J5EXPUcFscNSlf+bW3zeIZ2e156xXsqYlt1UzuMdFDlJ4ENMsn3rWyt9Qfis8w+R7oY3StySFjTI24OV9vMNNOKt9lJY30cTomNZdtnhrQ0Z2+V+g7g/mpJwVPibV9ytdaWcEW96bb2oleSF7cF5VGVpD18S1bgm1IpscZWA/JiUMeRexhI3T3WHHy6gdQFk/ibtS2JppoXXlcLSEf3bTxb94j8h8QtSrc9nYpivPPnsyuMyRM8sO4gei+rCvB/H/AGzCYC43khG4k43vGBlJJ4ksLDfqSs1WkpCIiAiIgIiICIiAiIgIiICIiDRm2eHeyYvMALR1QFTHpYbz3Z235kuAd+JXVBKso8aMKL6JlWwXfRyCQ6XJhf5JmjpoWn8CwjD5rgEcOSyuOx6tv4tDhb9NfBlsDrhVVY0MivljzGpaMT0FUaVTXppSHsq7SqGLUIqIJIjpnbYHo4atd6EAqq0qq0qalpidwhtG41KK2awP2SIx7wyZnZj5coBsAcoueg5qScFVe4AXJAA4k6AfErE8d26p4QRF8u/ow2ZfvJwt926mmuTNbcRuUfNTHGp6QyGVwAJJAAFySbADmSVrPbLxHDQYaE3dqHT20HaO/E/a4dL8Rje020tRWXErrR30iZcM7X5uPc+lliszVewez4rPNk6/JVzcZM9KKb3lxJcSSSSSTckniSeq8oi01Ftn9njH9zXSUjj5ahl2cfnYgXWHS7C/+Fq6KXFODYk+mqIqiP34pGSN1tctIOU9ja3wK7Nw2uZPDHNGbslY2Rh+y8Bw/QoLlERAREQEREBERAREQEREBERBRraVssb4pBmZIxzHtPNrgWuHqCVyqcVmwyqlo5xvGwyOYDwdlB8rm/ZIsQD1Gq6wXPn7Rez+7qoa1g8szd3IQP72MeUk9Syw/wAtcXpW8as6raazuFTBttKR9ryhh6SAtt6+7+qyqnxineLtnhd8JYz/ACK5xRUL+zaWnpOlunHWjvDpKTFIG6umiHxlYP5lWM+1tEwXdVQ/heH/AKMuue19C5j2XXzZ1PH28Q3fVeJVG35sSyn7LMo/OQg/ooeq8SZ36QxMiHVxMjvjyAPoVrOBykIHKzTgsNPG/qgvxWS3nTIavFpqj56V7+xPlHcNFmj0Cj52qW2LwptZWw075N22Quu6wJ8rXOytvpmOW2v68DuDDMAwWCsbSZWS1XENlzy6tbn1uN219he1gf0VqIiI1CCZme7n+poZBGJTHII3aNkMbxG4nWzXkZSfgVETtXTElYcYjxTD56c04gLWMfnLrvBc6N/ugCxjY6wJBa8cjc81v1APUAr14sCvi9yjVeEBdJfs+4/v8OdTON30r7Dj81JdzDfs7eDsAFzas98Fcf8AZMWiDjaOoG4fxtd5G7NuucNF+QcUHUyIiAiIgIiICIiAiIgIiICIiAsS8U9n/bsKniAvIxu+i0ud5Hc2HdzczfxLLUQcOIsp8Tdn/YcUqIWi0ZdvIbCw3cnmDR2abt/CsWQEREFaFykIHKLYdVfQOQZBgmIup54p47ZonteAeBym+U9iLj1W68NxvCKipZiTpRDUNYQ6N7svmy5c+W3ncGkgFpIseFwLaEgcs/2AxHDWMkZiMJc57xkls5zWsIAI8pu2xucwF9eyCX2g8XpnxzwwQsYHl7Y58zszYySGu3ZHv5eeawPI2WoZmWXQOOUGDUMkcT6J0r5Wh0TWRyT7y5tlbmdYnhp3HVQXizsnRQ4cyqhg9kmL42iK7Rmz+9E5jXFmZozG7fqnUhBoudqt1fTtVk4IPi9MeWkFpIIIIINiCOBB6ryiDsjYvHBXUFPUi15IxnA5SN8sjfgHNcptaR/Zwx+7aihedQd/ENeBsyUdgDuzb7Tlu5AREQEREBERAREQEREBERAREQab/aN2fz08NaweaJ26lIGu7fqwk9GvuP8AMWgF2htNg7ayjnpn2tLG5tyL5XcWP+LXBp9FxpVU7o3ujkBa9jnMe08Q5pIcD8CCgpIiICuYHK2VSJyCWgcpCB3p3PD4lRMDlIQOQdC41jkWEUVNHLlqamOPJD5Q0kAZTISbljLWF9SfztrHCcQbi2LQjFnudG/MyONjnRxtebFkYsbta63EHMTkBNlIeHey1PXRyzVlQWiJwZu941pyBoIe5zrkM1IAFvdOqnJ9qcHwwkUFMKiYcJAbgHp7RJmdbX6AcEGotscDdRVs9M76DzkP1o3eaN38JF+9xyWNTNW5/GQxVlHQYnDpvbwvFwSNHPDHEc2OZKPVadnagtUREGQ7AY97DiNPUE2Y14bLx+af5ZNBxsCTbqAuwQb8Fw6urvB/H/bMJhLjeSEbiTje8YGUkniSwsN+pKDNUREBERAREQEREBERAREQEREBcyePGz/s2KGZotHVN3o4W3g8so+N8rj99dNrXXjtgHtOFOlaLyUzhKLWvu/dlHwynN+AIOYUREBfQV8RBewOUjA5REDlIQOQS0JXuosBc6K3gctubObXYXRUcTo4C+pEbd58kM5kt5iZn6Zc1+B0HLkgtPDLZ19TQV1LPTujZOA+KpfGRd5ADQ3MAXNa6NjgRpe/ZabxCldG98cgyvY5zHt+q9hLXN9CCtsVHi9WGpjfljjga8GSJrc7nxm2dpkd9IC9i0N1te40WKeKtVT1GIyVFG7eRSNjLnhrg3fBtnN8wGuUMJHUlBr941XlV52qggLbP7PGP7mukpHHy1LLs4/OxAuAHS7C/wDhatTK9wbEn01RFUR+/FIyRutrlpBynsbW+BQdrIrbDa5k8Mc0ZuyVjZGH7LwHD9CrlAREQEREBERAREQEREBERAVOogbIxzHgOa5pa5p4FrhYg9iCqiIOMdqcGdRVs9M+94pHNBNruZxY/T6zS0+qilun9ovZ/LPBWtGkrdzIdLbxl3Rk93NzD/LC0u4WQfEREHuM6q+gco8K6gcgl4HLK9iMANfVCn3gjGRzy4tzaNLRYC4uTmHPqeVlhsDlkGzWMPpKmKoj1MbrkfWadHs9Wkj1ug3RgXh3hcUxjeW1U7Ghz45ZGuytdwJgbYZTp7wPHiozaYwY1hdXFTROiloJXFkTmsaQ6IOBaGtJAa9u8aBycOygtssYhp8XhxChkZLmaySVrJAbnVj2OIuGl0dtCNCL2UXhuI4lU11VV4VTvb7To8AMdFYAN+ckDWF+YOPUFzuRNw1ZMFaELI9pdn5qGbcVLMjwxrgA4OBa69iHDjqCPiCsflCCmiIg6R/Z9x/f4c6mcbvpX2HH5qQlzDfs7eDsAFtJcseCuP8AsmLRBxtHUDcP42u8jdm3XOGi/IOK6nQEREBERAREQEREBERAREQEREGM+JGAe3YZUQtF5Mu8h4X3sfmaBf61i34OK5QmhzNDhzC7VXMPiDgHsmJ1MIFmPPtEPD5uUkkAdGvzD0Qa7cLL4pGspVHuFkHxVYXKkvTTqgk4HKRgcoiBykIHINmbAV2FRQudXszzh5LQ6KSVpZZuUNaAWXvfVwv6WWfYntJV1GFsqcIg8xkczdyMaXiJrnx542h2W+YN4kgC/RaX2Vhikq4GVLssLpGiQ3y6dC7kCbAnkCTos62+2/dHIynwqURQwjKXRsiLXkWAay7SMjQOWhvzABIPHbDXew0FRPl9paRDKWiwcXxF77dg+I2+8Vo2dq3dshhs2LZq3GZnSUdO2QRhwZGxzrHeSfJtaMrAPe45ha/lIOlpm9L25X0Nu/dBYovTgvKD0x5aQWkggggg2II4EHqu0Nm681FFTTuFnSwQyuA5GSNriPzK48wHCZKupipohd8rwwaXtfi49gLk9gV2bQUjYYo4oxZkbGsYOjWNDWj8gEFdERAREQEREBERAREQEREBERAWrPHbB7wQVo/uH7uXh8zMQA4/deG/xlbTVhj2FtqqWank92WNzCemYWDh3BsfRByzWUigqylWXw07shZILSROfDKOkkZyuH6fqo2spUGJEL4pCtpOYVgQguIHKQgcoqIq/gcgloHLZexWxdHPTNrK2paIwXZ4szYg3I5zbSSF17EAGwynUarV0Dlfx2KDeGNYvhFbSewiubTReVto3MgGVnuxgysy5NBoONlqTxG2E/o9sU0M4qKeVxa1/lzNcBmyktNnAgE3FuHDrCTtUbLEBwA/JBFTNXmGJz3BrAXOcQGtAJJJNg0Aakk8lL4Rgc9bMIaWN0rzxtwaPrPcdGjuV0L4aeFsWG2nmLZqsi2e3kivxEQOt+Wc620AFzcLfwe8Of6PjNTUgGqkbbLoRAw65Aebzpc9rDmTsxEQEREBERAREQEREBERAREQEREBERBpPxOwj2TEXVBFqesy3f8ARZUsFi09M7QDc8SHdFiVZSrpHEKGOeJ0UzGyRvFnMcAQR8Pjz5LWGM+E8jLnDqgZOVPU5nNaL8GTN8wAHAEH4oNQVlKoOspVszENiMTYSHURcB9KKeF4PcNJDvzCx6s2Vrr29grPSnc79W3QYLaxV3A5ZK3w7xKU+ShnH32tj/3uCmcM8GMUePO2GHtJOD/6g9BiMDlIQvtxWysN8Cn6GetA6tigv+T3u/8AlZfg3hHhsBDnsfUuGoM8mcfwNAYR8QUGjqGklq35KOGSodzyNJa2/DPIfK0dyVsDZnwVkkIfiUoY3j7PCbk8NHykWHMENB7OC3TS0zImBkTGsY0Wa1rQ1oHQAaBVUEfgmCU9HEIqWJkTByaNSbWzOcdXOsOJJKkERAREQEREBERAREQEREBERAREQEREBERAREQEREBERAREQEREBERAREQEREBERB//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6" name="AutoShape 6" descr="data:image/jpeg;base64,/9j/4AAQSkZJRgABAQAAAQABAAD/2wCEAAkGBxQSEBQTERQVFRUWFRUWFBUYEhIWGRYVFhcWGBYSGBcYHCggHBolHRUWLT0hJSorLi4xGiAzOjUsNygtLisBCgoKDg0OGxAQGzUmICU0Ky8sNy0sLDU3LiwsLiwsLS8sMCwvLC80LCwsNCwsLC0sLzQsNywsLC0sLCs0LCw0K//AABEIAOEA4QMBIgACEQEDEQH/xAAcAAEAAQUBAQAAAAAAAAAAAAAABQMEBgcIAgH/xABDEAABAwIDBgMDCQQJBQAAAAABAAIDBBEFEiEGEzFBUWEHIoEUMnEjM0JSYnKCkaEIU5KxFSU0Q0SDorLDFiRUs8L/xAAaAQEAAwEBAQAAAAAAAAAAAAAAAwQFAgEG/8QAKhEBAAICAAUBCAMBAAAAAAAAAAECAxEEEiExQfAFMlFhcYGR0aGxwSL/2gAMAwEAAhEDEQA/AN4oiICIiAiIgIiICIoDHttKKjOWeoYJOAibeSUk8Bu2AuF+4AQT6LWuIeJkxF6ej3TLH5atnZTDTnuhd5HfRRMW0lbVOA/pWlZ1jpI4XHXo+VznfooL8Tip3n8df6S1wXt2huBFqRuAl5Jmra+W/EOrJGt9Gx5QFUbsTRO99krz1dVVR/5FBHtDFPbaWeEyR3bXRazg2Ho2+4J2d2VlWP8AkV3HsvKy5psSrojyEkrKlg/BM0/zU1eJpZHbDaGwUWDsxnEaPWriZWwD3pqZpZOwc3vp3Eh4+4b9lluE4nFUwsnp5GyRPF2vbwPUWOoIOhB1BBBU8TE9kUxpdoiL14IiICIiAiIgIiICIiAiIgIiICIqdRO2NjnyOaxjQXOc4hrWtAuXEnQADmgqLFNpNu6eleYIw6qqv/HhsS3vK/3YxqOOuvBYxi21FRiRLKJz6ai1Dqq2Wao5EQA6xs+2Rfha2oVGlpaeihOUMhjGr3EgXP1nvOrnHuqHEcdXHPLXrK3h4W145rdIW2PYpVzRulxCq9lgH+HpSQTc6MfN773HhlbYFR+C7LzvaDHGMNgIFg1gdVyN1tnkdfd8Rpq4ar7PjRFZQ1RpJ5aVkrmMLgyIPqJWgQysZK4EgeaznBoudDe18xrtrZHXEeF1hd0kdSxNv97eO0XeDHa9efN3+HiPt+3OW9aTy4+3x+P3R1DsZRRkuMDZnn3nz3nc49SZLj8gF42mjwqCEiooqd73gtihigY2aV3ANjMYDxr9IcF5fFiVSbF0FDGbaR3qJuOozOAjGnMAqQwnZiClcZGh0kzh56iVxkld+I8B2FgriswrYzCqx8j6OqrJKd8cbJWRMbE9zopCbkTPzO8jvKRrbTUrNKfYiIfOVNbKer6t4/0sygfko3DphWYtHNTm8NJHNHLMPclklDQKdp+kGWzEjQG3UXzlcRipHWIj8O5vae8oePZOEe5JUsPUVMhP+q4SGWWnqGQSvErZGvMT7BrwWWLmvA0OhGq97QbSQUTA6ZxLnaRQsGaWV31WMGp1trwF1E4OJpZDVVYDZXNyxwg3bBHxyX+k883eg0UPE2x0r17+EmGt7W6dmYQyrANk8bbT7S11CPLFUZJI2j3RUCGOSQgcAXAvJPMtaspqsSZBE+WV2VkbS556AC505ntzWlaqaYf1lYif2kVgbfgwEZYSfq7sBQ4M0R3+iTLj32dNIrbDa1k8Mc0ZuyVjZGHq14Dh+hVyr6oIiICIiAiIgIiICIiAiIgIiIC1hjVScXqHRgn+jqaTK4DQVlQw6gnnDGR8HHXWwy5X4iYk+nw2d8Pzrg2GI3sQ+d7YmuB6jPf0VrhuEspqeOCMWZEwMHe3Fx7k3J7kqvxN5rXUeU2GsTbcoXF6psDG2aXOcRHDEwDM9592No4AaceAAJVXCtlxnbPW5Zpxq1uphg7RMOhcP3jhmPLKNF5xf5Gpp6pzS+KIStksC4xiQAb4NGpAtY21sSsipKuOZueF7ZG9WuDh624HsoeDwUiOfz/SXictpnl8LLaLCW1dLLA423jbNd9R41ZIPg4A+ih6fa17I2xV9DWidrQHyQ05nikcNN4x7DpmtfKQLXssqyqyr8VggF55ooh9uRjP5lXlRjbseqJf7Jh1VxtmqTFTNH2rElxHpdfTszU1Y/rKoAi50tNnjjcNdJJT8o8W5CwXqfxBpictKyerde3yELiwH7Uj8rQO4JVjPieJVHDc0LD0tUT8eFzaNtx2JChyZ8eP3pSUxXv7sMqqKmmoYBndFTwsFmglrGj7LRzPYalYzVbV1FV5cPiMcZ/xdQwgW+tDCfM/sXWGnBW9Hs3CyTeyZ6ib99O8yv5kZb6NAueACmFm5vafjHH3lexcD5vKKwvAmQvMz3PmqHe/PKczz9lvJjfst5aKVlrGxML5HBjGi7nOIAA7lQVftNG15ip2uqp/3cViG95JPdYLjnr2VGDAJJ3tlxBzZC03jpmfMRnkTfWR/c6alUZi0zz5J/c/T1pajliOWkfpb1UsmJkOcCyhYQ6NjhZ1U4cJXjlEOTTx4nlbziMAIIIuDofgVlUjbhQlfEvYzTafl4eTj1Cc8EMUJpJaJ5u+jlLRfiYZCXxOv8c4tyAC2QtD7LYh7FjVPITaOqBpZemckGF1uuYAX5C63wvocV+ekWY+SvLaYERFI4EREBERAREQEREBERAREQYz4j0D5sMnEPzkYZPGLE3dA9sobYcb5CPVR2yu1lPiUQfC4CSwMkJPnjJ7fSb0cND2Oizdc6Yps6ynr6ilcC0wybymkYXRvbBNd7A141OUlzelwoM+oruUuLfNqG55o1jOJ7J0srs7oQHfWY58TvzjIWMYfU4jHYRV28aBYNqIWyH4mUWeVJMxLFubcPeORBqmH1GoWZa9Yndba/ML0Vmfeq+z7GUx0cJnDo6qqSP96+0ezFHFbJTRAjgSwOI9XXKpSVOKu4Nw9vW7qp35AAKm+hxB/vVcMXXdUuY/AGRx/kq2S17d8n8z/m09IrHan8Qn2jkPyVhiWN09P8/NGzsXDN6MHmPoFYjZQP8A7RVVU3Vu+3bD+CID+alMK2epaexggjYRoHZQX/xuu79VFFMfmd/T9z+nc2v4j16+aKZjs02lHSSyD97L8hFb6wL/ADOHwC9f9Mzzj/v6kuaeNPT5oojpq1z/AH3j4kLJ6ifIxzyC4Na5xDRckNF7AHidFD7ObRNrN7lYWFhbYFwJLXDR2g01B015dVPWuqzakdvPr/EUzudWnv69bXlFQRwMEcMbY2D6LWgD4nqe5VRwVdwVJwVa/XrKevRTUfXxKQVGpZcLis6l1Mbhge1VCZIHhtw9vnYRoQ9moseR0t6rd2xeOCuoKepFryRjOBykb5ZG/AOa5aur4lfeCOKCOetw4n3XCohHRrw0SNHQC8encrc4DJuJr92VxdNTFm3URFoqYiIgIiICIiAiIgIiICIiAtWeM2G5JKSuaNATSzm30JDmicTyDXg/xraaiNrcFFbQ1FM63ysbg0nUNeNY3+jw0+i5tWLRMS9rOp21NQSrIaSS4WD7P1bnRtzgh4u2QHQh7DleCPiCssoJV87npqZhtYrbhKovgX1VU700qq0qi1VWldVlzKu1aupa1uH4jIR54gXtIYWnyOGZoGtrtOUankVfY3g+I1NVLHnPs4d5C54ZGWOAOXKzV5FyNQdQVZbRbJGkp2SbwyEuyvs3KG3HlI1J5EXPUcFscNSlf+bW3zeIZ2e156xXsqYlt1UzuMdFDlJ4ENMsn3rWyt9Qfis8w+R7oY3StySFjTI24OV9vMNNOKt9lJY30cTomNZdtnhrQ0Z2+V+g7g/mpJwVPibV9ytdaWcEW96bb2oleSF7cF5VGVpD18S1bgm1IpscZWA/JiUMeRexhI3T3WHHy6gdQFk/ibtS2JppoXXlcLSEf3bTxb94j8h8QtSrc9nYpivPPnsyuMyRM8sO4gei+rCvB/H/AGzCYC43khG4k43vGBlJJ4ksLDfqSs1WkpCIiAiIgIiICIiAiIgIiICIiDRm2eHeyYvMALR1QFTHpYbz3Z235kuAd+JXVBKso8aMKL6JlWwXfRyCQ6XJhf5JmjpoWn8CwjD5rgEcOSyuOx6tv4tDhb9NfBlsDrhVVY0MivljzGpaMT0FUaVTXppSHsq7SqGLUIqIJIjpnbYHo4atd6EAqq0qq0qalpidwhtG41KK2awP2SIx7wyZnZj5coBsAcoueg5qScFVe4AXJAA4k6AfErE8d26p4QRF8u/ow2ZfvJwt926mmuTNbcRuUfNTHGp6QyGVwAJJAAFySbADmSVrPbLxHDQYaE3dqHT20HaO/E/a4dL8Rje020tRWXErrR30iZcM7X5uPc+lliszVewez4rPNk6/JVzcZM9KKb3lxJcSSSSSTckniSeq8oi01Ftn9njH9zXSUjj5ahl2cfnYgXWHS7C/+Fq6KXFODYk+mqIqiP34pGSN1tctIOU9ja3wK7Nw2uZPDHNGbslY2Rh+y8Bw/QoLlERAREQEREBERAREQEREBERBRraVssb4pBmZIxzHtPNrgWuHqCVyqcVmwyqlo5xvGwyOYDwdlB8rm/ZIsQD1Gq6wXPn7Rez+7qoa1g8szd3IQP72MeUk9Syw/wAtcXpW8as6raazuFTBttKR9ryhh6SAtt6+7+qyqnxineLtnhd8JYz/ACK5xRUL+zaWnpOlunHWjvDpKTFIG6umiHxlYP5lWM+1tEwXdVQ/heH/AKMuue19C5j2XXzZ1PH28Q3fVeJVG35sSyn7LMo/OQg/ooeq8SZ36QxMiHVxMjvjyAPoVrOBykIHKzTgsNPG/qgvxWS3nTIavFpqj56V7+xPlHcNFmj0Cj52qW2LwptZWw075N22Quu6wJ8rXOytvpmOW2v68DuDDMAwWCsbSZWS1XENlzy6tbn1uN219he1gf0VqIiI1CCZme7n+poZBGJTHII3aNkMbxG4nWzXkZSfgVETtXTElYcYjxTD56c04gLWMfnLrvBc6N/ugCxjY6wJBa8cjc81v1APUAr14sCvi9yjVeEBdJfs+4/v8OdTON30r7Dj81JdzDfs7eDsAFzas98Fcf8AZMWiDjaOoG4fxtd5G7NuucNF+QcUHUyIiAiIgIiICIiAiIgIiICIiAsS8U9n/bsKniAvIxu+i0ud5Hc2HdzczfxLLUQcOIsp8Tdn/YcUqIWi0ZdvIbCw3cnmDR2abt/CsWQEREFaFykIHKLYdVfQOQZBgmIup54p47ZonteAeBym+U9iLj1W68NxvCKipZiTpRDUNYQ6N7svmy5c+W3ncGkgFpIseFwLaEgcs/2AxHDWMkZiMJc57xkls5zWsIAI8pu2xucwF9eyCX2g8XpnxzwwQsYHl7Y58zszYySGu3ZHv5eeawPI2WoZmWXQOOUGDUMkcT6J0r5Wh0TWRyT7y5tlbmdYnhp3HVQXizsnRQ4cyqhg9kmL42iK7Rmz+9E5jXFmZozG7fqnUhBoudqt1fTtVk4IPi9MeWkFpIIIIINiCOBB6ryiDsjYvHBXUFPUi15IxnA5SN8sjfgHNcptaR/Zwx+7aihedQd/ENeBsyUdgDuzb7Tlu5AREQEREBERAREQEREBERAREQab/aN2fz08NaweaJ26lIGu7fqwk9GvuP8AMWgF2htNg7ayjnpn2tLG5tyL5XcWP+LXBp9FxpVU7o3ujkBa9jnMe08Q5pIcD8CCgpIiICuYHK2VSJyCWgcpCB3p3PD4lRMDlIQOQdC41jkWEUVNHLlqamOPJD5Q0kAZTISbljLWF9SfztrHCcQbi2LQjFnudG/MyONjnRxtebFkYsbta63EHMTkBNlIeHey1PXRyzVlQWiJwZu941pyBoIe5zrkM1IAFvdOqnJ9qcHwwkUFMKiYcJAbgHp7RJmdbX6AcEGotscDdRVs9M76DzkP1o3eaN38JF+9xyWNTNW5/GQxVlHQYnDpvbwvFwSNHPDHEc2OZKPVadnagtUREGQ7AY97DiNPUE2Y14bLx+af5ZNBxsCTbqAuwQb8Fw6urvB/H/bMJhLjeSEbiTje8YGUkniSwsN+pKDNUREBERAREQEREBERAREQEREBcyePGz/s2KGZotHVN3o4W3g8so+N8rj99dNrXXjtgHtOFOlaLyUzhKLWvu/dlHwynN+AIOYUREBfQV8RBewOUjA5REDlIQOQS0JXuosBc6K3gctubObXYXRUcTo4C+pEbd58kM5kt5iZn6Zc1+B0HLkgtPDLZ19TQV1LPTujZOA+KpfGRd5ADQ3MAXNa6NjgRpe/ZabxCldG98cgyvY5zHt+q9hLXN9CCtsVHi9WGpjfljjga8GSJrc7nxm2dpkd9IC9i0N1te40WKeKtVT1GIyVFG7eRSNjLnhrg3fBtnN8wGuUMJHUlBr941XlV52qggLbP7PGP7mukpHHy1LLs4/OxAuAHS7C/wDhatTK9wbEn01RFUR+/FIyRutrlpBynsbW+BQdrIrbDa5k8Mc0ZuyVjZGH7LwHD9CrlAREQEREBERAREQEREBERAVOogbIxzHgOa5pa5p4FrhYg9iCqiIOMdqcGdRVs9M+94pHNBNruZxY/T6zS0+qilun9ovZ/LPBWtGkrdzIdLbxl3Rk93NzD/LC0u4WQfEREHuM6q+gco8K6gcgl4HLK9iMANfVCn3gjGRzy4tzaNLRYC4uTmHPqeVlhsDlkGzWMPpKmKoj1MbrkfWadHs9Wkj1ug3RgXh3hcUxjeW1U7Ghz45ZGuytdwJgbYZTp7wPHiozaYwY1hdXFTROiloJXFkTmsaQ6IOBaGtJAa9u8aBycOygtssYhp8XhxChkZLmaySVrJAbnVj2OIuGl0dtCNCL2UXhuI4lU11VV4VTvb7To8AMdFYAN+ckDWF+YOPUFzuRNw1ZMFaELI9pdn5qGbcVLMjwxrgA4OBa69iHDjqCPiCsflCCmiIg6R/Z9x/f4c6mcbvpX2HH5qQlzDfs7eDsAFtJcseCuP8AsmLRBxtHUDcP42u8jdm3XOGi/IOK6nQEREBERAREQEREBERAREQEREGM+JGAe3YZUQtF5Mu8h4X3sfmaBf61i34OK5QmhzNDhzC7VXMPiDgHsmJ1MIFmPPtEPD5uUkkAdGvzD0Qa7cLL4pGspVHuFkHxVYXKkvTTqgk4HKRgcoiBykIHINmbAV2FRQudXszzh5LQ6KSVpZZuUNaAWXvfVwv6WWfYntJV1GFsqcIg8xkczdyMaXiJrnx542h2W+YN4kgC/RaX2Vhikq4GVLssLpGiQ3y6dC7kCbAnkCTos62+2/dHIynwqURQwjKXRsiLXkWAay7SMjQOWhvzABIPHbDXew0FRPl9paRDKWiwcXxF77dg+I2+8Vo2dq3dshhs2LZq3GZnSUdO2QRhwZGxzrHeSfJtaMrAPe45ha/lIOlpm9L25X0Nu/dBYovTgvKD0x5aQWkggggg2II4EHqu0Nm681FFTTuFnSwQyuA5GSNriPzK48wHCZKupipohd8rwwaXtfi49gLk9gV2bQUjYYo4oxZkbGsYOjWNDWj8gEFdERAREQEREBERAREQEREBERAWrPHbB7wQVo/uH7uXh8zMQA4/deG/xlbTVhj2FtqqWank92WNzCemYWDh3BsfRByzWUigqylWXw07shZILSROfDKOkkZyuH6fqo2spUGJEL4pCtpOYVgQguIHKQgcoqIq/gcgloHLZexWxdHPTNrK2paIwXZ4szYg3I5zbSSF17EAGwynUarV0Dlfx2KDeGNYvhFbSewiubTReVto3MgGVnuxgysy5NBoONlqTxG2E/o9sU0M4qKeVxa1/lzNcBmyktNnAgE3FuHDrCTtUbLEBwA/JBFTNXmGJz3BrAXOcQGtAJJJNg0Aakk8lL4Rgc9bMIaWN0rzxtwaPrPcdGjuV0L4aeFsWG2nmLZqsi2e3kivxEQOt+Wc620AFzcLfwe8Of6PjNTUgGqkbbLoRAw65Aebzpc9rDmTsxEQEREBERAREQEREBERAREQEREBERBpPxOwj2TEXVBFqesy3f8ARZUsFi09M7QDc8SHdFiVZSrpHEKGOeJ0UzGyRvFnMcAQR8Pjz5LWGM+E8jLnDqgZOVPU5nNaL8GTN8wAHAEH4oNQVlKoOspVszENiMTYSHURcB9KKeF4PcNJDvzCx6s2Vrr29grPSnc79W3QYLaxV3A5ZK3w7xKU+ShnH32tj/3uCmcM8GMUePO2GHtJOD/6g9BiMDlIQvtxWysN8Cn6GetA6tigv+T3u/8AlZfg3hHhsBDnsfUuGoM8mcfwNAYR8QUGjqGklq35KOGSodzyNJa2/DPIfK0dyVsDZnwVkkIfiUoY3j7PCbk8NHykWHMENB7OC3TS0zImBkTGsY0Wa1rQ1oHQAaBVUEfgmCU9HEIqWJkTByaNSbWzOcdXOsOJJKkERAREQEREBERAREQEREBERAREQEREBERAREQEREBERAREQEREBERAREQEREBERB//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7017306"/>
          </a:xfrm>
          <a:prstGeom prst="rect">
            <a:avLst/>
          </a:prstGeom>
          <a:noFill/>
          <a:ln w="9525">
            <a:noFill/>
            <a:miter lim="800000"/>
            <a:headEnd/>
            <a:tailEnd/>
          </a:ln>
        </p:spPr>
        <p:txBody>
          <a:bodyPr wrap="square">
            <a:spAutoFit/>
          </a:bodyPr>
          <a:lstStyle/>
          <a:p>
            <a:r>
              <a:rPr lang="en-US" sz="2600" b="1" dirty="0" smtClean="0"/>
              <a:t>Semantics</a:t>
            </a:r>
            <a:r>
              <a:rPr lang="en-US" sz="2600" dirty="0" smtClean="0"/>
              <a:t>: </a:t>
            </a:r>
          </a:p>
          <a:p>
            <a:r>
              <a:rPr lang="en-US" sz="2600" dirty="0" smtClean="0"/>
              <a:t>This is the intended interpretation of programming statement. It implies that meanings are attached to each programming statement e.g. assigning a floating point i.e. decimal to a memory location that has been declared as integer will cause a semantic error.</a:t>
            </a:r>
          </a:p>
          <a:p>
            <a:r>
              <a:rPr lang="en-US" sz="2600" dirty="0" smtClean="0"/>
              <a:t>Both the syntax and semantics of a programming language should not be violated.</a:t>
            </a:r>
          </a:p>
          <a:p>
            <a:r>
              <a:rPr lang="en-US" sz="2600" b="1" i="1" dirty="0" smtClean="0"/>
              <a:t>Errors</a:t>
            </a:r>
            <a:r>
              <a:rPr lang="en-US" sz="2600" dirty="0" smtClean="0"/>
              <a:t> in programming are also known as </a:t>
            </a:r>
            <a:r>
              <a:rPr lang="en-US" sz="2600" b="1" i="1" dirty="0" smtClean="0"/>
              <a:t>bugs</a:t>
            </a:r>
            <a:r>
              <a:rPr lang="en-US" sz="2600" dirty="0" smtClean="0"/>
              <a:t>. Removing errors is called </a:t>
            </a:r>
            <a:r>
              <a:rPr lang="en-US" sz="2600" b="1" i="1" dirty="0" smtClean="0"/>
              <a:t>debugging</a:t>
            </a:r>
            <a:r>
              <a:rPr lang="en-US" sz="2600" dirty="0" smtClean="0"/>
              <a:t>.</a:t>
            </a:r>
          </a:p>
          <a:p>
            <a:r>
              <a:rPr lang="en-US" sz="2600" b="1" dirty="0" smtClean="0"/>
              <a:t>There are 3 basic types of program errors:</a:t>
            </a:r>
            <a:endParaRPr lang="en-US" sz="2600" dirty="0" smtClean="0"/>
          </a:p>
          <a:p>
            <a:pPr marL="514350" lvl="0" indent="-514350">
              <a:buFont typeface="+mj-lt"/>
              <a:buAutoNum type="arabicPeriod"/>
            </a:pPr>
            <a:r>
              <a:rPr lang="en-US" sz="2600" dirty="0" smtClean="0"/>
              <a:t>Syntax  error</a:t>
            </a:r>
          </a:p>
          <a:p>
            <a:pPr marL="514350" lvl="0" indent="-514350">
              <a:buFont typeface="+mj-lt"/>
              <a:buAutoNum type="arabicPeriod"/>
            </a:pPr>
            <a:r>
              <a:rPr lang="en-US" sz="2600" dirty="0" smtClean="0"/>
              <a:t>Semantic error</a:t>
            </a:r>
          </a:p>
          <a:p>
            <a:pPr marL="514350" lvl="0" indent="-514350">
              <a:buFont typeface="+mj-lt"/>
              <a:buAutoNum type="arabicPeriod"/>
            </a:pPr>
            <a:r>
              <a:rPr lang="en-US" sz="2600" dirty="0" smtClean="0"/>
              <a:t>Logic error</a:t>
            </a:r>
          </a:p>
          <a:p>
            <a:pPr marL="514350" indent="-514350"/>
            <a:r>
              <a:rPr lang="en-US" sz="2000" b="1" i="1" dirty="0" smtClean="0"/>
              <a:t>These errors can occur either during compilation time or during running time, thus depending on when the error occur we can categorized the errors into compile-time error and run-time error.</a:t>
            </a:r>
          </a:p>
          <a:p>
            <a:pPr marL="514350" lvl="0" indent="-514350"/>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85720" y="214290"/>
            <a:ext cx="8643998" cy="5878532"/>
          </a:xfrm>
          <a:prstGeom prst="rect">
            <a:avLst/>
          </a:prstGeom>
          <a:noFill/>
          <a:ln w="9525">
            <a:noFill/>
            <a:miter lim="800000"/>
            <a:headEnd/>
            <a:tailEnd/>
          </a:ln>
        </p:spPr>
        <p:txBody>
          <a:bodyPr wrap="square">
            <a:spAutoFit/>
          </a:bodyPr>
          <a:lstStyle/>
          <a:p>
            <a:r>
              <a:rPr lang="en-US" sz="3600" b="1" dirty="0" smtClean="0"/>
              <a:t>Syntax  error</a:t>
            </a:r>
            <a:endParaRPr lang="en-US" sz="3600" dirty="0" smtClean="0"/>
          </a:p>
          <a:p>
            <a:r>
              <a:rPr lang="en-US" sz="3600" dirty="0" smtClean="0"/>
              <a:t>Error that violate the rules (syntax) of a programming language. This category of error are reported during compilation- Compile - time error.</a:t>
            </a:r>
          </a:p>
          <a:p>
            <a:r>
              <a:rPr lang="en-US" sz="3600" dirty="0" smtClean="0"/>
              <a:t>Examples:</a:t>
            </a:r>
          </a:p>
          <a:p>
            <a:pPr lvl="0">
              <a:buFont typeface="Arial" pitchFamily="34" charset="0"/>
              <a:buChar char="•"/>
            </a:pPr>
            <a:r>
              <a:rPr lang="en-US" sz="3200" dirty="0" smtClean="0"/>
              <a:t>Typographical mistakes</a:t>
            </a:r>
          </a:p>
          <a:p>
            <a:pPr lvl="0">
              <a:buFont typeface="Arial" pitchFamily="34" charset="0"/>
              <a:buChar char="•"/>
            </a:pPr>
            <a:r>
              <a:rPr lang="en-US" sz="3200" dirty="0" smtClean="0"/>
              <a:t>Omitted semicolon</a:t>
            </a:r>
          </a:p>
          <a:p>
            <a:pPr lvl="0">
              <a:buFont typeface="Arial" pitchFamily="34" charset="0"/>
              <a:buChar char="•"/>
            </a:pPr>
            <a:r>
              <a:rPr lang="en-US" sz="3200" dirty="0" smtClean="0"/>
              <a:t>Making use of a variable without first declaring it</a:t>
            </a:r>
          </a:p>
          <a:p>
            <a:pPr lvl="0">
              <a:buFont typeface="Arial" pitchFamily="34" charset="0"/>
              <a:buChar char="•"/>
            </a:pPr>
            <a:r>
              <a:rPr lang="en-US" sz="3200" dirty="0" smtClean="0"/>
              <a:t>Wrong type of values assigned to a variable</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3439"/>
            <a:ext cx="8643998" cy="6494085"/>
          </a:xfrm>
          <a:prstGeom prst="rect">
            <a:avLst/>
          </a:prstGeom>
          <a:noFill/>
          <a:ln w="9525">
            <a:noFill/>
            <a:miter lim="800000"/>
            <a:headEnd/>
            <a:tailEnd/>
          </a:ln>
        </p:spPr>
        <p:txBody>
          <a:bodyPr wrap="square">
            <a:spAutoFit/>
          </a:bodyPr>
          <a:lstStyle/>
          <a:p>
            <a:r>
              <a:rPr lang="en-US" sz="3200" b="1" dirty="0" smtClean="0"/>
              <a:t>Semantic and Logic error</a:t>
            </a:r>
            <a:endParaRPr lang="en-US" sz="3200" dirty="0" smtClean="0"/>
          </a:p>
          <a:p>
            <a:r>
              <a:rPr lang="en-US" sz="3200" dirty="0" smtClean="0"/>
              <a:t>Errors that do not prevent your program from compiling, but causes it to fail when you run it or causing a wrong output though it is running- Run-time error. try to run it. </a:t>
            </a:r>
          </a:p>
          <a:p>
            <a:endParaRPr lang="en-US" sz="3200" dirty="0" smtClean="0"/>
          </a:p>
          <a:p>
            <a:r>
              <a:rPr lang="en-US" sz="3200" dirty="0" smtClean="0"/>
              <a:t>Example:</a:t>
            </a:r>
          </a:p>
          <a:p>
            <a:r>
              <a:rPr lang="en-US" sz="3200" dirty="0" smtClean="0"/>
              <a:t>Attempt to divide by zero -</a:t>
            </a:r>
            <a:r>
              <a:rPr lang="en-US" sz="3200" b="1" dirty="0" smtClean="0"/>
              <a:t> </a:t>
            </a:r>
            <a:r>
              <a:rPr lang="en-US" sz="3200" dirty="0" smtClean="0"/>
              <a:t>Semantic</a:t>
            </a:r>
          </a:p>
          <a:p>
            <a:r>
              <a:rPr lang="en-US" sz="3200" dirty="0" smtClean="0"/>
              <a:t> </a:t>
            </a:r>
          </a:p>
          <a:p>
            <a:r>
              <a:rPr lang="en-US" sz="3200" dirty="0" smtClean="0"/>
              <a:t>Example:</a:t>
            </a:r>
          </a:p>
          <a:p>
            <a:r>
              <a:rPr lang="en-US" sz="3200" dirty="0" smtClean="0"/>
              <a:t>An incorrect formula- Logic error (program is running but you are getting wrong output)</a:t>
            </a:r>
          </a:p>
          <a:p>
            <a:r>
              <a:rPr lang="en-US" sz="3200" dirty="0" smtClean="0"/>
              <a:t>Wrong sequence of statements- Logic error</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3439"/>
            <a:ext cx="8643998" cy="4524315"/>
          </a:xfrm>
          <a:prstGeom prst="rect">
            <a:avLst/>
          </a:prstGeom>
          <a:noFill/>
          <a:ln w="9525">
            <a:noFill/>
            <a:miter lim="800000"/>
            <a:headEnd/>
            <a:tailEnd/>
          </a:ln>
        </p:spPr>
        <p:txBody>
          <a:bodyPr wrap="square">
            <a:spAutoFit/>
          </a:bodyPr>
          <a:lstStyle/>
          <a:p>
            <a:r>
              <a:rPr lang="en-US" sz="3200" b="1" dirty="0" smtClean="0"/>
              <a:t>C Compiler</a:t>
            </a:r>
          </a:p>
          <a:p>
            <a:endParaRPr lang="en-US" sz="3200" dirty="0" smtClean="0"/>
          </a:p>
          <a:p>
            <a:r>
              <a:rPr lang="en-US" sz="3200" dirty="0" smtClean="0"/>
              <a:t>A compiler is a program used to run the program you write in C language. It turns your program an executable form that your computer can understand. Many compiler comes with editor where you can type your code before you can run it. There many C compilers that are free online e.g. Borland C, </a:t>
            </a:r>
            <a:r>
              <a:rPr lang="en-US" sz="3200" u="sng" dirty="0" smtClean="0">
                <a:hlinkClick r:id="rId2" tooltip="CodeWarrior"/>
              </a:rPr>
              <a:t>CodeWarrior</a:t>
            </a:r>
            <a:r>
              <a:rPr lang="en-US" sz="3200" dirty="0" smtClean="0"/>
              <a:t>, Dev C etc.</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64" y="1928802"/>
            <a:ext cx="8143964" cy="403187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a:r>
              <a:rPr lang="en-US" sz="3200" b="1" dirty="0" smtClean="0"/>
              <a:t>Objectives :</a:t>
            </a:r>
          </a:p>
          <a:p>
            <a:r>
              <a:rPr lang="en-US" sz="3200" dirty="0" smtClean="0"/>
              <a:t>At the end of this lesson, you will be able to:</a:t>
            </a:r>
          </a:p>
          <a:p>
            <a:endParaRPr lang="en-US" sz="3200" dirty="0" smtClean="0"/>
          </a:p>
          <a:p>
            <a:pPr lvl="0">
              <a:buFont typeface="Arial" pitchFamily="34" charset="0"/>
              <a:buChar char="•"/>
            </a:pPr>
            <a:r>
              <a:rPr lang="en-US" sz="3200" dirty="0" smtClean="0"/>
              <a:t>Understand what you can use a programming language to do</a:t>
            </a:r>
          </a:p>
          <a:p>
            <a:pPr lvl="0">
              <a:buFont typeface="Arial" pitchFamily="34" charset="0"/>
              <a:buChar char="•"/>
            </a:pPr>
            <a:endParaRPr lang="en-US" sz="3200" dirty="0" smtClean="0"/>
          </a:p>
          <a:p>
            <a:pPr lvl="0">
              <a:buFont typeface="Arial" pitchFamily="34" charset="0"/>
              <a:buChar char="•"/>
            </a:pPr>
            <a:r>
              <a:rPr lang="en-US" sz="3200" dirty="0" smtClean="0"/>
              <a:t>Understand writing programs using C programming language</a:t>
            </a:r>
            <a:endParaRPr lang="en-US" sz="32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3439"/>
            <a:ext cx="8643998" cy="6001643"/>
          </a:xfrm>
          <a:prstGeom prst="rect">
            <a:avLst/>
          </a:prstGeom>
          <a:noFill/>
          <a:ln w="9525">
            <a:noFill/>
            <a:miter lim="800000"/>
            <a:headEnd/>
            <a:tailEnd/>
          </a:ln>
        </p:spPr>
        <p:txBody>
          <a:bodyPr wrap="square">
            <a:spAutoFit/>
          </a:bodyPr>
          <a:lstStyle/>
          <a:p>
            <a:r>
              <a:rPr lang="en-US" sz="3200" b="1" dirty="0" smtClean="0"/>
              <a:t>Simple Structure of a .c file</a:t>
            </a:r>
          </a:p>
          <a:p>
            <a:endParaRPr lang="en-US" sz="3200" dirty="0" smtClean="0"/>
          </a:p>
          <a:p>
            <a:r>
              <a:rPr lang="en-US" sz="3200" i="1" dirty="0" smtClean="0"/>
              <a:t>/* Begin with comments about file contents */ </a:t>
            </a:r>
            <a:endParaRPr lang="en-US" sz="3200" dirty="0" smtClean="0"/>
          </a:p>
          <a:p>
            <a:r>
              <a:rPr lang="en-US" sz="3200" i="1" dirty="0" smtClean="0"/>
              <a:t>Insert </a:t>
            </a:r>
            <a:r>
              <a:rPr lang="en-US" sz="3200" dirty="0" smtClean="0"/>
              <a:t>#include </a:t>
            </a:r>
            <a:r>
              <a:rPr lang="en-US" sz="3200" i="1" dirty="0" smtClean="0"/>
              <a:t>statements and preprocessor definitions</a:t>
            </a:r>
            <a:endParaRPr lang="en-US" sz="3200" dirty="0" smtClean="0"/>
          </a:p>
          <a:p>
            <a:r>
              <a:rPr lang="en-US" sz="3200" i="1" dirty="0" smtClean="0"/>
              <a:t>Define </a:t>
            </a:r>
            <a:r>
              <a:rPr lang="en-US" sz="3200" dirty="0" smtClean="0"/>
              <a:t>main() </a:t>
            </a:r>
            <a:r>
              <a:rPr lang="en-US" sz="3200" i="1" dirty="0" smtClean="0"/>
              <a:t>function </a:t>
            </a:r>
            <a:endParaRPr lang="en-US" sz="3200" dirty="0" smtClean="0"/>
          </a:p>
          <a:p>
            <a:r>
              <a:rPr lang="en-US" sz="3200" dirty="0" smtClean="0"/>
              <a:t>{ 	//left brace that indicates the beginning of a	block of statement</a:t>
            </a:r>
          </a:p>
          <a:p>
            <a:r>
              <a:rPr lang="en-US" sz="3200" i="1" dirty="0" smtClean="0"/>
              <a:t>Body //action statements that a program is to expected to perform</a:t>
            </a:r>
            <a:endParaRPr lang="en-US" sz="3200" dirty="0" smtClean="0"/>
          </a:p>
          <a:p>
            <a:r>
              <a:rPr lang="en-US" sz="3200" dirty="0" smtClean="0"/>
              <a:t>}	//right brace that indicates the end of a block of statement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3439"/>
            <a:ext cx="8643998" cy="6093976"/>
          </a:xfrm>
          <a:prstGeom prst="rect">
            <a:avLst/>
          </a:prstGeom>
          <a:noFill/>
          <a:ln w="9525">
            <a:noFill/>
            <a:miter lim="800000"/>
            <a:headEnd/>
            <a:tailEnd/>
          </a:ln>
        </p:spPr>
        <p:txBody>
          <a:bodyPr wrap="square">
            <a:spAutoFit/>
          </a:bodyPr>
          <a:lstStyle/>
          <a:p>
            <a:r>
              <a:rPr lang="en-GB" sz="3000" b="1" dirty="0" smtClean="0"/>
              <a:t>Program Explanation</a:t>
            </a:r>
          </a:p>
          <a:p>
            <a:endParaRPr lang="en-US" sz="3000" dirty="0" smtClean="0"/>
          </a:p>
          <a:p>
            <a:pPr lvl="0"/>
            <a:r>
              <a:rPr lang="en-US" sz="3000" dirty="0" smtClean="0"/>
              <a:t>#include &lt;</a:t>
            </a:r>
            <a:r>
              <a:rPr lang="en-US" sz="3000" dirty="0" err="1" smtClean="0"/>
              <a:t>stdio.h</a:t>
            </a:r>
            <a:r>
              <a:rPr lang="en-US" sz="3000" dirty="0" smtClean="0"/>
              <a:t>&gt;   is a directive to the C preprocessor </a:t>
            </a:r>
          </a:p>
          <a:p>
            <a:r>
              <a:rPr lang="en-US" sz="3000" dirty="0" smtClean="0"/>
              <a:t>This line tells the compiler to include the information found in the file </a:t>
            </a:r>
            <a:r>
              <a:rPr lang="en-US" sz="3000" dirty="0" err="1" smtClean="0"/>
              <a:t>stdio.h</a:t>
            </a:r>
            <a:r>
              <a:rPr lang="en-US" sz="3000" dirty="0" smtClean="0"/>
              <a:t>, which is a standard part of all C compiler packages; this file provides support for keyboard input and for displaying output. </a:t>
            </a:r>
          </a:p>
          <a:p>
            <a:pPr lvl="0"/>
            <a:r>
              <a:rPr lang="en-US" sz="3000" dirty="0" err="1" smtClean="0"/>
              <a:t>int</a:t>
            </a:r>
            <a:r>
              <a:rPr lang="en-US" sz="3000" dirty="0" smtClean="0"/>
              <a:t> main(void)</a:t>
            </a:r>
          </a:p>
          <a:p>
            <a:r>
              <a:rPr lang="en-US" sz="3000" dirty="0" smtClean="0"/>
              <a:t> Every C program must have at least a main function </a:t>
            </a:r>
          </a:p>
          <a:p>
            <a:r>
              <a:rPr lang="en-US" sz="3000" dirty="0" smtClean="0"/>
              <a:t> </a:t>
            </a:r>
            <a:r>
              <a:rPr lang="en-US" sz="3000" dirty="0" err="1" smtClean="0"/>
              <a:t>int</a:t>
            </a:r>
            <a:r>
              <a:rPr lang="en-US" sz="3000" dirty="0" smtClean="0"/>
              <a:t> – mean main returns integer  (whole number)</a:t>
            </a:r>
          </a:p>
          <a:p>
            <a:r>
              <a:rPr lang="en-US" sz="3000" dirty="0" smtClean="0"/>
              <a:t>void – means main does not receives information(argument)</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491568"/>
            <a:ext cx="8643998" cy="5509200"/>
          </a:xfrm>
          <a:prstGeom prst="rect">
            <a:avLst/>
          </a:prstGeom>
          <a:noFill/>
          <a:ln w="9525">
            <a:noFill/>
            <a:miter lim="800000"/>
            <a:headEnd/>
            <a:tailEnd/>
          </a:ln>
        </p:spPr>
        <p:txBody>
          <a:bodyPr wrap="square">
            <a:spAutoFit/>
          </a:bodyPr>
          <a:lstStyle/>
          <a:p>
            <a:r>
              <a:rPr lang="en-US" sz="3200" dirty="0" smtClean="0"/>
              <a:t>Program execution begins at function </a:t>
            </a:r>
            <a:r>
              <a:rPr lang="en-US" sz="3200" b="1" i="1" dirty="0" smtClean="0"/>
              <a:t>main</a:t>
            </a:r>
            <a:endParaRPr lang="en-US" sz="3200" dirty="0" smtClean="0"/>
          </a:p>
          <a:p>
            <a:r>
              <a:rPr lang="en-US" sz="3200" dirty="0" smtClean="0"/>
              <a:t>Any statement enclosed between /*   */ indicate a comment. It is use to describe the code.</a:t>
            </a:r>
          </a:p>
          <a:p>
            <a:r>
              <a:rPr lang="en-US" sz="3200" dirty="0" smtClean="0"/>
              <a:t>// the double slash also means a comment for one line</a:t>
            </a:r>
          </a:p>
          <a:p>
            <a:pPr lvl="0"/>
            <a:r>
              <a:rPr lang="en-US" sz="3200" dirty="0" smtClean="0"/>
              <a:t>{    </a:t>
            </a:r>
          </a:p>
          <a:p>
            <a:r>
              <a:rPr lang="en-US" sz="3200" dirty="0" smtClean="0"/>
              <a:t>This opening brace marks the start of the statements that make up the function. And must be ended with a closing brace (}).</a:t>
            </a:r>
          </a:p>
          <a:p>
            <a:r>
              <a:rPr lang="en-US" sz="3200" dirty="0" smtClean="0"/>
              <a:t>This pair of braces and the portion of the program between the braces is called a block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4290"/>
            <a:ext cx="8643998" cy="6494085"/>
          </a:xfrm>
          <a:prstGeom prst="rect">
            <a:avLst/>
          </a:prstGeom>
          <a:noFill/>
          <a:ln w="9525">
            <a:noFill/>
            <a:miter lim="800000"/>
            <a:headEnd/>
            <a:tailEnd/>
          </a:ln>
        </p:spPr>
        <p:txBody>
          <a:bodyPr wrap="square">
            <a:spAutoFit/>
          </a:bodyPr>
          <a:lstStyle/>
          <a:p>
            <a:pPr lvl="0">
              <a:buFont typeface="Arial" pitchFamily="34" charset="0"/>
              <a:buChar char="•"/>
            </a:pPr>
            <a:r>
              <a:rPr lang="en-US" sz="3200" dirty="0" err="1" smtClean="0"/>
              <a:t>printf</a:t>
            </a:r>
            <a:r>
              <a:rPr lang="en-US" sz="3200" dirty="0" smtClean="0"/>
              <a:t>("The first program in C ");</a:t>
            </a:r>
          </a:p>
          <a:p>
            <a:r>
              <a:rPr lang="en-US" sz="3200" dirty="0" smtClean="0"/>
              <a:t>Instructs the computer to perform an action, namely to print on the screen the string of characters marked by the quotation marks</a:t>
            </a:r>
            <a:r>
              <a:rPr lang="en-GB" sz="3200" dirty="0" smtClean="0"/>
              <a:t>. That is, </a:t>
            </a:r>
            <a:r>
              <a:rPr lang="en-US" sz="3200" i="1" dirty="0" smtClean="0"/>
              <a:t>The first program in C.</a:t>
            </a:r>
            <a:endParaRPr lang="en-US" sz="3200" dirty="0" smtClean="0"/>
          </a:p>
          <a:p>
            <a:r>
              <a:rPr lang="en-US" sz="3200" dirty="0" err="1" smtClean="0"/>
              <a:t>printf</a:t>
            </a:r>
            <a:r>
              <a:rPr lang="en-US" sz="3200" dirty="0" smtClean="0"/>
              <a:t>() is part of the standard C library. Used to display output on the screen.</a:t>
            </a:r>
          </a:p>
          <a:p>
            <a:pPr lvl="0">
              <a:buFont typeface="Arial" pitchFamily="34" charset="0"/>
              <a:buChar char="•"/>
            </a:pPr>
            <a:r>
              <a:rPr lang="en-US" sz="3200" dirty="0" smtClean="0"/>
              <a:t>return 0;</a:t>
            </a:r>
          </a:p>
          <a:p>
            <a:r>
              <a:rPr lang="en-US" sz="3200" dirty="0" smtClean="0"/>
              <a:t>Indicate the program ended successfully. The keyword return is one of several means to exit a function.</a:t>
            </a:r>
          </a:p>
          <a:p>
            <a:pPr lvl="0">
              <a:buFont typeface="Arial" pitchFamily="34" charset="0"/>
              <a:buChar char="•"/>
            </a:pPr>
            <a:r>
              <a:rPr lang="en-US" sz="3200" dirty="0" smtClean="0"/>
              <a:t>Every statement must end with a semicolon (also known as the statement terminator).</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4290"/>
            <a:ext cx="8643998" cy="4524315"/>
          </a:xfrm>
          <a:prstGeom prst="rect">
            <a:avLst/>
          </a:prstGeom>
          <a:noFill/>
          <a:ln w="9525">
            <a:noFill/>
            <a:miter lim="800000"/>
            <a:headEnd/>
            <a:tailEnd/>
          </a:ln>
        </p:spPr>
        <p:txBody>
          <a:bodyPr wrap="square">
            <a:spAutoFit/>
          </a:bodyPr>
          <a:lstStyle/>
          <a:p>
            <a:r>
              <a:rPr lang="en-US" sz="3200" b="1" dirty="0" smtClean="0"/>
              <a:t>Identifiers in C language Program</a:t>
            </a:r>
          </a:p>
          <a:p>
            <a:endParaRPr lang="en-US" sz="3200" dirty="0" smtClean="0"/>
          </a:p>
          <a:p>
            <a:r>
              <a:rPr lang="en-US" sz="3200" dirty="0" smtClean="0"/>
              <a:t>Identifiers are names used to hold data. A </a:t>
            </a:r>
            <a:r>
              <a:rPr lang="en-US" sz="3200" b="1" i="1" dirty="0" smtClean="0"/>
              <a:t>variable name</a:t>
            </a:r>
            <a:r>
              <a:rPr lang="en-US" sz="3200" dirty="0" smtClean="0"/>
              <a:t> is an example of an identifier. </a:t>
            </a:r>
          </a:p>
          <a:p>
            <a:r>
              <a:rPr lang="en-US" sz="3200" dirty="0" smtClean="0"/>
              <a:t>A </a:t>
            </a:r>
            <a:r>
              <a:rPr lang="en-US" sz="3200" dirty="0" err="1" smtClean="0"/>
              <a:t>varable</a:t>
            </a:r>
            <a:r>
              <a:rPr lang="en-US" sz="3200" dirty="0" smtClean="0"/>
              <a:t> name is a name used to hold item whose value can change. E.g. </a:t>
            </a:r>
            <a:r>
              <a:rPr lang="en-US" sz="3200" b="1" dirty="0" smtClean="0"/>
              <a:t>age.</a:t>
            </a:r>
            <a:endParaRPr lang="en-US" sz="3200" dirty="0" smtClean="0"/>
          </a:p>
          <a:p>
            <a:r>
              <a:rPr lang="en-US" sz="3200" dirty="0" smtClean="0"/>
              <a:t>If my </a:t>
            </a:r>
            <a:r>
              <a:rPr lang="en-US" sz="3200" b="1" dirty="0" smtClean="0"/>
              <a:t>age</a:t>
            </a:r>
            <a:r>
              <a:rPr lang="en-US" sz="3200" dirty="0" smtClean="0"/>
              <a:t> is </a:t>
            </a:r>
            <a:r>
              <a:rPr lang="en-US" sz="3200" b="1" dirty="0" smtClean="0"/>
              <a:t>14</a:t>
            </a:r>
            <a:r>
              <a:rPr lang="en-US" sz="3200" dirty="0" smtClean="0"/>
              <a:t> today, it could be changed to 15 in another one year using the same variable name called </a:t>
            </a:r>
            <a:r>
              <a:rPr lang="en-US" sz="3200" b="1" dirty="0" smtClean="0"/>
              <a:t>age.</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4290"/>
            <a:ext cx="8643998" cy="6432530"/>
          </a:xfrm>
          <a:prstGeom prst="rect">
            <a:avLst/>
          </a:prstGeom>
          <a:noFill/>
          <a:ln w="9525">
            <a:noFill/>
            <a:miter lim="800000"/>
            <a:headEnd/>
            <a:tailEnd/>
          </a:ln>
        </p:spPr>
        <p:txBody>
          <a:bodyPr wrap="square">
            <a:spAutoFit/>
          </a:bodyPr>
          <a:lstStyle/>
          <a:p>
            <a:r>
              <a:rPr lang="en-US" sz="3000" b="1" dirty="0" smtClean="0"/>
              <a:t>Example : program to output my age in a years time</a:t>
            </a:r>
          </a:p>
          <a:p>
            <a:endParaRPr lang="en-US" sz="3000" dirty="0" smtClean="0"/>
          </a:p>
          <a:p>
            <a:r>
              <a:rPr lang="en-US" sz="3200" dirty="0" smtClean="0"/>
              <a:t>#include &lt;</a:t>
            </a:r>
            <a:r>
              <a:rPr lang="en-US" sz="3200" dirty="0" err="1" smtClean="0"/>
              <a:t>stdio.h</a:t>
            </a:r>
            <a:r>
              <a:rPr lang="en-US" sz="3200" dirty="0" smtClean="0"/>
              <a:t>&gt;  // </a:t>
            </a:r>
            <a:r>
              <a:rPr lang="en-US" sz="2400" b="1" dirty="0" smtClean="0"/>
              <a:t>is a directive to the C preprocessor </a:t>
            </a:r>
          </a:p>
          <a:p>
            <a:r>
              <a:rPr lang="en-US" sz="3200" dirty="0" err="1" smtClean="0"/>
              <a:t>int</a:t>
            </a:r>
            <a:r>
              <a:rPr lang="en-US" sz="3200" dirty="0" smtClean="0"/>
              <a:t> main(void)</a:t>
            </a:r>
          </a:p>
          <a:p>
            <a:r>
              <a:rPr lang="en-US" sz="3200" dirty="0" smtClean="0"/>
              <a:t>{</a:t>
            </a:r>
          </a:p>
          <a:p>
            <a:r>
              <a:rPr lang="en-US" sz="3200" dirty="0" err="1" smtClean="0"/>
              <a:t>int</a:t>
            </a:r>
            <a:r>
              <a:rPr lang="en-US" sz="3200" dirty="0" smtClean="0"/>
              <a:t> age = 14;</a:t>
            </a:r>
          </a:p>
          <a:p>
            <a:endParaRPr lang="en-US" sz="3200" dirty="0" smtClean="0"/>
          </a:p>
          <a:p>
            <a:r>
              <a:rPr lang="en-US" sz="3200" dirty="0" err="1" smtClean="0"/>
              <a:t>printf</a:t>
            </a:r>
            <a:r>
              <a:rPr lang="en-US" sz="3200" dirty="0" smtClean="0"/>
              <a:t>(“My Age by next year ?”);</a:t>
            </a:r>
          </a:p>
          <a:p>
            <a:r>
              <a:rPr lang="en-US" sz="3200" dirty="0" smtClean="0"/>
              <a:t>age = age + 1;</a:t>
            </a:r>
          </a:p>
          <a:p>
            <a:r>
              <a:rPr lang="en-US" sz="3200" dirty="0" err="1" smtClean="0"/>
              <a:t>printf</a:t>
            </a:r>
            <a:r>
              <a:rPr lang="en-US" sz="3200" dirty="0" smtClean="0"/>
              <a:t>(age);   //the print statement prints the new //value stored in variable </a:t>
            </a:r>
            <a:r>
              <a:rPr lang="en-US" sz="3200" b="1" i="1" dirty="0" smtClean="0"/>
              <a:t>age</a:t>
            </a:r>
          </a:p>
          <a:p>
            <a:r>
              <a:rPr lang="en-US" sz="3200" i="1" dirty="0" smtClean="0"/>
              <a:t>return 0;</a:t>
            </a:r>
            <a:endParaRPr lang="en-US" sz="3200" dirty="0" smtClean="0"/>
          </a:p>
          <a:p>
            <a:r>
              <a:rPr lang="en-US" sz="3200" dirty="0" smtClean="0"/>
              <a: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4290"/>
            <a:ext cx="8643998" cy="6617196"/>
          </a:xfrm>
          <a:prstGeom prst="rect">
            <a:avLst/>
          </a:prstGeom>
          <a:noFill/>
          <a:ln w="9525">
            <a:noFill/>
            <a:miter lim="800000"/>
            <a:headEnd/>
            <a:tailEnd/>
          </a:ln>
        </p:spPr>
        <p:txBody>
          <a:bodyPr wrap="square">
            <a:spAutoFit/>
          </a:bodyPr>
          <a:lstStyle/>
          <a:p>
            <a:r>
              <a:rPr lang="en-US" sz="3200" b="1" dirty="0" smtClean="0"/>
              <a:t>Rules for naming identifier:</a:t>
            </a:r>
            <a:endParaRPr lang="en-US" sz="3200" dirty="0" smtClean="0"/>
          </a:p>
          <a:p>
            <a:pPr marL="236538" lvl="0" indent="-236538">
              <a:buFont typeface="Arial" pitchFamily="34" charset="0"/>
              <a:buChar char="•"/>
            </a:pPr>
            <a:r>
              <a:rPr lang="en-US" sz="3000" dirty="0" smtClean="0"/>
              <a:t>You cannot start an identifier with a digit or numeric value e.g. 2sum   is an invalid variable name.</a:t>
            </a:r>
          </a:p>
          <a:p>
            <a:pPr marL="236538" lvl="0" indent="-236538">
              <a:buFont typeface="Arial" pitchFamily="34" charset="0"/>
              <a:buChar char="•"/>
            </a:pPr>
            <a:r>
              <a:rPr lang="en-US" sz="3000" dirty="0" smtClean="0"/>
              <a:t>You cannot use any of the C keywords as identifier names. E.g. </a:t>
            </a:r>
            <a:r>
              <a:rPr lang="en-US" sz="3000" i="1" dirty="0" err="1" smtClean="0"/>
              <a:t>printf</a:t>
            </a:r>
            <a:r>
              <a:rPr lang="en-US" sz="3000" dirty="0" smtClean="0"/>
              <a:t>. Also they must be strictly used for their predefined purposes and in the right order or manner. </a:t>
            </a:r>
          </a:p>
          <a:p>
            <a:pPr marL="236538" lvl="0" indent="-236538">
              <a:buFont typeface="Arial" pitchFamily="34" charset="0"/>
              <a:buChar char="•"/>
            </a:pPr>
            <a:r>
              <a:rPr lang="en-US" sz="3000" dirty="0" smtClean="0"/>
              <a:t>No space in between compound names: e.g. </a:t>
            </a:r>
            <a:r>
              <a:rPr lang="en-US" sz="3000" b="1" i="1" dirty="0" err="1" smtClean="0"/>
              <a:t>TotalScore</a:t>
            </a:r>
            <a:r>
              <a:rPr lang="en-US" sz="3000" dirty="0" smtClean="0"/>
              <a:t> instead of </a:t>
            </a:r>
            <a:r>
              <a:rPr lang="en-US" sz="3000" b="1" i="1" dirty="0" smtClean="0"/>
              <a:t>Total Score</a:t>
            </a:r>
            <a:endParaRPr lang="en-US" sz="3000" dirty="0" smtClean="0"/>
          </a:p>
          <a:p>
            <a:pPr marL="236538" lvl="0" indent="-236538">
              <a:buFont typeface="Arial" pitchFamily="34" charset="0"/>
              <a:buChar char="•"/>
            </a:pPr>
            <a:r>
              <a:rPr lang="en-US" sz="3000" dirty="0" smtClean="0"/>
              <a:t>Though this won’t affect the output, a good programming practice demands that you form identifier names that reflect the meaning or usage of the </a:t>
            </a:r>
            <a:r>
              <a:rPr lang="en-US" sz="3200" dirty="0" smtClean="0"/>
              <a:t>items being named.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4290"/>
            <a:ext cx="8643998" cy="4031873"/>
          </a:xfrm>
          <a:prstGeom prst="rect">
            <a:avLst/>
          </a:prstGeom>
          <a:noFill/>
          <a:ln w="9525">
            <a:noFill/>
            <a:miter lim="800000"/>
            <a:headEnd/>
            <a:tailEnd/>
          </a:ln>
        </p:spPr>
        <p:txBody>
          <a:bodyPr wrap="square">
            <a:spAutoFit/>
          </a:bodyPr>
          <a:lstStyle/>
          <a:p>
            <a:r>
              <a:rPr lang="en-US" sz="3200" dirty="0" smtClean="0"/>
              <a:t>Examples of acceptable Identifiers:</a:t>
            </a:r>
          </a:p>
          <a:p>
            <a:pPr lvl="0">
              <a:buFont typeface="Arial" pitchFamily="34" charset="0"/>
              <a:buChar char="•"/>
            </a:pPr>
            <a:r>
              <a:rPr lang="en-US" sz="3200" dirty="0" err="1" smtClean="0"/>
              <a:t>unit_cost</a:t>
            </a:r>
            <a:r>
              <a:rPr lang="en-US" sz="3200" dirty="0" smtClean="0"/>
              <a:t> </a:t>
            </a:r>
          </a:p>
          <a:p>
            <a:pPr lvl="0">
              <a:buFont typeface="Arial" pitchFamily="34" charset="0"/>
              <a:buChar char="•"/>
            </a:pPr>
            <a:r>
              <a:rPr lang="en-US" sz="3200" dirty="0" smtClean="0"/>
              <a:t>y</a:t>
            </a:r>
          </a:p>
          <a:p>
            <a:pPr lvl="0">
              <a:buFont typeface="Arial" pitchFamily="34" charset="0"/>
              <a:buChar char="•"/>
            </a:pPr>
            <a:r>
              <a:rPr lang="en-US" sz="3200" dirty="0" err="1" smtClean="0"/>
              <a:t>totalCost</a:t>
            </a:r>
            <a:r>
              <a:rPr lang="en-US" sz="3200" dirty="0" smtClean="0"/>
              <a:t> </a:t>
            </a:r>
          </a:p>
          <a:p>
            <a:pPr lvl="0">
              <a:buFont typeface="Arial" pitchFamily="34" charset="0"/>
              <a:buChar char="•"/>
            </a:pPr>
            <a:r>
              <a:rPr lang="en-US" sz="3200" dirty="0" smtClean="0"/>
              <a:t>Y2</a:t>
            </a:r>
          </a:p>
          <a:p>
            <a:pPr lvl="0">
              <a:buFont typeface="Arial" pitchFamily="34" charset="0"/>
              <a:buChar char="•"/>
            </a:pPr>
            <a:r>
              <a:rPr lang="en-US" sz="3200" dirty="0" smtClean="0"/>
              <a:t>_tape  (not so advised to start with an underscore)</a:t>
            </a:r>
          </a:p>
          <a:p>
            <a:pPr lvl="0">
              <a:buFont typeface="Arial" pitchFamily="34" charset="0"/>
              <a:buChar char="•"/>
            </a:pPr>
            <a:r>
              <a:rPr lang="en-US" sz="3200" dirty="0" smtClean="0"/>
              <a:t>Bottle306</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14290"/>
            <a:ext cx="8643998" cy="584775"/>
          </a:xfrm>
          <a:prstGeom prst="rect">
            <a:avLst/>
          </a:prstGeom>
          <a:noFill/>
          <a:ln w="9525">
            <a:noFill/>
            <a:miter lim="800000"/>
            <a:headEnd/>
            <a:tailEnd/>
          </a:ln>
        </p:spPr>
        <p:txBody>
          <a:bodyPr wrap="square">
            <a:spAutoFit/>
          </a:bodyPr>
          <a:lstStyle/>
          <a:p>
            <a:r>
              <a:rPr lang="en-US" sz="3200" b="1" dirty="0" smtClean="0"/>
              <a:t>C basic arithmetic operators</a:t>
            </a:r>
            <a:endParaRPr lang="en-US" sz="3200" dirty="0"/>
          </a:p>
        </p:txBody>
      </p:sp>
      <p:graphicFrame>
        <p:nvGraphicFramePr>
          <p:cNvPr id="3" name="Table 2"/>
          <p:cNvGraphicFramePr>
            <a:graphicFrameLocks noGrp="1"/>
          </p:cNvGraphicFramePr>
          <p:nvPr/>
        </p:nvGraphicFramePr>
        <p:xfrm>
          <a:off x="857224" y="1142985"/>
          <a:ext cx="6715172" cy="4643470"/>
        </p:xfrm>
        <a:graphic>
          <a:graphicData uri="http://schemas.openxmlformats.org/drawingml/2006/table">
            <a:tbl>
              <a:tblPr/>
              <a:tblGrid>
                <a:gridCol w="2338192"/>
                <a:gridCol w="4376980"/>
              </a:tblGrid>
              <a:tr h="928694">
                <a:tc>
                  <a:txBody>
                    <a:bodyPr/>
                    <a:lstStyle/>
                    <a:p>
                      <a:pPr marL="0" marR="0" algn="just">
                        <a:lnSpc>
                          <a:spcPct val="115000"/>
                        </a:lnSpc>
                        <a:spcBef>
                          <a:spcPts val="0"/>
                        </a:spcBef>
                        <a:spcAft>
                          <a:spcPts val="600"/>
                        </a:spcAft>
                      </a:pPr>
                      <a:r>
                        <a:rPr lang="en-US" sz="3200">
                          <a:latin typeface="Times New Roman"/>
                          <a:ea typeface="Times New Roman"/>
                        </a:rPr>
                        <a:t>Symbol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marL="0" marR="0" algn="just">
                        <a:lnSpc>
                          <a:spcPct val="115000"/>
                        </a:lnSpc>
                        <a:spcBef>
                          <a:spcPts val="0"/>
                        </a:spcBef>
                        <a:spcAft>
                          <a:spcPts val="600"/>
                        </a:spcAft>
                      </a:pPr>
                      <a:r>
                        <a:rPr lang="en-US" sz="3200">
                          <a:latin typeface="Times New Roman"/>
                          <a:ea typeface="Times New Roman"/>
                        </a:rPr>
                        <a:t>Meaning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928694">
                <a:tc>
                  <a:txBody>
                    <a:bodyPr/>
                    <a:lstStyle/>
                    <a:p>
                      <a:pPr marL="0" marR="0" algn="just">
                        <a:lnSpc>
                          <a:spcPct val="115000"/>
                        </a:lnSpc>
                        <a:spcBef>
                          <a:spcPts val="0"/>
                        </a:spcBef>
                        <a:spcAft>
                          <a:spcPts val="600"/>
                        </a:spcAft>
                      </a:pPr>
                      <a:r>
                        <a:rPr lang="en-US" sz="3200">
                          <a:latin typeface="Times New Roman"/>
                          <a:ea typeface="Times New Roman"/>
                        </a:rPr>
                        <a: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FE9"/>
                    </a:solidFill>
                  </a:tcPr>
                </a:tc>
                <a:tc>
                  <a:txBody>
                    <a:bodyPr/>
                    <a:lstStyle/>
                    <a:p>
                      <a:pPr marL="0" marR="0" algn="just">
                        <a:lnSpc>
                          <a:spcPct val="115000"/>
                        </a:lnSpc>
                        <a:spcBef>
                          <a:spcPts val="0"/>
                        </a:spcBef>
                        <a:spcAft>
                          <a:spcPts val="600"/>
                        </a:spcAft>
                      </a:pPr>
                      <a:r>
                        <a:rPr lang="en-US" sz="3200">
                          <a:latin typeface="Times New Roman"/>
                          <a:ea typeface="Times New Roman"/>
                        </a:rPr>
                        <a:t> Addition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FE9"/>
                    </a:solidFill>
                  </a:tcPr>
                </a:tc>
              </a:tr>
              <a:tr h="928694">
                <a:tc>
                  <a:txBody>
                    <a:bodyPr/>
                    <a:lstStyle/>
                    <a:p>
                      <a:pPr marL="0" marR="0" algn="just">
                        <a:lnSpc>
                          <a:spcPct val="115000"/>
                        </a:lnSpc>
                        <a:spcBef>
                          <a:spcPts val="0"/>
                        </a:spcBef>
                        <a:spcAft>
                          <a:spcPts val="600"/>
                        </a:spcAft>
                      </a:pPr>
                      <a:r>
                        <a:rPr lang="en-US" sz="3200">
                          <a:latin typeface="Times New Roman"/>
                          <a:ea typeface="Times New Roman"/>
                        </a:rPr>
                        <a: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600"/>
                        </a:spcAft>
                      </a:pPr>
                      <a:r>
                        <a:rPr lang="en-US" sz="3200">
                          <a:latin typeface="Times New Roman"/>
                          <a:ea typeface="Times New Roman"/>
                        </a:rPr>
                        <a:t>Subtraction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28694">
                <a:tc>
                  <a:txBody>
                    <a:bodyPr/>
                    <a:lstStyle/>
                    <a:p>
                      <a:pPr marL="0" marR="0" algn="just">
                        <a:lnSpc>
                          <a:spcPct val="115000"/>
                        </a:lnSpc>
                        <a:spcBef>
                          <a:spcPts val="0"/>
                        </a:spcBef>
                        <a:spcAft>
                          <a:spcPts val="600"/>
                        </a:spcAft>
                      </a:pPr>
                      <a:r>
                        <a:rPr lang="en-US" sz="3200">
                          <a:latin typeface="Times New Roman"/>
                          <a:ea typeface="Times New Roman"/>
                        </a:rPr>
                        <a: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FE9"/>
                    </a:solidFill>
                  </a:tcPr>
                </a:tc>
                <a:tc>
                  <a:txBody>
                    <a:bodyPr/>
                    <a:lstStyle/>
                    <a:p>
                      <a:pPr marL="0" marR="0" algn="just">
                        <a:lnSpc>
                          <a:spcPct val="115000"/>
                        </a:lnSpc>
                        <a:spcBef>
                          <a:spcPts val="0"/>
                        </a:spcBef>
                        <a:spcAft>
                          <a:spcPts val="600"/>
                        </a:spcAft>
                      </a:pPr>
                      <a:r>
                        <a:rPr lang="en-US" sz="3200">
                          <a:latin typeface="Times New Roman"/>
                          <a:ea typeface="Times New Roman"/>
                        </a:rPr>
                        <a:t>Multiplication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FE9"/>
                    </a:solidFill>
                  </a:tcPr>
                </a:tc>
              </a:tr>
              <a:tr h="928694">
                <a:tc>
                  <a:txBody>
                    <a:bodyPr/>
                    <a:lstStyle/>
                    <a:p>
                      <a:pPr marL="0" marR="0" algn="just">
                        <a:lnSpc>
                          <a:spcPct val="115000"/>
                        </a:lnSpc>
                        <a:spcBef>
                          <a:spcPts val="0"/>
                        </a:spcBef>
                        <a:spcAft>
                          <a:spcPts val="600"/>
                        </a:spcAft>
                      </a:pPr>
                      <a:r>
                        <a:rPr lang="en-US" sz="3200">
                          <a:latin typeface="Times New Roman"/>
                          <a:ea typeface="Times New Roman"/>
                        </a:rPr>
                        <a: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600"/>
                        </a:spcAft>
                      </a:pPr>
                      <a:r>
                        <a:rPr lang="en-US" sz="3200" dirty="0">
                          <a:latin typeface="Times New Roman"/>
                          <a:ea typeface="Times New Roman"/>
                        </a:rPr>
                        <a:t>Division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928670"/>
            <a:ext cx="8643998" cy="5016758"/>
          </a:xfrm>
          <a:prstGeom prst="rect">
            <a:avLst/>
          </a:prstGeom>
          <a:noFill/>
          <a:ln w="9525">
            <a:noFill/>
            <a:miter lim="800000"/>
            <a:headEnd/>
            <a:tailEnd/>
          </a:ln>
        </p:spPr>
        <p:txBody>
          <a:bodyPr wrap="square">
            <a:spAutoFit/>
          </a:bodyPr>
          <a:lstStyle/>
          <a:p>
            <a:r>
              <a:rPr lang="en-US" sz="3200" b="1" i="1" dirty="0" smtClean="0"/>
              <a:t>Remainder operator(%)</a:t>
            </a:r>
          </a:p>
          <a:p>
            <a:endParaRPr lang="en-US" sz="3200" b="1" i="1" dirty="0" smtClean="0"/>
          </a:p>
          <a:p>
            <a:r>
              <a:rPr lang="en-US" sz="3200" dirty="0" smtClean="0"/>
              <a:t>Operator %(Percent), returns remainder after division. It is referred to as </a:t>
            </a:r>
            <a:r>
              <a:rPr lang="en-US" sz="3200" i="1" dirty="0" smtClean="0"/>
              <a:t>modulus operator. </a:t>
            </a:r>
            <a:r>
              <a:rPr lang="en-US" sz="3200" dirty="0" smtClean="0"/>
              <a:t>E.g. </a:t>
            </a:r>
          </a:p>
          <a:p>
            <a:r>
              <a:rPr lang="en-US" sz="3200" dirty="0" smtClean="0"/>
              <a:t>29 % 9 = 2</a:t>
            </a:r>
          </a:p>
          <a:p>
            <a:r>
              <a:rPr lang="en-US" sz="3200" dirty="0" smtClean="0"/>
              <a:t>6 % 8 = 6</a:t>
            </a:r>
          </a:p>
          <a:p>
            <a:r>
              <a:rPr lang="en-US" sz="3200" dirty="0" smtClean="0"/>
              <a:t>10 % 2 = 0</a:t>
            </a:r>
          </a:p>
          <a:p>
            <a:r>
              <a:rPr lang="en-US" sz="3200" dirty="0" smtClean="0"/>
              <a:t>This could be easily used in computational logic of trying to detect if a number is even, odd or prime and so 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14290"/>
            <a:ext cx="8004175" cy="584775"/>
          </a:xfrm>
          <a:prstGeom prst="rect">
            <a:avLst/>
          </a:prstGeom>
        </p:spPr>
        <p:txBody>
          <a:bodyPr>
            <a:spAutoFit/>
          </a:bodyPr>
          <a:lstStyle/>
          <a:p>
            <a:r>
              <a:rPr lang="en-US" sz="3200" b="1" dirty="0" smtClean="0"/>
              <a:t>Introduction to Programming</a:t>
            </a:r>
            <a:endParaRPr lang="en-US" sz="3200" dirty="0"/>
          </a:p>
        </p:txBody>
      </p:sp>
      <p:sp>
        <p:nvSpPr>
          <p:cNvPr id="4" name="Rectangle 3"/>
          <p:cNvSpPr/>
          <p:nvPr/>
        </p:nvSpPr>
        <p:spPr>
          <a:xfrm>
            <a:off x="428596" y="1142984"/>
            <a:ext cx="8286840" cy="403187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3200" dirty="0" smtClean="0"/>
              <a:t>A computer acts based on instructions given to it. For a computer to solve a problem or act on instructions, it requires a human computer expert or programmer to analyze a problem and develop a program (a set of instructions) for the computer.</a:t>
            </a:r>
          </a:p>
          <a:p>
            <a:r>
              <a:rPr lang="en-US" sz="3200" dirty="0" smtClean="0"/>
              <a:t> </a:t>
            </a:r>
          </a:p>
          <a:p>
            <a:endParaRPr lang="en-US" sz="3200" dirty="0"/>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4031873"/>
          </a:xfrm>
          <a:prstGeom prst="rect">
            <a:avLst/>
          </a:prstGeom>
          <a:noFill/>
          <a:ln w="9525">
            <a:noFill/>
            <a:miter lim="800000"/>
            <a:headEnd/>
            <a:tailEnd/>
          </a:ln>
        </p:spPr>
        <p:txBody>
          <a:bodyPr wrap="square">
            <a:spAutoFit/>
          </a:bodyPr>
          <a:lstStyle/>
          <a:p>
            <a:r>
              <a:rPr lang="en-US" sz="3200" b="1" dirty="0" smtClean="0"/>
              <a:t>Basic Program control constructs:</a:t>
            </a:r>
          </a:p>
          <a:p>
            <a:endParaRPr lang="en-US" sz="3200" dirty="0" smtClean="0"/>
          </a:p>
          <a:p>
            <a:r>
              <a:rPr lang="en-US" sz="3200" dirty="0" smtClean="0"/>
              <a:t>There are 3 basic program flow constructs, namely:</a:t>
            </a:r>
          </a:p>
          <a:p>
            <a:endParaRPr lang="en-US" sz="3200" dirty="0" smtClean="0"/>
          </a:p>
          <a:p>
            <a:pPr marL="514350" lvl="0" indent="-514350">
              <a:buFont typeface="+mj-lt"/>
              <a:buAutoNum type="arabicPeriod"/>
            </a:pPr>
            <a:r>
              <a:rPr lang="en-US" sz="3200" dirty="0" smtClean="0"/>
              <a:t>Sequencing</a:t>
            </a:r>
          </a:p>
          <a:p>
            <a:pPr marL="514350" lvl="0" indent="-514350">
              <a:buFont typeface="+mj-lt"/>
              <a:buAutoNum type="arabicPeriod"/>
            </a:pPr>
            <a:r>
              <a:rPr lang="en-US" sz="3200" dirty="0" smtClean="0"/>
              <a:t>Selection</a:t>
            </a:r>
          </a:p>
          <a:p>
            <a:pPr marL="514350" lvl="0" indent="-514350">
              <a:buFont typeface="+mj-lt"/>
              <a:buAutoNum type="arabicPeriod"/>
            </a:pPr>
            <a:r>
              <a:rPr lang="en-US" sz="3200" dirty="0" smtClean="0"/>
              <a:t>Repetition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6001643"/>
          </a:xfrm>
          <a:prstGeom prst="rect">
            <a:avLst/>
          </a:prstGeom>
          <a:noFill/>
          <a:ln w="9525">
            <a:noFill/>
            <a:miter lim="800000"/>
            <a:headEnd/>
            <a:tailEnd/>
          </a:ln>
        </p:spPr>
        <p:txBody>
          <a:bodyPr wrap="square">
            <a:spAutoFit/>
          </a:bodyPr>
          <a:lstStyle/>
          <a:p>
            <a:pPr marL="514350" indent="-514350">
              <a:buAutoNum type="arabicPeriod"/>
            </a:pPr>
            <a:r>
              <a:rPr lang="en-US" sz="3200" b="1" dirty="0" smtClean="0"/>
              <a:t>Sequencing</a:t>
            </a:r>
            <a:r>
              <a:rPr lang="en-US" sz="3200" dirty="0" smtClean="0"/>
              <a:t>:</a:t>
            </a:r>
          </a:p>
          <a:p>
            <a:pPr marL="514350" indent="-514350"/>
            <a:endParaRPr lang="en-US" sz="3200" dirty="0" smtClean="0"/>
          </a:p>
          <a:p>
            <a:r>
              <a:rPr lang="en-US" sz="3200" dirty="0" smtClean="0"/>
              <a:t>This is the natural/default construct of a program. That is, a program proceed execution from one statement to the next (orderly) till termination except re-directed to flow in another direction. </a:t>
            </a:r>
          </a:p>
          <a:p>
            <a:r>
              <a:rPr lang="en-US" sz="3200" dirty="0" smtClean="0"/>
              <a:t>E.g.         x =10;</a:t>
            </a:r>
          </a:p>
          <a:p>
            <a:r>
              <a:rPr lang="en-US" sz="3200" dirty="0" smtClean="0"/>
              <a:t>	    x = x + 2;</a:t>
            </a:r>
          </a:p>
          <a:p>
            <a:r>
              <a:rPr lang="en-US" sz="3200" dirty="0" smtClean="0"/>
              <a:t>              x = x * 2;</a:t>
            </a:r>
          </a:p>
          <a:p>
            <a:r>
              <a:rPr lang="en-US" sz="3200" dirty="0" smtClean="0"/>
              <a:t> It executes in sequence first to last till value 24 is stored in x</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6093976"/>
          </a:xfrm>
          <a:prstGeom prst="rect">
            <a:avLst/>
          </a:prstGeom>
          <a:noFill/>
          <a:ln w="9525">
            <a:noFill/>
            <a:miter lim="800000"/>
            <a:headEnd/>
            <a:tailEnd/>
          </a:ln>
        </p:spPr>
        <p:txBody>
          <a:bodyPr wrap="square">
            <a:spAutoFit/>
          </a:bodyPr>
          <a:lstStyle/>
          <a:p>
            <a:r>
              <a:rPr lang="en-US" sz="3000" b="1" dirty="0" smtClean="0"/>
              <a:t>2. Selection:</a:t>
            </a:r>
            <a:endParaRPr lang="en-US" sz="3000" dirty="0" smtClean="0"/>
          </a:p>
          <a:p>
            <a:r>
              <a:rPr lang="en-US" sz="3000" dirty="0" smtClean="0"/>
              <a:t>This is a program control construct used to alter the sequencing construct. One of the common statement used to selectively execute a particular part of a program based on the programmer’s choice is the </a:t>
            </a:r>
            <a:r>
              <a:rPr lang="en-US" sz="3000" b="1" i="1" dirty="0" smtClean="0"/>
              <a:t>if </a:t>
            </a:r>
            <a:r>
              <a:rPr lang="en-US" sz="3000" dirty="0" smtClean="0"/>
              <a:t>selection statement.</a:t>
            </a:r>
          </a:p>
          <a:p>
            <a:r>
              <a:rPr lang="en-US" sz="3000" dirty="0" smtClean="0"/>
              <a:t>	if</a:t>
            </a:r>
            <a:r>
              <a:rPr lang="en-US" sz="3000" i="1" dirty="0" smtClean="0"/>
              <a:t>(condition) statement;</a:t>
            </a:r>
            <a:endParaRPr lang="en-US" sz="3000" dirty="0" smtClean="0"/>
          </a:p>
          <a:p>
            <a:pPr lvl="0"/>
            <a:r>
              <a:rPr lang="en-US" sz="3000" i="1" dirty="0" smtClean="0"/>
              <a:t>if </a:t>
            </a:r>
            <a:r>
              <a:rPr lang="en-US" sz="3000" dirty="0" smtClean="0"/>
              <a:t>is the keyword</a:t>
            </a:r>
          </a:p>
          <a:p>
            <a:pPr lvl="0"/>
            <a:r>
              <a:rPr lang="en-US" sz="3000" i="1" dirty="0" smtClean="0"/>
              <a:t>(condition) </a:t>
            </a:r>
            <a:r>
              <a:rPr lang="en-US" sz="3000" dirty="0" smtClean="0"/>
              <a:t>is a </a:t>
            </a:r>
            <a:r>
              <a:rPr lang="en-US" sz="3000" dirty="0" err="1" smtClean="0"/>
              <a:t>boolean</a:t>
            </a:r>
            <a:r>
              <a:rPr lang="en-US" sz="3000" dirty="0" smtClean="0"/>
              <a:t> expression which results into true or false</a:t>
            </a:r>
          </a:p>
          <a:p>
            <a:pPr lvl="0"/>
            <a:r>
              <a:rPr lang="en-US" sz="3000" dirty="0" smtClean="0"/>
              <a:t>The </a:t>
            </a:r>
            <a:r>
              <a:rPr lang="en-US" sz="3000" i="1" dirty="0" smtClean="0"/>
              <a:t>statement</a:t>
            </a:r>
            <a:r>
              <a:rPr lang="en-US" sz="3000" dirty="0" smtClean="0"/>
              <a:t> that follows immediately is executed if the </a:t>
            </a:r>
            <a:r>
              <a:rPr lang="en-US" sz="3000" i="1" dirty="0" smtClean="0"/>
              <a:t>condition</a:t>
            </a:r>
            <a:r>
              <a:rPr lang="en-US" sz="3000" dirty="0" smtClean="0"/>
              <a:t> is </a:t>
            </a:r>
            <a:r>
              <a:rPr lang="en-US" sz="3000" i="1" dirty="0" smtClean="0"/>
              <a:t>true</a:t>
            </a:r>
            <a:r>
              <a:rPr lang="en-US" sz="3000" dirty="0" smtClean="0"/>
              <a:t> else it is skipped without being executed, then the condition is terminated.</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4524315"/>
          </a:xfrm>
          <a:prstGeom prst="rect">
            <a:avLst/>
          </a:prstGeom>
          <a:noFill/>
          <a:ln w="9525">
            <a:noFill/>
            <a:miter lim="800000"/>
            <a:headEnd/>
            <a:tailEnd/>
          </a:ln>
        </p:spPr>
        <p:txBody>
          <a:bodyPr wrap="square">
            <a:spAutoFit/>
          </a:bodyPr>
          <a:lstStyle/>
          <a:p>
            <a:r>
              <a:rPr lang="en-US" sz="3200" b="1" dirty="0" smtClean="0"/>
              <a:t>Example</a:t>
            </a:r>
            <a:r>
              <a:rPr lang="en-US" sz="3200" dirty="0" smtClean="0"/>
              <a:t>:</a:t>
            </a:r>
          </a:p>
          <a:p>
            <a:endParaRPr lang="en-US" sz="3200" dirty="0" smtClean="0"/>
          </a:p>
          <a:p>
            <a:r>
              <a:rPr lang="en-US" sz="3200" dirty="0" err="1" smtClean="0"/>
              <a:t>int</a:t>
            </a:r>
            <a:r>
              <a:rPr lang="en-US" sz="3200" dirty="0" smtClean="0"/>
              <a:t> score = 80;</a:t>
            </a:r>
          </a:p>
          <a:p>
            <a:endParaRPr lang="en-US" sz="3200" dirty="0" smtClean="0"/>
          </a:p>
          <a:p>
            <a:r>
              <a:rPr lang="en-US" sz="3200" dirty="0" smtClean="0"/>
              <a:t>if(score &gt;79) </a:t>
            </a:r>
            <a:r>
              <a:rPr lang="en-US" sz="3200" dirty="0" err="1" smtClean="0"/>
              <a:t>printf</a:t>
            </a:r>
            <a:r>
              <a:rPr lang="en-US" sz="3200" dirty="0" smtClean="0"/>
              <a:t>(“Student made grade A");</a:t>
            </a:r>
          </a:p>
          <a:p>
            <a:endParaRPr lang="en-US" sz="3200" dirty="0" smtClean="0"/>
          </a:p>
          <a:p>
            <a:r>
              <a:rPr lang="en-US" sz="3200" b="1" i="1" dirty="0" smtClean="0"/>
              <a:t>Output</a:t>
            </a:r>
            <a:r>
              <a:rPr lang="en-US" sz="3200" dirty="0" smtClean="0"/>
              <a:t>: Student made grade A is displayed since the condition is true. But if the value in score is 65, the statement is skipped.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1077218"/>
          </a:xfrm>
          <a:prstGeom prst="rect">
            <a:avLst/>
          </a:prstGeom>
          <a:noFill/>
          <a:ln w="9525">
            <a:noFill/>
            <a:miter lim="800000"/>
            <a:headEnd/>
            <a:tailEnd/>
          </a:ln>
        </p:spPr>
        <p:txBody>
          <a:bodyPr wrap="square">
            <a:spAutoFit/>
          </a:bodyPr>
          <a:lstStyle/>
          <a:p>
            <a:r>
              <a:rPr lang="en-US" sz="3200" dirty="0" smtClean="0"/>
              <a:t>The following are the general relational operators used in a conditional expression:</a:t>
            </a:r>
            <a:endParaRPr lang="en-US" sz="3200" dirty="0"/>
          </a:p>
        </p:txBody>
      </p:sp>
      <p:graphicFrame>
        <p:nvGraphicFramePr>
          <p:cNvPr id="3" name="Table 2"/>
          <p:cNvGraphicFramePr>
            <a:graphicFrameLocks noGrp="1"/>
          </p:cNvGraphicFramePr>
          <p:nvPr/>
        </p:nvGraphicFramePr>
        <p:xfrm>
          <a:off x="1071538" y="1571613"/>
          <a:ext cx="7143799" cy="4572029"/>
        </p:xfrm>
        <a:graphic>
          <a:graphicData uri="http://schemas.openxmlformats.org/drawingml/2006/table">
            <a:tbl>
              <a:tblPr/>
              <a:tblGrid>
                <a:gridCol w="2188411"/>
                <a:gridCol w="4955388"/>
              </a:tblGrid>
              <a:tr h="653147">
                <a:tc>
                  <a:txBody>
                    <a:bodyPr/>
                    <a:lstStyle/>
                    <a:p>
                      <a:pPr marL="0" marR="0" algn="just">
                        <a:lnSpc>
                          <a:spcPct val="115000"/>
                        </a:lnSpc>
                        <a:spcBef>
                          <a:spcPts val="0"/>
                        </a:spcBef>
                        <a:spcAft>
                          <a:spcPts val="0"/>
                        </a:spcAft>
                      </a:pPr>
                      <a:r>
                        <a:rPr lang="en-US" sz="3200">
                          <a:latin typeface="Times New Roman"/>
                          <a:ea typeface="Times New Roman"/>
                        </a:rPr>
                        <a:t>Operator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just">
                        <a:lnSpc>
                          <a:spcPct val="115000"/>
                        </a:lnSpc>
                        <a:spcBef>
                          <a:spcPts val="0"/>
                        </a:spcBef>
                        <a:spcAft>
                          <a:spcPts val="0"/>
                        </a:spcAft>
                      </a:pPr>
                      <a:r>
                        <a:rPr lang="en-US" sz="3200">
                          <a:latin typeface="Times New Roman"/>
                          <a:ea typeface="Times New Roman"/>
                        </a:rPr>
                        <a:t>Meaning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653147">
                <a:tc>
                  <a:txBody>
                    <a:bodyPr/>
                    <a:lstStyle/>
                    <a:p>
                      <a:pPr marL="0" marR="0" algn="just">
                        <a:lnSpc>
                          <a:spcPct val="115000"/>
                        </a:lnSpc>
                        <a:spcBef>
                          <a:spcPts val="0"/>
                        </a:spcBef>
                        <a:spcAft>
                          <a:spcPts val="0"/>
                        </a:spcAft>
                      </a:pPr>
                      <a:r>
                        <a:rPr lang="en-US" sz="3200">
                          <a:latin typeface="Times New Roman"/>
                          <a:ea typeface="Times New Roman"/>
                        </a:rPr>
                        <a:t>&lt;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8E8"/>
                    </a:solidFill>
                  </a:tcPr>
                </a:tc>
                <a:tc>
                  <a:txBody>
                    <a:bodyPr/>
                    <a:lstStyle/>
                    <a:p>
                      <a:pPr marL="0" marR="0" algn="just">
                        <a:lnSpc>
                          <a:spcPct val="115000"/>
                        </a:lnSpc>
                        <a:spcBef>
                          <a:spcPts val="0"/>
                        </a:spcBef>
                        <a:spcAft>
                          <a:spcPts val="0"/>
                        </a:spcAft>
                      </a:pPr>
                      <a:r>
                        <a:rPr lang="en-US" sz="3200">
                          <a:latin typeface="Times New Roman"/>
                          <a:ea typeface="Times New Roman"/>
                        </a:rPr>
                        <a:t>Less than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8E8"/>
                    </a:solidFill>
                  </a:tcPr>
                </a:tc>
              </a:tr>
              <a:tr h="653147">
                <a:tc>
                  <a:txBody>
                    <a:bodyPr/>
                    <a:lstStyle/>
                    <a:p>
                      <a:pPr marL="0" marR="0" algn="just">
                        <a:lnSpc>
                          <a:spcPct val="115000"/>
                        </a:lnSpc>
                        <a:spcBef>
                          <a:spcPts val="0"/>
                        </a:spcBef>
                        <a:spcAft>
                          <a:spcPts val="0"/>
                        </a:spcAft>
                      </a:pPr>
                      <a:r>
                        <a:rPr lang="en-US" sz="3200">
                          <a:latin typeface="Times New Roman"/>
                          <a:ea typeface="Times New Roman"/>
                        </a:rPr>
                        <a:t>&lt;=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gn="just">
                        <a:lnSpc>
                          <a:spcPct val="115000"/>
                        </a:lnSpc>
                        <a:spcBef>
                          <a:spcPts val="0"/>
                        </a:spcBef>
                        <a:spcAft>
                          <a:spcPts val="0"/>
                        </a:spcAft>
                      </a:pPr>
                      <a:r>
                        <a:rPr lang="en-US" sz="3200">
                          <a:latin typeface="Times New Roman"/>
                          <a:ea typeface="Times New Roman"/>
                        </a:rPr>
                        <a:t>Less than or equal to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r>
              <a:tr h="653147">
                <a:tc>
                  <a:txBody>
                    <a:bodyPr/>
                    <a:lstStyle/>
                    <a:p>
                      <a:pPr marL="0" marR="0" algn="just">
                        <a:lnSpc>
                          <a:spcPct val="115000"/>
                        </a:lnSpc>
                        <a:spcBef>
                          <a:spcPts val="0"/>
                        </a:spcBef>
                        <a:spcAft>
                          <a:spcPts val="0"/>
                        </a:spcAft>
                      </a:pPr>
                      <a:r>
                        <a:rPr lang="en-US" sz="3200">
                          <a:latin typeface="Times New Roman"/>
                          <a:ea typeface="Times New Roman"/>
                        </a:rPr>
                        <a:t>&gt;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8E8"/>
                    </a:solidFill>
                  </a:tcPr>
                </a:tc>
                <a:tc>
                  <a:txBody>
                    <a:bodyPr/>
                    <a:lstStyle/>
                    <a:p>
                      <a:pPr marL="0" marR="0" algn="just">
                        <a:lnSpc>
                          <a:spcPct val="115000"/>
                        </a:lnSpc>
                        <a:spcBef>
                          <a:spcPts val="0"/>
                        </a:spcBef>
                        <a:spcAft>
                          <a:spcPts val="0"/>
                        </a:spcAft>
                      </a:pPr>
                      <a:r>
                        <a:rPr lang="en-US" sz="3200">
                          <a:latin typeface="Times New Roman"/>
                          <a:ea typeface="Times New Roman"/>
                        </a:rPr>
                        <a:t>Greater than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8E8"/>
                    </a:solidFill>
                  </a:tcPr>
                </a:tc>
              </a:tr>
              <a:tr h="653147">
                <a:tc>
                  <a:txBody>
                    <a:bodyPr/>
                    <a:lstStyle/>
                    <a:p>
                      <a:pPr marL="0" marR="0" algn="just">
                        <a:lnSpc>
                          <a:spcPct val="115000"/>
                        </a:lnSpc>
                        <a:spcBef>
                          <a:spcPts val="0"/>
                        </a:spcBef>
                        <a:spcAft>
                          <a:spcPts val="0"/>
                        </a:spcAft>
                      </a:pPr>
                      <a:r>
                        <a:rPr lang="en-US" sz="3200">
                          <a:latin typeface="Times New Roman"/>
                          <a:ea typeface="Times New Roman"/>
                        </a:rPr>
                        <a:t>&gt;=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gn="just">
                        <a:lnSpc>
                          <a:spcPct val="115000"/>
                        </a:lnSpc>
                        <a:spcBef>
                          <a:spcPts val="0"/>
                        </a:spcBef>
                        <a:spcAft>
                          <a:spcPts val="0"/>
                        </a:spcAft>
                      </a:pPr>
                      <a:r>
                        <a:rPr lang="en-US" sz="3200">
                          <a:latin typeface="Times New Roman"/>
                          <a:ea typeface="Times New Roman"/>
                        </a:rPr>
                        <a:t>Greater than or equal to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r>
              <a:tr h="653147">
                <a:tc>
                  <a:txBody>
                    <a:bodyPr/>
                    <a:lstStyle/>
                    <a:p>
                      <a:pPr marL="0" marR="0" algn="just">
                        <a:lnSpc>
                          <a:spcPct val="115000"/>
                        </a:lnSpc>
                        <a:spcBef>
                          <a:spcPts val="0"/>
                        </a:spcBef>
                        <a:spcAft>
                          <a:spcPts val="0"/>
                        </a:spcAft>
                      </a:pPr>
                      <a:r>
                        <a:rPr lang="en-US" sz="3200">
                          <a:latin typeface="Times New Roman"/>
                          <a:ea typeface="Times New Roman"/>
                        </a:rPr>
                        <a:t>= =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8E8"/>
                    </a:solidFill>
                  </a:tcPr>
                </a:tc>
                <a:tc>
                  <a:txBody>
                    <a:bodyPr/>
                    <a:lstStyle/>
                    <a:p>
                      <a:pPr marL="0" marR="0" algn="just">
                        <a:lnSpc>
                          <a:spcPct val="115000"/>
                        </a:lnSpc>
                        <a:spcBef>
                          <a:spcPts val="0"/>
                        </a:spcBef>
                        <a:spcAft>
                          <a:spcPts val="0"/>
                        </a:spcAft>
                      </a:pPr>
                      <a:r>
                        <a:rPr lang="en-US" sz="3200">
                          <a:latin typeface="Times New Roman"/>
                          <a:ea typeface="Times New Roman"/>
                        </a:rPr>
                        <a:t>Equal to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8E8"/>
                    </a:solidFill>
                  </a:tcPr>
                </a:tc>
              </a:tr>
              <a:tr h="653147">
                <a:tc>
                  <a:txBody>
                    <a:bodyPr/>
                    <a:lstStyle/>
                    <a:p>
                      <a:pPr marL="0" marR="0" algn="just">
                        <a:lnSpc>
                          <a:spcPct val="115000"/>
                        </a:lnSpc>
                        <a:spcBef>
                          <a:spcPts val="0"/>
                        </a:spcBef>
                        <a:spcAft>
                          <a:spcPts val="0"/>
                        </a:spcAft>
                      </a:pPr>
                      <a:r>
                        <a:rPr lang="en-US" sz="3200">
                          <a:latin typeface="Times New Roman"/>
                          <a:ea typeface="Times New Roman"/>
                        </a:rPr>
                        <a:t>! =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c>
                  <a:txBody>
                    <a:bodyPr/>
                    <a:lstStyle/>
                    <a:p>
                      <a:pPr marL="0" marR="0" algn="just">
                        <a:lnSpc>
                          <a:spcPct val="115000"/>
                        </a:lnSpc>
                        <a:spcBef>
                          <a:spcPts val="0"/>
                        </a:spcBef>
                        <a:spcAft>
                          <a:spcPts val="0"/>
                        </a:spcAft>
                      </a:pPr>
                      <a:r>
                        <a:rPr lang="en-US" sz="3200" dirty="0">
                          <a:latin typeface="Times New Roman"/>
                          <a:ea typeface="Times New Roman"/>
                        </a:rPr>
                        <a:t>Not Equal to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4"/>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4031873"/>
          </a:xfrm>
          <a:prstGeom prst="rect">
            <a:avLst/>
          </a:prstGeom>
          <a:noFill/>
          <a:ln w="9525">
            <a:noFill/>
            <a:miter lim="800000"/>
            <a:headEnd/>
            <a:tailEnd/>
          </a:ln>
        </p:spPr>
        <p:txBody>
          <a:bodyPr wrap="square">
            <a:spAutoFit/>
          </a:bodyPr>
          <a:lstStyle/>
          <a:p>
            <a:r>
              <a:rPr lang="en-US" sz="3200" b="1" dirty="0" smtClean="0"/>
              <a:t>3. </a:t>
            </a:r>
            <a:r>
              <a:rPr lang="en-US" sz="3200" b="1" dirty="0" err="1" smtClean="0"/>
              <a:t>Repitition</a:t>
            </a:r>
            <a:endParaRPr lang="en-US" sz="3200" dirty="0" smtClean="0"/>
          </a:p>
          <a:p>
            <a:r>
              <a:rPr lang="en-US" sz="3200" dirty="0" smtClean="0"/>
              <a:t>This is another way to alter the natural sequencing process of program execution. When the program is expected to execute a particular instruction or a group of them in a number of times. Example of such is the use of </a:t>
            </a:r>
            <a:r>
              <a:rPr lang="en-US" sz="3200" b="1" i="1" dirty="0" smtClean="0"/>
              <a:t>for</a:t>
            </a:r>
            <a:r>
              <a:rPr lang="en-US" sz="3200" dirty="0" smtClean="0"/>
              <a:t> and </a:t>
            </a:r>
            <a:r>
              <a:rPr lang="en-US" sz="3200" b="1" i="1" dirty="0" smtClean="0"/>
              <a:t>while</a:t>
            </a:r>
            <a:r>
              <a:rPr lang="en-US" sz="3200" dirty="0" smtClean="0"/>
              <a:t> statement.</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6494085"/>
          </a:xfrm>
          <a:prstGeom prst="rect">
            <a:avLst/>
          </a:prstGeom>
          <a:noFill/>
          <a:ln w="9525">
            <a:noFill/>
            <a:miter lim="800000"/>
            <a:headEnd/>
            <a:tailEnd/>
          </a:ln>
        </p:spPr>
        <p:txBody>
          <a:bodyPr wrap="square">
            <a:spAutoFit/>
          </a:bodyPr>
          <a:lstStyle/>
          <a:p>
            <a:r>
              <a:rPr lang="en-US" sz="3200" dirty="0" smtClean="0"/>
              <a:t>These are also referred to as loop/iterative/repetitive constructs.</a:t>
            </a:r>
          </a:p>
          <a:p>
            <a:r>
              <a:rPr lang="en-US" sz="3200" b="1" i="1" dirty="0" smtClean="0"/>
              <a:t>for(initialization; condition; </a:t>
            </a:r>
            <a:r>
              <a:rPr lang="en-US" sz="3200" b="1" i="1" dirty="0" err="1" smtClean="0"/>
              <a:t>increment_step</a:t>
            </a:r>
            <a:r>
              <a:rPr lang="en-US" sz="3200" b="1" i="1" dirty="0" smtClean="0"/>
              <a:t>) statement;</a:t>
            </a:r>
          </a:p>
          <a:p>
            <a:pPr lvl="0">
              <a:buFont typeface="Arial" pitchFamily="34" charset="0"/>
              <a:buChar char="•"/>
            </a:pPr>
            <a:r>
              <a:rPr lang="en-US" sz="3200" dirty="0" smtClean="0"/>
              <a:t>  </a:t>
            </a:r>
            <a:r>
              <a:rPr lang="en-US" sz="3200" i="1" dirty="0" smtClean="0"/>
              <a:t>for</a:t>
            </a:r>
            <a:r>
              <a:rPr lang="en-US" sz="3200" dirty="0" smtClean="0"/>
              <a:t> -  is the keyword</a:t>
            </a:r>
          </a:p>
          <a:p>
            <a:pPr lvl="0">
              <a:buFont typeface="Arial" pitchFamily="34" charset="0"/>
              <a:buChar char="•"/>
            </a:pPr>
            <a:r>
              <a:rPr lang="en-US" sz="3200" dirty="0" smtClean="0"/>
              <a:t>  </a:t>
            </a:r>
            <a:r>
              <a:rPr lang="en-US" sz="3200" i="1" dirty="0" smtClean="0"/>
              <a:t>Initialization</a:t>
            </a:r>
            <a:r>
              <a:rPr lang="en-US" sz="3200" dirty="0" smtClean="0"/>
              <a:t> - sets a loop control variable to an initial value and it is logically executed  </a:t>
            </a:r>
          </a:p>
          <a:p>
            <a:r>
              <a:rPr lang="en-US" sz="3200" dirty="0" smtClean="0"/>
              <a:t>  once before the first iteration of the loop.</a:t>
            </a:r>
          </a:p>
          <a:p>
            <a:pPr lvl="0">
              <a:buFont typeface="Arial" pitchFamily="34" charset="0"/>
              <a:buChar char="•"/>
            </a:pPr>
            <a:r>
              <a:rPr lang="en-US" sz="3200" dirty="0" smtClean="0"/>
              <a:t>  </a:t>
            </a:r>
            <a:r>
              <a:rPr lang="en-US" sz="3200" i="1" dirty="0" smtClean="0"/>
              <a:t>Condition</a:t>
            </a:r>
            <a:r>
              <a:rPr lang="en-US" sz="3200" dirty="0" smtClean="0"/>
              <a:t> -The loop termination test, is executed before each iteration of the loop begins. </a:t>
            </a:r>
          </a:p>
          <a:p>
            <a:pPr lvl="0">
              <a:buFont typeface="Arial" pitchFamily="34" charset="0"/>
              <a:buChar char="•"/>
            </a:pPr>
            <a:r>
              <a:rPr lang="en-US" sz="3200" dirty="0" smtClean="0"/>
              <a:t>  </a:t>
            </a:r>
            <a:r>
              <a:rPr lang="en-US" sz="3200" i="1" dirty="0" err="1" smtClean="0"/>
              <a:t>Increment_step</a:t>
            </a:r>
            <a:r>
              <a:rPr lang="en-US" sz="3200" dirty="0" smtClean="0"/>
              <a:t> - the loop counter, “increment step”, is executed once per loop iteration.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6924973"/>
          </a:xfrm>
          <a:prstGeom prst="rect">
            <a:avLst/>
          </a:prstGeom>
          <a:noFill/>
          <a:ln w="9525">
            <a:noFill/>
            <a:miter lim="800000"/>
            <a:headEnd/>
            <a:tailEnd/>
          </a:ln>
        </p:spPr>
        <p:txBody>
          <a:bodyPr wrap="square">
            <a:spAutoFit/>
          </a:bodyPr>
          <a:lstStyle/>
          <a:p>
            <a:r>
              <a:rPr lang="en-US" sz="3200" dirty="0" err="1" smtClean="0"/>
              <a:t>Eg</a:t>
            </a:r>
            <a:r>
              <a:rPr lang="en-US" sz="3200" dirty="0" smtClean="0"/>
              <a:t>.</a:t>
            </a:r>
          </a:p>
          <a:p>
            <a:endParaRPr lang="en-US" sz="3200" dirty="0" smtClean="0"/>
          </a:p>
          <a:p>
            <a:r>
              <a:rPr lang="en-US" sz="3200" dirty="0" smtClean="0"/>
              <a:t>main() </a:t>
            </a:r>
          </a:p>
          <a:p>
            <a:r>
              <a:rPr lang="en-US" sz="3200" dirty="0" smtClean="0"/>
              <a:t>{</a:t>
            </a:r>
          </a:p>
          <a:p>
            <a:r>
              <a:rPr lang="en-US" sz="3200" dirty="0" smtClean="0"/>
              <a:t>	</a:t>
            </a:r>
            <a:r>
              <a:rPr lang="en-US" sz="3200" dirty="0" err="1" smtClean="0"/>
              <a:t>int</a:t>
            </a:r>
            <a:r>
              <a:rPr lang="en-US" sz="3200" dirty="0" smtClean="0"/>
              <a:t> count;</a:t>
            </a:r>
          </a:p>
          <a:p>
            <a:r>
              <a:rPr lang="en-US" sz="3200" dirty="0" smtClean="0"/>
              <a:t>	for(count = 1; count &lt; 5; ++count)</a:t>
            </a:r>
          </a:p>
          <a:p>
            <a:r>
              <a:rPr lang="en-US" sz="3200" dirty="0" smtClean="0"/>
              <a:t>		</a:t>
            </a:r>
            <a:r>
              <a:rPr lang="en-US" sz="3200" dirty="0" err="1" smtClean="0"/>
              <a:t>printf</a:t>
            </a:r>
            <a:r>
              <a:rPr lang="en-US" sz="3200" dirty="0" smtClean="0"/>
              <a:t>(“count is:  %d" , count);</a:t>
            </a:r>
          </a:p>
          <a:p>
            <a:r>
              <a:rPr lang="en-US" sz="3200" dirty="0" smtClean="0"/>
              <a:t>}</a:t>
            </a:r>
          </a:p>
          <a:p>
            <a:r>
              <a:rPr lang="en-US" sz="2600" dirty="0" smtClean="0"/>
              <a:t>Loop Example:</a:t>
            </a:r>
          </a:p>
          <a:p>
            <a:r>
              <a:rPr lang="en-US" sz="2600" dirty="0" smtClean="0"/>
              <a:t>This loop iterates four times and gives the following output:</a:t>
            </a:r>
          </a:p>
          <a:p>
            <a:r>
              <a:rPr lang="en-US" sz="2600" dirty="0" smtClean="0"/>
              <a:t>count is: 1</a:t>
            </a:r>
          </a:p>
          <a:p>
            <a:r>
              <a:rPr lang="en-US" sz="2600" dirty="0" smtClean="0"/>
              <a:t>count is: 2</a:t>
            </a:r>
          </a:p>
          <a:p>
            <a:r>
              <a:rPr lang="en-US" sz="2600" dirty="0" smtClean="0"/>
              <a:t>count is: 3</a:t>
            </a:r>
          </a:p>
          <a:p>
            <a:r>
              <a:rPr lang="en-US" sz="2600" dirty="0" smtClean="0"/>
              <a:t>count is: 4 (because the loop is to terminate before the 5</a:t>
            </a:r>
            <a:r>
              <a:rPr lang="en-US" sz="2600" baseline="30000" dirty="0" smtClean="0"/>
              <a:t>th</a:t>
            </a:r>
            <a:r>
              <a:rPr lang="en-US" sz="2600" dirty="0" smtClean="0"/>
              <a:t>)</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5016758"/>
          </a:xfrm>
          <a:prstGeom prst="rect">
            <a:avLst/>
          </a:prstGeom>
          <a:noFill/>
          <a:ln w="9525">
            <a:noFill/>
            <a:miter lim="800000"/>
            <a:headEnd/>
            <a:tailEnd/>
          </a:ln>
        </p:spPr>
        <p:txBody>
          <a:bodyPr wrap="square">
            <a:spAutoFit/>
          </a:bodyPr>
          <a:lstStyle/>
          <a:p>
            <a:r>
              <a:rPr lang="en-US" sz="3200" b="1" dirty="0" smtClean="0"/>
              <a:t>Input Statement</a:t>
            </a:r>
          </a:p>
          <a:p>
            <a:endParaRPr lang="en-US" sz="3200" dirty="0" smtClean="0"/>
          </a:p>
          <a:p>
            <a:r>
              <a:rPr lang="en-US" sz="3200" dirty="0" smtClean="0"/>
              <a:t>One of the input statement in C is </a:t>
            </a:r>
            <a:r>
              <a:rPr lang="en-US" sz="3200" b="1" i="1" dirty="0" err="1" smtClean="0"/>
              <a:t>scanf</a:t>
            </a:r>
            <a:r>
              <a:rPr lang="en-US" sz="3200" i="1" dirty="0" smtClean="0"/>
              <a:t>. It could be used to read in different types of data. </a:t>
            </a:r>
          </a:p>
          <a:p>
            <a:endParaRPr lang="en-US" sz="3200" dirty="0" smtClean="0"/>
          </a:p>
          <a:p>
            <a:r>
              <a:rPr lang="en-US" sz="3200" b="1" i="1" dirty="0" smtClean="0"/>
              <a:t>Data types examples include:</a:t>
            </a:r>
            <a:endParaRPr lang="en-US" sz="3200" dirty="0" smtClean="0"/>
          </a:p>
          <a:p>
            <a:r>
              <a:rPr lang="en-US" sz="3200" i="1" dirty="0" err="1" smtClean="0"/>
              <a:t>int</a:t>
            </a:r>
            <a:r>
              <a:rPr lang="en-US" sz="3200" i="1" dirty="0" smtClean="0"/>
              <a:t> – for integer type of data e.g. 10 </a:t>
            </a:r>
            <a:endParaRPr lang="en-US" sz="3200" dirty="0" smtClean="0"/>
          </a:p>
          <a:p>
            <a:r>
              <a:rPr lang="en-US" sz="3200" i="1" dirty="0" smtClean="0"/>
              <a:t>float – for decimal value type of data e.g. 10.5</a:t>
            </a:r>
            <a:endParaRPr lang="en-US" sz="3200" dirty="0" smtClean="0"/>
          </a:p>
          <a:p>
            <a:r>
              <a:rPr lang="en-US" sz="3200" i="1" dirty="0" smtClean="0"/>
              <a:t>char</a:t>
            </a:r>
            <a:r>
              <a:rPr lang="en-US" sz="3200" b="1" i="1" dirty="0" smtClean="0"/>
              <a:t> – </a:t>
            </a:r>
            <a:r>
              <a:rPr lang="en-US" sz="3200" i="1" dirty="0" smtClean="0"/>
              <a:t>for character type of data e.g. ‘k’ (usually in single quote)</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6093976"/>
          </a:xfrm>
          <a:prstGeom prst="rect">
            <a:avLst/>
          </a:prstGeom>
          <a:noFill/>
          <a:ln w="9525">
            <a:noFill/>
            <a:miter lim="800000"/>
            <a:headEnd/>
            <a:tailEnd/>
          </a:ln>
        </p:spPr>
        <p:txBody>
          <a:bodyPr wrap="square">
            <a:spAutoFit/>
          </a:bodyPr>
          <a:lstStyle/>
          <a:p>
            <a:r>
              <a:rPr lang="en-US" sz="3000" dirty="0" smtClean="0"/>
              <a:t>To display an integer data value using </a:t>
            </a:r>
            <a:r>
              <a:rPr lang="en-US" sz="3000" b="1" i="1" dirty="0" smtClean="0"/>
              <a:t>print</a:t>
            </a:r>
            <a:r>
              <a:rPr lang="en-US" sz="3000" dirty="0" smtClean="0"/>
              <a:t> function, we need to format the output with “%d”. This means that the content of variable name </a:t>
            </a:r>
            <a:r>
              <a:rPr lang="en-US" sz="3000" b="1" i="1" dirty="0" smtClean="0"/>
              <a:t>count</a:t>
            </a:r>
            <a:r>
              <a:rPr lang="en-US" sz="3000" dirty="0" smtClean="0"/>
              <a:t> is integer value/whole number. Consider the following example:</a:t>
            </a:r>
          </a:p>
          <a:p>
            <a:r>
              <a:rPr lang="en-US" sz="3000" dirty="0" smtClean="0"/>
              <a:t> </a:t>
            </a:r>
          </a:p>
          <a:p>
            <a:r>
              <a:rPr lang="en-US" sz="3000" dirty="0" err="1" smtClean="0"/>
              <a:t>printf</a:t>
            </a:r>
            <a:r>
              <a:rPr lang="en-US" sz="3000" dirty="0" smtClean="0"/>
              <a:t>(“count is:  %d" , count);</a:t>
            </a:r>
          </a:p>
          <a:p>
            <a:r>
              <a:rPr lang="en-US" sz="3000" b="1" dirty="0" smtClean="0"/>
              <a:t> </a:t>
            </a:r>
            <a:endParaRPr lang="en-US" sz="3000" dirty="0" smtClean="0"/>
          </a:p>
          <a:p>
            <a:r>
              <a:rPr lang="en-US" sz="3000" dirty="0" smtClean="0"/>
              <a:t>Similarly, </a:t>
            </a:r>
            <a:r>
              <a:rPr lang="en-US" sz="3000" b="1" i="1" dirty="0" smtClean="0"/>
              <a:t>%f</a:t>
            </a:r>
            <a:r>
              <a:rPr lang="en-US" sz="3000" dirty="0" smtClean="0"/>
              <a:t> represent </a:t>
            </a:r>
            <a:r>
              <a:rPr lang="en-US" sz="3000" b="1" i="1" dirty="0" smtClean="0"/>
              <a:t>float</a:t>
            </a:r>
            <a:r>
              <a:rPr lang="en-US" sz="3000" dirty="0" smtClean="0"/>
              <a:t> and </a:t>
            </a:r>
            <a:r>
              <a:rPr lang="en-US" sz="3000" b="1" i="1" dirty="0" smtClean="0"/>
              <a:t>%c</a:t>
            </a:r>
            <a:r>
              <a:rPr lang="en-US" sz="3000" dirty="0" smtClean="0"/>
              <a:t> represent </a:t>
            </a:r>
            <a:r>
              <a:rPr lang="en-US" sz="3000" b="1" i="1" dirty="0" smtClean="0"/>
              <a:t>char</a:t>
            </a:r>
            <a:r>
              <a:rPr lang="en-US" sz="3000" dirty="0" smtClean="0"/>
              <a:t>.</a:t>
            </a:r>
          </a:p>
          <a:p>
            <a:r>
              <a:rPr lang="en-US" sz="3000" dirty="0" smtClean="0"/>
              <a:t>The input statement </a:t>
            </a:r>
            <a:r>
              <a:rPr lang="en-US" sz="3000" b="1" i="1" dirty="0" err="1" smtClean="0"/>
              <a:t>scanf</a:t>
            </a:r>
            <a:r>
              <a:rPr lang="en-US" sz="3000" dirty="0" smtClean="0"/>
              <a:t> also uses this format to indicate the data type of the value to be read in</a:t>
            </a:r>
          </a:p>
          <a:p>
            <a:r>
              <a:rPr lang="en-US" sz="3000" dirty="0" err="1" smtClean="0"/>
              <a:t>scanf</a:t>
            </a:r>
            <a:r>
              <a:rPr lang="en-US" sz="3000" dirty="0" smtClean="0"/>
              <a:t>(“%f”, &amp;mark); </a:t>
            </a:r>
            <a:r>
              <a:rPr lang="en-US" sz="3000" b="1" dirty="0" smtClean="0"/>
              <a:t>//&amp;</a:t>
            </a:r>
            <a:r>
              <a:rPr lang="en-US" sz="3000" dirty="0" smtClean="0"/>
              <a:t> symbol is used as part of the format for </a:t>
            </a:r>
            <a:r>
              <a:rPr lang="en-US" sz="3000" dirty="0" err="1" smtClean="0"/>
              <a:t>scanf</a:t>
            </a:r>
            <a:r>
              <a:rPr lang="en-US" sz="3000" dirty="0" smtClean="0"/>
              <a:t> function.</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736"/>
            <a:ext cx="8715436" cy="4524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3200" dirty="0" smtClean="0"/>
              <a:t>A computer scientist develops a model representing solution to a problem. This model is then implemented using a programming language e.g. C or Java (which the computer will execute or act upon). </a:t>
            </a:r>
          </a:p>
          <a:p>
            <a:r>
              <a:rPr lang="en-US" sz="3200" dirty="0" smtClean="0"/>
              <a:t> </a:t>
            </a:r>
          </a:p>
          <a:p>
            <a:r>
              <a:rPr lang="en-US" sz="3200" dirty="0" smtClean="0"/>
              <a:t>The logical construct used as the structure which the solution to a problem follows is described as an algorithm.</a:t>
            </a:r>
            <a:endParaRPr lang="en-US" sz="3200" dirty="0"/>
          </a:p>
        </p:txBody>
      </p:sp>
      <p:sp>
        <p:nvSpPr>
          <p:cNvPr id="3" name="Rectangle 2"/>
          <p:cNvSpPr/>
          <p:nvPr/>
        </p:nvSpPr>
        <p:spPr>
          <a:xfrm>
            <a:off x="285720" y="214290"/>
            <a:ext cx="8004175" cy="584775"/>
          </a:xfrm>
          <a:prstGeom prst="rect">
            <a:avLst/>
          </a:prstGeom>
        </p:spPr>
        <p:txBody>
          <a:bodyPr>
            <a:spAutoFit/>
          </a:bodyPr>
          <a:lstStyle/>
          <a:p>
            <a:r>
              <a:rPr lang="en-US" sz="3200" b="1" dirty="0" smtClean="0"/>
              <a:t>Introduction to Programming…</a:t>
            </a:r>
            <a:endParaRPr lang="en-US" sz="3200" dirty="0"/>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85728"/>
            <a:ext cx="8643998" cy="6494085"/>
          </a:xfrm>
          <a:prstGeom prst="rect">
            <a:avLst/>
          </a:prstGeom>
          <a:noFill/>
          <a:ln w="9525">
            <a:noFill/>
            <a:miter lim="800000"/>
            <a:headEnd/>
            <a:tailEnd/>
          </a:ln>
        </p:spPr>
        <p:txBody>
          <a:bodyPr wrap="square">
            <a:spAutoFit/>
          </a:bodyPr>
          <a:lstStyle/>
          <a:p>
            <a:r>
              <a:rPr lang="en-US" sz="3200" b="1" dirty="0" smtClean="0"/>
              <a:t>Class work:</a:t>
            </a:r>
            <a:endParaRPr lang="en-US" sz="3200" dirty="0" smtClean="0"/>
          </a:p>
          <a:p>
            <a:r>
              <a:rPr lang="en-US" sz="3200" dirty="0" smtClean="0"/>
              <a:t>Having learnt all these, let us now write the C code for the problem expressed in the earlier algorithm as follows:</a:t>
            </a:r>
          </a:p>
          <a:p>
            <a:endParaRPr lang="en-US" sz="3200" dirty="0" smtClean="0"/>
          </a:p>
          <a:p>
            <a:r>
              <a:rPr lang="en-US" sz="3200" dirty="0" smtClean="0"/>
              <a:t>The </a:t>
            </a:r>
            <a:r>
              <a:rPr lang="en-US" sz="3200" b="1" i="1" dirty="0" smtClean="0"/>
              <a:t>Algorithm</a:t>
            </a:r>
            <a:r>
              <a:rPr lang="en-US" sz="3200" dirty="0" smtClean="0"/>
              <a:t>:</a:t>
            </a:r>
          </a:p>
          <a:p>
            <a:r>
              <a:rPr lang="en-US" sz="3200" dirty="0" smtClean="0"/>
              <a:t> </a:t>
            </a:r>
          </a:p>
          <a:p>
            <a:pPr marL="514350" lvl="0" indent="-514350">
              <a:buFont typeface="+mj-lt"/>
              <a:buAutoNum type="arabicPeriod"/>
            </a:pPr>
            <a:r>
              <a:rPr lang="en-US" sz="3200" dirty="0" smtClean="0"/>
              <a:t>Read in the scores in all the subjects</a:t>
            </a:r>
          </a:p>
          <a:p>
            <a:pPr marL="514350" lvl="0" indent="-514350">
              <a:buFont typeface="+mj-lt"/>
              <a:buAutoNum type="arabicPeriod"/>
            </a:pPr>
            <a:r>
              <a:rPr lang="en-US" sz="3200" dirty="0" smtClean="0"/>
              <a:t>Add the scores together</a:t>
            </a:r>
          </a:p>
          <a:p>
            <a:pPr marL="514350" lvl="0" indent="-514350">
              <a:buFont typeface="+mj-lt"/>
              <a:buAutoNum type="arabicPeriod"/>
            </a:pPr>
            <a:r>
              <a:rPr lang="en-US" sz="3200" dirty="0" smtClean="0"/>
              <a:t>Find average by dividing the total score by the total number of subjects</a:t>
            </a:r>
          </a:p>
          <a:p>
            <a:pPr marL="514350" lvl="0" indent="-514350">
              <a:buFont typeface="+mj-lt"/>
              <a:buAutoNum type="arabicPeriod"/>
            </a:pPr>
            <a:r>
              <a:rPr lang="en-US" sz="3200" dirty="0" smtClean="0"/>
              <a:t>Product the result</a:t>
            </a:r>
          </a:p>
          <a:p>
            <a:pPr marL="514350" lvl="0" indent="-514350">
              <a:buFont typeface="+mj-lt"/>
              <a:buAutoNum type="arabicPeriod"/>
            </a:pPr>
            <a:r>
              <a:rPr lang="en-US" sz="3200" dirty="0" smtClean="0"/>
              <a:t>End the process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142852"/>
            <a:ext cx="8643998" cy="6740307"/>
          </a:xfrm>
          <a:prstGeom prst="rect">
            <a:avLst/>
          </a:prstGeom>
          <a:noFill/>
          <a:ln w="9525">
            <a:noFill/>
            <a:miter lim="800000"/>
            <a:headEnd/>
            <a:tailEnd/>
          </a:ln>
        </p:spPr>
        <p:txBody>
          <a:bodyPr wrap="square">
            <a:spAutoFit/>
          </a:bodyPr>
          <a:lstStyle/>
          <a:p>
            <a:r>
              <a:rPr lang="en-US" sz="2400" b="1" dirty="0" smtClean="0"/>
              <a:t>Solution:</a:t>
            </a:r>
            <a:endParaRPr lang="en-US" sz="2400" dirty="0" smtClean="0"/>
          </a:p>
          <a:p>
            <a:r>
              <a:rPr lang="en-US" sz="2400" dirty="0" smtClean="0"/>
              <a:t>#include &lt;</a:t>
            </a:r>
            <a:r>
              <a:rPr lang="en-US" sz="2400" dirty="0" err="1" smtClean="0"/>
              <a:t>stdio.h</a:t>
            </a:r>
            <a:r>
              <a:rPr lang="en-US" sz="2400" dirty="0" smtClean="0"/>
              <a:t> </a:t>
            </a:r>
          </a:p>
          <a:p>
            <a:r>
              <a:rPr lang="en-US" sz="2400" dirty="0" err="1" smtClean="0"/>
              <a:t>int</a:t>
            </a:r>
            <a:r>
              <a:rPr lang="en-US" sz="2400" dirty="0" smtClean="0"/>
              <a:t> main(void)</a:t>
            </a:r>
          </a:p>
          <a:p>
            <a:r>
              <a:rPr lang="en-US" sz="2400" dirty="0" smtClean="0"/>
              <a:t>{</a:t>
            </a:r>
          </a:p>
          <a:p>
            <a:pPr lvl="1"/>
            <a:r>
              <a:rPr lang="en-US" sz="2400" dirty="0" err="1" smtClean="0"/>
              <a:t>printf</a:t>
            </a:r>
            <a:r>
              <a:rPr lang="en-US" sz="2400" dirty="0" smtClean="0"/>
              <a:t>(“Enter the score for the first subject”);</a:t>
            </a:r>
          </a:p>
          <a:p>
            <a:pPr lvl="1"/>
            <a:r>
              <a:rPr lang="en-US" sz="2400" dirty="0" err="1" smtClean="0"/>
              <a:t>scanf</a:t>
            </a:r>
            <a:r>
              <a:rPr lang="en-US" sz="2400" dirty="0" smtClean="0"/>
              <a:t>(“%f”, &amp;mark1);</a:t>
            </a:r>
          </a:p>
          <a:p>
            <a:pPr lvl="1"/>
            <a:r>
              <a:rPr lang="en-US" sz="2400" dirty="0" err="1" smtClean="0"/>
              <a:t>printf</a:t>
            </a:r>
            <a:r>
              <a:rPr lang="en-US" sz="2400" dirty="0" smtClean="0"/>
              <a:t>(“Enter the score for the second subject”);</a:t>
            </a:r>
          </a:p>
          <a:p>
            <a:pPr lvl="1"/>
            <a:r>
              <a:rPr lang="en-US" sz="2400" dirty="0" err="1" smtClean="0"/>
              <a:t>scanf</a:t>
            </a:r>
            <a:r>
              <a:rPr lang="en-US" sz="2400" dirty="0" smtClean="0"/>
              <a:t>(“%f”, &amp;mark2);</a:t>
            </a:r>
          </a:p>
          <a:p>
            <a:pPr lvl="1"/>
            <a:r>
              <a:rPr lang="en-US" sz="2400" dirty="0" err="1" smtClean="0"/>
              <a:t>printf</a:t>
            </a:r>
            <a:r>
              <a:rPr lang="en-US" sz="2400" dirty="0" smtClean="0"/>
              <a:t>(“Enter the score for the third subject”);</a:t>
            </a:r>
          </a:p>
          <a:p>
            <a:pPr lvl="1"/>
            <a:r>
              <a:rPr lang="en-US" sz="2400" dirty="0" err="1" smtClean="0"/>
              <a:t>scanf</a:t>
            </a:r>
            <a:r>
              <a:rPr lang="en-US" sz="2400" dirty="0" smtClean="0"/>
              <a:t>(“%f”, &amp;mark3);</a:t>
            </a:r>
          </a:p>
          <a:p>
            <a:pPr lvl="1"/>
            <a:r>
              <a:rPr lang="en-US" sz="2400" dirty="0" err="1" smtClean="0"/>
              <a:t>printf</a:t>
            </a:r>
            <a:r>
              <a:rPr lang="en-US" sz="2400" dirty="0" smtClean="0"/>
              <a:t>(“Enter the score for the fourth subject”);</a:t>
            </a:r>
          </a:p>
          <a:p>
            <a:pPr lvl="1"/>
            <a:r>
              <a:rPr lang="en-US" sz="2400" dirty="0" err="1" smtClean="0"/>
              <a:t>scanf</a:t>
            </a:r>
            <a:r>
              <a:rPr lang="en-US" sz="2400" dirty="0" smtClean="0"/>
              <a:t>(“%f”, &amp;mark4);</a:t>
            </a:r>
          </a:p>
          <a:p>
            <a:pPr lvl="1"/>
            <a:r>
              <a:rPr lang="en-US" sz="2400" dirty="0" err="1" smtClean="0"/>
              <a:t>printf</a:t>
            </a:r>
            <a:r>
              <a:rPr lang="en-US" sz="2400" dirty="0" smtClean="0"/>
              <a:t>(“Enter the score for the fifth subject”);</a:t>
            </a:r>
          </a:p>
          <a:p>
            <a:pPr lvl="1"/>
            <a:r>
              <a:rPr lang="en-US" sz="2400" dirty="0" err="1" smtClean="0"/>
              <a:t>scanf</a:t>
            </a:r>
            <a:r>
              <a:rPr lang="en-US" sz="2400" dirty="0" smtClean="0"/>
              <a:t>(“%f”, &amp;mark5);</a:t>
            </a:r>
          </a:p>
          <a:p>
            <a:pPr lvl="1"/>
            <a:r>
              <a:rPr lang="en-US" sz="2400" dirty="0" err="1" smtClean="0"/>
              <a:t>totalScore</a:t>
            </a:r>
            <a:r>
              <a:rPr lang="en-US" sz="2400" dirty="0" smtClean="0"/>
              <a:t> = mark1 + mark2 + mark3 + mark4 + mark5;</a:t>
            </a:r>
          </a:p>
          <a:p>
            <a:pPr lvl="1"/>
            <a:r>
              <a:rPr lang="en-US" sz="2400" dirty="0" err="1" smtClean="0"/>
              <a:t>averageScore</a:t>
            </a:r>
            <a:r>
              <a:rPr lang="en-US" sz="2400" dirty="0" smtClean="0"/>
              <a:t> = </a:t>
            </a:r>
            <a:r>
              <a:rPr lang="en-US" sz="2400" dirty="0" err="1" smtClean="0"/>
              <a:t>totalScore</a:t>
            </a:r>
            <a:r>
              <a:rPr lang="en-US" sz="2400" dirty="0" smtClean="0"/>
              <a:t>/5;</a:t>
            </a:r>
          </a:p>
          <a:p>
            <a:pPr lvl="1"/>
            <a:r>
              <a:rPr lang="en-US" sz="2400" dirty="0" err="1" smtClean="0"/>
              <a:t>printf</a:t>
            </a:r>
            <a:r>
              <a:rPr lang="en-US" sz="2400" dirty="0" smtClean="0"/>
              <a:t>((“\n The Average Grade is:  %f" , </a:t>
            </a:r>
            <a:r>
              <a:rPr lang="en-US" sz="2400" dirty="0" err="1" smtClean="0"/>
              <a:t>average</a:t>
            </a:r>
            <a:r>
              <a:rPr lang="en-US" sz="2400" b="1" dirty="0" err="1" smtClean="0"/>
              <a:t>S</a:t>
            </a:r>
            <a:r>
              <a:rPr lang="en-US" sz="2400" dirty="0" err="1" smtClean="0"/>
              <a:t>core</a:t>
            </a:r>
            <a:r>
              <a:rPr lang="en-US" sz="2400" dirty="0" smtClean="0"/>
              <a:t>);   </a:t>
            </a:r>
          </a:p>
          <a:p>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4282" y="235464"/>
            <a:ext cx="8643998" cy="6555641"/>
          </a:xfrm>
          <a:prstGeom prst="rect">
            <a:avLst/>
          </a:prstGeom>
          <a:noFill/>
          <a:ln w="9525">
            <a:noFill/>
            <a:miter lim="800000"/>
            <a:headEnd/>
            <a:tailEnd/>
          </a:ln>
        </p:spPr>
        <p:txBody>
          <a:bodyPr wrap="square">
            <a:spAutoFit/>
          </a:bodyPr>
          <a:lstStyle/>
          <a:p>
            <a:r>
              <a:rPr lang="en-US" sz="2800" b="1" dirty="0" smtClean="0"/>
              <a:t>Note: </a:t>
            </a:r>
            <a:endParaRPr lang="en-US" sz="2800" dirty="0" smtClean="0"/>
          </a:p>
          <a:p>
            <a:r>
              <a:rPr lang="en-US" sz="2800" dirty="0" smtClean="0"/>
              <a:t>Note that S in </a:t>
            </a:r>
            <a:r>
              <a:rPr lang="en-US" sz="2800" dirty="0" err="1" smtClean="0"/>
              <a:t>averageScore</a:t>
            </a:r>
            <a:r>
              <a:rPr lang="en-US" sz="2800" dirty="0" smtClean="0"/>
              <a:t> is an uppercase letter. C language is case sensitive. This means you cannot use lowercase for S if you are still referring to the same variable name else you get a syntax error. i.e. </a:t>
            </a:r>
            <a:r>
              <a:rPr lang="en-US" sz="2800" b="1" i="1" dirty="0" err="1" smtClean="0"/>
              <a:t>averageScore</a:t>
            </a:r>
            <a:r>
              <a:rPr lang="en-US" sz="2800" dirty="0" smtClean="0"/>
              <a:t> and </a:t>
            </a:r>
            <a:r>
              <a:rPr lang="en-US" sz="2800" b="1" i="1" dirty="0" err="1" smtClean="0"/>
              <a:t>averagescore</a:t>
            </a:r>
            <a:r>
              <a:rPr lang="en-US" sz="2800" dirty="0" smtClean="0"/>
              <a:t> both valid identifiers but are two different names. </a:t>
            </a:r>
          </a:p>
          <a:p>
            <a:endParaRPr lang="en-US" sz="2800" dirty="0" smtClean="0"/>
          </a:p>
          <a:p>
            <a:r>
              <a:rPr lang="en-US" sz="2800" dirty="0" smtClean="0"/>
              <a:t>Instead of repeating the same instruction in the above program, we can introduce a loop construct as learnt earlier in this chapter. Student can challenge themselves with this task.</a:t>
            </a:r>
          </a:p>
          <a:p>
            <a:endParaRPr lang="en-US" sz="2800" dirty="0" smtClean="0"/>
          </a:p>
          <a:p>
            <a:r>
              <a:rPr lang="en-US" sz="2800" dirty="0" smtClean="0"/>
              <a:t>\n  - is used to print or make a newline before whatever comes after it is printed.</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000108"/>
            <a:ext cx="8715436" cy="3451225"/>
          </a:xfrm>
        </p:spPr>
        <p:txBody>
          <a:bodyPr/>
          <a:lstStyle/>
          <a:p>
            <a:r>
              <a:rPr lang="en-US" sz="2200" b="1" dirty="0" smtClean="0"/>
              <a:t>/* </a:t>
            </a:r>
            <a:r>
              <a:rPr lang="en-US" sz="2200" b="1" dirty="0" smtClean="0">
                <a:solidFill>
                  <a:schemeClr val="bg1"/>
                </a:solidFill>
              </a:rPr>
              <a:t>(1) </a:t>
            </a:r>
            <a:r>
              <a:rPr lang="en-US" sz="2200" b="1" dirty="0" smtClean="0"/>
              <a:t>Program to find Simple Interest SI = (p * r * t) / 100   */</a:t>
            </a:r>
            <a:endParaRPr lang="en-US" sz="2200" dirty="0" smtClean="0"/>
          </a:p>
          <a:p>
            <a:r>
              <a:rPr lang="en-US" sz="2200" b="1" dirty="0" smtClean="0"/>
              <a:t>#include &lt;</a:t>
            </a:r>
            <a:r>
              <a:rPr lang="en-US" sz="2200" b="1" dirty="0" err="1" smtClean="0"/>
              <a:t>stdio.h</a:t>
            </a:r>
            <a:r>
              <a:rPr lang="en-US" sz="2200" b="1" dirty="0" smtClean="0"/>
              <a:t>&gt;</a:t>
            </a:r>
            <a:endParaRPr lang="en-US" sz="2200" dirty="0" smtClean="0"/>
          </a:p>
          <a:p>
            <a:r>
              <a:rPr lang="en-US" sz="2200" b="1" dirty="0" smtClean="0"/>
              <a:t>main()</a:t>
            </a:r>
            <a:endParaRPr lang="en-US" sz="2200" dirty="0" smtClean="0"/>
          </a:p>
          <a:p>
            <a:r>
              <a:rPr lang="en-US" sz="2200" b="1" dirty="0" smtClean="0"/>
              <a:t>{</a:t>
            </a:r>
            <a:endParaRPr lang="en-US" sz="2200" dirty="0" smtClean="0"/>
          </a:p>
          <a:p>
            <a:r>
              <a:rPr lang="en-US" sz="2200" b="1" dirty="0" smtClean="0"/>
              <a:t>float p, r, t, </a:t>
            </a:r>
            <a:r>
              <a:rPr lang="en-US" sz="2200" b="1" dirty="0" err="1" smtClean="0"/>
              <a:t>si</a:t>
            </a:r>
            <a:r>
              <a:rPr lang="en-US" sz="2200" b="1" dirty="0" smtClean="0"/>
              <a:t>; // all variables used must first be declared</a:t>
            </a:r>
            <a:endParaRPr lang="en-US" sz="2200" dirty="0" smtClean="0"/>
          </a:p>
          <a:p>
            <a:r>
              <a:rPr lang="en-US" sz="2200" b="1" dirty="0" err="1" smtClean="0"/>
              <a:t>printf</a:t>
            </a:r>
            <a:r>
              <a:rPr lang="en-US" sz="2200" b="1" dirty="0" smtClean="0"/>
              <a:t>("\n Enter principal, rate and time: ");</a:t>
            </a:r>
            <a:endParaRPr lang="en-US" sz="2200" dirty="0" smtClean="0"/>
          </a:p>
          <a:p>
            <a:r>
              <a:rPr lang="en-US" sz="2200" b="1" dirty="0" err="1" smtClean="0"/>
              <a:t>scanf</a:t>
            </a:r>
            <a:r>
              <a:rPr lang="en-US" sz="2200" b="1" dirty="0" smtClean="0"/>
              <a:t>("%f %f %f", &amp;p, &amp;r, &amp;t);</a:t>
            </a:r>
            <a:endParaRPr lang="en-US" sz="2200" dirty="0" smtClean="0"/>
          </a:p>
          <a:p>
            <a:r>
              <a:rPr lang="en-US" sz="2200" b="1" dirty="0" err="1" smtClean="0"/>
              <a:t>si</a:t>
            </a:r>
            <a:r>
              <a:rPr lang="en-US" sz="2200" b="1" dirty="0" smtClean="0"/>
              <a:t> = (p * r * t) / 100;</a:t>
            </a:r>
            <a:endParaRPr lang="en-US" sz="2200" dirty="0" smtClean="0"/>
          </a:p>
          <a:p>
            <a:r>
              <a:rPr lang="en-US" sz="2200" b="1" dirty="0" err="1" smtClean="0"/>
              <a:t>printf</a:t>
            </a:r>
            <a:r>
              <a:rPr lang="en-US" sz="2200" b="1" dirty="0" smtClean="0"/>
              <a:t>("\n\</a:t>
            </a:r>
            <a:r>
              <a:rPr lang="en-US" sz="2200" b="1" dirty="0" err="1" smtClean="0"/>
              <a:t>nSimple</a:t>
            </a:r>
            <a:r>
              <a:rPr lang="en-US" sz="2200" b="1" dirty="0" smtClean="0"/>
              <a:t> Interest: %.2f", </a:t>
            </a:r>
            <a:r>
              <a:rPr lang="en-US" sz="2200" b="1" dirty="0" err="1" smtClean="0"/>
              <a:t>si</a:t>
            </a:r>
            <a:r>
              <a:rPr lang="en-US" sz="2200" b="1" dirty="0" smtClean="0"/>
              <a:t>); /*.2f means display the </a:t>
            </a:r>
            <a:endParaRPr lang="en-US" sz="2200" dirty="0" smtClean="0"/>
          </a:p>
          <a:p>
            <a:r>
              <a:rPr lang="en-US" sz="2200" b="1" dirty="0" smtClean="0"/>
              <a:t>result in 2 decimal places*/	</a:t>
            </a:r>
            <a:endParaRPr lang="en-US" sz="2200" dirty="0" smtClean="0"/>
          </a:p>
          <a:p>
            <a:r>
              <a:rPr lang="en-US" sz="2200" b="1" dirty="0" smtClean="0"/>
              <a:t> </a:t>
            </a:r>
            <a:endParaRPr lang="en-US" sz="2200" dirty="0" smtClean="0"/>
          </a:p>
          <a:p>
            <a:r>
              <a:rPr lang="en-US" sz="2200" b="1" dirty="0" err="1" smtClean="0"/>
              <a:t>getch</a:t>
            </a:r>
            <a:r>
              <a:rPr lang="en-US" sz="2200" b="1" dirty="0" smtClean="0"/>
              <a:t>(); //</a:t>
            </a:r>
            <a:r>
              <a:rPr lang="en-US" sz="2200" b="1" dirty="0" err="1" smtClean="0"/>
              <a:t>getch</a:t>
            </a:r>
            <a:r>
              <a:rPr lang="en-US" sz="2200" b="1" dirty="0" smtClean="0"/>
              <a:t> function is used to hold the screen for viewing</a:t>
            </a:r>
            <a:endParaRPr lang="en-US" sz="2200" dirty="0" smtClean="0"/>
          </a:p>
          <a:p>
            <a:r>
              <a:rPr lang="en-US" sz="2200" b="1" dirty="0" smtClean="0"/>
              <a:t>}</a:t>
            </a:r>
          </a:p>
        </p:txBody>
      </p:sp>
      <p:sp>
        <p:nvSpPr>
          <p:cNvPr id="3" name="Title 2"/>
          <p:cNvSpPr>
            <a:spLocks noGrp="1"/>
          </p:cNvSpPr>
          <p:nvPr>
            <p:ph type="title"/>
          </p:nvPr>
        </p:nvSpPr>
        <p:spPr>
          <a:xfrm>
            <a:off x="457200" y="338139"/>
            <a:ext cx="8229600" cy="804846"/>
          </a:xfrm>
        </p:spPr>
        <p:txBody>
          <a:bodyPr/>
          <a:lstStyle/>
          <a:p>
            <a:pPr algn="l"/>
            <a:r>
              <a:rPr lang="en-US" sz="3200" b="1" dirty="0" smtClean="0"/>
              <a:t>Examples of programs written in C language</a:t>
            </a:r>
            <a:endParaRPr lang="en-US" sz="3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4"/>
            <a:ext cx="8715436" cy="3451225"/>
          </a:xfrm>
        </p:spPr>
        <p:txBody>
          <a:bodyPr/>
          <a:lstStyle/>
          <a:p>
            <a:pPr>
              <a:spcBef>
                <a:spcPts val="0"/>
              </a:spcBef>
            </a:pPr>
            <a:r>
              <a:rPr lang="en-US" sz="2000" b="1" dirty="0" smtClean="0"/>
              <a:t>/** Program to Find Area of Square &amp; Circumference of a Circle **/</a:t>
            </a:r>
            <a:endParaRPr lang="en-US" sz="2000" dirty="0" smtClean="0"/>
          </a:p>
          <a:p>
            <a:pPr>
              <a:spcBef>
                <a:spcPts val="0"/>
              </a:spcBef>
            </a:pPr>
            <a:r>
              <a:rPr lang="en-US" sz="2000" b="1" dirty="0" smtClean="0"/>
              <a:t>#include &lt;</a:t>
            </a:r>
            <a:r>
              <a:rPr lang="en-US" sz="2000" b="1" dirty="0" err="1" smtClean="0"/>
              <a:t>stdio.h</a:t>
            </a:r>
            <a:r>
              <a:rPr lang="en-US" sz="2000" b="1" dirty="0" smtClean="0"/>
              <a:t>&gt;</a:t>
            </a:r>
            <a:endParaRPr lang="en-US" sz="2000" dirty="0" smtClean="0"/>
          </a:p>
          <a:p>
            <a:pPr>
              <a:spcBef>
                <a:spcPts val="0"/>
              </a:spcBef>
            </a:pPr>
            <a:r>
              <a:rPr lang="en-US" sz="2000" b="1" dirty="0" smtClean="0"/>
              <a:t>#define PI 3.142   /*define is used to declare a constant value. </a:t>
            </a:r>
            <a:endParaRPr lang="en-US" sz="2000" dirty="0" smtClean="0"/>
          </a:p>
          <a:p>
            <a:pPr>
              <a:spcBef>
                <a:spcPts val="0"/>
              </a:spcBef>
            </a:pPr>
            <a:r>
              <a:rPr lang="en-US" sz="2000" b="1" dirty="0" smtClean="0"/>
              <a:t>    PI cannot be changed throughout the course of the execution */</a:t>
            </a:r>
            <a:endParaRPr lang="en-US" sz="2000" dirty="0" smtClean="0"/>
          </a:p>
          <a:p>
            <a:r>
              <a:rPr lang="en-US" sz="2000" b="1" dirty="0" smtClean="0"/>
              <a:t> main()</a:t>
            </a:r>
            <a:endParaRPr lang="en-US" sz="2000" dirty="0" smtClean="0"/>
          </a:p>
          <a:p>
            <a:r>
              <a:rPr lang="en-US" sz="2000" b="1" dirty="0" smtClean="0"/>
              <a:t>{</a:t>
            </a:r>
            <a:endParaRPr lang="en-US" sz="2000" dirty="0" smtClean="0"/>
          </a:p>
          <a:p>
            <a:r>
              <a:rPr lang="en-US" sz="2000" b="1" dirty="0" smtClean="0"/>
              <a:t>float </a:t>
            </a:r>
            <a:r>
              <a:rPr lang="en-US" sz="2000" b="1" dirty="0" err="1" smtClean="0"/>
              <a:t>len</a:t>
            </a:r>
            <a:r>
              <a:rPr lang="en-US" sz="2000" b="1" dirty="0" smtClean="0"/>
              <a:t>, r, area, circum; </a:t>
            </a:r>
            <a:endParaRPr lang="en-US" sz="2000" dirty="0" smtClean="0"/>
          </a:p>
          <a:p>
            <a:r>
              <a:rPr lang="en-US" sz="2000" b="1" dirty="0" err="1" smtClean="0"/>
              <a:t>printf</a:t>
            </a:r>
            <a:r>
              <a:rPr lang="en-US" sz="2000" b="1" dirty="0" smtClean="0"/>
              <a:t>("\</a:t>
            </a:r>
            <a:r>
              <a:rPr lang="en-US" sz="2000" b="1" dirty="0" err="1" smtClean="0"/>
              <a:t>nEnter</a:t>
            </a:r>
            <a:r>
              <a:rPr lang="en-US" sz="2000" b="1" dirty="0" smtClean="0"/>
              <a:t> length of a square: ");</a:t>
            </a:r>
            <a:endParaRPr lang="en-US" sz="2000" dirty="0" smtClean="0"/>
          </a:p>
          <a:p>
            <a:r>
              <a:rPr lang="en-US" sz="2000" b="1" dirty="0" err="1" smtClean="0"/>
              <a:t>scanf</a:t>
            </a:r>
            <a:r>
              <a:rPr lang="en-US" sz="2000" b="1" dirty="0" smtClean="0"/>
              <a:t>("%f", &amp;</a:t>
            </a:r>
            <a:r>
              <a:rPr lang="en-US" sz="2000" b="1" dirty="0" err="1" smtClean="0"/>
              <a:t>len</a:t>
            </a:r>
            <a:r>
              <a:rPr lang="en-US" sz="2000" b="1" dirty="0" smtClean="0"/>
              <a:t>);</a:t>
            </a:r>
            <a:endParaRPr lang="en-US" sz="2000" dirty="0" smtClean="0"/>
          </a:p>
          <a:p>
            <a:r>
              <a:rPr lang="en-US" sz="2000" b="1" dirty="0" smtClean="0"/>
              <a:t>area = </a:t>
            </a:r>
            <a:r>
              <a:rPr lang="en-US" sz="2000" b="1" dirty="0" err="1" smtClean="0"/>
              <a:t>len</a:t>
            </a:r>
            <a:r>
              <a:rPr lang="en-US" sz="2000" b="1" dirty="0" smtClean="0"/>
              <a:t> * </a:t>
            </a:r>
            <a:r>
              <a:rPr lang="en-US" sz="2000" b="1" dirty="0" err="1" smtClean="0"/>
              <a:t>len</a:t>
            </a:r>
            <a:r>
              <a:rPr lang="en-US" sz="2000" b="1" dirty="0" smtClean="0"/>
              <a:t>;</a:t>
            </a:r>
            <a:endParaRPr lang="en-US" sz="2000" dirty="0" smtClean="0"/>
          </a:p>
          <a:p>
            <a:r>
              <a:rPr lang="en-US" sz="2000" b="1" dirty="0" err="1" smtClean="0"/>
              <a:t>printf</a:t>
            </a:r>
            <a:r>
              <a:rPr lang="en-US" sz="2000" b="1" dirty="0" smtClean="0"/>
              <a:t>("\</a:t>
            </a:r>
            <a:r>
              <a:rPr lang="en-US" sz="2000" b="1" dirty="0" err="1" smtClean="0"/>
              <a:t>nEnter</a:t>
            </a:r>
            <a:r>
              <a:rPr lang="en-US" sz="2000" b="1" dirty="0" smtClean="0"/>
              <a:t> radius of a circle: ");</a:t>
            </a:r>
            <a:endParaRPr lang="en-US" sz="2000" dirty="0" smtClean="0"/>
          </a:p>
          <a:p>
            <a:r>
              <a:rPr lang="en-US" sz="2000" b="1" dirty="0" err="1" smtClean="0"/>
              <a:t>scanf</a:t>
            </a:r>
            <a:r>
              <a:rPr lang="en-US" sz="2000" b="1" dirty="0" smtClean="0"/>
              <a:t>("%f", &amp;r);</a:t>
            </a:r>
            <a:endParaRPr lang="en-US" sz="2000" dirty="0" smtClean="0"/>
          </a:p>
          <a:p>
            <a:r>
              <a:rPr lang="en-US" sz="2000" b="1" dirty="0" smtClean="0"/>
              <a:t>circum = 2 * PI * r;</a:t>
            </a:r>
            <a:endParaRPr lang="en-US" sz="2000" dirty="0" smtClean="0"/>
          </a:p>
          <a:p>
            <a:r>
              <a:rPr lang="en-US" sz="2000" b="1" dirty="0" err="1" smtClean="0"/>
              <a:t>printf</a:t>
            </a:r>
            <a:r>
              <a:rPr lang="en-US" sz="2000" b="1" dirty="0" smtClean="0"/>
              <a:t>("\</a:t>
            </a:r>
            <a:r>
              <a:rPr lang="en-US" sz="2000" b="1" dirty="0" err="1" smtClean="0"/>
              <a:t>nArea</a:t>
            </a:r>
            <a:r>
              <a:rPr lang="en-US" sz="2000" b="1" dirty="0" smtClean="0"/>
              <a:t> of square = %.2f", area);</a:t>
            </a:r>
            <a:endParaRPr lang="en-US" sz="2000" dirty="0" smtClean="0"/>
          </a:p>
          <a:p>
            <a:r>
              <a:rPr lang="en-US" sz="2000" b="1" dirty="0" err="1" smtClean="0"/>
              <a:t>printf</a:t>
            </a:r>
            <a:r>
              <a:rPr lang="en-US" sz="2000" b="1" dirty="0" smtClean="0"/>
              <a:t>("\</a:t>
            </a:r>
            <a:r>
              <a:rPr lang="en-US" sz="2000" b="1" dirty="0" err="1" smtClean="0"/>
              <a:t>nCircumference</a:t>
            </a:r>
            <a:r>
              <a:rPr lang="en-US" sz="2000" b="1" dirty="0" smtClean="0"/>
              <a:t> of circle = %.2f", circum);</a:t>
            </a:r>
            <a:endParaRPr lang="en-US" sz="2000" dirty="0" smtClean="0"/>
          </a:p>
          <a:p>
            <a:r>
              <a:rPr lang="en-US" sz="2000" b="1" dirty="0" smtClean="0"/>
              <a:t> </a:t>
            </a:r>
            <a:r>
              <a:rPr lang="en-US" sz="2000" b="1" dirty="0" err="1" smtClean="0"/>
              <a:t>getch</a:t>
            </a:r>
            <a:r>
              <a:rPr lang="en-US" sz="2000" b="1" dirty="0" smtClean="0"/>
              <a:t>();</a:t>
            </a:r>
            <a:endParaRPr lang="en-US" sz="2000" dirty="0" smtClean="0"/>
          </a:p>
          <a:p>
            <a:r>
              <a:rPr lang="en-US" sz="2000" b="1" dirty="0" smtClean="0"/>
              <a:t>}</a:t>
            </a:r>
            <a:endParaRPr lang="en-US" sz="2000" dirty="0"/>
          </a:p>
        </p:txBody>
      </p:sp>
      <p:sp>
        <p:nvSpPr>
          <p:cNvPr id="3" name="Title 2"/>
          <p:cNvSpPr>
            <a:spLocks noGrp="1"/>
          </p:cNvSpPr>
          <p:nvPr>
            <p:ph type="title"/>
          </p:nvPr>
        </p:nvSpPr>
        <p:spPr>
          <a:xfrm>
            <a:off x="428596" y="195263"/>
            <a:ext cx="8229600" cy="519093"/>
          </a:xfrm>
        </p:spPr>
        <p:txBody>
          <a:bodyPr/>
          <a:lstStyle/>
          <a:p>
            <a:pPr algn="l"/>
            <a:r>
              <a:rPr lang="en-US" sz="3200" b="1" dirty="0" smtClean="0"/>
              <a:t>(2)</a:t>
            </a:r>
            <a:endParaRPr 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4"/>
            <a:ext cx="8715436" cy="3451225"/>
          </a:xfrm>
        </p:spPr>
        <p:txBody>
          <a:bodyPr/>
          <a:lstStyle/>
          <a:p>
            <a:r>
              <a:rPr lang="en-US" sz="2000" b="1" dirty="0" smtClean="0"/>
              <a:t>/*</a:t>
            </a:r>
            <a:endParaRPr lang="en-US" sz="2000" dirty="0" smtClean="0"/>
          </a:p>
          <a:p>
            <a:r>
              <a:rPr lang="en-US" sz="2000" b="1" dirty="0" smtClean="0"/>
              <a:t>Program to Convert Temperature from Degree Centigrade to Fahrenheit</a:t>
            </a:r>
            <a:endParaRPr lang="en-US" sz="2000" dirty="0" smtClean="0"/>
          </a:p>
          <a:p>
            <a:r>
              <a:rPr lang="en-US" sz="2000" b="1" dirty="0" smtClean="0"/>
              <a:t>f = (1.8*c) + 32</a:t>
            </a:r>
            <a:endParaRPr lang="en-US" sz="2000" dirty="0" smtClean="0"/>
          </a:p>
          <a:p>
            <a:r>
              <a:rPr lang="en-US" sz="2000" b="1" dirty="0" smtClean="0"/>
              <a:t>*/</a:t>
            </a:r>
            <a:endParaRPr lang="en-US" sz="2000" dirty="0" smtClean="0"/>
          </a:p>
          <a:p>
            <a:r>
              <a:rPr lang="en-US" sz="2000" b="1" dirty="0" smtClean="0"/>
              <a:t>#include &lt;</a:t>
            </a:r>
            <a:r>
              <a:rPr lang="en-US" sz="2000" b="1" dirty="0" err="1" smtClean="0"/>
              <a:t>stdio.h</a:t>
            </a:r>
            <a:r>
              <a:rPr lang="en-US" sz="2000" b="1" dirty="0" smtClean="0"/>
              <a:t>&gt;</a:t>
            </a:r>
            <a:endParaRPr lang="en-US" sz="2000" dirty="0" smtClean="0"/>
          </a:p>
          <a:p>
            <a:r>
              <a:rPr lang="en-US" sz="2000" b="1" dirty="0" smtClean="0"/>
              <a:t>main()</a:t>
            </a:r>
            <a:endParaRPr lang="en-US" sz="2000" dirty="0" smtClean="0"/>
          </a:p>
          <a:p>
            <a:r>
              <a:rPr lang="en-US" sz="2000" b="1" dirty="0" smtClean="0"/>
              <a:t>{</a:t>
            </a:r>
            <a:endParaRPr lang="en-US" sz="2000" dirty="0" smtClean="0"/>
          </a:p>
          <a:p>
            <a:r>
              <a:rPr lang="en-US" sz="2000" b="1" dirty="0" smtClean="0"/>
              <a:t>float c, f;</a:t>
            </a:r>
            <a:endParaRPr lang="en-US" sz="2000" dirty="0" smtClean="0"/>
          </a:p>
          <a:p>
            <a:r>
              <a:rPr lang="en-US" sz="2000" b="1" dirty="0" err="1" smtClean="0"/>
              <a:t>printf</a:t>
            </a:r>
            <a:r>
              <a:rPr lang="en-US" sz="2000" b="1" dirty="0" smtClean="0"/>
              <a:t>("\</a:t>
            </a:r>
            <a:r>
              <a:rPr lang="en-US" sz="2000" b="1" dirty="0" err="1" smtClean="0"/>
              <a:t>nEnter</a:t>
            </a:r>
            <a:r>
              <a:rPr lang="en-US" sz="2000" b="1" dirty="0" smtClean="0"/>
              <a:t> temperature in degree Centigrade: ");</a:t>
            </a:r>
            <a:endParaRPr lang="en-US" sz="2000" dirty="0" smtClean="0"/>
          </a:p>
          <a:p>
            <a:r>
              <a:rPr lang="en-US" sz="2000" b="1" dirty="0" err="1" smtClean="0"/>
              <a:t>scanf</a:t>
            </a:r>
            <a:r>
              <a:rPr lang="en-US" sz="2000" b="1" dirty="0" smtClean="0"/>
              <a:t>("%f", &amp;c);</a:t>
            </a:r>
            <a:endParaRPr lang="en-US" sz="2000" dirty="0" smtClean="0"/>
          </a:p>
          <a:p>
            <a:r>
              <a:rPr lang="en-US" sz="2000" b="1" dirty="0" smtClean="0"/>
              <a:t>f = (1.8*c) + 32;</a:t>
            </a:r>
            <a:endParaRPr lang="en-US" sz="2000" dirty="0" smtClean="0"/>
          </a:p>
          <a:p>
            <a:r>
              <a:rPr lang="en-US" sz="2000" b="1" dirty="0" err="1" smtClean="0"/>
              <a:t>printf</a:t>
            </a:r>
            <a:r>
              <a:rPr lang="en-US" sz="2000" b="1" dirty="0" smtClean="0"/>
              <a:t>("\n\</a:t>
            </a:r>
            <a:r>
              <a:rPr lang="en-US" sz="2000" b="1" dirty="0" err="1" smtClean="0"/>
              <a:t>nTemperature</a:t>
            </a:r>
            <a:r>
              <a:rPr lang="en-US" sz="2000" b="1" dirty="0" smtClean="0"/>
              <a:t> in degree Fahrenheit: %.2f", f);</a:t>
            </a:r>
            <a:endParaRPr lang="en-US" sz="2000" dirty="0" smtClean="0"/>
          </a:p>
          <a:p>
            <a:r>
              <a:rPr lang="en-US" sz="2000" b="1" dirty="0" smtClean="0"/>
              <a:t> </a:t>
            </a:r>
            <a:endParaRPr lang="en-US" sz="2000" dirty="0" smtClean="0"/>
          </a:p>
          <a:p>
            <a:r>
              <a:rPr lang="en-US" sz="2000" b="1" dirty="0" err="1" smtClean="0"/>
              <a:t>getch</a:t>
            </a:r>
            <a:r>
              <a:rPr lang="en-US" sz="2000" b="1" dirty="0" smtClean="0"/>
              <a:t>();</a:t>
            </a:r>
            <a:endParaRPr lang="en-US" sz="2000" dirty="0" smtClean="0"/>
          </a:p>
          <a:p>
            <a:r>
              <a:rPr lang="en-US" sz="2000" b="1" dirty="0" smtClean="0"/>
              <a:t>}</a:t>
            </a:r>
            <a:endParaRPr lang="en-US" sz="2000" dirty="0"/>
          </a:p>
        </p:txBody>
      </p:sp>
      <p:sp>
        <p:nvSpPr>
          <p:cNvPr id="3" name="Title 2"/>
          <p:cNvSpPr>
            <a:spLocks noGrp="1"/>
          </p:cNvSpPr>
          <p:nvPr>
            <p:ph type="title"/>
          </p:nvPr>
        </p:nvSpPr>
        <p:spPr>
          <a:xfrm>
            <a:off x="428596" y="195263"/>
            <a:ext cx="8229600" cy="519093"/>
          </a:xfrm>
        </p:spPr>
        <p:txBody>
          <a:bodyPr/>
          <a:lstStyle/>
          <a:p>
            <a:pPr algn="l"/>
            <a:r>
              <a:rPr lang="en-US" sz="3200" b="1" dirty="0" smtClean="0"/>
              <a:t>(3)</a:t>
            </a:r>
            <a:endParaRPr lang="en-US" sz="3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4"/>
            <a:ext cx="8715436" cy="3451225"/>
          </a:xfrm>
        </p:spPr>
        <p:txBody>
          <a:bodyPr/>
          <a:lstStyle/>
          <a:p>
            <a:r>
              <a:rPr lang="en-US" sz="2000" b="1" dirty="0" smtClean="0"/>
              <a:t>/** Program to Find Area of a Triangle using Hero’s Formula **/</a:t>
            </a:r>
            <a:endParaRPr lang="en-US" sz="2000" dirty="0" smtClean="0"/>
          </a:p>
          <a:p>
            <a:r>
              <a:rPr lang="en-US" sz="2000" b="1" dirty="0" smtClean="0"/>
              <a:t>#include &lt;</a:t>
            </a:r>
            <a:r>
              <a:rPr lang="en-US" sz="2000" b="1" dirty="0" err="1" smtClean="0"/>
              <a:t>stdio.h</a:t>
            </a:r>
            <a:r>
              <a:rPr lang="en-US" sz="2000" b="1" dirty="0" smtClean="0"/>
              <a:t>&gt;</a:t>
            </a:r>
            <a:endParaRPr lang="en-US" sz="2000" dirty="0" smtClean="0"/>
          </a:p>
          <a:p>
            <a:r>
              <a:rPr lang="en-US" sz="2000" b="1" dirty="0" smtClean="0"/>
              <a:t>#include &lt;</a:t>
            </a:r>
            <a:r>
              <a:rPr lang="en-US" sz="2000" b="1" dirty="0" err="1" smtClean="0"/>
              <a:t>math.h</a:t>
            </a:r>
            <a:r>
              <a:rPr lang="en-US" sz="2000" b="1" dirty="0" smtClean="0"/>
              <a:t>&gt;</a:t>
            </a:r>
            <a:endParaRPr lang="en-US" sz="2000" dirty="0" smtClean="0"/>
          </a:p>
          <a:p>
            <a:r>
              <a:rPr lang="en-US" sz="2000" b="1" dirty="0" smtClean="0"/>
              <a:t>main()</a:t>
            </a:r>
            <a:endParaRPr lang="en-US" sz="2000" dirty="0" smtClean="0"/>
          </a:p>
          <a:p>
            <a:r>
              <a:rPr lang="en-US" sz="2000" b="1" dirty="0" smtClean="0"/>
              <a:t>{</a:t>
            </a:r>
            <a:endParaRPr lang="en-US" sz="2000" dirty="0" smtClean="0"/>
          </a:p>
          <a:p>
            <a:r>
              <a:rPr lang="en-US" sz="2000" b="1" dirty="0" smtClean="0"/>
              <a:t>float a, b, c, s, area;</a:t>
            </a:r>
            <a:endParaRPr lang="en-US" sz="2000" dirty="0" smtClean="0"/>
          </a:p>
          <a:p>
            <a:r>
              <a:rPr lang="en-US" sz="2000" b="1" dirty="0" smtClean="0"/>
              <a:t> </a:t>
            </a:r>
            <a:endParaRPr lang="en-US" sz="2000" dirty="0" smtClean="0"/>
          </a:p>
          <a:p>
            <a:r>
              <a:rPr lang="en-US" sz="2000" b="1" dirty="0" err="1" smtClean="0"/>
              <a:t>printf</a:t>
            </a:r>
            <a:r>
              <a:rPr lang="en-US" sz="2000" b="1" dirty="0" smtClean="0"/>
              <a:t>("\</a:t>
            </a:r>
            <a:r>
              <a:rPr lang="en-US" sz="2000" b="1" dirty="0" err="1" smtClean="0"/>
              <a:t>nEnter</a:t>
            </a:r>
            <a:r>
              <a:rPr lang="en-US" sz="2000" b="1" dirty="0" smtClean="0"/>
              <a:t> three sides of a triangle: ");</a:t>
            </a:r>
            <a:endParaRPr lang="en-US" sz="2000" dirty="0" smtClean="0"/>
          </a:p>
          <a:p>
            <a:r>
              <a:rPr lang="en-US" sz="2000" b="1" dirty="0" err="1" smtClean="0"/>
              <a:t>scanf</a:t>
            </a:r>
            <a:r>
              <a:rPr lang="en-US" sz="2000" b="1" dirty="0" smtClean="0"/>
              <a:t>("%f %f %f", &amp;a, &amp;b, &amp;c);</a:t>
            </a:r>
            <a:endParaRPr lang="en-US" sz="2000" dirty="0" smtClean="0"/>
          </a:p>
          <a:p>
            <a:r>
              <a:rPr lang="en-US" sz="2000" b="1" dirty="0" smtClean="0"/>
              <a:t>if (a==0 || b==0 || c==0)</a:t>
            </a:r>
            <a:endParaRPr lang="en-US" sz="2000" dirty="0" smtClean="0"/>
          </a:p>
          <a:p>
            <a:r>
              <a:rPr lang="en-US" sz="2000" b="1" dirty="0" smtClean="0"/>
              <a:t>{</a:t>
            </a:r>
            <a:endParaRPr lang="en-US" sz="2000" dirty="0" smtClean="0"/>
          </a:p>
          <a:p>
            <a:r>
              <a:rPr lang="en-US" sz="2000" b="1" dirty="0" err="1" smtClean="0"/>
              <a:t>printf</a:t>
            </a:r>
            <a:r>
              <a:rPr lang="en-US" sz="2000" b="1" dirty="0" smtClean="0"/>
              <a:t>("\</a:t>
            </a:r>
            <a:r>
              <a:rPr lang="en-US" sz="2000" b="1" dirty="0" err="1" smtClean="0"/>
              <a:t>nValue</a:t>
            </a:r>
            <a:r>
              <a:rPr lang="en-US" sz="2000" b="1" dirty="0" smtClean="0"/>
              <a:t> of any side should not be equal to zero\n");</a:t>
            </a:r>
            <a:endParaRPr lang="en-US" sz="2000" dirty="0" smtClean="0"/>
          </a:p>
          <a:p>
            <a:r>
              <a:rPr lang="en-US" sz="2000" b="1" dirty="0" smtClean="0"/>
              <a:t> </a:t>
            </a:r>
            <a:endParaRPr lang="en-US" sz="2000" dirty="0" smtClean="0"/>
          </a:p>
          <a:p>
            <a:r>
              <a:rPr lang="en-US" sz="2000" b="1" dirty="0" err="1" smtClean="0"/>
              <a:t>printf</a:t>
            </a:r>
            <a:r>
              <a:rPr lang="en-US" sz="2000" b="1" dirty="0" smtClean="0"/>
              <a:t>("\</a:t>
            </a:r>
            <a:r>
              <a:rPr lang="en-US" sz="2000" b="1" dirty="0" err="1" smtClean="0"/>
              <a:t>nEnter</a:t>
            </a:r>
            <a:r>
              <a:rPr lang="en-US" sz="2000" b="1" dirty="0" smtClean="0"/>
              <a:t> three sides of a triangle again: ");</a:t>
            </a:r>
            <a:endParaRPr lang="en-US" sz="2000" dirty="0" smtClean="0"/>
          </a:p>
          <a:p>
            <a:r>
              <a:rPr lang="en-US" sz="2000" b="1" dirty="0" err="1" smtClean="0"/>
              <a:t>scanf</a:t>
            </a:r>
            <a:r>
              <a:rPr lang="en-US" sz="2000" b="1" dirty="0" smtClean="0"/>
              <a:t>("%f %f %f", &amp;a, &amp;b, &amp;c);</a:t>
            </a:r>
            <a:endParaRPr lang="en-US" sz="2000" dirty="0" smtClean="0"/>
          </a:p>
          <a:p>
            <a:r>
              <a:rPr lang="en-US" sz="2000" b="1" dirty="0" smtClean="0"/>
              <a:t> </a:t>
            </a:r>
            <a:endParaRPr lang="en-US" sz="2000" dirty="0" smtClean="0"/>
          </a:p>
        </p:txBody>
      </p:sp>
      <p:sp>
        <p:nvSpPr>
          <p:cNvPr id="3" name="Title 2"/>
          <p:cNvSpPr>
            <a:spLocks noGrp="1"/>
          </p:cNvSpPr>
          <p:nvPr>
            <p:ph type="title"/>
          </p:nvPr>
        </p:nvSpPr>
        <p:spPr>
          <a:xfrm>
            <a:off x="428596" y="195263"/>
            <a:ext cx="8229600" cy="519093"/>
          </a:xfrm>
        </p:spPr>
        <p:txBody>
          <a:bodyPr/>
          <a:lstStyle/>
          <a:p>
            <a:pPr algn="l"/>
            <a:r>
              <a:rPr lang="en-US" sz="3200" b="1" dirty="0" smtClean="0"/>
              <a:t>(4)</a:t>
            </a:r>
            <a:endParaRPr lang="en-US"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4"/>
            <a:ext cx="8715436" cy="3451225"/>
          </a:xfrm>
        </p:spPr>
        <p:txBody>
          <a:bodyPr/>
          <a:lstStyle/>
          <a:p>
            <a:r>
              <a:rPr lang="en-US" sz="2000" b="1" dirty="0" smtClean="0"/>
              <a:t>}</a:t>
            </a:r>
            <a:endParaRPr lang="en-US" sz="2000" dirty="0" smtClean="0"/>
          </a:p>
          <a:p>
            <a:r>
              <a:rPr lang="en-US" sz="2000" b="1" dirty="0" smtClean="0"/>
              <a:t>if (</a:t>
            </a:r>
            <a:r>
              <a:rPr lang="en-US" sz="2000" b="1" dirty="0" err="1" smtClean="0"/>
              <a:t>a+b</a:t>
            </a:r>
            <a:r>
              <a:rPr lang="en-US" sz="2000" b="1" dirty="0" smtClean="0"/>
              <a:t>&lt;c || </a:t>
            </a:r>
            <a:r>
              <a:rPr lang="en-US" sz="2000" b="1" dirty="0" err="1" smtClean="0"/>
              <a:t>b+c</a:t>
            </a:r>
            <a:r>
              <a:rPr lang="en-US" sz="2000" b="1" dirty="0" smtClean="0"/>
              <a:t>&lt;a || </a:t>
            </a:r>
            <a:r>
              <a:rPr lang="en-US" sz="2000" b="1" dirty="0" err="1" smtClean="0"/>
              <a:t>c+a</a:t>
            </a:r>
            <a:r>
              <a:rPr lang="en-US" sz="2000" b="1" dirty="0" smtClean="0"/>
              <a:t>&lt;b)</a:t>
            </a:r>
            <a:endParaRPr lang="en-US" sz="2000" dirty="0" smtClean="0"/>
          </a:p>
          <a:p>
            <a:r>
              <a:rPr lang="en-US" sz="2000" b="1" dirty="0" smtClean="0"/>
              <a:t>{</a:t>
            </a:r>
            <a:endParaRPr lang="en-US" sz="2000" dirty="0" smtClean="0"/>
          </a:p>
          <a:p>
            <a:r>
              <a:rPr lang="en-US" sz="2000" b="1" dirty="0" err="1" smtClean="0"/>
              <a:t>printf</a:t>
            </a:r>
            <a:r>
              <a:rPr lang="en-US" sz="2000" b="1" dirty="0" smtClean="0"/>
              <a:t>("\</a:t>
            </a:r>
            <a:r>
              <a:rPr lang="en-US" sz="2000" b="1" dirty="0" err="1" smtClean="0"/>
              <a:t>nSum</a:t>
            </a:r>
            <a:r>
              <a:rPr lang="en-US" sz="2000" b="1" dirty="0" smtClean="0"/>
              <a:t> of two sides should not be less than</a:t>
            </a:r>
            <a:endParaRPr lang="en-US" sz="2000" dirty="0" smtClean="0"/>
          </a:p>
          <a:p>
            <a:r>
              <a:rPr lang="en-US" sz="2000" b="1" dirty="0" smtClean="0"/>
              <a:t>third\n");</a:t>
            </a:r>
            <a:endParaRPr lang="en-US" sz="2000" dirty="0" smtClean="0"/>
          </a:p>
          <a:p>
            <a:r>
              <a:rPr lang="en-US" sz="2000" b="1" dirty="0" smtClean="0"/>
              <a:t> </a:t>
            </a:r>
            <a:endParaRPr lang="en-US" sz="2000" dirty="0" smtClean="0"/>
          </a:p>
          <a:p>
            <a:r>
              <a:rPr lang="en-US" sz="2000" b="1" dirty="0" err="1" smtClean="0"/>
              <a:t>printf</a:t>
            </a:r>
            <a:r>
              <a:rPr lang="en-US" sz="2000" b="1" dirty="0" smtClean="0"/>
              <a:t>("\</a:t>
            </a:r>
            <a:r>
              <a:rPr lang="en-US" sz="2000" b="1" dirty="0" err="1" smtClean="0"/>
              <a:t>nEnter</a:t>
            </a:r>
            <a:r>
              <a:rPr lang="en-US" sz="2000" b="1" dirty="0" smtClean="0"/>
              <a:t> three sides of a triangle again: ");</a:t>
            </a:r>
            <a:endParaRPr lang="en-US" sz="2000" dirty="0" smtClean="0"/>
          </a:p>
          <a:p>
            <a:r>
              <a:rPr lang="en-US" sz="2000" b="1" dirty="0" err="1" smtClean="0"/>
              <a:t>scanf</a:t>
            </a:r>
            <a:r>
              <a:rPr lang="en-US" sz="2000" b="1" dirty="0" smtClean="0"/>
              <a:t>("%f %f %f", &amp;a, &amp;b, &amp;c);</a:t>
            </a:r>
            <a:endParaRPr lang="en-US" sz="2000" dirty="0" smtClean="0"/>
          </a:p>
          <a:p>
            <a:r>
              <a:rPr lang="en-US" sz="2000" b="1" dirty="0" smtClean="0"/>
              <a:t> </a:t>
            </a:r>
            <a:endParaRPr lang="en-US" sz="2000" dirty="0" smtClean="0"/>
          </a:p>
          <a:p>
            <a:r>
              <a:rPr lang="en-US" sz="2000" b="1" dirty="0" smtClean="0"/>
              <a:t>}</a:t>
            </a:r>
            <a:endParaRPr lang="en-US" sz="2000" dirty="0" smtClean="0"/>
          </a:p>
          <a:p>
            <a:r>
              <a:rPr lang="en-US" sz="2000" b="1" dirty="0" smtClean="0"/>
              <a:t>s = (a + b + c) / 2;</a:t>
            </a:r>
            <a:endParaRPr lang="en-US" sz="2000" dirty="0" smtClean="0"/>
          </a:p>
          <a:p>
            <a:r>
              <a:rPr lang="en-US" sz="2000" b="1" dirty="0" smtClean="0"/>
              <a:t>area = </a:t>
            </a:r>
            <a:r>
              <a:rPr lang="en-US" sz="2000" b="1" dirty="0" err="1" smtClean="0"/>
              <a:t>sqrt</a:t>
            </a:r>
            <a:r>
              <a:rPr lang="en-US" sz="2000" b="1" dirty="0" smtClean="0"/>
              <a:t>(s * (s - a) * (s - b) * (s - c));</a:t>
            </a:r>
            <a:endParaRPr lang="en-US" sz="2000" dirty="0" smtClean="0"/>
          </a:p>
          <a:p>
            <a:r>
              <a:rPr lang="en-US" sz="2000" b="1" dirty="0" err="1" smtClean="0"/>
              <a:t>printf</a:t>
            </a:r>
            <a:r>
              <a:rPr lang="en-US" sz="2000" b="1" dirty="0" smtClean="0"/>
              <a:t>("\n\</a:t>
            </a:r>
            <a:r>
              <a:rPr lang="en-US" sz="2000" b="1" dirty="0" err="1" smtClean="0"/>
              <a:t>nArea</a:t>
            </a:r>
            <a:r>
              <a:rPr lang="en-US" sz="2000" b="1" dirty="0" smtClean="0"/>
              <a:t> of triangle: %.2f", area);</a:t>
            </a:r>
            <a:endParaRPr lang="en-US" sz="2000" dirty="0" smtClean="0"/>
          </a:p>
          <a:p>
            <a:r>
              <a:rPr lang="en-US" sz="2000" b="1" dirty="0" smtClean="0"/>
              <a:t> </a:t>
            </a:r>
            <a:endParaRPr lang="en-US" sz="2000" dirty="0" smtClean="0"/>
          </a:p>
          <a:p>
            <a:r>
              <a:rPr lang="en-US" sz="2000" b="1" dirty="0" err="1" smtClean="0"/>
              <a:t>getch</a:t>
            </a:r>
            <a:r>
              <a:rPr lang="en-US" sz="2000" b="1" dirty="0" smtClean="0"/>
              <a:t>();</a:t>
            </a:r>
            <a:endParaRPr lang="en-US" sz="2000" dirty="0" smtClean="0"/>
          </a:p>
          <a:p>
            <a:r>
              <a:rPr lang="en-US" sz="2000" b="1" dirty="0" smtClean="0"/>
              <a:t>}</a:t>
            </a:r>
            <a:endParaRPr lang="en-US" sz="2000" dirty="0"/>
          </a:p>
        </p:txBody>
      </p:sp>
      <p:sp>
        <p:nvSpPr>
          <p:cNvPr id="3" name="Title 2"/>
          <p:cNvSpPr>
            <a:spLocks noGrp="1"/>
          </p:cNvSpPr>
          <p:nvPr>
            <p:ph type="title"/>
          </p:nvPr>
        </p:nvSpPr>
        <p:spPr>
          <a:xfrm>
            <a:off x="428596" y="195263"/>
            <a:ext cx="8229600" cy="519093"/>
          </a:xfrm>
        </p:spPr>
        <p:txBody>
          <a:bodyPr/>
          <a:lstStyle/>
          <a:p>
            <a:pPr algn="l"/>
            <a:r>
              <a:rPr lang="en-US" sz="3200" b="1" dirty="0" smtClean="0"/>
              <a:t>(4)</a:t>
            </a:r>
            <a:endParaRPr lang="en-US"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44" y="357166"/>
            <a:ext cx="8715436" cy="3451225"/>
          </a:xfrm>
        </p:spPr>
        <p:txBody>
          <a:bodyPr/>
          <a:lstStyle/>
          <a:p>
            <a:r>
              <a:rPr lang="en-US" sz="1800" dirty="0" smtClean="0"/>
              <a:t> </a:t>
            </a:r>
          </a:p>
          <a:p>
            <a:r>
              <a:rPr lang="en-US" sz="1800" dirty="0" smtClean="0"/>
              <a:t>Students can think though better logic to solve the same problems in a, b, c and d above.</a:t>
            </a:r>
          </a:p>
          <a:p>
            <a:r>
              <a:rPr lang="en-US" sz="1800" b="1" dirty="0" smtClean="0"/>
              <a:t> Review Questions:</a:t>
            </a:r>
          </a:p>
          <a:p>
            <a:r>
              <a:rPr lang="en-US" sz="1800" b="1" dirty="0" smtClean="0"/>
              <a:t> </a:t>
            </a:r>
            <a:r>
              <a:rPr lang="en-US" sz="1800" dirty="0" smtClean="0"/>
              <a:t>What is a program</a:t>
            </a:r>
          </a:p>
          <a:p>
            <a:pPr lvl="0"/>
            <a:r>
              <a:rPr lang="en-US" sz="1800" dirty="0" smtClean="0"/>
              <a:t>Define an algorithm</a:t>
            </a:r>
          </a:p>
          <a:p>
            <a:pPr lvl="0"/>
            <a:r>
              <a:rPr lang="en-US" sz="1800" dirty="0" smtClean="0"/>
              <a:t>How do you decompose a problem   </a:t>
            </a:r>
          </a:p>
          <a:p>
            <a:pPr lvl="0"/>
            <a:r>
              <a:rPr lang="en-US" sz="1800" dirty="0" smtClean="0"/>
              <a:t>Write an algorithm to find the greatest of three number</a:t>
            </a:r>
          </a:p>
          <a:p>
            <a:pPr lvl="0"/>
            <a:r>
              <a:rPr lang="en-US" sz="1800" dirty="0" smtClean="0"/>
              <a:t>Who designed C language</a:t>
            </a:r>
          </a:p>
          <a:p>
            <a:pPr lvl="0"/>
            <a:r>
              <a:rPr lang="en-US" sz="1800" dirty="0" smtClean="0"/>
              <a:t>Differentiate between syntax and semantics</a:t>
            </a:r>
          </a:p>
          <a:p>
            <a:pPr lvl="0"/>
            <a:r>
              <a:rPr lang="en-US" sz="1800" dirty="0" smtClean="0"/>
              <a:t>Using variable without first declaring in C is what kind of error</a:t>
            </a:r>
          </a:p>
          <a:p>
            <a:pPr lvl="0"/>
            <a:r>
              <a:rPr lang="en-US" sz="1800" dirty="0" smtClean="0"/>
              <a:t>What is the purpose of a C compiler</a:t>
            </a:r>
          </a:p>
          <a:p>
            <a:pPr lvl="0"/>
            <a:r>
              <a:rPr lang="en-US" sz="1800" dirty="0" smtClean="0"/>
              <a:t>What is the purpose </a:t>
            </a:r>
            <a:r>
              <a:rPr lang="en-US" sz="1800" b="1" i="1" dirty="0" err="1" smtClean="0"/>
              <a:t>printf</a:t>
            </a:r>
            <a:r>
              <a:rPr lang="en-US" sz="1800" dirty="0" smtClean="0"/>
              <a:t> function statement</a:t>
            </a:r>
          </a:p>
          <a:p>
            <a:pPr lvl="0"/>
            <a:r>
              <a:rPr lang="en-US" sz="1800" dirty="0" smtClean="0"/>
              <a:t>What is the problem with the following variable name : 2Score</a:t>
            </a:r>
          </a:p>
          <a:p>
            <a:pPr lvl="0"/>
            <a:r>
              <a:rPr lang="en-US" sz="1800" dirty="0" smtClean="0"/>
              <a:t>What is the result of the following operation : 29 % 5</a:t>
            </a:r>
          </a:p>
          <a:p>
            <a:pPr lvl="0"/>
            <a:r>
              <a:rPr lang="en-US" sz="1800" dirty="0" smtClean="0"/>
              <a:t>State the 3 basic control constructs</a:t>
            </a:r>
          </a:p>
          <a:p>
            <a:pPr lvl="0"/>
            <a:r>
              <a:rPr lang="en-US" sz="1800" dirty="0" smtClean="0"/>
              <a:t>Mention one repetition statement</a:t>
            </a:r>
          </a:p>
          <a:p>
            <a:pPr lvl="0"/>
            <a:r>
              <a:rPr lang="en-US" sz="1800" dirty="0" smtClean="0"/>
              <a:t>%d represents</a:t>
            </a:r>
          </a:p>
          <a:p>
            <a:pPr lvl="0"/>
            <a:r>
              <a:rPr lang="en-US" sz="1800" dirty="0" smtClean="0"/>
              <a:t> To make a decision in a program sequence, what statement is applicable</a:t>
            </a:r>
          </a:p>
          <a:p>
            <a:r>
              <a:rPr lang="en-US" sz="1800" dirty="0" smtClean="0"/>
              <a:t>Write a program to find Compound Interest</a:t>
            </a:r>
          </a:p>
        </p:txBody>
      </p:sp>
      <p:sp>
        <p:nvSpPr>
          <p:cNvPr id="3" name="Title 2"/>
          <p:cNvSpPr>
            <a:spLocks noGrp="1"/>
          </p:cNvSpPr>
          <p:nvPr>
            <p:ph type="title"/>
          </p:nvPr>
        </p:nvSpPr>
        <p:spPr>
          <a:xfrm>
            <a:off x="428596" y="195263"/>
            <a:ext cx="8229600" cy="519093"/>
          </a:xfrm>
        </p:spPr>
        <p:txBody>
          <a:bodyPr/>
          <a:lstStyle/>
          <a:p>
            <a:pPr algn="l"/>
            <a:r>
              <a:rPr lang="en-US" sz="3200" b="1" dirty="0" smtClean="0"/>
              <a:t>Assignment</a:t>
            </a:r>
            <a:r>
              <a:rPr lang="en-US" sz="3200" dirty="0" smtClean="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142984"/>
            <a:ext cx="8501122" cy="3451225"/>
          </a:xfrm>
        </p:spPr>
        <p:txBody>
          <a:bodyPr/>
          <a:lstStyle/>
          <a:p>
            <a:r>
              <a:rPr lang="en-US" sz="2800" b="1" dirty="0" smtClean="0">
                <a:solidFill>
                  <a:schemeClr val="tx1"/>
                </a:solidFill>
                <a:hlinkClick r:id="rId2"/>
              </a:rPr>
              <a:t>King James Bible</a:t>
            </a:r>
            <a:r>
              <a:rPr lang="en-US" sz="2800" dirty="0" smtClean="0">
                <a:solidFill>
                  <a:schemeClr val="tx1"/>
                </a:solidFill>
              </a:rPr>
              <a:t/>
            </a:r>
            <a:br>
              <a:rPr lang="en-US" sz="2800" dirty="0" smtClean="0">
                <a:solidFill>
                  <a:schemeClr val="tx1"/>
                </a:solidFill>
              </a:rPr>
            </a:br>
            <a:r>
              <a:rPr lang="en-US" sz="2800" dirty="0" smtClean="0">
                <a:solidFill>
                  <a:schemeClr val="tx1"/>
                </a:solidFill>
              </a:rPr>
              <a:t>And I will bring the blind by a way </a:t>
            </a:r>
            <a:r>
              <a:rPr lang="en-US" sz="2800" i="1" dirty="0" smtClean="0">
                <a:solidFill>
                  <a:schemeClr val="tx1"/>
                </a:solidFill>
              </a:rPr>
              <a:t>that</a:t>
            </a:r>
            <a:r>
              <a:rPr lang="en-US" sz="2800" dirty="0" smtClean="0">
                <a:solidFill>
                  <a:schemeClr val="tx1"/>
                </a:solidFill>
              </a:rPr>
              <a:t> they knew not; I will lead them in paths </a:t>
            </a:r>
            <a:r>
              <a:rPr lang="en-US" sz="2800" i="1" dirty="0" smtClean="0">
                <a:solidFill>
                  <a:schemeClr val="tx1"/>
                </a:solidFill>
              </a:rPr>
              <a:t>that</a:t>
            </a:r>
            <a:r>
              <a:rPr lang="en-US" sz="2800" dirty="0" smtClean="0">
                <a:solidFill>
                  <a:schemeClr val="tx1"/>
                </a:solidFill>
              </a:rPr>
              <a:t> they have not known: I will make darkness light before them, and crooked things straight. These things will I do unto them, and not forsake them.</a:t>
            </a:r>
          </a:p>
          <a:p>
            <a:r>
              <a:rPr lang="en-US" sz="2800" b="1" dirty="0" smtClean="0">
                <a:solidFill>
                  <a:schemeClr val="tx1"/>
                </a:solidFill>
                <a:hlinkClick r:id="rId3"/>
              </a:rPr>
              <a:t>New International Version</a:t>
            </a:r>
            <a:r>
              <a:rPr lang="en-US" sz="2800" dirty="0" smtClean="0">
                <a:solidFill>
                  <a:schemeClr val="tx1"/>
                </a:solidFill>
              </a:rPr>
              <a:t/>
            </a:r>
            <a:br>
              <a:rPr lang="en-US" sz="2800" dirty="0" smtClean="0">
                <a:solidFill>
                  <a:schemeClr val="tx1"/>
                </a:solidFill>
              </a:rPr>
            </a:br>
            <a:r>
              <a:rPr lang="en-US" sz="2800" dirty="0" smtClean="0">
                <a:solidFill>
                  <a:schemeClr val="tx1"/>
                </a:solidFill>
              </a:rPr>
              <a:t>I will lead the blind by ways they have not known, along unfamiliar paths I will guide them; I will turn the darkness into light before them and make the rough places smooth. These are the things I will do; I will not forsake them.</a:t>
            </a:r>
            <a:endParaRPr lang="en-US" sz="2800" dirty="0">
              <a:solidFill>
                <a:schemeClr val="tx1"/>
              </a:solidFill>
            </a:endParaRPr>
          </a:p>
        </p:txBody>
      </p:sp>
      <p:sp>
        <p:nvSpPr>
          <p:cNvPr id="3" name="Title 2"/>
          <p:cNvSpPr>
            <a:spLocks noGrp="1"/>
          </p:cNvSpPr>
          <p:nvPr>
            <p:ph type="title"/>
          </p:nvPr>
        </p:nvSpPr>
        <p:spPr>
          <a:xfrm>
            <a:off x="457200" y="338139"/>
            <a:ext cx="8229600" cy="661970"/>
          </a:xfrm>
        </p:spPr>
        <p:txBody>
          <a:bodyPr/>
          <a:lstStyle/>
          <a:p>
            <a:r>
              <a:rPr lang="en-US" dirty="0" smtClean="0"/>
              <a:t>Devotional Today: Isaiah 42:16</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428736"/>
            <a:ext cx="8429716" cy="501675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3200" b="1" dirty="0" smtClean="0"/>
              <a:t>A program </a:t>
            </a:r>
            <a:r>
              <a:rPr lang="en-US" sz="3200" dirty="0" smtClean="0"/>
              <a:t>is a set of instructions written in a computer understandable language a computer follows to solve a problem.</a:t>
            </a:r>
          </a:p>
          <a:p>
            <a:r>
              <a:rPr lang="en-US" sz="3200" dirty="0" smtClean="0"/>
              <a:t> </a:t>
            </a:r>
          </a:p>
          <a:p>
            <a:r>
              <a:rPr lang="en-US" sz="3200" b="1" dirty="0" smtClean="0"/>
              <a:t>An algorithm </a:t>
            </a:r>
            <a:r>
              <a:rPr lang="en-US" sz="3200" dirty="0" smtClean="0"/>
              <a:t>is the step by step procedure a computer follows to solve a problem. It is the skeletal structure of a program. An algorithm can be implemented in any programming language depending on the problem at hand or the developer’s preference. </a:t>
            </a:r>
            <a:endParaRPr lang="en-US" sz="3200" dirty="0"/>
          </a:p>
        </p:txBody>
      </p:sp>
      <p:sp>
        <p:nvSpPr>
          <p:cNvPr id="3" name="Rectangle 2"/>
          <p:cNvSpPr/>
          <p:nvPr/>
        </p:nvSpPr>
        <p:spPr>
          <a:xfrm>
            <a:off x="496915" y="549172"/>
            <a:ext cx="8075613" cy="646331"/>
          </a:xfrm>
          <a:prstGeom prst="rect">
            <a:avLst/>
          </a:prstGeom>
        </p:spPr>
        <p:txBody>
          <a:bodyPr wrap="square">
            <a:spAutoFit/>
          </a:bodyPr>
          <a:lstStyle/>
          <a:p>
            <a:r>
              <a:rPr lang="en-US" sz="3600" b="1" dirty="0" smtClean="0"/>
              <a:t>Definitions:</a:t>
            </a:r>
            <a:endParaRPr lang="en-US" sz="3600"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8429716" cy="67403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dirty="0" smtClean="0"/>
              <a:t>For example if given a problem on “how do I cook rice”. </a:t>
            </a:r>
          </a:p>
          <a:p>
            <a:r>
              <a:rPr lang="en-US" sz="2400" dirty="0" smtClean="0"/>
              <a:t>The first to think of is the step by step procedure to do the task without putting the cart before the horse, else we fail to get the rice correctly cooked- this is the algorithm and not the program yet. </a:t>
            </a:r>
          </a:p>
          <a:p>
            <a:r>
              <a:rPr lang="en-US" sz="2400" dirty="0" smtClean="0"/>
              <a:t> </a:t>
            </a:r>
            <a:r>
              <a:rPr lang="en-US" sz="2400" b="1" i="1" dirty="0" smtClean="0"/>
              <a:t>Algorithm for cooking rice:</a:t>
            </a:r>
            <a:endParaRPr lang="en-US" sz="2400" dirty="0" smtClean="0"/>
          </a:p>
          <a:p>
            <a:pPr marL="457200" indent="-457200">
              <a:buFont typeface="+mj-lt"/>
              <a:buAutoNum type="arabicPeriod"/>
            </a:pPr>
            <a:r>
              <a:rPr lang="en-US" sz="2400" dirty="0" smtClean="0"/>
              <a:t> Wash rice</a:t>
            </a:r>
          </a:p>
          <a:p>
            <a:pPr marL="457200" lvl="0" indent="-457200">
              <a:buFont typeface="+mj-lt"/>
              <a:buAutoNum type="arabicPeriod"/>
            </a:pPr>
            <a:r>
              <a:rPr lang="en-US" sz="2400" dirty="0" smtClean="0"/>
              <a:t>Put in pot</a:t>
            </a:r>
          </a:p>
          <a:p>
            <a:pPr marL="457200" lvl="0" indent="-457200">
              <a:buFont typeface="+mj-lt"/>
              <a:buAutoNum type="arabicPeriod"/>
            </a:pPr>
            <a:r>
              <a:rPr lang="en-US" sz="2400" dirty="0" smtClean="0"/>
              <a:t>Add a reasonable quantity of water</a:t>
            </a:r>
          </a:p>
          <a:p>
            <a:pPr marL="457200" lvl="0" indent="-457200">
              <a:buFont typeface="+mj-lt"/>
              <a:buAutoNum type="arabicPeriod"/>
            </a:pPr>
            <a:r>
              <a:rPr lang="en-US" sz="2400" dirty="0" smtClean="0"/>
              <a:t>Start gas</a:t>
            </a:r>
          </a:p>
          <a:p>
            <a:pPr marL="457200" lvl="0" indent="-457200">
              <a:buFont typeface="+mj-lt"/>
              <a:buAutoNum type="arabicPeriod"/>
            </a:pPr>
            <a:r>
              <a:rPr lang="en-US" sz="2400" dirty="0" smtClean="0"/>
              <a:t>Put rice on fire</a:t>
            </a:r>
          </a:p>
          <a:p>
            <a:pPr marL="457200" lvl="0" indent="-457200">
              <a:buFont typeface="+mj-lt"/>
              <a:buAutoNum type="arabicPeriod"/>
            </a:pPr>
            <a:r>
              <a:rPr lang="en-US" sz="2400" dirty="0" smtClean="0"/>
              <a:t>Add some measured quantity of salt</a:t>
            </a:r>
          </a:p>
          <a:p>
            <a:pPr marL="457200" lvl="0" indent="-457200">
              <a:buFont typeface="+mj-lt"/>
              <a:buAutoNum type="arabicPeriod"/>
            </a:pPr>
            <a:r>
              <a:rPr lang="en-US" sz="2400" dirty="0" smtClean="0"/>
              <a:t>Add little onion(if you want)</a:t>
            </a:r>
          </a:p>
          <a:p>
            <a:pPr marL="457200" lvl="0" indent="-457200">
              <a:buFont typeface="+mj-lt"/>
              <a:buAutoNum type="arabicPeriod"/>
            </a:pPr>
            <a:r>
              <a:rPr lang="en-US" sz="2400" dirty="0" smtClean="0"/>
              <a:t>Leave it on fire for a timed period</a:t>
            </a:r>
          </a:p>
          <a:p>
            <a:pPr marL="457200" lvl="0" indent="-457200">
              <a:buFont typeface="+mj-lt"/>
              <a:buAutoNum type="arabicPeriod"/>
            </a:pPr>
            <a:r>
              <a:rPr lang="en-US" sz="2400" dirty="0" smtClean="0"/>
              <a:t>Test if done ; if yes, remove from fire; If  no, leave it a little longer(repeated process)</a:t>
            </a:r>
          </a:p>
          <a:p>
            <a:pPr marL="457200" indent="-457200"/>
            <a:r>
              <a:rPr lang="en-US" sz="2400" b="1" i="1" dirty="0" smtClean="0"/>
              <a:t>Steps 1 to 9 show the analysis of the problem and how an algorithm is developed through this thinking.</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28596" y="214290"/>
            <a:ext cx="8358214"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3200" b="1" dirty="0" smtClean="0"/>
              <a:t>Understanding and Analysis of the Problem</a:t>
            </a:r>
            <a:endParaRPr lang="en-US" sz="3200" dirty="0" smtClean="0"/>
          </a:p>
          <a:p>
            <a:r>
              <a:rPr lang="en-US" sz="3200" b="1" dirty="0" smtClean="0"/>
              <a:t> </a:t>
            </a:r>
            <a:endParaRPr lang="en-US" sz="3200" dirty="0" smtClean="0"/>
          </a:p>
          <a:p>
            <a:r>
              <a:rPr lang="en-US" sz="3200" dirty="0" smtClean="0"/>
              <a:t>To have a proper understanding of the problem, some analytical questions must be asked and answered, for example</a:t>
            </a:r>
          </a:p>
          <a:p>
            <a:r>
              <a:rPr lang="en-US" sz="3200" dirty="0" smtClean="0"/>
              <a:t>What are my input data?</a:t>
            </a:r>
          </a:p>
          <a:p>
            <a:r>
              <a:rPr lang="en-US" sz="3200" dirty="0" smtClean="0"/>
              <a:t>What format is it?</a:t>
            </a:r>
          </a:p>
          <a:p>
            <a:r>
              <a:rPr lang="en-US" sz="3200" dirty="0" smtClean="0"/>
              <a:t>Do I have everything that I need?</a:t>
            </a:r>
          </a:p>
          <a:p>
            <a:r>
              <a:rPr lang="en-US" sz="3200" dirty="0" smtClean="0"/>
              <a:t>What output information am expecting?</a:t>
            </a:r>
          </a:p>
          <a:p>
            <a:r>
              <a:rPr lang="en-US" sz="3200" dirty="0" smtClean="0"/>
              <a:t>What do I want the result to look like i.e. result format e.g. text or chart?</a:t>
            </a:r>
          </a:p>
          <a:p>
            <a:r>
              <a:rPr lang="en-US" sz="3200" dirty="0" smtClean="0"/>
              <a:t>What am I going to have to compute/ the logic involved?</a:t>
            </a:r>
            <a:endParaRPr lang="en-US" sz="3200"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357158" y="142852"/>
            <a:ext cx="8786842"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3200" b="1" dirty="0" smtClean="0"/>
              <a:t>Decomposing the problem will lead to the following:  </a:t>
            </a:r>
            <a:endParaRPr lang="en-US" sz="3200" dirty="0" smtClean="0"/>
          </a:p>
          <a:p>
            <a:r>
              <a:rPr lang="en-US" sz="3200" b="1" dirty="0" smtClean="0"/>
              <a:t> </a:t>
            </a:r>
            <a:endParaRPr lang="en-US" sz="3200" dirty="0" smtClean="0"/>
          </a:p>
          <a:p>
            <a:pPr lvl="0"/>
            <a:r>
              <a:rPr lang="en-US" sz="3200" dirty="0" smtClean="0"/>
              <a:t>Identifying the input data </a:t>
            </a:r>
          </a:p>
          <a:p>
            <a:pPr lvl="0"/>
            <a:r>
              <a:rPr lang="en-US" sz="3200" dirty="0" smtClean="0"/>
              <a:t>Identifying the output requirement (results)</a:t>
            </a:r>
          </a:p>
          <a:p>
            <a:pPr lvl="0"/>
            <a:r>
              <a:rPr lang="en-US" sz="3200" dirty="0" smtClean="0"/>
              <a:t>Describe the processing requirements </a:t>
            </a:r>
          </a:p>
          <a:p>
            <a:pPr lvl="0"/>
            <a:r>
              <a:rPr lang="en-US" sz="3200" dirty="0" smtClean="0"/>
              <a:t>Determine whether computer is required to solve the 	problem.</a:t>
            </a:r>
          </a:p>
          <a:p>
            <a:pPr lvl="0"/>
            <a:endParaRPr lang="en-US" sz="3200" dirty="0" smtClean="0"/>
          </a:p>
          <a:p>
            <a:r>
              <a:rPr lang="en-US" sz="2400" dirty="0" smtClean="0"/>
              <a:t>Knowing the above-listed will help in breaking the problem down into smaller </a:t>
            </a:r>
            <a:r>
              <a:rPr lang="en-US" sz="2400" b="1" dirty="0" smtClean="0"/>
              <a:t>sub-problems</a:t>
            </a:r>
            <a:r>
              <a:rPr lang="en-US" sz="2400" dirty="0" smtClean="0"/>
              <a:t>.</a:t>
            </a:r>
          </a:p>
          <a:p>
            <a:r>
              <a:rPr lang="en-US" sz="2400" dirty="0" smtClean="0"/>
              <a:t> </a:t>
            </a:r>
          </a:p>
          <a:p>
            <a:r>
              <a:rPr lang="en-US" sz="2400" dirty="0" smtClean="0"/>
              <a:t>Each sub-problem gives a </a:t>
            </a:r>
            <a:r>
              <a:rPr lang="en-US" sz="2400" b="1" dirty="0" smtClean="0"/>
              <a:t>sub-solution</a:t>
            </a:r>
            <a:r>
              <a:rPr lang="en-US" sz="2400" dirty="0" smtClean="0"/>
              <a:t> and all the sub-solution are eventually combined together to produce the final solution to the entire problem.</a:t>
            </a:r>
            <a:endParaRPr lang="en-US" sz="3200"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85720" y="833511"/>
            <a:ext cx="8643998" cy="4524315"/>
          </a:xfrm>
          <a:prstGeom prst="rect">
            <a:avLst/>
          </a:prstGeom>
          <a:noFill/>
          <a:ln w="9525">
            <a:noFill/>
            <a:miter lim="800000"/>
            <a:headEnd/>
            <a:tailEnd/>
          </a:ln>
        </p:spPr>
        <p:txBody>
          <a:bodyPr wrap="square">
            <a:spAutoFit/>
          </a:bodyPr>
          <a:lstStyle/>
          <a:p>
            <a:r>
              <a:rPr lang="en-US" sz="3200" dirty="0" smtClean="0"/>
              <a:t>Note that the first thing is the </a:t>
            </a:r>
            <a:r>
              <a:rPr lang="en-US" sz="3200" b="1" dirty="0" smtClean="0"/>
              <a:t>problem statement</a:t>
            </a:r>
            <a:r>
              <a:rPr lang="en-US" sz="3200" dirty="0" smtClean="0"/>
              <a:t>, for example if we have a problem statement as given below:</a:t>
            </a:r>
          </a:p>
          <a:p>
            <a:r>
              <a:rPr lang="en-US" sz="3200" dirty="0" smtClean="0"/>
              <a:t> </a:t>
            </a:r>
          </a:p>
          <a:p>
            <a:r>
              <a:rPr lang="en-US" sz="3200" dirty="0" smtClean="0"/>
              <a:t>Example:</a:t>
            </a:r>
          </a:p>
          <a:p>
            <a:r>
              <a:rPr lang="en-US" sz="3200" dirty="0" smtClean="0"/>
              <a:t> </a:t>
            </a:r>
          </a:p>
          <a:p>
            <a:r>
              <a:rPr lang="en-US" sz="3200" dirty="0" smtClean="0"/>
              <a:t>Calculate your average grade for all your subjects in this semester.</a:t>
            </a:r>
          </a:p>
          <a:p>
            <a:r>
              <a:rPr lang="en-US" sz="3200" dirty="0" smtClean="0"/>
              <a:t>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11155</TotalTime>
  <Words>2372</Words>
  <Application>Microsoft Office PowerPoint</Application>
  <PresentationFormat>On-screen Show (4:3)</PresentationFormat>
  <Paragraphs>430</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Waveform</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Examples of programs written in C language</vt:lpstr>
      <vt:lpstr>(2)</vt:lpstr>
      <vt:lpstr>(3)</vt:lpstr>
      <vt:lpstr>(4)</vt:lpstr>
      <vt:lpstr>(4)</vt:lpstr>
      <vt:lpstr>Assignment:</vt:lpstr>
      <vt:lpstr>Devotional Today: Isaiah 42:16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APPLICATION FOR A TRANSPORT COMPANY/ FLEET MANAGEMENT</dc:title>
  <dc:creator>ASAJU FEMI</dc:creator>
  <cp:lastModifiedBy>Adekola_PC</cp:lastModifiedBy>
  <cp:revision>171</cp:revision>
  <dcterms:created xsi:type="dcterms:W3CDTF">2011-11-01T08:39:39Z</dcterms:created>
  <dcterms:modified xsi:type="dcterms:W3CDTF">2016-11-20T00:09:19Z</dcterms:modified>
</cp:coreProperties>
</file>