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2" r:id="rId2"/>
    <p:sldId id="283" r:id="rId3"/>
    <p:sldId id="321" r:id="rId4"/>
    <p:sldId id="322" r:id="rId5"/>
    <p:sldId id="284" r:id="rId6"/>
    <p:sldId id="285" r:id="rId7"/>
    <p:sldId id="286" r:id="rId8"/>
    <p:sldId id="323" r:id="rId9"/>
    <p:sldId id="324" r:id="rId10"/>
    <p:sldId id="320" r:id="rId11"/>
    <p:sldId id="287" r:id="rId12"/>
    <p:sldId id="288" r:id="rId13"/>
    <p:sldId id="289" r:id="rId14"/>
    <p:sldId id="337" r:id="rId15"/>
    <p:sldId id="338" r:id="rId16"/>
    <p:sldId id="339" r:id="rId17"/>
    <p:sldId id="340" r:id="rId18"/>
    <p:sldId id="341" r:id="rId19"/>
    <p:sldId id="290" r:id="rId20"/>
    <p:sldId id="291" r:id="rId21"/>
    <p:sldId id="292" r:id="rId22"/>
    <p:sldId id="327" r:id="rId23"/>
    <p:sldId id="328" r:id="rId24"/>
    <p:sldId id="329" r:id="rId25"/>
    <p:sldId id="330" r:id="rId26"/>
    <p:sldId id="331" r:id="rId27"/>
    <p:sldId id="333" r:id="rId28"/>
    <p:sldId id="334" r:id="rId29"/>
    <p:sldId id="303" r:id="rId30"/>
    <p:sldId id="342" r:id="rId31"/>
    <p:sldId id="343" r:id="rId32"/>
    <p:sldId id="302" r:id="rId33"/>
    <p:sldId id="304" r:id="rId34"/>
    <p:sldId id="305" r:id="rId35"/>
    <p:sldId id="344" r:id="rId36"/>
    <p:sldId id="310" r:id="rId37"/>
    <p:sldId id="311" r:id="rId38"/>
    <p:sldId id="335" r:id="rId39"/>
    <p:sldId id="346" r:id="rId40"/>
    <p:sldId id="351" r:id="rId41"/>
    <p:sldId id="306" r:id="rId42"/>
    <p:sldId id="307" r:id="rId43"/>
    <p:sldId id="308" r:id="rId44"/>
    <p:sldId id="347" r:id="rId45"/>
    <p:sldId id="348" r:id="rId46"/>
    <p:sldId id="349" r:id="rId47"/>
    <p:sldId id="350" r:id="rId48"/>
    <p:sldId id="312" r:id="rId49"/>
    <p:sldId id="309" r:id="rId50"/>
    <p:sldId id="314" r:id="rId51"/>
    <p:sldId id="315" r:id="rId52"/>
    <p:sldId id="332" r:id="rId53"/>
    <p:sldId id="352" r:id="rId54"/>
    <p:sldId id="353" r:id="rId55"/>
    <p:sldId id="354" r:id="rId56"/>
    <p:sldId id="355" r:id="rId57"/>
    <p:sldId id="356" r:id="rId58"/>
    <p:sldId id="357" r:id="rId59"/>
    <p:sldId id="358" r:id="rId60"/>
    <p:sldId id="359" r:id="rId61"/>
    <p:sldId id="360" r:id="rId62"/>
    <p:sldId id="361" r:id="rId63"/>
    <p:sldId id="362" r:id="rId64"/>
    <p:sldId id="363" r:id="rId65"/>
    <p:sldId id="364" r:id="rId66"/>
    <p:sldId id="365" r:id="rId67"/>
    <p:sldId id="366" r:id="rId68"/>
    <p:sldId id="367" r:id="rId69"/>
    <p:sldId id="368" r:id="rId70"/>
    <p:sldId id="317" r:id="rId71"/>
    <p:sldId id="318" r:id="rId72"/>
    <p:sldId id="369" r:id="rId73"/>
    <p:sldId id="370" r:id="rId74"/>
    <p:sldId id="371" r:id="rId75"/>
    <p:sldId id="372" r:id="rId76"/>
    <p:sldId id="316"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102" y="-5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387D736-4DDD-4282-8112-390C77AF93EE}" type="datetimeFigureOut">
              <a:rPr lang="en-US" smtClean="0"/>
              <a:pPr/>
              <a:t>4/29/2021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387D736-4DDD-4282-8112-390C77AF93EE}" type="datetimeFigureOut">
              <a:rPr lang="en-US" smtClean="0"/>
              <a:pPr/>
              <a:t>4/29/2021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387D736-4DDD-4282-8112-390C77AF93EE}" type="datetimeFigureOut">
              <a:rPr lang="en-US" smtClean="0"/>
              <a:pPr/>
              <a:t>4/29/2021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387D736-4DDD-4282-8112-390C77AF93EE}" type="datetimeFigureOut">
              <a:rPr lang="en-US" smtClean="0"/>
              <a:pPr/>
              <a:t>4/29/2021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7D736-4DDD-4282-8112-390C77AF93EE}" type="datetimeFigureOut">
              <a:rPr lang="en-US" smtClean="0"/>
              <a:pPr/>
              <a:t>4/29/2021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387D736-4DDD-4282-8112-390C77AF93EE}" type="datetimeFigureOut">
              <a:rPr lang="en-US" smtClean="0"/>
              <a:pPr/>
              <a:t>4/29/2021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387D736-4DDD-4282-8112-390C77AF93EE}" type="datetimeFigureOut">
              <a:rPr lang="en-US" smtClean="0"/>
              <a:pPr/>
              <a:t>4/29/2021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387D736-4DDD-4282-8112-390C77AF93EE}" type="datetimeFigureOut">
              <a:rPr lang="en-US" smtClean="0"/>
              <a:pPr/>
              <a:t>4/29/2021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7D736-4DDD-4282-8112-390C77AF93EE}" type="datetimeFigureOut">
              <a:rPr lang="en-US" smtClean="0"/>
              <a:pPr/>
              <a:t>4/29/2021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7D736-4DDD-4282-8112-390C77AF93EE}" type="datetimeFigureOut">
              <a:rPr lang="en-US" smtClean="0"/>
              <a:pPr/>
              <a:t>4/29/2021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7D736-4DDD-4282-8112-390C77AF93EE}" type="datetimeFigureOut">
              <a:rPr lang="en-US" smtClean="0"/>
              <a:pPr/>
              <a:t>4/29/2021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C6A082-2069-45C6-B0DC-16C8718E370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7D736-4DDD-4282-8112-390C77AF93EE}" type="datetimeFigureOut">
              <a:rPr lang="en-US" smtClean="0"/>
              <a:pPr/>
              <a:t>4/29/2021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6A082-2069-45C6-B0DC-16C8718E370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User-Defined Functions</a:t>
            </a:r>
            <a:br>
              <a:rPr lang="en-US" sz="3600" b="1" dirty="0" smtClean="0"/>
            </a:br>
            <a:r>
              <a:rPr lang="en-US" sz="1800" b="1" dirty="0" smtClean="0"/>
              <a:t>(Prepared By: ADEKOLA, </a:t>
            </a:r>
            <a:r>
              <a:rPr lang="en-US" sz="1800" b="1" dirty="0" err="1" smtClean="0"/>
              <a:t>Olubukola</a:t>
            </a:r>
            <a:r>
              <a:rPr lang="en-US" sz="1800" b="1" dirty="0" smtClean="0"/>
              <a:t>)</a:t>
            </a:r>
            <a:endParaRPr lang="en-US" sz="1800" b="1" dirty="0"/>
          </a:p>
        </p:txBody>
      </p:sp>
      <p:sp>
        <p:nvSpPr>
          <p:cNvPr id="3" name="Content Placeholder 2"/>
          <p:cNvSpPr>
            <a:spLocks noGrp="1"/>
          </p:cNvSpPr>
          <p:nvPr>
            <p:ph idx="1"/>
          </p:nvPr>
        </p:nvSpPr>
        <p:spPr>
          <a:xfrm>
            <a:off x="457200" y="1600200"/>
            <a:ext cx="8229600" cy="4925144"/>
          </a:xfrm>
        </p:spPr>
        <p:txBody>
          <a:bodyPr>
            <a:noAutofit/>
          </a:bodyPr>
          <a:lstStyle/>
          <a:p>
            <a:pPr algn="just">
              <a:spcBef>
                <a:spcPts val="0"/>
              </a:spcBef>
            </a:pPr>
            <a:r>
              <a:rPr lang="en-US" sz="2000" b="1" dirty="0" smtClean="0">
                <a:solidFill>
                  <a:srgbClr val="002060"/>
                </a:solidFill>
              </a:rPr>
              <a:t>A function or subroutine or program module is a chunk of code/ fragment/ segment (or lines, or set of lines of code) logically packed and designed to perform a single well-defined task or some units of tasks.</a:t>
            </a:r>
          </a:p>
          <a:p>
            <a:pPr algn="just">
              <a:spcBef>
                <a:spcPts val="0"/>
              </a:spcBef>
            </a:pPr>
            <a:endParaRPr lang="en-GB" sz="2000" b="1" dirty="0">
              <a:solidFill>
                <a:srgbClr val="002060"/>
              </a:solidFill>
            </a:endParaRPr>
          </a:p>
          <a:p>
            <a:pPr algn="just">
              <a:spcBef>
                <a:spcPts val="0"/>
              </a:spcBef>
            </a:pPr>
            <a:r>
              <a:rPr lang="en-GB" sz="2000" b="1" dirty="0" smtClean="0">
                <a:solidFill>
                  <a:srgbClr val="002060"/>
                </a:solidFill>
              </a:rPr>
              <a:t>For example, if you have </a:t>
            </a:r>
            <a:r>
              <a:rPr lang="en-GB" sz="2000" b="1" i="1" dirty="0" smtClean="0">
                <a:solidFill>
                  <a:srgbClr val="002060"/>
                </a:solidFill>
              </a:rPr>
              <a:t>factorial</a:t>
            </a:r>
            <a:r>
              <a:rPr lang="en-GB" sz="2000" b="1" dirty="0" smtClean="0">
                <a:solidFill>
                  <a:srgbClr val="002060"/>
                </a:solidFill>
              </a:rPr>
              <a:t> of a number and </a:t>
            </a:r>
            <a:r>
              <a:rPr lang="en-GB" sz="2000" b="1" i="1" dirty="0" smtClean="0">
                <a:solidFill>
                  <a:srgbClr val="002060"/>
                </a:solidFill>
              </a:rPr>
              <a:t>square</a:t>
            </a:r>
            <a:r>
              <a:rPr lang="en-GB" sz="2000" b="1" dirty="0" smtClean="0">
                <a:solidFill>
                  <a:srgbClr val="002060"/>
                </a:solidFill>
              </a:rPr>
              <a:t> of a number to find, the best practice is to make them into separate functions/program modules that you can call them separately anytime you need them. No matter how simple these operations appear, they are two different tasks (refereed to as separate responsibilities in Object Oriented Programming). The best practice is that a function should do one task and do it well (i.e. it should support single responsibility). Cramming these together in one module or just main() function is a poor programming practice which leads to a lot of difficulties e.g. debugging, maintenance, reuse problems. A good software engineering practice such as modularising your code lends itself to the rich benefits in these two attributes (maintainable and reusable programs) and even more.</a:t>
            </a:r>
            <a:endParaRPr lang="en-US" sz="2000" b="1" dirty="0" smtClean="0">
              <a:solidFill>
                <a:srgbClr val="002060"/>
              </a:solidFill>
            </a:endParaRPr>
          </a:p>
          <a:p>
            <a:pPr algn="just">
              <a:spcBef>
                <a:spcPts val="0"/>
              </a:spcBef>
            </a:pPr>
            <a:endParaRPr lang="en-US" sz="2000" b="1" dirty="0" smtClean="0">
              <a:solidFill>
                <a:srgbClr val="002060"/>
              </a:solidFill>
            </a:endParaRPr>
          </a:p>
          <a:p>
            <a:pPr algn="just">
              <a:spcBef>
                <a:spcPts val="0"/>
              </a:spcBef>
            </a:pPr>
            <a:endParaRPr lang="en-US" sz="2000" b="1" dirty="0" smtClean="0">
              <a:solidFill>
                <a:srgbClr val="002060"/>
              </a:solidFill>
            </a:endParaRPr>
          </a:p>
          <a:p>
            <a:pPr algn="just"/>
            <a:endParaRPr lang="en-US" sz="2000"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Calling a function:</a:t>
            </a:r>
            <a:endParaRPr lang="en-US" sz="3200" b="1" dirty="0"/>
          </a:p>
        </p:txBody>
      </p:sp>
      <p:sp>
        <p:nvSpPr>
          <p:cNvPr id="3" name="Content Placeholder 2"/>
          <p:cNvSpPr>
            <a:spLocks noGrp="1"/>
          </p:cNvSpPr>
          <p:nvPr>
            <p:ph idx="1"/>
          </p:nvPr>
        </p:nvSpPr>
        <p:spPr/>
        <p:txBody>
          <a:bodyPr>
            <a:normAutofit lnSpcReduction="10000"/>
          </a:bodyPr>
          <a:lstStyle/>
          <a:p>
            <a:pPr algn="just">
              <a:spcBef>
                <a:spcPts val="0"/>
              </a:spcBef>
            </a:pPr>
            <a:r>
              <a:rPr lang="en-US" dirty="0" smtClean="0"/>
              <a:t>Getting a written function to perform its task is a process described as calling the function .</a:t>
            </a:r>
          </a:p>
          <a:p>
            <a:pPr algn="just">
              <a:spcBef>
                <a:spcPts val="0"/>
              </a:spcBef>
            </a:pPr>
            <a:r>
              <a:rPr lang="en-US" dirty="0" smtClean="0"/>
              <a:t>When a function is called, we are actually doing the instruction(s) inside it.</a:t>
            </a:r>
          </a:p>
          <a:p>
            <a:pPr algn="just">
              <a:spcBef>
                <a:spcPts val="0"/>
              </a:spcBef>
            </a:pPr>
            <a:r>
              <a:rPr lang="en-US" dirty="0" smtClean="0"/>
              <a:t>We were used to only one function called </a:t>
            </a:r>
            <a:r>
              <a:rPr lang="en-US" dirty="0" smtClean="0">
                <a:solidFill>
                  <a:srgbClr val="FF0000"/>
                </a:solidFill>
              </a:rPr>
              <a:t>main()</a:t>
            </a:r>
            <a:r>
              <a:rPr lang="en-US" dirty="0" smtClean="0">
                <a:solidFill>
                  <a:srgbClr val="FFFF00"/>
                </a:solidFill>
              </a:rPr>
              <a:t> </a:t>
            </a:r>
            <a:r>
              <a:rPr lang="en-US" dirty="0" smtClean="0"/>
              <a:t>in our earlier programs; where you write everything inside main(). The new functions we are making/creating/defining by ourselves can be called by the </a:t>
            </a:r>
            <a:r>
              <a:rPr lang="en-US" dirty="0" smtClean="0">
                <a:solidFill>
                  <a:srgbClr val="FF0000"/>
                </a:solidFill>
              </a:rPr>
              <a:t>main() </a:t>
            </a:r>
            <a:r>
              <a:rPr lang="en-US" dirty="0" smtClean="0"/>
              <a:t>and can even call each other.</a:t>
            </a:r>
          </a:p>
          <a:p>
            <a:pPr algn="just">
              <a:spcBef>
                <a:spcPts val="0"/>
              </a:spcBef>
            </a:pPr>
            <a:endParaRPr lang="en-US" dirty="0" smtClean="0"/>
          </a:p>
        </p:txBody>
      </p:sp>
    </p:spTree>
    <p:extLst>
      <p:ext uri="{BB962C8B-B14F-4D97-AF65-F5344CB8AC3E}">
        <p14:creationId xmlns:p14="http://schemas.microsoft.com/office/powerpoint/2010/main" val="1965319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Calling a function:</a:t>
            </a:r>
            <a:endParaRPr lang="en-US" sz="2800" dirty="0"/>
          </a:p>
        </p:txBody>
      </p:sp>
      <p:sp>
        <p:nvSpPr>
          <p:cNvPr id="3" name="Content Placeholder 2"/>
          <p:cNvSpPr>
            <a:spLocks noGrp="1"/>
          </p:cNvSpPr>
          <p:nvPr>
            <p:ph idx="1"/>
          </p:nvPr>
        </p:nvSpPr>
        <p:spPr/>
        <p:txBody>
          <a:bodyPr>
            <a:normAutofit fontScale="77500" lnSpcReduction="20000"/>
          </a:bodyPr>
          <a:lstStyle/>
          <a:p>
            <a:pPr>
              <a:spcBef>
                <a:spcPts val="0"/>
              </a:spcBef>
            </a:pPr>
            <a:r>
              <a:rPr lang="en-US" b="1" dirty="0" smtClean="0"/>
              <a:t>After declaration and definition, you get a function to perform its task by calling the function. To call, use its name followed by empty brackets when there is no information/parameter to pass into it.</a:t>
            </a:r>
          </a:p>
          <a:p>
            <a:pPr>
              <a:spcBef>
                <a:spcPts val="0"/>
              </a:spcBef>
            </a:pPr>
            <a:r>
              <a:rPr lang="en-US" b="1" dirty="0" smtClean="0">
                <a:solidFill>
                  <a:srgbClr val="7030A0"/>
                </a:solidFill>
              </a:rPr>
              <a:t>e.g. </a:t>
            </a:r>
            <a:r>
              <a:rPr lang="en-US" b="1" dirty="0" err="1" smtClean="0">
                <a:solidFill>
                  <a:srgbClr val="7030A0"/>
                </a:solidFill>
              </a:rPr>
              <a:t>displayInfo</a:t>
            </a:r>
            <a:r>
              <a:rPr lang="en-US" b="1" dirty="0" smtClean="0">
                <a:solidFill>
                  <a:srgbClr val="7030A0"/>
                </a:solidFill>
              </a:rPr>
              <a:t>():</a:t>
            </a:r>
          </a:p>
          <a:p>
            <a:pPr>
              <a:spcBef>
                <a:spcPts val="0"/>
              </a:spcBef>
            </a:pPr>
            <a:r>
              <a:rPr lang="en-US" b="1" dirty="0" smtClean="0"/>
              <a:t>This function is defined separately outside (not inside) the main function. It stands alone. It means a function is a self-contained unit written to perform a specific but well-defined task.</a:t>
            </a:r>
          </a:p>
          <a:p>
            <a:pPr>
              <a:spcBef>
                <a:spcPts val="0"/>
              </a:spcBef>
            </a:pPr>
            <a:r>
              <a:rPr lang="en-US" b="1" dirty="0" smtClean="0"/>
              <a:t>The following example will demonstrate what we are saying better. Also note that the order of arrangement of these functions within the program has no effect / does not matter. But very importantly only know that execution starts with the </a:t>
            </a:r>
            <a:r>
              <a:rPr lang="en-US" b="1" dirty="0" smtClean="0">
                <a:solidFill>
                  <a:srgbClr val="7030A0"/>
                </a:solidFill>
              </a:rPr>
              <a:t>main().</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Program Example:</a:t>
            </a:r>
            <a:endParaRPr lang="en-US" sz="2800" dirty="0"/>
          </a:p>
        </p:txBody>
      </p:sp>
      <p:sp>
        <p:nvSpPr>
          <p:cNvPr id="3" name="Content Placeholder 2"/>
          <p:cNvSpPr>
            <a:spLocks noGrp="1"/>
          </p:cNvSpPr>
          <p:nvPr>
            <p:ph idx="1"/>
          </p:nvPr>
        </p:nvSpPr>
        <p:spPr/>
        <p:txBody>
          <a:bodyPr>
            <a:normAutofit fontScale="55000" lnSpcReduction="20000"/>
          </a:bodyPr>
          <a:lstStyle/>
          <a:p>
            <a:pPr>
              <a:spcBef>
                <a:spcPts val="0"/>
              </a:spcBef>
            </a:pPr>
            <a:r>
              <a:rPr lang="en-US" b="1" dirty="0" smtClean="0">
                <a:solidFill>
                  <a:srgbClr val="7030A0"/>
                </a:solidFill>
                <a:latin typeface="Aharoni" pitchFamily="2" charset="-79"/>
                <a:cs typeface="Aharoni" pitchFamily="2" charset="-79"/>
              </a:rPr>
              <a:t>void main()</a:t>
            </a:r>
          </a:p>
          <a:p>
            <a:pPr>
              <a:spcBef>
                <a:spcPts val="0"/>
              </a:spcBef>
            </a:pPr>
            <a:r>
              <a:rPr lang="en-US" b="1" dirty="0" smtClean="0">
                <a:solidFill>
                  <a:srgbClr val="7030A0"/>
                </a:solidFill>
                <a:latin typeface="Aharoni" pitchFamily="2" charset="-79"/>
                <a:cs typeface="Aharoni" pitchFamily="2" charset="-79"/>
              </a:rPr>
              <a:t>    {         </a:t>
            </a:r>
          </a:p>
          <a:p>
            <a:pPr>
              <a:spcBef>
                <a:spcPts val="0"/>
              </a:spcBef>
            </a:pPr>
            <a:r>
              <a:rPr lang="en-US" b="1" dirty="0" smtClean="0">
                <a:solidFill>
                  <a:srgbClr val="7030A0"/>
                </a:solidFill>
                <a:latin typeface="Aharoni" pitchFamily="2" charset="-79"/>
                <a:cs typeface="Aharoni" pitchFamily="2" charset="-79"/>
              </a:rPr>
              <a:t>	…</a:t>
            </a:r>
          </a:p>
          <a:p>
            <a:pPr>
              <a:spcBef>
                <a:spcPts val="0"/>
              </a:spcBef>
            </a:pPr>
            <a:r>
              <a:rPr lang="en-US" b="1" dirty="0" smtClean="0">
                <a:solidFill>
                  <a:srgbClr val="7030A0"/>
                </a:solidFill>
                <a:latin typeface="Aharoni" pitchFamily="2" charset="-79"/>
                <a:cs typeface="Aharoni" pitchFamily="2" charset="-79"/>
              </a:rPr>
              <a:t>	</a:t>
            </a:r>
            <a:r>
              <a:rPr lang="en-US" b="1" dirty="0" err="1" smtClean="0">
                <a:solidFill>
                  <a:srgbClr val="7030A0"/>
                </a:solidFill>
                <a:latin typeface="Aharoni" pitchFamily="2" charset="-79"/>
                <a:cs typeface="Aharoni" pitchFamily="2" charset="-79"/>
              </a:rPr>
              <a:t>displayInfo</a:t>
            </a:r>
            <a:r>
              <a:rPr lang="en-US" b="1" dirty="0" smtClean="0">
                <a:solidFill>
                  <a:srgbClr val="7030A0"/>
                </a:solidFill>
                <a:latin typeface="Aharoni" pitchFamily="2" charset="-79"/>
                <a:cs typeface="Aharoni" pitchFamily="2" charset="-79"/>
              </a:rPr>
              <a:t>(); /* </a:t>
            </a:r>
            <a:r>
              <a:rPr lang="en-US" b="1" dirty="0" smtClean="0">
                <a:latin typeface="Aharoni" pitchFamily="2" charset="-79"/>
                <a:cs typeface="Aharoni" pitchFamily="2" charset="-79"/>
              </a:rPr>
              <a:t>function is called here. The benefit is that you  </a:t>
            </a:r>
          </a:p>
          <a:p>
            <a:pPr>
              <a:spcBef>
                <a:spcPts val="0"/>
              </a:spcBef>
            </a:pPr>
            <a:r>
              <a:rPr lang="en-US" b="1" dirty="0" smtClean="0">
                <a:latin typeface="Aharoni" pitchFamily="2" charset="-79"/>
                <a:cs typeface="Aharoni" pitchFamily="2" charset="-79"/>
              </a:rPr>
              <a:t>      need not re-write the 3 lines of code executed by this function   </a:t>
            </a:r>
          </a:p>
          <a:p>
            <a:pPr>
              <a:spcBef>
                <a:spcPts val="0"/>
              </a:spcBef>
            </a:pPr>
            <a:r>
              <a:rPr lang="en-US" b="1" dirty="0" smtClean="0">
                <a:latin typeface="Aharoni" pitchFamily="2" charset="-79"/>
                <a:cs typeface="Aharoni" pitchFamily="2" charset="-79"/>
              </a:rPr>
              <a:t>      anytime you want to achieve the same task, just call the function. */</a:t>
            </a:r>
          </a:p>
          <a:p>
            <a:pPr marL="530352" indent="-457200">
              <a:spcBef>
                <a:spcPts val="0"/>
              </a:spcBef>
            </a:pPr>
            <a:r>
              <a:rPr lang="en-US" b="1" dirty="0" smtClean="0">
                <a:solidFill>
                  <a:srgbClr val="7030A0"/>
                </a:solidFill>
                <a:latin typeface="Aharoni" pitchFamily="2" charset="-79"/>
                <a:cs typeface="Aharoni" pitchFamily="2" charset="-79"/>
              </a:rPr>
              <a:t>           </a:t>
            </a:r>
          </a:p>
          <a:p>
            <a:pPr marL="530352" indent="-457200">
              <a:spcBef>
                <a:spcPts val="0"/>
              </a:spcBef>
            </a:pPr>
            <a:r>
              <a:rPr lang="en-US" b="1" dirty="0" smtClean="0">
                <a:solidFill>
                  <a:srgbClr val="7030A0"/>
                </a:solidFill>
                <a:latin typeface="Aharoni" pitchFamily="2" charset="-79"/>
                <a:cs typeface="Aharoni" pitchFamily="2" charset="-79"/>
              </a:rPr>
              <a:t>       </a:t>
            </a:r>
            <a:r>
              <a:rPr lang="en-US" b="1" dirty="0" err="1" smtClean="0">
                <a:solidFill>
                  <a:srgbClr val="7030A0"/>
                </a:solidFill>
                <a:latin typeface="Aharoni" pitchFamily="2" charset="-79"/>
                <a:cs typeface="Aharoni" pitchFamily="2" charset="-79"/>
              </a:rPr>
              <a:t>scanf</a:t>
            </a:r>
            <a:r>
              <a:rPr lang="en-US" b="1" dirty="0" smtClean="0">
                <a:solidFill>
                  <a:srgbClr val="7030A0"/>
                </a:solidFill>
                <a:latin typeface="Aharoni" pitchFamily="2" charset="-79"/>
                <a:cs typeface="Aharoni" pitchFamily="2" charset="-79"/>
              </a:rPr>
              <a:t>(“%d”, &amp;hour);</a:t>
            </a:r>
          </a:p>
          <a:p>
            <a:pPr marL="530352" indent="-457200">
              <a:spcBef>
                <a:spcPts val="0"/>
              </a:spcBef>
            </a:pPr>
            <a:r>
              <a:rPr lang="en-US" b="1" dirty="0" smtClean="0">
                <a:solidFill>
                  <a:srgbClr val="7030A0"/>
                </a:solidFill>
                <a:latin typeface="Aharoni" pitchFamily="2" charset="-79"/>
                <a:cs typeface="Aharoni" pitchFamily="2" charset="-79"/>
              </a:rPr>
              <a:t>           …</a:t>
            </a:r>
          </a:p>
          <a:p>
            <a:pPr marL="530352" indent="-457200">
              <a:spcBef>
                <a:spcPts val="0"/>
              </a:spcBef>
            </a:pPr>
            <a:r>
              <a:rPr lang="en-US" b="1" dirty="0" smtClean="0">
                <a:latin typeface="Aharoni" pitchFamily="2" charset="-79"/>
                <a:cs typeface="Aharoni" pitchFamily="2" charset="-79"/>
              </a:rPr>
              <a:t> }// end of function main()</a:t>
            </a:r>
          </a:p>
          <a:p>
            <a:pPr marL="530352" indent="-457200">
              <a:spcBef>
                <a:spcPts val="0"/>
              </a:spcBef>
            </a:pPr>
            <a:endParaRPr lang="en-US" b="1" dirty="0" smtClean="0">
              <a:latin typeface="Aharoni" pitchFamily="2" charset="-79"/>
              <a:cs typeface="Aharoni" pitchFamily="2" charset="-79"/>
            </a:endParaRPr>
          </a:p>
          <a:p>
            <a:pPr marL="530352" indent="-457200">
              <a:spcBef>
                <a:spcPts val="0"/>
              </a:spcBef>
            </a:pPr>
            <a:r>
              <a:rPr lang="en-US" b="1" dirty="0" smtClean="0">
                <a:latin typeface="Aharoni" pitchFamily="2" charset="-79"/>
                <a:cs typeface="Aharoni" pitchFamily="2" charset="-79"/>
              </a:rPr>
              <a:t>//function is declared and defined below</a:t>
            </a:r>
          </a:p>
          <a:p>
            <a:pPr marL="73152" indent="0">
              <a:spcBef>
                <a:spcPts val="0"/>
              </a:spcBef>
              <a:buNone/>
            </a:pPr>
            <a:endParaRPr lang="en-US" b="1" dirty="0" smtClean="0">
              <a:latin typeface="Aharoni" pitchFamily="2" charset="-79"/>
              <a:cs typeface="Aharoni" pitchFamily="2" charset="-79"/>
            </a:endParaRPr>
          </a:p>
          <a:p>
            <a:pPr>
              <a:spcBef>
                <a:spcPts val="0"/>
              </a:spcBef>
            </a:pPr>
            <a:r>
              <a:rPr lang="en-US" b="1" dirty="0" smtClean="0">
                <a:solidFill>
                  <a:srgbClr val="7030A0"/>
                </a:solidFill>
                <a:latin typeface="Aharoni" pitchFamily="2" charset="-79"/>
                <a:cs typeface="Aharoni" pitchFamily="2" charset="-79"/>
              </a:rPr>
              <a:t> </a:t>
            </a:r>
            <a:r>
              <a:rPr lang="en-US" b="1" dirty="0">
                <a:solidFill>
                  <a:srgbClr val="7030A0"/>
                </a:solidFill>
                <a:latin typeface="Aharoni" pitchFamily="2" charset="-79"/>
                <a:cs typeface="Aharoni" pitchFamily="2" charset="-79"/>
              </a:rPr>
              <a:t>void </a:t>
            </a:r>
            <a:r>
              <a:rPr lang="en-US" b="1" dirty="0" err="1">
                <a:solidFill>
                  <a:srgbClr val="7030A0"/>
                </a:solidFill>
                <a:latin typeface="Aharoni" pitchFamily="2" charset="-79"/>
                <a:cs typeface="Aharoni" pitchFamily="2" charset="-79"/>
              </a:rPr>
              <a:t>displayInfo</a:t>
            </a:r>
            <a:r>
              <a:rPr lang="en-US" b="1" dirty="0">
                <a:solidFill>
                  <a:srgbClr val="7030A0"/>
                </a:solidFill>
                <a:latin typeface="Aharoni" pitchFamily="2" charset="-79"/>
                <a:cs typeface="Aharoni" pitchFamily="2" charset="-79"/>
              </a:rPr>
              <a:t>()</a:t>
            </a:r>
          </a:p>
          <a:p>
            <a:pPr>
              <a:spcBef>
                <a:spcPts val="0"/>
              </a:spcBef>
            </a:pPr>
            <a:r>
              <a:rPr lang="en-US" b="1" dirty="0" smtClean="0">
                <a:solidFill>
                  <a:srgbClr val="7030A0"/>
                </a:solidFill>
                <a:latin typeface="Aharoni" pitchFamily="2" charset="-79"/>
                <a:cs typeface="Aharoni" pitchFamily="2" charset="-79"/>
              </a:rPr>
              <a:t> </a:t>
            </a:r>
            <a:r>
              <a:rPr lang="en-US" b="1" dirty="0">
                <a:solidFill>
                  <a:srgbClr val="7030A0"/>
                </a:solidFill>
              </a:rPr>
              <a:t>{</a:t>
            </a:r>
          </a:p>
          <a:p>
            <a:pPr>
              <a:spcBef>
                <a:spcPts val="0"/>
              </a:spcBef>
            </a:pPr>
            <a:r>
              <a:rPr lang="en-US" b="1" dirty="0">
                <a:solidFill>
                  <a:srgbClr val="7030A0"/>
                </a:solidFill>
              </a:rPr>
              <a:t>	</a:t>
            </a:r>
            <a:r>
              <a:rPr lang="en-US" b="1" dirty="0" err="1">
                <a:solidFill>
                  <a:srgbClr val="7030A0"/>
                </a:solidFill>
              </a:rPr>
              <a:t>printf</a:t>
            </a:r>
            <a:r>
              <a:rPr lang="en-US" b="1" dirty="0">
                <a:solidFill>
                  <a:srgbClr val="7030A0"/>
                </a:solidFill>
              </a:rPr>
              <a:t>(”\n Welcome to the Input Segment</a:t>
            </a:r>
            <a:r>
              <a:rPr lang="en-US" b="1" dirty="0" smtClean="0">
                <a:solidFill>
                  <a:srgbClr val="7030A0"/>
                </a:solidFill>
              </a:rPr>
              <a:t>”);</a:t>
            </a:r>
            <a:endParaRPr lang="en-US" b="1" dirty="0">
              <a:solidFill>
                <a:srgbClr val="7030A0"/>
              </a:solidFill>
            </a:endParaRPr>
          </a:p>
          <a:p>
            <a:pPr>
              <a:spcBef>
                <a:spcPts val="0"/>
              </a:spcBef>
            </a:pPr>
            <a:r>
              <a:rPr lang="en-US" b="1" dirty="0">
                <a:solidFill>
                  <a:srgbClr val="7030A0"/>
                </a:solidFill>
              </a:rPr>
              <a:t>      </a:t>
            </a:r>
            <a:r>
              <a:rPr lang="en-US" b="1" dirty="0" smtClean="0">
                <a:solidFill>
                  <a:srgbClr val="7030A0"/>
                </a:solidFill>
              </a:rPr>
              <a:t>     </a:t>
            </a:r>
            <a:r>
              <a:rPr lang="en-US" b="1" dirty="0" err="1" smtClean="0">
                <a:solidFill>
                  <a:srgbClr val="7030A0"/>
                </a:solidFill>
              </a:rPr>
              <a:t>printf</a:t>
            </a:r>
            <a:r>
              <a:rPr lang="en-US" b="1" dirty="0">
                <a:solidFill>
                  <a:srgbClr val="7030A0"/>
                </a:solidFill>
              </a:rPr>
              <a:t>(”\n Please Enter Your Input Value”);</a:t>
            </a:r>
          </a:p>
          <a:p>
            <a:pPr>
              <a:spcBef>
                <a:spcPts val="0"/>
              </a:spcBef>
            </a:pPr>
            <a:r>
              <a:rPr lang="en-US" b="1" dirty="0">
                <a:solidFill>
                  <a:srgbClr val="7030A0"/>
                </a:solidFill>
              </a:rPr>
              <a:t>	</a:t>
            </a:r>
            <a:r>
              <a:rPr lang="en-US" b="1" dirty="0" err="1">
                <a:solidFill>
                  <a:srgbClr val="7030A0"/>
                </a:solidFill>
              </a:rPr>
              <a:t>printf</a:t>
            </a:r>
            <a:r>
              <a:rPr lang="en-US" b="1" dirty="0">
                <a:solidFill>
                  <a:srgbClr val="7030A0"/>
                </a:solidFill>
              </a:rPr>
              <a:t>(”\n Note That Input is within 0-10”);</a:t>
            </a:r>
          </a:p>
          <a:p>
            <a:pPr>
              <a:spcBef>
                <a:spcPts val="0"/>
              </a:spcBef>
            </a:pPr>
            <a:r>
              <a:rPr lang="en-US" b="1" dirty="0" smtClean="0">
                <a:solidFill>
                  <a:srgbClr val="7030A0"/>
                </a:solidFill>
              </a:rPr>
              <a:t> }</a:t>
            </a:r>
            <a:r>
              <a:rPr lang="en-US" b="1" dirty="0" smtClean="0">
                <a:solidFill>
                  <a:srgbClr val="7030A0"/>
                </a:solidFill>
                <a:latin typeface="Aharoni" pitchFamily="2" charset="-79"/>
                <a:cs typeface="Aharoni" pitchFamily="2" charset="-79"/>
              </a:rPr>
              <a:t>// </a:t>
            </a:r>
            <a:r>
              <a:rPr lang="en-US" b="1" dirty="0" smtClean="0">
                <a:latin typeface="Aharoni" pitchFamily="2" charset="-79"/>
                <a:cs typeface="Aharoni" pitchFamily="2" charset="-79"/>
              </a:rPr>
              <a:t>end of function </a:t>
            </a:r>
            <a:r>
              <a:rPr lang="en-US" b="1" dirty="0" err="1" smtClean="0">
                <a:latin typeface="Aharoni" pitchFamily="2" charset="-79"/>
                <a:cs typeface="Aharoni" pitchFamily="2" charset="-79"/>
              </a:rPr>
              <a:t>displayInfo</a:t>
            </a:r>
            <a:r>
              <a:rPr lang="en-US" b="1" dirty="0" smtClean="0">
                <a:latin typeface="Aharoni" pitchFamily="2" charset="-79"/>
                <a:cs typeface="Aharoni" pitchFamily="2" charset="-79"/>
              </a:rPr>
              <a:t>()</a:t>
            </a:r>
          </a:p>
          <a:p>
            <a:pPr>
              <a:spcBef>
                <a:spcPts val="0"/>
              </a:spcBef>
            </a:pPr>
            <a:endParaRPr lang="en-US" b="1" dirty="0" smtClean="0">
              <a:solidFill>
                <a:srgbClr val="7030A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Program Example:</a:t>
            </a:r>
            <a:endParaRPr lang="en-US" sz="2800" dirty="0"/>
          </a:p>
        </p:txBody>
      </p:sp>
      <p:sp>
        <p:nvSpPr>
          <p:cNvPr id="3" name="Content Placeholder 2"/>
          <p:cNvSpPr>
            <a:spLocks noGrp="1"/>
          </p:cNvSpPr>
          <p:nvPr>
            <p:ph idx="1"/>
          </p:nvPr>
        </p:nvSpPr>
        <p:spPr/>
        <p:txBody>
          <a:bodyPr>
            <a:normAutofit fontScale="77500" lnSpcReduction="20000"/>
          </a:bodyPr>
          <a:lstStyle/>
          <a:p>
            <a:pPr algn="just"/>
            <a:r>
              <a:rPr lang="en-US" b="1" dirty="0" smtClean="0"/>
              <a:t>Evidently there are two functions in the code example above, the first </a:t>
            </a:r>
            <a:r>
              <a:rPr lang="en-US" b="1" dirty="0" smtClean="0">
                <a:solidFill>
                  <a:srgbClr val="7030A0"/>
                </a:solidFill>
              </a:rPr>
              <a:t>main()</a:t>
            </a:r>
            <a:r>
              <a:rPr lang="en-US" b="1" dirty="0" smtClean="0">
                <a:solidFill>
                  <a:srgbClr val="FFFF00"/>
                </a:solidFill>
              </a:rPr>
              <a:t> </a:t>
            </a:r>
            <a:r>
              <a:rPr lang="en-US" b="1" dirty="0" smtClean="0"/>
              <a:t>and the second </a:t>
            </a:r>
            <a:r>
              <a:rPr lang="en-US" b="1" dirty="0" err="1" smtClean="0">
                <a:solidFill>
                  <a:srgbClr val="7030A0"/>
                </a:solidFill>
              </a:rPr>
              <a:t>displayInfo</a:t>
            </a:r>
            <a:r>
              <a:rPr lang="en-US" b="1" dirty="0" smtClean="0">
                <a:solidFill>
                  <a:srgbClr val="7030A0"/>
                </a:solidFill>
              </a:rPr>
              <a:t>(). </a:t>
            </a:r>
            <a:r>
              <a:rPr lang="en-US" b="1" dirty="0" smtClean="0"/>
              <a:t>The second is called inside the main(). The “ … “in the main function preceding the calling indicates that the main function has been executing some series of instruction before getting to the line where the function </a:t>
            </a:r>
            <a:r>
              <a:rPr lang="en-US" b="1" dirty="0" err="1" smtClean="0"/>
              <a:t>displayInfo</a:t>
            </a:r>
            <a:r>
              <a:rPr lang="en-US" b="1" dirty="0" smtClean="0"/>
              <a:t>() is called. As this function is called in the function(main() ), program control flow jumps out of main() from that very point to where the called function is </a:t>
            </a:r>
            <a:r>
              <a:rPr lang="en-US" b="1" i="1" dirty="0" smtClean="0"/>
              <a:t>defined</a:t>
            </a:r>
            <a:r>
              <a:rPr lang="en-US" b="1" dirty="0" smtClean="0"/>
              <a:t> (</a:t>
            </a:r>
            <a:r>
              <a:rPr lang="en-US" b="1" dirty="0" smtClean="0">
                <a:solidFill>
                  <a:srgbClr val="C00000"/>
                </a:solidFill>
              </a:rPr>
              <a:t>void </a:t>
            </a:r>
            <a:r>
              <a:rPr lang="en-US" b="1" dirty="0" err="1" smtClean="0">
                <a:solidFill>
                  <a:srgbClr val="C00000"/>
                </a:solidFill>
              </a:rPr>
              <a:t>displayInfo</a:t>
            </a:r>
            <a:r>
              <a:rPr lang="en-US" b="1" dirty="0" smtClean="0">
                <a:solidFill>
                  <a:srgbClr val="C00000"/>
                </a:solidFill>
              </a:rPr>
              <a:t>(){…} </a:t>
            </a:r>
            <a:r>
              <a:rPr lang="en-US" b="1" dirty="0" smtClean="0"/>
              <a:t>), carries out the instructions in the called function and comes back to the point where the calling took place to proceed execution. A stack activation record is internally required for the program to be able to know where to return.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00" y="53752"/>
            <a:ext cx="8291264" cy="1143000"/>
          </a:xfrm>
        </p:spPr>
        <p:txBody>
          <a:bodyPr>
            <a:normAutofit/>
          </a:bodyPr>
          <a:lstStyle/>
          <a:p>
            <a:r>
              <a:rPr lang="en-GB" sz="3200" b="1" dirty="0" smtClean="0"/>
              <a:t>Calculator Programme Written as Functions</a:t>
            </a:r>
            <a:endParaRPr lang="en-US" sz="3200" b="1" dirty="0"/>
          </a:p>
        </p:txBody>
      </p:sp>
      <p:sp>
        <p:nvSpPr>
          <p:cNvPr id="3" name="Content Placeholder 2"/>
          <p:cNvSpPr>
            <a:spLocks noGrp="1"/>
          </p:cNvSpPr>
          <p:nvPr>
            <p:ph idx="1"/>
          </p:nvPr>
        </p:nvSpPr>
        <p:spPr>
          <a:xfrm>
            <a:off x="457200" y="4149080"/>
            <a:ext cx="8229600" cy="2548880"/>
          </a:xfrm>
        </p:spPr>
        <p:txBody>
          <a:bodyPr>
            <a:normAutofit fontScale="92500"/>
          </a:bodyPr>
          <a:lstStyle/>
          <a:p>
            <a:r>
              <a:rPr lang="en-GB" sz="2800" dirty="0" smtClean="0"/>
              <a:t>The functions are declared inside main function -meaning that they are local to main and therefore can only be called by main. If we need to call them from other parts of the program(i.e. if another function needs to call them), then we must declared them outside of main function(i.e. make them global functions). </a:t>
            </a:r>
            <a:endParaRPr lang="en-US" sz="2800" dirty="0"/>
          </a:p>
        </p:txBody>
      </p:sp>
      <p:grpSp>
        <p:nvGrpSpPr>
          <p:cNvPr id="4" name="Group 3"/>
          <p:cNvGrpSpPr/>
          <p:nvPr/>
        </p:nvGrpSpPr>
        <p:grpSpPr>
          <a:xfrm>
            <a:off x="2598321" y="1372938"/>
            <a:ext cx="2952328" cy="2015992"/>
            <a:chOff x="2572544" y="966435"/>
            <a:chExt cx="2952328" cy="2015992"/>
          </a:xfrm>
        </p:grpSpPr>
        <p:sp>
          <p:nvSpPr>
            <p:cNvPr id="5" name="TextBox 4"/>
            <p:cNvSpPr txBox="1"/>
            <p:nvPr/>
          </p:nvSpPr>
          <p:spPr>
            <a:xfrm>
              <a:off x="2572544" y="966435"/>
              <a:ext cx="2952328"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000" b="1" dirty="0"/>
                <a:t>m</a:t>
              </a:r>
              <a:r>
                <a:rPr lang="en-GB" sz="2000" b="1" dirty="0" smtClean="0"/>
                <a:t>ain()</a:t>
              </a:r>
            </a:p>
            <a:p>
              <a:pPr algn="ctr"/>
              <a:r>
                <a:rPr lang="en-GB" sz="2000" b="1" dirty="0" smtClean="0"/>
                <a:t>The caller of other functions</a:t>
              </a:r>
              <a:endParaRPr lang="en-US" sz="2000" b="1" dirty="0"/>
            </a:p>
          </p:txBody>
        </p:sp>
        <p:cxnSp>
          <p:nvCxnSpPr>
            <p:cNvPr id="9" name="Straight Arrow Connector 8"/>
            <p:cNvCxnSpPr/>
            <p:nvPr/>
          </p:nvCxnSpPr>
          <p:spPr>
            <a:xfrm flipH="1">
              <a:off x="2995584" y="1982190"/>
              <a:ext cx="576063" cy="9696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16" idx="0"/>
            </p:cNvCxnSpPr>
            <p:nvPr/>
          </p:nvCxnSpPr>
          <p:spPr>
            <a:xfrm>
              <a:off x="4187168" y="1983481"/>
              <a:ext cx="1216991" cy="9989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14" name="TextBox 13"/>
          <p:cNvSpPr txBox="1"/>
          <p:nvPr/>
        </p:nvSpPr>
        <p:spPr>
          <a:xfrm>
            <a:off x="247487" y="3301226"/>
            <a:ext cx="165618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000" b="1" dirty="0"/>
              <a:t>addition(a, b)</a:t>
            </a:r>
            <a:endParaRPr lang="en-US" sz="2000" b="1" dirty="0"/>
          </a:p>
        </p:txBody>
      </p:sp>
      <p:sp>
        <p:nvSpPr>
          <p:cNvPr id="15" name="TextBox 14"/>
          <p:cNvSpPr txBox="1"/>
          <p:nvPr/>
        </p:nvSpPr>
        <p:spPr>
          <a:xfrm>
            <a:off x="6876256" y="3342420"/>
            <a:ext cx="1656184"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000" b="1" dirty="0"/>
              <a:t>division(a, </a:t>
            </a:r>
            <a:r>
              <a:rPr lang="en-GB" sz="2000" b="1" dirty="0" smtClean="0"/>
              <a:t>b)</a:t>
            </a:r>
            <a:endParaRPr lang="en-US" sz="2000" b="1" dirty="0"/>
          </a:p>
        </p:txBody>
      </p:sp>
      <p:sp>
        <p:nvSpPr>
          <p:cNvPr id="16" name="TextBox 15"/>
          <p:cNvSpPr txBox="1"/>
          <p:nvPr/>
        </p:nvSpPr>
        <p:spPr>
          <a:xfrm>
            <a:off x="4271648" y="3388930"/>
            <a:ext cx="231657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000" b="1" dirty="0"/>
              <a:t>multiplication(a, b)</a:t>
            </a:r>
            <a:endParaRPr lang="en-US" sz="2000" b="1" dirty="0"/>
          </a:p>
        </p:txBody>
      </p:sp>
      <p:sp>
        <p:nvSpPr>
          <p:cNvPr id="17" name="TextBox 16"/>
          <p:cNvSpPr txBox="1"/>
          <p:nvPr/>
        </p:nvSpPr>
        <p:spPr>
          <a:xfrm>
            <a:off x="2189076" y="3358316"/>
            <a:ext cx="194840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000" b="1" dirty="0"/>
              <a:t>subtraction(a, b)</a:t>
            </a:r>
            <a:endParaRPr lang="en-US" sz="2000" b="1" dirty="0"/>
          </a:p>
        </p:txBody>
      </p:sp>
      <p:cxnSp>
        <p:nvCxnSpPr>
          <p:cNvPr id="18" name="Straight Arrow Connector 17"/>
          <p:cNvCxnSpPr>
            <a:endCxn id="14" idx="0"/>
          </p:cNvCxnSpPr>
          <p:nvPr/>
        </p:nvCxnSpPr>
        <p:spPr>
          <a:xfrm flipH="1">
            <a:off x="1075579" y="2372797"/>
            <a:ext cx="2259678" cy="9284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5" idx="0"/>
          </p:cNvCxnSpPr>
          <p:nvPr/>
        </p:nvCxnSpPr>
        <p:spPr>
          <a:xfrm>
            <a:off x="4934389" y="2372704"/>
            <a:ext cx="2769959" cy="9697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2176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Calculator: Implementation</a:t>
            </a:r>
            <a:endParaRPr lang="en-US" dirty="0"/>
          </a:p>
        </p:txBody>
      </p:sp>
      <p:sp>
        <p:nvSpPr>
          <p:cNvPr id="3" name="Content Placeholder 2"/>
          <p:cNvSpPr>
            <a:spLocks noGrp="1"/>
          </p:cNvSpPr>
          <p:nvPr>
            <p:ph idx="1"/>
          </p:nvPr>
        </p:nvSpPr>
        <p:spPr>
          <a:xfrm>
            <a:off x="179512" y="1600200"/>
            <a:ext cx="8964488" cy="4525963"/>
          </a:xfrm>
        </p:spPr>
        <p:txBody>
          <a:bodyPr>
            <a:normAutofit/>
          </a:bodyPr>
          <a:lstStyle/>
          <a:p>
            <a:pPr marL="514350" indent="-514350">
              <a:buFont typeface="+mj-lt"/>
              <a:buAutoNum type="arabicParenR"/>
            </a:pPr>
            <a:r>
              <a:rPr lang="en-GB" sz="2400" dirty="0"/>
              <a:t>//Program to implement simple calculator with functions</a:t>
            </a:r>
          </a:p>
          <a:p>
            <a:pPr marL="514350" indent="-514350">
              <a:buFont typeface="+mj-lt"/>
              <a:buAutoNum type="arabicParenR"/>
            </a:pPr>
            <a:r>
              <a:rPr lang="en-GB" sz="2400" dirty="0"/>
              <a:t>#include &lt;</a:t>
            </a:r>
            <a:r>
              <a:rPr lang="en-GB" sz="2400" dirty="0" err="1"/>
              <a:t>stdio.h</a:t>
            </a:r>
            <a:r>
              <a:rPr lang="en-GB" sz="2400" dirty="0"/>
              <a:t>&gt;</a:t>
            </a:r>
          </a:p>
          <a:p>
            <a:pPr marL="514350" indent="-514350">
              <a:buFont typeface="+mj-lt"/>
              <a:buAutoNum type="arabicParenR"/>
            </a:pPr>
            <a:r>
              <a:rPr lang="en-GB" sz="2400" dirty="0" err="1"/>
              <a:t>int</a:t>
            </a:r>
            <a:r>
              <a:rPr lang="en-GB" sz="2400" dirty="0"/>
              <a:t> main()</a:t>
            </a:r>
          </a:p>
          <a:p>
            <a:pPr marL="514350" indent="-514350">
              <a:buFont typeface="+mj-lt"/>
              <a:buAutoNum type="arabicParenR"/>
            </a:pPr>
            <a:r>
              <a:rPr lang="en-GB" sz="2400" dirty="0"/>
              <a:t>{</a:t>
            </a:r>
          </a:p>
          <a:p>
            <a:pPr marL="514350" indent="-514350">
              <a:buFont typeface="+mj-lt"/>
              <a:buAutoNum type="arabicParenR"/>
            </a:pPr>
            <a:r>
              <a:rPr lang="en-GB" sz="2400" dirty="0"/>
              <a:t> </a:t>
            </a:r>
            <a:r>
              <a:rPr lang="en-GB" sz="2400" dirty="0" err="1"/>
              <a:t>int</a:t>
            </a:r>
            <a:r>
              <a:rPr lang="en-GB" sz="2400" dirty="0"/>
              <a:t> a, b;  // local variables (to main function) declared </a:t>
            </a:r>
          </a:p>
          <a:p>
            <a:pPr marL="514350" indent="-514350">
              <a:buFont typeface="+mj-lt"/>
              <a:buAutoNum type="arabicParenR"/>
            </a:pPr>
            <a:r>
              <a:rPr lang="en-GB" sz="2400" dirty="0"/>
              <a:t> </a:t>
            </a:r>
            <a:r>
              <a:rPr lang="en-GB" sz="2400" dirty="0" err="1"/>
              <a:t>int</a:t>
            </a:r>
            <a:r>
              <a:rPr lang="en-GB" sz="2400" dirty="0"/>
              <a:t> addition(</a:t>
            </a:r>
            <a:r>
              <a:rPr lang="en-GB" sz="2400" dirty="0" err="1"/>
              <a:t>int</a:t>
            </a:r>
            <a:r>
              <a:rPr lang="en-GB" sz="2400" dirty="0"/>
              <a:t> a, </a:t>
            </a:r>
            <a:r>
              <a:rPr lang="en-GB" sz="2400" dirty="0" err="1"/>
              <a:t>int</a:t>
            </a:r>
            <a:r>
              <a:rPr lang="en-GB" sz="2400" dirty="0"/>
              <a:t> b);  // function declared in main </a:t>
            </a:r>
          </a:p>
          <a:p>
            <a:pPr marL="514350" indent="-514350">
              <a:buFont typeface="+mj-lt"/>
              <a:buAutoNum type="arabicParenR"/>
            </a:pPr>
            <a:r>
              <a:rPr lang="en-GB" sz="2400" dirty="0"/>
              <a:t> </a:t>
            </a:r>
            <a:r>
              <a:rPr lang="en-GB" sz="2400" dirty="0" err="1"/>
              <a:t>int</a:t>
            </a:r>
            <a:r>
              <a:rPr lang="en-GB" sz="2400" dirty="0"/>
              <a:t> subtraction(</a:t>
            </a:r>
            <a:r>
              <a:rPr lang="en-GB" sz="2400" dirty="0" err="1"/>
              <a:t>int</a:t>
            </a:r>
            <a:r>
              <a:rPr lang="en-GB" sz="2400" dirty="0"/>
              <a:t> a, </a:t>
            </a:r>
            <a:r>
              <a:rPr lang="en-GB" sz="2400" dirty="0" err="1"/>
              <a:t>int</a:t>
            </a:r>
            <a:r>
              <a:rPr lang="en-GB" sz="2400" dirty="0"/>
              <a:t> b); //a and b are formal parameters here</a:t>
            </a:r>
          </a:p>
          <a:p>
            <a:pPr marL="514350" indent="-514350">
              <a:buFont typeface="+mj-lt"/>
              <a:buAutoNum type="arabicParenR"/>
            </a:pPr>
            <a:r>
              <a:rPr lang="en-GB" sz="2400" dirty="0"/>
              <a:t> </a:t>
            </a:r>
            <a:r>
              <a:rPr lang="en-GB" sz="2400" dirty="0" err="1"/>
              <a:t>int</a:t>
            </a:r>
            <a:r>
              <a:rPr lang="en-GB" sz="2400" dirty="0"/>
              <a:t> multiplication(</a:t>
            </a:r>
            <a:r>
              <a:rPr lang="en-GB" sz="2400" dirty="0" err="1"/>
              <a:t>int</a:t>
            </a:r>
            <a:r>
              <a:rPr lang="en-GB" sz="2400" dirty="0"/>
              <a:t> a, </a:t>
            </a:r>
            <a:r>
              <a:rPr lang="en-GB" sz="2400" dirty="0" err="1"/>
              <a:t>int</a:t>
            </a:r>
            <a:r>
              <a:rPr lang="en-GB" sz="2400" dirty="0"/>
              <a:t> b);</a:t>
            </a:r>
          </a:p>
          <a:p>
            <a:pPr marL="514350" indent="-514350">
              <a:buFont typeface="+mj-lt"/>
              <a:buAutoNum type="arabicParenR"/>
            </a:pPr>
            <a:r>
              <a:rPr lang="en-GB" sz="2400" dirty="0"/>
              <a:t> float division(</a:t>
            </a:r>
            <a:r>
              <a:rPr lang="en-GB" sz="2400" dirty="0" err="1"/>
              <a:t>int</a:t>
            </a:r>
            <a:r>
              <a:rPr lang="en-GB" sz="2400" dirty="0"/>
              <a:t> a, </a:t>
            </a:r>
            <a:r>
              <a:rPr lang="en-GB" sz="2400" dirty="0" err="1"/>
              <a:t>int</a:t>
            </a:r>
            <a:r>
              <a:rPr lang="en-GB" sz="2400" dirty="0"/>
              <a:t> b);</a:t>
            </a:r>
            <a:endParaRPr lang="en-US" sz="2400" dirty="0"/>
          </a:p>
        </p:txBody>
      </p:sp>
    </p:spTree>
    <p:extLst>
      <p:ext uri="{BB962C8B-B14F-4D97-AF65-F5344CB8AC3E}">
        <p14:creationId xmlns:p14="http://schemas.microsoft.com/office/powerpoint/2010/main" val="604331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Calculator: </a:t>
            </a:r>
            <a:r>
              <a:rPr lang="en-US" dirty="0" smtClean="0"/>
              <a:t>Implementation..</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arenR" startAt="10"/>
            </a:pPr>
            <a:r>
              <a:rPr lang="en-GB" sz="1600" dirty="0" err="1"/>
              <a:t>printf</a:t>
            </a:r>
            <a:r>
              <a:rPr lang="en-GB" sz="1600" dirty="0"/>
              <a:t>("\n Enter the two values:");</a:t>
            </a:r>
          </a:p>
          <a:p>
            <a:pPr marL="514350" indent="-514350">
              <a:buFont typeface="+mj-lt"/>
              <a:buAutoNum type="arabicParenR" startAt="10"/>
            </a:pPr>
            <a:r>
              <a:rPr lang="en-GB" sz="1600" dirty="0"/>
              <a:t> </a:t>
            </a:r>
            <a:r>
              <a:rPr lang="en-GB" sz="1600" dirty="0" err="1"/>
              <a:t>scanf</a:t>
            </a:r>
            <a:r>
              <a:rPr lang="en-GB" sz="1600" dirty="0"/>
              <a:t>("%d %d", &amp;a, &amp;b);</a:t>
            </a:r>
          </a:p>
          <a:p>
            <a:pPr marL="514350" indent="-514350">
              <a:buFont typeface="+mj-lt"/>
              <a:buAutoNum type="arabicParenR" startAt="10"/>
            </a:pPr>
            <a:r>
              <a:rPr lang="en-GB" sz="1600" dirty="0"/>
              <a:t> // function called, a and b are actual arguments </a:t>
            </a:r>
          </a:p>
          <a:p>
            <a:pPr marL="514350" indent="-514350">
              <a:buFont typeface="+mj-lt"/>
              <a:buAutoNum type="arabicParenR" startAt="10"/>
            </a:pPr>
            <a:r>
              <a:rPr lang="en-GB" sz="1600" dirty="0"/>
              <a:t> //sending copies of values to the functions outside of main function</a:t>
            </a:r>
          </a:p>
          <a:p>
            <a:pPr marL="514350" indent="-514350">
              <a:buFont typeface="+mj-lt"/>
              <a:buAutoNum type="arabicParenR" startAt="10"/>
            </a:pPr>
            <a:r>
              <a:rPr lang="en-GB" sz="1600" dirty="0"/>
              <a:t> // a new variable is declared to store the value returned</a:t>
            </a:r>
          </a:p>
          <a:p>
            <a:pPr marL="514350" indent="-514350">
              <a:buFont typeface="+mj-lt"/>
              <a:buAutoNum type="arabicParenR" startAt="10"/>
            </a:pPr>
            <a:r>
              <a:rPr lang="en-GB" sz="1600" dirty="0"/>
              <a:t> </a:t>
            </a:r>
            <a:r>
              <a:rPr lang="en-GB" sz="1600" dirty="0" err="1"/>
              <a:t>int</a:t>
            </a:r>
            <a:r>
              <a:rPr lang="en-GB" sz="1600" dirty="0"/>
              <a:t> </a:t>
            </a:r>
            <a:r>
              <a:rPr lang="en-GB" sz="1600" dirty="0" err="1"/>
              <a:t>addResult</a:t>
            </a:r>
            <a:r>
              <a:rPr lang="en-GB" sz="1600" dirty="0"/>
              <a:t> = addition(a, b); </a:t>
            </a:r>
          </a:p>
          <a:p>
            <a:pPr marL="514350" indent="-514350">
              <a:buFont typeface="+mj-lt"/>
              <a:buAutoNum type="arabicParenR" startAt="10"/>
            </a:pPr>
            <a:r>
              <a:rPr lang="en-GB" sz="1600" dirty="0"/>
              <a:t> </a:t>
            </a:r>
            <a:r>
              <a:rPr lang="en-GB" sz="1600" dirty="0" err="1"/>
              <a:t>printf</a:t>
            </a:r>
            <a:r>
              <a:rPr lang="en-GB" sz="1600" dirty="0"/>
              <a:t>("\n The addition = %d ",</a:t>
            </a:r>
            <a:r>
              <a:rPr lang="en-GB" sz="1600" dirty="0" err="1"/>
              <a:t>addResult</a:t>
            </a:r>
            <a:r>
              <a:rPr lang="en-GB" sz="1600" dirty="0"/>
              <a:t>);</a:t>
            </a:r>
          </a:p>
          <a:p>
            <a:pPr marL="514350" indent="-514350">
              <a:buFont typeface="+mj-lt"/>
              <a:buAutoNum type="arabicParenR" startAt="10"/>
            </a:pPr>
            <a:r>
              <a:rPr lang="en-GB" sz="1600" dirty="0"/>
              <a:t> </a:t>
            </a:r>
            <a:r>
              <a:rPr lang="en-GB" sz="1600" dirty="0" err="1"/>
              <a:t>int</a:t>
            </a:r>
            <a:r>
              <a:rPr lang="en-GB" sz="1600" dirty="0"/>
              <a:t> </a:t>
            </a:r>
            <a:r>
              <a:rPr lang="en-GB" sz="1600" dirty="0" err="1"/>
              <a:t>subResult</a:t>
            </a:r>
            <a:r>
              <a:rPr lang="en-GB" sz="1600" dirty="0"/>
              <a:t> = subtraction(a, b);</a:t>
            </a:r>
          </a:p>
          <a:p>
            <a:pPr marL="514350" indent="-514350">
              <a:buFont typeface="+mj-lt"/>
              <a:buAutoNum type="arabicParenR" startAt="10"/>
            </a:pPr>
            <a:r>
              <a:rPr lang="en-GB" sz="1600" dirty="0"/>
              <a:t> </a:t>
            </a:r>
            <a:r>
              <a:rPr lang="en-GB" sz="1600" dirty="0" err="1"/>
              <a:t>printf</a:t>
            </a:r>
            <a:r>
              <a:rPr lang="en-GB" sz="1600" dirty="0"/>
              <a:t>("\n The subtraction = %d ",</a:t>
            </a:r>
            <a:r>
              <a:rPr lang="en-GB" sz="1600" dirty="0" err="1"/>
              <a:t>subResult</a:t>
            </a:r>
            <a:r>
              <a:rPr lang="en-GB" sz="1600" dirty="0"/>
              <a:t>);</a:t>
            </a:r>
          </a:p>
          <a:p>
            <a:pPr marL="514350" indent="-514350">
              <a:buFont typeface="+mj-lt"/>
              <a:buAutoNum type="arabicParenR" startAt="10"/>
            </a:pPr>
            <a:r>
              <a:rPr lang="en-GB" sz="1600" dirty="0"/>
              <a:t> </a:t>
            </a:r>
            <a:r>
              <a:rPr lang="en-GB" sz="1600" dirty="0" err="1"/>
              <a:t>int</a:t>
            </a:r>
            <a:r>
              <a:rPr lang="en-GB" sz="1600" dirty="0"/>
              <a:t> </a:t>
            </a:r>
            <a:r>
              <a:rPr lang="en-GB" sz="1600" dirty="0" err="1"/>
              <a:t>mulResult</a:t>
            </a:r>
            <a:r>
              <a:rPr lang="en-GB" sz="1600" dirty="0"/>
              <a:t> = multiplication(a, b);</a:t>
            </a:r>
          </a:p>
          <a:p>
            <a:pPr marL="514350" indent="-514350">
              <a:buFont typeface="+mj-lt"/>
              <a:buAutoNum type="arabicParenR" startAt="10"/>
            </a:pPr>
            <a:r>
              <a:rPr lang="en-GB" sz="1600" dirty="0"/>
              <a:t> </a:t>
            </a:r>
            <a:r>
              <a:rPr lang="en-GB" sz="1600" dirty="0" err="1"/>
              <a:t>printf</a:t>
            </a:r>
            <a:r>
              <a:rPr lang="en-GB" sz="1600" dirty="0"/>
              <a:t>("\n The multiplication = %d ",</a:t>
            </a:r>
            <a:r>
              <a:rPr lang="en-GB" sz="1600" dirty="0" err="1"/>
              <a:t>mulResult</a:t>
            </a:r>
            <a:r>
              <a:rPr lang="en-GB" sz="1600" dirty="0"/>
              <a:t>);</a:t>
            </a:r>
          </a:p>
          <a:p>
            <a:pPr marL="514350" indent="-514350">
              <a:buFont typeface="+mj-lt"/>
              <a:buAutoNum type="arabicParenR" startAt="10"/>
            </a:pPr>
            <a:r>
              <a:rPr lang="en-GB" sz="1600" dirty="0"/>
              <a:t> float </a:t>
            </a:r>
            <a:r>
              <a:rPr lang="en-GB" sz="1600" dirty="0" err="1"/>
              <a:t>divResult</a:t>
            </a:r>
            <a:r>
              <a:rPr lang="en-GB" sz="1600" dirty="0"/>
              <a:t> = division(a, b);</a:t>
            </a:r>
          </a:p>
          <a:p>
            <a:pPr marL="514350" indent="-514350">
              <a:buFont typeface="+mj-lt"/>
              <a:buAutoNum type="arabicParenR" startAt="10"/>
            </a:pPr>
            <a:r>
              <a:rPr lang="en-GB" sz="1600" dirty="0"/>
              <a:t> //Answer rounded off to 2 decimal places</a:t>
            </a:r>
          </a:p>
          <a:p>
            <a:pPr marL="514350" indent="-514350">
              <a:buFont typeface="+mj-lt"/>
              <a:buAutoNum type="arabicParenR" startAt="10"/>
            </a:pPr>
            <a:r>
              <a:rPr lang="en-GB" sz="1600" dirty="0"/>
              <a:t> </a:t>
            </a:r>
            <a:r>
              <a:rPr lang="en-GB" sz="1600" dirty="0" err="1"/>
              <a:t>printf</a:t>
            </a:r>
            <a:r>
              <a:rPr lang="en-GB" sz="1600" dirty="0"/>
              <a:t>("\n The division = %.2f ",</a:t>
            </a:r>
            <a:r>
              <a:rPr lang="en-GB" sz="1600" dirty="0" err="1"/>
              <a:t>divResult</a:t>
            </a:r>
            <a:r>
              <a:rPr lang="en-GB" sz="1600" dirty="0"/>
              <a:t>); </a:t>
            </a:r>
          </a:p>
          <a:p>
            <a:pPr marL="514350" indent="-514350">
              <a:buFont typeface="+mj-lt"/>
              <a:buAutoNum type="arabicParenR" startAt="10"/>
            </a:pPr>
            <a:endParaRPr lang="en-GB" sz="1600" dirty="0"/>
          </a:p>
          <a:p>
            <a:pPr marL="514350" indent="-514350">
              <a:buFont typeface="+mj-lt"/>
              <a:buAutoNum type="arabicParenR" startAt="10"/>
            </a:pPr>
            <a:r>
              <a:rPr lang="en-GB" sz="1600" dirty="0"/>
              <a:t>return 0;</a:t>
            </a:r>
          </a:p>
          <a:p>
            <a:pPr marL="514350" indent="-514350">
              <a:buFont typeface="+mj-lt"/>
              <a:buAutoNum type="arabicParenR" startAt="10"/>
            </a:pPr>
            <a:r>
              <a:rPr lang="en-GB" sz="1600" dirty="0"/>
              <a:t>}</a:t>
            </a:r>
            <a:endParaRPr lang="en-US" sz="1600" dirty="0"/>
          </a:p>
        </p:txBody>
      </p:sp>
    </p:spTree>
    <p:extLst>
      <p:ext uri="{BB962C8B-B14F-4D97-AF65-F5344CB8AC3E}">
        <p14:creationId xmlns:p14="http://schemas.microsoft.com/office/powerpoint/2010/main" val="415458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Calculator: </a:t>
            </a:r>
            <a:r>
              <a:rPr lang="en-US" dirty="0" smtClean="0"/>
              <a:t>Implementation..</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arenR" startAt="26"/>
            </a:pPr>
            <a:r>
              <a:rPr lang="en-GB" sz="1800" b="1" dirty="0"/>
              <a:t>// defining the function</a:t>
            </a:r>
          </a:p>
          <a:p>
            <a:pPr marL="514350" indent="-514350">
              <a:buFont typeface="+mj-lt"/>
              <a:buAutoNum type="arabicParenR" startAt="26"/>
            </a:pPr>
            <a:r>
              <a:rPr lang="en-GB" sz="1800" b="1" dirty="0"/>
              <a:t>// values in a and b are sent to x and y as inputs</a:t>
            </a:r>
          </a:p>
          <a:p>
            <a:pPr marL="514350" indent="-514350">
              <a:buFont typeface="+mj-lt"/>
              <a:buAutoNum type="arabicParenR" startAt="26"/>
            </a:pPr>
            <a:r>
              <a:rPr lang="en-GB" sz="1800" b="1" dirty="0" err="1"/>
              <a:t>int</a:t>
            </a:r>
            <a:r>
              <a:rPr lang="en-GB" sz="1800" b="1" dirty="0"/>
              <a:t> addition(</a:t>
            </a:r>
            <a:r>
              <a:rPr lang="en-GB" sz="1800" b="1" dirty="0" err="1"/>
              <a:t>int</a:t>
            </a:r>
            <a:r>
              <a:rPr lang="en-GB" sz="1800" b="1" dirty="0"/>
              <a:t> x, </a:t>
            </a:r>
            <a:r>
              <a:rPr lang="en-GB" sz="1800" b="1" dirty="0" err="1"/>
              <a:t>int</a:t>
            </a:r>
            <a:r>
              <a:rPr lang="en-GB" sz="1800" b="1" dirty="0"/>
              <a:t> y)</a:t>
            </a:r>
          </a:p>
          <a:p>
            <a:pPr marL="514350" indent="-514350">
              <a:buFont typeface="+mj-lt"/>
              <a:buAutoNum type="arabicParenR" startAt="26"/>
            </a:pPr>
            <a:r>
              <a:rPr lang="en-GB" sz="1800" b="1" dirty="0"/>
              <a:t>{</a:t>
            </a:r>
          </a:p>
          <a:p>
            <a:pPr marL="514350" indent="-514350">
              <a:buFont typeface="+mj-lt"/>
              <a:buAutoNum type="arabicParenR" startAt="26"/>
            </a:pPr>
            <a:r>
              <a:rPr lang="en-GB" sz="1800" b="1" dirty="0"/>
              <a:t>	</a:t>
            </a:r>
            <a:r>
              <a:rPr lang="en-GB" sz="1800" b="1" dirty="0" err="1"/>
              <a:t>int</a:t>
            </a:r>
            <a:r>
              <a:rPr lang="en-GB" sz="1800" b="1" dirty="0"/>
              <a:t> add;</a:t>
            </a:r>
          </a:p>
          <a:p>
            <a:pPr marL="514350" indent="-514350">
              <a:buFont typeface="+mj-lt"/>
              <a:buAutoNum type="arabicParenR" startAt="26"/>
            </a:pPr>
            <a:r>
              <a:rPr lang="en-GB" sz="1800" b="1" dirty="0"/>
              <a:t>	add = </a:t>
            </a:r>
            <a:r>
              <a:rPr lang="en-GB" sz="1800" b="1" dirty="0" err="1"/>
              <a:t>x+y</a:t>
            </a:r>
            <a:r>
              <a:rPr lang="en-GB" sz="1800" b="1" dirty="0"/>
              <a:t>;	    	//the 3 lines could be summarised </a:t>
            </a:r>
          </a:p>
          <a:p>
            <a:pPr marL="514350" indent="-514350">
              <a:buFont typeface="+mj-lt"/>
              <a:buAutoNum type="arabicParenR" startAt="26"/>
            </a:pPr>
            <a:r>
              <a:rPr lang="en-GB" sz="1800" b="1" dirty="0"/>
              <a:t>	return add;         //to a line as: return </a:t>
            </a:r>
            <a:r>
              <a:rPr lang="en-GB" sz="1800" b="1" dirty="0" err="1"/>
              <a:t>x+y</a:t>
            </a:r>
            <a:r>
              <a:rPr lang="en-GB" sz="1800" b="1" dirty="0"/>
              <a:t>;	</a:t>
            </a:r>
          </a:p>
          <a:p>
            <a:pPr marL="514350" indent="-514350">
              <a:buFont typeface="+mj-lt"/>
              <a:buAutoNum type="arabicParenR" startAt="26"/>
            </a:pPr>
            <a:r>
              <a:rPr lang="en-GB" sz="1800" b="1" dirty="0"/>
              <a:t>}</a:t>
            </a:r>
          </a:p>
          <a:p>
            <a:pPr marL="514350" indent="-514350">
              <a:buFont typeface="+mj-lt"/>
              <a:buAutoNum type="arabicParenR" startAt="26"/>
            </a:pPr>
            <a:endParaRPr lang="en-GB" sz="1800" b="1" dirty="0"/>
          </a:p>
          <a:p>
            <a:pPr marL="514350" indent="-514350">
              <a:buFont typeface="+mj-lt"/>
              <a:buAutoNum type="arabicParenR" startAt="26"/>
            </a:pPr>
            <a:r>
              <a:rPr lang="en-GB" sz="1800" b="1" dirty="0" err="1"/>
              <a:t>int</a:t>
            </a:r>
            <a:r>
              <a:rPr lang="en-GB" sz="1800" b="1" dirty="0"/>
              <a:t> subtraction(</a:t>
            </a:r>
            <a:r>
              <a:rPr lang="en-GB" sz="1800" b="1" dirty="0" err="1"/>
              <a:t>int</a:t>
            </a:r>
            <a:r>
              <a:rPr lang="en-GB" sz="1800" b="1" dirty="0"/>
              <a:t> x, </a:t>
            </a:r>
            <a:r>
              <a:rPr lang="en-GB" sz="1800" b="1" dirty="0" err="1"/>
              <a:t>int</a:t>
            </a:r>
            <a:r>
              <a:rPr lang="en-GB" sz="1800" b="1" dirty="0"/>
              <a:t> y) </a:t>
            </a:r>
          </a:p>
          <a:p>
            <a:pPr marL="514350" indent="-514350">
              <a:buFont typeface="+mj-lt"/>
              <a:buAutoNum type="arabicParenR" startAt="26"/>
            </a:pPr>
            <a:r>
              <a:rPr lang="en-GB" sz="1800" b="1" dirty="0"/>
              <a:t>{</a:t>
            </a:r>
          </a:p>
          <a:p>
            <a:pPr marL="514350" indent="-514350">
              <a:buFont typeface="+mj-lt"/>
              <a:buAutoNum type="arabicParenR" startAt="26"/>
            </a:pPr>
            <a:r>
              <a:rPr lang="en-GB" sz="1800" b="1" dirty="0"/>
              <a:t>	</a:t>
            </a:r>
            <a:r>
              <a:rPr lang="en-GB" sz="1800" b="1" dirty="0" err="1"/>
              <a:t>int</a:t>
            </a:r>
            <a:r>
              <a:rPr lang="en-GB" sz="1800" b="1" dirty="0"/>
              <a:t> sub;</a:t>
            </a:r>
          </a:p>
          <a:p>
            <a:pPr marL="514350" indent="-514350">
              <a:buFont typeface="+mj-lt"/>
              <a:buAutoNum type="arabicParenR" startAt="26"/>
            </a:pPr>
            <a:r>
              <a:rPr lang="en-GB" sz="1800" b="1" dirty="0"/>
              <a:t>	sub = x-y;</a:t>
            </a:r>
          </a:p>
          <a:p>
            <a:pPr marL="514350" indent="-514350">
              <a:buFont typeface="+mj-lt"/>
              <a:buAutoNum type="arabicParenR" startAt="26"/>
            </a:pPr>
            <a:r>
              <a:rPr lang="en-GB" sz="1800" b="1" dirty="0"/>
              <a:t>	return sub;</a:t>
            </a:r>
          </a:p>
          <a:p>
            <a:pPr marL="514350" indent="-514350">
              <a:buFont typeface="+mj-lt"/>
              <a:buAutoNum type="arabicParenR" startAt="26"/>
            </a:pPr>
            <a:r>
              <a:rPr lang="en-GB" sz="1800" b="1" dirty="0"/>
              <a:t>}</a:t>
            </a:r>
            <a:endParaRPr lang="en-US" sz="1800" b="1" dirty="0"/>
          </a:p>
        </p:txBody>
      </p:sp>
    </p:spTree>
    <p:extLst>
      <p:ext uri="{BB962C8B-B14F-4D97-AF65-F5344CB8AC3E}">
        <p14:creationId xmlns:p14="http://schemas.microsoft.com/office/powerpoint/2010/main" val="341442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Calculator: </a:t>
            </a:r>
            <a:r>
              <a:rPr lang="en-US" dirty="0" smtClean="0"/>
              <a:t>Implementation..</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arenR" startAt="40"/>
            </a:pPr>
            <a:r>
              <a:rPr lang="en-GB" sz="1800" b="1" dirty="0" err="1"/>
              <a:t>int</a:t>
            </a:r>
            <a:r>
              <a:rPr lang="en-GB" sz="1800" b="1" dirty="0"/>
              <a:t> multiplication(</a:t>
            </a:r>
            <a:r>
              <a:rPr lang="en-GB" sz="1800" b="1" dirty="0" err="1"/>
              <a:t>int</a:t>
            </a:r>
            <a:r>
              <a:rPr lang="en-GB" sz="1800" b="1" dirty="0"/>
              <a:t> x, </a:t>
            </a:r>
            <a:r>
              <a:rPr lang="en-GB" sz="1800" b="1" dirty="0" err="1"/>
              <a:t>int</a:t>
            </a:r>
            <a:r>
              <a:rPr lang="en-GB" sz="1800" b="1" dirty="0"/>
              <a:t> y) </a:t>
            </a:r>
          </a:p>
          <a:p>
            <a:pPr marL="514350" indent="-514350">
              <a:buFont typeface="+mj-lt"/>
              <a:buAutoNum type="arabicParenR" startAt="40"/>
            </a:pPr>
            <a:r>
              <a:rPr lang="en-GB" sz="1800" b="1" dirty="0"/>
              <a:t>{</a:t>
            </a:r>
          </a:p>
          <a:p>
            <a:pPr marL="514350" indent="-514350">
              <a:buFont typeface="+mj-lt"/>
              <a:buAutoNum type="arabicParenR" startAt="40"/>
            </a:pPr>
            <a:r>
              <a:rPr lang="en-GB" sz="1800" b="1" dirty="0"/>
              <a:t>	</a:t>
            </a:r>
            <a:r>
              <a:rPr lang="en-GB" sz="1800" b="1" dirty="0" err="1"/>
              <a:t>int</a:t>
            </a:r>
            <a:r>
              <a:rPr lang="en-GB" sz="1800" b="1" dirty="0"/>
              <a:t> </a:t>
            </a:r>
            <a:r>
              <a:rPr lang="en-GB" sz="1800" b="1" dirty="0" err="1"/>
              <a:t>mul</a:t>
            </a:r>
            <a:r>
              <a:rPr lang="en-GB" sz="1800" b="1" dirty="0"/>
              <a:t>;</a:t>
            </a:r>
          </a:p>
          <a:p>
            <a:pPr marL="514350" indent="-514350">
              <a:buFont typeface="+mj-lt"/>
              <a:buAutoNum type="arabicParenR" startAt="40"/>
            </a:pPr>
            <a:r>
              <a:rPr lang="en-GB" sz="1800" b="1" dirty="0"/>
              <a:t>	</a:t>
            </a:r>
            <a:r>
              <a:rPr lang="en-GB" sz="1800" b="1" dirty="0" err="1"/>
              <a:t>mul</a:t>
            </a:r>
            <a:r>
              <a:rPr lang="en-GB" sz="1800" b="1" dirty="0"/>
              <a:t> = x*y;</a:t>
            </a:r>
          </a:p>
          <a:p>
            <a:pPr marL="514350" indent="-514350">
              <a:buFont typeface="+mj-lt"/>
              <a:buAutoNum type="arabicParenR" startAt="40"/>
            </a:pPr>
            <a:r>
              <a:rPr lang="en-GB" sz="1800" b="1" dirty="0"/>
              <a:t>	return </a:t>
            </a:r>
            <a:r>
              <a:rPr lang="en-GB" sz="1800" b="1" dirty="0" err="1"/>
              <a:t>mul</a:t>
            </a:r>
            <a:r>
              <a:rPr lang="en-GB" sz="1800" b="1" dirty="0"/>
              <a:t>;</a:t>
            </a:r>
          </a:p>
          <a:p>
            <a:pPr marL="514350" indent="-514350">
              <a:buFont typeface="+mj-lt"/>
              <a:buAutoNum type="arabicParenR" startAt="40"/>
            </a:pPr>
            <a:r>
              <a:rPr lang="en-GB" sz="1800" b="1" dirty="0"/>
              <a:t>}</a:t>
            </a:r>
          </a:p>
          <a:p>
            <a:pPr marL="514350" indent="-514350">
              <a:buFont typeface="+mj-lt"/>
              <a:buAutoNum type="arabicParenR" startAt="40"/>
            </a:pPr>
            <a:endParaRPr lang="en-GB" sz="1800" b="1" dirty="0"/>
          </a:p>
          <a:p>
            <a:pPr marL="514350" indent="-514350">
              <a:buFont typeface="+mj-lt"/>
              <a:buAutoNum type="arabicParenR" startAt="40"/>
            </a:pPr>
            <a:r>
              <a:rPr lang="en-GB" sz="1800" b="1" dirty="0"/>
              <a:t>float division(</a:t>
            </a:r>
            <a:r>
              <a:rPr lang="en-GB" sz="1800" b="1" dirty="0" err="1"/>
              <a:t>int</a:t>
            </a:r>
            <a:r>
              <a:rPr lang="en-GB" sz="1800" b="1" dirty="0"/>
              <a:t> x, </a:t>
            </a:r>
            <a:r>
              <a:rPr lang="en-GB" sz="1800" b="1" dirty="0" err="1"/>
              <a:t>int</a:t>
            </a:r>
            <a:r>
              <a:rPr lang="en-GB" sz="1800" b="1" dirty="0"/>
              <a:t> y) </a:t>
            </a:r>
          </a:p>
          <a:p>
            <a:pPr marL="514350" indent="-514350">
              <a:buFont typeface="+mj-lt"/>
              <a:buAutoNum type="arabicParenR" startAt="40"/>
            </a:pPr>
            <a:r>
              <a:rPr lang="en-GB" sz="1800" b="1" dirty="0"/>
              <a:t>{</a:t>
            </a:r>
          </a:p>
          <a:p>
            <a:pPr marL="514350" indent="-514350">
              <a:buFont typeface="+mj-lt"/>
              <a:buAutoNum type="arabicParenR" startAt="40"/>
            </a:pPr>
            <a:r>
              <a:rPr lang="en-GB" sz="1800" b="1" dirty="0"/>
              <a:t>	float div;</a:t>
            </a:r>
          </a:p>
          <a:p>
            <a:pPr marL="514350" indent="-514350">
              <a:buFont typeface="+mj-lt"/>
              <a:buAutoNum type="arabicParenR" startAt="40"/>
            </a:pPr>
            <a:r>
              <a:rPr lang="en-GB" sz="1800" b="1" dirty="0"/>
              <a:t>	// type cast the integer division into float</a:t>
            </a:r>
          </a:p>
          <a:p>
            <a:pPr marL="514350" indent="-514350">
              <a:buFont typeface="+mj-lt"/>
              <a:buAutoNum type="arabicParenR" startAt="40"/>
            </a:pPr>
            <a:r>
              <a:rPr lang="en-GB" sz="1800" b="1" dirty="0"/>
              <a:t>	div = (float)x/y;  </a:t>
            </a:r>
          </a:p>
          <a:p>
            <a:pPr marL="514350" indent="-514350">
              <a:buFont typeface="+mj-lt"/>
              <a:buAutoNum type="arabicParenR" startAt="40"/>
            </a:pPr>
            <a:r>
              <a:rPr lang="en-GB" sz="1800" b="1" dirty="0"/>
              <a:t>	return div;</a:t>
            </a:r>
          </a:p>
          <a:p>
            <a:pPr marL="514350" indent="-514350">
              <a:buFont typeface="+mj-lt"/>
              <a:buAutoNum type="arabicParenR" startAt="40"/>
            </a:pPr>
            <a:r>
              <a:rPr lang="en-GB" sz="1800" b="1" dirty="0"/>
              <a:t>}</a:t>
            </a:r>
          </a:p>
        </p:txBody>
      </p:sp>
    </p:spTree>
    <p:extLst>
      <p:ext uri="{BB962C8B-B14F-4D97-AF65-F5344CB8AC3E}">
        <p14:creationId xmlns:p14="http://schemas.microsoft.com/office/powerpoint/2010/main" val="190448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Another Example Splitting into functions:</a:t>
            </a:r>
            <a:endParaRPr lang="en-US" sz="2800" dirty="0"/>
          </a:p>
        </p:txBody>
      </p:sp>
      <p:sp>
        <p:nvSpPr>
          <p:cNvPr id="3" name="Content Placeholder 2"/>
          <p:cNvSpPr>
            <a:spLocks noGrp="1"/>
          </p:cNvSpPr>
          <p:nvPr>
            <p:ph idx="1"/>
          </p:nvPr>
        </p:nvSpPr>
        <p:spPr/>
        <p:txBody>
          <a:bodyPr>
            <a:normAutofit fontScale="70000" lnSpcReduction="20000"/>
          </a:bodyPr>
          <a:lstStyle/>
          <a:p>
            <a:r>
              <a:rPr lang="en-US" b="1" dirty="0" smtClean="0">
                <a:solidFill>
                  <a:srgbClr val="7030A0"/>
                </a:solidFill>
              </a:rPr>
              <a:t>void main()</a:t>
            </a:r>
          </a:p>
          <a:p>
            <a:r>
              <a:rPr lang="en-US" b="1" dirty="0" smtClean="0">
                <a:solidFill>
                  <a:srgbClr val="7030A0"/>
                </a:solidFill>
              </a:rPr>
              <a:t> {</a:t>
            </a:r>
          </a:p>
          <a:p>
            <a:r>
              <a:rPr lang="en-US" b="1" dirty="0" smtClean="0">
                <a:solidFill>
                  <a:srgbClr val="7030A0"/>
                </a:solidFill>
              </a:rPr>
              <a:t>float price, tax, result;</a:t>
            </a:r>
          </a:p>
          <a:p>
            <a:r>
              <a:rPr lang="en-US" b="1" dirty="0" err="1" smtClean="0">
                <a:solidFill>
                  <a:srgbClr val="7030A0"/>
                </a:solidFill>
              </a:rPr>
              <a:t>Scanf</a:t>
            </a:r>
            <a:r>
              <a:rPr lang="en-US" b="1" dirty="0" smtClean="0">
                <a:solidFill>
                  <a:srgbClr val="7030A0"/>
                </a:solidFill>
              </a:rPr>
              <a:t>(“%f”; &amp;price);</a:t>
            </a:r>
          </a:p>
          <a:p>
            <a:r>
              <a:rPr lang="en-US" b="1" dirty="0" err="1" smtClean="0">
                <a:solidFill>
                  <a:srgbClr val="7030A0"/>
                </a:solidFill>
              </a:rPr>
              <a:t>Scanf</a:t>
            </a:r>
            <a:r>
              <a:rPr lang="en-US" b="1" dirty="0" smtClean="0">
                <a:solidFill>
                  <a:srgbClr val="7030A0"/>
                </a:solidFill>
              </a:rPr>
              <a:t>(“%f”; &amp;tax);</a:t>
            </a:r>
          </a:p>
          <a:p>
            <a:r>
              <a:rPr lang="en-US" b="1" dirty="0" smtClean="0">
                <a:solidFill>
                  <a:srgbClr val="7030A0"/>
                </a:solidFill>
              </a:rPr>
              <a:t>result = price * ( 1 + tax /100);</a:t>
            </a:r>
          </a:p>
          <a:p>
            <a:r>
              <a:rPr lang="en-US" b="1" dirty="0" err="1" smtClean="0">
                <a:solidFill>
                  <a:srgbClr val="7030A0"/>
                </a:solidFill>
              </a:rPr>
              <a:t>pintln</a:t>
            </a:r>
            <a:r>
              <a:rPr lang="en-US" b="1" dirty="0" smtClean="0">
                <a:solidFill>
                  <a:srgbClr val="7030A0"/>
                </a:solidFill>
              </a:rPr>
              <a:t>(“Cost After Tax =  %f “,  result);    </a:t>
            </a:r>
          </a:p>
          <a:p>
            <a:r>
              <a:rPr lang="en-US" b="1" dirty="0" smtClean="0">
                <a:solidFill>
                  <a:srgbClr val="7030A0"/>
                </a:solidFill>
              </a:rPr>
              <a:t>}</a:t>
            </a:r>
          </a:p>
          <a:p>
            <a:endParaRPr lang="en-US" b="1" dirty="0" smtClean="0">
              <a:solidFill>
                <a:srgbClr val="7030A0"/>
              </a:solidFill>
            </a:endParaRPr>
          </a:p>
          <a:p>
            <a:endParaRPr lang="en-US" b="1" dirty="0" smtClean="0">
              <a:solidFill>
                <a:srgbClr val="FFFF00"/>
              </a:solidFill>
            </a:endParaRPr>
          </a:p>
          <a:p>
            <a:r>
              <a:rPr lang="en-US" b="1" dirty="0" smtClean="0"/>
              <a:t>The program illustrate a program comprising only a main() function calculating a cost after tax. The same program can be re-written to use two functions where tasks are delegated to different functions.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pPr>
            <a:r>
              <a:rPr lang="en-US" sz="3200" b="1" dirty="0">
                <a:solidFill>
                  <a:srgbClr val="7030A0"/>
                </a:solidFill>
              </a:rPr>
              <a:t>Basic Things To Know:</a:t>
            </a:r>
          </a:p>
        </p:txBody>
      </p:sp>
      <p:sp>
        <p:nvSpPr>
          <p:cNvPr id="3" name="Content Placeholder 2"/>
          <p:cNvSpPr>
            <a:spLocks noGrp="1"/>
          </p:cNvSpPr>
          <p:nvPr>
            <p:ph idx="1"/>
          </p:nvPr>
        </p:nvSpPr>
        <p:spPr/>
        <p:txBody>
          <a:bodyPr>
            <a:normAutofit fontScale="92500" lnSpcReduction="20000"/>
          </a:bodyPr>
          <a:lstStyle/>
          <a:p>
            <a:pPr marL="530352" indent="-457200">
              <a:spcBef>
                <a:spcPts val="0"/>
              </a:spcBef>
              <a:buAutoNum type="arabicParenBoth"/>
            </a:pPr>
            <a:r>
              <a:rPr lang="en-US" b="1" dirty="0" smtClean="0"/>
              <a:t>Function Definition -How to write a function within a program </a:t>
            </a:r>
          </a:p>
          <a:p>
            <a:pPr marL="530352" indent="-457200">
              <a:spcBef>
                <a:spcPts val="0"/>
              </a:spcBef>
              <a:buAutoNum type="arabicParenBoth"/>
            </a:pPr>
            <a:r>
              <a:rPr lang="en-US" b="1" dirty="0" smtClean="0"/>
              <a:t>Function Declaration –How to make the function known to the program</a:t>
            </a:r>
          </a:p>
          <a:p>
            <a:pPr marL="530352" indent="-457200">
              <a:spcBef>
                <a:spcPts val="0"/>
              </a:spcBef>
              <a:buAutoNum type="arabicParenBoth"/>
            </a:pPr>
            <a:r>
              <a:rPr lang="en-US" b="1" dirty="0" smtClean="0"/>
              <a:t>Function call - How to call a function from any part of the program</a:t>
            </a:r>
          </a:p>
          <a:p>
            <a:pPr marL="530352" indent="-457200">
              <a:spcBef>
                <a:spcPts val="0"/>
              </a:spcBef>
              <a:buAutoNum type="arabicParenBoth"/>
            </a:pPr>
            <a:r>
              <a:rPr lang="en-US" b="1" dirty="0" smtClean="0"/>
              <a:t>Ways of passing Parameter(s) - How to send information/data to a function</a:t>
            </a:r>
          </a:p>
          <a:p>
            <a:pPr marL="530352" indent="-457200">
              <a:spcBef>
                <a:spcPts val="0"/>
              </a:spcBef>
              <a:buAutoNum type="arabicParenBoth"/>
            </a:pPr>
            <a:r>
              <a:rPr lang="en-US" b="1" dirty="0" smtClean="0"/>
              <a:t>Returning result from function and functions that return nothing</a:t>
            </a:r>
          </a:p>
          <a:p>
            <a:pPr marL="530352" indent="-457200">
              <a:spcBef>
                <a:spcPts val="0"/>
              </a:spcBef>
              <a:buAutoNum type="arabicParenBoth"/>
            </a:pPr>
            <a:r>
              <a:rPr lang="en-US" b="1" dirty="0" smtClean="0"/>
              <a:t>Scope of variables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functions:</a:t>
            </a:r>
            <a:endParaRPr lang="en-US" sz="2800" dirty="0"/>
          </a:p>
        </p:txBody>
      </p:sp>
      <p:sp>
        <p:nvSpPr>
          <p:cNvPr id="3" name="Content Placeholder 2"/>
          <p:cNvSpPr>
            <a:spLocks noGrp="1"/>
          </p:cNvSpPr>
          <p:nvPr>
            <p:ph idx="1"/>
          </p:nvPr>
        </p:nvSpPr>
        <p:spPr/>
        <p:txBody>
          <a:bodyPr>
            <a:normAutofit fontScale="62500" lnSpcReduction="20000"/>
          </a:bodyPr>
          <a:lstStyle/>
          <a:p>
            <a:r>
              <a:rPr lang="en-US" b="1" dirty="0" smtClean="0"/>
              <a:t>We can create a function to perform the same calculation to enable us to call the function at various points in the program where the calculation could be done using different values passed to the function per each call. This gives the advantage of code reusability. See below:</a:t>
            </a:r>
          </a:p>
          <a:p>
            <a:pPr>
              <a:spcBef>
                <a:spcPts val="0"/>
              </a:spcBef>
            </a:pPr>
            <a:r>
              <a:rPr lang="en-US" b="1" dirty="0" smtClean="0">
                <a:solidFill>
                  <a:srgbClr val="7030A0"/>
                </a:solidFill>
              </a:rPr>
              <a:t> float </a:t>
            </a:r>
            <a:r>
              <a:rPr lang="en-US" b="1" dirty="0" err="1" smtClean="0">
                <a:solidFill>
                  <a:srgbClr val="7030A0"/>
                </a:solidFill>
              </a:rPr>
              <a:t>addTax</a:t>
            </a:r>
            <a:r>
              <a:rPr lang="en-US" b="1" dirty="0" smtClean="0">
                <a:solidFill>
                  <a:srgbClr val="7030A0"/>
                </a:solidFill>
              </a:rPr>
              <a:t>(float price, float tax)</a:t>
            </a:r>
          </a:p>
          <a:p>
            <a:pPr>
              <a:spcBef>
                <a:spcPts val="0"/>
              </a:spcBef>
            </a:pPr>
            <a:r>
              <a:rPr lang="en-US" b="1" dirty="0" smtClean="0">
                <a:solidFill>
                  <a:srgbClr val="7030A0"/>
                </a:solidFill>
              </a:rPr>
              <a:t>       {</a:t>
            </a:r>
          </a:p>
          <a:p>
            <a:pPr marL="530352" indent="-457200">
              <a:spcBef>
                <a:spcPts val="0"/>
              </a:spcBef>
            </a:pPr>
            <a:r>
              <a:rPr lang="en-US" b="1" dirty="0" smtClean="0">
                <a:solidFill>
                  <a:srgbClr val="7030A0"/>
                </a:solidFill>
              </a:rPr>
              <a:t>		float answer;</a:t>
            </a:r>
          </a:p>
          <a:p>
            <a:pPr marL="530352" indent="-457200">
              <a:spcBef>
                <a:spcPts val="0"/>
              </a:spcBef>
            </a:pPr>
            <a:r>
              <a:rPr lang="en-US" b="1" dirty="0" smtClean="0">
                <a:solidFill>
                  <a:srgbClr val="7030A0"/>
                </a:solidFill>
              </a:rPr>
              <a:t>		answer  = price * ( 1 + tax /100);</a:t>
            </a:r>
          </a:p>
          <a:p>
            <a:pPr marL="530352" indent="-457200">
              <a:spcBef>
                <a:spcPts val="0"/>
              </a:spcBef>
            </a:pPr>
            <a:r>
              <a:rPr lang="en-US" b="1" dirty="0" smtClean="0">
                <a:solidFill>
                  <a:srgbClr val="7030A0"/>
                </a:solidFill>
              </a:rPr>
              <a:t>		return answer;</a:t>
            </a:r>
          </a:p>
          <a:p>
            <a:pPr>
              <a:spcBef>
                <a:spcPts val="0"/>
              </a:spcBef>
            </a:pPr>
            <a:r>
              <a:rPr lang="en-US" b="1" dirty="0" smtClean="0">
                <a:solidFill>
                  <a:srgbClr val="7030A0"/>
                </a:solidFill>
              </a:rPr>
              <a:t>       } </a:t>
            </a:r>
          </a:p>
          <a:p>
            <a:pPr>
              <a:spcBef>
                <a:spcPts val="0"/>
              </a:spcBef>
            </a:pPr>
            <a:r>
              <a:rPr lang="en-US" b="1" dirty="0" smtClean="0"/>
              <a:t>The above function is named </a:t>
            </a:r>
            <a:r>
              <a:rPr lang="en-US" b="1" dirty="0" err="1" smtClean="0">
                <a:solidFill>
                  <a:srgbClr val="7030A0"/>
                </a:solidFill>
              </a:rPr>
              <a:t>addTax</a:t>
            </a:r>
            <a:r>
              <a:rPr lang="en-US" b="1" dirty="0" smtClean="0">
                <a:solidFill>
                  <a:srgbClr val="FFFF00"/>
                </a:solidFill>
              </a:rPr>
              <a:t> </a:t>
            </a:r>
            <a:r>
              <a:rPr lang="en-US" b="1" dirty="0" smtClean="0"/>
              <a:t>and it is of type </a:t>
            </a:r>
            <a:r>
              <a:rPr lang="en-US" b="1" dirty="0" smtClean="0">
                <a:solidFill>
                  <a:srgbClr val="FFFF00"/>
                </a:solidFill>
              </a:rPr>
              <a:t> </a:t>
            </a:r>
            <a:r>
              <a:rPr lang="en-US" b="1" dirty="0" smtClean="0">
                <a:solidFill>
                  <a:srgbClr val="7030A0"/>
                </a:solidFill>
              </a:rPr>
              <a:t>float</a:t>
            </a:r>
            <a:r>
              <a:rPr lang="en-US" b="1" dirty="0" smtClean="0">
                <a:solidFill>
                  <a:srgbClr val="FFFF00"/>
                </a:solidFill>
              </a:rPr>
              <a:t> </a:t>
            </a:r>
            <a:r>
              <a:rPr lang="en-US" b="1" dirty="0" smtClean="0"/>
              <a:t>(return type)</a:t>
            </a:r>
          </a:p>
          <a:p>
            <a:pPr>
              <a:spcBef>
                <a:spcPts val="0"/>
              </a:spcBef>
            </a:pPr>
            <a:r>
              <a:rPr lang="en-US" b="1" dirty="0" smtClean="0"/>
              <a:t>The variables(price and tax) declared as float within the bracket are called formal parameters.</a:t>
            </a:r>
          </a:p>
          <a:p>
            <a:r>
              <a:rPr lang="en-US" b="1" dirty="0" smtClean="0">
                <a:solidFill>
                  <a:srgbClr val="7030A0"/>
                </a:solidFill>
              </a:rPr>
              <a:t>Formal Parameters:  </a:t>
            </a:r>
            <a:r>
              <a:rPr lang="en-US" b="1" dirty="0" smtClean="0"/>
              <a:t>are variables created exclusively to hold values sent in from the calling function(caller). They hold the values of data sent in the order with which there are arranged in the function parameter declaration. i.e. price first, then tax second.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786742" cy="247656"/>
          </a:xfrm>
        </p:spPr>
        <p:txBody>
          <a:bodyPr>
            <a:normAutofit fontScale="90000"/>
          </a:bodyPr>
          <a:lstStyle/>
          <a:p>
            <a:r>
              <a:rPr lang="en-US" sz="2800" dirty="0" smtClean="0"/>
              <a:t>Parameters and Parameter Passing: </a:t>
            </a:r>
            <a:endParaRPr lang="en-US" sz="2800" dirty="0"/>
          </a:p>
        </p:txBody>
      </p:sp>
      <p:sp>
        <p:nvSpPr>
          <p:cNvPr id="3" name="Text Placeholder 2"/>
          <p:cNvSpPr>
            <a:spLocks noGrp="1"/>
          </p:cNvSpPr>
          <p:nvPr>
            <p:ph type="body" idx="1"/>
          </p:nvPr>
        </p:nvSpPr>
        <p:spPr>
          <a:xfrm>
            <a:off x="214282" y="642918"/>
            <a:ext cx="8715436" cy="6215082"/>
          </a:xfrm>
        </p:spPr>
        <p:txBody>
          <a:bodyPr>
            <a:noAutofit/>
          </a:bodyPr>
          <a:lstStyle/>
          <a:p>
            <a:r>
              <a:rPr lang="en-US" b="1" dirty="0" smtClean="0">
                <a:solidFill>
                  <a:schemeClr val="tx1"/>
                </a:solidFill>
              </a:rPr>
              <a:t>This arrangement must be the same with where the function is called. That is, same order, same variable types and same quantity(number of parameters passed). </a:t>
            </a:r>
            <a:r>
              <a:rPr lang="en-US" b="1" dirty="0" smtClean="0">
                <a:solidFill>
                  <a:srgbClr val="C00000"/>
                </a:solidFill>
              </a:rPr>
              <a:t>Formal parameter </a:t>
            </a:r>
            <a:r>
              <a:rPr lang="en-US" b="1" dirty="0" smtClean="0">
                <a:solidFill>
                  <a:schemeClr val="tx1"/>
                </a:solidFill>
              </a:rPr>
              <a:t>variables can answer any name apart from the one used at where the function is called. What is important is the order of arrangement and type. The parameter names at the function declaration does not depend on the name you give the function parameters where it is called. It means being</a:t>
            </a:r>
            <a:r>
              <a:rPr lang="en-US" b="1" dirty="0" smtClean="0">
                <a:solidFill>
                  <a:srgbClr val="C00000"/>
                </a:solidFill>
              </a:rPr>
              <a:t> “formal”, </a:t>
            </a:r>
            <a:r>
              <a:rPr lang="en-US" b="1" dirty="0" smtClean="0">
                <a:solidFill>
                  <a:schemeClr val="tx1"/>
                </a:solidFill>
              </a:rPr>
              <a:t>they can receive any value passed as far as the order and type are not compromised. For now, parameter are said to be passed by value.</a:t>
            </a:r>
          </a:p>
          <a:p>
            <a:r>
              <a:rPr lang="en-US" b="1" dirty="0" smtClean="0">
                <a:solidFill>
                  <a:schemeClr val="tx1"/>
                </a:solidFill>
              </a:rPr>
              <a:t>In the code above, variable </a:t>
            </a:r>
            <a:r>
              <a:rPr lang="en-US" b="1" dirty="0" smtClean="0">
                <a:solidFill>
                  <a:srgbClr val="C00000"/>
                </a:solidFill>
              </a:rPr>
              <a:t>answer</a:t>
            </a:r>
            <a:r>
              <a:rPr lang="en-US" b="1" dirty="0" smtClean="0">
                <a:solidFill>
                  <a:schemeClr val="tx1"/>
                </a:solidFill>
              </a:rPr>
              <a:t> is declared </a:t>
            </a:r>
            <a:r>
              <a:rPr lang="en-US" b="1" dirty="0" smtClean="0">
                <a:solidFill>
                  <a:srgbClr val="C00000"/>
                </a:solidFill>
              </a:rPr>
              <a:t>float</a:t>
            </a:r>
            <a:r>
              <a:rPr lang="en-US" b="1" dirty="0" smtClean="0">
                <a:solidFill>
                  <a:schemeClr val="tx1"/>
                </a:solidFill>
              </a:rPr>
              <a:t> inside the function  </a:t>
            </a:r>
            <a:r>
              <a:rPr lang="en-US" b="1" dirty="0" err="1" smtClean="0">
                <a:solidFill>
                  <a:srgbClr val="C00000"/>
                </a:solidFill>
              </a:rPr>
              <a:t>addTax</a:t>
            </a:r>
            <a:r>
              <a:rPr lang="en-US" b="1" dirty="0" smtClean="0">
                <a:solidFill>
                  <a:schemeClr val="tx1"/>
                </a:solidFill>
              </a:rPr>
              <a:t>. This is called a local variable as far as its </a:t>
            </a:r>
            <a:r>
              <a:rPr lang="en-US" b="1" dirty="0" smtClean="0">
                <a:solidFill>
                  <a:srgbClr val="C00000"/>
                </a:solidFill>
              </a:rPr>
              <a:t>scope</a:t>
            </a:r>
            <a:r>
              <a:rPr lang="en-US" b="1" dirty="0" smtClean="0">
                <a:solidFill>
                  <a:schemeClr val="tx1"/>
                </a:solidFill>
              </a:rPr>
              <a:t> is concerned. When a variable is local to a function, it means it is known or valid within that function. For example, </a:t>
            </a:r>
            <a:r>
              <a:rPr lang="en-US" b="1" dirty="0" smtClean="0">
                <a:solidFill>
                  <a:srgbClr val="FF0000"/>
                </a:solidFill>
              </a:rPr>
              <a:t>answer</a:t>
            </a:r>
            <a:r>
              <a:rPr lang="en-US" b="1" dirty="0" smtClean="0">
                <a:solidFill>
                  <a:schemeClr val="tx1"/>
                </a:solidFill>
              </a:rPr>
              <a:t> is not known to </a:t>
            </a:r>
            <a:r>
              <a:rPr lang="en-US" b="1" dirty="0" smtClean="0">
                <a:solidFill>
                  <a:srgbClr val="FF0000"/>
                </a:solidFill>
              </a:rPr>
              <a:t>main function </a:t>
            </a:r>
            <a:r>
              <a:rPr lang="en-US" b="1" dirty="0" smtClean="0">
                <a:solidFill>
                  <a:schemeClr val="tx1"/>
                </a:solidFill>
              </a:rPr>
              <a:t>in the example below. Similarly, variable </a:t>
            </a:r>
            <a:r>
              <a:rPr lang="en-US" b="1" dirty="0" smtClean="0">
                <a:solidFill>
                  <a:srgbClr val="FF0000"/>
                </a:solidFill>
              </a:rPr>
              <a:t>result</a:t>
            </a:r>
            <a:r>
              <a:rPr lang="en-US" b="1" dirty="0" smtClean="0">
                <a:solidFill>
                  <a:schemeClr val="tx1"/>
                </a:solidFill>
              </a:rPr>
              <a:t> is local to the main function and is not equally known to function </a:t>
            </a:r>
            <a:r>
              <a:rPr lang="en-US" b="1" dirty="0" err="1" smtClean="0">
                <a:solidFill>
                  <a:srgbClr val="FF0000"/>
                </a:solidFill>
              </a:rPr>
              <a:t>addTax</a:t>
            </a:r>
            <a:r>
              <a:rPr lang="en-US" b="1" dirty="0" smtClean="0">
                <a:solidFill>
                  <a:schemeClr val="tx1"/>
                </a:solidFill>
              </a:rPr>
              <a:t>.</a:t>
            </a:r>
          </a:p>
          <a:p>
            <a:r>
              <a:rPr lang="en-US" b="1" dirty="0" smtClean="0">
                <a:solidFill>
                  <a:schemeClr val="tx1"/>
                </a:solidFill>
              </a:rPr>
              <a:t>The keyword </a:t>
            </a:r>
            <a:r>
              <a:rPr lang="en-US" b="1" dirty="0" smtClean="0">
                <a:solidFill>
                  <a:srgbClr val="CC0000"/>
                </a:solidFill>
              </a:rPr>
              <a:t>return</a:t>
            </a:r>
            <a:r>
              <a:rPr lang="en-US" b="1" dirty="0" smtClean="0">
                <a:solidFill>
                  <a:schemeClr val="tx1"/>
                </a:solidFill>
              </a:rPr>
              <a:t> ends the function. The function terminates as soon as the program reaches this point. The keyword return is used to send the result of computation back to the caller. The control jumps back to the calling function sending back a value i.e. the result of the computation. Any code written after it becomes unreachable and that gives a compilation error. </a:t>
            </a:r>
          </a:p>
          <a:p>
            <a:endParaRPr lang="en-US"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786742" cy="504056"/>
          </a:xfrm>
        </p:spPr>
        <p:txBody>
          <a:bodyPr>
            <a:normAutofit fontScale="90000"/>
          </a:bodyPr>
          <a:lstStyle/>
          <a:p>
            <a:r>
              <a:rPr lang="en-US" sz="2800" dirty="0" smtClean="0"/>
              <a:t>MAKING YOUR OWN FUNCTIONS</a:t>
            </a:r>
            <a:r>
              <a:rPr lang="en-US" sz="1800" dirty="0" smtClean="0"/>
              <a:t>(User-defined functions)</a:t>
            </a:r>
            <a:endParaRPr lang="en-US" sz="1800" dirty="0"/>
          </a:p>
        </p:txBody>
      </p:sp>
      <p:sp>
        <p:nvSpPr>
          <p:cNvPr id="4" name="TextBox 3"/>
          <p:cNvSpPr txBox="1"/>
          <p:nvPr/>
        </p:nvSpPr>
        <p:spPr>
          <a:xfrm>
            <a:off x="467544" y="620688"/>
            <a:ext cx="8496944" cy="6186309"/>
          </a:xfrm>
          <a:prstGeom prst="rect">
            <a:avLst/>
          </a:prstGeom>
          <a:noFill/>
        </p:spPr>
        <p:txBody>
          <a:bodyPr wrap="square" rtlCol="0">
            <a:spAutoFit/>
          </a:bodyPr>
          <a:lstStyle/>
          <a:p>
            <a:pPr marL="342900" indent="-342900">
              <a:buFont typeface="+mj-lt"/>
              <a:buAutoNum type="arabicParenR"/>
            </a:pPr>
            <a:r>
              <a:rPr lang="en-US" b="1" dirty="0">
                <a:solidFill>
                  <a:srgbClr val="7030A0"/>
                </a:solidFill>
              </a:rPr>
              <a:t>#include &lt;</a:t>
            </a:r>
            <a:r>
              <a:rPr lang="en-US" b="1" dirty="0" err="1">
                <a:solidFill>
                  <a:srgbClr val="7030A0"/>
                </a:solidFill>
              </a:rPr>
              <a:t>stdio.h</a:t>
            </a:r>
            <a:r>
              <a:rPr lang="en-US" b="1" dirty="0">
                <a:solidFill>
                  <a:srgbClr val="7030A0"/>
                </a:solidFill>
              </a:rPr>
              <a:t>&gt;    </a:t>
            </a:r>
          </a:p>
          <a:p>
            <a:pPr marL="342900" indent="-342900">
              <a:buFont typeface="+mj-lt"/>
              <a:buAutoNum type="arabicParenR"/>
            </a:pPr>
            <a:endParaRPr lang="en-US" b="1" dirty="0">
              <a:solidFill>
                <a:srgbClr val="7030A0"/>
              </a:solidFill>
            </a:endParaRPr>
          </a:p>
          <a:p>
            <a:pPr marL="342900" indent="-342900">
              <a:buFont typeface="+mj-lt"/>
              <a:buAutoNum type="arabicParenR"/>
            </a:pPr>
            <a:r>
              <a:rPr lang="en-US" b="1" dirty="0" err="1">
                <a:solidFill>
                  <a:srgbClr val="7030A0"/>
                </a:solidFill>
              </a:rPr>
              <a:t>int</a:t>
            </a:r>
            <a:r>
              <a:rPr lang="en-US" b="1" dirty="0">
                <a:solidFill>
                  <a:srgbClr val="7030A0"/>
                </a:solidFill>
              </a:rPr>
              <a:t> main()            </a:t>
            </a:r>
          </a:p>
          <a:p>
            <a:pPr marL="342900" indent="-342900">
              <a:buFont typeface="+mj-lt"/>
              <a:buAutoNum type="arabicParenR"/>
            </a:pPr>
            <a:r>
              <a:rPr lang="en-US" b="1" dirty="0">
                <a:solidFill>
                  <a:srgbClr val="7030A0"/>
                </a:solidFill>
              </a:rPr>
              <a:t>{  </a:t>
            </a:r>
          </a:p>
          <a:p>
            <a:pPr marL="342900" indent="-342900">
              <a:buFont typeface="+mj-lt"/>
              <a:buAutoNum type="arabicParenR"/>
            </a:pPr>
            <a:r>
              <a:rPr lang="en-US" b="1" dirty="0">
                <a:solidFill>
                  <a:srgbClr val="7030A0"/>
                </a:solidFill>
              </a:rPr>
              <a:t>float price, tax, </a:t>
            </a:r>
            <a:r>
              <a:rPr lang="en-US" b="1" dirty="0" smtClean="0">
                <a:solidFill>
                  <a:srgbClr val="7030A0"/>
                </a:solidFill>
              </a:rPr>
              <a:t>result;    //</a:t>
            </a:r>
            <a:r>
              <a:rPr lang="en-US" b="1" dirty="0">
                <a:solidFill>
                  <a:srgbClr val="7030A0"/>
                </a:solidFill>
              </a:rPr>
              <a:t>variable declarations</a:t>
            </a:r>
          </a:p>
          <a:p>
            <a:pPr marL="342900" indent="-342900">
              <a:spcBef>
                <a:spcPts val="0"/>
              </a:spcBef>
              <a:buFont typeface="+mj-lt"/>
              <a:buAutoNum type="arabicParenR"/>
            </a:pPr>
            <a:r>
              <a:rPr lang="en-US" b="1" dirty="0">
                <a:solidFill>
                  <a:srgbClr val="7030A0"/>
                </a:solidFill>
              </a:rPr>
              <a:t>float </a:t>
            </a:r>
            <a:r>
              <a:rPr lang="en-US" b="1" dirty="0" err="1" smtClean="0">
                <a:solidFill>
                  <a:srgbClr val="7030A0"/>
                </a:solidFill>
              </a:rPr>
              <a:t>addTax</a:t>
            </a:r>
            <a:r>
              <a:rPr lang="en-US" b="1" dirty="0" smtClean="0">
                <a:solidFill>
                  <a:srgbClr val="7030A0"/>
                </a:solidFill>
              </a:rPr>
              <a:t>(float</a:t>
            </a:r>
            <a:r>
              <a:rPr lang="en-GB" b="1" dirty="0" smtClean="0">
                <a:solidFill>
                  <a:srgbClr val="7030A0"/>
                </a:solidFill>
              </a:rPr>
              <a:t> </a:t>
            </a:r>
            <a:r>
              <a:rPr lang="en-GB" b="1" dirty="0" err="1">
                <a:solidFill>
                  <a:srgbClr val="7030A0"/>
                </a:solidFill>
              </a:rPr>
              <a:t>vprice</a:t>
            </a:r>
            <a:r>
              <a:rPr lang="en-US" b="1" dirty="0" smtClean="0">
                <a:solidFill>
                  <a:srgbClr val="7030A0"/>
                </a:solidFill>
              </a:rPr>
              <a:t>, </a:t>
            </a:r>
            <a:r>
              <a:rPr lang="en-US" b="1" dirty="0">
                <a:solidFill>
                  <a:srgbClr val="7030A0"/>
                </a:solidFill>
              </a:rPr>
              <a:t>float </a:t>
            </a:r>
            <a:r>
              <a:rPr lang="en-US" b="1" dirty="0" err="1" smtClean="0">
                <a:solidFill>
                  <a:srgbClr val="7030A0"/>
                </a:solidFill>
              </a:rPr>
              <a:t>vtax</a:t>
            </a:r>
            <a:r>
              <a:rPr lang="en-US" b="1" dirty="0" smtClean="0">
                <a:solidFill>
                  <a:srgbClr val="7030A0"/>
                </a:solidFill>
              </a:rPr>
              <a:t>); // function declared</a:t>
            </a:r>
            <a:endParaRPr lang="en-US" b="1" dirty="0">
              <a:solidFill>
                <a:srgbClr val="7030A0"/>
              </a:solidFill>
            </a:endParaRPr>
          </a:p>
          <a:p>
            <a:pPr marL="342900" indent="-342900">
              <a:buFont typeface="+mj-lt"/>
              <a:buAutoNum type="arabicParenR"/>
            </a:pPr>
            <a:endParaRPr lang="en-US" b="1" dirty="0" smtClean="0">
              <a:solidFill>
                <a:srgbClr val="7030A0"/>
              </a:solidFill>
            </a:endParaRPr>
          </a:p>
          <a:p>
            <a:pPr marL="342900" indent="-342900">
              <a:buFont typeface="+mj-lt"/>
              <a:buAutoNum type="arabicParenR"/>
            </a:pPr>
            <a:r>
              <a:rPr lang="en-US" b="1" dirty="0" err="1">
                <a:solidFill>
                  <a:srgbClr val="7030A0"/>
                </a:solidFill>
              </a:rPr>
              <a:t>printf</a:t>
            </a:r>
            <a:r>
              <a:rPr lang="en-US" b="1" dirty="0" smtClean="0">
                <a:solidFill>
                  <a:srgbClr val="7030A0"/>
                </a:solidFill>
              </a:rPr>
              <a:t>("\n Enter the value of Price:");</a:t>
            </a:r>
          </a:p>
          <a:p>
            <a:pPr marL="342900" indent="-342900">
              <a:buFont typeface="+mj-lt"/>
              <a:buAutoNum type="arabicParenR"/>
            </a:pPr>
            <a:r>
              <a:rPr lang="en-US" b="1" dirty="0" err="1" smtClean="0">
                <a:solidFill>
                  <a:srgbClr val="7030A0"/>
                </a:solidFill>
              </a:rPr>
              <a:t>Scanf</a:t>
            </a:r>
            <a:r>
              <a:rPr lang="en-US" b="1" dirty="0">
                <a:solidFill>
                  <a:srgbClr val="7030A0"/>
                </a:solidFill>
              </a:rPr>
              <a:t>(“%f”; &amp;price</a:t>
            </a:r>
            <a:r>
              <a:rPr lang="en-US" b="1" dirty="0" smtClean="0">
                <a:solidFill>
                  <a:srgbClr val="7030A0"/>
                </a:solidFill>
              </a:rPr>
              <a:t>);</a:t>
            </a:r>
          </a:p>
          <a:p>
            <a:pPr marL="342900" indent="-342900">
              <a:buFont typeface="+mj-lt"/>
              <a:buAutoNum type="arabicParenR"/>
            </a:pPr>
            <a:r>
              <a:rPr lang="en-US" b="1" dirty="0" err="1">
                <a:solidFill>
                  <a:srgbClr val="7030A0"/>
                </a:solidFill>
              </a:rPr>
              <a:t>printf</a:t>
            </a:r>
            <a:r>
              <a:rPr lang="en-US" b="1" dirty="0">
                <a:solidFill>
                  <a:srgbClr val="7030A0"/>
                </a:solidFill>
              </a:rPr>
              <a:t>("\n Enter the value of </a:t>
            </a:r>
            <a:r>
              <a:rPr lang="en-US" b="1" dirty="0" smtClean="0">
                <a:solidFill>
                  <a:srgbClr val="7030A0"/>
                </a:solidFill>
              </a:rPr>
              <a:t>Tax:");</a:t>
            </a:r>
            <a:endParaRPr lang="en-US" b="1" dirty="0">
              <a:solidFill>
                <a:srgbClr val="7030A0"/>
              </a:solidFill>
            </a:endParaRPr>
          </a:p>
          <a:p>
            <a:pPr marL="342900" indent="-342900">
              <a:buFont typeface="+mj-lt"/>
              <a:buAutoNum type="arabicParenR"/>
            </a:pPr>
            <a:r>
              <a:rPr lang="en-US" b="1" dirty="0" err="1" smtClean="0">
                <a:solidFill>
                  <a:srgbClr val="7030A0"/>
                </a:solidFill>
              </a:rPr>
              <a:t>Scanf</a:t>
            </a:r>
            <a:r>
              <a:rPr lang="en-US" b="1" dirty="0">
                <a:solidFill>
                  <a:srgbClr val="7030A0"/>
                </a:solidFill>
              </a:rPr>
              <a:t>(“%f”; &amp;tax);</a:t>
            </a:r>
          </a:p>
          <a:p>
            <a:pPr marL="342900" indent="-342900">
              <a:spcBef>
                <a:spcPts val="0"/>
              </a:spcBef>
              <a:buFont typeface="+mj-lt"/>
              <a:buAutoNum type="arabicParenR"/>
            </a:pPr>
            <a:r>
              <a:rPr lang="en-US" b="1" dirty="0">
                <a:solidFill>
                  <a:srgbClr val="7030A0"/>
                </a:solidFill>
              </a:rPr>
              <a:t>result = </a:t>
            </a:r>
            <a:r>
              <a:rPr lang="en-US" b="1" dirty="0" smtClean="0">
                <a:solidFill>
                  <a:srgbClr val="7030A0"/>
                </a:solidFill>
              </a:rPr>
              <a:t> </a:t>
            </a:r>
            <a:r>
              <a:rPr lang="en-US" b="1" dirty="0" err="1" smtClean="0">
                <a:solidFill>
                  <a:srgbClr val="7030A0"/>
                </a:solidFill>
              </a:rPr>
              <a:t>addTax</a:t>
            </a:r>
            <a:r>
              <a:rPr lang="en-US" b="1" dirty="0" smtClean="0">
                <a:solidFill>
                  <a:srgbClr val="7030A0"/>
                </a:solidFill>
              </a:rPr>
              <a:t>(price, </a:t>
            </a:r>
            <a:r>
              <a:rPr lang="en-US" b="1" dirty="0">
                <a:solidFill>
                  <a:srgbClr val="7030A0"/>
                </a:solidFill>
              </a:rPr>
              <a:t>tax</a:t>
            </a:r>
            <a:r>
              <a:rPr lang="en-US" b="1" dirty="0" smtClean="0">
                <a:solidFill>
                  <a:srgbClr val="7030A0"/>
                </a:solidFill>
              </a:rPr>
              <a:t>); // call;</a:t>
            </a:r>
          </a:p>
          <a:p>
            <a:pPr marL="342900" indent="-342900">
              <a:buFont typeface="+mj-lt"/>
              <a:buAutoNum type="arabicParenR"/>
            </a:pPr>
            <a:r>
              <a:rPr lang="en-US" b="1" dirty="0" err="1" smtClean="0">
                <a:solidFill>
                  <a:srgbClr val="7030A0"/>
                </a:solidFill>
              </a:rPr>
              <a:t>printf</a:t>
            </a:r>
            <a:r>
              <a:rPr lang="en-US" b="1" dirty="0" smtClean="0">
                <a:solidFill>
                  <a:srgbClr val="7030A0"/>
                </a:solidFill>
              </a:rPr>
              <a:t>(“</a:t>
            </a:r>
            <a:r>
              <a:rPr lang="en-US" b="1" dirty="0">
                <a:solidFill>
                  <a:srgbClr val="7030A0"/>
                </a:solidFill>
              </a:rPr>
              <a:t>Cost After Tax =  %f “,  result);    </a:t>
            </a:r>
          </a:p>
          <a:p>
            <a:pPr marL="342900" indent="-342900">
              <a:buFont typeface="+mj-lt"/>
              <a:buAutoNum type="arabicParenR"/>
            </a:pPr>
            <a:r>
              <a:rPr lang="en-GB" b="1" dirty="0">
                <a:solidFill>
                  <a:srgbClr val="7030A0"/>
                </a:solidFill>
              </a:rPr>
              <a:t>r</a:t>
            </a:r>
            <a:r>
              <a:rPr lang="en-GB" b="1" dirty="0" smtClean="0">
                <a:solidFill>
                  <a:srgbClr val="7030A0"/>
                </a:solidFill>
              </a:rPr>
              <a:t>eturn 0;</a:t>
            </a:r>
            <a:endParaRPr lang="en-US" b="1" dirty="0" smtClean="0">
              <a:solidFill>
                <a:srgbClr val="7030A0"/>
              </a:solidFill>
            </a:endParaRPr>
          </a:p>
          <a:p>
            <a:pPr marL="342900" indent="-342900">
              <a:buFont typeface="+mj-lt"/>
              <a:buAutoNum type="arabicParenR"/>
            </a:pPr>
            <a:r>
              <a:rPr lang="en-US" b="1" dirty="0" smtClean="0">
                <a:solidFill>
                  <a:srgbClr val="7030A0"/>
                </a:solidFill>
              </a:rPr>
              <a:t>}</a:t>
            </a:r>
            <a:endParaRPr lang="en-US" b="1" dirty="0">
              <a:solidFill>
                <a:srgbClr val="7030A0"/>
              </a:solidFill>
            </a:endParaRPr>
          </a:p>
          <a:p>
            <a:pPr marL="342900" indent="-342900">
              <a:spcBef>
                <a:spcPts val="0"/>
              </a:spcBef>
              <a:buFont typeface="+mj-lt"/>
              <a:buAutoNum type="arabicParenR"/>
            </a:pPr>
            <a:r>
              <a:rPr lang="en-GB" b="1" dirty="0" smtClean="0">
                <a:solidFill>
                  <a:srgbClr val="7030A0"/>
                </a:solidFill>
              </a:rPr>
              <a:t>                      // </a:t>
            </a:r>
            <a:r>
              <a:rPr lang="en-GB" b="1" dirty="0" err="1" smtClean="0">
                <a:solidFill>
                  <a:srgbClr val="7030A0"/>
                </a:solidFill>
              </a:rPr>
              <a:t>vprice</a:t>
            </a:r>
            <a:r>
              <a:rPr lang="en-GB" b="1" dirty="0" smtClean="0">
                <a:solidFill>
                  <a:srgbClr val="7030A0"/>
                </a:solidFill>
              </a:rPr>
              <a:t> = price = 10.5</a:t>
            </a:r>
            <a:endParaRPr lang="en-US" b="1" dirty="0" smtClean="0">
              <a:solidFill>
                <a:srgbClr val="7030A0"/>
              </a:solidFill>
            </a:endParaRPr>
          </a:p>
          <a:p>
            <a:pPr marL="342900" indent="-342900">
              <a:spcBef>
                <a:spcPts val="0"/>
              </a:spcBef>
              <a:buFont typeface="+mj-lt"/>
              <a:buAutoNum type="arabicParenR"/>
            </a:pPr>
            <a:r>
              <a:rPr lang="en-US" b="1" dirty="0" smtClean="0">
                <a:solidFill>
                  <a:srgbClr val="7030A0"/>
                </a:solidFill>
              </a:rPr>
              <a:t>float </a:t>
            </a:r>
            <a:r>
              <a:rPr lang="en-US" b="1" dirty="0" err="1">
                <a:solidFill>
                  <a:srgbClr val="7030A0"/>
                </a:solidFill>
              </a:rPr>
              <a:t>addTax</a:t>
            </a:r>
            <a:r>
              <a:rPr lang="en-US" b="1" dirty="0">
                <a:solidFill>
                  <a:srgbClr val="7030A0"/>
                </a:solidFill>
              </a:rPr>
              <a:t>(float </a:t>
            </a:r>
            <a:r>
              <a:rPr lang="en-GB" b="1" dirty="0" err="1">
                <a:solidFill>
                  <a:srgbClr val="7030A0"/>
                </a:solidFill>
              </a:rPr>
              <a:t>vprice</a:t>
            </a:r>
            <a:r>
              <a:rPr lang="en-GB" b="1" dirty="0">
                <a:solidFill>
                  <a:srgbClr val="7030A0"/>
                </a:solidFill>
              </a:rPr>
              <a:t> </a:t>
            </a:r>
            <a:r>
              <a:rPr lang="en-US" b="1" dirty="0" smtClean="0">
                <a:solidFill>
                  <a:srgbClr val="7030A0"/>
                </a:solidFill>
              </a:rPr>
              <a:t>, </a:t>
            </a:r>
            <a:r>
              <a:rPr lang="en-US" b="1" dirty="0">
                <a:solidFill>
                  <a:srgbClr val="7030A0"/>
                </a:solidFill>
              </a:rPr>
              <a:t>float </a:t>
            </a:r>
            <a:r>
              <a:rPr lang="en-US" b="1" dirty="0" err="1" smtClean="0">
                <a:solidFill>
                  <a:srgbClr val="7030A0"/>
                </a:solidFill>
              </a:rPr>
              <a:t>vtax</a:t>
            </a:r>
            <a:r>
              <a:rPr lang="en-US" b="1" dirty="0" smtClean="0">
                <a:solidFill>
                  <a:srgbClr val="7030A0"/>
                </a:solidFill>
              </a:rPr>
              <a:t>)</a:t>
            </a:r>
            <a:endParaRPr lang="en-US" b="1" dirty="0">
              <a:solidFill>
                <a:srgbClr val="7030A0"/>
              </a:solidFill>
            </a:endParaRPr>
          </a:p>
          <a:p>
            <a:pPr marL="342900" indent="-342900">
              <a:spcBef>
                <a:spcPts val="0"/>
              </a:spcBef>
              <a:buFont typeface="+mj-lt"/>
              <a:buAutoNum type="arabicParenR"/>
            </a:pPr>
            <a:r>
              <a:rPr lang="en-US" b="1" dirty="0">
                <a:solidFill>
                  <a:srgbClr val="7030A0"/>
                </a:solidFill>
              </a:rPr>
              <a:t>       {</a:t>
            </a:r>
          </a:p>
          <a:p>
            <a:pPr marL="530352" indent="-457200">
              <a:spcBef>
                <a:spcPts val="0"/>
              </a:spcBef>
              <a:buFont typeface="+mj-lt"/>
              <a:buAutoNum type="arabicParenR"/>
            </a:pPr>
            <a:r>
              <a:rPr lang="en-US" b="1" dirty="0">
                <a:solidFill>
                  <a:srgbClr val="7030A0"/>
                </a:solidFill>
              </a:rPr>
              <a:t>		float answer;</a:t>
            </a:r>
          </a:p>
          <a:p>
            <a:pPr marL="530352" indent="-457200">
              <a:spcBef>
                <a:spcPts val="0"/>
              </a:spcBef>
              <a:buFont typeface="+mj-lt"/>
              <a:buAutoNum type="arabicParenR"/>
            </a:pPr>
            <a:r>
              <a:rPr lang="en-US" b="1" dirty="0">
                <a:solidFill>
                  <a:srgbClr val="7030A0"/>
                </a:solidFill>
              </a:rPr>
              <a:t>		answer  = </a:t>
            </a:r>
            <a:r>
              <a:rPr lang="en-GB" b="1" dirty="0" err="1">
                <a:solidFill>
                  <a:srgbClr val="7030A0"/>
                </a:solidFill>
              </a:rPr>
              <a:t>vprice</a:t>
            </a:r>
            <a:r>
              <a:rPr lang="en-GB" b="1" dirty="0">
                <a:solidFill>
                  <a:srgbClr val="7030A0"/>
                </a:solidFill>
              </a:rPr>
              <a:t> </a:t>
            </a:r>
            <a:r>
              <a:rPr lang="en-US" b="1" dirty="0" smtClean="0">
                <a:solidFill>
                  <a:srgbClr val="7030A0"/>
                </a:solidFill>
              </a:rPr>
              <a:t>* </a:t>
            </a:r>
            <a:r>
              <a:rPr lang="en-US" b="1" dirty="0">
                <a:solidFill>
                  <a:srgbClr val="7030A0"/>
                </a:solidFill>
              </a:rPr>
              <a:t>( 1 + </a:t>
            </a:r>
            <a:r>
              <a:rPr lang="en-US" b="1" dirty="0" err="1" smtClean="0">
                <a:solidFill>
                  <a:srgbClr val="7030A0"/>
                </a:solidFill>
              </a:rPr>
              <a:t>vtax</a:t>
            </a:r>
            <a:r>
              <a:rPr lang="en-US" b="1" dirty="0" smtClean="0">
                <a:solidFill>
                  <a:srgbClr val="7030A0"/>
                </a:solidFill>
              </a:rPr>
              <a:t>/100</a:t>
            </a:r>
            <a:r>
              <a:rPr lang="en-US" b="1" dirty="0">
                <a:solidFill>
                  <a:srgbClr val="7030A0"/>
                </a:solidFill>
              </a:rPr>
              <a:t>);</a:t>
            </a:r>
          </a:p>
          <a:p>
            <a:pPr marL="530352" indent="-457200">
              <a:spcBef>
                <a:spcPts val="0"/>
              </a:spcBef>
              <a:buFont typeface="+mj-lt"/>
              <a:buAutoNum type="arabicParenR"/>
            </a:pPr>
            <a:r>
              <a:rPr lang="en-US" b="1" dirty="0">
                <a:solidFill>
                  <a:srgbClr val="7030A0"/>
                </a:solidFill>
              </a:rPr>
              <a:t>		return answer;</a:t>
            </a:r>
          </a:p>
          <a:p>
            <a:pPr marL="342900" indent="-342900">
              <a:spcBef>
                <a:spcPts val="0"/>
              </a:spcBef>
              <a:buFont typeface="+mj-lt"/>
              <a:buAutoNum type="arabicParenR"/>
            </a:pPr>
            <a:r>
              <a:rPr lang="en-US" b="1" dirty="0">
                <a:solidFill>
                  <a:srgbClr val="7030A0"/>
                </a:solidFill>
              </a:rPr>
              <a:t>       } </a:t>
            </a:r>
            <a:endParaRPr lang="en-US" dirty="0"/>
          </a:p>
        </p:txBody>
      </p:sp>
      <p:sp>
        <p:nvSpPr>
          <p:cNvPr id="6" name="TextBox 5"/>
          <p:cNvSpPr txBox="1"/>
          <p:nvPr/>
        </p:nvSpPr>
        <p:spPr>
          <a:xfrm>
            <a:off x="5076056" y="2739528"/>
            <a:ext cx="3888432"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dirty="0" smtClean="0"/>
              <a:t>Line 10 represents a call to </a:t>
            </a:r>
            <a:r>
              <a:rPr lang="en-GB" dirty="0" err="1" smtClean="0"/>
              <a:t>addTax</a:t>
            </a:r>
            <a:r>
              <a:rPr lang="en-GB" dirty="0" smtClean="0"/>
              <a:t>() function. Here, parameters are passed by values, the value of price and tax are sent to the function. At line 10, these are called actual argument because a copy of what is read into price and tax are passed (to be used by the function outside main()).</a:t>
            </a:r>
            <a:endParaRPr lang="en-US" dirty="0"/>
          </a:p>
        </p:txBody>
      </p:sp>
      <p:cxnSp>
        <p:nvCxnSpPr>
          <p:cNvPr id="8" name="Straight Arrow Connector 7"/>
          <p:cNvCxnSpPr/>
          <p:nvPr/>
        </p:nvCxnSpPr>
        <p:spPr>
          <a:xfrm flipH="1" flipV="1">
            <a:off x="4150182" y="3821072"/>
            <a:ext cx="895074" cy="348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5508104" y="5452909"/>
            <a:ext cx="1997968" cy="369332"/>
          </a:xfrm>
          <a:prstGeom prst="rect">
            <a:avLst/>
          </a:prstGeom>
          <a:noFill/>
        </p:spPr>
        <p:txBody>
          <a:bodyPr wrap="square" rtlCol="0">
            <a:spAutoFit/>
          </a:bodyPr>
          <a:lstStyle/>
          <a:p>
            <a:r>
              <a:rPr lang="en-GB" dirty="0" smtClean="0"/>
              <a:t>Formal parameter</a:t>
            </a:r>
            <a:endParaRPr lang="en-US" dirty="0"/>
          </a:p>
        </p:txBody>
      </p:sp>
      <p:cxnSp>
        <p:nvCxnSpPr>
          <p:cNvPr id="7" name="Straight Arrow Connector 6"/>
          <p:cNvCxnSpPr/>
          <p:nvPr/>
        </p:nvCxnSpPr>
        <p:spPr>
          <a:xfrm flipH="1" flipV="1">
            <a:off x="4150182" y="5285945"/>
            <a:ext cx="1357922" cy="3753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3131840" y="2420888"/>
            <a:ext cx="2088232" cy="12932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220072" y="2204864"/>
            <a:ext cx="1997968" cy="369332"/>
          </a:xfrm>
          <a:prstGeom prst="rect">
            <a:avLst/>
          </a:prstGeom>
          <a:noFill/>
        </p:spPr>
        <p:txBody>
          <a:bodyPr wrap="square" rtlCol="0">
            <a:spAutoFit/>
          </a:bodyPr>
          <a:lstStyle/>
          <a:p>
            <a:r>
              <a:rPr lang="en-GB" dirty="0" smtClean="0"/>
              <a:t>Actual Augment</a:t>
            </a:r>
            <a:endParaRPr lang="en-US" dirty="0"/>
          </a:p>
        </p:txBody>
      </p:sp>
    </p:spTree>
    <p:extLst>
      <p:ext uri="{BB962C8B-B14F-4D97-AF65-F5344CB8AC3E}">
        <p14:creationId xmlns:p14="http://schemas.microsoft.com/office/powerpoint/2010/main" val="24341183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786742" cy="504056"/>
          </a:xfrm>
        </p:spPr>
        <p:txBody>
          <a:bodyPr>
            <a:normAutofit/>
          </a:bodyPr>
          <a:lstStyle/>
          <a:p>
            <a:r>
              <a:rPr lang="en-US" sz="2400" dirty="0" smtClean="0"/>
              <a:t>// solving for factorial using only main function</a:t>
            </a:r>
            <a:endParaRPr lang="en-US" sz="2400" dirty="0"/>
          </a:p>
        </p:txBody>
      </p:sp>
      <p:sp>
        <p:nvSpPr>
          <p:cNvPr id="4" name="TextBox 3"/>
          <p:cNvSpPr txBox="1"/>
          <p:nvPr/>
        </p:nvSpPr>
        <p:spPr>
          <a:xfrm>
            <a:off x="446196" y="764704"/>
            <a:ext cx="8496944" cy="5355312"/>
          </a:xfrm>
          <a:prstGeom prst="rect">
            <a:avLst/>
          </a:prstGeom>
          <a:noFill/>
        </p:spPr>
        <p:txBody>
          <a:bodyPr wrap="square" rtlCol="0">
            <a:spAutoFit/>
          </a:bodyPr>
          <a:lstStyle/>
          <a:p>
            <a:pPr marL="342900" indent="-342900">
              <a:buFont typeface="+mj-lt"/>
              <a:buAutoNum type="arabicParenR"/>
            </a:pPr>
            <a:r>
              <a:rPr lang="en-US" b="1" dirty="0">
                <a:solidFill>
                  <a:srgbClr val="7030A0"/>
                </a:solidFill>
              </a:rPr>
              <a:t>//A C code using iterative procedure to find n</a:t>
            </a:r>
            <a:r>
              <a:rPr lang="en-US" b="1" dirty="0" smtClean="0">
                <a:solidFill>
                  <a:srgbClr val="7030A0"/>
                </a:solidFill>
              </a:rPr>
              <a:t>! </a:t>
            </a:r>
            <a:r>
              <a:rPr lang="en-US" b="1" dirty="0">
                <a:solidFill>
                  <a:srgbClr val="7030A0"/>
                </a:solidFill>
              </a:rPr>
              <a:t>//5! = 5*4*3*2*1 or </a:t>
            </a:r>
            <a:r>
              <a:rPr lang="en-US" b="1" dirty="0" smtClean="0">
                <a:solidFill>
                  <a:srgbClr val="7030A0"/>
                </a:solidFill>
              </a:rPr>
              <a:t>1*2*3*4*5</a:t>
            </a:r>
            <a:endParaRPr lang="en-US" b="1" dirty="0">
              <a:solidFill>
                <a:srgbClr val="7030A0"/>
              </a:solidFill>
            </a:endParaRPr>
          </a:p>
          <a:p>
            <a:pPr marL="342900" indent="-342900">
              <a:buFont typeface="+mj-lt"/>
              <a:buAutoNum type="arabicParenR"/>
            </a:pPr>
            <a:r>
              <a:rPr lang="en-US" b="1" dirty="0" smtClean="0">
                <a:solidFill>
                  <a:srgbClr val="7030A0"/>
                </a:solidFill>
              </a:rPr>
              <a:t>#</a:t>
            </a:r>
            <a:r>
              <a:rPr lang="en-US" b="1" dirty="0">
                <a:solidFill>
                  <a:srgbClr val="7030A0"/>
                </a:solidFill>
              </a:rPr>
              <a:t>include &lt;</a:t>
            </a:r>
            <a:r>
              <a:rPr lang="en-US" b="1" dirty="0" err="1">
                <a:solidFill>
                  <a:srgbClr val="7030A0"/>
                </a:solidFill>
              </a:rPr>
              <a:t>stdio.h</a:t>
            </a:r>
            <a:r>
              <a:rPr lang="en-US" b="1" dirty="0">
                <a:solidFill>
                  <a:srgbClr val="7030A0"/>
                </a:solidFill>
              </a:rPr>
              <a:t>&gt;    </a:t>
            </a:r>
            <a:endParaRPr lang="en-US" b="1" dirty="0" smtClean="0">
              <a:solidFill>
                <a:srgbClr val="7030A0"/>
              </a:solidFill>
            </a:endParaRPr>
          </a:p>
          <a:p>
            <a:pPr marL="342900" indent="-342900">
              <a:buFont typeface="+mj-lt"/>
              <a:buAutoNum type="arabicParenR"/>
            </a:pPr>
            <a:endParaRPr lang="en-US" b="1" dirty="0">
              <a:solidFill>
                <a:srgbClr val="7030A0"/>
              </a:solidFill>
            </a:endParaRPr>
          </a:p>
          <a:p>
            <a:pPr marL="342900" indent="-342900">
              <a:buFont typeface="+mj-lt"/>
              <a:buAutoNum type="arabicParenR"/>
            </a:pPr>
            <a:r>
              <a:rPr lang="en-US" b="1" dirty="0" err="1" smtClean="0">
                <a:solidFill>
                  <a:srgbClr val="7030A0"/>
                </a:solidFill>
              </a:rPr>
              <a:t>int</a:t>
            </a:r>
            <a:r>
              <a:rPr lang="en-US" b="1" dirty="0" smtClean="0">
                <a:solidFill>
                  <a:srgbClr val="7030A0"/>
                </a:solidFill>
              </a:rPr>
              <a:t> </a:t>
            </a:r>
            <a:r>
              <a:rPr lang="en-US" b="1" dirty="0">
                <a:solidFill>
                  <a:srgbClr val="7030A0"/>
                </a:solidFill>
              </a:rPr>
              <a:t>main()            </a:t>
            </a:r>
          </a:p>
          <a:p>
            <a:pPr marL="342900" indent="-342900">
              <a:buFont typeface="+mj-lt"/>
              <a:buAutoNum type="arabicParenR"/>
            </a:pPr>
            <a:r>
              <a:rPr lang="en-US" b="1" dirty="0">
                <a:solidFill>
                  <a:srgbClr val="7030A0"/>
                </a:solidFill>
              </a:rPr>
              <a:t>{  </a:t>
            </a:r>
            <a:endParaRPr lang="en-US" b="1" dirty="0" smtClean="0">
              <a:solidFill>
                <a:srgbClr val="7030A0"/>
              </a:solidFill>
            </a:endParaRPr>
          </a:p>
          <a:p>
            <a:pPr marL="342900" indent="-342900">
              <a:buFont typeface="+mj-lt"/>
              <a:buAutoNum type="arabicParenR"/>
            </a:pPr>
            <a:endParaRPr lang="en-US" b="1" dirty="0">
              <a:solidFill>
                <a:srgbClr val="7030A0"/>
              </a:solidFill>
            </a:endParaRPr>
          </a:p>
          <a:p>
            <a:pPr marL="342900" indent="-342900">
              <a:buFont typeface="+mj-lt"/>
              <a:buAutoNum type="arabicParenR"/>
            </a:pPr>
            <a:r>
              <a:rPr lang="en-US" b="1" dirty="0" err="1">
                <a:solidFill>
                  <a:srgbClr val="7030A0"/>
                </a:solidFill>
              </a:rPr>
              <a:t>int</a:t>
            </a:r>
            <a:r>
              <a:rPr lang="en-US" b="1" dirty="0">
                <a:solidFill>
                  <a:srgbClr val="7030A0"/>
                </a:solidFill>
              </a:rPr>
              <a:t> </a:t>
            </a:r>
            <a:r>
              <a:rPr lang="en-US" b="1" dirty="0" smtClean="0">
                <a:solidFill>
                  <a:srgbClr val="7030A0"/>
                </a:solidFill>
              </a:rPr>
              <a:t>i, n, </a:t>
            </a:r>
            <a:r>
              <a:rPr lang="en-US" b="1" dirty="0" err="1" smtClean="0">
                <a:solidFill>
                  <a:srgbClr val="7030A0"/>
                </a:solidFill>
              </a:rPr>
              <a:t>mult</a:t>
            </a:r>
            <a:r>
              <a:rPr lang="en-US" b="1" dirty="0" smtClean="0">
                <a:solidFill>
                  <a:srgbClr val="7030A0"/>
                </a:solidFill>
              </a:rPr>
              <a:t> = 1</a:t>
            </a:r>
            <a:r>
              <a:rPr lang="en-US" b="1" dirty="0">
                <a:solidFill>
                  <a:srgbClr val="7030A0"/>
                </a:solidFill>
              </a:rPr>
              <a:t>; //variable </a:t>
            </a:r>
            <a:r>
              <a:rPr lang="en-US" b="1" dirty="0" smtClean="0">
                <a:solidFill>
                  <a:srgbClr val="7030A0"/>
                </a:solidFill>
              </a:rPr>
              <a:t>declarations; set </a:t>
            </a:r>
            <a:r>
              <a:rPr lang="en-US" b="1" i="1" dirty="0" err="1" smtClean="0">
                <a:solidFill>
                  <a:srgbClr val="7030A0"/>
                </a:solidFill>
              </a:rPr>
              <a:t>mult</a:t>
            </a:r>
            <a:r>
              <a:rPr lang="en-US" b="1" dirty="0" smtClean="0">
                <a:solidFill>
                  <a:srgbClr val="7030A0"/>
                </a:solidFill>
              </a:rPr>
              <a:t> to 1 for multiplication</a:t>
            </a:r>
            <a:endParaRPr lang="en-US" b="1" dirty="0">
              <a:solidFill>
                <a:srgbClr val="7030A0"/>
              </a:solidFill>
            </a:endParaRPr>
          </a:p>
          <a:p>
            <a:pPr marL="342900" indent="-342900">
              <a:buFont typeface="+mj-lt"/>
              <a:buAutoNum type="arabicParenR"/>
            </a:pPr>
            <a:endParaRPr lang="en-US" b="1" dirty="0">
              <a:solidFill>
                <a:srgbClr val="7030A0"/>
              </a:solidFill>
            </a:endParaRPr>
          </a:p>
          <a:p>
            <a:pPr marL="342900" indent="-342900">
              <a:buFont typeface="+mj-lt"/>
              <a:buAutoNum type="arabicParenR"/>
            </a:pPr>
            <a:r>
              <a:rPr lang="en-US" b="1" dirty="0" err="1" smtClean="0">
                <a:solidFill>
                  <a:srgbClr val="7030A0"/>
                </a:solidFill>
              </a:rPr>
              <a:t>printf</a:t>
            </a:r>
            <a:r>
              <a:rPr lang="en-US" b="1" dirty="0">
                <a:solidFill>
                  <a:srgbClr val="7030A0"/>
                </a:solidFill>
              </a:rPr>
              <a:t>("\</a:t>
            </a:r>
            <a:r>
              <a:rPr lang="en-US" b="1" dirty="0" err="1">
                <a:solidFill>
                  <a:srgbClr val="7030A0"/>
                </a:solidFill>
              </a:rPr>
              <a:t>nEnter</a:t>
            </a:r>
            <a:r>
              <a:rPr lang="en-US" b="1" dirty="0">
                <a:solidFill>
                  <a:srgbClr val="7030A0"/>
                </a:solidFill>
              </a:rPr>
              <a:t> the value of </a:t>
            </a:r>
            <a:r>
              <a:rPr lang="en-US" b="1" dirty="0" smtClean="0">
                <a:solidFill>
                  <a:srgbClr val="7030A0"/>
                </a:solidFill>
              </a:rPr>
              <a:t>n for the factorial:");</a:t>
            </a:r>
            <a:endParaRPr lang="en-US" b="1" dirty="0">
              <a:solidFill>
                <a:srgbClr val="7030A0"/>
              </a:solidFill>
            </a:endParaRPr>
          </a:p>
          <a:p>
            <a:pPr marL="342900" indent="-342900">
              <a:buFont typeface="+mj-lt"/>
              <a:buAutoNum type="arabicParenR"/>
            </a:pPr>
            <a:r>
              <a:rPr lang="en-US" b="1" dirty="0" err="1">
                <a:solidFill>
                  <a:srgbClr val="7030A0"/>
                </a:solidFill>
              </a:rPr>
              <a:t>scanf</a:t>
            </a:r>
            <a:r>
              <a:rPr lang="en-US" b="1" dirty="0">
                <a:solidFill>
                  <a:srgbClr val="7030A0"/>
                </a:solidFill>
              </a:rPr>
              <a:t>("%d", &amp;n</a:t>
            </a:r>
            <a:r>
              <a:rPr lang="en-US" b="1" dirty="0" smtClean="0">
                <a:solidFill>
                  <a:srgbClr val="7030A0"/>
                </a:solidFill>
              </a:rPr>
              <a:t>);</a:t>
            </a:r>
          </a:p>
          <a:p>
            <a:pPr marL="342900" indent="-342900">
              <a:buFont typeface="+mj-lt"/>
              <a:buAutoNum type="arabicParenR"/>
            </a:pPr>
            <a:endParaRPr lang="en-US" b="1" dirty="0">
              <a:solidFill>
                <a:srgbClr val="7030A0"/>
              </a:solidFill>
            </a:endParaRPr>
          </a:p>
          <a:p>
            <a:pPr marL="342900" indent="-342900">
              <a:buFont typeface="+mj-lt"/>
              <a:buAutoNum type="arabicParenR"/>
            </a:pPr>
            <a:r>
              <a:rPr lang="en-GB" b="1" dirty="0" smtClean="0">
                <a:solidFill>
                  <a:srgbClr val="7030A0"/>
                </a:solidFill>
              </a:rPr>
              <a:t>// logic using iteration to do </a:t>
            </a:r>
            <a:r>
              <a:rPr lang="en-US" b="1" dirty="0" smtClean="0">
                <a:solidFill>
                  <a:srgbClr val="7030A0"/>
                </a:solidFill>
              </a:rPr>
              <a:t>1*2*3*4*5</a:t>
            </a:r>
          </a:p>
          <a:p>
            <a:pPr marL="342900" indent="-342900">
              <a:buFont typeface="+mj-lt"/>
              <a:buAutoNum type="arabicParenR"/>
            </a:pPr>
            <a:r>
              <a:rPr lang="en-US" b="1" dirty="0">
                <a:solidFill>
                  <a:srgbClr val="7030A0"/>
                </a:solidFill>
              </a:rPr>
              <a:t>	for(i=1;i&lt;=n;++i)</a:t>
            </a:r>
          </a:p>
          <a:p>
            <a:pPr marL="342900" indent="-342900">
              <a:buFont typeface="+mj-lt"/>
              <a:buAutoNum type="arabicParenR"/>
            </a:pPr>
            <a:r>
              <a:rPr lang="en-US" b="1" dirty="0">
                <a:solidFill>
                  <a:srgbClr val="7030A0"/>
                </a:solidFill>
              </a:rPr>
              <a:t>	{</a:t>
            </a:r>
          </a:p>
          <a:p>
            <a:pPr marL="342900" indent="-342900">
              <a:buFont typeface="+mj-lt"/>
              <a:buAutoNum type="arabicParenR"/>
            </a:pPr>
            <a:r>
              <a:rPr lang="en-US" b="1" dirty="0">
                <a:solidFill>
                  <a:srgbClr val="7030A0"/>
                </a:solidFill>
              </a:rPr>
              <a:t>		</a:t>
            </a:r>
            <a:r>
              <a:rPr lang="en-US" b="1" dirty="0" err="1">
                <a:solidFill>
                  <a:srgbClr val="7030A0"/>
                </a:solidFill>
              </a:rPr>
              <a:t>mult</a:t>
            </a:r>
            <a:r>
              <a:rPr lang="en-US" b="1" dirty="0">
                <a:solidFill>
                  <a:srgbClr val="7030A0"/>
                </a:solidFill>
              </a:rPr>
              <a:t> = </a:t>
            </a:r>
            <a:r>
              <a:rPr lang="en-US" b="1" dirty="0" err="1">
                <a:solidFill>
                  <a:srgbClr val="7030A0"/>
                </a:solidFill>
              </a:rPr>
              <a:t>mult</a:t>
            </a:r>
            <a:r>
              <a:rPr lang="en-US" b="1" dirty="0">
                <a:solidFill>
                  <a:srgbClr val="7030A0"/>
                </a:solidFill>
              </a:rPr>
              <a:t>*i;</a:t>
            </a:r>
          </a:p>
          <a:p>
            <a:pPr marL="342900" indent="-342900">
              <a:buFont typeface="+mj-lt"/>
              <a:buAutoNum type="arabicParenR"/>
            </a:pPr>
            <a:r>
              <a:rPr lang="en-US" b="1" dirty="0">
                <a:solidFill>
                  <a:srgbClr val="7030A0"/>
                </a:solidFill>
              </a:rPr>
              <a:t>	} </a:t>
            </a:r>
          </a:p>
          <a:p>
            <a:pPr marL="342900" indent="-342900">
              <a:buFont typeface="+mj-lt"/>
              <a:buAutoNum type="arabicParenR"/>
            </a:pPr>
            <a:r>
              <a:rPr lang="en-GB" b="1" dirty="0" smtClean="0">
                <a:solidFill>
                  <a:srgbClr val="7030A0"/>
                </a:solidFill>
              </a:rPr>
              <a:t>          </a:t>
            </a:r>
            <a:r>
              <a:rPr lang="en-GB" b="1" dirty="0" err="1" smtClean="0">
                <a:solidFill>
                  <a:srgbClr val="7030A0"/>
                </a:solidFill>
              </a:rPr>
              <a:t>printf</a:t>
            </a:r>
            <a:r>
              <a:rPr lang="en-GB" b="1" dirty="0">
                <a:solidFill>
                  <a:srgbClr val="7030A0"/>
                </a:solidFill>
              </a:rPr>
              <a:t>("\</a:t>
            </a:r>
            <a:r>
              <a:rPr lang="en-GB" b="1" dirty="0" err="1">
                <a:solidFill>
                  <a:srgbClr val="7030A0"/>
                </a:solidFill>
              </a:rPr>
              <a:t>nFactorial</a:t>
            </a:r>
            <a:r>
              <a:rPr lang="en-GB" b="1" dirty="0">
                <a:solidFill>
                  <a:srgbClr val="7030A0"/>
                </a:solidFill>
              </a:rPr>
              <a:t> of %d = %</a:t>
            </a:r>
            <a:r>
              <a:rPr lang="en-GB" b="1" dirty="0" err="1">
                <a:solidFill>
                  <a:srgbClr val="7030A0"/>
                </a:solidFill>
              </a:rPr>
              <a:t>d",n</a:t>
            </a:r>
            <a:r>
              <a:rPr lang="en-GB" b="1" dirty="0" smtClean="0">
                <a:solidFill>
                  <a:srgbClr val="7030A0"/>
                </a:solidFill>
              </a:rPr>
              <a:t>,</a:t>
            </a:r>
            <a:r>
              <a:rPr lang="en-US" b="1" dirty="0">
                <a:solidFill>
                  <a:srgbClr val="7030A0"/>
                </a:solidFill>
              </a:rPr>
              <a:t> </a:t>
            </a:r>
            <a:r>
              <a:rPr lang="en-US" b="1" dirty="0" err="1" smtClean="0">
                <a:solidFill>
                  <a:srgbClr val="7030A0"/>
                </a:solidFill>
              </a:rPr>
              <a:t>mult</a:t>
            </a:r>
            <a:r>
              <a:rPr lang="en-US" b="1" dirty="0" smtClean="0">
                <a:solidFill>
                  <a:srgbClr val="7030A0"/>
                </a:solidFill>
              </a:rPr>
              <a:t>);</a:t>
            </a:r>
          </a:p>
          <a:p>
            <a:pPr marL="342900" indent="-342900">
              <a:buFont typeface="+mj-lt"/>
              <a:buAutoNum type="arabicParenR"/>
            </a:pPr>
            <a:r>
              <a:rPr lang="en-US" b="1" dirty="0" smtClean="0">
                <a:solidFill>
                  <a:srgbClr val="7030A0"/>
                </a:solidFill>
              </a:rPr>
              <a:t>return </a:t>
            </a:r>
            <a:r>
              <a:rPr lang="en-US" b="1" dirty="0">
                <a:solidFill>
                  <a:srgbClr val="7030A0"/>
                </a:solidFill>
              </a:rPr>
              <a:t>0;</a:t>
            </a:r>
          </a:p>
          <a:p>
            <a:pPr marL="342900" indent="-342900">
              <a:buFont typeface="+mj-lt"/>
              <a:buAutoNum type="arabicParenR"/>
            </a:pPr>
            <a:r>
              <a:rPr lang="en-US" b="1" dirty="0" smtClean="0">
                <a:solidFill>
                  <a:srgbClr val="7030A0"/>
                </a:solidFill>
              </a:rPr>
              <a:t>}</a:t>
            </a:r>
            <a:endParaRPr lang="en-US" b="1" dirty="0">
              <a:solidFill>
                <a:srgbClr val="7030A0"/>
              </a:solidFill>
            </a:endParaRPr>
          </a:p>
        </p:txBody>
      </p:sp>
    </p:spTree>
    <p:extLst>
      <p:ext uri="{BB962C8B-B14F-4D97-AF65-F5344CB8AC3E}">
        <p14:creationId xmlns:p14="http://schemas.microsoft.com/office/powerpoint/2010/main" val="712774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786742" cy="792088"/>
          </a:xfrm>
        </p:spPr>
        <p:txBody>
          <a:bodyPr>
            <a:normAutofit/>
          </a:bodyPr>
          <a:lstStyle/>
          <a:p>
            <a:r>
              <a:rPr lang="en-US" sz="2000" dirty="0" smtClean="0"/>
              <a:t>// solving for factorial, BREAKING THE FUNCTIONALITY INTO //ANOTHER USER-DEFINED FUNCTION APART FROM main function</a:t>
            </a:r>
            <a:endParaRPr lang="en-US" sz="2000" dirty="0"/>
          </a:p>
        </p:txBody>
      </p:sp>
      <p:sp>
        <p:nvSpPr>
          <p:cNvPr id="4" name="TextBox 3"/>
          <p:cNvSpPr txBox="1"/>
          <p:nvPr/>
        </p:nvSpPr>
        <p:spPr>
          <a:xfrm>
            <a:off x="459810" y="889185"/>
            <a:ext cx="8496944" cy="6001643"/>
          </a:xfrm>
          <a:prstGeom prst="rect">
            <a:avLst/>
          </a:prstGeom>
          <a:noFill/>
        </p:spPr>
        <p:txBody>
          <a:bodyPr wrap="square" rtlCol="0">
            <a:spAutoFit/>
          </a:bodyPr>
          <a:lstStyle/>
          <a:p>
            <a:pPr marL="342900" indent="-342900">
              <a:buFont typeface="+mj-lt"/>
              <a:buAutoNum type="arabicParenR"/>
            </a:pPr>
            <a:r>
              <a:rPr lang="en-US" sz="1600" b="1" dirty="0">
                <a:solidFill>
                  <a:srgbClr val="7030A0"/>
                </a:solidFill>
              </a:rPr>
              <a:t>//A C code using iterative procedure to find n</a:t>
            </a:r>
            <a:r>
              <a:rPr lang="en-US" sz="1600" b="1" dirty="0" smtClean="0">
                <a:solidFill>
                  <a:srgbClr val="7030A0"/>
                </a:solidFill>
              </a:rPr>
              <a:t>! </a:t>
            </a:r>
            <a:r>
              <a:rPr lang="en-US" sz="1600" b="1" dirty="0">
                <a:solidFill>
                  <a:srgbClr val="7030A0"/>
                </a:solidFill>
              </a:rPr>
              <a:t>//5! = 5*4*3*2*1 or </a:t>
            </a:r>
            <a:r>
              <a:rPr lang="en-US" sz="1600" b="1" dirty="0" smtClean="0">
                <a:solidFill>
                  <a:srgbClr val="7030A0"/>
                </a:solidFill>
              </a:rPr>
              <a:t>1*2*3*4*5</a:t>
            </a:r>
            <a:endParaRPr lang="en-US" sz="1600" b="1" dirty="0">
              <a:solidFill>
                <a:srgbClr val="7030A0"/>
              </a:solidFill>
            </a:endParaRPr>
          </a:p>
          <a:p>
            <a:pPr marL="342900" indent="-342900">
              <a:buFont typeface="+mj-lt"/>
              <a:buAutoNum type="arabicParenR"/>
            </a:pPr>
            <a:r>
              <a:rPr lang="en-US" sz="1600" b="1" dirty="0" smtClean="0">
                <a:solidFill>
                  <a:srgbClr val="7030A0"/>
                </a:solidFill>
              </a:rPr>
              <a:t>#</a:t>
            </a:r>
            <a:r>
              <a:rPr lang="en-US" sz="1600" b="1" dirty="0">
                <a:solidFill>
                  <a:srgbClr val="7030A0"/>
                </a:solidFill>
              </a:rPr>
              <a:t>include &lt;</a:t>
            </a:r>
            <a:r>
              <a:rPr lang="en-US" sz="1600" b="1" dirty="0" err="1">
                <a:solidFill>
                  <a:srgbClr val="7030A0"/>
                </a:solidFill>
              </a:rPr>
              <a:t>stdio.h</a:t>
            </a:r>
            <a:r>
              <a:rPr lang="en-US" sz="1600" b="1" dirty="0">
                <a:solidFill>
                  <a:srgbClr val="7030A0"/>
                </a:solidFill>
              </a:rPr>
              <a:t>&gt;   </a:t>
            </a:r>
            <a:endParaRPr lang="en-US" sz="1600" b="1" dirty="0" smtClean="0">
              <a:solidFill>
                <a:srgbClr val="7030A0"/>
              </a:solidFill>
            </a:endParaRPr>
          </a:p>
          <a:p>
            <a:pPr marL="342900" indent="-342900">
              <a:buFont typeface="+mj-lt"/>
              <a:buAutoNum type="arabicParenR"/>
            </a:pPr>
            <a:r>
              <a:rPr lang="en-US" sz="1600" b="1" dirty="0" err="1" smtClean="0">
                <a:solidFill>
                  <a:srgbClr val="7030A0"/>
                </a:solidFill>
              </a:rPr>
              <a:t>int</a:t>
            </a:r>
            <a:r>
              <a:rPr lang="en-US" sz="1600" b="1" dirty="0" smtClean="0">
                <a:solidFill>
                  <a:srgbClr val="7030A0"/>
                </a:solidFill>
              </a:rPr>
              <a:t> </a:t>
            </a:r>
            <a:r>
              <a:rPr lang="en-US" sz="1600" b="1" dirty="0">
                <a:solidFill>
                  <a:srgbClr val="7030A0"/>
                </a:solidFill>
              </a:rPr>
              <a:t>main()            </a:t>
            </a:r>
          </a:p>
          <a:p>
            <a:pPr marL="342900" indent="-342900">
              <a:buFont typeface="+mj-lt"/>
              <a:buAutoNum type="arabicParenR"/>
            </a:pPr>
            <a:r>
              <a:rPr lang="en-US" sz="1600" b="1" dirty="0">
                <a:solidFill>
                  <a:srgbClr val="7030A0"/>
                </a:solidFill>
              </a:rPr>
              <a:t>{  </a:t>
            </a:r>
          </a:p>
          <a:p>
            <a:pPr marL="342900" indent="-342900">
              <a:buFont typeface="+mj-lt"/>
              <a:buAutoNum type="arabicParenR"/>
            </a:pPr>
            <a:r>
              <a:rPr lang="en-US" sz="1600" b="1" dirty="0" err="1">
                <a:solidFill>
                  <a:srgbClr val="7030A0"/>
                </a:solidFill>
              </a:rPr>
              <a:t>int</a:t>
            </a:r>
            <a:r>
              <a:rPr lang="en-US" sz="1600" b="1" dirty="0">
                <a:solidFill>
                  <a:srgbClr val="7030A0"/>
                </a:solidFill>
              </a:rPr>
              <a:t> </a:t>
            </a:r>
            <a:r>
              <a:rPr lang="en-US" sz="1600" b="1" dirty="0" smtClean="0">
                <a:solidFill>
                  <a:srgbClr val="7030A0"/>
                </a:solidFill>
              </a:rPr>
              <a:t>n;        //</a:t>
            </a:r>
            <a:r>
              <a:rPr lang="en-US" sz="1600" b="1" dirty="0">
                <a:solidFill>
                  <a:srgbClr val="7030A0"/>
                </a:solidFill>
              </a:rPr>
              <a:t>variable </a:t>
            </a:r>
            <a:r>
              <a:rPr lang="en-US" sz="1600" b="1" dirty="0" smtClean="0">
                <a:solidFill>
                  <a:srgbClr val="7030A0"/>
                </a:solidFill>
              </a:rPr>
              <a:t>declarations</a:t>
            </a:r>
          </a:p>
          <a:p>
            <a:pPr marL="342900" indent="-342900">
              <a:buFont typeface="+mj-lt"/>
              <a:buAutoNum type="arabicParenR"/>
            </a:pPr>
            <a:r>
              <a:rPr lang="en-US" sz="1600" b="1" dirty="0" err="1" smtClean="0">
                <a:solidFill>
                  <a:srgbClr val="7030A0"/>
                </a:solidFill>
              </a:rPr>
              <a:t>int</a:t>
            </a:r>
            <a:r>
              <a:rPr lang="en-US" sz="1600" b="1" dirty="0" smtClean="0">
                <a:solidFill>
                  <a:srgbClr val="7030A0"/>
                </a:solidFill>
              </a:rPr>
              <a:t> </a:t>
            </a:r>
            <a:r>
              <a:rPr lang="en-US" sz="1600" b="1" dirty="0">
                <a:solidFill>
                  <a:srgbClr val="7030A0"/>
                </a:solidFill>
              </a:rPr>
              <a:t>factorial(</a:t>
            </a:r>
            <a:r>
              <a:rPr lang="en-US" sz="1600" b="1" dirty="0" err="1">
                <a:solidFill>
                  <a:srgbClr val="7030A0"/>
                </a:solidFill>
              </a:rPr>
              <a:t>int</a:t>
            </a:r>
            <a:r>
              <a:rPr lang="en-US" sz="1600" b="1" dirty="0">
                <a:solidFill>
                  <a:srgbClr val="7030A0"/>
                </a:solidFill>
              </a:rPr>
              <a:t> n</a:t>
            </a:r>
            <a:r>
              <a:rPr lang="en-US" sz="1600" b="1" dirty="0" smtClean="0">
                <a:solidFill>
                  <a:srgbClr val="7030A0"/>
                </a:solidFill>
              </a:rPr>
              <a:t>);          //factorial function </a:t>
            </a:r>
            <a:r>
              <a:rPr lang="en-US" sz="1600" b="1" dirty="0">
                <a:solidFill>
                  <a:srgbClr val="7030A0"/>
                </a:solidFill>
              </a:rPr>
              <a:t>declared</a:t>
            </a:r>
          </a:p>
          <a:p>
            <a:pPr marL="342900" indent="-342900">
              <a:buFont typeface="+mj-lt"/>
              <a:buAutoNum type="arabicParenR"/>
            </a:pPr>
            <a:endParaRPr lang="en-US" sz="1600" b="1" dirty="0" smtClean="0">
              <a:solidFill>
                <a:srgbClr val="7030A0"/>
              </a:solidFill>
            </a:endParaRPr>
          </a:p>
          <a:p>
            <a:pPr marL="342900" indent="-342900">
              <a:buFont typeface="+mj-lt"/>
              <a:buAutoNum type="arabicParenR"/>
            </a:pPr>
            <a:r>
              <a:rPr lang="en-US" sz="1600" b="1" dirty="0" err="1">
                <a:solidFill>
                  <a:srgbClr val="7030A0"/>
                </a:solidFill>
              </a:rPr>
              <a:t>printf</a:t>
            </a:r>
            <a:r>
              <a:rPr lang="en-US" sz="1600" b="1" dirty="0">
                <a:solidFill>
                  <a:srgbClr val="7030A0"/>
                </a:solidFill>
              </a:rPr>
              <a:t>("\</a:t>
            </a:r>
            <a:r>
              <a:rPr lang="en-US" sz="1600" b="1" dirty="0" err="1">
                <a:solidFill>
                  <a:srgbClr val="7030A0"/>
                </a:solidFill>
              </a:rPr>
              <a:t>nEnter</a:t>
            </a:r>
            <a:r>
              <a:rPr lang="en-US" sz="1600" b="1" dirty="0">
                <a:solidFill>
                  <a:srgbClr val="7030A0"/>
                </a:solidFill>
              </a:rPr>
              <a:t> the value of n for the factorial:");</a:t>
            </a:r>
          </a:p>
          <a:p>
            <a:pPr marL="342900" indent="-342900">
              <a:buFont typeface="+mj-lt"/>
              <a:buAutoNum type="arabicParenR"/>
            </a:pPr>
            <a:r>
              <a:rPr lang="en-US" sz="1600" b="1" dirty="0" err="1">
                <a:solidFill>
                  <a:srgbClr val="7030A0"/>
                </a:solidFill>
              </a:rPr>
              <a:t>scanf</a:t>
            </a:r>
            <a:r>
              <a:rPr lang="en-US" sz="1600" b="1" dirty="0">
                <a:solidFill>
                  <a:srgbClr val="7030A0"/>
                </a:solidFill>
              </a:rPr>
              <a:t>("%d", &amp;n);</a:t>
            </a:r>
          </a:p>
          <a:p>
            <a:pPr marL="342900" indent="-342900">
              <a:buFont typeface="+mj-lt"/>
              <a:buAutoNum type="arabicParenR"/>
            </a:pPr>
            <a:r>
              <a:rPr lang="en-US" sz="1600" b="1" dirty="0" smtClean="0">
                <a:solidFill>
                  <a:srgbClr val="7030A0"/>
                </a:solidFill>
              </a:rPr>
              <a:t> </a:t>
            </a:r>
            <a:r>
              <a:rPr lang="en-US" sz="1600" b="1" dirty="0" err="1" smtClean="0">
                <a:solidFill>
                  <a:srgbClr val="7030A0"/>
                </a:solidFill>
              </a:rPr>
              <a:t>int</a:t>
            </a:r>
            <a:r>
              <a:rPr lang="en-US" sz="1600" b="1" dirty="0" smtClean="0">
                <a:solidFill>
                  <a:srgbClr val="7030A0"/>
                </a:solidFill>
              </a:rPr>
              <a:t> result  = factorial(n);</a:t>
            </a:r>
            <a:endParaRPr lang="en-US" sz="1600" b="1" dirty="0">
              <a:solidFill>
                <a:srgbClr val="7030A0"/>
              </a:solidFill>
            </a:endParaRPr>
          </a:p>
          <a:p>
            <a:pPr marL="342900" indent="-342900">
              <a:buFont typeface="+mj-lt"/>
              <a:buAutoNum type="arabicParenR"/>
            </a:pPr>
            <a:r>
              <a:rPr lang="en-US" sz="1600" b="1" dirty="0">
                <a:solidFill>
                  <a:srgbClr val="7030A0"/>
                </a:solidFill>
              </a:rPr>
              <a:t> </a:t>
            </a:r>
            <a:r>
              <a:rPr lang="en-GB" sz="1600" b="1" dirty="0" err="1">
                <a:solidFill>
                  <a:srgbClr val="7030A0"/>
                </a:solidFill>
              </a:rPr>
              <a:t>printf</a:t>
            </a:r>
            <a:r>
              <a:rPr lang="en-GB" sz="1600" b="1" dirty="0">
                <a:solidFill>
                  <a:srgbClr val="7030A0"/>
                </a:solidFill>
              </a:rPr>
              <a:t>("\</a:t>
            </a:r>
            <a:r>
              <a:rPr lang="en-GB" sz="1600" b="1" dirty="0" err="1">
                <a:solidFill>
                  <a:srgbClr val="7030A0"/>
                </a:solidFill>
              </a:rPr>
              <a:t>nFactorial</a:t>
            </a:r>
            <a:r>
              <a:rPr lang="en-GB" sz="1600" b="1" dirty="0">
                <a:solidFill>
                  <a:srgbClr val="7030A0"/>
                </a:solidFill>
              </a:rPr>
              <a:t> of %d = %</a:t>
            </a:r>
            <a:r>
              <a:rPr lang="en-GB" sz="1600" b="1" dirty="0" err="1">
                <a:solidFill>
                  <a:srgbClr val="7030A0"/>
                </a:solidFill>
              </a:rPr>
              <a:t>d",n</a:t>
            </a:r>
            <a:r>
              <a:rPr lang="en-GB" sz="1600" b="1" dirty="0">
                <a:solidFill>
                  <a:srgbClr val="7030A0"/>
                </a:solidFill>
              </a:rPr>
              <a:t>,</a:t>
            </a:r>
            <a:r>
              <a:rPr lang="en-US" sz="1600" b="1" dirty="0">
                <a:solidFill>
                  <a:srgbClr val="7030A0"/>
                </a:solidFill>
              </a:rPr>
              <a:t> result </a:t>
            </a:r>
            <a:r>
              <a:rPr lang="en-US" sz="1600" b="1" dirty="0" smtClean="0">
                <a:solidFill>
                  <a:srgbClr val="7030A0"/>
                </a:solidFill>
              </a:rPr>
              <a:t>);</a:t>
            </a:r>
            <a:endParaRPr lang="en-US" sz="1600" b="1" dirty="0">
              <a:solidFill>
                <a:srgbClr val="7030A0"/>
              </a:solidFill>
            </a:endParaRPr>
          </a:p>
          <a:p>
            <a:pPr marL="342900" indent="-342900">
              <a:buFont typeface="+mj-lt"/>
              <a:buAutoNum type="arabicParenR"/>
            </a:pPr>
            <a:r>
              <a:rPr lang="en-US" sz="1600" b="1" dirty="0">
                <a:solidFill>
                  <a:srgbClr val="7030A0"/>
                </a:solidFill>
              </a:rPr>
              <a:t>		</a:t>
            </a:r>
          </a:p>
          <a:p>
            <a:pPr marL="342900" indent="-342900">
              <a:buFont typeface="+mj-lt"/>
              <a:buAutoNum type="arabicParenR"/>
            </a:pPr>
            <a:r>
              <a:rPr lang="en-US" sz="1600" b="1" dirty="0">
                <a:solidFill>
                  <a:srgbClr val="7030A0"/>
                </a:solidFill>
              </a:rPr>
              <a:t>return 0;</a:t>
            </a:r>
          </a:p>
          <a:p>
            <a:pPr marL="342900" indent="-342900">
              <a:buFont typeface="+mj-lt"/>
              <a:buAutoNum type="arabicParenR"/>
            </a:pPr>
            <a:r>
              <a:rPr lang="en-US" sz="1600" b="1" dirty="0">
                <a:solidFill>
                  <a:srgbClr val="7030A0"/>
                </a:solidFill>
              </a:rPr>
              <a:t>}</a:t>
            </a:r>
          </a:p>
          <a:p>
            <a:pPr marL="342900" indent="-342900">
              <a:buFont typeface="+mj-lt"/>
              <a:buAutoNum type="arabicParenR"/>
            </a:pPr>
            <a:r>
              <a:rPr lang="en-US" sz="1600" b="1" dirty="0">
                <a:solidFill>
                  <a:srgbClr val="7030A0"/>
                </a:solidFill>
              </a:rPr>
              <a:t>//function definition</a:t>
            </a:r>
          </a:p>
          <a:p>
            <a:pPr marL="342900" indent="-342900">
              <a:buFont typeface="+mj-lt"/>
              <a:buAutoNum type="arabicParenR"/>
            </a:pPr>
            <a:r>
              <a:rPr lang="en-US" sz="1600" b="1" dirty="0" err="1">
                <a:solidFill>
                  <a:srgbClr val="7030A0"/>
                </a:solidFill>
              </a:rPr>
              <a:t>int</a:t>
            </a:r>
            <a:r>
              <a:rPr lang="en-US" sz="1600" b="1" dirty="0">
                <a:solidFill>
                  <a:srgbClr val="7030A0"/>
                </a:solidFill>
              </a:rPr>
              <a:t> factorial(</a:t>
            </a:r>
            <a:r>
              <a:rPr lang="en-US" sz="1600" b="1" dirty="0" err="1">
                <a:solidFill>
                  <a:srgbClr val="7030A0"/>
                </a:solidFill>
              </a:rPr>
              <a:t>int</a:t>
            </a:r>
            <a:r>
              <a:rPr lang="en-US" sz="1600" b="1" dirty="0">
                <a:solidFill>
                  <a:srgbClr val="7030A0"/>
                </a:solidFill>
              </a:rPr>
              <a:t> n)</a:t>
            </a:r>
          </a:p>
          <a:p>
            <a:pPr marL="342900" indent="-342900">
              <a:buFont typeface="+mj-lt"/>
              <a:buAutoNum type="arabicParenR"/>
            </a:pPr>
            <a:r>
              <a:rPr lang="en-US" sz="1600" b="1" dirty="0">
                <a:solidFill>
                  <a:srgbClr val="7030A0"/>
                </a:solidFill>
              </a:rPr>
              <a:t>{</a:t>
            </a:r>
          </a:p>
          <a:p>
            <a:pPr marL="342900" indent="-342900">
              <a:buFont typeface="+mj-lt"/>
              <a:buAutoNum type="arabicParenR"/>
            </a:pPr>
            <a:r>
              <a:rPr lang="en-US" sz="1600" b="1" dirty="0">
                <a:solidFill>
                  <a:srgbClr val="7030A0"/>
                </a:solidFill>
              </a:rPr>
              <a:t>	</a:t>
            </a:r>
            <a:r>
              <a:rPr lang="en-US" sz="1600" b="1" dirty="0" err="1">
                <a:solidFill>
                  <a:srgbClr val="7030A0"/>
                </a:solidFill>
              </a:rPr>
              <a:t>int</a:t>
            </a:r>
            <a:r>
              <a:rPr lang="en-US" sz="1600" b="1" dirty="0">
                <a:solidFill>
                  <a:srgbClr val="7030A0"/>
                </a:solidFill>
              </a:rPr>
              <a:t> i, </a:t>
            </a:r>
            <a:r>
              <a:rPr lang="en-US" sz="1600" b="1" dirty="0" err="1">
                <a:solidFill>
                  <a:srgbClr val="7030A0"/>
                </a:solidFill>
              </a:rPr>
              <a:t>mult</a:t>
            </a:r>
            <a:r>
              <a:rPr lang="en-US" sz="1600" b="1" dirty="0">
                <a:solidFill>
                  <a:srgbClr val="7030A0"/>
                </a:solidFill>
              </a:rPr>
              <a:t> = 1;</a:t>
            </a:r>
          </a:p>
          <a:p>
            <a:pPr marL="342900" indent="-342900">
              <a:buFont typeface="+mj-lt"/>
              <a:buAutoNum type="arabicParenR"/>
            </a:pPr>
            <a:r>
              <a:rPr lang="en-US" sz="1600" b="1" dirty="0">
                <a:solidFill>
                  <a:srgbClr val="7030A0"/>
                </a:solidFill>
              </a:rPr>
              <a:t>	for(i=1;i&lt;=n;++i)</a:t>
            </a:r>
          </a:p>
          <a:p>
            <a:pPr marL="342900" indent="-342900">
              <a:buFont typeface="+mj-lt"/>
              <a:buAutoNum type="arabicParenR"/>
            </a:pPr>
            <a:r>
              <a:rPr lang="en-US" sz="1600" b="1" dirty="0">
                <a:solidFill>
                  <a:srgbClr val="7030A0"/>
                </a:solidFill>
              </a:rPr>
              <a:t>	{</a:t>
            </a:r>
          </a:p>
          <a:p>
            <a:pPr marL="342900" indent="-342900">
              <a:buFont typeface="+mj-lt"/>
              <a:buAutoNum type="arabicParenR"/>
            </a:pPr>
            <a:r>
              <a:rPr lang="en-US" sz="1600" b="1" dirty="0">
                <a:solidFill>
                  <a:srgbClr val="7030A0"/>
                </a:solidFill>
              </a:rPr>
              <a:t>		</a:t>
            </a:r>
            <a:r>
              <a:rPr lang="en-US" sz="1600" b="1" dirty="0" err="1">
                <a:solidFill>
                  <a:srgbClr val="7030A0"/>
                </a:solidFill>
              </a:rPr>
              <a:t>mult</a:t>
            </a:r>
            <a:r>
              <a:rPr lang="en-US" sz="1600" b="1" dirty="0">
                <a:solidFill>
                  <a:srgbClr val="7030A0"/>
                </a:solidFill>
              </a:rPr>
              <a:t> = </a:t>
            </a:r>
            <a:r>
              <a:rPr lang="en-US" sz="1600" b="1" dirty="0" err="1">
                <a:solidFill>
                  <a:srgbClr val="7030A0"/>
                </a:solidFill>
              </a:rPr>
              <a:t>mult</a:t>
            </a:r>
            <a:r>
              <a:rPr lang="en-US" sz="1600" b="1" dirty="0">
                <a:solidFill>
                  <a:srgbClr val="7030A0"/>
                </a:solidFill>
              </a:rPr>
              <a:t>*i;</a:t>
            </a:r>
          </a:p>
          <a:p>
            <a:pPr marL="342900" indent="-342900">
              <a:buFont typeface="+mj-lt"/>
              <a:buAutoNum type="arabicParenR"/>
            </a:pPr>
            <a:r>
              <a:rPr lang="en-US" sz="1600" b="1" dirty="0">
                <a:solidFill>
                  <a:srgbClr val="7030A0"/>
                </a:solidFill>
              </a:rPr>
              <a:t>	} </a:t>
            </a:r>
          </a:p>
          <a:p>
            <a:pPr marL="342900" indent="-342900">
              <a:buFont typeface="+mj-lt"/>
              <a:buAutoNum type="arabicParenR"/>
            </a:pPr>
            <a:r>
              <a:rPr lang="en-US" sz="1600" b="1" dirty="0">
                <a:solidFill>
                  <a:srgbClr val="7030A0"/>
                </a:solidFill>
              </a:rPr>
              <a:t>	return </a:t>
            </a:r>
            <a:r>
              <a:rPr lang="en-US" sz="1600" b="1" dirty="0" err="1">
                <a:solidFill>
                  <a:srgbClr val="7030A0"/>
                </a:solidFill>
              </a:rPr>
              <a:t>mult</a:t>
            </a:r>
            <a:r>
              <a:rPr lang="en-US" sz="1600" b="1" dirty="0">
                <a:solidFill>
                  <a:srgbClr val="7030A0"/>
                </a:solidFill>
              </a:rPr>
              <a:t>;  	</a:t>
            </a:r>
          </a:p>
          <a:p>
            <a:pPr marL="342900" indent="-342900">
              <a:buFont typeface="+mj-lt"/>
              <a:buAutoNum type="arabicParenR"/>
            </a:pPr>
            <a:r>
              <a:rPr lang="en-US" sz="1600" b="1" dirty="0" smtClean="0">
                <a:solidFill>
                  <a:srgbClr val="7030A0"/>
                </a:solidFill>
              </a:rPr>
              <a:t>}</a:t>
            </a:r>
            <a:endParaRPr lang="en-US" sz="1600" b="1" dirty="0">
              <a:solidFill>
                <a:srgbClr val="7030A0"/>
              </a:solidFill>
            </a:endParaRPr>
          </a:p>
        </p:txBody>
      </p:sp>
    </p:spTree>
    <p:extLst>
      <p:ext uri="{BB962C8B-B14F-4D97-AF65-F5344CB8AC3E}">
        <p14:creationId xmlns:p14="http://schemas.microsoft.com/office/powerpoint/2010/main" val="1773125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786742" cy="792088"/>
          </a:xfrm>
        </p:spPr>
        <p:txBody>
          <a:bodyPr>
            <a:normAutofit/>
          </a:bodyPr>
          <a:lstStyle/>
          <a:p>
            <a:r>
              <a:rPr lang="en-US" sz="2000" dirty="0" smtClean="0"/>
              <a:t>// MAKING MORE THAN ONE USER-DEFINED FUNCTIONS</a:t>
            </a:r>
            <a:br>
              <a:rPr lang="en-US" sz="2000" dirty="0" smtClean="0"/>
            </a:br>
            <a:r>
              <a:rPr lang="en-US" sz="2000" dirty="0" smtClean="0"/>
              <a:t>//FINDING FACTORIAL AND SQUARE OF A NUMBER</a:t>
            </a:r>
            <a:endParaRPr lang="en-US" sz="2000" dirty="0"/>
          </a:p>
        </p:txBody>
      </p:sp>
      <p:sp>
        <p:nvSpPr>
          <p:cNvPr id="4" name="TextBox 3"/>
          <p:cNvSpPr txBox="1"/>
          <p:nvPr/>
        </p:nvSpPr>
        <p:spPr>
          <a:xfrm>
            <a:off x="288504" y="856357"/>
            <a:ext cx="8496944" cy="5909310"/>
          </a:xfrm>
          <a:prstGeom prst="rect">
            <a:avLst/>
          </a:prstGeom>
          <a:noFill/>
        </p:spPr>
        <p:txBody>
          <a:bodyPr wrap="square" rtlCol="0">
            <a:spAutoFit/>
          </a:bodyPr>
          <a:lstStyle/>
          <a:p>
            <a:pPr marL="342900" indent="-342900">
              <a:buFont typeface="+mj-lt"/>
              <a:buAutoNum type="arabicParenR"/>
            </a:pPr>
            <a:r>
              <a:rPr lang="en-US" sz="1400" b="1" dirty="0">
                <a:solidFill>
                  <a:srgbClr val="7030A0"/>
                </a:solidFill>
              </a:rPr>
              <a:t>//A C code using iterative procedure to find n</a:t>
            </a:r>
            <a:r>
              <a:rPr lang="en-US" sz="1400" b="1" dirty="0" smtClean="0">
                <a:solidFill>
                  <a:srgbClr val="7030A0"/>
                </a:solidFill>
              </a:rPr>
              <a:t>! </a:t>
            </a:r>
            <a:r>
              <a:rPr lang="en-US" sz="1400" b="1" dirty="0">
                <a:solidFill>
                  <a:srgbClr val="7030A0"/>
                </a:solidFill>
              </a:rPr>
              <a:t>//5! = 5*4*3*2*1 or </a:t>
            </a:r>
            <a:r>
              <a:rPr lang="en-US" sz="1400" b="1" dirty="0" smtClean="0">
                <a:solidFill>
                  <a:srgbClr val="7030A0"/>
                </a:solidFill>
              </a:rPr>
              <a:t>1*2*3*4*5</a:t>
            </a:r>
            <a:endParaRPr lang="en-US" sz="1400" b="1" dirty="0">
              <a:solidFill>
                <a:srgbClr val="7030A0"/>
              </a:solidFill>
            </a:endParaRPr>
          </a:p>
          <a:p>
            <a:pPr marL="342900" indent="-342900">
              <a:buFont typeface="+mj-lt"/>
              <a:buAutoNum type="arabicParenR"/>
            </a:pPr>
            <a:r>
              <a:rPr lang="en-US" sz="1400" b="1" dirty="0" smtClean="0">
                <a:solidFill>
                  <a:srgbClr val="7030A0"/>
                </a:solidFill>
              </a:rPr>
              <a:t>#</a:t>
            </a:r>
            <a:r>
              <a:rPr lang="en-US" sz="1400" b="1" dirty="0">
                <a:solidFill>
                  <a:srgbClr val="7030A0"/>
                </a:solidFill>
              </a:rPr>
              <a:t>include &lt;</a:t>
            </a:r>
            <a:r>
              <a:rPr lang="en-US" sz="1400" b="1" dirty="0" err="1">
                <a:solidFill>
                  <a:srgbClr val="7030A0"/>
                </a:solidFill>
              </a:rPr>
              <a:t>stdio.h</a:t>
            </a:r>
            <a:r>
              <a:rPr lang="en-US" sz="1400" b="1" dirty="0">
                <a:solidFill>
                  <a:srgbClr val="7030A0"/>
                </a:solidFill>
              </a:rPr>
              <a:t>&gt;   </a:t>
            </a:r>
            <a:endParaRPr lang="en-US" sz="1400" b="1" dirty="0" smtClean="0">
              <a:solidFill>
                <a:srgbClr val="7030A0"/>
              </a:solidFill>
            </a:endParaRPr>
          </a:p>
          <a:p>
            <a:pPr marL="342900" indent="-342900">
              <a:buFont typeface="+mj-lt"/>
              <a:buAutoNum type="arabicParenR"/>
            </a:pPr>
            <a:r>
              <a:rPr lang="en-US" sz="1400" b="1" dirty="0" err="1" smtClean="0">
                <a:solidFill>
                  <a:srgbClr val="7030A0"/>
                </a:solidFill>
              </a:rPr>
              <a:t>int</a:t>
            </a:r>
            <a:r>
              <a:rPr lang="en-US" sz="1400" b="1" dirty="0" smtClean="0">
                <a:solidFill>
                  <a:srgbClr val="7030A0"/>
                </a:solidFill>
              </a:rPr>
              <a:t> </a:t>
            </a:r>
            <a:r>
              <a:rPr lang="en-US" sz="1400" b="1" dirty="0">
                <a:solidFill>
                  <a:srgbClr val="7030A0"/>
                </a:solidFill>
              </a:rPr>
              <a:t>main()            </a:t>
            </a:r>
          </a:p>
          <a:p>
            <a:pPr marL="342900" indent="-342900">
              <a:buFont typeface="+mj-lt"/>
              <a:buAutoNum type="arabicParenR"/>
            </a:pPr>
            <a:r>
              <a:rPr lang="en-US" sz="1400" b="1" dirty="0">
                <a:solidFill>
                  <a:srgbClr val="7030A0"/>
                </a:solidFill>
              </a:rPr>
              <a:t>{  </a:t>
            </a:r>
          </a:p>
          <a:p>
            <a:pPr marL="342900" indent="-342900">
              <a:buFont typeface="+mj-lt"/>
              <a:buAutoNum type="arabicParenR"/>
            </a:pPr>
            <a:r>
              <a:rPr lang="en-US" sz="1400" b="1" dirty="0" err="1">
                <a:solidFill>
                  <a:srgbClr val="7030A0"/>
                </a:solidFill>
              </a:rPr>
              <a:t>int</a:t>
            </a:r>
            <a:r>
              <a:rPr lang="en-US" sz="1400" b="1" dirty="0">
                <a:solidFill>
                  <a:srgbClr val="7030A0"/>
                </a:solidFill>
              </a:rPr>
              <a:t> </a:t>
            </a:r>
            <a:r>
              <a:rPr lang="en-US" sz="1400" b="1" dirty="0" smtClean="0">
                <a:solidFill>
                  <a:srgbClr val="7030A0"/>
                </a:solidFill>
              </a:rPr>
              <a:t>n;        //</a:t>
            </a:r>
            <a:r>
              <a:rPr lang="en-US" sz="1400" b="1" dirty="0">
                <a:solidFill>
                  <a:srgbClr val="7030A0"/>
                </a:solidFill>
              </a:rPr>
              <a:t>variable </a:t>
            </a:r>
            <a:r>
              <a:rPr lang="en-US" sz="1400" b="1" dirty="0" smtClean="0">
                <a:solidFill>
                  <a:srgbClr val="7030A0"/>
                </a:solidFill>
              </a:rPr>
              <a:t>declarations</a:t>
            </a:r>
          </a:p>
          <a:p>
            <a:pPr marL="342900" indent="-342900">
              <a:buFont typeface="+mj-lt"/>
              <a:buAutoNum type="arabicParenR"/>
            </a:pPr>
            <a:r>
              <a:rPr lang="en-US" sz="1400" b="1" dirty="0" err="1" smtClean="0">
                <a:solidFill>
                  <a:srgbClr val="7030A0"/>
                </a:solidFill>
              </a:rPr>
              <a:t>int</a:t>
            </a:r>
            <a:r>
              <a:rPr lang="en-US" sz="1400" b="1" dirty="0" smtClean="0">
                <a:solidFill>
                  <a:srgbClr val="7030A0"/>
                </a:solidFill>
              </a:rPr>
              <a:t> </a:t>
            </a:r>
            <a:r>
              <a:rPr lang="en-US" sz="1400" b="1" dirty="0">
                <a:solidFill>
                  <a:srgbClr val="7030A0"/>
                </a:solidFill>
              </a:rPr>
              <a:t>factorial(</a:t>
            </a:r>
            <a:r>
              <a:rPr lang="en-US" sz="1400" b="1" dirty="0" err="1">
                <a:solidFill>
                  <a:srgbClr val="7030A0"/>
                </a:solidFill>
              </a:rPr>
              <a:t>int</a:t>
            </a:r>
            <a:r>
              <a:rPr lang="en-US" sz="1400" b="1" dirty="0">
                <a:solidFill>
                  <a:srgbClr val="7030A0"/>
                </a:solidFill>
              </a:rPr>
              <a:t> n</a:t>
            </a:r>
            <a:r>
              <a:rPr lang="en-US" sz="1400" b="1" dirty="0" smtClean="0">
                <a:solidFill>
                  <a:srgbClr val="7030A0"/>
                </a:solidFill>
              </a:rPr>
              <a:t>);          //factorial function </a:t>
            </a:r>
            <a:r>
              <a:rPr lang="en-US" sz="1400" b="1" dirty="0">
                <a:solidFill>
                  <a:srgbClr val="7030A0"/>
                </a:solidFill>
              </a:rPr>
              <a:t>declared</a:t>
            </a:r>
          </a:p>
          <a:p>
            <a:pPr marL="342900" indent="-342900">
              <a:buFont typeface="+mj-lt"/>
              <a:buAutoNum type="arabicParenR"/>
            </a:pPr>
            <a:r>
              <a:rPr lang="en-US" sz="1400" dirty="0" err="1"/>
              <a:t>int</a:t>
            </a:r>
            <a:r>
              <a:rPr lang="en-US" sz="1400" dirty="0"/>
              <a:t> square(</a:t>
            </a:r>
            <a:r>
              <a:rPr lang="en-US" sz="1400" dirty="0" err="1"/>
              <a:t>int</a:t>
            </a:r>
            <a:r>
              <a:rPr lang="en-US" sz="1400" dirty="0"/>
              <a:t> n</a:t>
            </a:r>
            <a:r>
              <a:rPr lang="en-US" sz="1400" dirty="0" smtClean="0"/>
              <a:t>);        // square function also declared in main</a:t>
            </a:r>
            <a:endParaRPr lang="en-US" sz="1400" dirty="0"/>
          </a:p>
          <a:p>
            <a:pPr marL="342900" indent="-342900">
              <a:buFont typeface="+mj-lt"/>
              <a:buAutoNum type="arabicParenR"/>
            </a:pPr>
            <a:endParaRPr lang="en-US" sz="1400" b="1" dirty="0" smtClean="0">
              <a:solidFill>
                <a:srgbClr val="7030A0"/>
              </a:solidFill>
            </a:endParaRPr>
          </a:p>
          <a:p>
            <a:pPr marL="342900" indent="-342900">
              <a:buFont typeface="+mj-lt"/>
              <a:buAutoNum type="arabicParenR"/>
            </a:pPr>
            <a:r>
              <a:rPr lang="en-US" sz="1400" b="1" dirty="0" err="1">
                <a:solidFill>
                  <a:srgbClr val="7030A0"/>
                </a:solidFill>
              </a:rPr>
              <a:t>printf</a:t>
            </a:r>
            <a:r>
              <a:rPr lang="en-US" sz="1400" b="1" dirty="0">
                <a:solidFill>
                  <a:srgbClr val="7030A0"/>
                </a:solidFill>
              </a:rPr>
              <a:t>("\</a:t>
            </a:r>
            <a:r>
              <a:rPr lang="en-US" sz="1400" b="1" dirty="0" err="1">
                <a:solidFill>
                  <a:srgbClr val="7030A0"/>
                </a:solidFill>
              </a:rPr>
              <a:t>nEnter</a:t>
            </a:r>
            <a:r>
              <a:rPr lang="en-US" sz="1400" b="1" dirty="0">
                <a:solidFill>
                  <a:srgbClr val="7030A0"/>
                </a:solidFill>
              </a:rPr>
              <a:t> the value of n for the factorial:");</a:t>
            </a:r>
          </a:p>
          <a:p>
            <a:pPr marL="342900" indent="-342900">
              <a:buFont typeface="+mj-lt"/>
              <a:buAutoNum type="arabicParenR"/>
            </a:pPr>
            <a:r>
              <a:rPr lang="en-US" sz="1400" b="1" dirty="0" err="1">
                <a:solidFill>
                  <a:srgbClr val="7030A0"/>
                </a:solidFill>
              </a:rPr>
              <a:t>scanf</a:t>
            </a:r>
            <a:r>
              <a:rPr lang="en-US" sz="1400" b="1" dirty="0">
                <a:solidFill>
                  <a:srgbClr val="7030A0"/>
                </a:solidFill>
              </a:rPr>
              <a:t>("%d", &amp;n);</a:t>
            </a:r>
          </a:p>
          <a:p>
            <a:pPr marL="342900" indent="-342900">
              <a:buFont typeface="+mj-lt"/>
              <a:buAutoNum type="arabicParenR"/>
            </a:pPr>
            <a:r>
              <a:rPr lang="en-US" sz="1400" b="1" dirty="0" smtClean="0">
                <a:solidFill>
                  <a:srgbClr val="7030A0"/>
                </a:solidFill>
              </a:rPr>
              <a:t> </a:t>
            </a:r>
            <a:r>
              <a:rPr lang="en-US" sz="1400" b="1" dirty="0" err="1" smtClean="0">
                <a:solidFill>
                  <a:srgbClr val="7030A0"/>
                </a:solidFill>
              </a:rPr>
              <a:t>int</a:t>
            </a:r>
            <a:r>
              <a:rPr lang="en-US" sz="1400" b="1" dirty="0" smtClean="0">
                <a:solidFill>
                  <a:srgbClr val="7030A0"/>
                </a:solidFill>
              </a:rPr>
              <a:t> result  = factorial(n);</a:t>
            </a:r>
            <a:endParaRPr lang="en-US" sz="1400" b="1" dirty="0">
              <a:solidFill>
                <a:srgbClr val="7030A0"/>
              </a:solidFill>
            </a:endParaRPr>
          </a:p>
          <a:p>
            <a:pPr marL="342900" indent="-342900">
              <a:buFont typeface="+mj-lt"/>
              <a:buAutoNum type="arabicParenR"/>
            </a:pPr>
            <a:r>
              <a:rPr lang="en-US" sz="1400" b="1" dirty="0">
                <a:solidFill>
                  <a:srgbClr val="7030A0"/>
                </a:solidFill>
              </a:rPr>
              <a:t> </a:t>
            </a:r>
            <a:r>
              <a:rPr lang="en-GB" sz="1400" b="1" dirty="0" err="1">
                <a:solidFill>
                  <a:srgbClr val="7030A0"/>
                </a:solidFill>
              </a:rPr>
              <a:t>printf</a:t>
            </a:r>
            <a:r>
              <a:rPr lang="en-GB" sz="1400" b="1" dirty="0">
                <a:solidFill>
                  <a:srgbClr val="7030A0"/>
                </a:solidFill>
              </a:rPr>
              <a:t>("\</a:t>
            </a:r>
            <a:r>
              <a:rPr lang="en-GB" sz="1400" b="1" dirty="0" err="1">
                <a:solidFill>
                  <a:srgbClr val="7030A0"/>
                </a:solidFill>
              </a:rPr>
              <a:t>nFactorial</a:t>
            </a:r>
            <a:r>
              <a:rPr lang="en-GB" sz="1400" b="1" dirty="0">
                <a:solidFill>
                  <a:srgbClr val="7030A0"/>
                </a:solidFill>
              </a:rPr>
              <a:t> of %d = %</a:t>
            </a:r>
            <a:r>
              <a:rPr lang="en-GB" sz="1400" b="1" dirty="0" err="1">
                <a:solidFill>
                  <a:srgbClr val="7030A0"/>
                </a:solidFill>
              </a:rPr>
              <a:t>d",n</a:t>
            </a:r>
            <a:r>
              <a:rPr lang="en-GB" sz="1400" b="1" dirty="0">
                <a:solidFill>
                  <a:srgbClr val="7030A0"/>
                </a:solidFill>
              </a:rPr>
              <a:t>,</a:t>
            </a:r>
            <a:r>
              <a:rPr lang="en-US" sz="1400" b="1" dirty="0">
                <a:solidFill>
                  <a:srgbClr val="7030A0"/>
                </a:solidFill>
              </a:rPr>
              <a:t> result </a:t>
            </a:r>
            <a:r>
              <a:rPr lang="en-US" sz="1400" b="1" dirty="0" smtClean="0">
                <a:solidFill>
                  <a:srgbClr val="7030A0"/>
                </a:solidFill>
              </a:rPr>
              <a:t>);</a:t>
            </a:r>
          </a:p>
          <a:p>
            <a:pPr marL="342900" indent="-342900">
              <a:buFont typeface="+mj-lt"/>
              <a:buAutoNum type="arabicParenR"/>
            </a:pPr>
            <a:endParaRPr lang="en-GB" sz="1400" b="1" dirty="0">
              <a:solidFill>
                <a:srgbClr val="7030A0"/>
              </a:solidFill>
            </a:endParaRPr>
          </a:p>
          <a:p>
            <a:pPr marL="342900" indent="-342900">
              <a:buFont typeface="+mj-lt"/>
              <a:buAutoNum type="arabicParenR"/>
            </a:pPr>
            <a:r>
              <a:rPr lang="en-US" sz="1400" b="1" dirty="0" err="1">
                <a:solidFill>
                  <a:srgbClr val="7030A0"/>
                </a:solidFill>
              </a:rPr>
              <a:t>int</a:t>
            </a:r>
            <a:r>
              <a:rPr lang="en-US" sz="1400" b="1" dirty="0">
                <a:solidFill>
                  <a:srgbClr val="7030A0"/>
                </a:solidFill>
              </a:rPr>
              <a:t> </a:t>
            </a:r>
            <a:r>
              <a:rPr lang="en-US" sz="1400" b="1" dirty="0" smtClean="0">
                <a:solidFill>
                  <a:srgbClr val="7030A0"/>
                </a:solidFill>
              </a:rPr>
              <a:t>result2  </a:t>
            </a:r>
            <a:r>
              <a:rPr lang="en-US" sz="1400" b="1" dirty="0">
                <a:solidFill>
                  <a:srgbClr val="7030A0"/>
                </a:solidFill>
              </a:rPr>
              <a:t>= </a:t>
            </a:r>
            <a:r>
              <a:rPr lang="en-US" sz="1400" b="1" dirty="0" smtClean="0">
                <a:solidFill>
                  <a:srgbClr val="7030A0"/>
                </a:solidFill>
              </a:rPr>
              <a:t>square(n</a:t>
            </a:r>
            <a:r>
              <a:rPr lang="en-US" sz="1400" b="1" dirty="0">
                <a:solidFill>
                  <a:srgbClr val="7030A0"/>
                </a:solidFill>
              </a:rPr>
              <a:t>);</a:t>
            </a:r>
          </a:p>
          <a:p>
            <a:pPr marL="342900" indent="-342900">
              <a:buFont typeface="+mj-lt"/>
              <a:buAutoNum type="arabicParenR"/>
            </a:pPr>
            <a:r>
              <a:rPr lang="en-US" sz="1400" b="1" dirty="0">
                <a:solidFill>
                  <a:srgbClr val="7030A0"/>
                </a:solidFill>
              </a:rPr>
              <a:t> </a:t>
            </a:r>
            <a:r>
              <a:rPr lang="en-GB" sz="1400" b="1" dirty="0" err="1">
                <a:solidFill>
                  <a:srgbClr val="7030A0"/>
                </a:solidFill>
              </a:rPr>
              <a:t>printf</a:t>
            </a:r>
            <a:r>
              <a:rPr lang="en-GB" sz="1400" b="1" dirty="0" smtClean="0">
                <a:solidFill>
                  <a:srgbClr val="7030A0"/>
                </a:solidFill>
              </a:rPr>
              <a:t>("\</a:t>
            </a:r>
            <a:r>
              <a:rPr lang="en-GB" sz="1400" b="1" dirty="0" err="1" smtClean="0">
                <a:solidFill>
                  <a:srgbClr val="7030A0"/>
                </a:solidFill>
              </a:rPr>
              <a:t>nSqaure</a:t>
            </a:r>
            <a:r>
              <a:rPr lang="en-GB" sz="1400" b="1" dirty="0" smtClean="0">
                <a:solidFill>
                  <a:srgbClr val="7030A0"/>
                </a:solidFill>
              </a:rPr>
              <a:t> of </a:t>
            </a:r>
            <a:r>
              <a:rPr lang="en-GB" sz="1400" b="1" dirty="0">
                <a:solidFill>
                  <a:srgbClr val="7030A0"/>
                </a:solidFill>
              </a:rPr>
              <a:t>%d = %d</a:t>
            </a:r>
            <a:r>
              <a:rPr lang="en-GB" sz="1400" b="1" dirty="0" smtClean="0">
                <a:solidFill>
                  <a:srgbClr val="7030A0"/>
                </a:solidFill>
              </a:rPr>
              <a:t>", n</a:t>
            </a:r>
            <a:r>
              <a:rPr lang="en-GB" sz="1400" b="1" dirty="0">
                <a:solidFill>
                  <a:srgbClr val="7030A0"/>
                </a:solidFill>
              </a:rPr>
              <a:t>,</a:t>
            </a:r>
            <a:r>
              <a:rPr lang="en-US" sz="1400" b="1" dirty="0">
                <a:solidFill>
                  <a:srgbClr val="7030A0"/>
                </a:solidFill>
              </a:rPr>
              <a:t> </a:t>
            </a:r>
            <a:r>
              <a:rPr lang="en-US" sz="1400" b="1" dirty="0" smtClean="0">
                <a:solidFill>
                  <a:srgbClr val="7030A0"/>
                </a:solidFill>
              </a:rPr>
              <a:t>result2 );</a:t>
            </a:r>
            <a:r>
              <a:rPr lang="en-US" sz="1400" b="1" dirty="0">
                <a:solidFill>
                  <a:srgbClr val="7030A0"/>
                </a:solidFill>
              </a:rPr>
              <a:t>	</a:t>
            </a:r>
          </a:p>
          <a:p>
            <a:pPr marL="342900" indent="-342900">
              <a:buFont typeface="+mj-lt"/>
              <a:buAutoNum type="arabicParenR"/>
            </a:pPr>
            <a:r>
              <a:rPr lang="en-US" sz="1400" b="1" dirty="0">
                <a:solidFill>
                  <a:srgbClr val="7030A0"/>
                </a:solidFill>
              </a:rPr>
              <a:t>return 0;</a:t>
            </a:r>
          </a:p>
          <a:p>
            <a:pPr marL="342900" indent="-342900">
              <a:buFont typeface="+mj-lt"/>
              <a:buAutoNum type="arabicParenR"/>
            </a:pPr>
            <a:r>
              <a:rPr lang="en-US" sz="1400" b="1" dirty="0">
                <a:solidFill>
                  <a:srgbClr val="7030A0"/>
                </a:solidFill>
              </a:rPr>
              <a:t>}</a:t>
            </a:r>
          </a:p>
          <a:p>
            <a:pPr marL="342900" indent="-342900">
              <a:buFont typeface="+mj-lt"/>
              <a:buAutoNum type="arabicParenR"/>
            </a:pPr>
            <a:r>
              <a:rPr lang="en-US" sz="1400" b="1" dirty="0">
                <a:solidFill>
                  <a:srgbClr val="7030A0"/>
                </a:solidFill>
              </a:rPr>
              <a:t>//function definition</a:t>
            </a:r>
          </a:p>
          <a:p>
            <a:pPr marL="342900" indent="-342900">
              <a:buFont typeface="+mj-lt"/>
              <a:buAutoNum type="arabicParenR"/>
            </a:pPr>
            <a:r>
              <a:rPr lang="en-US" sz="1400" b="1" dirty="0" err="1">
                <a:solidFill>
                  <a:srgbClr val="7030A0"/>
                </a:solidFill>
              </a:rPr>
              <a:t>int</a:t>
            </a:r>
            <a:r>
              <a:rPr lang="en-US" sz="1400" b="1" dirty="0">
                <a:solidFill>
                  <a:srgbClr val="7030A0"/>
                </a:solidFill>
              </a:rPr>
              <a:t> factorial(</a:t>
            </a:r>
            <a:r>
              <a:rPr lang="en-US" sz="1400" b="1" dirty="0" err="1">
                <a:solidFill>
                  <a:srgbClr val="7030A0"/>
                </a:solidFill>
              </a:rPr>
              <a:t>int</a:t>
            </a:r>
            <a:r>
              <a:rPr lang="en-US" sz="1400" b="1" dirty="0">
                <a:solidFill>
                  <a:srgbClr val="7030A0"/>
                </a:solidFill>
              </a:rPr>
              <a:t> n)</a:t>
            </a:r>
          </a:p>
          <a:p>
            <a:pPr marL="342900" indent="-342900">
              <a:buFont typeface="+mj-lt"/>
              <a:buAutoNum type="arabicParenR"/>
            </a:pPr>
            <a:r>
              <a:rPr lang="en-US" sz="1400" b="1" dirty="0">
                <a:solidFill>
                  <a:srgbClr val="7030A0"/>
                </a:solidFill>
              </a:rPr>
              <a:t>{</a:t>
            </a:r>
          </a:p>
          <a:p>
            <a:pPr marL="342900" indent="-342900">
              <a:buFont typeface="+mj-lt"/>
              <a:buAutoNum type="arabicParenR"/>
            </a:pPr>
            <a:r>
              <a:rPr lang="en-US" sz="1400" b="1" dirty="0">
                <a:solidFill>
                  <a:srgbClr val="7030A0"/>
                </a:solidFill>
              </a:rPr>
              <a:t>	</a:t>
            </a:r>
            <a:r>
              <a:rPr lang="en-US" sz="1400" b="1" dirty="0" err="1">
                <a:solidFill>
                  <a:srgbClr val="7030A0"/>
                </a:solidFill>
              </a:rPr>
              <a:t>int</a:t>
            </a:r>
            <a:r>
              <a:rPr lang="en-US" sz="1400" b="1" dirty="0">
                <a:solidFill>
                  <a:srgbClr val="7030A0"/>
                </a:solidFill>
              </a:rPr>
              <a:t> i, </a:t>
            </a:r>
            <a:r>
              <a:rPr lang="en-US" sz="1400" b="1" dirty="0" err="1">
                <a:solidFill>
                  <a:srgbClr val="7030A0"/>
                </a:solidFill>
              </a:rPr>
              <a:t>mult</a:t>
            </a:r>
            <a:r>
              <a:rPr lang="en-US" sz="1400" b="1" dirty="0">
                <a:solidFill>
                  <a:srgbClr val="7030A0"/>
                </a:solidFill>
              </a:rPr>
              <a:t> = 1;</a:t>
            </a:r>
          </a:p>
          <a:p>
            <a:pPr marL="342900" indent="-342900">
              <a:buFont typeface="+mj-lt"/>
              <a:buAutoNum type="arabicParenR"/>
            </a:pPr>
            <a:r>
              <a:rPr lang="en-US" sz="1400" b="1" dirty="0">
                <a:solidFill>
                  <a:srgbClr val="7030A0"/>
                </a:solidFill>
              </a:rPr>
              <a:t>	for(i=1;i&lt;=n;++i)</a:t>
            </a:r>
          </a:p>
          <a:p>
            <a:pPr marL="342900" indent="-342900">
              <a:buFont typeface="+mj-lt"/>
              <a:buAutoNum type="arabicParenR"/>
            </a:pPr>
            <a:r>
              <a:rPr lang="en-US" sz="1400" b="1" dirty="0">
                <a:solidFill>
                  <a:srgbClr val="7030A0"/>
                </a:solidFill>
              </a:rPr>
              <a:t>	{</a:t>
            </a:r>
          </a:p>
          <a:p>
            <a:pPr marL="342900" indent="-342900">
              <a:buFont typeface="+mj-lt"/>
              <a:buAutoNum type="arabicParenR"/>
            </a:pPr>
            <a:r>
              <a:rPr lang="en-US" sz="1400" b="1" dirty="0">
                <a:solidFill>
                  <a:srgbClr val="7030A0"/>
                </a:solidFill>
              </a:rPr>
              <a:t>		</a:t>
            </a:r>
            <a:r>
              <a:rPr lang="en-US" sz="1400" b="1" dirty="0" err="1">
                <a:solidFill>
                  <a:srgbClr val="7030A0"/>
                </a:solidFill>
              </a:rPr>
              <a:t>mult</a:t>
            </a:r>
            <a:r>
              <a:rPr lang="en-US" sz="1400" b="1" dirty="0">
                <a:solidFill>
                  <a:srgbClr val="7030A0"/>
                </a:solidFill>
              </a:rPr>
              <a:t> = </a:t>
            </a:r>
            <a:r>
              <a:rPr lang="en-US" sz="1400" b="1" dirty="0" err="1">
                <a:solidFill>
                  <a:srgbClr val="7030A0"/>
                </a:solidFill>
              </a:rPr>
              <a:t>mult</a:t>
            </a:r>
            <a:r>
              <a:rPr lang="en-US" sz="1400" b="1" dirty="0">
                <a:solidFill>
                  <a:srgbClr val="7030A0"/>
                </a:solidFill>
              </a:rPr>
              <a:t>*i;</a:t>
            </a:r>
          </a:p>
          <a:p>
            <a:pPr marL="342900" indent="-342900">
              <a:buFont typeface="+mj-lt"/>
              <a:buAutoNum type="arabicParenR"/>
            </a:pPr>
            <a:r>
              <a:rPr lang="en-US" sz="1400" b="1" dirty="0">
                <a:solidFill>
                  <a:srgbClr val="7030A0"/>
                </a:solidFill>
              </a:rPr>
              <a:t>	} </a:t>
            </a:r>
          </a:p>
          <a:p>
            <a:pPr marL="342900" indent="-342900">
              <a:buFont typeface="+mj-lt"/>
              <a:buAutoNum type="arabicParenR"/>
            </a:pPr>
            <a:r>
              <a:rPr lang="en-US" sz="1400" b="1" dirty="0">
                <a:solidFill>
                  <a:srgbClr val="7030A0"/>
                </a:solidFill>
              </a:rPr>
              <a:t>	return </a:t>
            </a:r>
            <a:r>
              <a:rPr lang="en-US" sz="1400" b="1" dirty="0" err="1">
                <a:solidFill>
                  <a:srgbClr val="7030A0"/>
                </a:solidFill>
              </a:rPr>
              <a:t>mult</a:t>
            </a:r>
            <a:r>
              <a:rPr lang="en-US" sz="1400" b="1" dirty="0">
                <a:solidFill>
                  <a:srgbClr val="7030A0"/>
                </a:solidFill>
              </a:rPr>
              <a:t>;  	</a:t>
            </a:r>
          </a:p>
          <a:p>
            <a:pPr marL="342900" indent="-342900">
              <a:buFont typeface="+mj-lt"/>
              <a:buAutoNum type="arabicParenR"/>
            </a:pPr>
            <a:r>
              <a:rPr lang="en-US" sz="1400" b="1" dirty="0" smtClean="0">
                <a:solidFill>
                  <a:srgbClr val="7030A0"/>
                </a:solidFill>
              </a:rPr>
              <a:t>}</a:t>
            </a:r>
            <a:endParaRPr lang="en-US" sz="1400" b="1" dirty="0">
              <a:solidFill>
                <a:srgbClr val="7030A0"/>
              </a:solidFill>
            </a:endParaRPr>
          </a:p>
        </p:txBody>
      </p:sp>
      <p:sp>
        <p:nvSpPr>
          <p:cNvPr id="3" name="Rectangle 2"/>
          <p:cNvSpPr/>
          <p:nvPr/>
        </p:nvSpPr>
        <p:spPr>
          <a:xfrm>
            <a:off x="5220072" y="3289840"/>
            <a:ext cx="3561393"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buFont typeface="+mj-lt"/>
              <a:buAutoNum type="arabicParenR" startAt="26"/>
            </a:pPr>
            <a:r>
              <a:rPr lang="en-GB" dirty="0" smtClean="0"/>
              <a:t>//lines of code continue…</a:t>
            </a:r>
            <a:endParaRPr lang="en-US" dirty="0" smtClean="0"/>
          </a:p>
          <a:p>
            <a:pPr marL="342900" indent="-342900">
              <a:buFont typeface="+mj-lt"/>
              <a:buAutoNum type="arabicParenR" startAt="26"/>
            </a:pPr>
            <a:r>
              <a:rPr lang="en-US" dirty="0" err="1" smtClean="0"/>
              <a:t>int</a:t>
            </a:r>
            <a:r>
              <a:rPr lang="en-US" dirty="0" smtClean="0"/>
              <a:t> </a:t>
            </a:r>
            <a:r>
              <a:rPr lang="en-US" dirty="0"/>
              <a:t>square(</a:t>
            </a:r>
            <a:r>
              <a:rPr lang="en-US" dirty="0" err="1"/>
              <a:t>int</a:t>
            </a:r>
            <a:r>
              <a:rPr lang="en-US" dirty="0"/>
              <a:t> n)</a:t>
            </a:r>
          </a:p>
          <a:p>
            <a:pPr marL="342900" indent="-342900">
              <a:buFont typeface="+mj-lt"/>
              <a:buAutoNum type="arabicParenR" startAt="26"/>
            </a:pPr>
            <a:r>
              <a:rPr lang="en-US" dirty="0"/>
              <a:t>{   </a:t>
            </a:r>
            <a:r>
              <a:rPr lang="en-US" dirty="0" err="1" smtClean="0"/>
              <a:t>int</a:t>
            </a:r>
            <a:r>
              <a:rPr lang="en-US" dirty="0" smtClean="0"/>
              <a:t> s; // s is local to square </a:t>
            </a:r>
            <a:r>
              <a:rPr lang="en-US" dirty="0" err="1" smtClean="0"/>
              <a:t>fn</a:t>
            </a:r>
            <a:endParaRPr lang="en-US" dirty="0"/>
          </a:p>
          <a:p>
            <a:pPr marL="342900" indent="-342900">
              <a:buFont typeface="+mj-lt"/>
              <a:buAutoNum type="arabicParenR" startAt="26"/>
            </a:pPr>
            <a:r>
              <a:rPr lang="en-US" dirty="0" smtClean="0"/>
              <a:t>     s = n*n;</a:t>
            </a:r>
          </a:p>
          <a:p>
            <a:pPr marL="342900" indent="-342900">
              <a:buFont typeface="+mj-lt"/>
              <a:buAutoNum type="arabicParenR" startAt="26"/>
            </a:pPr>
            <a:r>
              <a:rPr lang="en-GB" dirty="0"/>
              <a:t> </a:t>
            </a:r>
            <a:r>
              <a:rPr lang="en-GB" dirty="0" smtClean="0"/>
              <a:t>    return s;</a:t>
            </a:r>
            <a:endParaRPr lang="en-US" dirty="0"/>
          </a:p>
          <a:p>
            <a:pPr marL="342900" indent="-342900">
              <a:buFont typeface="+mj-lt"/>
              <a:buAutoNum type="arabicParenR" startAt="26"/>
            </a:pPr>
            <a:r>
              <a:rPr lang="en-US" dirty="0"/>
              <a:t>}</a:t>
            </a:r>
          </a:p>
        </p:txBody>
      </p:sp>
    </p:spTree>
    <p:extLst>
      <p:ext uri="{BB962C8B-B14F-4D97-AF65-F5344CB8AC3E}">
        <p14:creationId xmlns:p14="http://schemas.microsoft.com/office/powerpoint/2010/main" val="19642484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786742" cy="792088"/>
          </a:xfrm>
        </p:spPr>
        <p:txBody>
          <a:bodyPr>
            <a:normAutofit/>
          </a:bodyPr>
          <a:lstStyle/>
          <a:p>
            <a:r>
              <a:rPr lang="en-US" sz="2000" dirty="0" smtClean="0"/>
              <a:t>// USING SWITCH CONSTROL CONSTRUCT TO CALL DIFFERENT USER-//DEFINED FUNCTIONS ( FACTORIAL AND SQUARE OF A NUMBER)</a:t>
            </a:r>
            <a:endParaRPr lang="en-US" sz="2000" dirty="0"/>
          </a:p>
        </p:txBody>
      </p:sp>
      <p:sp>
        <p:nvSpPr>
          <p:cNvPr id="4" name="TextBox 3"/>
          <p:cNvSpPr txBox="1"/>
          <p:nvPr/>
        </p:nvSpPr>
        <p:spPr>
          <a:xfrm>
            <a:off x="288504" y="856357"/>
            <a:ext cx="8496944" cy="5262979"/>
          </a:xfrm>
          <a:prstGeom prst="rect">
            <a:avLst/>
          </a:prstGeom>
          <a:noFill/>
        </p:spPr>
        <p:txBody>
          <a:bodyPr wrap="square" rtlCol="0">
            <a:spAutoFit/>
          </a:bodyPr>
          <a:lstStyle/>
          <a:p>
            <a:pPr marL="342900" indent="-342900">
              <a:buFont typeface="+mj-lt"/>
              <a:buAutoNum type="arabicParenR"/>
            </a:pPr>
            <a:r>
              <a:rPr lang="en-US" sz="1400" b="1" dirty="0">
                <a:solidFill>
                  <a:srgbClr val="7030A0"/>
                </a:solidFill>
              </a:rPr>
              <a:t>//A C code using iterative procedure to find n</a:t>
            </a:r>
            <a:r>
              <a:rPr lang="en-US" sz="1400" b="1" dirty="0" smtClean="0">
                <a:solidFill>
                  <a:srgbClr val="7030A0"/>
                </a:solidFill>
              </a:rPr>
              <a:t>! </a:t>
            </a:r>
            <a:r>
              <a:rPr lang="en-US" sz="1400" b="1" dirty="0">
                <a:solidFill>
                  <a:srgbClr val="7030A0"/>
                </a:solidFill>
              </a:rPr>
              <a:t>//5! = 5*4*3*2*1 or </a:t>
            </a:r>
            <a:r>
              <a:rPr lang="en-US" sz="1400" b="1" dirty="0" smtClean="0">
                <a:solidFill>
                  <a:srgbClr val="7030A0"/>
                </a:solidFill>
              </a:rPr>
              <a:t>1*2*3*4*5</a:t>
            </a:r>
            <a:endParaRPr lang="en-US" sz="1400" b="1" dirty="0">
              <a:solidFill>
                <a:srgbClr val="7030A0"/>
              </a:solidFill>
            </a:endParaRPr>
          </a:p>
          <a:p>
            <a:pPr marL="342900" indent="-342900">
              <a:buFont typeface="+mj-lt"/>
              <a:buAutoNum type="arabicParenR"/>
            </a:pPr>
            <a:r>
              <a:rPr lang="en-US" sz="1400" b="1" dirty="0" smtClean="0">
                <a:solidFill>
                  <a:srgbClr val="7030A0"/>
                </a:solidFill>
              </a:rPr>
              <a:t>#</a:t>
            </a:r>
            <a:r>
              <a:rPr lang="en-US" sz="1400" b="1" dirty="0">
                <a:solidFill>
                  <a:srgbClr val="7030A0"/>
                </a:solidFill>
              </a:rPr>
              <a:t>include &lt;</a:t>
            </a:r>
            <a:r>
              <a:rPr lang="en-US" sz="1400" b="1" dirty="0" err="1">
                <a:solidFill>
                  <a:srgbClr val="7030A0"/>
                </a:solidFill>
              </a:rPr>
              <a:t>stdio.h</a:t>
            </a:r>
            <a:r>
              <a:rPr lang="en-US" sz="1400" b="1" dirty="0">
                <a:solidFill>
                  <a:srgbClr val="7030A0"/>
                </a:solidFill>
              </a:rPr>
              <a:t>&gt;   </a:t>
            </a:r>
            <a:endParaRPr lang="en-US" sz="1400" b="1" dirty="0" smtClean="0">
              <a:solidFill>
                <a:srgbClr val="7030A0"/>
              </a:solidFill>
            </a:endParaRPr>
          </a:p>
          <a:p>
            <a:pPr marL="342900" indent="-342900">
              <a:buFont typeface="+mj-lt"/>
              <a:buAutoNum type="arabicParenR"/>
            </a:pPr>
            <a:r>
              <a:rPr lang="en-US" sz="1400" b="1" dirty="0" err="1"/>
              <a:t>int</a:t>
            </a:r>
            <a:r>
              <a:rPr lang="en-US" sz="1400" b="1" dirty="0"/>
              <a:t> square(</a:t>
            </a:r>
            <a:r>
              <a:rPr lang="en-US" sz="1400" b="1" dirty="0" err="1"/>
              <a:t>int</a:t>
            </a:r>
            <a:r>
              <a:rPr lang="en-US" sz="1400" b="1" dirty="0"/>
              <a:t> n);        // square function </a:t>
            </a:r>
            <a:r>
              <a:rPr lang="en-US" sz="1400" b="1" dirty="0" smtClean="0"/>
              <a:t>can be declared outside the main() becoming a global function</a:t>
            </a:r>
            <a:endParaRPr lang="en-US" sz="1400" b="1" dirty="0"/>
          </a:p>
          <a:p>
            <a:pPr marL="342900" indent="-342900">
              <a:buFont typeface="+mj-lt"/>
              <a:buAutoNum type="arabicParenR"/>
            </a:pPr>
            <a:endParaRPr lang="en-US" sz="1400" b="1" dirty="0" smtClean="0">
              <a:solidFill>
                <a:srgbClr val="7030A0"/>
              </a:solidFill>
            </a:endParaRPr>
          </a:p>
          <a:p>
            <a:pPr marL="342900" indent="-342900">
              <a:buFont typeface="+mj-lt"/>
              <a:buAutoNum type="arabicParenR"/>
            </a:pPr>
            <a:r>
              <a:rPr lang="en-US" sz="1400" b="1" dirty="0" err="1" smtClean="0">
                <a:solidFill>
                  <a:srgbClr val="7030A0"/>
                </a:solidFill>
              </a:rPr>
              <a:t>int</a:t>
            </a:r>
            <a:r>
              <a:rPr lang="en-US" sz="1400" b="1" dirty="0" smtClean="0">
                <a:solidFill>
                  <a:srgbClr val="7030A0"/>
                </a:solidFill>
              </a:rPr>
              <a:t> </a:t>
            </a:r>
            <a:r>
              <a:rPr lang="en-US" sz="1400" b="1" dirty="0">
                <a:solidFill>
                  <a:srgbClr val="7030A0"/>
                </a:solidFill>
              </a:rPr>
              <a:t>main()            </a:t>
            </a:r>
          </a:p>
          <a:p>
            <a:pPr marL="342900" indent="-342900">
              <a:buFont typeface="+mj-lt"/>
              <a:buAutoNum type="arabicParenR"/>
            </a:pPr>
            <a:r>
              <a:rPr lang="en-US" sz="1400" b="1" dirty="0">
                <a:solidFill>
                  <a:srgbClr val="7030A0"/>
                </a:solidFill>
              </a:rPr>
              <a:t>{  </a:t>
            </a:r>
          </a:p>
          <a:p>
            <a:pPr marL="342900" indent="-342900">
              <a:buFont typeface="+mj-lt"/>
              <a:buAutoNum type="arabicParenR"/>
            </a:pPr>
            <a:r>
              <a:rPr lang="en-US" sz="1400" b="1" dirty="0" err="1">
                <a:solidFill>
                  <a:srgbClr val="7030A0"/>
                </a:solidFill>
              </a:rPr>
              <a:t>int</a:t>
            </a:r>
            <a:r>
              <a:rPr lang="en-US" sz="1400" b="1" dirty="0">
                <a:solidFill>
                  <a:srgbClr val="7030A0"/>
                </a:solidFill>
              </a:rPr>
              <a:t> n, option; //variable declarations</a:t>
            </a:r>
          </a:p>
          <a:p>
            <a:pPr marL="342900" indent="-342900">
              <a:buFont typeface="+mj-lt"/>
              <a:buAutoNum type="arabicParenR"/>
            </a:pPr>
            <a:r>
              <a:rPr lang="en-US" sz="1400" b="1" dirty="0" err="1" smtClean="0">
                <a:solidFill>
                  <a:srgbClr val="7030A0"/>
                </a:solidFill>
              </a:rPr>
              <a:t>int</a:t>
            </a:r>
            <a:r>
              <a:rPr lang="en-US" sz="1400" b="1" dirty="0" smtClean="0">
                <a:solidFill>
                  <a:srgbClr val="7030A0"/>
                </a:solidFill>
              </a:rPr>
              <a:t> </a:t>
            </a:r>
            <a:r>
              <a:rPr lang="en-US" sz="1400" b="1" dirty="0">
                <a:solidFill>
                  <a:srgbClr val="7030A0"/>
                </a:solidFill>
              </a:rPr>
              <a:t>factorial(</a:t>
            </a:r>
            <a:r>
              <a:rPr lang="en-US" sz="1400" b="1" dirty="0" err="1">
                <a:solidFill>
                  <a:srgbClr val="7030A0"/>
                </a:solidFill>
              </a:rPr>
              <a:t>int</a:t>
            </a:r>
            <a:r>
              <a:rPr lang="en-US" sz="1400" b="1" dirty="0">
                <a:solidFill>
                  <a:srgbClr val="7030A0"/>
                </a:solidFill>
              </a:rPr>
              <a:t> n</a:t>
            </a:r>
            <a:r>
              <a:rPr lang="en-US" sz="1400" b="1" dirty="0" smtClean="0">
                <a:solidFill>
                  <a:srgbClr val="7030A0"/>
                </a:solidFill>
              </a:rPr>
              <a:t>);          //factorial function declared inside main function</a:t>
            </a:r>
            <a:endParaRPr lang="en-US" sz="1400" b="1" dirty="0">
              <a:solidFill>
                <a:srgbClr val="7030A0"/>
              </a:solidFill>
            </a:endParaRPr>
          </a:p>
          <a:p>
            <a:pPr marL="342900" indent="-342900">
              <a:buFont typeface="+mj-lt"/>
              <a:buAutoNum type="arabicParenR"/>
            </a:pPr>
            <a:endParaRPr lang="en-US" sz="1400" b="1" dirty="0" smtClean="0">
              <a:solidFill>
                <a:srgbClr val="7030A0"/>
              </a:solidFill>
            </a:endParaRPr>
          </a:p>
          <a:p>
            <a:pPr marL="342900" indent="-342900">
              <a:buFont typeface="+mj-lt"/>
              <a:buAutoNum type="arabicParenR"/>
            </a:pPr>
            <a:r>
              <a:rPr lang="en-US" sz="1400" b="1" dirty="0" err="1" smtClean="0">
                <a:solidFill>
                  <a:srgbClr val="7030A0"/>
                </a:solidFill>
              </a:rPr>
              <a:t>printf</a:t>
            </a:r>
            <a:r>
              <a:rPr lang="en-US" sz="1400" b="1" dirty="0">
                <a:solidFill>
                  <a:srgbClr val="7030A0"/>
                </a:solidFill>
              </a:rPr>
              <a:t>("\</a:t>
            </a:r>
            <a:r>
              <a:rPr lang="en-US" sz="1400" b="1" dirty="0" err="1">
                <a:solidFill>
                  <a:srgbClr val="7030A0"/>
                </a:solidFill>
              </a:rPr>
              <a:t>nEnter</a:t>
            </a:r>
            <a:r>
              <a:rPr lang="en-US" sz="1400" b="1" dirty="0">
                <a:solidFill>
                  <a:srgbClr val="7030A0"/>
                </a:solidFill>
              </a:rPr>
              <a:t> 1 for </a:t>
            </a:r>
            <a:r>
              <a:rPr lang="en-US" sz="1400" b="1" dirty="0" smtClean="0">
                <a:solidFill>
                  <a:srgbClr val="7030A0"/>
                </a:solidFill>
              </a:rPr>
              <a:t>factorial: </a:t>
            </a:r>
            <a:r>
              <a:rPr lang="en-US" sz="1400" b="1" dirty="0">
                <a:solidFill>
                  <a:srgbClr val="7030A0"/>
                </a:solidFill>
              </a:rPr>
              <a:t>\n2 for Square:");</a:t>
            </a:r>
          </a:p>
          <a:p>
            <a:pPr marL="342900" indent="-342900">
              <a:buFont typeface="+mj-lt"/>
              <a:buAutoNum type="arabicParenR"/>
            </a:pPr>
            <a:r>
              <a:rPr lang="en-US" sz="1400" b="1" dirty="0" err="1">
                <a:solidFill>
                  <a:srgbClr val="7030A0"/>
                </a:solidFill>
              </a:rPr>
              <a:t>scanf</a:t>
            </a:r>
            <a:r>
              <a:rPr lang="en-US" sz="1400" b="1" dirty="0">
                <a:solidFill>
                  <a:srgbClr val="7030A0"/>
                </a:solidFill>
              </a:rPr>
              <a:t>("%d", &amp;option);</a:t>
            </a:r>
          </a:p>
          <a:p>
            <a:pPr marL="342900" indent="-342900">
              <a:buFont typeface="+mj-lt"/>
              <a:buAutoNum type="arabicParenR"/>
            </a:pPr>
            <a:r>
              <a:rPr lang="en-US" sz="1400" b="1" dirty="0" err="1" smtClean="0">
                <a:solidFill>
                  <a:srgbClr val="7030A0"/>
                </a:solidFill>
              </a:rPr>
              <a:t>printf</a:t>
            </a:r>
            <a:r>
              <a:rPr lang="en-US" sz="1400" b="1" dirty="0">
                <a:solidFill>
                  <a:srgbClr val="7030A0"/>
                </a:solidFill>
              </a:rPr>
              <a:t>("\</a:t>
            </a:r>
            <a:r>
              <a:rPr lang="en-US" sz="1400" b="1" dirty="0" err="1">
                <a:solidFill>
                  <a:srgbClr val="7030A0"/>
                </a:solidFill>
              </a:rPr>
              <a:t>nEnter</a:t>
            </a:r>
            <a:r>
              <a:rPr lang="en-US" sz="1400" b="1" dirty="0">
                <a:solidFill>
                  <a:srgbClr val="7030A0"/>
                </a:solidFill>
              </a:rPr>
              <a:t> the value of n:");</a:t>
            </a:r>
          </a:p>
          <a:p>
            <a:pPr marL="342900" indent="-342900">
              <a:buFont typeface="+mj-lt"/>
              <a:buAutoNum type="arabicParenR"/>
            </a:pPr>
            <a:r>
              <a:rPr lang="en-US" sz="1400" b="1" dirty="0" err="1">
                <a:solidFill>
                  <a:srgbClr val="7030A0"/>
                </a:solidFill>
              </a:rPr>
              <a:t>scanf</a:t>
            </a:r>
            <a:r>
              <a:rPr lang="en-US" sz="1400" b="1" dirty="0">
                <a:solidFill>
                  <a:srgbClr val="7030A0"/>
                </a:solidFill>
              </a:rPr>
              <a:t>("%d", &amp;n);</a:t>
            </a:r>
          </a:p>
          <a:p>
            <a:pPr marL="342900" indent="-342900">
              <a:buFont typeface="+mj-lt"/>
              <a:buAutoNum type="arabicParenR"/>
            </a:pPr>
            <a:r>
              <a:rPr lang="en-US" sz="1400" b="1" dirty="0">
                <a:solidFill>
                  <a:srgbClr val="7030A0"/>
                </a:solidFill>
              </a:rPr>
              <a:t>	</a:t>
            </a:r>
            <a:r>
              <a:rPr lang="en-US" sz="1400" b="1" dirty="0" smtClean="0">
                <a:solidFill>
                  <a:srgbClr val="7030A0"/>
                </a:solidFill>
              </a:rPr>
              <a:t>//selection structure used for user’s choice </a:t>
            </a:r>
            <a:endParaRPr lang="en-US" sz="1400" b="1" dirty="0">
              <a:solidFill>
                <a:srgbClr val="7030A0"/>
              </a:solidFill>
            </a:endParaRPr>
          </a:p>
          <a:p>
            <a:pPr marL="342900" indent="-342900">
              <a:buFont typeface="+mj-lt"/>
              <a:buAutoNum type="arabicParenR"/>
            </a:pPr>
            <a:r>
              <a:rPr lang="en-US" sz="1400" b="1" dirty="0">
                <a:solidFill>
                  <a:srgbClr val="7030A0"/>
                </a:solidFill>
              </a:rPr>
              <a:t>switch(option)</a:t>
            </a:r>
          </a:p>
          <a:p>
            <a:pPr marL="342900" indent="-342900">
              <a:buFont typeface="+mj-lt"/>
              <a:buAutoNum type="arabicParenR"/>
            </a:pPr>
            <a:r>
              <a:rPr lang="en-US" sz="1400" b="1" dirty="0">
                <a:solidFill>
                  <a:srgbClr val="7030A0"/>
                </a:solidFill>
              </a:rPr>
              <a:t>{</a:t>
            </a:r>
          </a:p>
          <a:p>
            <a:pPr marL="342900" indent="-342900">
              <a:buFont typeface="+mj-lt"/>
              <a:buAutoNum type="arabicParenR"/>
            </a:pPr>
            <a:r>
              <a:rPr lang="en-US" sz="1400" b="1" dirty="0">
                <a:solidFill>
                  <a:srgbClr val="7030A0"/>
                </a:solidFill>
              </a:rPr>
              <a:t>	case 1: </a:t>
            </a:r>
            <a:r>
              <a:rPr lang="en-US" sz="1400" b="1" dirty="0" err="1">
                <a:solidFill>
                  <a:srgbClr val="7030A0"/>
                </a:solidFill>
              </a:rPr>
              <a:t>printf</a:t>
            </a:r>
            <a:r>
              <a:rPr lang="en-US" sz="1400" b="1" dirty="0">
                <a:solidFill>
                  <a:srgbClr val="7030A0"/>
                </a:solidFill>
              </a:rPr>
              <a:t>("\</a:t>
            </a:r>
            <a:r>
              <a:rPr lang="en-US" sz="1400" b="1" dirty="0" err="1">
                <a:solidFill>
                  <a:srgbClr val="7030A0"/>
                </a:solidFill>
              </a:rPr>
              <a:t>nFactorial</a:t>
            </a:r>
            <a:r>
              <a:rPr lang="en-US" sz="1400" b="1" dirty="0">
                <a:solidFill>
                  <a:srgbClr val="7030A0"/>
                </a:solidFill>
              </a:rPr>
              <a:t> of %d = %</a:t>
            </a:r>
            <a:r>
              <a:rPr lang="en-US" sz="1400" b="1" dirty="0" err="1">
                <a:solidFill>
                  <a:srgbClr val="7030A0"/>
                </a:solidFill>
              </a:rPr>
              <a:t>d",n</a:t>
            </a:r>
            <a:r>
              <a:rPr lang="en-US" sz="1400" b="1" dirty="0" smtClean="0">
                <a:solidFill>
                  <a:srgbClr val="7030A0"/>
                </a:solidFill>
              </a:rPr>
              <a:t>, factorial(n</a:t>
            </a:r>
            <a:r>
              <a:rPr lang="en-US" sz="1400" b="1" dirty="0">
                <a:solidFill>
                  <a:srgbClr val="7030A0"/>
                </a:solidFill>
              </a:rPr>
              <a:t>));</a:t>
            </a:r>
          </a:p>
          <a:p>
            <a:pPr marL="342900" indent="-342900">
              <a:buFont typeface="+mj-lt"/>
              <a:buAutoNum type="arabicParenR"/>
            </a:pPr>
            <a:r>
              <a:rPr lang="en-US" sz="1400" b="1" dirty="0">
                <a:solidFill>
                  <a:srgbClr val="7030A0"/>
                </a:solidFill>
              </a:rPr>
              <a:t>			break;</a:t>
            </a:r>
          </a:p>
          <a:p>
            <a:pPr marL="342900" indent="-342900">
              <a:buFont typeface="+mj-lt"/>
              <a:buAutoNum type="arabicParenR"/>
            </a:pPr>
            <a:r>
              <a:rPr lang="en-US" sz="1400" b="1" dirty="0">
                <a:solidFill>
                  <a:srgbClr val="7030A0"/>
                </a:solidFill>
              </a:rPr>
              <a:t>	case 2: </a:t>
            </a:r>
            <a:r>
              <a:rPr lang="en-US" sz="1400" b="1" dirty="0" err="1">
                <a:solidFill>
                  <a:srgbClr val="7030A0"/>
                </a:solidFill>
              </a:rPr>
              <a:t>printf</a:t>
            </a:r>
            <a:r>
              <a:rPr lang="en-US" sz="1400" b="1" dirty="0">
                <a:solidFill>
                  <a:srgbClr val="7030A0"/>
                </a:solidFill>
              </a:rPr>
              <a:t>("\n Square of %d = %</a:t>
            </a:r>
            <a:r>
              <a:rPr lang="en-US" sz="1400" b="1" dirty="0" err="1">
                <a:solidFill>
                  <a:srgbClr val="7030A0"/>
                </a:solidFill>
              </a:rPr>
              <a:t>d",n</a:t>
            </a:r>
            <a:r>
              <a:rPr lang="en-US" sz="1400" b="1" dirty="0" smtClean="0">
                <a:solidFill>
                  <a:srgbClr val="7030A0"/>
                </a:solidFill>
              </a:rPr>
              <a:t>, square(n</a:t>
            </a:r>
            <a:r>
              <a:rPr lang="en-US" sz="1400" b="1" dirty="0">
                <a:solidFill>
                  <a:srgbClr val="7030A0"/>
                </a:solidFill>
              </a:rPr>
              <a:t>));</a:t>
            </a:r>
          </a:p>
          <a:p>
            <a:pPr marL="342900" indent="-342900">
              <a:buFont typeface="+mj-lt"/>
              <a:buAutoNum type="arabicParenR"/>
            </a:pPr>
            <a:r>
              <a:rPr lang="en-US" sz="1400" b="1" dirty="0">
                <a:solidFill>
                  <a:srgbClr val="7030A0"/>
                </a:solidFill>
              </a:rPr>
              <a:t>			break;</a:t>
            </a:r>
          </a:p>
          <a:p>
            <a:pPr marL="342900" indent="-342900">
              <a:buFont typeface="+mj-lt"/>
              <a:buAutoNum type="arabicParenR"/>
            </a:pPr>
            <a:r>
              <a:rPr lang="en-US" sz="1400" b="1" dirty="0">
                <a:solidFill>
                  <a:srgbClr val="7030A0"/>
                </a:solidFill>
              </a:rPr>
              <a:t>	default: </a:t>
            </a:r>
            <a:r>
              <a:rPr lang="en-US" sz="1400" b="1" dirty="0" err="1">
                <a:solidFill>
                  <a:srgbClr val="7030A0"/>
                </a:solidFill>
              </a:rPr>
              <a:t>printf</a:t>
            </a:r>
            <a:r>
              <a:rPr lang="en-US" sz="1400" b="1" dirty="0">
                <a:solidFill>
                  <a:srgbClr val="7030A0"/>
                </a:solidFill>
              </a:rPr>
              <a:t>("\</a:t>
            </a:r>
            <a:r>
              <a:rPr lang="en-US" sz="1400" b="1" dirty="0" err="1">
                <a:solidFill>
                  <a:srgbClr val="7030A0"/>
                </a:solidFill>
              </a:rPr>
              <a:t>nValue</a:t>
            </a:r>
            <a:r>
              <a:rPr lang="en-US" sz="1400" b="1" dirty="0">
                <a:solidFill>
                  <a:srgbClr val="7030A0"/>
                </a:solidFill>
              </a:rPr>
              <a:t> out of range:");</a:t>
            </a:r>
          </a:p>
          <a:p>
            <a:pPr marL="342900" indent="-342900">
              <a:buFont typeface="+mj-lt"/>
              <a:buAutoNum type="arabicParenR"/>
            </a:pPr>
            <a:r>
              <a:rPr lang="en-US" sz="1400" b="1" dirty="0">
                <a:solidFill>
                  <a:srgbClr val="7030A0"/>
                </a:solidFill>
              </a:rPr>
              <a:t>}</a:t>
            </a:r>
          </a:p>
          <a:p>
            <a:pPr marL="342900" indent="-342900">
              <a:buFont typeface="+mj-lt"/>
              <a:buAutoNum type="arabicParenR"/>
            </a:pPr>
            <a:r>
              <a:rPr lang="en-US" sz="1400" b="1" dirty="0" smtClean="0">
                <a:solidFill>
                  <a:srgbClr val="7030A0"/>
                </a:solidFill>
              </a:rPr>
              <a:t>return </a:t>
            </a:r>
            <a:r>
              <a:rPr lang="en-US" sz="1400" b="1" dirty="0">
                <a:solidFill>
                  <a:srgbClr val="7030A0"/>
                </a:solidFill>
              </a:rPr>
              <a:t>0</a:t>
            </a:r>
            <a:r>
              <a:rPr lang="en-US" sz="1400" b="1" dirty="0" smtClean="0">
                <a:solidFill>
                  <a:srgbClr val="7030A0"/>
                </a:solidFill>
              </a:rPr>
              <a:t>;</a:t>
            </a:r>
          </a:p>
          <a:p>
            <a:pPr marL="342900" indent="-342900">
              <a:buFont typeface="+mj-lt"/>
              <a:buAutoNum type="arabicParenR"/>
            </a:pPr>
            <a:r>
              <a:rPr lang="en-GB" sz="1400" b="1" dirty="0">
                <a:solidFill>
                  <a:srgbClr val="7030A0"/>
                </a:solidFill>
              </a:rPr>
              <a:t>}</a:t>
            </a:r>
            <a:endParaRPr lang="en-US" sz="1400" b="1" dirty="0">
              <a:solidFill>
                <a:srgbClr val="7030A0"/>
              </a:solidFill>
            </a:endParaRPr>
          </a:p>
        </p:txBody>
      </p:sp>
      <p:sp>
        <p:nvSpPr>
          <p:cNvPr id="3" name="Rectangle 2"/>
          <p:cNvSpPr/>
          <p:nvPr/>
        </p:nvSpPr>
        <p:spPr>
          <a:xfrm>
            <a:off x="5605620" y="2708920"/>
            <a:ext cx="3561393" cy="40318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buFont typeface="+mj-lt"/>
              <a:buAutoNum type="arabicParenR" startAt="23"/>
            </a:pPr>
            <a:r>
              <a:rPr lang="en-US" sz="1600" b="1" dirty="0" smtClean="0">
                <a:solidFill>
                  <a:schemeClr val="tx1"/>
                </a:solidFill>
              </a:rPr>
              <a:t>}//factorial function </a:t>
            </a:r>
            <a:r>
              <a:rPr lang="en-US" sz="1600" b="1" dirty="0">
                <a:solidFill>
                  <a:schemeClr val="tx1"/>
                </a:solidFill>
              </a:rPr>
              <a:t>definition</a:t>
            </a:r>
          </a:p>
          <a:p>
            <a:pPr marL="342900" indent="-342900">
              <a:buFont typeface="+mj-lt"/>
              <a:buAutoNum type="arabicParenR" startAt="23"/>
            </a:pPr>
            <a:r>
              <a:rPr lang="en-US" sz="1600" b="1" dirty="0" err="1">
                <a:solidFill>
                  <a:schemeClr val="tx1"/>
                </a:solidFill>
              </a:rPr>
              <a:t>int</a:t>
            </a:r>
            <a:r>
              <a:rPr lang="en-US" sz="1600" b="1" dirty="0">
                <a:solidFill>
                  <a:schemeClr val="tx1"/>
                </a:solidFill>
              </a:rPr>
              <a:t> factorial(</a:t>
            </a:r>
            <a:r>
              <a:rPr lang="en-US" sz="1600" b="1" dirty="0" err="1">
                <a:solidFill>
                  <a:schemeClr val="tx1"/>
                </a:solidFill>
              </a:rPr>
              <a:t>int</a:t>
            </a:r>
            <a:r>
              <a:rPr lang="en-US" sz="1600" b="1" dirty="0">
                <a:solidFill>
                  <a:schemeClr val="tx1"/>
                </a:solidFill>
              </a:rPr>
              <a:t> n)</a:t>
            </a:r>
          </a:p>
          <a:p>
            <a:pPr marL="342900" indent="-342900">
              <a:buFont typeface="+mj-lt"/>
              <a:buAutoNum type="arabicParenR" startAt="23"/>
            </a:pPr>
            <a:r>
              <a:rPr lang="en-US" sz="1600" b="1" dirty="0">
                <a:solidFill>
                  <a:schemeClr val="tx1"/>
                </a:solidFill>
              </a:rPr>
              <a:t>{</a:t>
            </a:r>
          </a:p>
          <a:p>
            <a:pPr marL="342900" indent="-342900">
              <a:buFont typeface="+mj-lt"/>
              <a:buAutoNum type="arabicParenR" startAt="23"/>
            </a:pPr>
            <a:r>
              <a:rPr lang="en-US" sz="1600" b="1" dirty="0">
                <a:solidFill>
                  <a:schemeClr val="tx1"/>
                </a:solidFill>
              </a:rPr>
              <a:t>	</a:t>
            </a:r>
            <a:r>
              <a:rPr lang="en-US" sz="1600" b="1" dirty="0" err="1">
                <a:solidFill>
                  <a:schemeClr val="tx1"/>
                </a:solidFill>
              </a:rPr>
              <a:t>int</a:t>
            </a:r>
            <a:r>
              <a:rPr lang="en-US" sz="1600" b="1" dirty="0">
                <a:solidFill>
                  <a:schemeClr val="tx1"/>
                </a:solidFill>
              </a:rPr>
              <a:t> i, </a:t>
            </a:r>
            <a:r>
              <a:rPr lang="en-US" sz="1600" b="1" dirty="0" err="1">
                <a:solidFill>
                  <a:schemeClr val="tx1"/>
                </a:solidFill>
              </a:rPr>
              <a:t>mult</a:t>
            </a:r>
            <a:r>
              <a:rPr lang="en-US" sz="1600" b="1" dirty="0">
                <a:solidFill>
                  <a:schemeClr val="tx1"/>
                </a:solidFill>
              </a:rPr>
              <a:t> = 1;</a:t>
            </a:r>
          </a:p>
          <a:p>
            <a:pPr marL="342900" indent="-342900">
              <a:buFont typeface="+mj-lt"/>
              <a:buAutoNum type="arabicParenR" startAt="23"/>
            </a:pPr>
            <a:r>
              <a:rPr lang="en-US" sz="1600" b="1" dirty="0">
                <a:solidFill>
                  <a:schemeClr val="tx1"/>
                </a:solidFill>
              </a:rPr>
              <a:t>	for(i=1;i&lt;=n;++i)</a:t>
            </a:r>
          </a:p>
          <a:p>
            <a:pPr marL="342900" indent="-342900">
              <a:buFont typeface="+mj-lt"/>
              <a:buAutoNum type="arabicParenR" startAt="23"/>
            </a:pPr>
            <a:r>
              <a:rPr lang="en-US" sz="1600" b="1" dirty="0">
                <a:solidFill>
                  <a:schemeClr val="tx1"/>
                </a:solidFill>
              </a:rPr>
              <a:t>	{</a:t>
            </a:r>
          </a:p>
          <a:p>
            <a:pPr marL="342900" indent="-342900">
              <a:buFont typeface="+mj-lt"/>
              <a:buAutoNum type="arabicParenR" startAt="23"/>
            </a:pPr>
            <a:r>
              <a:rPr lang="en-US" sz="1600" b="1" dirty="0">
                <a:solidFill>
                  <a:schemeClr val="tx1"/>
                </a:solidFill>
              </a:rPr>
              <a:t>		</a:t>
            </a:r>
            <a:r>
              <a:rPr lang="en-US" sz="1600" b="1" dirty="0" err="1">
                <a:solidFill>
                  <a:schemeClr val="tx1"/>
                </a:solidFill>
              </a:rPr>
              <a:t>mult</a:t>
            </a:r>
            <a:r>
              <a:rPr lang="en-US" sz="1600" b="1" dirty="0">
                <a:solidFill>
                  <a:schemeClr val="tx1"/>
                </a:solidFill>
              </a:rPr>
              <a:t> = </a:t>
            </a:r>
            <a:r>
              <a:rPr lang="en-US" sz="1600" b="1" dirty="0" err="1">
                <a:solidFill>
                  <a:schemeClr val="tx1"/>
                </a:solidFill>
              </a:rPr>
              <a:t>mult</a:t>
            </a:r>
            <a:r>
              <a:rPr lang="en-US" sz="1600" b="1" dirty="0">
                <a:solidFill>
                  <a:schemeClr val="tx1"/>
                </a:solidFill>
              </a:rPr>
              <a:t>*i;</a:t>
            </a:r>
          </a:p>
          <a:p>
            <a:pPr marL="342900" indent="-342900">
              <a:buFont typeface="+mj-lt"/>
              <a:buAutoNum type="arabicParenR" startAt="23"/>
            </a:pPr>
            <a:r>
              <a:rPr lang="en-US" sz="1600" b="1" dirty="0">
                <a:solidFill>
                  <a:schemeClr val="tx1"/>
                </a:solidFill>
              </a:rPr>
              <a:t>	} </a:t>
            </a:r>
          </a:p>
          <a:p>
            <a:pPr marL="342900" indent="-342900">
              <a:buFont typeface="+mj-lt"/>
              <a:buAutoNum type="arabicParenR" startAt="23"/>
            </a:pPr>
            <a:r>
              <a:rPr lang="en-US" sz="1600" b="1" dirty="0">
                <a:solidFill>
                  <a:schemeClr val="tx1"/>
                </a:solidFill>
              </a:rPr>
              <a:t>	return </a:t>
            </a:r>
            <a:r>
              <a:rPr lang="en-US" sz="1600" b="1" dirty="0" err="1">
                <a:solidFill>
                  <a:schemeClr val="tx1"/>
                </a:solidFill>
              </a:rPr>
              <a:t>mult</a:t>
            </a:r>
            <a:r>
              <a:rPr lang="en-US" sz="1600" b="1" dirty="0">
                <a:solidFill>
                  <a:schemeClr val="tx1"/>
                </a:solidFill>
              </a:rPr>
              <a:t>;  	</a:t>
            </a:r>
          </a:p>
          <a:p>
            <a:pPr marL="342900" indent="-342900">
              <a:buFont typeface="+mj-lt"/>
              <a:buAutoNum type="arabicParenR" startAt="23"/>
            </a:pPr>
            <a:r>
              <a:rPr lang="en-US" sz="1600" b="1" dirty="0">
                <a:solidFill>
                  <a:schemeClr val="tx1"/>
                </a:solidFill>
              </a:rPr>
              <a:t>}</a:t>
            </a:r>
          </a:p>
          <a:p>
            <a:pPr marL="342900" indent="-342900">
              <a:buFont typeface="+mj-lt"/>
              <a:buAutoNum type="arabicParenR" startAt="23"/>
            </a:pPr>
            <a:r>
              <a:rPr lang="en-GB" sz="1600" b="1" dirty="0" smtClean="0">
                <a:solidFill>
                  <a:schemeClr val="tx1"/>
                </a:solidFill>
              </a:rPr>
              <a:t>//square function definition</a:t>
            </a:r>
          </a:p>
          <a:p>
            <a:pPr marL="342900" indent="-342900">
              <a:buFont typeface="+mj-lt"/>
              <a:buAutoNum type="arabicParenR" startAt="23"/>
            </a:pPr>
            <a:r>
              <a:rPr lang="en-US" sz="1600" b="1" dirty="0" err="1" smtClean="0">
                <a:solidFill>
                  <a:schemeClr val="tx1"/>
                </a:solidFill>
              </a:rPr>
              <a:t>int</a:t>
            </a:r>
            <a:r>
              <a:rPr lang="en-US" sz="1600" b="1" dirty="0" smtClean="0">
                <a:solidFill>
                  <a:schemeClr val="tx1"/>
                </a:solidFill>
              </a:rPr>
              <a:t> </a:t>
            </a:r>
            <a:r>
              <a:rPr lang="en-US" sz="1600" b="1" dirty="0">
                <a:solidFill>
                  <a:schemeClr val="tx1"/>
                </a:solidFill>
              </a:rPr>
              <a:t>square(</a:t>
            </a:r>
            <a:r>
              <a:rPr lang="en-US" sz="1600" b="1" dirty="0" err="1">
                <a:solidFill>
                  <a:schemeClr val="tx1"/>
                </a:solidFill>
              </a:rPr>
              <a:t>int</a:t>
            </a:r>
            <a:r>
              <a:rPr lang="en-US" sz="1600" b="1" dirty="0">
                <a:solidFill>
                  <a:schemeClr val="tx1"/>
                </a:solidFill>
              </a:rPr>
              <a:t> n)</a:t>
            </a:r>
          </a:p>
          <a:p>
            <a:pPr marL="342900" indent="-342900">
              <a:buFont typeface="+mj-lt"/>
              <a:buAutoNum type="arabicParenR" startAt="23"/>
            </a:pPr>
            <a:r>
              <a:rPr lang="en-US" sz="1600" b="1" dirty="0" smtClean="0">
                <a:solidFill>
                  <a:schemeClr val="tx1"/>
                </a:solidFill>
              </a:rPr>
              <a:t>{   </a:t>
            </a:r>
          </a:p>
          <a:p>
            <a:pPr marL="342900" indent="-342900">
              <a:buFont typeface="+mj-lt"/>
              <a:buAutoNum type="arabicParenR" startAt="23"/>
            </a:pPr>
            <a:r>
              <a:rPr lang="en-US" sz="1600" b="1" dirty="0">
                <a:solidFill>
                  <a:schemeClr val="tx1"/>
                </a:solidFill>
              </a:rPr>
              <a:t> </a:t>
            </a:r>
            <a:r>
              <a:rPr lang="en-US" sz="1600" b="1" dirty="0" smtClean="0">
                <a:solidFill>
                  <a:schemeClr val="tx1"/>
                </a:solidFill>
              </a:rPr>
              <a:t>    //operation reduced to a line</a:t>
            </a:r>
          </a:p>
          <a:p>
            <a:pPr marL="342900" indent="-342900">
              <a:buFont typeface="+mj-lt"/>
              <a:buAutoNum type="arabicParenR" startAt="23"/>
            </a:pPr>
            <a:r>
              <a:rPr lang="en-US" sz="1600" b="1" dirty="0">
                <a:solidFill>
                  <a:schemeClr val="tx1"/>
                </a:solidFill>
              </a:rPr>
              <a:t> </a:t>
            </a:r>
            <a:r>
              <a:rPr lang="en-US" sz="1600" b="1" dirty="0" smtClean="0">
                <a:solidFill>
                  <a:schemeClr val="tx1"/>
                </a:solidFill>
              </a:rPr>
              <a:t>      return n*n;</a:t>
            </a:r>
          </a:p>
          <a:p>
            <a:pPr marL="342900" indent="-342900">
              <a:buFont typeface="+mj-lt"/>
              <a:buAutoNum type="arabicParenR" startAt="23"/>
            </a:pPr>
            <a:r>
              <a:rPr lang="en-US" sz="1600" b="1" dirty="0" smtClean="0">
                <a:solidFill>
                  <a:schemeClr val="tx1"/>
                </a:solidFill>
              </a:rPr>
              <a:t>}</a:t>
            </a:r>
            <a:endParaRPr lang="en-US" sz="1600" b="1" dirty="0">
              <a:solidFill>
                <a:schemeClr val="tx1"/>
              </a:solidFill>
            </a:endParaRPr>
          </a:p>
        </p:txBody>
      </p:sp>
    </p:spTree>
    <p:extLst>
      <p:ext uri="{BB962C8B-B14F-4D97-AF65-F5344CB8AC3E}">
        <p14:creationId xmlns:p14="http://schemas.microsoft.com/office/powerpoint/2010/main" val="828649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786742" cy="792088"/>
          </a:xfrm>
        </p:spPr>
        <p:txBody>
          <a:bodyPr>
            <a:normAutofit/>
          </a:bodyPr>
          <a:lstStyle/>
          <a:p>
            <a:r>
              <a:rPr lang="en-US" sz="2000" dirty="0" smtClean="0"/>
              <a:t>/* PROGRAM TO SHOW HOW TO REUSE ALREADY WRITTEN USER-DEFINED FUNCTIONS ( E.G. FACTORIAL AND SQUARE OF A NUMBER )*/</a:t>
            </a:r>
            <a:endParaRPr lang="en-US" sz="2000" dirty="0"/>
          </a:p>
        </p:txBody>
      </p:sp>
      <p:sp>
        <p:nvSpPr>
          <p:cNvPr id="4" name="TextBox 3"/>
          <p:cNvSpPr txBox="1"/>
          <p:nvPr/>
        </p:nvSpPr>
        <p:spPr>
          <a:xfrm>
            <a:off x="465878" y="2852936"/>
            <a:ext cx="8496944" cy="4016484"/>
          </a:xfrm>
          <a:prstGeom prst="rect">
            <a:avLst/>
          </a:prstGeom>
          <a:noFill/>
        </p:spPr>
        <p:txBody>
          <a:bodyPr wrap="square" rtlCol="0">
            <a:spAutoFit/>
          </a:bodyPr>
          <a:lstStyle/>
          <a:p>
            <a:pPr marL="342900" indent="-342900">
              <a:buFont typeface="+mj-lt"/>
              <a:buAutoNum type="arabicParenR"/>
            </a:pPr>
            <a:r>
              <a:rPr lang="en-GB" sz="1500" b="1" dirty="0" smtClean="0">
                <a:solidFill>
                  <a:srgbClr val="7030A0"/>
                </a:solidFill>
              </a:rPr>
              <a:t>//Program named  and saved as functionPark.cpp; comprising of functions to be reused</a:t>
            </a:r>
            <a:endParaRPr lang="en-US" sz="1500" b="1" dirty="0" smtClean="0">
              <a:solidFill>
                <a:srgbClr val="7030A0"/>
              </a:solidFill>
            </a:endParaRPr>
          </a:p>
          <a:p>
            <a:pPr marL="342900" indent="-342900">
              <a:buFont typeface="+mj-lt"/>
              <a:buAutoNum type="arabicParenR"/>
            </a:pPr>
            <a:r>
              <a:rPr lang="en-US" sz="1500" b="1" dirty="0" smtClean="0">
                <a:solidFill>
                  <a:srgbClr val="7030A0"/>
                </a:solidFill>
              </a:rPr>
              <a:t>//</a:t>
            </a:r>
            <a:r>
              <a:rPr lang="en-US" sz="1500" b="1" dirty="0">
                <a:solidFill>
                  <a:srgbClr val="7030A0"/>
                </a:solidFill>
              </a:rPr>
              <a:t>function </a:t>
            </a:r>
            <a:r>
              <a:rPr lang="en-US" sz="1500" b="1" dirty="0" smtClean="0">
                <a:solidFill>
                  <a:srgbClr val="7030A0"/>
                </a:solidFill>
              </a:rPr>
              <a:t>definition</a:t>
            </a:r>
          </a:p>
          <a:p>
            <a:pPr marL="342900" indent="-342900">
              <a:buFont typeface="+mj-lt"/>
              <a:buAutoNum type="arabicParenR"/>
            </a:pPr>
            <a:r>
              <a:rPr lang="en-GB" sz="1500" b="1" dirty="0" smtClean="0">
                <a:solidFill>
                  <a:srgbClr val="7030A0"/>
                </a:solidFill>
              </a:rPr>
              <a:t>//factorial function</a:t>
            </a:r>
            <a:endParaRPr lang="en-US" sz="1500" b="1" dirty="0">
              <a:solidFill>
                <a:srgbClr val="7030A0"/>
              </a:solidFill>
            </a:endParaRPr>
          </a:p>
          <a:p>
            <a:pPr marL="342900" indent="-342900">
              <a:buFont typeface="+mj-lt"/>
              <a:buAutoNum type="arabicParenR"/>
            </a:pPr>
            <a:r>
              <a:rPr lang="en-US" sz="1500" b="1" dirty="0" err="1">
                <a:solidFill>
                  <a:srgbClr val="7030A0"/>
                </a:solidFill>
              </a:rPr>
              <a:t>int</a:t>
            </a:r>
            <a:r>
              <a:rPr lang="en-US" sz="1500" b="1" dirty="0">
                <a:solidFill>
                  <a:srgbClr val="7030A0"/>
                </a:solidFill>
              </a:rPr>
              <a:t> factorial(</a:t>
            </a:r>
            <a:r>
              <a:rPr lang="en-US" sz="1500" b="1" dirty="0" err="1">
                <a:solidFill>
                  <a:srgbClr val="7030A0"/>
                </a:solidFill>
              </a:rPr>
              <a:t>int</a:t>
            </a:r>
            <a:r>
              <a:rPr lang="en-US" sz="1500" b="1" dirty="0">
                <a:solidFill>
                  <a:srgbClr val="7030A0"/>
                </a:solidFill>
              </a:rPr>
              <a:t> n)</a:t>
            </a:r>
          </a:p>
          <a:p>
            <a:pPr marL="342900" indent="-342900">
              <a:buFont typeface="+mj-lt"/>
              <a:buAutoNum type="arabicParenR"/>
            </a:pPr>
            <a:r>
              <a:rPr lang="en-US" sz="1500" b="1" dirty="0">
                <a:solidFill>
                  <a:srgbClr val="7030A0"/>
                </a:solidFill>
              </a:rPr>
              <a:t>{</a:t>
            </a:r>
          </a:p>
          <a:p>
            <a:pPr marL="342900" indent="-342900">
              <a:buFont typeface="+mj-lt"/>
              <a:buAutoNum type="arabicParenR"/>
            </a:pPr>
            <a:r>
              <a:rPr lang="en-US" sz="1500" b="1" dirty="0">
                <a:solidFill>
                  <a:srgbClr val="7030A0"/>
                </a:solidFill>
              </a:rPr>
              <a:t>	</a:t>
            </a:r>
            <a:r>
              <a:rPr lang="en-US" sz="1500" b="1" dirty="0" err="1">
                <a:solidFill>
                  <a:srgbClr val="7030A0"/>
                </a:solidFill>
              </a:rPr>
              <a:t>int</a:t>
            </a:r>
            <a:r>
              <a:rPr lang="en-US" sz="1500" b="1" dirty="0">
                <a:solidFill>
                  <a:srgbClr val="7030A0"/>
                </a:solidFill>
              </a:rPr>
              <a:t> i, </a:t>
            </a:r>
            <a:r>
              <a:rPr lang="en-US" sz="1500" b="1" dirty="0" err="1">
                <a:solidFill>
                  <a:srgbClr val="7030A0"/>
                </a:solidFill>
              </a:rPr>
              <a:t>mult</a:t>
            </a:r>
            <a:r>
              <a:rPr lang="en-US" sz="1500" b="1" dirty="0">
                <a:solidFill>
                  <a:srgbClr val="7030A0"/>
                </a:solidFill>
              </a:rPr>
              <a:t> = 1;</a:t>
            </a:r>
          </a:p>
          <a:p>
            <a:pPr marL="342900" indent="-342900">
              <a:buFont typeface="+mj-lt"/>
              <a:buAutoNum type="arabicParenR"/>
            </a:pPr>
            <a:r>
              <a:rPr lang="en-US" sz="1500" b="1" dirty="0">
                <a:solidFill>
                  <a:srgbClr val="7030A0"/>
                </a:solidFill>
              </a:rPr>
              <a:t>	for(i=1;i&lt;=n;++i)</a:t>
            </a:r>
          </a:p>
          <a:p>
            <a:pPr marL="342900" indent="-342900">
              <a:buFont typeface="+mj-lt"/>
              <a:buAutoNum type="arabicParenR"/>
            </a:pPr>
            <a:r>
              <a:rPr lang="en-US" sz="1500" b="1" dirty="0">
                <a:solidFill>
                  <a:srgbClr val="7030A0"/>
                </a:solidFill>
              </a:rPr>
              <a:t>	{</a:t>
            </a:r>
          </a:p>
          <a:p>
            <a:pPr marL="342900" indent="-342900">
              <a:buFont typeface="+mj-lt"/>
              <a:buAutoNum type="arabicParenR"/>
            </a:pPr>
            <a:r>
              <a:rPr lang="en-US" sz="1500" b="1" dirty="0">
                <a:solidFill>
                  <a:srgbClr val="7030A0"/>
                </a:solidFill>
              </a:rPr>
              <a:t>		</a:t>
            </a:r>
            <a:r>
              <a:rPr lang="en-US" sz="1500" b="1" dirty="0" err="1">
                <a:solidFill>
                  <a:srgbClr val="7030A0"/>
                </a:solidFill>
              </a:rPr>
              <a:t>mult</a:t>
            </a:r>
            <a:r>
              <a:rPr lang="en-US" sz="1500" b="1" dirty="0">
                <a:solidFill>
                  <a:srgbClr val="7030A0"/>
                </a:solidFill>
              </a:rPr>
              <a:t> = </a:t>
            </a:r>
            <a:r>
              <a:rPr lang="en-US" sz="1500" b="1" dirty="0" err="1">
                <a:solidFill>
                  <a:srgbClr val="7030A0"/>
                </a:solidFill>
              </a:rPr>
              <a:t>mult</a:t>
            </a:r>
            <a:r>
              <a:rPr lang="en-US" sz="1500" b="1" dirty="0">
                <a:solidFill>
                  <a:srgbClr val="7030A0"/>
                </a:solidFill>
              </a:rPr>
              <a:t>*i;</a:t>
            </a:r>
          </a:p>
          <a:p>
            <a:pPr marL="342900" indent="-342900">
              <a:buFont typeface="+mj-lt"/>
              <a:buAutoNum type="arabicParenR"/>
            </a:pPr>
            <a:r>
              <a:rPr lang="en-US" sz="1500" b="1" dirty="0">
                <a:solidFill>
                  <a:srgbClr val="7030A0"/>
                </a:solidFill>
              </a:rPr>
              <a:t>	} </a:t>
            </a:r>
          </a:p>
          <a:p>
            <a:pPr marL="342900" indent="-342900">
              <a:buFont typeface="+mj-lt"/>
              <a:buAutoNum type="arabicParenR"/>
            </a:pPr>
            <a:r>
              <a:rPr lang="en-US" sz="1500" b="1" dirty="0">
                <a:solidFill>
                  <a:srgbClr val="7030A0"/>
                </a:solidFill>
              </a:rPr>
              <a:t>	return </a:t>
            </a:r>
            <a:r>
              <a:rPr lang="en-US" sz="1500" b="1" dirty="0" err="1">
                <a:solidFill>
                  <a:srgbClr val="7030A0"/>
                </a:solidFill>
              </a:rPr>
              <a:t>mult</a:t>
            </a:r>
            <a:r>
              <a:rPr lang="en-US" sz="1500" b="1" dirty="0">
                <a:solidFill>
                  <a:srgbClr val="7030A0"/>
                </a:solidFill>
              </a:rPr>
              <a:t>;  	</a:t>
            </a:r>
          </a:p>
          <a:p>
            <a:pPr marL="342900" indent="-342900">
              <a:buFont typeface="+mj-lt"/>
              <a:buAutoNum type="arabicParenR"/>
            </a:pPr>
            <a:r>
              <a:rPr lang="en-US" sz="1500" b="1" dirty="0" smtClean="0">
                <a:solidFill>
                  <a:srgbClr val="7030A0"/>
                </a:solidFill>
              </a:rPr>
              <a:t>}</a:t>
            </a:r>
          </a:p>
          <a:p>
            <a:pPr marL="342900" indent="-342900">
              <a:buFont typeface="+mj-lt"/>
              <a:buAutoNum type="arabicParenR"/>
            </a:pPr>
            <a:r>
              <a:rPr lang="en-GB" sz="1500" b="1" dirty="0" smtClean="0">
                <a:solidFill>
                  <a:srgbClr val="7030A0"/>
                </a:solidFill>
              </a:rPr>
              <a:t>// square function</a:t>
            </a:r>
            <a:endParaRPr lang="en-US" sz="1500" b="1" dirty="0">
              <a:solidFill>
                <a:srgbClr val="7030A0"/>
              </a:solidFill>
            </a:endParaRPr>
          </a:p>
          <a:p>
            <a:pPr marL="342900" indent="-342900">
              <a:buFont typeface="+mj-lt"/>
              <a:buAutoNum type="arabicParenR"/>
            </a:pPr>
            <a:r>
              <a:rPr lang="en-US" sz="1500" b="1" dirty="0" err="1">
                <a:solidFill>
                  <a:srgbClr val="7030A0"/>
                </a:solidFill>
              </a:rPr>
              <a:t>int</a:t>
            </a:r>
            <a:r>
              <a:rPr lang="en-US" sz="1500" b="1" dirty="0">
                <a:solidFill>
                  <a:srgbClr val="7030A0"/>
                </a:solidFill>
              </a:rPr>
              <a:t> square(</a:t>
            </a:r>
            <a:r>
              <a:rPr lang="en-US" sz="1500" b="1" dirty="0" err="1">
                <a:solidFill>
                  <a:srgbClr val="7030A0"/>
                </a:solidFill>
              </a:rPr>
              <a:t>int</a:t>
            </a:r>
            <a:r>
              <a:rPr lang="en-US" sz="1500" b="1" dirty="0">
                <a:solidFill>
                  <a:srgbClr val="7030A0"/>
                </a:solidFill>
              </a:rPr>
              <a:t> n)</a:t>
            </a:r>
          </a:p>
          <a:p>
            <a:pPr marL="342900" indent="-342900">
              <a:buFont typeface="+mj-lt"/>
              <a:buAutoNum type="arabicParenR"/>
            </a:pPr>
            <a:r>
              <a:rPr lang="en-US" sz="1500" b="1" dirty="0">
                <a:solidFill>
                  <a:srgbClr val="7030A0"/>
                </a:solidFill>
              </a:rPr>
              <a:t>{   </a:t>
            </a:r>
          </a:p>
          <a:p>
            <a:pPr marL="342900" indent="-342900">
              <a:buFont typeface="+mj-lt"/>
              <a:buAutoNum type="arabicParenR"/>
            </a:pPr>
            <a:r>
              <a:rPr lang="en-US" sz="1500" b="1" dirty="0">
                <a:solidFill>
                  <a:srgbClr val="7030A0"/>
                </a:solidFill>
              </a:rPr>
              <a:t>	return n*n;</a:t>
            </a:r>
          </a:p>
          <a:p>
            <a:pPr marL="342900" indent="-342900">
              <a:buFont typeface="+mj-lt"/>
              <a:buAutoNum type="arabicParenR"/>
            </a:pPr>
            <a:r>
              <a:rPr lang="en-US" sz="1500" b="1" dirty="0" smtClean="0">
                <a:solidFill>
                  <a:srgbClr val="7030A0"/>
                </a:solidFill>
              </a:rPr>
              <a:t>}</a:t>
            </a:r>
            <a:endParaRPr lang="en-US" sz="1500" b="1" dirty="0">
              <a:solidFill>
                <a:srgbClr val="7030A0"/>
              </a:solidFill>
            </a:endParaRPr>
          </a:p>
        </p:txBody>
      </p:sp>
      <p:sp>
        <p:nvSpPr>
          <p:cNvPr id="3" name="Rectangle 2"/>
          <p:cNvSpPr/>
          <p:nvPr/>
        </p:nvSpPr>
        <p:spPr>
          <a:xfrm>
            <a:off x="467544" y="980728"/>
            <a:ext cx="8136904" cy="175432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smtClean="0">
                <a:solidFill>
                  <a:schemeClr val="tx1"/>
                </a:solidFill>
              </a:rPr>
              <a:t>The following program is written and saved as </a:t>
            </a:r>
            <a:r>
              <a:rPr lang="en-GB" b="1" dirty="0" smtClean="0">
                <a:solidFill>
                  <a:srgbClr val="FF0000"/>
                </a:solidFill>
              </a:rPr>
              <a:t>functionPark.cpp</a:t>
            </a:r>
            <a:r>
              <a:rPr lang="en-GB" b="1" dirty="0" smtClean="0">
                <a:solidFill>
                  <a:schemeClr val="tx1"/>
                </a:solidFill>
              </a:rPr>
              <a:t>. This shall be included in another program where the function defined here will be used.  Note that only the functions are written here and there is no main() function. The goal of this is to achieve program abstraction and reuse. Abstraction in that some this code details are now hidden or not visible in the other program, and reuse in that, any program you include this can use the functions/ functionality.</a:t>
            </a:r>
            <a:endParaRPr lang="en-US" b="1" dirty="0">
              <a:solidFill>
                <a:schemeClr val="tx1"/>
              </a:solidFill>
            </a:endParaRPr>
          </a:p>
        </p:txBody>
      </p:sp>
    </p:spTree>
    <p:extLst>
      <p:ext uri="{BB962C8B-B14F-4D97-AF65-F5344CB8AC3E}">
        <p14:creationId xmlns:p14="http://schemas.microsoft.com/office/powerpoint/2010/main" val="2919491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7786742" cy="792088"/>
          </a:xfrm>
        </p:spPr>
        <p:txBody>
          <a:bodyPr>
            <a:normAutofit/>
          </a:bodyPr>
          <a:lstStyle/>
          <a:p>
            <a:r>
              <a:rPr lang="en-US" sz="2000" dirty="0" smtClean="0"/>
              <a:t>/* PROGRAM TO SHOW HOW TO REUSE ALREADY WRITTEN USER-DEFINED FUNCTIONS ( E.G. FACTORIAL AND SQUARE OF A NUMBER )*/</a:t>
            </a:r>
            <a:endParaRPr lang="en-US" sz="2000" dirty="0"/>
          </a:p>
        </p:txBody>
      </p:sp>
      <p:sp>
        <p:nvSpPr>
          <p:cNvPr id="4" name="TextBox 3"/>
          <p:cNvSpPr txBox="1"/>
          <p:nvPr/>
        </p:nvSpPr>
        <p:spPr>
          <a:xfrm>
            <a:off x="467544" y="2145045"/>
            <a:ext cx="8496944" cy="4524315"/>
          </a:xfrm>
          <a:prstGeom prst="rect">
            <a:avLst/>
          </a:prstGeom>
          <a:noFill/>
        </p:spPr>
        <p:txBody>
          <a:bodyPr wrap="square" rtlCol="0">
            <a:spAutoFit/>
          </a:bodyPr>
          <a:lstStyle/>
          <a:p>
            <a:pPr marL="342900" indent="-342900">
              <a:buFont typeface="+mj-lt"/>
              <a:buAutoNum type="arabicParenR"/>
            </a:pPr>
            <a:r>
              <a:rPr lang="en-GB" sz="1600" b="1" dirty="0" smtClean="0">
                <a:solidFill>
                  <a:srgbClr val="7030A0"/>
                </a:solidFill>
              </a:rPr>
              <a:t>//program named Reuse.cpp</a:t>
            </a:r>
            <a:endParaRPr lang="en-US" sz="1600" b="1" dirty="0" smtClean="0">
              <a:solidFill>
                <a:srgbClr val="7030A0"/>
              </a:solidFill>
            </a:endParaRPr>
          </a:p>
          <a:p>
            <a:pPr marL="342900" indent="-342900">
              <a:buFont typeface="+mj-lt"/>
              <a:buAutoNum type="arabicParenR"/>
            </a:pPr>
            <a:r>
              <a:rPr lang="en-US" sz="1600" b="1" dirty="0" smtClean="0">
                <a:solidFill>
                  <a:srgbClr val="7030A0"/>
                </a:solidFill>
              </a:rPr>
              <a:t>// </a:t>
            </a:r>
            <a:r>
              <a:rPr lang="en-US" sz="1600" b="1" dirty="0">
                <a:solidFill>
                  <a:srgbClr val="7030A0"/>
                </a:solidFill>
              </a:rPr>
              <a:t>A program to compute f(</a:t>
            </a:r>
            <a:r>
              <a:rPr lang="en-US" sz="1600" b="1" dirty="0" err="1">
                <a:solidFill>
                  <a:srgbClr val="7030A0"/>
                </a:solidFill>
              </a:rPr>
              <a:t>x,n</a:t>
            </a:r>
            <a:r>
              <a:rPr lang="en-US" sz="1600" b="1" dirty="0">
                <a:solidFill>
                  <a:srgbClr val="7030A0"/>
                </a:solidFill>
              </a:rPr>
              <a:t>) =  </a:t>
            </a:r>
            <a:r>
              <a:rPr lang="en-US" sz="1600" b="1" dirty="0" err="1">
                <a:solidFill>
                  <a:srgbClr val="7030A0"/>
                </a:solidFill>
              </a:rPr>
              <a:t>xn</a:t>
            </a:r>
            <a:r>
              <a:rPr lang="en-US" sz="1600" b="1" dirty="0">
                <a:solidFill>
                  <a:srgbClr val="7030A0"/>
                </a:solidFill>
              </a:rPr>
              <a:t>!</a:t>
            </a:r>
          </a:p>
          <a:p>
            <a:pPr marL="342900" indent="-342900">
              <a:buFont typeface="+mj-lt"/>
              <a:buAutoNum type="arabicParenR"/>
            </a:pPr>
            <a:r>
              <a:rPr lang="en-US" sz="1600" b="1" dirty="0">
                <a:solidFill>
                  <a:srgbClr val="7030A0"/>
                </a:solidFill>
              </a:rPr>
              <a:t>#include &lt;</a:t>
            </a:r>
            <a:r>
              <a:rPr lang="en-US" sz="1600" b="1" dirty="0" err="1">
                <a:solidFill>
                  <a:srgbClr val="7030A0"/>
                </a:solidFill>
              </a:rPr>
              <a:t>stdio.h</a:t>
            </a:r>
            <a:r>
              <a:rPr lang="en-US" sz="1600" b="1" dirty="0">
                <a:solidFill>
                  <a:srgbClr val="7030A0"/>
                </a:solidFill>
              </a:rPr>
              <a:t>&gt;  </a:t>
            </a:r>
          </a:p>
          <a:p>
            <a:pPr marL="342900" indent="-342900">
              <a:buFont typeface="+mj-lt"/>
              <a:buAutoNum type="arabicParenR"/>
            </a:pPr>
            <a:r>
              <a:rPr lang="en-US" sz="1600" b="1" dirty="0">
                <a:solidFill>
                  <a:srgbClr val="7030A0"/>
                </a:solidFill>
              </a:rPr>
              <a:t>#include "functionPack.cpp" //code abstraction</a:t>
            </a:r>
          </a:p>
          <a:p>
            <a:pPr marL="342900" indent="-342900">
              <a:buFont typeface="+mj-lt"/>
              <a:buAutoNum type="arabicParenR"/>
            </a:pPr>
            <a:endParaRPr lang="en-US" sz="1600" b="1" dirty="0">
              <a:solidFill>
                <a:srgbClr val="7030A0"/>
              </a:solidFill>
            </a:endParaRPr>
          </a:p>
          <a:p>
            <a:pPr marL="342900" indent="-342900">
              <a:buFont typeface="+mj-lt"/>
              <a:buAutoNum type="arabicParenR"/>
            </a:pPr>
            <a:r>
              <a:rPr lang="en-US" sz="1600" b="1" dirty="0" err="1">
                <a:solidFill>
                  <a:srgbClr val="7030A0"/>
                </a:solidFill>
              </a:rPr>
              <a:t>int</a:t>
            </a:r>
            <a:r>
              <a:rPr lang="en-US" sz="1600" b="1" dirty="0">
                <a:solidFill>
                  <a:srgbClr val="7030A0"/>
                </a:solidFill>
              </a:rPr>
              <a:t> main()            </a:t>
            </a:r>
          </a:p>
          <a:p>
            <a:pPr marL="342900" indent="-342900">
              <a:buFont typeface="+mj-lt"/>
              <a:buAutoNum type="arabicParenR"/>
            </a:pPr>
            <a:r>
              <a:rPr lang="en-US" sz="1600" b="1" dirty="0">
                <a:solidFill>
                  <a:srgbClr val="7030A0"/>
                </a:solidFill>
              </a:rPr>
              <a:t>{ </a:t>
            </a:r>
          </a:p>
          <a:p>
            <a:pPr marL="342900" indent="-342900">
              <a:buFont typeface="+mj-lt"/>
              <a:buAutoNum type="arabicParenR"/>
            </a:pPr>
            <a:r>
              <a:rPr lang="en-US" sz="1600" b="1" dirty="0">
                <a:solidFill>
                  <a:srgbClr val="7030A0"/>
                </a:solidFill>
              </a:rPr>
              <a:t> </a:t>
            </a:r>
            <a:r>
              <a:rPr lang="en-US" sz="1600" b="1" dirty="0" err="1">
                <a:solidFill>
                  <a:srgbClr val="7030A0"/>
                </a:solidFill>
              </a:rPr>
              <a:t>int</a:t>
            </a:r>
            <a:r>
              <a:rPr lang="en-US" sz="1600" b="1" dirty="0">
                <a:solidFill>
                  <a:srgbClr val="7030A0"/>
                </a:solidFill>
              </a:rPr>
              <a:t> x, n;</a:t>
            </a:r>
          </a:p>
          <a:p>
            <a:pPr marL="342900" indent="-342900">
              <a:buFont typeface="+mj-lt"/>
              <a:buAutoNum type="arabicParenR"/>
            </a:pPr>
            <a:r>
              <a:rPr lang="en-US" sz="1600" b="1" dirty="0" err="1">
                <a:solidFill>
                  <a:srgbClr val="7030A0"/>
                </a:solidFill>
              </a:rPr>
              <a:t>printf</a:t>
            </a:r>
            <a:r>
              <a:rPr lang="en-US" sz="1600" b="1" dirty="0">
                <a:solidFill>
                  <a:srgbClr val="7030A0"/>
                </a:solidFill>
              </a:rPr>
              <a:t>("\</a:t>
            </a:r>
            <a:r>
              <a:rPr lang="en-US" sz="1600" b="1" dirty="0" err="1">
                <a:solidFill>
                  <a:srgbClr val="7030A0"/>
                </a:solidFill>
              </a:rPr>
              <a:t>nEnter</a:t>
            </a:r>
            <a:r>
              <a:rPr lang="en-US" sz="1600" b="1" dirty="0">
                <a:solidFill>
                  <a:srgbClr val="7030A0"/>
                </a:solidFill>
              </a:rPr>
              <a:t> the value of x:");</a:t>
            </a:r>
          </a:p>
          <a:p>
            <a:pPr marL="342900" indent="-342900">
              <a:buFont typeface="+mj-lt"/>
              <a:buAutoNum type="arabicParenR"/>
            </a:pPr>
            <a:r>
              <a:rPr lang="en-US" sz="1600" b="1" dirty="0" err="1">
                <a:solidFill>
                  <a:srgbClr val="7030A0"/>
                </a:solidFill>
              </a:rPr>
              <a:t>scanf</a:t>
            </a:r>
            <a:r>
              <a:rPr lang="en-US" sz="1600" b="1" dirty="0">
                <a:solidFill>
                  <a:srgbClr val="7030A0"/>
                </a:solidFill>
              </a:rPr>
              <a:t>("%d", &amp;x);</a:t>
            </a:r>
          </a:p>
          <a:p>
            <a:pPr marL="342900" indent="-342900">
              <a:buFont typeface="+mj-lt"/>
              <a:buAutoNum type="arabicParenR"/>
            </a:pPr>
            <a:endParaRPr lang="en-US" sz="1600" b="1" dirty="0">
              <a:solidFill>
                <a:srgbClr val="7030A0"/>
              </a:solidFill>
            </a:endParaRPr>
          </a:p>
          <a:p>
            <a:pPr marL="342900" indent="-342900">
              <a:buFont typeface="+mj-lt"/>
              <a:buAutoNum type="arabicParenR"/>
            </a:pPr>
            <a:r>
              <a:rPr lang="en-US" sz="1600" b="1" dirty="0" err="1">
                <a:solidFill>
                  <a:srgbClr val="7030A0"/>
                </a:solidFill>
              </a:rPr>
              <a:t>printf</a:t>
            </a:r>
            <a:r>
              <a:rPr lang="en-US" sz="1600" b="1" dirty="0">
                <a:solidFill>
                  <a:srgbClr val="7030A0"/>
                </a:solidFill>
              </a:rPr>
              <a:t>("\</a:t>
            </a:r>
            <a:r>
              <a:rPr lang="en-US" sz="1600" b="1" dirty="0" err="1">
                <a:solidFill>
                  <a:srgbClr val="7030A0"/>
                </a:solidFill>
              </a:rPr>
              <a:t>nEnter</a:t>
            </a:r>
            <a:r>
              <a:rPr lang="en-US" sz="1600" b="1" dirty="0">
                <a:solidFill>
                  <a:srgbClr val="7030A0"/>
                </a:solidFill>
              </a:rPr>
              <a:t> the value of x:");</a:t>
            </a:r>
          </a:p>
          <a:p>
            <a:pPr marL="342900" indent="-342900">
              <a:buFont typeface="+mj-lt"/>
              <a:buAutoNum type="arabicParenR"/>
            </a:pPr>
            <a:r>
              <a:rPr lang="en-US" sz="1600" b="1" dirty="0" err="1">
                <a:solidFill>
                  <a:srgbClr val="7030A0"/>
                </a:solidFill>
              </a:rPr>
              <a:t>scanf</a:t>
            </a:r>
            <a:r>
              <a:rPr lang="en-US" sz="1600" b="1" dirty="0">
                <a:solidFill>
                  <a:srgbClr val="7030A0"/>
                </a:solidFill>
              </a:rPr>
              <a:t>("%d", &amp;n);</a:t>
            </a:r>
          </a:p>
          <a:p>
            <a:pPr marL="342900" indent="-342900">
              <a:buFont typeface="+mj-lt"/>
              <a:buAutoNum type="arabicParenR"/>
            </a:pPr>
            <a:endParaRPr lang="en-US" sz="1600" b="1" dirty="0">
              <a:solidFill>
                <a:srgbClr val="7030A0"/>
              </a:solidFill>
            </a:endParaRPr>
          </a:p>
          <a:p>
            <a:pPr marL="342900" indent="-342900">
              <a:buFont typeface="+mj-lt"/>
              <a:buAutoNum type="arabicParenR"/>
            </a:pPr>
            <a:r>
              <a:rPr lang="en-US" sz="1600" b="1" dirty="0" err="1">
                <a:solidFill>
                  <a:srgbClr val="7030A0"/>
                </a:solidFill>
              </a:rPr>
              <a:t>int</a:t>
            </a:r>
            <a:r>
              <a:rPr lang="en-US" sz="1600" b="1" dirty="0">
                <a:solidFill>
                  <a:srgbClr val="7030A0"/>
                </a:solidFill>
              </a:rPr>
              <a:t> </a:t>
            </a:r>
            <a:r>
              <a:rPr lang="en-US" sz="1600" b="1" dirty="0" err="1">
                <a:solidFill>
                  <a:srgbClr val="7030A0"/>
                </a:solidFill>
              </a:rPr>
              <a:t>fxn</a:t>
            </a:r>
            <a:r>
              <a:rPr lang="en-US" sz="1600" b="1" dirty="0">
                <a:solidFill>
                  <a:srgbClr val="7030A0"/>
                </a:solidFill>
              </a:rPr>
              <a:t> = x*factorial(n);</a:t>
            </a:r>
          </a:p>
          <a:p>
            <a:pPr marL="342900" indent="-342900">
              <a:buFont typeface="+mj-lt"/>
              <a:buAutoNum type="arabicParenR"/>
            </a:pPr>
            <a:r>
              <a:rPr lang="en-US" sz="1600" b="1" dirty="0" err="1">
                <a:solidFill>
                  <a:srgbClr val="7030A0"/>
                </a:solidFill>
              </a:rPr>
              <a:t>printf</a:t>
            </a:r>
            <a:r>
              <a:rPr lang="en-US" sz="1600" b="1" dirty="0">
                <a:solidFill>
                  <a:srgbClr val="7030A0"/>
                </a:solidFill>
              </a:rPr>
              <a:t>("\</a:t>
            </a:r>
            <a:r>
              <a:rPr lang="en-US" sz="1600" b="1" dirty="0" err="1">
                <a:solidFill>
                  <a:srgbClr val="7030A0"/>
                </a:solidFill>
              </a:rPr>
              <a:t>nThe</a:t>
            </a:r>
            <a:r>
              <a:rPr lang="en-US" sz="1600" b="1" dirty="0">
                <a:solidFill>
                  <a:srgbClr val="7030A0"/>
                </a:solidFill>
              </a:rPr>
              <a:t> Output of f(</a:t>
            </a:r>
            <a:r>
              <a:rPr lang="en-US" sz="1600" b="1" dirty="0" err="1">
                <a:solidFill>
                  <a:srgbClr val="7030A0"/>
                </a:solidFill>
              </a:rPr>
              <a:t>x,n</a:t>
            </a:r>
            <a:r>
              <a:rPr lang="en-US" sz="1600" b="1" dirty="0">
                <a:solidFill>
                  <a:srgbClr val="7030A0"/>
                </a:solidFill>
              </a:rPr>
              <a:t>) = %d", </a:t>
            </a:r>
            <a:r>
              <a:rPr lang="en-US" sz="1600" b="1" dirty="0" err="1">
                <a:solidFill>
                  <a:srgbClr val="7030A0"/>
                </a:solidFill>
              </a:rPr>
              <a:t>fxn</a:t>
            </a:r>
            <a:r>
              <a:rPr lang="en-US" sz="1600" b="1" dirty="0">
                <a:solidFill>
                  <a:srgbClr val="7030A0"/>
                </a:solidFill>
              </a:rPr>
              <a:t>);</a:t>
            </a:r>
          </a:p>
          <a:p>
            <a:pPr marL="342900" indent="-342900">
              <a:buFont typeface="+mj-lt"/>
              <a:buAutoNum type="arabicParenR"/>
            </a:pPr>
            <a:r>
              <a:rPr lang="en-US" sz="1600" b="1" dirty="0">
                <a:solidFill>
                  <a:srgbClr val="7030A0"/>
                </a:solidFill>
              </a:rPr>
              <a:t>return 0;</a:t>
            </a:r>
          </a:p>
          <a:p>
            <a:pPr marL="342900" indent="-342900">
              <a:buFont typeface="+mj-lt"/>
              <a:buAutoNum type="arabicParenR"/>
            </a:pPr>
            <a:r>
              <a:rPr lang="en-US" sz="1600" b="1" dirty="0">
                <a:solidFill>
                  <a:srgbClr val="7030A0"/>
                </a:solidFill>
              </a:rPr>
              <a:t>}</a:t>
            </a:r>
          </a:p>
        </p:txBody>
      </p:sp>
      <p:sp>
        <p:nvSpPr>
          <p:cNvPr id="3" name="Rectangle 2"/>
          <p:cNvSpPr/>
          <p:nvPr/>
        </p:nvSpPr>
        <p:spPr>
          <a:xfrm>
            <a:off x="467544" y="1102789"/>
            <a:ext cx="7848872" cy="101566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2000" b="1" dirty="0" smtClean="0">
                <a:solidFill>
                  <a:schemeClr val="tx1"/>
                </a:solidFill>
              </a:rPr>
              <a:t>The following is the second program which reused the </a:t>
            </a:r>
            <a:r>
              <a:rPr lang="en-US" sz="2000" b="1" dirty="0" smtClean="0">
                <a:solidFill>
                  <a:schemeClr val="tx1"/>
                </a:solidFill>
              </a:rPr>
              <a:t>functionPack.cpp. Note that the include is done with a double quote to indicate to the compiler that the function named functionPack.cpp is a user defined.</a:t>
            </a:r>
            <a:endParaRPr lang="en-US" sz="2000" b="1" dirty="0">
              <a:solidFill>
                <a:schemeClr val="tx1"/>
              </a:solidFill>
            </a:endParaRPr>
          </a:p>
        </p:txBody>
      </p:sp>
    </p:spTree>
    <p:extLst>
      <p:ext uri="{BB962C8B-B14F-4D97-AF65-F5344CB8AC3E}">
        <p14:creationId xmlns:p14="http://schemas.microsoft.com/office/powerpoint/2010/main" val="29000094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a:xfrm>
            <a:off x="285720" y="1214422"/>
            <a:ext cx="8572560" cy="5214974"/>
          </a:xfrm>
        </p:spPr>
        <p:txBody>
          <a:bodyPr>
            <a:noAutofit/>
          </a:bodyPr>
          <a:lstStyle/>
          <a:p>
            <a:pPr>
              <a:spcBef>
                <a:spcPts val="0"/>
              </a:spcBef>
            </a:pPr>
            <a:r>
              <a:rPr lang="en-US" sz="3600" b="1" dirty="0" smtClean="0"/>
              <a:t>What to know:</a:t>
            </a:r>
          </a:p>
          <a:p>
            <a:pPr lvl="1">
              <a:spcBef>
                <a:spcPts val="0"/>
              </a:spcBef>
              <a:buFont typeface="Arial" pitchFamily="34" charset="0"/>
              <a:buChar char="•"/>
            </a:pPr>
            <a:r>
              <a:rPr lang="en-US" sz="3600" b="1" dirty="0" smtClean="0"/>
              <a:t>Definition of an array</a:t>
            </a:r>
          </a:p>
          <a:p>
            <a:pPr lvl="1">
              <a:spcBef>
                <a:spcPts val="0"/>
              </a:spcBef>
              <a:buFont typeface="Arial" pitchFamily="34" charset="0"/>
              <a:buChar char="•"/>
            </a:pPr>
            <a:r>
              <a:rPr lang="en-US" sz="3600" b="1" dirty="0" smtClean="0"/>
              <a:t>How to create an array</a:t>
            </a:r>
          </a:p>
          <a:p>
            <a:pPr lvl="1">
              <a:spcBef>
                <a:spcPts val="0"/>
              </a:spcBef>
              <a:buFont typeface="Arial" pitchFamily="34" charset="0"/>
              <a:buChar char="•"/>
            </a:pPr>
            <a:r>
              <a:rPr lang="en-US" sz="3600" b="1" dirty="0"/>
              <a:t>Manipulating arrays</a:t>
            </a:r>
          </a:p>
          <a:p>
            <a:pPr lvl="1">
              <a:spcBef>
                <a:spcPts val="0"/>
              </a:spcBef>
              <a:buFont typeface="Arial" pitchFamily="34" charset="0"/>
              <a:buChar char="•"/>
            </a:pPr>
            <a:r>
              <a:rPr lang="en-US" sz="3600" b="1" dirty="0" smtClean="0"/>
              <a:t>Using loops in an array</a:t>
            </a:r>
          </a:p>
          <a:p>
            <a:pPr lvl="1">
              <a:spcBef>
                <a:spcPts val="0"/>
              </a:spcBef>
              <a:buFont typeface="Arial" pitchFamily="34" charset="0"/>
              <a:buChar char="•"/>
            </a:pPr>
            <a:r>
              <a:rPr lang="en-US" sz="3600" b="1" dirty="0" smtClean="0"/>
              <a:t>Arrays as a function input and output</a:t>
            </a:r>
          </a:p>
          <a:p>
            <a:pPr lvl="1">
              <a:spcBef>
                <a:spcPts val="0"/>
              </a:spcBef>
              <a:buFont typeface="Arial" pitchFamily="34" charset="0"/>
              <a:buChar char="•"/>
            </a:pPr>
            <a:r>
              <a:rPr lang="en-US" sz="3600" b="1" dirty="0" smtClean="0"/>
              <a:t>Multidimensional arrays</a:t>
            </a:r>
          </a:p>
          <a:p>
            <a:pPr lvl="1">
              <a:spcBef>
                <a:spcPts val="0"/>
              </a:spcBef>
              <a:buFont typeface="Arial" pitchFamily="34" charset="0"/>
              <a:buChar char="•"/>
            </a:pPr>
            <a:r>
              <a:rPr lang="en-US" sz="3600" b="1" dirty="0" smtClean="0"/>
              <a:t>Creating ragged arrays</a:t>
            </a:r>
          </a:p>
          <a:p>
            <a:pPr>
              <a:spcBef>
                <a:spcPts val="0"/>
              </a:spcBef>
            </a:pPr>
            <a:endParaRPr lang="en-US" sz="3600" b="1" dirty="0" smtClean="0"/>
          </a:p>
          <a:p>
            <a:pPr lvl="1">
              <a:spcBef>
                <a:spcPts val="0"/>
              </a:spcBef>
              <a:buNone/>
            </a:pPr>
            <a:endParaRPr lang="en-US" sz="3600" b="1" dirty="0" smtClean="0"/>
          </a:p>
          <a:p>
            <a:pPr lvl="1">
              <a:spcBef>
                <a:spcPts val="0"/>
              </a:spcBef>
              <a:buFont typeface="Wingdings" pitchFamily="2" charset="2"/>
              <a:buChar char="§"/>
            </a:pPr>
            <a:endParaRPr lang="en-US" sz="3600" b="1" dirty="0" smtClean="0"/>
          </a:p>
          <a:p>
            <a:pPr>
              <a:spcBef>
                <a:spcPts val="0"/>
              </a:spcBef>
            </a:pP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smtClean="0"/>
              <a:t>The Concept of Procedure Oriented Programming(POP)</a:t>
            </a:r>
            <a:br>
              <a:rPr lang="en-GB" sz="2400" b="1" dirty="0" smtClean="0"/>
            </a:br>
            <a:r>
              <a:rPr lang="en-GB" sz="2400" b="1" dirty="0" smtClean="0"/>
              <a:t>(Modular Programming)</a:t>
            </a:r>
            <a:endParaRPr lang="en-US" sz="2400" b="1" dirty="0"/>
          </a:p>
        </p:txBody>
      </p:sp>
      <p:sp>
        <p:nvSpPr>
          <p:cNvPr id="3" name="Content Placeholder 2"/>
          <p:cNvSpPr>
            <a:spLocks noGrp="1"/>
          </p:cNvSpPr>
          <p:nvPr>
            <p:ph idx="1"/>
          </p:nvPr>
        </p:nvSpPr>
        <p:spPr/>
        <p:txBody>
          <a:bodyPr>
            <a:noAutofit/>
          </a:bodyPr>
          <a:lstStyle/>
          <a:p>
            <a:pPr marL="0" indent="0">
              <a:buNone/>
            </a:pPr>
            <a:r>
              <a:rPr lang="en-GB" sz="2000" dirty="0" smtClean="0"/>
              <a:t>Words like module, subroutine, function are synonymously used to imply the same concept originating from the idea called structured programming concept where programs are written following some sets of procedures well organised to make programming experience easy. Benefits include program readability, write-ability, reusability, maintainability and so on.</a:t>
            </a:r>
          </a:p>
          <a:p>
            <a:pPr marL="0" indent="0">
              <a:buNone/>
            </a:pPr>
            <a:endParaRPr lang="en-GB" sz="2000" dirty="0"/>
          </a:p>
          <a:p>
            <a:pPr marL="0" indent="0">
              <a:buNone/>
            </a:pPr>
            <a:r>
              <a:rPr lang="en-GB" sz="2000" dirty="0" smtClean="0"/>
              <a:t>A complete program may contain a number of different tasks/responsibilities that is logical enough to make into different functions such that these functions are only called when they are needed. Take for example a calculator program to perform four basic operation for a pupil should include addition, subtraction, multiplication and division. As simple as these operations are,  each is unique in its own respect. Therefore, we can create four subroutines or module or functions called at needed times to accomplish this.</a:t>
            </a:r>
          </a:p>
          <a:p>
            <a:pPr marL="0" indent="0">
              <a:buNone/>
            </a:pPr>
            <a:r>
              <a:rPr lang="en-GB" sz="2000" dirty="0" smtClean="0"/>
              <a:t>The following is a structure of modular concept:</a:t>
            </a:r>
            <a:endParaRPr lang="en-US" sz="2000" dirty="0"/>
          </a:p>
        </p:txBody>
      </p:sp>
    </p:spTree>
    <p:extLst>
      <p:ext uri="{BB962C8B-B14F-4D97-AF65-F5344CB8AC3E}">
        <p14:creationId xmlns:p14="http://schemas.microsoft.com/office/powerpoint/2010/main" val="9301688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a:xfrm>
            <a:off x="285720" y="1214422"/>
            <a:ext cx="8572560" cy="5214974"/>
          </a:xfrm>
        </p:spPr>
        <p:txBody>
          <a:bodyPr>
            <a:noAutofit/>
          </a:bodyPr>
          <a:lstStyle/>
          <a:p>
            <a:pPr>
              <a:spcBef>
                <a:spcPts val="0"/>
              </a:spcBef>
            </a:pPr>
            <a:r>
              <a:rPr lang="en-US" sz="2400" b="1" dirty="0" smtClean="0"/>
              <a:t>Preface</a:t>
            </a:r>
            <a:r>
              <a:rPr lang="en-US" sz="2400" dirty="0" smtClean="0"/>
              <a:t>:</a:t>
            </a:r>
            <a:endParaRPr lang="en-US" sz="2000" dirty="0"/>
          </a:p>
          <a:p>
            <a:pPr>
              <a:spcBef>
                <a:spcPts val="0"/>
              </a:spcBef>
            </a:pPr>
            <a:r>
              <a:rPr lang="en-US" sz="2400" dirty="0"/>
              <a:t>Recall that a variable is an identifier that is used to represent a single data item. The data item must be assigned to the variable at some point in the program which could be changed to different data items at various places within the program. But the data type associated with the variable cannot change. </a:t>
            </a:r>
            <a:endParaRPr lang="en-US" sz="2000" dirty="0"/>
          </a:p>
          <a:p>
            <a:pPr>
              <a:spcBef>
                <a:spcPts val="0"/>
              </a:spcBef>
            </a:pPr>
            <a:r>
              <a:rPr lang="en-US" sz="2400" dirty="0"/>
              <a:t> </a:t>
            </a:r>
            <a:endParaRPr lang="en-US" sz="2000" dirty="0"/>
          </a:p>
          <a:p>
            <a:pPr>
              <a:spcBef>
                <a:spcPts val="0"/>
              </a:spcBef>
            </a:pPr>
            <a:r>
              <a:rPr lang="en-US" sz="2400" dirty="0"/>
              <a:t>The </a:t>
            </a:r>
            <a:r>
              <a:rPr lang="en-US" sz="2400" b="1" i="1" dirty="0"/>
              <a:t>array </a:t>
            </a:r>
            <a:r>
              <a:rPr lang="en-US" sz="2400" dirty="0"/>
              <a:t>is another kind of variable. An array is an identifier that refers to a </a:t>
            </a:r>
            <a:r>
              <a:rPr lang="en-US" sz="2400" b="1" i="1" dirty="0"/>
              <a:t>collection </a:t>
            </a:r>
            <a:r>
              <a:rPr lang="en-US" sz="2400" dirty="0"/>
              <a:t>of data items using the same name. The data items must all be of the same type (e.g., all integers, all characters, etc.). The individual data items are represented by their corresponding </a:t>
            </a:r>
            <a:r>
              <a:rPr lang="en-US" sz="2400" b="1" i="1" dirty="0"/>
              <a:t>array-elements.</a:t>
            </a:r>
            <a:endParaRPr lang="en-US" sz="2000" dirty="0"/>
          </a:p>
        </p:txBody>
      </p:sp>
    </p:spTree>
    <p:extLst>
      <p:ext uri="{BB962C8B-B14F-4D97-AF65-F5344CB8AC3E}">
        <p14:creationId xmlns:p14="http://schemas.microsoft.com/office/powerpoint/2010/main" val="925269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a:xfrm>
            <a:off x="285720" y="1214422"/>
            <a:ext cx="8572560" cy="5214974"/>
          </a:xfrm>
        </p:spPr>
        <p:txBody>
          <a:bodyPr>
            <a:noAutofit/>
          </a:bodyPr>
          <a:lstStyle/>
          <a:p>
            <a:r>
              <a:rPr lang="en-US" sz="2400" b="1" dirty="0" smtClean="0"/>
              <a:t>Definition:</a:t>
            </a:r>
          </a:p>
          <a:p>
            <a:pPr>
              <a:buNone/>
            </a:pPr>
            <a:r>
              <a:rPr lang="en-US" sz="2400" dirty="0" smtClean="0"/>
              <a:t>     Simply put, an array is an identifier that refers to a collection of data items that all have the same name.</a:t>
            </a:r>
          </a:p>
          <a:p>
            <a:r>
              <a:rPr lang="en-US" sz="2400" b="1" dirty="0" smtClean="0"/>
              <a:t>Also referred to as  a type of</a:t>
            </a:r>
            <a:r>
              <a:rPr lang="en-US" sz="2400" b="1" dirty="0" smtClean="0">
                <a:solidFill>
                  <a:schemeClr val="accent6">
                    <a:lumMod val="50000"/>
                  </a:schemeClr>
                </a:solidFill>
              </a:rPr>
              <a:t> data structure </a:t>
            </a:r>
            <a:r>
              <a:rPr lang="en-US" sz="2400" b="1" dirty="0" smtClean="0"/>
              <a:t>that collects data or elements of the same type. Array is a container that stores collection of items (called elements). Data  must of the same type but not a mixture e.g. collection of integer values. Whereas, a data structure is the arrangement of data in the computer memory. E.g. array, stack, tree, queue etc.</a:t>
            </a:r>
          </a:p>
          <a:p>
            <a:r>
              <a:rPr lang="en-US" sz="2400" b="1" dirty="0" smtClean="0"/>
              <a:t>Array </a:t>
            </a:r>
            <a:r>
              <a:rPr lang="en-US" sz="2400" b="1" dirty="0"/>
              <a:t>could be categorized as e.g. integer arrays, character arrays, </a:t>
            </a:r>
            <a:r>
              <a:rPr lang="en-US" sz="2400" b="1" dirty="0" err="1"/>
              <a:t>etc</a:t>
            </a:r>
            <a:r>
              <a:rPr lang="en-US" sz="2400" b="1" dirty="0"/>
              <a:t> or one-dimensional, arrays, multi-dimensional arrays. </a:t>
            </a:r>
          </a:p>
          <a:p>
            <a:pPr lvl="1">
              <a:buNone/>
            </a:pPr>
            <a:endParaRPr lang="en-US" sz="2400" b="1" dirty="0" smtClean="0"/>
          </a:p>
          <a:p>
            <a:pPr lvl="1">
              <a:buFont typeface="Wingdings" pitchFamily="2" charset="2"/>
              <a:buChar char="§"/>
            </a:pPr>
            <a:endParaRPr lang="en-US" sz="2400" b="1" dirty="0" smtClean="0"/>
          </a:p>
          <a:p>
            <a:endParaRPr lang="en-US" sz="2400" dirty="0"/>
          </a:p>
        </p:txBody>
      </p:sp>
    </p:spTree>
    <p:extLst>
      <p:ext uri="{BB962C8B-B14F-4D97-AF65-F5344CB8AC3E}">
        <p14:creationId xmlns:p14="http://schemas.microsoft.com/office/powerpoint/2010/main" val="13505518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229600" cy="909306"/>
          </a:xfrm>
        </p:spPr>
        <p:txBody>
          <a:bodyPr/>
          <a:lstStyle/>
          <a:p>
            <a:pPr algn="l"/>
            <a:r>
              <a:rPr lang="en-US" dirty="0" smtClean="0"/>
              <a:t>ARRAY Example:</a:t>
            </a:r>
            <a:endParaRPr lang="en-US" dirty="0"/>
          </a:p>
        </p:txBody>
      </p:sp>
      <p:sp>
        <p:nvSpPr>
          <p:cNvPr id="3" name="Content Placeholder 2"/>
          <p:cNvSpPr>
            <a:spLocks noGrp="1"/>
          </p:cNvSpPr>
          <p:nvPr>
            <p:ph idx="1"/>
          </p:nvPr>
        </p:nvSpPr>
        <p:spPr>
          <a:xfrm>
            <a:off x="428596" y="857232"/>
            <a:ext cx="8229600" cy="5214974"/>
          </a:xfrm>
        </p:spPr>
        <p:txBody>
          <a:bodyPr>
            <a:noAutofit/>
          </a:bodyPr>
          <a:lstStyle/>
          <a:p>
            <a:r>
              <a:rPr lang="en-US" sz="2400" dirty="0"/>
              <a:t>Using variables to hold the values of temperature readings of a room for week requires creating seven different variable names, each representing each day. Your first option is to declare seven different variables of the same type as </a:t>
            </a:r>
            <a:r>
              <a:rPr lang="en-US" sz="2400" dirty="0" smtClean="0"/>
              <a:t>follows</a:t>
            </a:r>
            <a:r>
              <a:rPr lang="en-US" sz="2400" b="1" dirty="0" smtClean="0"/>
              <a:t>:</a:t>
            </a:r>
          </a:p>
          <a:p>
            <a:r>
              <a:rPr lang="en-US" sz="2400" b="1" dirty="0" smtClean="0">
                <a:solidFill>
                  <a:schemeClr val="accent6">
                    <a:lumMod val="50000"/>
                  </a:schemeClr>
                </a:solidFill>
              </a:rPr>
              <a:t>float t1, t2, t3, t4, t5, t6, t7;</a:t>
            </a:r>
          </a:p>
          <a:p>
            <a:r>
              <a:rPr lang="en-US" sz="2400" b="1" dirty="0" smtClean="0"/>
              <a:t>Note that each of the seven are different variable names and can only be assigned values individually. A loop can never be used to read in values for them together. The only way of out is to use an array so that the use of loop can be possible and working with the data elements will be easy.</a:t>
            </a:r>
          </a:p>
          <a:p>
            <a:r>
              <a:rPr lang="en-US" sz="2400" b="1" dirty="0" smtClean="0"/>
              <a:t>An array will allow all the variables to answer the same name but differentiate them with subscript values.</a:t>
            </a:r>
          </a:p>
          <a:p>
            <a:pPr>
              <a:buNone/>
            </a:pPr>
            <a:endParaRPr lang="en-US" sz="2400" b="1" dirty="0" smtClean="0">
              <a:solidFill>
                <a:schemeClr val="accent6">
                  <a:lumMod val="50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229600" cy="909306"/>
          </a:xfrm>
        </p:spPr>
        <p:txBody>
          <a:bodyPr>
            <a:normAutofit/>
          </a:bodyPr>
          <a:lstStyle/>
          <a:p>
            <a:pPr algn="l"/>
            <a:r>
              <a:rPr lang="en-US" sz="3200" b="1" dirty="0" smtClean="0">
                <a:solidFill>
                  <a:schemeClr val="accent6">
                    <a:lumMod val="50000"/>
                  </a:schemeClr>
                </a:solidFill>
              </a:rPr>
              <a:t>creating an array:</a:t>
            </a:r>
          </a:p>
        </p:txBody>
      </p:sp>
      <p:sp>
        <p:nvSpPr>
          <p:cNvPr id="3" name="Content Placeholder 2"/>
          <p:cNvSpPr>
            <a:spLocks noGrp="1"/>
          </p:cNvSpPr>
          <p:nvPr>
            <p:ph idx="1"/>
          </p:nvPr>
        </p:nvSpPr>
        <p:spPr>
          <a:xfrm>
            <a:off x="323528" y="908720"/>
            <a:ext cx="8373616" cy="5949280"/>
          </a:xfrm>
        </p:spPr>
        <p:txBody>
          <a:bodyPr>
            <a:noAutofit/>
          </a:bodyPr>
          <a:lstStyle/>
          <a:p>
            <a:pPr>
              <a:spcBef>
                <a:spcPts val="0"/>
              </a:spcBef>
              <a:buNone/>
            </a:pPr>
            <a:r>
              <a:rPr lang="en-US" sz="2000" b="1" dirty="0" smtClean="0"/>
              <a:t>To create an array, we declare an array variable and  allocate memory to store the array elements.</a:t>
            </a:r>
          </a:p>
          <a:p>
            <a:pPr>
              <a:spcBef>
                <a:spcPts val="0"/>
              </a:spcBef>
            </a:pPr>
            <a:r>
              <a:rPr lang="en-US" sz="2000" b="1" dirty="0" smtClean="0"/>
              <a:t>Instead of t1, t2, …, t7, it is better to have a single name for our temperature (t) represented as array:</a:t>
            </a:r>
          </a:p>
          <a:p>
            <a:pPr>
              <a:spcBef>
                <a:spcPts val="0"/>
              </a:spcBef>
            </a:pPr>
            <a:r>
              <a:rPr lang="en-US" sz="2000" b="1" dirty="0" smtClean="0"/>
              <a:t>We declare the 7-element array as follows:</a:t>
            </a:r>
          </a:p>
          <a:p>
            <a:pPr>
              <a:spcBef>
                <a:spcPts val="0"/>
              </a:spcBef>
            </a:pPr>
            <a:r>
              <a:rPr lang="en-US" sz="2000" b="1" i="1" dirty="0" err="1" smtClean="0"/>
              <a:t>datatype</a:t>
            </a:r>
            <a:r>
              <a:rPr lang="en-US" sz="2000" b="1" i="1" dirty="0" smtClean="0"/>
              <a:t>  </a:t>
            </a:r>
            <a:r>
              <a:rPr lang="en-US" sz="2000" b="1" i="1" dirty="0" err="1" smtClean="0"/>
              <a:t>arrayName</a:t>
            </a:r>
            <a:r>
              <a:rPr lang="en-US" sz="2000" b="1" i="1" dirty="0" smtClean="0"/>
              <a:t>[size of array];</a:t>
            </a:r>
          </a:p>
          <a:p>
            <a:pPr>
              <a:spcBef>
                <a:spcPts val="0"/>
              </a:spcBef>
            </a:pPr>
            <a:r>
              <a:rPr lang="en-US" sz="2000" b="1" dirty="0" smtClean="0"/>
              <a:t>float t[7] ;  // add a pair of square after the type declaration</a:t>
            </a:r>
          </a:p>
          <a:p>
            <a:pPr>
              <a:spcBef>
                <a:spcPts val="0"/>
              </a:spcBef>
              <a:buNone/>
            </a:pPr>
            <a:r>
              <a:rPr lang="en-US" sz="2000" b="1" dirty="0" smtClean="0"/>
              <a:t>      Or     </a:t>
            </a:r>
          </a:p>
          <a:p>
            <a:pPr>
              <a:spcBef>
                <a:spcPts val="0"/>
              </a:spcBef>
              <a:buNone/>
            </a:pPr>
            <a:r>
              <a:rPr lang="en-US" sz="2000" b="1" dirty="0"/>
              <a:t> </a:t>
            </a:r>
            <a:r>
              <a:rPr lang="en-US" sz="2000" b="1" dirty="0" smtClean="0"/>
              <a:t>      float temperature[7];</a:t>
            </a:r>
          </a:p>
          <a:p>
            <a:pPr>
              <a:spcBef>
                <a:spcPts val="0"/>
              </a:spcBef>
              <a:buNone/>
            </a:pPr>
            <a:r>
              <a:rPr lang="en-US" sz="2000" dirty="0"/>
              <a:t>Note that the size of the array or the number of elements must be known and set before you can start using the array. It makes sense to allocate more space (which may not be used) than needed if you are not sure of the number of elements to be processed because once the size is set, it cannot be changed</a:t>
            </a:r>
            <a:endParaRPr lang="en-US" sz="2000" b="1" dirty="0" smtClean="0"/>
          </a:p>
          <a:p>
            <a:pPr>
              <a:spcBef>
                <a:spcPts val="0"/>
              </a:spcBef>
            </a:pPr>
            <a:r>
              <a:rPr lang="en-US" sz="2000" b="1" dirty="0" smtClean="0"/>
              <a:t>C language start subscripting form zero(0). Therefore,</a:t>
            </a:r>
          </a:p>
          <a:p>
            <a:pPr>
              <a:spcBef>
                <a:spcPts val="0"/>
              </a:spcBef>
            </a:pPr>
            <a:r>
              <a:rPr lang="en-US" sz="2000" b="1" dirty="0" smtClean="0"/>
              <a:t>the first element is referred to as t[0]</a:t>
            </a:r>
          </a:p>
          <a:p>
            <a:pPr>
              <a:spcBef>
                <a:spcPts val="0"/>
              </a:spcBef>
            </a:pPr>
            <a:r>
              <a:rPr lang="en-US" sz="2000" b="1" dirty="0" smtClean="0"/>
              <a:t> the second as t[1]</a:t>
            </a:r>
          </a:p>
          <a:p>
            <a:pPr>
              <a:spcBef>
                <a:spcPts val="0"/>
              </a:spcBef>
            </a:pPr>
            <a:r>
              <a:rPr lang="en-US" sz="2000" b="1" dirty="0" smtClean="0"/>
              <a:t>…….</a:t>
            </a:r>
          </a:p>
          <a:p>
            <a:pPr>
              <a:spcBef>
                <a:spcPts val="0"/>
              </a:spcBef>
            </a:pPr>
            <a:r>
              <a:rPr lang="en-US" sz="2000" b="1" dirty="0" smtClean="0"/>
              <a:t>the last element will be t [6]</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229600" cy="1143000"/>
          </a:xfrm>
        </p:spPr>
        <p:txBody>
          <a:bodyPr/>
          <a:lstStyle/>
          <a:p>
            <a:pPr algn="l"/>
            <a:r>
              <a:rPr lang="en-US" dirty="0" smtClean="0">
                <a:solidFill>
                  <a:schemeClr val="accent6">
                    <a:lumMod val="50000"/>
                  </a:schemeClr>
                </a:solidFill>
              </a:rPr>
              <a:t>Declare an array variable:</a:t>
            </a:r>
            <a:endParaRPr lang="en-US" dirty="0">
              <a:solidFill>
                <a:schemeClr val="accent6">
                  <a:lumMod val="50000"/>
                </a:schemeClr>
              </a:solidFill>
            </a:endParaRPr>
          </a:p>
        </p:txBody>
      </p:sp>
      <p:sp>
        <p:nvSpPr>
          <p:cNvPr id="3" name="Content Placeholder 2"/>
          <p:cNvSpPr>
            <a:spLocks noGrp="1"/>
          </p:cNvSpPr>
          <p:nvPr>
            <p:ph idx="1"/>
          </p:nvPr>
        </p:nvSpPr>
        <p:spPr>
          <a:xfrm>
            <a:off x="428596" y="1214422"/>
            <a:ext cx="8229600" cy="5214974"/>
          </a:xfrm>
        </p:spPr>
        <p:txBody>
          <a:bodyPr>
            <a:noAutofit/>
          </a:bodyPr>
          <a:lstStyle/>
          <a:p>
            <a:r>
              <a:rPr lang="en-US" sz="2400" b="1" dirty="0" smtClean="0"/>
              <a:t>For </a:t>
            </a:r>
            <a:r>
              <a:rPr lang="en-US" sz="2400" b="1" i="1" dirty="0" smtClean="0"/>
              <a:t>an n-element array, the subscripts </a:t>
            </a:r>
            <a:r>
              <a:rPr lang="en-US" sz="2400" b="1" dirty="0" smtClean="0"/>
              <a:t>always range from </a:t>
            </a:r>
            <a:r>
              <a:rPr lang="en-US" sz="2400" b="1" i="1" dirty="0" smtClean="0"/>
              <a:t>0 to n-1 .</a:t>
            </a:r>
          </a:p>
          <a:p>
            <a:r>
              <a:rPr lang="en-US" sz="2400" b="1" dirty="0" smtClean="0"/>
              <a:t>The elements an array contains determine its type </a:t>
            </a:r>
            <a:r>
              <a:rPr lang="en-US" sz="2400" b="1" dirty="0" err="1" smtClean="0"/>
              <a:t>e.g</a:t>
            </a:r>
            <a:r>
              <a:rPr lang="en-US" sz="2400" b="1" dirty="0" smtClean="0"/>
              <a:t> integer, character type.</a:t>
            </a:r>
          </a:p>
          <a:p>
            <a:r>
              <a:rPr lang="en-US" sz="2400" b="1" dirty="0" smtClean="0"/>
              <a:t>Array could be one-dimensional or  multi-dimensional </a:t>
            </a:r>
          </a:p>
          <a:p>
            <a:r>
              <a:rPr lang="en-US" sz="2400" b="1" dirty="0" smtClean="0"/>
              <a:t>The temperature[7] example above is a one-dimensional also called a list or linear array.</a:t>
            </a:r>
          </a:p>
          <a:p>
            <a:r>
              <a:rPr lang="en-US" sz="2400" b="1" dirty="0" smtClean="0"/>
              <a:t>One-dimensional </a:t>
            </a:r>
            <a:r>
              <a:rPr lang="en-US" sz="2400" b="1" i="1" dirty="0" smtClean="0"/>
              <a:t>character array</a:t>
            </a:r>
            <a:r>
              <a:rPr lang="en-US" sz="2400" b="1" dirty="0" smtClean="0"/>
              <a:t> is generally used to represent a string. Each array element will represent one character within the string. Thus, the entire array can be thought of as an ordered list of characters.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432048"/>
          </a:xfrm>
        </p:spPr>
        <p:txBody>
          <a:bodyPr>
            <a:normAutofit fontScale="90000"/>
          </a:bodyPr>
          <a:lstStyle/>
          <a:p>
            <a:pPr algn="l"/>
            <a:r>
              <a:rPr lang="en-US" b="1" dirty="0"/>
              <a:t>Array Index: </a:t>
            </a:r>
            <a:r>
              <a:rPr lang="en-US" dirty="0"/>
              <a:t/>
            </a:r>
            <a:br>
              <a:rPr lang="en-US" dirty="0"/>
            </a:br>
            <a:endParaRPr lang="en-US" dirty="0"/>
          </a:p>
        </p:txBody>
      </p:sp>
      <p:sp>
        <p:nvSpPr>
          <p:cNvPr id="3" name="Content Placeholder 2"/>
          <p:cNvSpPr>
            <a:spLocks noGrp="1"/>
          </p:cNvSpPr>
          <p:nvPr>
            <p:ph idx="1"/>
          </p:nvPr>
        </p:nvSpPr>
        <p:spPr>
          <a:xfrm>
            <a:off x="395536" y="836712"/>
            <a:ext cx="8229600" cy="5328592"/>
          </a:xfrm>
        </p:spPr>
        <p:txBody>
          <a:bodyPr>
            <a:noAutofit/>
          </a:bodyPr>
          <a:lstStyle/>
          <a:p>
            <a:r>
              <a:rPr lang="en-US" sz="2400" dirty="0" smtClean="0"/>
              <a:t>Furthermore, an array is seen as a series of adjacent storage compartments that are numbered by their index values. The diagram actually represents a region of the computer’s memory because an array is always stored this way with its elements in a contiguous sequence. </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725566"/>
            <a:ext cx="5400600" cy="314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55576" y="6035507"/>
            <a:ext cx="7920880" cy="369332"/>
          </a:xfrm>
          <a:prstGeom prst="rect">
            <a:avLst/>
          </a:prstGeom>
        </p:spPr>
        <p:txBody>
          <a:bodyPr wrap="square">
            <a:spAutoFit/>
          </a:bodyPr>
          <a:lstStyle/>
          <a:p>
            <a:r>
              <a:rPr lang="en-US" dirty="0"/>
              <a:t>Fig. An array is seen as a series of adjacent storage compartments in the memory</a:t>
            </a:r>
          </a:p>
        </p:txBody>
      </p:sp>
    </p:spTree>
    <p:extLst>
      <p:ext uri="{BB962C8B-B14F-4D97-AF65-F5344CB8AC3E}">
        <p14:creationId xmlns:p14="http://schemas.microsoft.com/office/powerpoint/2010/main" val="2351470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Array further illustration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As you are now aware that array carries the same name but individual element is uniquely identified by an index. Just like a street name and a house number in the street. A collection of houses answer the same name in the street but individual houses are distinguished by numbers.</a:t>
            </a:r>
          </a:p>
          <a:p>
            <a:endParaRPr lang="en-US" b="1" dirty="0" smtClean="0"/>
          </a:p>
          <a:p>
            <a:endParaRPr lang="en-US" b="1" dirty="0" smtClean="0"/>
          </a:p>
          <a:p>
            <a:endParaRPr lang="en-US" b="1" dirty="0" smtClean="0"/>
          </a:p>
          <a:p>
            <a:endParaRPr lang="en-US" b="1" dirty="0" smtClean="0"/>
          </a:p>
          <a:p>
            <a:r>
              <a:rPr lang="en-US" b="1" dirty="0" smtClean="0"/>
              <a:t>Array index is like the house number while array name such as</a:t>
            </a:r>
            <a:r>
              <a:rPr lang="en-US" b="1" dirty="0" smtClean="0">
                <a:solidFill>
                  <a:srgbClr val="FF0000"/>
                </a:solidFill>
              </a:rPr>
              <a:t> t </a:t>
            </a:r>
            <a:r>
              <a:rPr lang="en-US" b="1" dirty="0" smtClean="0"/>
              <a:t>is like the street name. </a:t>
            </a:r>
          </a:p>
          <a:p>
            <a:endParaRPr lang="en-US" dirty="0"/>
          </a:p>
        </p:txBody>
      </p:sp>
      <p:grpSp>
        <p:nvGrpSpPr>
          <p:cNvPr id="4" name="Group 3"/>
          <p:cNvGrpSpPr/>
          <p:nvPr/>
        </p:nvGrpSpPr>
        <p:grpSpPr>
          <a:xfrm>
            <a:off x="1142976" y="4000504"/>
            <a:ext cx="5857916" cy="857256"/>
            <a:chOff x="642910" y="2928934"/>
            <a:chExt cx="5857916" cy="857256"/>
          </a:xfrm>
        </p:grpSpPr>
        <p:sp>
          <p:nvSpPr>
            <p:cNvPr id="5" name="Rectangle 4"/>
            <p:cNvSpPr/>
            <p:nvPr/>
          </p:nvSpPr>
          <p:spPr>
            <a:xfrm>
              <a:off x="785786" y="3429000"/>
              <a:ext cx="5715040" cy="3571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t</a:t>
              </a:r>
              <a:endParaRPr lang="en-US" sz="2800" dirty="0"/>
            </a:p>
          </p:txBody>
        </p:sp>
        <p:sp>
          <p:nvSpPr>
            <p:cNvPr id="6" name="Up Arrow 5"/>
            <p:cNvSpPr/>
            <p:nvPr/>
          </p:nvSpPr>
          <p:spPr>
            <a:xfrm>
              <a:off x="642910" y="2928934"/>
              <a:ext cx="571504" cy="500066"/>
            </a:xfrm>
            <a:prstGeom prst="upArrow">
              <a:avLst>
                <a:gd name="adj1" fmla="val 50000"/>
                <a:gd name="adj2" fmla="val 5225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a:t>
              </a:r>
              <a:endParaRPr lang="en-US" dirty="0"/>
            </a:p>
          </p:txBody>
        </p:sp>
        <p:sp>
          <p:nvSpPr>
            <p:cNvPr id="7" name="Up Arrow 6"/>
            <p:cNvSpPr/>
            <p:nvPr/>
          </p:nvSpPr>
          <p:spPr>
            <a:xfrm>
              <a:off x="1357290" y="2928934"/>
              <a:ext cx="571504" cy="500066"/>
            </a:xfrm>
            <a:prstGeom prst="upArrow">
              <a:avLst>
                <a:gd name="adj1" fmla="val 50000"/>
                <a:gd name="adj2" fmla="val 5225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8" name="Up Arrow 7"/>
            <p:cNvSpPr/>
            <p:nvPr/>
          </p:nvSpPr>
          <p:spPr>
            <a:xfrm>
              <a:off x="2000232" y="2928934"/>
              <a:ext cx="571504" cy="500066"/>
            </a:xfrm>
            <a:prstGeom prst="upArrow">
              <a:avLst>
                <a:gd name="adj1" fmla="val 50000"/>
                <a:gd name="adj2" fmla="val 5225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US" dirty="0"/>
            </a:p>
          </p:txBody>
        </p:sp>
        <p:sp>
          <p:nvSpPr>
            <p:cNvPr id="9" name="Up Arrow 8"/>
            <p:cNvSpPr/>
            <p:nvPr/>
          </p:nvSpPr>
          <p:spPr>
            <a:xfrm>
              <a:off x="2714612" y="2928934"/>
              <a:ext cx="571504" cy="500066"/>
            </a:xfrm>
            <a:prstGeom prst="upArrow">
              <a:avLst>
                <a:gd name="adj1" fmla="val 50000"/>
                <a:gd name="adj2" fmla="val 5225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US" dirty="0"/>
            </a:p>
          </p:txBody>
        </p:sp>
        <p:sp>
          <p:nvSpPr>
            <p:cNvPr id="10" name="Up Arrow 9"/>
            <p:cNvSpPr/>
            <p:nvPr/>
          </p:nvSpPr>
          <p:spPr>
            <a:xfrm>
              <a:off x="3500430" y="2928934"/>
              <a:ext cx="571504" cy="500066"/>
            </a:xfrm>
            <a:prstGeom prst="upArrow">
              <a:avLst>
                <a:gd name="adj1" fmla="val 50000"/>
                <a:gd name="adj2" fmla="val 5225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4</a:t>
              </a:r>
              <a:endParaRPr lang="en-US" dirty="0"/>
            </a:p>
          </p:txBody>
        </p:sp>
        <p:sp>
          <p:nvSpPr>
            <p:cNvPr id="11" name="Up Arrow 10"/>
            <p:cNvSpPr/>
            <p:nvPr/>
          </p:nvSpPr>
          <p:spPr>
            <a:xfrm>
              <a:off x="4143372" y="2928934"/>
              <a:ext cx="571504" cy="500066"/>
            </a:xfrm>
            <a:prstGeom prst="upArrow">
              <a:avLst>
                <a:gd name="adj1" fmla="val 50000"/>
                <a:gd name="adj2" fmla="val 5225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a:t>
              </a:r>
              <a:endParaRPr lang="en-US" dirty="0"/>
            </a:p>
          </p:txBody>
        </p:sp>
        <p:cxnSp>
          <p:nvCxnSpPr>
            <p:cNvPr id="12" name="Straight Connector 11"/>
            <p:cNvCxnSpPr/>
            <p:nvPr/>
          </p:nvCxnSpPr>
          <p:spPr>
            <a:xfrm>
              <a:off x="5286380" y="3214686"/>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15008" y="3214686"/>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15074" y="3214686"/>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857752" y="3214686"/>
              <a:ext cx="21431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25963"/>
          </a:xfrm>
        </p:spPr>
        <p:txBody>
          <a:bodyPr>
            <a:noAutofit/>
          </a:bodyPr>
          <a:lstStyle/>
          <a:p>
            <a:pPr>
              <a:spcBef>
                <a:spcPts val="0"/>
              </a:spcBef>
            </a:pPr>
            <a:r>
              <a:rPr lang="en-US" sz="2000" b="1" dirty="0" smtClean="0"/>
              <a:t>e.g. temperature read in day 1 -&gt; t[0]; //index in square bracket</a:t>
            </a:r>
          </a:p>
          <a:p>
            <a:pPr>
              <a:spcBef>
                <a:spcPts val="0"/>
              </a:spcBef>
            </a:pPr>
            <a:r>
              <a:rPr lang="en-US" sz="2000" b="1" dirty="0" smtClean="0"/>
              <a:t>       temperature read in day 2 -&gt; t[1];</a:t>
            </a:r>
          </a:p>
          <a:p>
            <a:pPr>
              <a:spcBef>
                <a:spcPts val="0"/>
              </a:spcBef>
            </a:pPr>
            <a:r>
              <a:rPr lang="en-US" sz="2000" b="1" dirty="0" smtClean="0"/>
              <a:t>        . . .</a:t>
            </a:r>
          </a:p>
          <a:p>
            <a:pPr>
              <a:spcBef>
                <a:spcPts val="0"/>
              </a:spcBef>
            </a:pPr>
            <a:r>
              <a:rPr lang="en-US" sz="2000" b="1" dirty="0" smtClean="0"/>
              <a:t>       temperature read in day 7 -&gt; t[6];</a:t>
            </a:r>
          </a:p>
          <a:p>
            <a:pPr>
              <a:spcBef>
                <a:spcPts val="0"/>
              </a:spcBef>
            </a:pPr>
            <a:r>
              <a:rPr lang="en-US" sz="2000" b="1" dirty="0" smtClean="0"/>
              <a:t>The last element bears t[6].</a:t>
            </a:r>
          </a:p>
          <a:p>
            <a:pPr>
              <a:spcBef>
                <a:spcPts val="0"/>
              </a:spcBef>
            </a:pPr>
            <a:endParaRPr lang="en-US" sz="2000" b="1" dirty="0" smtClean="0"/>
          </a:p>
          <a:p>
            <a:pPr>
              <a:spcBef>
                <a:spcPts val="0"/>
              </a:spcBef>
            </a:pPr>
            <a:r>
              <a:rPr lang="en-GB" sz="2000" b="1" dirty="0" smtClean="0">
                <a:solidFill>
                  <a:srgbClr val="FF0000"/>
                </a:solidFill>
              </a:rPr>
              <a:t>Declaration Example: </a:t>
            </a:r>
            <a:endParaRPr lang="en-US" sz="2000" b="1" dirty="0" smtClean="0">
              <a:solidFill>
                <a:srgbClr val="FF0000"/>
              </a:solidFill>
            </a:endParaRPr>
          </a:p>
          <a:p>
            <a:pPr>
              <a:spcBef>
                <a:spcPts val="0"/>
              </a:spcBef>
            </a:pPr>
            <a:r>
              <a:rPr lang="en-GB" sz="2000" b="1" dirty="0" smtClean="0"/>
              <a:t>float t[7]; // array named t is declared expecting 7 elements</a:t>
            </a:r>
          </a:p>
          <a:p>
            <a:pPr>
              <a:spcBef>
                <a:spcPts val="0"/>
              </a:spcBef>
            </a:pPr>
            <a:r>
              <a:rPr lang="en-GB" sz="2000" b="1" dirty="0" smtClean="0">
                <a:solidFill>
                  <a:srgbClr val="FF0000"/>
                </a:solidFill>
              </a:rPr>
              <a:t>Assigning Elements directly :</a:t>
            </a:r>
          </a:p>
          <a:p>
            <a:pPr>
              <a:spcBef>
                <a:spcPts val="0"/>
              </a:spcBef>
            </a:pPr>
            <a:r>
              <a:rPr lang="en-GB" sz="2000" b="1" dirty="0" smtClean="0"/>
              <a:t>t[0] = 3.5;    // 3.5 is directly assigned as the 1</a:t>
            </a:r>
            <a:r>
              <a:rPr lang="en-GB" sz="2000" b="1" baseline="30000" dirty="0" smtClean="0"/>
              <a:t>st</a:t>
            </a:r>
            <a:r>
              <a:rPr lang="en-GB" sz="2000" b="1" dirty="0" smtClean="0"/>
              <a:t> element   </a:t>
            </a:r>
          </a:p>
          <a:p>
            <a:pPr>
              <a:spcBef>
                <a:spcPts val="0"/>
              </a:spcBef>
            </a:pPr>
            <a:r>
              <a:rPr lang="en-GB" sz="2000" b="1" dirty="0"/>
              <a:t>t</a:t>
            </a:r>
            <a:r>
              <a:rPr lang="en-GB" sz="2000" b="1" dirty="0" smtClean="0"/>
              <a:t>[1] = </a:t>
            </a:r>
            <a:r>
              <a:rPr lang="en-GB" sz="2000" b="1" dirty="0"/>
              <a:t>4.9; </a:t>
            </a:r>
            <a:r>
              <a:rPr lang="en-GB" sz="2000" b="1" dirty="0" smtClean="0"/>
              <a:t>   // 4.9 </a:t>
            </a:r>
            <a:r>
              <a:rPr lang="en-GB" sz="2000" b="1" dirty="0"/>
              <a:t>is directly assigned as the </a:t>
            </a:r>
            <a:r>
              <a:rPr lang="en-GB" sz="2000" b="1" dirty="0" smtClean="0"/>
              <a:t>2nd </a:t>
            </a:r>
            <a:r>
              <a:rPr lang="en-GB" sz="2000" b="1" dirty="0"/>
              <a:t>element </a:t>
            </a:r>
            <a:endParaRPr lang="en-GB" sz="2000" b="1" dirty="0" smtClean="0"/>
          </a:p>
          <a:p>
            <a:pPr>
              <a:spcBef>
                <a:spcPts val="0"/>
              </a:spcBef>
            </a:pPr>
            <a:r>
              <a:rPr lang="en-GB" sz="2000" b="1" dirty="0" smtClean="0"/>
              <a:t>……. Assign till you get to </a:t>
            </a:r>
          </a:p>
          <a:p>
            <a:pPr>
              <a:spcBef>
                <a:spcPts val="0"/>
              </a:spcBef>
            </a:pPr>
            <a:r>
              <a:rPr lang="en-GB" sz="2000" b="1" dirty="0" smtClean="0"/>
              <a:t>t[6] = 4.2; // i.e. 4.2 as the seventh or last element</a:t>
            </a:r>
          </a:p>
          <a:p>
            <a:pPr>
              <a:spcBef>
                <a:spcPts val="0"/>
              </a:spcBef>
            </a:pPr>
            <a:endParaRPr lang="en-GB" sz="2000" b="1" dirty="0" smtClean="0"/>
          </a:p>
          <a:p>
            <a:pPr>
              <a:spcBef>
                <a:spcPts val="0"/>
              </a:spcBef>
            </a:pPr>
            <a:r>
              <a:rPr lang="en-GB" sz="2000" b="1" dirty="0" smtClean="0"/>
              <a:t>Just as we assign elements into ordinary variables</a:t>
            </a:r>
          </a:p>
          <a:p>
            <a:pPr>
              <a:spcBef>
                <a:spcPts val="0"/>
              </a:spcBef>
            </a:pPr>
            <a:r>
              <a:rPr lang="en-GB" sz="2000" b="1" dirty="0" smtClean="0"/>
              <a:t>E.g. float x; </a:t>
            </a:r>
          </a:p>
          <a:p>
            <a:pPr>
              <a:spcBef>
                <a:spcPts val="0"/>
              </a:spcBef>
            </a:pPr>
            <a:r>
              <a:rPr lang="en-GB" sz="2000" b="1" dirty="0"/>
              <a:t> </a:t>
            </a:r>
            <a:r>
              <a:rPr lang="en-GB" sz="2000" b="1" dirty="0" smtClean="0"/>
              <a:t>       x= 5.8;</a:t>
            </a:r>
          </a:p>
          <a:p>
            <a:pPr>
              <a:spcBef>
                <a:spcPts val="0"/>
              </a:spcBef>
            </a:pPr>
            <a:r>
              <a:rPr lang="en-US" sz="2000" b="1" dirty="0" smtClean="0"/>
              <a:t>Or Assigning by </a:t>
            </a:r>
            <a:r>
              <a:rPr lang="en-US" sz="2000" b="1" dirty="0"/>
              <a:t>reading it in through the keyboard with:</a:t>
            </a:r>
          </a:p>
          <a:p>
            <a:pPr>
              <a:spcBef>
                <a:spcPts val="0"/>
              </a:spcBef>
            </a:pPr>
            <a:r>
              <a:rPr lang="en-US" sz="2000" b="1" dirty="0"/>
              <a:t>	</a:t>
            </a:r>
            <a:r>
              <a:rPr lang="en-US" sz="2000" b="1" dirty="0" err="1"/>
              <a:t>scanf</a:t>
            </a:r>
            <a:r>
              <a:rPr lang="en-US" sz="2000" b="1" dirty="0"/>
              <a:t>(“%f”, &amp;</a:t>
            </a:r>
            <a:r>
              <a:rPr lang="en-US" sz="2000" b="1" dirty="0">
                <a:solidFill>
                  <a:srgbClr val="C00000"/>
                </a:solidFill>
              </a:rPr>
              <a:t>t[0]);</a:t>
            </a:r>
          </a:p>
          <a:p>
            <a:pPr>
              <a:spcBef>
                <a:spcPts val="0"/>
              </a:spcBef>
            </a:pPr>
            <a:endParaRPr lang="en-GB" sz="2000" b="1" dirty="0" smtClean="0"/>
          </a:p>
          <a:p>
            <a:pPr>
              <a:spcBef>
                <a:spcPts val="0"/>
              </a:spcBef>
            </a:pPr>
            <a:endParaRPr lang="en-US" sz="2000" b="1" dirty="0"/>
          </a:p>
        </p:txBody>
      </p:sp>
      <p:sp>
        <p:nvSpPr>
          <p:cNvPr id="16" name="Title 1"/>
          <p:cNvSpPr>
            <a:spLocks noGrp="1"/>
          </p:cNvSpPr>
          <p:nvPr>
            <p:ph type="title"/>
          </p:nvPr>
        </p:nvSpPr>
        <p:spPr>
          <a:xfrm>
            <a:off x="467544" y="188640"/>
            <a:ext cx="8229600" cy="706090"/>
          </a:xfrm>
        </p:spPr>
        <p:txBody>
          <a:bodyPr>
            <a:normAutofit/>
          </a:bodyPr>
          <a:lstStyle/>
          <a:p>
            <a:pPr algn="l"/>
            <a:r>
              <a:rPr lang="en-US" sz="2800" b="1" dirty="0" smtClean="0"/>
              <a:t>Array further illustration</a:t>
            </a:r>
            <a:endParaRPr lang="en-US" sz="28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4525963"/>
          </a:xfrm>
        </p:spPr>
        <p:txBody>
          <a:bodyPr>
            <a:normAutofit/>
          </a:bodyPr>
          <a:lstStyle/>
          <a:p>
            <a:r>
              <a:rPr lang="en-GB" sz="2000" b="1" dirty="0" smtClean="0"/>
              <a:t>Assessing Elements of array t:</a:t>
            </a:r>
          </a:p>
          <a:p>
            <a:r>
              <a:rPr lang="en-GB" sz="2000" b="1" dirty="0" err="1" smtClean="0"/>
              <a:t>int</a:t>
            </a:r>
            <a:r>
              <a:rPr lang="en-GB" sz="2000" b="1" dirty="0" smtClean="0"/>
              <a:t> i;</a:t>
            </a:r>
          </a:p>
          <a:p>
            <a:r>
              <a:rPr lang="en-GB" sz="2000" b="1" dirty="0" smtClean="0"/>
              <a:t>for(i = 0; i&lt;7; ++i)</a:t>
            </a:r>
          </a:p>
          <a:p>
            <a:r>
              <a:rPr lang="en-GB" sz="2000" b="1" dirty="0" smtClean="0"/>
              <a:t>{</a:t>
            </a:r>
          </a:p>
          <a:p>
            <a:r>
              <a:rPr lang="en-GB" sz="2000" b="1" dirty="0"/>
              <a:t> </a:t>
            </a:r>
            <a:r>
              <a:rPr lang="en-GB" sz="2000" b="1" dirty="0" smtClean="0"/>
              <a:t>    </a:t>
            </a:r>
            <a:r>
              <a:rPr lang="en-GB" sz="2000" b="1" dirty="0" err="1" smtClean="0"/>
              <a:t>printf</a:t>
            </a:r>
            <a:r>
              <a:rPr lang="en-GB" sz="2000" b="1" dirty="0" smtClean="0"/>
              <a:t>(“Element in the array: %d”, t[i]); //t[0], t[1],t[2],…,t[6]</a:t>
            </a:r>
          </a:p>
          <a:p>
            <a:r>
              <a:rPr lang="en-GB" sz="2000" b="1" dirty="0"/>
              <a:t>}</a:t>
            </a:r>
            <a:endParaRPr lang="en-GB" sz="2000" b="1" dirty="0" smtClean="0"/>
          </a:p>
          <a:p>
            <a:endParaRPr lang="en-GB" sz="2000" b="1" dirty="0" smtClean="0"/>
          </a:p>
          <a:p>
            <a:endParaRPr lang="en-US" sz="2000" b="1" dirty="0"/>
          </a:p>
        </p:txBody>
      </p:sp>
      <p:sp>
        <p:nvSpPr>
          <p:cNvPr id="16" name="Title 1"/>
          <p:cNvSpPr>
            <a:spLocks noGrp="1"/>
          </p:cNvSpPr>
          <p:nvPr>
            <p:ph type="title"/>
          </p:nvPr>
        </p:nvSpPr>
        <p:spPr/>
        <p:txBody>
          <a:bodyPr/>
          <a:lstStyle/>
          <a:p>
            <a:pPr algn="l"/>
            <a:r>
              <a:rPr lang="en-US" dirty="0" smtClean="0"/>
              <a:t>Array further illustration</a:t>
            </a:r>
            <a:endParaRPr lang="en-US" dirty="0"/>
          </a:p>
        </p:txBody>
      </p:sp>
      <p:sp>
        <p:nvSpPr>
          <p:cNvPr id="2" name="Rectangle 1"/>
          <p:cNvSpPr/>
          <p:nvPr/>
        </p:nvSpPr>
        <p:spPr>
          <a:xfrm>
            <a:off x="611560" y="3717032"/>
            <a:ext cx="8280920" cy="2308324"/>
          </a:xfrm>
          <a:prstGeom prst="rect">
            <a:avLst/>
          </a:prstGeom>
        </p:spPr>
        <p:txBody>
          <a:bodyPr wrap="square">
            <a:spAutoFit/>
          </a:bodyPr>
          <a:lstStyle/>
          <a:p>
            <a:r>
              <a:rPr lang="en-GB" b="1" dirty="0" smtClean="0"/>
              <a:t>Using a loop to fill the content of an array:</a:t>
            </a:r>
            <a:endParaRPr lang="en-GB" b="1" dirty="0"/>
          </a:p>
          <a:p>
            <a:r>
              <a:rPr lang="en-GB" b="1" dirty="0"/>
              <a:t>f</a:t>
            </a:r>
            <a:r>
              <a:rPr lang="en-GB" b="1" dirty="0" smtClean="0"/>
              <a:t>loat t[7]; // declaration tells the compiler the size but no elements yet</a:t>
            </a:r>
          </a:p>
          <a:p>
            <a:r>
              <a:rPr lang="en-GB" b="1" dirty="0" err="1" smtClean="0"/>
              <a:t>int</a:t>
            </a:r>
            <a:r>
              <a:rPr lang="en-GB" b="1" dirty="0" smtClean="0"/>
              <a:t> </a:t>
            </a:r>
            <a:r>
              <a:rPr lang="en-GB" b="1" dirty="0"/>
              <a:t>i</a:t>
            </a:r>
            <a:r>
              <a:rPr lang="en-GB" b="1" dirty="0" smtClean="0"/>
              <a:t>;</a:t>
            </a:r>
          </a:p>
          <a:p>
            <a:r>
              <a:rPr lang="en-GB" b="1" dirty="0" smtClean="0"/>
              <a:t>for(i </a:t>
            </a:r>
            <a:r>
              <a:rPr lang="en-GB" b="1" dirty="0"/>
              <a:t>= 0; i&lt;7; ++i)</a:t>
            </a:r>
          </a:p>
          <a:p>
            <a:r>
              <a:rPr lang="en-GB" b="1" dirty="0"/>
              <a:t>{</a:t>
            </a:r>
          </a:p>
          <a:p>
            <a:r>
              <a:rPr lang="en-GB" b="1" dirty="0"/>
              <a:t>     </a:t>
            </a:r>
            <a:r>
              <a:rPr lang="en-GB" b="1" dirty="0" err="1"/>
              <a:t>printf</a:t>
            </a:r>
            <a:r>
              <a:rPr lang="en-GB" b="1" dirty="0" smtClean="0"/>
              <a:t>(“Enter Array element in position: %d”, i);</a:t>
            </a:r>
          </a:p>
          <a:p>
            <a:r>
              <a:rPr lang="en-GB" b="1" dirty="0"/>
              <a:t> </a:t>
            </a:r>
            <a:r>
              <a:rPr lang="en-GB" b="1" dirty="0" smtClean="0"/>
              <a:t>    </a:t>
            </a:r>
            <a:r>
              <a:rPr lang="en-GB" b="1" dirty="0" err="1" smtClean="0"/>
              <a:t>scanf</a:t>
            </a:r>
            <a:r>
              <a:rPr lang="en-GB" b="1" dirty="0" smtClean="0"/>
              <a:t>(“%f”, &amp;t[i]);</a:t>
            </a:r>
            <a:endParaRPr lang="en-GB" b="1" dirty="0"/>
          </a:p>
          <a:p>
            <a:r>
              <a:rPr lang="en-GB" b="1" dirty="0"/>
              <a:t>}</a:t>
            </a:r>
          </a:p>
        </p:txBody>
      </p:sp>
    </p:spTree>
    <p:extLst>
      <p:ext uri="{BB962C8B-B14F-4D97-AF65-F5344CB8AC3E}">
        <p14:creationId xmlns:p14="http://schemas.microsoft.com/office/powerpoint/2010/main" val="7656625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4525963"/>
          </a:xfrm>
        </p:spPr>
        <p:txBody>
          <a:bodyPr>
            <a:noAutofit/>
          </a:bodyPr>
          <a:lstStyle/>
          <a:p>
            <a:r>
              <a:rPr lang="en-US" sz="2000" dirty="0"/>
              <a:t>If all elements are known before hand, declaration,  initialization and allocation can be done as follows with each element separated by comma</a:t>
            </a:r>
            <a:r>
              <a:rPr lang="en-US" sz="2000" dirty="0" smtClean="0"/>
              <a:t>:</a:t>
            </a:r>
          </a:p>
          <a:p>
            <a:r>
              <a:rPr lang="en-US" sz="2000" b="1" i="1" dirty="0"/>
              <a:t>float t[7 ] = {31.0,  33.4,  32.5,  39.0,  37.5,  35.0,  33.4 }     </a:t>
            </a:r>
            <a:endParaRPr lang="en-US" sz="2000" dirty="0"/>
          </a:p>
          <a:p>
            <a:r>
              <a:rPr lang="en-US" sz="2000" b="1" i="1" dirty="0"/>
              <a:t> </a:t>
            </a:r>
            <a:r>
              <a:rPr lang="en-US" sz="2000" b="1" i="1" dirty="0" smtClean="0"/>
              <a:t>or</a:t>
            </a:r>
            <a:endParaRPr lang="en-US" sz="2000" dirty="0"/>
          </a:p>
          <a:p>
            <a:r>
              <a:rPr lang="en-US" sz="2000" b="1" i="1" dirty="0"/>
              <a:t>float t[ ]  = {31.0,  33.4,  32.5,  39.0,  37.5,  35.0,  33.4 } </a:t>
            </a:r>
            <a:endParaRPr lang="en-US" sz="2000" b="1" i="1" dirty="0" smtClean="0"/>
          </a:p>
          <a:p>
            <a:r>
              <a:rPr lang="en-US" sz="2000" i="1" dirty="0"/>
              <a:t>// note that there is no size </a:t>
            </a:r>
            <a:r>
              <a:rPr lang="en-US" sz="2000" i="1" dirty="0" smtClean="0"/>
              <a:t>specification in the second one, since </a:t>
            </a:r>
            <a:r>
              <a:rPr lang="en-US" sz="2000" i="1" dirty="0"/>
              <a:t>the elements are known and assigned from start, the number of elements is automatically </a:t>
            </a:r>
            <a:r>
              <a:rPr lang="en-US" sz="2000" i="1" dirty="0" smtClean="0"/>
              <a:t>known </a:t>
            </a:r>
            <a:r>
              <a:rPr lang="en-US" sz="2000" i="1" dirty="0"/>
              <a:t>by this </a:t>
            </a:r>
            <a:r>
              <a:rPr lang="en-US" sz="2000" i="1" dirty="0" smtClean="0"/>
              <a:t>declaration</a:t>
            </a:r>
            <a:r>
              <a:rPr lang="en-US" sz="2000" dirty="0" smtClean="0"/>
              <a:t>.</a:t>
            </a:r>
          </a:p>
          <a:p>
            <a:endParaRPr lang="en-US" sz="2000" dirty="0" smtClean="0"/>
          </a:p>
          <a:p>
            <a:r>
              <a:rPr lang="en-GB" sz="2000" b="1" dirty="0" smtClean="0"/>
              <a:t>Elements here can also be accessed the same way:</a:t>
            </a:r>
            <a:endParaRPr lang="en-US" sz="2000" b="1" dirty="0" smtClean="0"/>
          </a:p>
          <a:p>
            <a:r>
              <a:rPr lang="en-GB" sz="2000" b="1" dirty="0" err="1"/>
              <a:t>int</a:t>
            </a:r>
            <a:r>
              <a:rPr lang="en-GB" sz="2000" b="1" dirty="0"/>
              <a:t> i;</a:t>
            </a:r>
          </a:p>
          <a:p>
            <a:r>
              <a:rPr lang="en-GB" sz="2000" b="1" dirty="0"/>
              <a:t>for(i = 0; i&lt;7; ++i)</a:t>
            </a:r>
          </a:p>
          <a:p>
            <a:r>
              <a:rPr lang="en-GB" sz="2000" b="1" dirty="0"/>
              <a:t>{</a:t>
            </a:r>
          </a:p>
          <a:p>
            <a:r>
              <a:rPr lang="en-GB" sz="2000" b="1" dirty="0"/>
              <a:t>     </a:t>
            </a:r>
            <a:r>
              <a:rPr lang="en-GB" sz="2000" b="1" dirty="0" err="1"/>
              <a:t>printf</a:t>
            </a:r>
            <a:r>
              <a:rPr lang="en-GB" sz="2000" b="1" dirty="0"/>
              <a:t>(“Element in the array: </a:t>
            </a:r>
            <a:r>
              <a:rPr lang="en-GB" sz="2000" b="1" dirty="0" smtClean="0"/>
              <a:t>%f”, </a:t>
            </a:r>
            <a:r>
              <a:rPr lang="en-GB" sz="2000" b="1" dirty="0"/>
              <a:t>t[i</a:t>
            </a:r>
            <a:r>
              <a:rPr lang="en-GB" sz="2000" b="1" dirty="0" smtClean="0"/>
              <a:t>]);   </a:t>
            </a:r>
            <a:r>
              <a:rPr lang="en-GB" sz="2000" b="1" dirty="0"/>
              <a:t>//t[0], t[1],t[2],…,t[6]</a:t>
            </a:r>
          </a:p>
          <a:p>
            <a:r>
              <a:rPr lang="en-GB" sz="2000" b="1" dirty="0"/>
              <a:t>}</a:t>
            </a:r>
          </a:p>
          <a:p>
            <a:endParaRPr lang="en-US" sz="2000" dirty="0"/>
          </a:p>
        </p:txBody>
      </p:sp>
      <p:sp>
        <p:nvSpPr>
          <p:cNvPr id="16" name="Title 1"/>
          <p:cNvSpPr>
            <a:spLocks noGrp="1"/>
          </p:cNvSpPr>
          <p:nvPr>
            <p:ph type="title"/>
          </p:nvPr>
        </p:nvSpPr>
        <p:spPr/>
        <p:txBody>
          <a:bodyPr>
            <a:normAutofit/>
          </a:bodyPr>
          <a:lstStyle/>
          <a:p>
            <a:pPr algn="l"/>
            <a:r>
              <a:rPr lang="en-US" sz="3200" b="1" dirty="0" smtClean="0"/>
              <a:t>Defining Array when Elements are Known</a:t>
            </a:r>
            <a:endParaRPr lang="en-US" sz="3200" b="1" dirty="0"/>
          </a:p>
        </p:txBody>
      </p:sp>
    </p:spTree>
    <p:extLst>
      <p:ext uri="{BB962C8B-B14F-4D97-AF65-F5344CB8AC3E}">
        <p14:creationId xmlns:p14="http://schemas.microsoft.com/office/powerpoint/2010/main" val="2983880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438"/>
            <a:ext cx="8229600" cy="1143000"/>
          </a:xfrm>
        </p:spPr>
        <p:txBody>
          <a:bodyPr>
            <a:normAutofit fontScale="90000"/>
          </a:bodyPr>
          <a:lstStyle/>
          <a:p>
            <a:r>
              <a:rPr lang="en-GB" dirty="0" smtClean="0"/>
              <a:t>Structure </a:t>
            </a:r>
            <a:r>
              <a:rPr lang="en-GB" dirty="0"/>
              <a:t>of </a:t>
            </a:r>
            <a:r>
              <a:rPr lang="en-GB" dirty="0" smtClean="0"/>
              <a:t>Modular Concept</a:t>
            </a:r>
            <a:r>
              <a:rPr lang="en-US" dirty="0"/>
              <a:t/>
            </a:r>
            <a:br>
              <a:rPr lang="en-US" dirty="0"/>
            </a:br>
            <a:endParaRPr lang="en-US" dirty="0"/>
          </a:p>
        </p:txBody>
      </p:sp>
      <p:sp>
        <p:nvSpPr>
          <p:cNvPr id="3" name="Content Placeholder 2"/>
          <p:cNvSpPr>
            <a:spLocks noGrp="1"/>
          </p:cNvSpPr>
          <p:nvPr>
            <p:ph idx="1"/>
          </p:nvPr>
        </p:nvSpPr>
        <p:spPr>
          <a:xfrm>
            <a:off x="457200" y="3212976"/>
            <a:ext cx="8229600" cy="3456384"/>
          </a:xfrm>
        </p:spPr>
        <p:txBody>
          <a:bodyPr>
            <a:noAutofit/>
          </a:bodyPr>
          <a:lstStyle/>
          <a:p>
            <a:pPr marL="0" indent="0">
              <a:buNone/>
            </a:pPr>
            <a:r>
              <a:rPr lang="en-GB" sz="2000" dirty="0" smtClean="0"/>
              <a:t>There are 4 functions here, the main() function, f1(), f2() and f3(). main() calls f1 and f2(), while f2() can also call f3() as the case may require. We do not want to cram all these tasks into main() alone anymore as we used to do in the elementary coding class. </a:t>
            </a:r>
          </a:p>
          <a:p>
            <a:pPr marL="0" indent="0">
              <a:buNone/>
            </a:pPr>
            <a:r>
              <a:rPr lang="en-GB" sz="2000" dirty="0" smtClean="0"/>
              <a:t>A scenario of how f2() may need f3() is this: If function main() calls f2() to action where  f2() needs f3() before it can carry out its entire duty. It simply means that part of f2() duty is delegated to f3(). And this sub-task is delegated to f3() so that f2() is not also crammed up with many things. For instance, if f2() is to fetch students with CGPA of 4.0 and above but should present the result sorted. f3() could be the sort function doing the sorting after f2() has fetched the list. You do not have to write a sorting routine inside f2().</a:t>
            </a:r>
            <a:endParaRPr lang="en-US" sz="2000" dirty="0"/>
          </a:p>
        </p:txBody>
      </p:sp>
      <p:grpSp>
        <p:nvGrpSpPr>
          <p:cNvPr id="17" name="Group 16"/>
          <p:cNvGrpSpPr/>
          <p:nvPr/>
        </p:nvGrpSpPr>
        <p:grpSpPr>
          <a:xfrm>
            <a:off x="1835696" y="980728"/>
            <a:ext cx="5904656" cy="1973833"/>
            <a:chOff x="1835696" y="1268760"/>
            <a:chExt cx="5904656" cy="1973833"/>
          </a:xfrm>
        </p:grpSpPr>
        <p:sp>
          <p:nvSpPr>
            <p:cNvPr id="4" name="TextBox 3"/>
            <p:cNvSpPr txBox="1"/>
            <p:nvPr/>
          </p:nvSpPr>
          <p:spPr>
            <a:xfrm>
              <a:off x="3275856" y="1268760"/>
              <a:ext cx="129614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b="1" dirty="0"/>
                <a:t>m</a:t>
              </a:r>
              <a:r>
                <a:rPr lang="en-GB" sz="2400" b="1" dirty="0" smtClean="0"/>
                <a:t>ain()</a:t>
              </a:r>
              <a:endParaRPr lang="en-US" sz="2400" b="1" dirty="0"/>
            </a:p>
          </p:txBody>
        </p:sp>
        <p:sp>
          <p:nvSpPr>
            <p:cNvPr id="5" name="TextBox 4"/>
            <p:cNvSpPr txBox="1"/>
            <p:nvPr/>
          </p:nvSpPr>
          <p:spPr>
            <a:xfrm>
              <a:off x="6444208" y="2780927"/>
              <a:ext cx="129614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b="1" dirty="0" smtClean="0"/>
                <a:t>f3()</a:t>
              </a:r>
              <a:endParaRPr lang="en-US" sz="2400" b="1" dirty="0"/>
            </a:p>
          </p:txBody>
        </p:sp>
        <p:sp>
          <p:nvSpPr>
            <p:cNvPr id="6" name="TextBox 5"/>
            <p:cNvSpPr txBox="1"/>
            <p:nvPr/>
          </p:nvSpPr>
          <p:spPr>
            <a:xfrm>
              <a:off x="4228728" y="2780928"/>
              <a:ext cx="129614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b="1" dirty="0" smtClean="0"/>
                <a:t>f2()</a:t>
              </a:r>
              <a:endParaRPr lang="en-US" sz="2400" b="1" dirty="0"/>
            </a:p>
          </p:txBody>
        </p:sp>
        <p:sp>
          <p:nvSpPr>
            <p:cNvPr id="7" name="TextBox 6"/>
            <p:cNvSpPr txBox="1"/>
            <p:nvPr/>
          </p:nvSpPr>
          <p:spPr>
            <a:xfrm>
              <a:off x="1835696" y="2780928"/>
              <a:ext cx="129614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b="1" dirty="0" smtClean="0"/>
                <a:t>f1()</a:t>
              </a:r>
              <a:endParaRPr lang="en-US" sz="2400" b="1" dirty="0"/>
            </a:p>
          </p:txBody>
        </p:sp>
        <p:cxnSp>
          <p:nvCxnSpPr>
            <p:cNvPr id="9" name="Straight Arrow Connector 8"/>
            <p:cNvCxnSpPr/>
            <p:nvPr/>
          </p:nvCxnSpPr>
          <p:spPr>
            <a:xfrm flipH="1">
              <a:off x="2627784" y="1730425"/>
              <a:ext cx="1152128" cy="10505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5524872" y="2998471"/>
              <a:ext cx="91933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6" idx="0"/>
            </p:cNvCxnSpPr>
            <p:nvPr/>
          </p:nvCxnSpPr>
          <p:spPr>
            <a:xfrm>
              <a:off x="3932312" y="1730425"/>
              <a:ext cx="944488" cy="10505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951202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GB" sz="2800" b="1" dirty="0" smtClean="0"/>
              <a:t>Definition and assigning Elements: Summary</a:t>
            </a:r>
            <a:endParaRPr lang="en-US" sz="2800" b="1" dirty="0"/>
          </a:p>
        </p:txBody>
      </p:sp>
      <p:sp>
        <p:nvSpPr>
          <p:cNvPr id="3" name="Content Placeholder 2"/>
          <p:cNvSpPr>
            <a:spLocks noGrp="1"/>
          </p:cNvSpPr>
          <p:nvPr>
            <p:ph idx="1"/>
          </p:nvPr>
        </p:nvSpPr>
        <p:spPr>
          <a:xfrm>
            <a:off x="467544" y="980728"/>
            <a:ext cx="8229600" cy="5877272"/>
          </a:xfrm>
        </p:spPr>
        <p:txBody>
          <a:bodyPr>
            <a:noAutofit/>
          </a:bodyPr>
          <a:lstStyle/>
          <a:p>
            <a:r>
              <a:rPr lang="en-US" sz="1600" b="1" dirty="0"/>
              <a:t>Example </a:t>
            </a:r>
            <a:r>
              <a:rPr lang="en-US" sz="1600" b="1" dirty="0" smtClean="0"/>
              <a:t>1:</a:t>
            </a:r>
            <a:endParaRPr lang="en-US" sz="1600" dirty="0"/>
          </a:p>
          <a:p>
            <a:r>
              <a:rPr lang="en-US" sz="1600" dirty="0" smtClean="0"/>
              <a:t>Definition/initialization- when elements are pre-known:</a:t>
            </a:r>
            <a:endParaRPr lang="en-US" sz="1600" dirty="0"/>
          </a:p>
          <a:p>
            <a:pPr marL="0" indent="0">
              <a:buNone/>
            </a:pPr>
            <a:r>
              <a:rPr lang="en-US" sz="1600" dirty="0"/>
              <a:t>	</a:t>
            </a:r>
            <a:r>
              <a:rPr lang="en-US" sz="1600" dirty="0" smtClean="0"/>
              <a:t>float </a:t>
            </a:r>
            <a:r>
              <a:rPr lang="en-US" sz="1600" dirty="0" err="1"/>
              <a:t>myList</a:t>
            </a:r>
            <a:r>
              <a:rPr lang="en-US" sz="1600" dirty="0"/>
              <a:t>[4] = {1.9, 2.9, 3.4, 3.5}; </a:t>
            </a:r>
          </a:p>
          <a:p>
            <a:r>
              <a:rPr lang="en-US" sz="1600" dirty="0"/>
              <a:t> </a:t>
            </a:r>
            <a:r>
              <a:rPr lang="en-US" sz="1600" b="1" dirty="0"/>
              <a:t>Example </a:t>
            </a:r>
            <a:r>
              <a:rPr lang="en-US" sz="1600" b="1" dirty="0" smtClean="0"/>
              <a:t>2:</a:t>
            </a:r>
            <a:endParaRPr lang="en-US" sz="1600" dirty="0"/>
          </a:p>
          <a:p>
            <a:r>
              <a:rPr lang="en-US" sz="1600" dirty="0" smtClean="0"/>
              <a:t>This </a:t>
            </a:r>
            <a:r>
              <a:rPr lang="en-US" sz="1600" dirty="0"/>
              <a:t>shorthand notation is equivalent to the following statements</a:t>
            </a:r>
            <a:r>
              <a:rPr lang="en-US" sz="1600" dirty="0" smtClean="0"/>
              <a:t>:</a:t>
            </a:r>
            <a:endParaRPr lang="en-US" sz="1600" dirty="0"/>
          </a:p>
          <a:p>
            <a:r>
              <a:rPr lang="en-US" sz="1600" dirty="0"/>
              <a:t>float </a:t>
            </a:r>
            <a:r>
              <a:rPr lang="en-US" sz="1600" dirty="0" err="1"/>
              <a:t>myList</a:t>
            </a:r>
            <a:r>
              <a:rPr lang="en-US" sz="1600" dirty="0"/>
              <a:t>[4</a:t>
            </a:r>
            <a:r>
              <a:rPr lang="en-US" sz="1600" dirty="0" smtClean="0"/>
              <a:t>];</a:t>
            </a:r>
          </a:p>
          <a:p>
            <a:r>
              <a:rPr lang="en-US" sz="1600" dirty="0"/>
              <a:t> </a:t>
            </a:r>
          </a:p>
          <a:p>
            <a:r>
              <a:rPr lang="en-US" sz="1600" dirty="0" err="1"/>
              <a:t>myList</a:t>
            </a:r>
            <a:r>
              <a:rPr lang="en-US" sz="1600" dirty="0"/>
              <a:t>[0] = 1.9;</a:t>
            </a:r>
          </a:p>
          <a:p>
            <a:r>
              <a:rPr lang="en-US" sz="1600" dirty="0" err="1"/>
              <a:t>myList</a:t>
            </a:r>
            <a:r>
              <a:rPr lang="en-US" sz="1600" dirty="0"/>
              <a:t>[1] = 2.9;</a:t>
            </a:r>
          </a:p>
          <a:p>
            <a:r>
              <a:rPr lang="en-US" sz="1600" dirty="0" err="1"/>
              <a:t>myList</a:t>
            </a:r>
            <a:r>
              <a:rPr lang="en-US" sz="1600" dirty="0"/>
              <a:t>[2] = 3.4;</a:t>
            </a:r>
          </a:p>
          <a:p>
            <a:r>
              <a:rPr lang="en-US" sz="1600" dirty="0" err="1"/>
              <a:t>myList</a:t>
            </a:r>
            <a:r>
              <a:rPr lang="en-US" sz="1600" dirty="0"/>
              <a:t>[3] = 3.5</a:t>
            </a:r>
            <a:r>
              <a:rPr lang="en-US" sz="1600" dirty="0" smtClean="0"/>
              <a:t>;</a:t>
            </a:r>
            <a:endParaRPr lang="en-US" sz="1600" dirty="0"/>
          </a:p>
          <a:p>
            <a:r>
              <a:rPr lang="en-US" sz="1600" b="1" dirty="0"/>
              <a:t>Example </a:t>
            </a:r>
            <a:r>
              <a:rPr lang="en-US" sz="1600" b="1" dirty="0" smtClean="0"/>
              <a:t>3: </a:t>
            </a:r>
          </a:p>
          <a:p>
            <a:r>
              <a:rPr lang="en-GB" sz="1600" b="1" dirty="0" smtClean="0"/>
              <a:t>When elements are to be read in from the keyboard</a:t>
            </a:r>
            <a:endParaRPr lang="en-US" sz="1600" dirty="0"/>
          </a:p>
          <a:p>
            <a:r>
              <a:rPr lang="en-US" sz="1600" dirty="0"/>
              <a:t>float </a:t>
            </a:r>
            <a:r>
              <a:rPr lang="en-US" sz="1600" dirty="0" err="1"/>
              <a:t>myList</a:t>
            </a:r>
            <a:r>
              <a:rPr lang="en-US" sz="1600" dirty="0"/>
              <a:t>[4</a:t>
            </a:r>
            <a:r>
              <a:rPr lang="en-US" sz="1600" dirty="0" smtClean="0"/>
              <a:t>];</a:t>
            </a:r>
          </a:p>
          <a:p>
            <a:r>
              <a:rPr lang="en-GB" sz="1600" dirty="0" err="1"/>
              <a:t>i</a:t>
            </a:r>
            <a:r>
              <a:rPr lang="en-GB" sz="1600" dirty="0" err="1" smtClean="0"/>
              <a:t>nt</a:t>
            </a:r>
            <a:r>
              <a:rPr lang="en-GB" sz="1600" dirty="0" smtClean="0"/>
              <a:t> i;</a:t>
            </a:r>
            <a:endParaRPr lang="en-GB" sz="1600" dirty="0"/>
          </a:p>
          <a:p>
            <a:r>
              <a:rPr lang="en-GB" sz="1600" b="1" dirty="0"/>
              <a:t>for(i = 0; </a:t>
            </a:r>
            <a:r>
              <a:rPr lang="en-GB" sz="1600" b="1" dirty="0" smtClean="0"/>
              <a:t>i&lt;4; </a:t>
            </a:r>
            <a:r>
              <a:rPr lang="en-GB" sz="1600" b="1" dirty="0"/>
              <a:t>++i)</a:t>
            </a:r>
          </a:p>
          <a:p>
            <a:r>
              <a:rPr lang="en-GB" sz="1600" b="1" dirty="0"/>
              <a:t>{</a:t>
            </a:r>
          </a:p>
          <a:p>
            <a:r>
              <a:rPr lang="en-GB" sz="1600" b="1" dirty="0"/>
              <a:t>     </a:t>
            </a:r>
            <a:r>
              <a:rPr lang="en-GB" sz="1600" b="1" dirty="0" err="1"/>
              <a:t>printf</a:t>
            </a:r>
            <a:r>
              <a:rPr lang="en-GB" sz="1600" b="1" dirty="0"/>
              <a:t>(“Enter Array element in position: %d”, i);</a:t>
            </a:r>
          </a:p>
          <a:p>
            <a:r>
              <a:rPr lang="en-GB" sz="1600" b="1" dirty="0"/>
              <a:t>     </a:t>
            </a:r>
            <a:r>
              <a:rPr lang="en-GB" sz="1600" b="1" dirty="0" err="1"/>
              <a:t>scanf</a:t>
            </a:r>
            <a:r>
              <a:rPr lang="en-GB" sz="1600" b="1" dirty="0"/>
              <a:t>(“%f”, </a:t>
            </a:r>
            <a:r>
              <a:rPr lang="en-GB" sz="1600" b="1" dirty="0" smtClean="0"/>
              <a:t>&amp;</a:t>
            </a:r>
            <a:r>
              <a:rPr lang="en-US" sz="1600" dirty="0"/>
              <a:t> </a:t>
            </a:r>
            <a:r>
              <a:rPr lang="en-US" sz="1600" dirty="0" err="1" smtClean="0"/>
              <a:t>myList</a:t>
            </a:r>
            <a:r>
              <a:rPr lang="en-US" sz="1600" dirty="0" smtClean="0"/>
              <a:t>[i</a:t>
            </a:r>
            <a:r>
              <a:rPr lang="en-GB" sz="1600" b="1" dirty="0" smtClean="0"/>
              <a:t>]);</a:t>
            </a:r>
            <a:endParaRPr lang="en-GB" sz="1600" b="1" dirty="0"/>
          </a:p>
          <a:p>
            <a:r>
              <a:rPr lang="en-GB" sz="1600" b="1" dirty="0"/>
              <a:t>}</a:t>
            </a:r>
          </a:p>
          <a:p>
            <a:endParaRPr lang="en-US" sz="1600" dirty="0"/>
          </a:p>
          <a:p>
            <a:endParaRPr lang="en-US" sz="1600" dirty="0"/>
          </a:p>
        </p:txBody>
      </p:sp>
    </p:spTree>
    <p:extLst>
      <p:ext uri="{BB962C8B-B14F-4D97-AF65-F5344CB8AC3E}">
        <p14:creationId xmlns:p14="http://schemas.microsoft.com/office/powerpoint/2010/main" val="1390300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22"/>
            <a:ext cx="8229600" cy="1143000"/>
          </a:xfrm>
        </p:spPr>
        <p:txBody>
          <a:bodyPr>
            <a:normAutofit/>
          </a:bodyPr>
          <a:lstStyle/>
          <a:p>
            <a:pPr algn="l"/>
            <a:r>
              <a:rPr lang="en-US" sz="3200" b="1" dirty="0">
                <a:solidFill>
                  <a:schemeClr val="accent6">
                    <a:lumMod val="50000"/>
                  </a:schemeClr>
                </a:solidFill>
              </a:rPr>
              <a:t> </a:t>
            </a:r>
            <a:r>
              <a:rPr lang="en-US" sz="3200" b="1" dirty="0" smtClean="0">
                <a:solidFill>
                  <a:schemeClr val="accent6">
                    <a:lumMod val="50000"/>
                  </a:schemeClr>
                </a:solidFill>
              </a:rPr>
              <a:t>Declare Character type array for String:</a:t>
            </a:r>
            <a:endParaRPr lang="en-US" sz="3200" b="1" dirty="0">
              <a:solidFill>
                <a:schemeClr val="accent6">
                  <a:lumMod val="50000"/>
                </a:schemeClr>
              </a:solidFill>
            </a:endParaRPr>
          </a:p>
        </p:txBody>
      </p:sp>
      <p:sp>
        <p:nvSpPr>
          <p:cNvPr id="3" name="Content Placeholder 2"/>
          <p:cNvSpPr>
            <a:spLocks noGrp="1"/>
          </p:cNvSpPr>
          <p:nvPr>
            <p:ph idx="1"/>
          </p:nvPr>
        </p:nvSpPr>
        <p:spPr>
          <a:xfrm>
            <a:off x="428596" y="1214422"/>
            <a:ext cx="8229600" cy="5214974"/>
          </a:xfrm>
        </p:spPr>
        <p:txBody>
          <a:bodyPr>
            <a:noAutofit/>
          </a:bodyPr>
          <a:lstStyle/>
          <a:p>
            <a:r>
              <a:rPr lang="en-US" sz="2400" dirty="0" smtClean="0"/>
              <a:t>Since the array is one-dimensional, there will be a single </a:t>
            </a:r>
            <a:r>
              <a:rPr lang="en-US" sz="2400" i="1" dirty="0" smtClean="0"/>
              <a:t>subscript (sometimes called an </a:t>
            </a:r>
            <a:r>
              <a:rPr lang="en-US" sz="2400" b="1" i="1" dirty="0" smtClean="0"/>
              <a:t>index</a:t>
            </a:r>
            <a:r>
              <a:rPr lang="en-US" sz="2400" i="1" dirty="0" smtClean="0"/>
              <a:t>) whose </a:t>
            </a:r>
            <a:r>
              <a:rPr lang="en-US" sz="2400" dirty="0" smtClean="0"/>
              <a:t>value refers to individual array elements</a:t>
            </a:r>
            <a:r>
              <a:rPr lang="en-US" sz="2400" dirty="0"/>
              <a:t>. </a:t>
            </a:r>
            <a:r>
              <a:rPr lang="en-US" sz="2400" dirty="0" smtClean="0"/>
              <a:t>A one-dimensional array is seen as a list having one index. If the array contains n elements, the subscript will be an integer quantity whose values range from 0 to n-1 . Note that an n-character string will require an (n+1 )-element array, because of the </a:t>
            </a:r>
            <a:r>
              <a:rPr lang="en-US" sz="2400" b="1" dirty="0" smtClean="0"/>
              <a:t>null</a:t>
            </a:r>
            <a:r>
              <a:rPr lang="en-US" sz="2400" dirty="0" smtClean="0"/>
              <a:t> character (\O)that is automatically placed at the end of the string.</a:t>
            </a:r>
          </a:p>
          <a:p>
            <a:endParaRPr lang="en-US" sz="2400" dirty="0" smtClean="0"/>
          </a:p>
          <a:p>
            <a:r>
              <a:rPr lang="en-US" sz="2400" b="1" dirty="0" smtClean="0"/>
              <a:t>Example using array to store string:</a:t>
            </a:r>
          </a:p>
          <a:p>
            <a:r>
              <a:rPr lang="en-US" sz="2400" dirty="0" smtClean="0"/>
              <a:t>Consider storing string “LAGOS ” in a one-dimensional character array named </a:t>
            </a:r>
            <a:r>
              <a:rPr lang="en-US" sz="2400" b="1" dirty="0" smtClean="0"/>
              <a:t>state</a:t>
            </a:r>
            <a:r>
              <a:rPr lang="en-US" sz="2400" dirty="0" smtClean="0"/>
              <a:t>. LAGOS will be stored in 6 element array as state[6]:</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one-dimensional character array</a:t>
            </a:r>
            <a:endParaRPr lang="en-US" dirty="0"/>
          </a:p>
        </p:txBody>
      </p:sp>
      <p:graphicFrame>
        <p:nvGraphicFramePr>
          <p:cNvPr id="5" name="Table 4"/>
          <p:cNvGraphicFramePr>
            <a:graphicFrameLocks noGrp="1"/>
          </p:cNvGraphicFramePr>
          <p:nvPr/>
        </p:nvGraphicFramePr>
        <p:xfrm>
          <a:off x="642910" y="1714488"/>
          <a:ext cx="8001056" cy="4411984"/>
        </p:xfrm>
        <a:graphic>
          <a:graphicData uri="http://schemas.openxmlformats.org/drawingml/2006/table">
            <a:tbl>
              <a:tblPr firstRow="1" bandRow="1">
                <a:tableStyleId>{5C22544A-7EE6-4342-B048-85BDC9FD1C3A}</a:tableStyleId>
              </a:tblPr>
              <a:tblGrid>
                <a:gridCol w="2000264">
                  <a:extLst>
                    <a:ext uri="{9D8B030D-6E8A-4147-A177-3AD203B41FA5}">
                      <a16:colId xmlns="" xmlns:a16="http://schemas.microsoft.com/office/drawing/2014/main" val="20000"/>
                    </a:ext>
                  </a:extLst>
                </a:gridCol>
                <a:gridCol w="2000264">
                  <a:extLst>
                    <a:ext uri="{9D8B030D-6E8A-4147-A177-3AD203B41FA5}">
                      <a16:colId xmlns="" xmlns:a16="http://schemas.microsoft.com/office/drawing/2014/main" val="20001"/>
                    </a:ext>
                  </a:extLst>
                </a:gridCol>
                <a:gridCol w="2000264">
                  <a:extLst>
                    <a:ext uri="{9D8B030D-6E8A-4147-A177-3AD203B41FA5}">
                      <a16:colId xmlns="" xmlns:a16="http://schemas.microsoft.com/office/drawing/2014/main" val="20002"/>
                    </a:ext>
                  </a:extLst>
                </a:gridCol>
                <a:gridCol w="2000264">
                  <a:extLst>
                    <a:ext uri="{9D8B030D-6E8A-4147-A177-3AD203B41FA5}">
                      <a16:colId xmlns="" xmlns:a16="http://schemas.microsoft.com/office/drawing/2014/main" val="20003"/>
                    </a:ext>
                  </a:extLst>
                </a:gridCol>
              </a:tblGrid>
              <a:tr h="571504">
                <a:tc>
                  <a:txBody>
                    <a:bodyPr/>
                    <a:lstStyle/>
                    <a:p>
                      <a:r>
                        <a:rPr lang="en-US" b="1" dirty="0" smtClean="0"/>
                        <a:t>Element No.</a:t>
                      </a:r>
                      <a:endParaRPr lang="en-US" b="1" dirty="0"/>
                    </a:p>
                  </a:txBody>
                  <a:tcPr/>
                </a:tc>
                <a:tc>
                  <a:txBody>
                    <a:bodyPr/>
                    <a:lstStyle/>
                    <a:p>
                      <a:r>
                        <a:rPr lang="en-US" b="1" dirty="0" smtClean="0"/>
                        <a:t>Subscript No.</a:t>
                      </a:r>
                      <a:endParaRPr lang="en-US" b="1" dirty="0"/>
                    </a:p>
                  </a:txBody>
                  <a:tcPr/>
                </a:tc>
                <a:tc>
                  <a:txBody>
                    <a:bodyPr/>
                    <a:lstStyle/>
                    <a:p>
                      <a:r>
                        <a:rPr lang="en-US" b="1" dirty="0" smtClean="0"/>
                        <a:t>Array</a:t>
                      </a:r>
                      <a:r>
                        <a:rPr lang="en-US" b="1" baseline="0" dirty="0" smtClean="0"/>
                        <a:t> Element</a:t>
                      </a:r>
                      <a:endParaRPr lang="en-US" b="1" dirty="0"/>
                    </a:p>
                  </a:txBody>
                  <a:tcPr/>
                </a:tc>
                <a:tc>
                  <a:txBody>
                    <a:bodyPr/>
                    <a:lstStyle/>
                    <a:p>
                      <a:r>
                        <a:rPr lang="en-US" b="1" dirty="0" smtClean="0"/>
                        <a:t>Data Item</a:t>
                      </a:r>
                    </a:p>
                    <a:p>
                      <a:r>
                        <a:rPr lang="en-US" b="1" dirty="0" smtClean="0"/>
                        <a:t>(String Character)</a:t>
                      </a:r>
                      <a:endParaRPr lang="en-US" b="1" dirty="0"/>
                    </a:p>
                  </a:txBody>
                  <a:tcPr/>
                </a:tc>
                <a:extLst>
                  <a:ext uri="{0D108BD9-81ED-4DB2-BD59-A6C34878D82A}">
                    <a16:rowId xmlns="" xmlns:a16="http://schemas.microsoft.com/office/drawing/2014/main" val="10000"/>
                  </a:ext>
                </a:extLst>
              </a:tr>
              <a:tr h="571504">
                <a:tc>
                  <a:txBody>
                    <a:bodyPr/>
                    <a:lstStyle/>
                    <a:p>
                      <a:r>
                        <a:rPr lang="en-US" b="1" dirty="0" smtClean="0"/>
                        <a:t>1</a:t>
                      </a:r>
                      <a:endParaRPr lang="en-US" b="1" dirty="0"/>
                    </a:p>
                  </a:txBody>
                  <a:tcPr/>
                </a:tc>
                <a:tc>
                  <a:txBody>
                    <a:bodyPr/>
                    <a:lstStyle/>
                    <a:p>
                      <a:r>
                        <a:rPr lang="en-US" b="1" dirty="0" smtClean="0"/>
                        <a:t>0</a:t>
                      </a:r>
                      <a:endParaRPr lang="en-US" b="1" dirty="0"/>
                    </a:p>
                  </a:txBody>
                  <a:tcPr/>
                </a:tc>
                <a:tc>
                  <a:txBody>
                    <a:bodyPr/>
                    <a:lstStyle/>
                    <a:p>
                      <a:r>
                        <a:rPr lang="en-US" b="1" dirty="0" smtClean="0"/>
                        <a:t>State[0]</a:t>
                      </a:r>
                      <a:endParaRPr lang="en-US" b="1" dirty="0"/>
                    </a:p>
                  </a:txBody>
                  <a:tcPr/>
                </a:tc>
                <a:tc>
                  <a:txBody>
                    <a:bodyPr/>
                    <a:lstStyle/>
                    <a:p>
                      <a:r>
                        <a:rPr lang="en-US" b="1" dirty="0" smtClean="0"/>
                        <a:t>L</a:t>
                      </a:r>
                      <a:endParaRPr lang="en-US" b="1" dirty="0"/>
                    </a:p>
                  </a:txBody>
                  <a:tcPr/>
                </a:tc>
                <a:extLst>
                  <a:ext uri="{0D108BD9-81ED-4DB2-BD59-A6C34878D82A}">
                    <a16:rowId xmlns="" xmlns:a16="http://schemas.microsoft.com/office/drawing/2014/main" val="10001"/>
                  </a:ext>
                </a:extLst>
              </a:tr>
              <a:tr h="571504">
                <a:tc>
                  <a:txBody>
                    <a:bodyPr/>
                    <a:lstStyle/>
                    <a:p>
                      <a:r>
                        <a:rPr lang="en-US" b="1" dirty="0" smtClean="0"/>
                        <a:t>2</a:t>
                      </a:r>
                      <a:endParaRPr lang="en-US" b="1" dirty="0"/>
                    </a:p>
                  </a:txBody>
                  <a:tcPr/>
                </a:tc>
                <a:tc>
                  <a:txBody>
                    <a:bodyPr/>
                    <a:lstStyle/>
                    <a:p>
                      <a:r>
                        <a:rPr lang="en-US" b="1" dirty="0" smtClean="0"/>
                        <a:t>1</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State[1]</a:t>
                      </a:r>
                    </a:p>
                    <a:p>
                      <a:endParaRPr lang="en-US" b="1" dirty="0"/>
                    </a:p>
                  </a:txBody>
                  <a:tcPr/>
                </a:tc>
                <a:tc>
                  <a:txBody>
                    <a:bodyPr/>
                    <a:lstStyle/>
                    <a:p>
                      <a:r>
                        <a:rPr lang="en-US" b="1" dirty="0" smtClean="0"/>
                        <a:t>A</a:t>
                      </a:r>
                      <a:endParaRPr lang="en-US" b="1" dirty="0"/>
                    </a:p>
                  </a:txBody>
                  <a:tcPr/>
                </a:tc>
                <a:extLst>
                  <a:ext uri="{0D108BD9-81ED-4DB2-BD59-A6C34878D82A}">
                    <a16:rowId xmlns="" xmlns:a16="http://schemas.microsoft.com/office/drawing/2014/main" val="10002"/>
                  </a:ext>
                </a:extLst>
              </a:tr>
              <a:tr h="571504">
                <a:tc>
                  <a:txBody>
                    <a:bodyPr/>
                    <a:lstStyle/>
                    <a:p>
                      <a:r>
                        <a:rPr lang="en-US" b="1" dirty="0" smtClean="0"/>
                        <a:t>3</a:t>
                      </a:r>
                      <a:endParaRPr lang="en-US" b="1" dirty="0"/>
                    </a:p>
                  </a:txBody>
                  <a:tcPr/>
                </a:tc>
                <a:tc>
                  <a:txBody>
                    <a:bodyPr/>
                    <a:lstStyle/>
                    <a:p>
                      <a:r>
                        <a:rPr lang="en-US" b="1" dirty="0" smtClean="0"/>
                        <a:t>2</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State[2]</a:t>
                      </a:r>
                    </a:p>
                    <a:p>
                      <a:endParaRPr lang="en-US" b="1" dirty="0"/>
                    </a:p>
                  </a:txBody>
                  <a:tcPr/>
                </a:tc>
                <a:tc>
                  <a:txBody>
                    <a:bodyPr/>
                    <a:lstStyle/>
                    <a:p>
                      <a:r>
                        <a:rPr lang="en-US" b="1" dirty="0" smtClean="0"/>
                        <a:t>G</a:t>
                      </a:r>
                      <a:endParaRPr lang="en-US" b="1" dirty="0"/>
                    </a:p>
                  </a:txBody>
                  <a:tcPr/>
                </a:tc>
                <a:extLst>
                  <a:ext uri="{0D108BD9-81ED-4DB2-BD59-A6C34878D82A}">
                    <a16:rowId xmlns="" xmlns:a16="http://schemas.microsoft.com/office/drawing/2014/main" val="10003"/>
                  </a:ext>
                </a:extLst>
              </a:tr>
              <a:tr h="571504">
                <a:tc>
                  <a:txBody>
                    <a:bodyPr/>
                    <a:lstStyle/>
                    <a:p>
                      <a:r>
                        <a:rPr lang="en-US" b="1" dirty="0" smtClean="0"/>
                        <a:t>4</a:t>
                      </a:r>
                      <a:endParaRPr lang="en-US" b="1" dirty="0"/>
                    </a:p>
                  </a:txBody>
                  <a:tcPr/>
                </a:tc>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State[3]</a:t>
                      </a:r>
                    </a:p>
                    <a:p>
                      <a:endParaRPr lang="en-US" b="1" dirty="0"/>
                    </a:p>
                  </a:txBody>
                  <a:tcPr/>
                </a:tc>
                <a:tc>
                  <a:txBody>
                    <a:bodyPr/>
                    <a:lstStyle/>
                    <a:p>
                      <a:r>
                        <a:rPr lang="en-US" b="1" dirty="0" smtClean="0"/>
                        <a:t>O</a:t>
                      </a:r>
                      <a:endParaRPr lang="en-US" b="1" dirty="0"/>
                    </a:p>
                  </a:txBody>
                  <a:tcPr/>
                </a:tc>
                <a:extLst>
                  <a:ext uri="{0D108BD9-81ED-4DB2-BD59-A6C34878D82A}">
                    <a16:rowId xmlns="" xmlns:a16="http://schemas.microsoft.com/office/drawing/2014/main" val="10004"/>
                  </a:ext>
                </a:extLst>
              </a:tr>
              <a:tr h="571504">
                <a:tc>
                  <a:txBody>
                    <a:bodyPr/>
                    <a:lstStyle/>
                    <a:p>
                      <a:r>
                        <a:rPr lang="en-US" b="1" dirty="0" smtClean="0"/>
                        <a:t>5</a:t>
                      </a:r>
                      <a:endParaRPr lang="en-US" b="1" dirty="0"/>
                    </a:p>
                  </a:txBody>
                  <a:tcPr/>
                </a:tc>
                <a:tc>
                  <a:txBody>
                    <a:bodyPr/>
                    <a:lstStyle/>
                    <a:p>
                      <a:r>
                        <a:rPr lang="en-US" b="1" dirty="0" smtClean="0"/>
                        <a:t>4</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State[4]</a:t>
                      </a:r>
                    </a:p>
                    <a:p>
                      <a:endParaRPr lang="en-US" b="1" dirty="0"/>
                    </a:p>
                  </a:txBody>
                  <a:tcPr/>
                </a:tc>
                <a:tc>
                  <a:txBody>
                    <a:bodyPr/>
                    <a:lstStyle/>
                    <a:p>
                      <a:r>
                        <a:rPr lang="en-US" b="1" dirty="0" smtClean="0"/>
                        <a:t>S</a:t>
                      </a:r>
                      <a:endParaRPr lang="en-US" b="1" dirty="0"/>
                    </a:p>
                  </a:txBody>
                  <a:tcPr/>
                </a:tc>
                <a:extLst>
                  <a:ext uri="{0D108BD9-81ED-4DB2-BD59-A6C34878D82A}">
                    <a16:rowId xmlns="" xmlns:a16="http://schemas.microsoft.com/office/drawing/2014/main" val="10005"/>
                  </a:ext>
                </a:extLst>
              </a:tr>
              <a:tr h="571504">
                <a:tc>
                  <a:txBody>
                    <a:bodyPr/>
                    <a:lstStyle/>
                    <a:p>
                      <a:r>
                        <a:rPr lang="en-US" b="1" dirty="0" smtClean="0"/>
                        <a:t>6</a:t>
                      </a:r>
                      <a:endParaRPr lang="en-US" b="1" dirty="0"/>
                    </a:p>
                  </a:txBody>
                  <a:tcPr/>
                </a:tc>
                <a:tc>
                  <a:txBody>
                    <a:bodyPr/>
                    <a:lstStyle/>
                    <a:p>
                      <a:r>
                        <a:rPr lang="en-US" b="1" dirty="0" smtClean="0"/>
                        <a:t>5</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State[5]</a:t>
                      </a:r>
                    </a:p>
                    <a:p>
                      <a:endParaRPr lang="en-US" b="1" dirty="0"/>
                    </a:p>
                  </a:txBody>
                  <a:tcPr/>
                </a:tc>
                <a:tc>
                  <a:txBody>
                    <a:bodyPr/>
                    <a:lstStyle/>
                    <a:p>
                      <a:r>
                        <a:rPr lang="en-US" b="1" dirty="0" smtClean="0"/>
                        <a:t>\0</a:t>
                      </a:r>
                      <a:endParaRPr lang="en-US" b="1" dirty="0"/>
                    </a:p>
                  </a:txBody>
                  <a:tcPr/>
                </a:tc>
                <a:extLst>
                  <a:ext uri="{0D108BD9-81ED-4DB2-BD59-A6C34878D82A}">
                    <a16:rowId xmlns=""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one-dimensional character array</a:t>
            </a:r>
            <a:endParaRPr lang="en-US" dirty="0"/>
          </a:p>
        </p:txBody>
      </p:sp>
      <p:graphicFrame>
        <p:nvGraphicFramePr>
          <p:cNvPr id="4" name="Table 3"/>
          <p:cNvGraphicFramePr>
            <a:graphicFrameLocks noGrp="1"/>
          </p:cNvGraphicFramePr>
          <p:nvPr/>
        </p:nvGraphicFramePr>
        <p:xfrm>
          <a:off x="1428728" y="1357298"/>
          <a:ext cx="6643734" cy="928694"/>
        </p:xfrm>
        <a:graphic>
          <a:graphicData uri="http://schemas.openxmlformats.org/drawingml/2006/table">
            <a:tbl>
              <a:tblPr/>
              <a:tblGrid>
                <a:gridCol w="1107289">
                  <a:extLst>
                    <a:ext uri="{9D8B030D-6E8A-4147-A177-3AD203B41FA5}">
                      <a16:colId xmlns="" xmlns:a16="http://schemas.microsoft.com/office/drawing/2014/main" val="20000"/>
                    </a:ext>
                  </a:extLst>
                </a:gridCol>
                <a:gridCol w="1107289">
                  <a:extLst>
                    <a:ext uri="{9D8B030D-6E8A-4147-A177-3AD203B41FA5}">
                      <a16:colId xmlns="" xmlns:a16="http://schemas.microsoft.com/office/drawing/2014/main" val="20001"/>
                    </a:ext>
                  </a:extLst>
                </a:gridCol>
                <a:gridCol w="1107289">
                  <a:extLst>
                    <a:ext uri="{9D8B030D-6E8A-4147-A177-3AD203B41FA5}">
                      <a16:colId xmlns="" xmlns:a16="http://schemas.microsoft.com/office/drawing/2014/main" val="20002"/>
                    </a:ext>
                  </a:extLst>
                </a:gridCol>
                <a:gridCol w="1107289">
                  <a:extLst>
                    <a:ext uri="{9D8B030D-6E8A-4147-A177-3AD203B41FA5}">
                      <a16:colId xmlns="" xmlns:a16="http://schemas.microsoft.com/office/drawing/2014/main" val="20003"/>
                    </a:ext>
                  </a:extLst>
                </a:gridCol>
                <a:gridCol w="1107289">
                  <a:extLst>
                    <a:ext uri="{9D8B030D-6E8A-4147-A177-3AD203B41FA5}">
                      <a16:colId xmlns="" xmlns:a16="http://schemas.microsoft.com/office/drawing/2014/main" val="20004"/>
                    </a:ext>
                  </a:extLst>
                </a:gridCol>
                <a:gridCol w="1107289">
                  <a:extLst>
                    <a:ext uri="{9D8B030D-6E8A-4147-A177-3AD203B41FA5}">
                      <a16:colId xmlns="" xmlns:a16="http://schemas.microsoft.com/office/drawing/2014/main" val="20005"/>
                    </a:ext>
                  </a:extLst>
                </a:gridCol>
              </a:tblGrid>
              <a:tr h="464347">
                <a:tc>
                  <a:txBody>
                    <a:bodyPr/>
                    <a:lstStyle/>
                    <a:p>
                      <a:pPr marL="0" marR="0" algn="ctr">
                        <a:lnSpc>
                          <a:spcPts val="1800"/>
                        </a:lnSpc>
                        <a:spcBef>
                          <a:spcPts val="0"/>
                        </a:spcBef>
                        <a:spcAft>
                          <a:spcPts val="0"/>
                        </a:spcAft>
                      </a:pPr>
                      <a:r>
                        <a:rPr lang="en-US" sz="1800" dirty="0">
                          <a:solidFill>
                            <a:srgbClr val="000000"/>
                          </a:solidFill>
                          <a:latin typeface="Times New Roman"/>
                          <a:ea typeface="Times New Roman"/>
                          <a:cs typeface="Times New Roman"/>
                        </a:rPr>
                        <a:t>L</a:t>
                      </a:r>
                      <a:endParaRPr lang="en-US" sz="18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800"/>
                        </a:lnSpc>
                        <a:spcBef>
                          <a:spcPts val="0"/>
                        </a:spcBef>
                        <a:spcAft>
                          <a:spcPts val="0"/>
                        </a:spcAft>
                      </a:pPr>
                      <a:r>
                        <a:rPr lang="en-US" sz="1800">
                          <a:solidFill>
                            <a:srgbClr val="000000"/>
                          </a:solidFill>
                          <a:latin typeface="Times New Roman"/>
                          <a:ea typeface="Times New Roman"/>
                          <a:cs typeface="Times New Roman"/>
                        </a:rPr>
                        <a:t>A</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800"/>
                        </a:lnSpc>
                        <a:spcBef>
                          <a:spcPts val="0"/>
                        </a:spcBef>
                        <a:spcAft>
                          <a:spcPts val="0"/>
                        </a:spcAft>
                      </a:pPr>
                      <a:r>
                        <a:rPr lang="en-US" sz="1800">
                          <a:solidFill>
                            <a:srgbClr val="000000"/>
                          </a:solidFill>
                          <a:latin typeface="Times New Roman"/>
                          <a:ea typeface="Times New Roman"/>
                          <a:cs typeface="Times New Roman"/>
                        </a:rPr>
                        <a:t>G</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800"/>
                        </a:lnSpc>
                        <a:spcBef>
                          <a:spcPts val="0"/>
                        </a:spcBef>
                        <a:spcAft>
                          <a:spcPts val="0"/>
                        </a:spcAft>
                      </a:pPr>
                      <a:r>
                        <a:rPr lang="en-US" sz="1800">
                          <a:solidFill>
                            <a:srgbClr val="000000"/>
                          </a:solidFill>
                          <a:latin typeface="Times New Roman"/>
                          <a:ea typeface="Times New Roman"/>
                          <a:cs typeface="Times New Roman"/>
                        </a:rPr>
                        <a:t>O</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800"/>
                        </a:lnSpc>
                        <a:spcBef>
                          <a:spcPts val="0"/>
                        </a:spcBef>
                        <a:spcAft>
                          <a:spcPts val="0"/>
                        </a:spcAft>
                      </a:pPr>
                      <a:r>
                        <a:rPr lang="en-US" sz="1800">
                          <a:solidFill>
                            <a:srgbClr val="000000"/>
                          </a:solidFill>
                          <a:latin typeface="Times New Roman"/>
                          <a:ea typeface="Times New Roman"/>
                          <a:cs typeface="Times New Roman"/>
                        </a:rPr>
                        <a:t>S</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800"/>
                        </a:lnSpc>
                        <a:spcBef>
                          <a:spcPts val="0"/>
                        </a:spcBef>
                        <a:spcAft>
                          <a:spcPts val="0"/>
                        </a:spcAft>
                      </a:pPr>
                      <a:r>
                        <a:rPr lang="en-US" sz="1800">
                          <a:solidFill>
                            <a:srgbClr val="000000"/>
                          </a:solidFill>
                          <a:latin typeface="Times New Roman"/>
                          <a:ea typeface="Times New Roman"/>
                          <a:cs typeface="Times New Roman"/>
                        </a:rPr>
                        <a:t>\0</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64347">
                <a:tc>
                  <a:txBody>
                    <a:bodyPr/>
                    <a:lstStyle/>
                    <a:p>
                      <a:pPr marL="0" marR="0" algn="ctr">
                        <a:lnSpc>
                          <a:spcPts val="1800"/>
                        </a:lnSpc>
                        <a:spcBef>
                          <a:spcPts val="0"/>
                        </a:spcBef>
                        <a:spcAft>
                          <a:spcPts val="0"/>
                        </a:spcAft>
                      </a:pPr>
                      <a:r>
                        <a:rPr lang="en-US" sz="1800" dirty="0">
                          <a:solidFill>
                            <a:srgbClr val="000000"/>
                          </a:solidFill>
                          <a:latin typeface="Times New Roman"/>
                          <a:ea typeface="Times New Roman"/>
                          <a:cs typeface="Times New Roman"/>
                        </a:rPr>
                        <a:t>0</a:t>
                      </a:r>
                      <a:endParaRPr lang="en-US" sz="1800" dirty="0">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800"/>
                        </a:lnSpc>
                        <a:spcBef>
                          <a:spcPts val="0"/>
                        </a:spcBef>
                        <a:spcAft>
                          <a:spcPts val="0"/>
                        </a:spcAft>
                      </a:pPr>
                      <a:r>
                        <a:rPr lang="en-US" sz="1800" dirty="0">
                          <a:solidFill>
                            <a:srgbClr val="000000"/>
                          </a:solidFill>
                          <a:latin typeface="Times New Roman"/>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800"/>
                        </a:lnSpc>
                        <a:spcBef>
                          <a:spcPts val="0"/>
                        </a:spcBef>
                        <a:spcAft>
                          <a:spcPts val="0"/>
                        </a:spcAft>
                      </a:pPr>
                      <a:r>
                        <a:rPr lang="en-US" sz="1800" dirty="0">
                          <a:solidFill>
                            <a:srgbClr val="000000"/>
                          </a:solidFill>
                          <a:latin typeface="Times New Roman"/>
                          <a:ea typeface="Times New Roman"/>
                          <a:cs typeface="Times New Roman"/>
                        </a:rPr>
                        <a:t>2</a:t>
                      </a:r>
                      <a:endParaRPr lang="en-US" sz="1800" dirty="0">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800"/>
                        </a:lnSpc>
                        <a:spcBef>
                          <a:spcPts val="0"/>
                        </a:spcBef>
                        <a:spcAft>
                          <a:spcPts val="0"/>
                        </a:spcAft>
                      </a:pPr>
                      <a:r>
                        <a:rPr lang="en-US" sz="1800" dirty="0">
                          <a:solidFill>
                            <a:srgbClr val="000000"/>
                          </a:solidFill>
                          <a:latin typeface="Times New Roman"/>
                          <a:ea typeface="Times New Roman"/>
                          <a:cs typeface="Times New Roman"/>
                        </a:rPr>
                        <a:t>3</a:t>
                      </a:r>
                      <a:endParaRPr lang="en-US" sz="1800" dirty="0">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800"/>
                        </a:lnSpc>
                        <a:spcBef>
                          <a:spcPts val="0"/>
                        </a:spcBef>
                        <a:spcAft>
                          <a:spcPts val="0"/>
                        </a:spcAft>
                      </a:pPr>
                      <a:r>
                        <a:rPr lang="en-US" sz="1800" dirty="0">
                          <a:solidFill>
                            <a:srgbClr val="000000"/>
                          </a:solidFill>
                          <a:latin typeface="Times New Roman"/>
                          <a:ea typeface="Times New Roman"/>
                          <a:cs typeface="Times New Roman"/>
                        </a:rPr>
                        <a:t>4</a:t>
                      </a:r>
                      <a:endParaRPr lang="en-US" sz="1800" dirty="0">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ts val="1800"/>
                        </a:lnSpc>
                        <a:spcBef>
                          <a:spcPts val="0"/>
                        </a:spcBef>
                        <a:spcAft>
                          <a:spcPts val="0"/>
                        </a:spcAft>
                      </a:pPr>
                      <a:r>
                        <a:rPr lang="en-US" sz="1800" dirty="0">
                          <a:solidFill>
                            <a:srgbClr val="000000"/>
                          </a:solidFill>
                          <a:latin typeface="Times New Roman"/>
                          <a:ea typeface="Times New Roman"/>
                          <a:cs typeface="Times New Roman"/>
                        </a:rPr>
                        <a:t>5</a:t>
                      </a:r>
                      <a:endParaRPr lang="en-US" sz="1800" dirty="0">
                        <a:latin typeface="Calibri"/>
                        <a:ea typeface="Calibri"/>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 xmlns:a16="http://schemas.microsoft.com/office/drawing/2014/main" val="10001"/>
                  </a:ext>
                </a:extLst>
              </a:tr>
            </a:tbl>
          </a:graphicData>
        </a:graphic>
      </p:graphicFrame>
      <p:sp>
        <p:nvSpPr>
          <p:cNvPr id="6" name="TextBox 5"/>
          <p:cNvSpPr txBox="1"/>
          <p:nvPr/>
        </p:nvSpPr>
        <p:spPr>
          <a:xfrm>
            <a:off x="214282" y="1857364"/>
            <a:ext cx="1214446" cy="369332"/>
          </a:xfrm>
          <a:prstGeom prst="rect">
            <a:avLst/>
          </a:prstGeom>
          <a:noFill/>
        </p:spPr>
        <p:txBody>
          <a:bodyPr wrap="square" rtlCol="0">
            <a:spAutoFit/>
          </a:bodyPr>
          <a:lstStyle/>
          <a:p>
            <a:r>
              <a:rPr lang="en-US" b="1" dirty="0" smtClean="0">
                <a:solidFill>
                  <a:schemeClr val="accent6">
                    <a:lumMod val="50000"/>
                  </a:schemeClr>
                </a:solidFill>
              </a:rPr>
              <a:t>Subscript</a:t>
            </a:r>
            <a:r>
              <a:rPr lang="en-US" dirty="0" smtClean="0"/>
              <a:t>:</a:t>
            </a:r>
            <a:endParaRPr lang="en-US" dirty="0"/>
          </a:p>
        </p:txBody>
      </p:sp>
      <p:sp>
        <p:nvSpPr>
          <p:cNvPr id="7" name="TextBox 6"/>
          <p:cNvSpPr txBox="1"/>
          <p:nvPr/>
        </p:nvSpPr>
        <p:spPr>
          <a:xfrm>
            <a:off x="3500430" y="2357430"/>
            <a:ext cx="4000528" cy="369332"/>
          </a:xfrm>
          <a:prstGeom prst="rect">
            <a:avLst/>
          </a:prstGeom>
          <a:noFill/>
        </p:spPr>
        <p:txBody>
          <a:bodyPr wrap="square" rtlCol="0">
            <a:spAutoFit/>
          </a:bodyPr>
          <a:lstStyle/>
          <a:p>
            <a:r>
              <a:rPr lang="en-US" b="1" dirty="0" smtClean="0"/>
              <a:t>6 – element character array</a:t>
            </a:r>
            <a:endParaRPr lang="en-US" b="1" dirty="0"/>
          </a:p>
        </p:txBody>
      </p:sp>
      <p:sp>
        <p:nvSpPr>
          <p:cNvPr id="8" name="TextBox 7"/>
          <p:cNvSpPr txBox="1"/>
          <p:nvPr/>
        </p:nvSpPr>
        <p:spPr>
          <a:xfrm>
            <a:off x="571472" y="2786058"/>
            <a:ext cx="7858180" cy="400110"/>
          </a:xfrm>
          <a:prstGeom prst="rect">
            <a:avLst/>
          </a:prstGeom>
          <a:noFill/>
        </p:spPr>
        <p:txBody>
          <a:bodyPr wrap="square" rtlCol="0">
            <a:spAutoFit/>
          </a:bodyPr>
          <a:lstStyle/>
          <a:p>
            <a:r>
              <a:rPr lang="en-US" sz="2000" b="1" dirty="0" smtClean="0"/>
              <a:t>Therefore, the 3</a:t>
            </a:r>
            <a:r>
              <a:rPr lang="en-US" sz="2000" b="1" baseline="30000" dirty="0" smtClean="0"/>
              <a:t>rd</a:t>
            </a:r>
            <a:r>
              <a:rPr lang="en-US" sz="2000" b="1" dirty="0" smtClean="0"/>
              <a:t> array element is   </a:t>
            </a:r>
            <a:r>
              <a:rPr lang="en-US" sz="2000" b="1" dirty="0" smtClean="0">
                <a:solidFill>
                  <a:schemeClr val="accent6">
                    <a:lumMod val="50000"/>
                  </a:schemeClr>
                </a:solidFill>
              </a:rPr>
              <a:t>G   </a:t>
            </a:r>
            <a:r>
              <a:rPr lang="en-US" sz="2000" b="1" dirty="0" smtClean="0"/>
              <a:t> represented by  </a:t>
            </a:r>
            <a:r>
              <a:rPr lang="en-US" sz="2000" b="1" dirty="0" smtClean="0">
                <a:solidFill>
                  <a:schemeClr val="accent6">
                    <a:lumMod val="50000"/>
                  </a:schemeClr>
                </a:solidFill>
              </a:rPr>
              <a:t>state[2]</a:t>
            </a:r>
            <a:endParaRPr lang="en-US" sz="2000" b="1" dirty="0">
              <a:solidFill>
                <a:schemeClr val="accent6">
                  <a:lumMod val="50000"/>
                </a:schemeClr>
              </a:solidFill>
            </a:endParaRPr>
          </a:p>
        </p:txBody>
      </p:sp>
      <p:sp>
        <p:nvSpPr>
          <p:cNvPr id="9" name="TextBox 8"/>
          <p:cNvSpPr txBox="1"/>
          <p:nvPr/>
        </p:nvSpPr>
        <p:spPr>
          <a:xfrm>
            <a:off x="928662" y="4071942"/>
            <a:ext cx="7643866" cy="923330"/>
          </a:xfrm>
          <a:prstGeom prst="rect">
            <a:avLst/>
          </a:prstGeom>
          <a:noFill/>
          <a:ln>
            <a:solidFill>
              <a:schemeClr val="accent1"/>
            </a:solidFill>
          </a:ln>
        </p:spPr>
        <p:txBody>
          <a:bodyPr wrap="square" rtlCol="0">
            <a:spAutoFit/>
          </a:bodyPr>
          <a:lstStyle/>
          <a:p>
            <a:r>
              <a:rPr lang="en-US" b="1" dirty="0" smtClean="0"/>
              <a:t>We can read in the value “LAGOS” as follows:</a:t>
            </a:r>
          </a:p>
          <a:p>
            <a:r>
              <a:rPr lang="en-US" b="1" dirty="0" smtClean="0"/>
              <a:t>char state[6];</a:t>
            </a:r>
          </a:p>
          <a:p>
            <a:r>
              <a:rPr lang="en-US" b="1" dirty="0" err="1" smtClean="0"/>
              <a:t>scanf</a:t>
            </a:r>
            <a:r>
              <a:rPr lang="en-US" b="1" dirty="0" smtClean="0"/>
              <a:t>(state);</a:t>
            </a:r>
            <a:endParaRPr lang="en-US" b="1" dirty="0"/>
          </a:p>
        </p:txBody>
      </p:sp>
      <p:sp>
        <p:nvSpPr>
          <p:cNvPr id="10" name="TextBox 9"/>
          <p:cNvSpPr txBox="1"/>
          <p:nvPr/>
        </p:nvSpPr>
        <p:spPr>
          <a:xfrm>
            <a:off x="357158" y="5103698"/>
            <a:ext cx="8286808" cy="1754326"/>
          </a:xfrm>
          <a:prstGeom prst="rect">
            <a:avLst/>
          </a:prstGeom>
          <a:noFill/>
          <a:ln>
            <a:solidFill>
              <a:schemeClr val="accent1"/>
            </a:solidFill>
          </a:ln>
        </p:spPr>
        <p:txBody>
          <a:bodyPr wrap="square" rtlCol="0">
            <a:spAutoFit/>
          </a:bodyPr>
          <a:lstStyle/>
          <a:p>
            <a:r>
              <a:rPr lang="en-US" b="1" dirty="0" smtClean="0"/>
              <a:t>The following declaration is also allowed. Here, You don’t have to specify the size:</a:t>
            </a:r>
          </a:p>
          <a:p>
            <a:r>
              <a:rPr lang="en-US" b="1" dirty="0" smtClean="0"/>
              <a:t>char state[ ]  = “LAGOS”;  //acceptable</a:t>
            </a:r>
          </a:p>
          <a:p>
            <a:r>
              <a:rPr lang="en-US" b="1" dirty="0" smtClean="0"/>
              <a:t>char state[6 ]  = “LAGOS”; // acceptable</a:t>
            </a:r>
          </a:p>
          <a:p>
            <a:r>
              <a:rPr lang="en-US" b="1" dirty="0" smtClean="0"/>
              <a:t>char state[5]  = “LAGOS”;//this truncates the end of string character</a:t>
            </a:r>
          </a:p>
          <a:p>
            <a:r>
              <a:rPr lang="en-US" b="1" dirty="0" smtClean="0"/>
              <a:t>char state[20 ]  = “LAGOS”;// too large waste space, extra spaces may be filled with  zeros or meaningless characters</a:t>
            </a:r>
          </a:p>
        </p:txBody>
      </p:sp>
      <p:sp>
        <p:nvSpPr>
          <p:cNvPr id="11" name="TextBox 10"/>
          <p:cNvSpPr txBox="1"/>
          <p:nvPr/>
        </p:nvSpPr>
        <p:spPr>
          <a:xfrm>
            <a:off x="500034" y="3282735"/>
            <a:ext cx="8143932" cy="646331"/>
          </a:xfrm>
          <a:prstGeom prst="rect">
            <a:avLst/>
          </a:prstGeom>
          <a:noFill/>
          <a:ln>
            <a:solidFill>
              <a:schemeClr val="accent1"/>
            </a:solidFill>
          </a:ln>
        </p:spPr>
        <p:txBody>
          <a:bodyPr wrap="square" rtlCol="0">
            <a:spAutoFit/>
          </a:bodyPr>
          <a:lstStyle/>
          <a:p>
            <a:r>
              <a:rPr lang="en-US" b="1" dirty="0" smtClean="0"/>
              <a:t>The important thing is that the size allocated must not be less than the items to be stored</a:t>
            </a:r>
            <a:endParaRPr lang="en-US"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More on char-type array declaration:</a:t>
            </a:r>
            <a:endParaRPr lang="en-US" dirty="0"/>
          </a:p>
        </p:txBody>
      </p:sp>
      <p:sp>
        <p:nvSpPr>
          <p:cNvPr id="3" name="Content Placeholder 2"/>
          <p:cNvSpPr>
            <a:spLocks noGrp="1"/>
          </p:cNvSpPr>
          <p:nvPr>
            <p:ph idx="1"/>
          </p:nvPr>
        </p:nvSpPr>
        <p:spPr/>
        <p:txBody>
          <a:bodyPr>
            <a:normAutofit fontScale="92500"/>
          </a:bodyPr>
          <a:lstStyle/>
          <a:p>
            <a:r>
              <a:rPr lang="en-US" dirty="0"/>
              <a:t>Suppose that the string </a:t>
            </a:r>
            <a:r>
              <a:rPr lang="en-US" b="1" dirty="0"/>
              <a:t>"Babcock" </a:t>
            </a:r>
            <a:r>
              <a:rPr lang="en-US" dirty="0"/>
              <a:t>is to be stored in a one-dimensional character array </a:t>
            </a:r>
            <a:r>
              <a:rPr lang="en-US" dirty="0" smtClean="0"/>
              <a:t>called </a:t>
            </a:r>
            <a:r>
              <a:rPr lang="en-US" b="1" dirty="0" smtClean="0"/>
              <a:t>school. </a:t>
            </a:r>
            <a:r>
              <a:rPr lang="en-US" dirty="0"/>
              <a:t>Since </a:t>
            </a:r>
            <a:r>
              <a:rPr lang="en-US" b="1" dirty="0"/>
              <a:t>"Babcock" </a:t>
            </a:r>
            <a:r>
              <a:rPr lang="en-US" dirty="0"/>
              <a:t>contains 7 characters, </a:t>
            </a:r>
            <a:r>
              <a:rPr lang="en-US" b="1" dirty="0"/>
              <a:t>school </a:t>
            </a:r>
            <a:r>
              <a:rPr lang="en-US" dirty="0"/>
              <a:t>will be an 8-element array. The following representation happens: </a:t>
            </a:r>
          </a:p>
          <a:p>
            <a:r>
              <a:rPr lang="en-US" dirty="0"/>
              <a:t>school[0] represents the letter B</a:t>
            </a:r>
          </a:p>
          <a:p>
            <a:r>
              <a:rPr lang="en-US" dirty="0"/>
              <a:t>school[1] represents the letter a…</a:t>
            </a:r>
          </a:p>
          <a:p>
            <a:r>
              <a:rPr lang="en-US" dirty="0"/>
              <a:t>school[7] represents the null character signifying the end of the string(last or the 8</a:t>
            </a:r>
            <a:r>
              <a:rPr lang="en-US" baseline="30000" dirty="0"/>
              <a:t>th</a:t>
            </a:r>
            <a:r>
              <a:rPr lang="en-US" dirty="0"/>
              <a:t> element).</a:t>
            </a:r>
          </a:p>
        </p:txBody>
      </p:sp>
    </p:spTree>
    <p:extLst>
      <p:ext uri="{BB962C8B-B14F-4D97-AF65-F5344CB8AC3E}">
        <p14:creationId xmlns:p14="http://schemas.microsoft.com/office/powerpoint/2010/main" val="26494840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Table: showing array school description </a:t>
            </a:r>
          </a:p>
        </p:txBody>
      </p:sp>
      <p:sp>
        <p:nvSpPr>
          <p:cNvPr id="3" name="Content Placeholder 2"/>
          <p:cNvSpPr>
            <a:spLocks noGrp="1"/>
          </p:cNvSpPr>
          <p:nvPr>
            <p:ph idx="1"/>
          </p:nvPr>
        </p:nvSpPr>
        <p:spPr>
          <a:xfrm>
            <a:off x="493443" y="5589240"/>
            <a:ext cx="8229600" cy="720080"/>
          </a:xfrm>
        </p:spPr>
        <p:txBody>
          <a:bodyPr>
            <a:normAutofit/>
          </a:bodyPr>
          <a:lstStyle/>
          <a:p>
            <a:pPr algn="ctr"/>
            <a:r>
              <a:rPr lang="en-US" dirty="0"/>
              <a:t>Fig. An 8-element character array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824703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34524"/>
          <a:stretch/>
        </p:blipFill>
        <p:spPr bwMode="auto">
          <a:xfrm>
            <a:off x="265309" y="4281996"/>
            <a:ext cx="8685868" cy="997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188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smtClean="0"/>
              <a:t>char-type </a:t>
            </a:r>
            <a:r>
              <a:rPr lang="en-GB" dirty="0"/>
              <a:t>array declaration: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character-type array can be initialized within a declaration as follows: </a:t>
            </a:r>
          </a:p>
          <a:p>
            <a:r>
              <a:rPr lang="en-US" dirty="0"/>
              <a:t> </a:t>
            </a:r>
          </a:p>
          <a:p>
            <a:r>
              <a:rPr lang="en-US" b="1" i="1" dirty="0"/>
              <a:t>char school[8] = “Babcock”; </a:t>
            </a:r>
            <a:endParaRPr lang="en-US" dirty="0"/>
          </a:p>
          <a:p>
            <a:r>
              <a:rPr lang="en-US" dirty="0"/>
              <a:t> </a:t>
            </a:r>
          </a:p>
          <a:p>
            <a:r>
              <a:rPr lang="en-US" dirty="0"/>
              <a:t>Or without an explicit size specification (the square brackets are empty):</a:t>
            </a:r>
          </a:p>
          <a:p>
            <a:r>
              <a:rPr lang="en-US" dirty="0"/>
              <a:t> </a:t>
            </a:r>
          </a:p>
          <a:p>
            <a:r>
              <a:rPr lang="en-US" b="1" i="1" dirty="0"/>
              <a:t>char school[ ] = "Babcock";</a:t>
            </a:r>
            <a:endParaRPr lang="en-US" dirty="0"/>
          </a:p>
          <a:p>
            <a:r>
              <a:rPr lang="en-US" dirty="0"/>
              <a:t> </a:t>
            </a:r>
          </a:p>
          <a:p>
            <a:r>
              <a:rPr lang="en-US" dirty="0"/>
              <a:t>Both declarations cause </a:t>
            </a:r>
            <a:r>
              <a:rPr lang="en-US" b="1" i="1" dirty="0"/>
              <a:t>school</a:t>
            </a:r>
            <a:r>
              <a:rPr lang="en-US" dirty="0"/>
              <a:t> to be an 8-element character array. The first 7 elements will represent the 7 characters of the word </a:t>
            </a:r>
            <a:r>
              <a:rPr lang="en-US" b="1" i="1" dirty="0"/>
              <a:t>Babcock</a:t>
            </a:r>
            <a:r>
              <a:rPr lang="en-US" dirty="0"/>
              <a:t>, and the 8th element represents the null character (\0) which is automatically added at the end of the string.</a:t>
            </a:r>
          </a:p>
          <a:p>
            <a:endParaRPr lang="en-US" dirty="0"/>
          </a:p>
        </p:txBody>
      </p:sp>
    </p:spTree>
    <p:extLst>
      <p:ext uri="{BB962C8B-B14F-4D97-AF65-F5344CB8AC3E}">
        <p14:creationId xmlns:p14="http://schemas.microsoft.com/office/powerpoint/2010/main" val="1668208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Similarly, the following is acceptable: </a:t>
            </a:r>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US" sz="3800" dirty="0"/>
              <a:t>This statement is equivalent to the preceding statement, except that C adds the character '\0', called the </a:t>
            </a:r>
            <a:r>
              <a:rPr lang="en-US" sz="3800" i="1" dirty="0"/>
              <a:t>null terminator</a:t>
            </a:r>
            <a:r>
              <a:rPr lang="en-US" sz="3800" dirty="0"/>
              <a:t>, to indicate the end of the string, as shown below. Recall that a character that begins with the back slash symbol (\) is an escape character</a:t>
            </a:r>
            <a:r>
              <a:rPr lang="en-US" sz="3800" dirty="0" smtClean="0"/>
              <a:t>.</a:t>
            </a:r>
          </a:p>
          <a:p>
            <a:endParaRPr lang="en-GB" sz="3800" dirty="0"/>
          </a:p>
          <a:p>
            <a:endParaRPr lang="en-GB" dirty="0" smtClean="0"/>
          </a:p>
          <a:p>
            <a:endParaRPr lang="en-GB" dirty="0"/>
          </a:p>
          <a:p>
            <a:endParaRPr lang="en-GB" dirty="0" smtClean="0"/>
          </a:p>
          <a:p>
            <a:endParaRPr lang="en-GB" dirty="0"/>
          </a:p>
          <a:p>
            <a:endParaRPr lang="en-GB" dirty="0" smtClean="0"/>
          </a:p>
          <a:p>
            <a:pPr algn="ctr"/>
            <a:r>
              <a:rPr lang="en-US" sz="2800" i="1" dirty="0"/>
              <a:t>Fig: Arrangement of characters  on array or list memory</a:t>
            </a:r>
            <a:r>
              <a:rPr lang="en-US" sz="2800" dirty="0"/>
              <a:t> </a:t>
            </a:r>
          </a:p>
          <a:p>
            <a:endParaRPr lang="en-US" dirty="0"/>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509120"/>
            <a:ext cx="7998616"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097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Summary on Initializing Array with Known Values:</a:t>
            </a:r>
            <a:endParaRPr lang="en-US" sz="2800" dirty="0"/>
          </a:p>
        </p:txBody>
      </p:sp>
      <p:sp>
        <p:nvSpPr>
          <p:cNvPr id="3" name="Content Placeholder 2"/>
          <p:cNvSpPr>
            <a:spLocks noGrp="1"/>
          </p:cNvSpPr>
          <p:nvPr>
            <p:ph idx="1"/>
          </p:nvPr>
        </p:nvSpPr>
        <p:spPr/>
        <p:txBody>
          <a:bodyPr>
            <a:normAutofit fontScale="92500" lnSpcReduction="20000"/>
          </a:bodyPr>
          <a:lstStyle/>
          <a:p>
            <a:r>
              <a:rPr lang="en-US" b="1" dirty="0" smtClean="0"/>
              <a:t>If you knew all the contents of the array before hand, then you can initialize the array with the values using a curly bracket and the elements separated by commas as follows:</a:t>
            </a:r>
          </a:p>
          <a:p>
            <a:r>
              <a:rPr lang="de-DE" b="1" dirty="0" smtClean="0">
                <a:solidFill>
                  <a:srgbClr val="FF0000"/>
                </a:solidFill>
              </a:rPr>
              <a:t>float t[]= {1.0, 3.4, 2.5, 9.0, 7.5, 5.0, 4.0 };</a:t>
            </a:r>
          </a:p>
          <a:p>
            <a:r>
              <a:rPr lang="pt-BR" b="1" dirty="0" smtClean="0"/>
              <a:t>char color[3] = { ‘R’,  'E', ‘D' } ;</a:t>
            </a:r>
          </a:p>
          <a:p>
            <a:r>
              <a:rPr lang="en-US" b="1" dirty="0" smtClean="0"/>
              <a:t>char color[4] = "RED”; // a null is present \0</a:t>
            </a:r>
            <a:endParaRPr lang="pt-BR" b="1" dirty="0" smtClean="0"/>
          </a:p>
          <a:p>
            <a:r>
              <a:rPr lang="en-US" b="1" dirty="0" smtClean="0"/>
              <a:t>char color[] = "RED";</a:t>
            </a:r>
            <a:endParaRPr lang="pt-BR" b="1" dirty="0" smtClean="0"/>
          </a:p>
          <a:p>
            <a:r>
              <a:rPr lang="en-US" b="1" dirty="0" err="1" smtClean="0"/>
              <a:t>int</a:t>
            </a:r>
            <a:r>
              <a:rPr lang="en-US" b="1" dirty="0" smtClean="0"/>
              <a:t> digits[10] = {1, 2, 3, 4, </a:t>
            </a:r>
            <a:r>
              <a:rPr lang="en-US" b="1" i="1" dirty="0" smtClean="0"/>
              <a:t>5 , 6, 7, 8, 9, 10};</a:t>
            </a:r>
          </a:p>
          <a:p>
            <a:r>
              <a:rPr lang="en-US" b="1" dirty="0" err="1" smtClean="0"/>
              <a:t>int</a:t>
            </a:r>
            <a:r>
              <a:rPr lang="en-US" b="1" dirty="0" smtClean="0"/>
              <a:t> digits[] = {1, 2, 3, 4, </a:t>
            </a:r>
            <a:r>
              <a:rPr lang="en-US" b="1" i="1" dirty="0" smtClean="0"/>
              <a:t>5 , 6, 7, 8, 9, 10};</a:t>
            </a:r>
            <a:endParaRPr lang="de-DE" b="1" dirty="0" smtClean="0">
              <a:solidFill>
                <a:srgbClr val="FF0000"/>
              </a:solidFill>
            </a:endParaRPr>
          </a:p>
          <a:p>
            <a:endParaRPr lang="de-DE" b="1"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normAutofit/>
          </a:bodyPr>
          <a:lstStyle/>
          <a:p>
            <a:pPr algn="l"/>
            <a:r>
              <a:rPr lang="en-US" sz="2400" b="1" dirty="0" smtClean="0"/>
              <a:t>Lowercase to Uppercase Text Conversion Example:</a:t>
            </a:r>
            <a:endParaRPr lang="en-US" sz="2400" b="1" dirty="0"/>
          </a:p>
        </p:txBody>
      </p:sp>
      <p:sp>
        <p:nvSpPr>
          <p:cNvPr id="3" name="Content Placeholder 2"/>
          <p:cNvSpPr>
            <a:spLocks noGrp="1"/>
          </p:cNvSpPr>
          <p:nvPr>
            <p:ph idx="1"/>
          </p:nvPr>
        </p:nvSpPr>
        <p:spPr>
          <a:xfrm>
            <a:off x="457200" y="1142984"/>
            <a:ext cx="8229600" cy="4525963"/>
          </a:xfrm>
        </p:spPr>
        <p:txBody>
          <a:bodyPr>
            <a:noAutofit/>
          </a:bodyPr>
          <a:lstStyle/>
          <a:p>
            <a:r>
              <a:rPr lang="en-US" sz="1800" b="1" dirty="0" smtClean="0"/>
              <a:t>/* read </a:t>
            </a:r>
            <a:r>
              <a:rPr lang="en-US" sz="1800" b="1" dirty="0" err="1" smtClean="0"/>
              <a:t>i</a:t>
            </a:r>
            <a:r>
              <a:rPr lang="en-US" sz="1800" b="1" dirty="0" smtClean="0"/>
              <a:t> n a l </a:t>
            </a:r>
            <a:r>
              <a:rPr lang="en-US" sz="1800" b="1" dirty="0" err="1" smtClean="0"/>
              <a:t>i</a:t>
            </a:r>
            <a:r>
              <a:rPr lang="en-US" sz="1800" b="1" dirty="0" smtClean="0"/>
              <a:t> n e of lowercase t e x t to uppercase */</a:t>
            </a:r>
          </a:p>
          <a:p>
            <a:r>
              <a:rPr lang="en-US" sz="1800" b="1" dirty="0" smtClean="0"/>
              <a:t>#include &lt;</a:t>
            </a:r>
            <a:r>
              <a:rPr lang="en-US" sz="1800" b="1" dirty="0" err="1" smtClean="0"/>
              <a:t>stdio.h</a:t>
            </a:r>
            <a:r>
              <a:rPr lang="en-US" sz="1800" b="1" dirty="0" smtClean="0"/>
              <a:t>&gt;</a:t>
            </a:r>
          </a:p>
          <a:p>
            <a:r>
              <a:rPr lang="en-US" sz="1800" b="1" dirty="0" smtClean="0"/>
              <a:t>#include &lt;</a:t>
            </a:r>
            <a:r>
              <a:rPr lang="en-US" sz="1800" b="1" dirty="0" err="1" smtClean="0"/>
              <a:t>ctype.h</a:t>
            </a:r>
            <a:r>
              <a:rPr lang="en-US" sz="1800" b="1" dirty="0" smtClean="0"/>
              <a:t>&gt;</a:t>
            </a:r>
          </a:p>
          <a:p>
            <a:r>
              <a:rPr lang="en-US" sz="1800" b="1" dirty="0" smtClean="0"/>
              <a:t>#define SIZE 8</a:t>
            </a:r>
          </a:p>
          <a:p>
            <a:r>
              <a:rPr lang="en-US" sz="1800" b="1" dirty="0" err="1" smtClean="0"/>
              <a:t>int</a:t>
            </a:r>
            <a:r>
              <a:rPr lang="en-US" sz="1800" b="1" dirty="0" smtClean="0"/>
              <a:t> main()</a:t>
            </a:r>
          </a:p>
          <a:p>
            <a:r>
              <a:rPr lang="en-US" sz="1800" b="1" dirty="0" smtClean="0"/>
              <a:t>{</a:t>
            </a:r>
          </a:p>
          <a:p>
            <a:r>
              <a:rPr lang="en-US" sz="1800" b="1" dirty="0" smtClean="0"/>
              <a:t>     char letter[SIZE];</a:t>
            </a:r>
          </a:p>
          <a:p>
            <a:r>
              <a:rPr lang="en-US" sz="1800" b="1" dirty="0" smtClean="0"/>
              <a:t>      </a:t>
            </a:r>
            <a:r>
              <a:rPr lang="en-US" sz="1800" b="1" dirty="0" err="1" smtClean="0"/>
              <a:t>int</a:t>
            </a:r>
            <a:r>
              <a:rPr lang="en-US" sz="1800" b="1" dirty="0" smtClean="0"/>
              <a:t> count;</a:t>
            </a:r>
          </a:p>
          <a:p>
            <a:r>
              <a:rPr lang="en-US" sz="1800" b="1" dirty="0" smtClean="0"/>
              <a:t>      //read </a:t>
            </a:r>
            <a:r>
              <a:rPr lang="en-US" sz="1800" b="1" dirty="0" err="1" smtClean="0"/>
              <a:t>i</a:t>
            </a:r>
            <a:r>
              <a:rPr lang="en-US" sz="1800" b="1" dirty="0" smtClean="0"/>
              <a:t> n the l </a:t>
            </a:r>
            <a:r>
              <a:rPr lang="en-US" sz="1800" b="1" dirty="0" err="1" smtClean="0"/>
              <a:t>i</a:t>
            </a:r>
            <a:r>
              <a:rPr lang="en-US" sz="1800" b="1" dirty="0" smtClean="0"/>
              <a:t> n e</a:t>
            </a:r>
          </a:p>
          <a:p>
            <a:r>
              <a:rPr lang="en-US" sz="1800" b="1" dirty="0" smtClean="0"/>
              <a:t>     for (count = 0; count &lt; SIZE; ++count)</a:t>
            </a:r>
          </a:p>
          <a:p>
            <a:r>
              <a:rPr lang="en-US" sz="1800" b="1" dirty="0" smtClean="0"/>
              <a:t>            letter[count]= </a:t>
            </a:r>
            <a:r>
              <a:rPr lang="en-US" sz="1800" b="1" dirty="0" err="1" smtClean="0"/>
              <a:t>getchar</a:t>
            </a:r>
            <a:r>
              <a:rPr lang="en-US" sz="1800" b="1" dirty="0" smtClean="0"/>
              <a:t>();</a:t>
            </a:r>
          </a:p>
          <a:p>
            <a:r>
              <a:rPr lang="en-US" sz="1800" b="1" dirty="0" smtClean="0"/>
              <a:t>    //display the l </a:t>
            </a:r>
            <a:r>
              <a:rPr lang="en-US" sz="1800" b="1" dirty="0" err="1" smtClean="0"/>
              <a:t>i</a:t>
            </a:r>
            <a:r>
              <a:rPr lang="en-US" sz="1800" b="1" dirty="0" smtClean="0"/>
              <a:t> n e </a:t>
            </a:r>
            <a:r>
              <a:rPr lang="en-US" sz="1800" b="1" dirty="0" err="1" smtClean="0"/>
              <a:t>i</a:t>
            </a:r>
            <a:r>
              <a:rPr lang="en-US" sz="1800" b="1" dirty="0" smtClean="0"/>
              <a:t> n upper case</a:t>
            </a:r>
          </a:p>
          <a:p>
            <a:r>
              <a:rPr lang="en-US" sz="1800" b="1" dirty="0" smtClean="0"/>
              <a:t>    for (count = 0; count &lt; SIZE; ++count)</a:t>
            </a:r>
          </a:p>
          <a:p>
            <a:r>
              <a:rPr lang="en-US" sz="1800" b="1" dirty="0" smtClean="0"/>
              <a:t>          </a:t>
            </a:r>
            <a:r>
              <a:rPr lang="en-US" sz="1800" b="1" dirty="0" err="1" smtClean="0"/>
              <a:t>putchar</a:t>
            </a:r>
            <a:r>
              <a:rPr lang="en-US" sz="1800" b="1" dirty="0" smtClean="0"/>
              <a:t>(</a:t>
            </a:r>
            <a:r>
              <a:rPr lang="en-US" sz="1800" b="1" dirty="0" err="1" smtClean="0"/>
              <a:t>toupper</a:t>
            </a:r>
            <a:r>
              <a:rPr lang="en-US" sz="1800" b="1" dirty="0" smtClean="0"/>
              <a:t>(letter[count]));</a:t>
            </a:r>
          </a:p>
          <a:p>
            <a:r>
              <a:rPr lang="en-US" sz="1800" b="1" dirty="0" smtClean="0"/>
              <a:t>        </a:t>
            </a:r>
          </a:p>
          <a:p>
            <a:r>
              <a:rPr lang="en-US" sz="1800" b="1" dirty="0" smtClean="0"/>
              <a:t>    return 0;</a:t>
            </a:r>
          </a:p>
          <a:p>
            <a:r>
              <a:rPr lang="en-US" sz="1800" b="1"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Declaring and Defining a </a:t>
            </a:r>
            <a:r>
              <a:rPr lang="en-US" sz="3200" b="1" dirty="0" smtClean="0"/>
              <a:t>function </a:t>
            </a:r>
            <a:r>
              <a:rPr lang="en-US" sz="3200" dirty="0" smtClean="0"/>
              <a:t>:</a:t>
            </a:r>
            <a:endParaRPr lang="en-US" sz="3200" dirty="0"/>
          </a:p>
        </p:txBody>
      </p:sp>
      <p:sp>
        <p:nvSpPr>
          <p:cNvPr id="3" name="Content Placeholder 2"/>
          <p:cNvSpPr>
            <a:spLocks noGrp="1"/>
          </p:cNvSpPr>
          <p:nvPr>
            <p:ph idx="1"/>
          </p:nvPr>
        </p:nvSpPr>
        <p:spPr/>
        <p:txBody>
          <a:bodyPr>
            <a:normAutofit fontScale="70000" lnSpcReduction="20000"/>
          </a:bodyPr>
          <a:lstStyle/>
          <a:p>
            <a:pPr>
              <a:spcBef>
                <a:spcPts val="0"/>
              </a:spcBef>
            </a:pPr>
            <a:r>
              <a:rPr lang="en-US" b="1" dirty="0" smtClean="0"/>
              <a:t>One solid advantage of creating a function is that you can always </a:t>
            </a:r>
            <a:r>
              <a:rPr lang="en-US" b="1" dirty="0" smtClean="0">
                <a:solidFill>
                  <a:srgbClr val="7030A0"/>
                </a:solidFill>
              </a:rPr>
              <a:t>re-use </a:t>
            </a:r>
            <a:r>
              <a:rPr lang="en-US" b="1" dirty="0" smtClean="0"/>
              <a:t>it by just calling it instead of writing the entire code again when it is needed somewhere else within or outside the immediate program.</a:t>
            </a:r>
          </a:p>
          <a:p>
            <a:pPr>
              <a:spcBef>
                <a:spcPts val="0"/>
              </a:spcBef>
            </a:pPr>
            <a:r>
              <a:rPr lang="en-US" b="1" dirty="0" smtClean="0"/>
              <a:t>Once you know the specific task a function should carry out, the first is to name it. Just the way we name variables but with a bracket after the name. A function can be given any name like </a:t>
            </a:r>
            <a:r>
              <a:rPr lang="en-US" b="1" dirty="0" err="1" smtClean="0">
                <a:solidFill>
                  <a:srgbClr val="7030A0"/>
                </a:solidFill>
              </a:rPr>
              <a:t>adekolaDan</a:t>
            </a:r>
            <a:r>
              <a:rPr lang="en-US" b="1" dirty="0" smtClean="0">
                <a:solidFill>
                  <a:srgbClr val="7030A0"/>
                </a:solidFill>
              </a:rPr>
              <a:t>() </a:t>
            </a:r>
            <a:r>
              <a:rPr lang="en-US" b="1" dirty="0" smtClean="0"/>
              <a:t>but it makes sense and makes a good programming practice to give a name that reflects what in particular the function or module is to do. Therefore, I will prefer </a:t>
            </a:r>
            <a:r>
              <a:rPr lang="en-US" b="1" dirty="0" err="1" smtClean="0">
                <a:solidFill>
                  <a:srgbClr val="7030A0"/>
                </a:solidFill>
              </a:rPr>
              <a:t>displayInfo</a:t>
            </a:r>
            <a:r>
              <a:rPr lang="en-US" b="1" dirty="0" smtClean="0">
                <a:solidFill>
                  <a:srgbClr val="7030A0"/>
                </a:solidFill>
              </a:rPr>
              <a:t>() </a:t>
            </a:r>
            <a:r>
              <a:rPr lang="en-US" b="1" dirty="0" smtClean="0"/>
              <a:t>as a name for the following function. </a:t>
            </a:r>
          </a:p>
          <a:p>
            <a:pPr>
              <a:spcBef>
                <a:spcPts val="0"/>
              </a:spcBef>
            </a:pPr>
            <a:endParaRPr lang="en-US" b="1" dirty="0" smtClean="0"/>
          </a:p>
          <a:p>
            <a:pPr>
              <a:spcBef>
                <a:spcPts val="0"/>
              </a:spcBef>
            </a:pPr>
            <a:r>
              <a:rPr lang="en-US" b="1" dirty="0" smtClean="0"/>
              <a:t>Note, generally, a function has return type and form(format to follow). We shall explain these better with time.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elements (decimal values)</a:t>
            </a:r>
            <a:endParaRPr lang="en-US" dirty="0"/>
          </a:p>
        </p:txBody>
      </p:sp>
      <p:sp>
        <p:nvSpPr>
          <p:cNvPr id="3" name="Content Placeholder 2"/>
          <p:cNvSpPr>
            <a:spLocks noGrp="1"/>
          </p:cNvSpPr>
          <p:nvPr>
            <p:ph idx="1"/>
          </p:nvPr>
        </p:nvSpPr>
        <p:spPr/>
        <p:txBody>
          <a:bodyPr>
            <a:noAutofit/>
          </a:bodyPr>
          <a:lstStyle/>
          <a:p>
            <a:pPr>
              <a:spcBef>
                <a:spcPts val="0"/>
              </a:spcBef>
            </a:pPr>
            <a:r>
              <a:rPr lang="en-US" sz="2000" b="1" dirty="0" smtClean="0"/>
              <a:t>//</a:t>
            </a:r>
          </a:p>
          <a:p>
            <a:pPr>
              <a:spcBef>
                <a:spcPts val="0"/>
              </a:spcBef>
            </a:pPr>
            <a:r>
              <a:rPr lang="en-US" sz="2000" b="1" dirty="0" smtClean="0"/>
              <a:t>#include &lt;</a:t>
            </a:r>
            <a:r>
              <a:rPr lang="en-US" sz="2000" b="1" dirty="0" err="1" smtClean="0"/>
              <a:t>stdio.h</a:t>
            </a:r>
            <a:r>
              <a:rPr lang="en-US" sz="2000" b="1" dirty="0" smtClean="0"/>
              <a:t>&gt;</a:t>
            </a:r>
          </a:p>
          <a:p>
            <a:pPr>
              <a:spcBef>
                <a:spcPts val="0"/>
              </a:spcBef>
            </a:pPr>
            <a:r>
              <a:rPr lang="en-US" sz="2000" b="1" dirty="0" err="1" smtClean="0"/>
              <a:t>int</a:t>
            </a:r>
            <a:r>
              <a:rPr lang="en-US" sz="2000" b="1" dirty="0" smtClean="0"/>
              <a:t> main()</a:t>
            </a:r>
          </a:p>
          <a:p>
            <a:pPr>
              <a:spcBef>
                <a:spcPts val="0"/>
              </a:spcBef>
            </a:pPr>
            <a:r>
              <a:rPr lang="en-US" sz="2000" b="1" dirty="0" smtClean="0"/>
              <a:t>{</a:t>
            </a:r>
          </a:p>
          <a:p>
            <a:pPr>
              <a:spcBef>
                <a:spcPts val="0"/>
              </a:spcBef>
            </a:pPr>
            <a:r>
              <a:rPr lang="en-US" sz="2000" b="1" dirty="0" smtClean="0"/>
              <a:t>     </a:t>
            </a:r>
            <a:r>
              <a:rPr lang="en-US" sz="2000" b="1" dirty="0" err="1" smtClean="0"/>
              <a:t>int</a:t>
            </a:r>
            <a:r>
              <a:rPr lang="en-US" sz="2000" b="1" dirty="0" smtClean="0"/>
              <a:t> count;</a:t>
            </a:r>
          </a:p>
          <a:p>
            <a:pPr>
              <a:spcBef>
                <a:spcPts val="0"/>
              </a:spcBef>
            </a:pPr>
            <a:r>
              <a:rPr lang="en-US" sz="2000" b="1" dirty="0" smtClean="0"/>
              <a:t>     float t[5]; </a:t>
            </a:r>
          </a:p>
          <a:p>
            <a:pPr>
              <a:spcBef>
                <a:spcPts val="0"/>
              </a:spcBef>
            </a:pPr>
            <a:r>
              <a:rPr lang="en-US" sz="2000" b="1" dirty="0" smtClean="0"/>
              <a:t>     for (count = 0; count &lt; 5; ++count) </a:t>
            </a:r>
          </a:p>
          <a:p>
            <a:pPr>
              <a:spcBef>
                <a:spcPts val="0"/>
              </a:spcBef>
            </a:pPr>
            <a:r>
              <a:rPr lang="en-US" sz="2000" b="1" dirty="0" smtClean="0"/>
              <a:t>	{    </a:t>
            </a:r>
          </a:p>
          <a:p>
            <a:pPr>
              <a:spcBef>
                <a:spcPts val="0"/>
              </a:spcBef>
            </a:pPr>
            <a:r>
              <a:rPr lang="en-US" sz="2000" b="1" dirty="0" smtClean="0"/>
              <a:t>                </a:t>
            </a:r>
            <a:r>
              <a:rPr lang="en-US" sz="2000" b="1" dirty="0" err="1" smtClean="0"/>
              <a:t>printf</a:t>
            </a:r>
            <a:r>
              <a:rPr lang="en-US" sz="2000" b="1" dirty="0" smtClean="0"/>
              <a:t>("\n Enter element %d :", count);</a:t>
            </a:r>
          </a:p>
          <a:p>
            <a:pPr>
              <a:spcBef>
                <a:spcPts val="0"/>
              </a:spcBef>
            </a:pPr>
            <a:r>
              <a:rPr lang="en-US" sz="2000" b="1" dirty="0" smtClean="0"/>
              <a:t>                </a:t>
            </a:r>
            <a:r>
              <a:rPr lang="en-US" sz="2000" b="1" dirty="0" err="1" smtClean="0"/>
              <a:t>scanf</a:t>
            </a:r>
            <a:r>
              <a:rPr lang="en-US" sz="2000" b="1" dirty="0" smtClean="0"/>
              <a:t>("%f", &amp;t[count]);</a:t>
            </a:r>
          </a:p>
          <a:p>
            <a:pPr>
              <a:spcBef>
                <a:spcPts val="0"/>
              </a:spcBef>
            </a:pPr>
            <a:r>
              <a:rPr lang="en-US" sz="2000" b="1" dirty="0" smtClean="0"/>
              <a:t>                </a:t>
            </a:r>
            <a:r>
              <a:rPr lang="en-US" sz="2000" b="1" dirty="0" err="1" smtClean="0"/>
              <a:t>printf</a:t>
            </a:r>
            <a:r>
              <a:rPr lang="en-US" sz="2000" b="1" dirty="0" smtClean="0"/>
              <a:t>("\t %f", t[count]);</a:t>
            </a:r>
          </a:p>
          <a:p>
            <a:pPr>
              <a:spcBef>
                <a:spcPts val="0"/>
              </a:spcBef>
            </a:pPr>
            <a:r>
              <a:rPr lang="en-US" sz="2000" b="1" dirty="0" smtClean="0"/>
              <a:t>	 }</a:t>
            </a:r>
          </a:p>
          <a:p>
            <a:pPr>
              <a:spcBef>
                <a:spcPts val="0"/>
              </a:spcBef>
            </a:pPr>
            <a:r>
              <a:rPr lang="en-US" sz="2000" b="1" dirty="0" smtClean="0"/>
              <a:t>        </a:t>
            </a:r>
          </a:p>
          <a:p>
            <a:pPr>
              <a:spcBef>
                <a:spcPts val="0"/>
              </a:spcBef>
            </a:pPr>
            <a:r>
              <a:rPr lang="en-US" sz="2000" b="1" dirty="0" smtClean="0"/>
              <a:t>    return 0;</a:t>
            </a:r>
          </a:p>
          <a:p>
            <a:pPr>
              <a:spcBef>
                <a:spcPts val="0"/>
              </a:spcBef>
            </a:pPr>
            <a:r>
              <a:rPr lang="en-US" sz="2000" b="1" dirty="0" smtClean="0"/>
              <a:t> }</a:t>
            </a:r>
          </a:p>
          <a:p>
            <a:pPr>
              <a:spcBef>
                <a:spcPts val="0"/>
              </a:spcBef>
            </a:pPr>
            <a:endParaRPr lang="en-US" sz="2000"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Reading in string using </a:t>
            </a:r>
            <a:r>
              <a:rPr lang="en-US" dirty="0" err="1" smtClean="0"/>
              <a:t>scanf</a:t>
            </a:r>
            <a:endParaRPr lang="en-US" dirty="0"/>
          </a:p>
        </p:txBody>
      </p:sp>
      <p:sp>
        <p:nvSpPr>
          <p:cNvPr id="3" name="Content Placeholder 2"/>
          <p:cNvSpPr>
            <a:spLocks noGrp="1"/>
          </p:cNvSpPr>
          <p:nvPr>
            <p:ph idx="1"/>
          </p:nvPr>
        </p:nvSpPr>
        <p:spPr/>
        <p:txBody>
          <a:bodyPr>
            <a:noAutofit/>
          </a:bodyPr>
          <a:lstStyle/>
          <a:p>
            <a:pPr>
              <a:spcBef>
                <a:spcPts val="0"/>
              </a:spcBef>
            </a:pPr>
            <a:r>
              <a:rPr lang="en-US" sz="2000" b="1" dirty="0" smtClean="0"/>
              <a:t>#include &lt;</a:t>
            </a:r>
            <a:r>
              <a:rPr lang="en-US" sz="2000" b="1" dirty="0" err="1" smtClean="0"/>
              <a:t>stdio.h</a:t>
            </a:r>
            <a:r>
              <a:rPr lang="en-US" sz="2000" b="1" dirty="0" smtClean="0"/>
              <a:t>&gt;</a:t>
            </a:r>
          </a:p>
          <a:p>
            <a:pPr>
              <a:spcBef>
                <a:spcPts val="0"/>
              </a:spcBef>
            </a:pPr>
            <a:r>
              <a:rPr lang="en-US" sz="2000" b="1" dirty="0" smtClean="0"/>
              <a:t>#include &lt;</a:t>
            </a:r>
            <a:r>
              <a:rPr lang="en-US" sz="2000" b="1" dirty="0" err="1" smtClean="0"/>
              <a:t>conio.h</a:t>
            </a:r>
            <a:r>
              <a:rPr lang="en-US" sz="2000" b="1" dirty="0" smtClean="0"/>
              <a:t>&gt;</a:t>
            </a:r>
          </a:p>
          <a:p>
            <a:pPr>
              <a:spcBef>
                <a:spcPts val="0"/>
              </a:spcBef>
            </a:pPr>
            <a:r>
              <a:rPr lang="en-US" sz="2000" b="1" dirty="0" err="1" smtClean="0"/>
              <a:t>int</a:t>
            </a:r>
            <a:r>
              <a:rPr lang="en-US" sz="2000" b="1" dirty="0" smtClean="0"/>
              <a:t> main()</a:t>
            </a:r>
          </a:p>
          <a:p>
            <a:pPr>
              <a:spcBef>
                <a:spcPts val="0"/>
              </a:spcBef>
            </a:pPr>
            <a:r>
              <a:rPr lang="en-US" sz="2000" b="1" dirty="0" smtClean="0"/>
              <a:t>{</a:t>
            </a:r>
          </a:p>
          <a:p>
            <a:pPr>
              <a:spcBef>
                <a:spcPts val="0"/>
              </a:spcBef>
            </a:pPr>
            <a:r>
              <a:rPr lang="en-US" sz="2000" b="1" dirty="0" smtClean="0"/>
              <a:t>     char t[5]; </a:t>
            </a:r>
          </a:p>
          <a:p>
            <a:pPr>
              <a:spcBef>
                <a:spcPts val="0"/>
              </a:spcBef>
            </a:pPr>
            <a:r>
              <a:rPr lang="en-US" sz="2000" b="1" dirty="0" smtClean="0"/>
              <a:t>     </a:t>
            </a:r>
            <a:r>
              <a:rPr lang="en-US" sz="2000" b="1" dirty="0" err="1" smtClean="0"/>
              <a:t>printf</a:t>
            </a:r>
            <a:r>
              <a:rPr lang="en-US" sz="2000" b="1" dirty="0" smtClean="0"/>
              <a:t>("\n Enter array  string"); </a:t>
            </a:r>
          </a:p>
          <a:p>
            <a:pPr>
              <a:spcBef>
                <a:spcPts val="0"/>
              </a:spcBef>
              <a:buNone/>
            </a:pPr>
            <a:r>
              <a:rPr lang="en-US" sz="2000" b="1" dirty="0" smtClean="0"/>
              <a:t>           </a:t>
            </a:r>
            <a:r>
              <a:rPr lang="en-US" sz="2000" b="1" dirty="0" err="1" smtClean="0"/>
              <a:t>scanf</a:t>
            </a:r>
            <a:r>
              <a:rPr lang="en-US" sz="2000" b="1" dirty="0" smtClean="0"/>
              <a:t>("%s", t);     //read  in as a string no  &amp; symbol required</a:t>
            </a:r>
          </a:p>
          <a:p>
            <a:pPr>
              <a:spcBef>
                <a:spcPts val="0"/>
              </a:spcBef>
            </a:pPr>
            <a:r>
              <a:rPr lang="en-US" sz="2000" b="1" dirty="0" smtClean="0"/>
              <a:t>     </a:t>
            </a:r>
            <a:r>
              <a:rPr lang="en-US" sz="2000" b="1" dirty="0" err="1" smtClean="0"/>
              <a:t>printf</a:t>
            </a:r>
            <a:r>
              <a:rPr lang="en-US" sz="2000" b="1" dirty="0" smtClean="0"/>
              <a:t>("%s", t);    // printing out as a string</a:t>
            </a:r>
          </a:p>
          <a:p>
            <a:pPr>
              <a:spcBef>
                <a:spcPts val="0"/>
              </a:spcBef>
            </a:pPr>
            <a:r>
              <a:rPr lang="en-US" sz="2000" b="1" dirty="0" smtClean="0"/>
              <a:t>   </a:t>
            </a:r>
          </a:p>
          <a:p>
            <a:pPr>
              <a:spcBef>
                <a:spcPts val="0"/>
              </a:spcBef>
            </a:pPr>
            <a:r>
              <a:rPr lang="en-US" sz="2000" b="1" dirty="0" smtClean="0"/>
              <a:t>      //printing them character by character	</a:t>
            </a:r>
          </a:p>
          <a:p>
            <a:pPr>
              <a:spcBef>
                <a:spcPts val="0"/>
              </a:spcBef>
            </a:pPr>
            <a:r>
              <a:rPr lang="en-US" sz="2000" b="1" dirty="0" smtClean="0"/>
              <a:t>      for (count = 0; count &lt; 5; ++count)</a:t>
            </a:r>
          </a:p>
          <a:p>
            <a:pPr>
              <a:spcBef>
                <a:spcPts val="0"/>
              </a:spcBef>
            </a:pPr>
            <a:r>
              <a:rPr lang="en-US" sz="2000" b="1" dirty="0" smtClean="0"/>
              <a:t>             </a:t>
            </a:r>
            <a:r>
              <a:rPr lang="en-US" sz="2000" b="1" dirty="0" err="1" smtClean="0"/>
              <a:t>printf</a:t>
            </a:r>
            <a:r>
              <a:rPr lang="en-US" sz="2000" b="1" dirty="0" smtClean="0"/>
              <a:t>("\n %c", t[count]); </a:t>
            </a:r>
          </a:p>
          <a:p>
            <a:pPr>
              <a:spcBef>
                <a:spcPts val="0"/>
              </a:spcBef>
            </a:pPr>
            <a:r>
              <a:rPr lang="en-US" sz="2000" b="1" dirty="0" smtClean="0"/>
              <a:t>	  </a:t>
            </a:r>
          </a:p>
          <a:p>
            <a:pPr>
              <a:spcBef>
                <a:spcPts val="0"/>
              </a:spcBef>
            </a:pPr>
            <a:r>
              <a:rPr lang="en-US" sz="2000" b="1" dirty="0" smtClean="0"/>
              <a:t>     </a:t>
            </a:r>
            <a:r>
              <a:rPr lang="en-US" sz="2000" b="1" dirty="0" err="1" smtClean="0"/>
              <a:t>getch</a:t>
            </a:r>
            <a:r>
              <a:rPr lang="en-US" sz="2000" b="1" dirty="0" smtClean="0"/>
              <a:t>();</a:t>
            </a:r>
          </a:p>
          <a:p>
            <a:pPr>
              <a:spcBef>
                <a:spcPts val="0"/>
              </a:spcBef>
            </a:pPr>
            <a:r>
              <a:rPr lang="en-US" sz="2000" b="1" dirty="0" smtClean="0"/>
              <a:t>    return 0;</a:t>
            </a:r>
          </a:p>
          <a:p>
            <a:pPr>
              <a:spcBef>
                <a:spcPts val="0"/>
              </a:spcBef>
            </a:pPr>
            <a:r>
              <a:rPr lang="en-US" sz="2000" b="1" dirty="0"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WORK</a:t>
            </a:r>
            <a:endParaRPr lang="en-US" dirty="0"/>
          </a:p>
        </p:txBody>
      </p:sp>
      <p:sp>
        <p:nvSpPr>
          <p:cNvPr id="3" name="Content Placeholder 2"/>
          <p:cNvSpPr>
            <a:spLocks noGrp="1"/>
          </p:cNvSpPr>
          <p:nvPr>
            <p:ph idx="1"/>
          </p:nvPr>
        </p:nvSpPr>
        <p:spPr/>
        <p:txBody>
          <a:bodyPr>
            <a:normAutofit/>
          </a:bodyPr>
          <a:lstStyle/>
          <a:p>
            <a:pPr marL="0" indent="0">
              <a:buNone/>
            </a:pPr>
            <a:r>
              <a:rPr lang="de-DE" sz="2800" dirty="0" smtClean="0"/>
              <a:t>1.</a:t>
            </a:r>
          </a:p>
          <a:p>
            <a:pPr marL="0" indent="0">
              <a:buNone/>
            </a:pPr>
            <a:r>
              <a:rPr lang="de-DE" sz="2800" dirty="0" smtClean="0"/>
              <a:t>(a)Use </a:t>
            </a:r>
            <a:r>
              <a:rPr lang="de-DE" sz="2800" dirty="0"/>
              <a:t>a loop </a:t>
            </a:r>
            <a:r>
              <a:rPr lang="de-DE" sz="2800" dirty="0" smtClean="0"/>
              <a:t>statement, output </a:t>
            </a:r>
            <a:r>
              <a:rPr lang="de-DE" sz="2800" dirty="0"/>
              <a:t>the elements in the following array named </a:t>
            </a:r>
            <a:r>
              <a:rPr lang="de-DE" sz="2800" dirty="0" smtClean="0"/>
              <a:t>temperature:</a:t>
            </a:r>
          </a:p>
          <a:p>
            <a:pPr marL="0" indent="0">
              <a:buNone/>
            </a:pPr>
            <a:r>
              <a:rPr lang="de-DE" sz="2800" dirty="0" smtClean="0"/>
              <a:t>     float </a:t>
            </a:r>
            <a:r>
              <a:rPr lang="de-DE" sz="2800" dirty="0"/>
              <a:t>temperature[]= {1.0, 3.4, 2.5, 9.0, 7.5, 5.0, 4.0 };</a:t>
            </a:r>
            <a:endParaRPr lang="en-US" sz="2800" dirty="0"/>
          </a:p>
          <a:p>
            <a:pPr marL="0" indent="0">
              <a:buNone/>
            </a:pPr>
            <a:r>
              <a:rPr lang="en-GB" sz="2800" dirty="0" smtClean="0"/>
              <a:t>(b) Write a program to sum the elements of the array in 1(a)</a:t>
            </a:r>
          </a:p>
          <a:p>
            <a:pPr marL="0" indent="0">
              <a:buNone/>
            </a:pPr>
            <a:r>
              <a:rPr lang="en-GB" sz="2800" dirty="0" smtClean="0"/>
              <a:t>(c) Write a program to find the largest of the elements of the array in 1(a)</a:t>
            </a:r>
            <a:endParaRPr lang="en-US" sz="2800" dirty="0"/>
          </a:p>
        </p:txBody>
      </p:sp>
    </p:spTree>
    <p:extLst>
      <p:ext uri="{BB962C8B-B14F-4D97-AF65-F5344CB8AC3E}">
        <p14:creationId xmlns:p14="http://schemas.microsoft.com/office/powerpoint/2010/main" val="36780491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t>Consider the following array definitions and their </a:t>
            </a:r>
            <a:r>
              <a:rPr lang="en-US" sz="2800" b="1" dirty="0" smtClean="0"/>
              <a:t>interpretations:</a:t>
            </a:r>
            <a:endParaRPr lang="en-US" sz="2800" b="1" dirty="0"/>
          </a:p>
        </p:txBody>
      </p:sp>
      <p:sp>
        <p:nvSpPr>
          <p:cNvPr id="3" name="Content Placeholder 2"/>
          <p:cNvSpPr>
            <a:spLocks noGrp="1"/>
          </p:cNvSpPr>
          <p:nvPr>
            <p:ph idx="1"/>
          </p:nvPr>
        </p:nvSpPr>
        <p:spPr/>
        <p:txBody>
          <a:bodyPr>
            <a:normAutofit/>
          </a:bodyPr>
          <a:lstStyle/>
          <a:p>
            <a:r>
              <a:rPr lang="en-US" sz="2800" b="1" dirty="0" err="1"/>
              <a:t>int</a:t>
            </a:r>
            <a:r>
              <a:rPr lang="en-US" sz="2800" b="1" dirty="0"/>
              <a:t> digits[6] </a:t>
            </a:r>
            <a:r>
              <a:rPr lang="en-US" sz="2800" dirty="0"/>
              <a:t>= </a:t>
            </a:r>
            <a:r>
              <a:rPr lang="en-US" sz="2800" b="1" dirty="0"/>
              <a:t>{3, 4, 3};</a:t>
            </a:r>
            <a:endParaRPr lang="en-US" sz="2800" dirty="0"/>
          </a:p>
          <a:p>
            <a:r>
              <a:rPr lang="en-US" sz="2800" b="1" dirty="0"/>
              <a:t>float x[5] </a:t>
            </a:r>
            <a:r>
              <a:rPr lang="en-US" sz="2800" dirty="0"/>
              <a:t>= </a:t>
            </a:r>
            <a:r>
              <a:rPr lang="en-US" sz="2800" b="1" dirty="0"/>
              <a:t>{-0.3, 0 </a:t>
            </a:r>
            <a:r>
              <a:rPr lang="en-US" sz="2800" dirty="0"/>
              <a:t>, </a:t>
            </a:r>
            <a:r>
              <a:rPr lang="en-US" sz="2800" b="1" dirty="0"/>
              <a:t>0.25</a:t>
            </a:r>
            <a:r>
              <a:rPr lang="en-US" sz="2800" b="1" dirty="0" smtClean="0"/>
              <a:t>};</a:t>
            </a:r>
            <a:endParaRPr lang="en-US" sz="2800" dirty="0"/>
          </a:p>
          <a:p>
            <a:r>
              <a:rPr lang="en-US" sz="2800" dirty="0"/>
              <a:t>Table: showing array element by subscripts; the elements without values are assigned automatic values of zeros.</a:t>
            </a:r>
          </a:p>
          <a:p>
            <a:endParaRPr lang="en-US" sz="28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005064"/>
            <a:ext cx="8086391"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777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Passing an Array To a Function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An entire array can be passed to a function as an argument in a way different from how a variable is passed. To pass an array to a function, the array name must appear by itself, without brackets or subscripts, </a:t>
            </a:r>
            <a:r>
              <a:rPr lang="en-US" b="1" dirty="0"/>
              <a:t>as </a:t>
            </a:r>
            <a:r>
              <a:rPr lang="en-US" dirty="0"/>
              <a:t>an actual argument within the function call. It must be declared as </a:t>
            </a:r>
            <a:r>
              <a:rPr lang="en-US" b="1" dirty="0"/>
              <a:t>an </a:t>
            </a:r>
            <a:r>
              <a:rPr lang="en-US" dirty="0"/>
              <a:t>array within the formal argument declarations. When declaring a one-dimensional array as a formal argument, the array name is written with a pair of empty square brackets showing its an array. The size of the array is not specified within the formal argument declaration:</a:t>
            </a:r>
          </a:p>
        </p:txBody>
      </p:sp>
    </p:spTree>
    <p:extLst>
      <p:ext uri="{BB962C8B-B14F-4D97-AF65-F5344CB8AC3E}">
        <p14:creationId xmlns:p14="http://schemas.microsoft.com/office/powerpoint/2010/main" val="909346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t>Passing an Array To a Function</a:t>
            </a:r>
            <a:r>
              <a:rPr lang="en-US" sz="3600" dirty="0"/>
              <a:t/>
            </a:r>
            <a:br>
              <a:rPr lang="en-US" sz="3600" dirty="0"/>
            </a:br>
            <a:endParaRPr lang="en-US" sz="3600" dirty="0"/>
          </a:p>
        </p:txBody>
      </p:sp>
      <p:sp>
        <p:nvSpPr>
          <p:cNvPr id="3" name="Content Placeholder 2"/>
          <p:cNvSpPr>
            <a:spLocks noGrp="1"/>
          </p:cNvSpPr>
          <p:nvPr>
            <p:ph idx="1"/>
          </p:nvPr>
        </p:nvSpPr>
        <p:spPr>
          <a:xfrm>
            <a:off x="539552" y="980728"/>
            <a:ext cx="8229600" cy="4525963"/>
          </a:xfrm>
        </p:spPr>
        <p:txBody>
          <a:bodyPr>
            <a:noAutofit/>
          </a:bodyPr>
          <a:lstStyle/>
          <a:p>
            <a:pPr>
              <a:spcBef>
                <a:spcPts val="0"/>
              </a:spcBef>
            </a:pPr>
            <a:r>
              <a:rPr lang="en-US" sz="1800" dirty="0"/>
              <a:t>float average(</a:t>
            </a:r>
            <a:r>
              <a:rPr lang="en-US" sz="1800" dirty="0" err="1"/>
              <a:t>int</a:t>
            </a:r>
            <a:r>
              <a:rPr lang="en-US" sz="1800" dirty="0"/>
              <a:t> a, float  </a:t>
            </a:r>
            <a:r>
              <a:rPr lang="en-US" sz="1800" b="1" dirty="0"/>
              <a:t>x[ ] ) ; </a:t>
            </a:r>
            <a:r>
              <a:rPr lang="en-US" sz="1800" dirty="0"/>
              <a:t>/ * function prototype * /</a:t>
            </a:r>
          </a:p>
          <a:p>
            <a:pPr>
              <a:spcBef>
                <a:spcPts val="0"/>
              </a:spcBef>
            </a:pPr>
            <a:r>
              <a:rPr lang="en-US" sz="1800" dirty="0"/>
              <a:t>main( )</a:t>
            </a:r>
          </a:p>
          <a:p>
            <a:pPr>
              <a:spcBef>
                <a:spcPts val="0"/>
              </a:spcBef>
            </a:pPr>
            <a:r>
              <a:rPr lang="en-US" sz="1800" dirty="0"/>
              <a:t>{</a:t>
            </a:r>
          </a:p>
          <a:p>
            <a:pPr>
              <a:spcBef>
                <a:spcPts val="0"/>
              </a:spcBef>
            </a:pPr>
            <a:r>
              <a:rPr lang="en-US" sz="1800" dirty="0" err="1"/>
              <a:t>int</a:t>
            </a:r>
            <a:r>
              <a:rPr lang="en-US" sz="1800" dirty="0"/>
              <a:t> n; /* variable declaration*/</a:t>
            </a:r>
          </a:p>
          <a:p>
            <a:pPr>
              <a:spcBef>
                <a:spcPts val="0"/>
              </a:spcBef>
            </a:pPr>
            <a:r>
              <a:rPr lang="en-US" sz="1800" dirty="0"/>
              <a:t>float </a:t>
            </a:r>
            <a:r>
              <a:rPr lang="en-US" sz="1800" dirty="0" err="1"/>
              <a:t>avg</a:t>
            </a:r>
            <a:r>
              <a:rPr lang="en-US" sz="1800" dirty="0"/>
              <a:t> ; / * variable declaration */</a:t>
            </a:r>
          </a:p>
          <a:p>
            <a:pPr>
              <a:spcBef>
                <a:spcPts val="0"/>
              </a:spcBef>
            </a:pPr>
            <a:r>
              <a:rPr lang="en-US" sz="1800" dirty="0"/>
              <a:t>float list[100]; /* array definition */</a:t>
            </a:r>
          </a:p>
          <a:p>
            <a:pPr>
              <a:spcBef>
                <a:spcPts val="0"/>
              </a:spcBef>
            </a:pPr>
            <a:r>
              <a:rPr lang="en-US" sz="1800" dirty="0"/>
              <a:t>. . . . .</a:t>
            </a:r>
          </a:p>
          <a:p>
            <a:pPr>
              <a:spcBef>
                <a:spcPts val="0"/>
              </a:spcBef>
            </a:pPr>
            <a:r>
              <a:rPr lang="en-US" sz="1800" dirty="0" err="1"/>
              <a:t>avg</a:t>
            </a:r>
            <a:r>
              <a:rPr lang="en-US" sz="1800" dirty="0"/>
              <a:t> = average(n, list) ;// array passed to function average; brackets or subscripts not required</a:t>
            </a:r>
          </a:p>
          <a:p>
            <a:pPr>
              <a:spcBef>
                <a:spcPts val="0"/>
              </a:spcBef>
            </a:pPr>
            <a:r>
              <a:rPr lang="en-US" sz="1800" dirty="0"/>
              <a:t>. . . . .</a:t>
            </a:r>
          </a:p>
          <a:p>
            <a:pPr>
              <a:spcBef>
                <a:spcPts val="0"/>
              </a:spcBef>
            </a:pPr>
            <a:r>
              <a:rPr lang="en-US" sz="1800" b="1" dirty="0"/>
              <a:t>}</a:t>
            </a:r>
            <a:endParaRPr lang="en-US" sz="1800" dirty="0"/>
          </a:p>
          <a:p>
            <a:pPr>
              <a:spcBef>
                <a:spcPts val="0"/>
              </a:spcBef>
            </a:pPr>
            <a:r>
              <a:rPr lang="en-US" sz="1800" b="1" dirty="0"/>
              <a:t> </a:t>
            </a:r>
            <a:endParaRPr lang="en-US" sz="1800" dirty="0"/>
          </a:p>
          <a:p>
            <a:pPr>
              <a:spcBef>
                <a:spcPts val="0"/>
              </a:spcBef>
            </a:pPr>
            <a:r>
              <a:rPr lang="en-US" sz="1800" b="1" dirty="0"/>
              <a:t>float average(</a:t>
            </a:r>
            <a:r>
              <a:rPr lang="en-US" sz="1800" b="1" dirty="0" err="1"/>
              <a:t>int</a:t>
            </a:r>
            <a:r>
              <a:rPr lang="en-US" sz="1800" b="1" dirty="0"/>
              <a:t> a, float x [ ]) </a:t>
            </a:r>
            <a:r>
              <a:rPr lang="en-US" sz="1800" dirty="0"/>
              <a:t>/* </a:t>
            </a:r>
            <a:r>
              <a:rPr lang="en-US" sz="1800" b="1" dirty="0"/>
              <a:t>function definition </a:t>
            </a:r>
            <a:r>
              <a:rPr lang="en-US" sz="1800" dirty="0"/>
              <a:t>*/</a:t>
            </a:r>
          </a:p>
          <a:p>
            <a:pPr>
              <a:spcBef>
                <a:spcPts val="0"/>
              </a:spcBef>
            </a:pPr>
            <a:r>
              <a:rPr lang="en-US" sz="1800" dirty="0"/>
              <a:t>{</a:t>
            </a:r>
          </a:p>
          <a:p>
            <a:pPr>
              <a:spcBef>
                <a:spcPts val="0"/>
              </a:spcBef>
            </a:pPr>
            <a:r>
              <a:rPr lang="en-US" sz="1800" dirty="0"/>
              <a:t>……</a:t>
            </a:r>
          </a:p>
          <a:p>
            <a:pPr>
              <a:spcBef>
                <a:spcPts val="0"/>
              </a:spcBef>
            </a:pPr>
            <a:r>
              <a:rPr lang="en-US" sz="1800" dirty="0" smtClean="0"/>
              <a:t>}</a:t>
            </a:r>
          </a:p>
          <a:p>
            <a:pPr>
              <a:spcBef>
                <a:spcPts val="0"/>
              </a:spcBef>
            </a:pPr>
            <a:r>
              <a:rPr lang="en-US" sz="1800" dirty="0"/>
              <a:t>Note that the function prototype could have been written without argument names, </a:t>
            </a:r>
            <a:r>
              <a:rPr lang="en-US" sz="1800" b="1" dirty="0"/>
              <a:t>as</a:t>
            </a:r>
            <a:endParaRPr lang="en-US" sz="1800" dirty="0"/>
          </a:p>
          <a:p>
            <a:pPr>
              <a:spcBef>
                <a:spcPts val="0"/>
              </a:spcBef>
            </a:pPr>
            <a:r>
              <a:rPr lang="en-US" sz="1800" b="1" dirty="0"/>
              <a:t>float average(</a:t>
            </a:r>
            <a:r>
              <a:rPr lang="en-US" sz="1800" b="1" dirty="0" err="1"/>
              <a:t>int</a:t>
            </a:r>
            <a:r>
              <a:rPr lang="en-US" sz="1800" b="1" dirty="0"/>
              <a:t>, float[]); </a:t>
            </a:r>
            <a:r>
              <a:rPr lang="en-US" sz="1800" dirty="0"/>
              <a:t>/* </a:t>
            </a:r>
            <a:r>
              <a:rPr lang="en-US" sz="1800" b="1" dirty="0"/>
              <a:t>function declaration </a:t>
            </a:r>
            <a:r>
              <a:rPr lang="en-US" sz="1800" dirty="0"/>
              <a:t>*/</a:t>
            </a:r>
          </a:p>
          <a:p>
            <a:pPr>
              <a:spcBef>
                <a:spcPts val="0"/>
              </a:spcBef>
            </a:pPr>
            <a:endParaRPr lang="en-US" sz="1800" dirty="0"/>
          </a:p>
          <a:p>
            <a:pPr>
              <a:spcBef>
                <a:spcPts val="0"/>
              </a:spcBef>
            </a:pPr>
            <a:endParaRPr lang="en-US" sz="1800" dirty="0"/>
          </a:p>
        </p:txBody>
      </p:sp>
    </p:spTree>
    <p:extLst>
      <p:ext uri="{BB962C8B-B14F-4D97-AF65-F5344CB8AC3E}">
        <p14:creationId xmlns:p14="http://schemas.microsoft.com/office/powerpoint/2010/main" val="1327498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t>Passing an Array To a Function</a:t>
            </a:r>
            <a:r>
              <a:rPr lang="en-US" sz="3600" dirty="0"/>
              <a:t/>
            </a:r>
            <a:br>
              <a:rPr lang="en-US" sz="3600" dirty="0"/>
            </a:br>
            <a:endParaRPr lang="en-US" sz="3600" dirty="0"/>
          </a:p>
        </p:txBody>
      </p:sp>
      <p:sp>
        <p:nvSpPr>
          <p:cNvPr id="3" name="Content Placeholder 2"/>
          <p:cNvSpPr>
            <a:spLocks noGrp="1"/>
          </p:cNvSpPr>
          <p:nvPr>
            <p:ph idx="1"/>
          </p:nvPr>
        </p:nvSpPr>
        <p:spPr>
          <a:xfrm>
            <a:off x="395536" y="980728"/>
            <a:ext cx="8373616" cy="4525963"/>
          </a:xfrm>
        </p:spPr>
        <p:txBody>
          <a:bodyPr>
            <a:noAutofit/>
          </a:bodyPr>
          <a:lstStyle/>
          <a:p>
            <a:pPr algn="just"/>
            <a:r>
              <a:rPr lang="en-US" sz="2000" dirty="0"/>
              <a:t>Arguments are passed to a function </a:t>
            </a:r>
            <a:r>
              <a:rPr lang="en-US" sz="2000" b="1" i="1" dirty="0"/>
              <a:t>by value</a:t>
            </a:r>
            <a:r>
              <a:rPr lang="en-US" sz="2000" dirty="0"/>
              <a:t> when the arguments are ordinary variables but when an array is passed to a function, however, the values of the array elements </a:t>
            </a:r>
            <a:r>
              <a:rPr lang="en-US" sz="2000" b="1" i="1" dirty="0"/>
              <a:t>are not </a:t>
            </a:r>
            <a:r>
              <a:rPr lang="en-US" sz="2000" dirty="0"/>
              <a:t>passed to the function. Rather, the array name is interpreted </a:t>
            </a:r>
            <a:r>
              <a:rPr lang="en-US" sz="2000" b="1" dirty="0"/>
              <a:t>as </a:t>
            </a:r>
            <a:r>
              <a:rPr lang="en-US" sz="2000" dirty="0"/>
              <a:t>the </a:t>
            </a:r>
            <a:r>
              <a:rPr lang="en-US" sz="2000" b="1" i="1" dirty="0"/>
              <a:t>address </a:t>
            </a:r>
            <a:r>
              <a:rPr lang="en-US" sz="2000" dirty="0"/>
              <a:t>of the first array element (i.e., the address of the memory location containing the first array element). This address is assigned to the corresponding formal argument when the function is called. The formal argument therefore becomes a </a:t>
            </a:r>
            <a:r>
              <a:rPr lang="en-US" sz="2000" b="1" i="1" dirty="0"/>
              <a:t>pointer </a:t>
            </a:r>
            <a:r>
              <a:rPr lang="en-US" sz="2000" dirty="0"/>
              <a:t>to the first array element. Therefore, arguments that are passed in this manner are said to be passed </a:t>
            </a:r>
            <a:r>
              <a:rPr lang="en-US" sz="2000" b="1" i="1" dirty="0"/>
              <a:t>by reference </a:t>
            </a:r>
            <a:r>
              <a:rPr lang="en-US" sz="2000" dirty="0"/>
              <a:t>rather than </a:t>
            </a:r>
            <a:r>
              <a:rPr lang="en-US" sz="2000" b="1" i="1" dirty="0"/>
              <a:t>by value</a:t>
            </a:r>
            <a:r>
              <a:rPr lang="en-US" sz="2000" dirty="0"/>
              <a:t>. So, </a:t>
            </a:r>
            <a:r>
              <a:rPr lang="en-US" sz="2000" b="1" i="1" dirty="0"/>
              <a:t>if an array element is altered within the function, the alteration will be recognized in the calling portion of the program </a:t>
            </a:r>
            <a:r>
              <a:rPr lang="en-US" sz="2000" dirty="0"/>
              <a:t>(actually, throughout the entire scope </a:t>
            </a:r>
            <a:r>
              <a:rPr lang="en-US" sz="2000" b="1" dirty="0"/>
              <a:t>of </a:t>
            </a:r>
            <a:r>
              <a:rPr lang="en-US" sz="2000" dirty="0"/>
              <a:t>the array). That is the change made is permanent. But for pass by value only a copy of the data is sent to the function and any change within that function does not affect the original copy where the data item is created.</a:t>
            </a:r>
          </a:p>
        </p:txBody>
      </p:sp>
    </p:spTree>
    <p:extLst>
      <p:ext uri="{BB962C8B-B14F-4D97-AF65-F5344CB8AC3E}">
        <p14:creationId xmlns:p14="http://schemas.microsoft.com/office/powerpoint/2010/main" val="11627127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t>Passing an Array To a Function</a:t>
            </a:r>
            <a:r>
              <a:rPr lang="en-US" sz="3600" dirty="0"/>
              <a:t/>
            </a:r>
            <a:br>
              <a:rPr lang="en-US" sz="3600" dirty="0"/>
            </a:br>
            <a:endParaRPr lang="en-US" sz="3600" dirty="0"/>
          </a:p>
        </p:txBody>
      </p:sp>
      <p:sp>
        <p:nvSpPr>
          <p:cNvPr id="3" name="Content Placeholder 2"/>
          <p:cNvSpPr>
            <a:spLocks noGrp="1"/>
          </p:cNvSpPr>
          <p:nvPr>
            <p:ph idx="1"/>
          </p:nvPr>
        </p:nvSpPr>
        <p:spPr>
          <a:xfrm>
            <a:off x="395536" y="980728"/>
            <a:ext cx="8373616" cy="4525963"/>
          </a:xfrm>
        </p:spPr>
        <p:txBody>
          <a:bodyPr>
            <a:noAutofit/>
          </a:bodyPr>
          <a:lstStyle/>
          <a:p>
            <a:pPr marL="457200" indent="-457200">
              <a:buFont typeface="+mj-lt"/>
              <a:buAutoNum type="arabicParenR"/>
            </a:pPr>
            <a:r>
              <a:rPr lang="en-US" sz="2000" b="1" dirty="0" smtClean="0"/>
              <a:t>//Example </a:t>
            </a:r>
            <a:r>
              <a:rPr lang="en-US" sz="2000" b="1" dirty="0"/>
              <a:t>1</a:t>
            </a:r>
            <a:r>
              <a:rPr lang="en-US" sz="2000" b="1" dirty="0" smtClean="0"/>
              <a:t>:</a:t>
            </a:r>
            <a:endParaRPr lang="en-US" sz="2000" dirty="0"/>
          </a:p>
          <a:p>
            <a:pPr marL="457200" indent="-457200">
              <a:buFont typeface="+mj-lt"/>
              <a:buAutoNum type="arabicParenR"/>
            </a:pPr>
            <a:r>
              <a:rPr lang="en-US" sz="2000" dirty="0"/>
              <a:t>#include &lt;</a:t>
            </a:r>
            <a:r>
              <a:rPr lang="en-US" sz="2000" dirty="0" err="1"/>
              <a:t>stdio.h</a:t>
            </a:r>
            <a:r>
              <a:rPr lang="en-US" sz="2000" dirty="0"/>
              <a:t>&gt;</a:t>
            </a:r>
          </a:p>
          <a:p>
            <a:pPr marL="457200" indent="-457200">
              <a:buFont typeface="+mj-lt"/>
              <a:buAutoNum type="arabicParenR"/>
            </a:pPr>
            <a:r>
              <a:rPr lang="en-US" sz="2000" dirty="0"/>
              <a:t>void modify(</a:t>
            </a:r>
            <a:r>
              <a:rPr lang="en-US" sz="2000" dirty="0" err="1"/>
              <a:t>int</a:t>
            </a:r>
            <a:r>
              <a:rPr lang="en-US" sz="2000" dirty="0"/>
              <a:t> a[]); /* function prototype * /</a:t>
            </a:r>
          </a:p>
          <a:p>
            <a:pPr marL="457200" indent="-457200">
              <a:buFont typeface="+mj-lt"/>
              <a:buAutoNum type="arabicParenR"/>
            </a:pPr>
            <a:r>
              <a:rPr lang="en-US" sz="2000" dirty="0"/>
              <a:t>main ( )</a:t>
            </a:r>
          </a:p>
          <a:p>
            <a:pPr marL="457200" indent="-457200">
              <a:buFont typeface="+mj-lt"/>
              <a:buAutoNum type="arabicParenR"/>
            </a:pPr>
            <a:r>
              <a:rPr lang="en-US" sz="2000" dirty="0"/>
              <a:t>{</a:t>
            </a:r>
          </a:p>
          <a:p>
            <a:pPr marL="457200" indent="-457200">
              <a:buFont typeface="+mj-lt"/>
              <a:buAutoNum type="arabicParenR"/>
            </a:pPr>
            <a:r>
              <a:rPr lang="en-US" sz="2000" dirty="0" err="1"/>
              <a:t>int</a:t>
            </a:r>
            <a:r>
              <a:rPr lang="en-US" sz="2000" dirty="0"/>
              <a:t> count, a[3]; /* array definition */</a:t>
            </a:r>
          </a:p>
          <a:p>
            <a:pPr marL="457200" indent="-457200">
              <a:buFont typeface="+mj-lt"/>
              <a:buAutoNum type="arabicParenR"/>
            </a:pPr>
            <a:r>
              <a:rPr lang="en-US" sz="2000" dirty="0" err="1"/>
              <a:t>printf</a:t>
            </a:r>
            <a:r>
              <a:rPr lang="en-US" sz="2000" dirty="0"/>
              <a:t>(“\</a:t>
            </a:r>
            <a:r>
              <a:rPr lang="en-US" sz="2000" dirty="0" err="1"/>
              <a:t>nFrom</a:t>
            </a:r>
            <a:r>
              <a:rPr lang="en-US" sz="2000" dirty="0"/>
              <a:t> main, before calling the function:\n”);</a:t>
            </a:r>
          </a:p>
          <a:p>
            <a:pPr marL="457200" indent="-457200">
              <a:buFont typeface="+mj-lt"/>
              <a:buAutoNum type="arabicParenR"/>
            </a:pPr>
            <a:r>
              <a:rPr lang="en-US" sz="2000" dirty="0"/>
              <a:t>for (count = 0; count &lt;= 2; ++count) {</a:t>
            </a:r>
          </a:p>
          <a:p>
            <a:pPr marL="457200" indent="-457200">
              <a:buFont typeface="+mj-lt"/>
              <a:buAutoNum type="arabicParenR"/>
            </a:pPr>
            <a:r>
              <a:rPr lang="en-US" sz="2000" dirty="0"/>
              <a:t>a[count] = count + 1;</a:t>
            </a:r>
          </a:p>
          <a:p>
            <a:pPr marL="457200" indent="-457200">
              <a:buFont typeface="+mj-lt"/>
              <a:buAutoNum type="arabicParenR"/>
            </a:pPr>
            <a:r>
              <a:rPr lang="en-US" sz="2000" dirty="0" err="1"/>
              <a:t>printf</a:t>
            </a:r>
            <a:r>
              <a:rPr lang="en-US" sz="2000" dirty="0"/>
              <a:t>(“a[%d] = %d\n”, count, a[count]);</a:t>
            </a:r>
          </a:p>
          <a:p>
            <a:pPr marL="457200" indent="-457200">
              <a:buFont typeface="+mj-lt"/>
              <a:buAutoNum type="arabicParenR"/>
            </a:pPr>
            <a:r>
              <a:rPr lang="en-US" sz="2000" dirty="0"/>
              <a:t>}</a:t>
            </a:r>
          </a:p>
          <a:p>
            <a:pPr marL="457200" indent="-457200">
              <a:buFont typeface="+mj-lt"/>
              <a:buAutoNum type="arabicParenR"/>
            </a:pPr>
            <a:r>
              <a:rPr lang="en-US" sz="2000" dirty="0"/>
              <a:t>modify(a);</a:t>
            </a:r>
          </a:p>
          <a:p>
            <a:pPr marL="457200" indent="-457200">
              <a:buFont typeface="+mj-lt"/>
              <a:buAutoNum type="arabicParenR"/>
            </a:pPr>
            <a:r>
              <a:rPr lang="en-US" sz="2000" dirty="0" err="1"/>
              <a:t>printf</a:t>
            </a:r>
            <a:r>
              <a:rPr lang="en-US" sz="2000" dirty="0"/>
              <a:t>('\</a:t>
            </a:r>
            <a:r>
              <a:rPr lang="en-US" sz="2000" dirty="0" err="1"/>
              <a:t>nFrom</a:t>
            </a:r>
            <a:r>
              <a:rPr lang="en-US" sz="2000" dirty="0"/>
              <a:t> main, after calling the function:\n");</a:t>
            </a:r>
          </a:p>
          <a:p>
            <a:pPr marL="457200" indent="-457200">
              <a:buFont typeface="+mj-lt"/>
              <a:buAutoNum type="arabicParenR"/>
            </a:pPr>
            <a:r>
              <a:rPr lang="en-US" sz="2000" dirty="0"/>
              <a:t>for (count = 0; count &lt;=2; ++count)</a:t>
            </a:r>
          </a:p>
          <a:p>
            <a:pPr marL="457200" indent="-457200">
              <a:buFont typeface="+mj-lt"/>
              <a:buAutoNum type="arabicParenR"/>
            </a:pPr>
            <a:r>
              <a:rPr lang="en-US" sz="2000" dirty="0" err="1"/>
              <a:t>printf</a:t>
            </a:r>
            <a:r>
              <a:rPr lang="en-US" sz="2000" dirty="0"/>
              <a:t>("a[%d] = %d\n", count, a[count]);</a:t>
            </a:r>
          </a:p>
          <a:p>
            <a:pPr marL="457200" indent="-457200">
              <a:buFont typeface="+mj-lt"/>
              <a:buAutoNum type="arabicParenR"/>
            </a:pPr>
            <a:r>
              <a:rPr lang="en-US" sz="2000" dirty="0"/>
              <a:t>}</a:t>
            </a:r>
          </a:p>
        </p:txBody>
      </p:sp>
    </p:spTree>
    <p:extLst>
      <p:ext uri="{BB962C8B-B14F-4D97-AF65-F5344CB8AC3E}">
        <p14:creationId xmlns:p14="http://schemas.microsoft.com/office/powerpoint/2010/main" val="20612192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t>Passing an Array To a Function</a:t>
            </a:r>
            <a:r>
              <a:rPr lang="en-US" sz="3600" dirty="0"/>
              <a:t/>
            </a:r>
            <a:br>
              <a:rPr lang="en-US" sz="3600" dirty="0"/>
            </a:br>
            <a:endParaRPr lang="en-US" sz="3600" dirty="0"/>
          </a:p>
        </p:txBody>
      </p:sp>
      <p:sp>
        <p:nvSpPr>
          <p:cNvPr id="3" name="Content Placeholder 2"/>
          <p:cNvSpPr>
            <a:spLocks noGrp="1"/>
          </p:cNvSpPr>
          <p:nvPr>
            <p:ph idx="1"/>
          </p:nvPr>
        </p:nvSpPr>
        <p:spPr>
          <a:xfrm>
            <a:off x="385192" y="836712"/>
            <a:ext cx="8373616" cy="4525963"/>
          </a:xfrm>
        </p:spPr>
        <p:txBody>
          <a:bodyPr>
            <a:noAutofit/>
          </a:bodyPr>
          <a:lstStyle/>
          <a:p>
            <a:pPr marL="457200" indent="-457200">
              <a:buFont typeface="+mj-lt"/>
              <a:buAutoNum type="arabicPeriod" startAt="17"/>
            </a:pPr>
            <a:r>
              <a:rPr lang="en-US" sz="2000" dirty="0" smtClean="0"/>
              <a:t>void modify (</a:t>
            </a:r>
            <a:r>
              <a:rPr lang="en-US" sz="2000" dirty="0" err="1" smtClean="0"/>
              <a:t>int</a:t>
            </a:r>
            <a:r>
              <a:rPr lang="en-US" sz="2000" dirty="0" smtClean="0"/>
              <a:t> a[ ] ) /* function definition*/</a:t>
            </a:r>
          </a:p>
          <a:p>
            <a:pPr marL="457200" indent="-457200">
              <a:buFont typeface="+mj-lt"/>
              <a:buAutoNum type="arabicPeriod" startAt="17"/>
            </a:pPr>
            <a:r>
              <a:rPr lang="en-US" sz="2000" dirty="0" smtClean="0"/>
              <a:t>{</a:t>
            </a:r>
          </a:p>
          <a:p>
            <a:pPr marL="457200" indent="-457200">
              <a:buFont typeface="+mj-lt"/>
              <a:buAutoNum type="arabicPeriod" startAt="17"/>
            </a:pPr>
            <a:r>
              <a:rPr lang="en-US" sz="2000" dirty="0" smtClean="0"/>
              <a:t>i n t count;</a:t>
            </a:r>
          </a:p>
          <a:p>
            <a:pPr marL="457200" indent="-457200">
              <a:buFont typeface="+mj-lt"/>
              <a:buAutoNum type="arabicPeriod" startAt="17"/>
            </a:pPr>
            <a:r>
              <a:rPr lang="en-US" sz="2000" dirty="0" err="1" smtClean="0"/>
              <a:t>printf</a:t>
            </a:r>
            <a:r>
              <a:rPr lang="en-US" sz="2000" dirty="0" smtClean="0"/>
              <a:t>("\</a:t>
            </a:r>
            <a:r>
              <a:rPr lang="en-US" sz="2000" dirty="0" err="1" smtClean="0"/>
              <a:t>nFrom</a:t>
            </a:r>
            <a:r>
              <a:rPr lang="en-US" sz="2000" dirty="0" smtClean="0"/>
              <a:t> the function, a f t e r modifying the values:\n”);</a:t>
            </a:r>
          </a:p>
          <a:p>
            <a:pPr marL="457200" indent="-457200">
              <a:buFont typeface="+mj-lt"/>
              <a:buAutoNum type="arabicPeriod" startAt="17"/>
            </a:pPr>
            <a:r>
              <a:rPr lang="en-US" sz="2000" dirty="0" smtClean="0"/>
              <a:t>f o r (count = 0; count &lt;= 2; ++count) {</a:t>
            </a:r>
          </a:p>
          <a:p>
            <a:pPr marL="457200" indent="-457200">
              <a:buFont typeface="+mj-lt"/>
              <a:buAutoNum type="arabicPeriod" startAt="17"/>
            </a:pPr>
            <a:r>
              <a:rPr lang="en-US" sz="2000" dirty="0" smtClean="0"/>
              <a:t>a[count] = -9;</a:t>
            </a:r>
          </a:p>
          <a:p>
            <a:pPr marL="457200" indent="-457200">
              <a:buFont typeface="+mj-lt"/>
              <a:buAutoNum type="arabicPeriod" startAt="17"/>
            </a:pPr>
            <a:r>
              <a:rPr lang="en-US" sz="2000" dirty="0" smtClean="0"/>
              <a:t>p r i n t f ( " a [ % d ] = %d\n", count, a[count]);</a:t>
            </a:r>
          </a:p>
          <a:p>
            <a:pPr marL="457200" indent="-457200">
              <a:buFont typeface="+mj-lt"/>
              <a:buAutoNum type="arabicPeriod" startAt="17"/>
            </a:pPr>
            <a:r>
              <a:rPr lang="en-US" sz="2000" b="1" dirty="0" smtClean="0"/>
              <a:t>}</a:t>
            </a:r>
            <a:endParaRPr lang="en-US" sz="2000" dirty="0" smtClean="0"/>
          </a:p>
          <a:p>
            <a:pPr marL="457200" indent="-457200">
              <a:buFont typeface="+mj-lt"/>
              <a:buAutoNum type="arabicPeriod" startAt="17"/>
            </a:pPr>
            <a:r>
              <a:rPr lang="en-US" sz="2000" dirty="0" smtClean="0"/>
              <a:t>}</a:t>
            </a:r>
            <a:endParaRPr lang="en-US" sz="2000" dirty="0"/>
          </a:p>
        </p:txBody>
      </p:sp>
      <p:sp>
        <p:nvSpPr>
          <p:cNvPr id="4" name="Rectangle 3"/>
          <p:cNvSpPr/>
          <p:nvPr/>
        </p:nvSpPr>
        <p:spPr>
          <a:xfrm>
            <a:off x="4572000" y="3429000"/>
            <a:ext cx="4572000" cy="341632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dirty="0"/>
              <a:t>From main, before calling the function:</a:t>
            </a:r>
          </a:p>
          <a:p>
            <a:r>
              <a:rPr lang="en-US" dirty="0"/>
              <a:t>a[0] = 1</a:t>
            </a:r>
          </a:p>
          <a:p>
            <a:r>
              <a:rPr lang="en-US" dirty="0"/>
              <a:t>a [1] = </a:t>
            </a:r>
            <a:r>
              <a:rPr lang="en-US" b="1" dirty="0"/>
              <a:t>2</a:t>
            </a:r>
            <a:endParaRPr lang="en-US" dirty="0"/>
          </a:p>
          <a:p>
            <a:r>
              <a:rPr lang="en-US" dirty="0"/>
              <a:t>a[2] = </a:t>
            </a:r>
            <a:r>
              <a:rPr lang="en-US" b="1" dirty="0"/>
              <a:t>3</a:t>
            </a:r>
            <a:endParaRPr lang="en-US" dirty="0"/>
          </a:p>
          <a:p>
            <a:r>
              <a:rPr lang="en-US" dirty="0"/>
              <a:t>From the function, after modifying the values:</a:t>
            </a:r>
          </a:p>
          <a:p>
            <a:r>
              <a:rPr lang="en-US" dirty="0"/>
              <a:t>a[0] = -9</a:t>
            </a:r>
          </a:p>
          <a:p>
            <a:r>
              <a:rPr lang="en-US" dirty="0"/>
              <a:t>a [l] = -9</a:t>
            </a:r>
          </a:p>
          <a:p>
            <a:r>
              <a:rPr lang="en-US" dirty="0"/>
              <a:t>a[2] = -9</a:t>
            </a:r>
          </a:p>
          <a:p>
            <a:r>
              <a:rPr lang="en-US" dirty="0"/>
              <a:t>From main, after calling the function:</a:t>
            </a:r>
          </a:p>
          <a:p>
            <a:r>
              <a:rPr lang="en-US" dirty="0"/>
              <a:t>a[0] = -9</a:t>
            </a:r>
          </a:p>
          <a:p>
            <a:r>
              <a:rPr lang="en-US" dirty="0"/>
              <a:t>a [l] = -9</a:t>
            </a:r>
          </a:p>
          <a:p>
            <a:r>
              <a:rPr lang="en-US" dirty="0"/>
              <a:t>a[2] = -9</a:t>
            </a:r>
          </a:p>
        </p:txBody>
      </p:sp>
    </p:spTree>
    <p:extLst>
      <p:ext uri="{BB962C8B-B14F-4D97-AF65-F5344CB8AC3E}">
        <p14:creationId xmlns:p14="http://schemas.microsoft.com/office/powerpoint/2010/main" val="19646059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t>Passing an Array To a Function</a:t>
            </a:r>
            <a:r>
              <a:rPr lang="en-US" sz="3600" dirty="0"/>
              <a:t/>
            </a:r>
            <a:br>
              <a:rPr lang="en-US" sz="3600" dirty="0"/>
            </a:br>
            <a:endParaRPr lang="en-US" sz="3600" dirty="0"/>
          </a:p>
        </p:txBody>
      </p:sp>
      <p:sp>
        <p:nvSpPr>
          <p:cNvPr id="3" name="Content Placeholder 2"/>
          <p:cNvSpPr>
            <a:spLocks noGrp="1"/>
          </p:cNvSpPr>
          <p:nvPr>
            <p:ph idx="1"/>
          </p:nvPr>
        </p:nvSpPr>
        <p:spPr>
          <a:xfrm>
            <a:off x="385192" y="836712"/>
            <a:ext cx="8373616" cy="4525963"/>
          </a:xfrm>
        </p:spPr>
        <p:txBody>
          <a:bodyPr>
            <a:noAutofit/>
          </a:bodyPr>
          <a:lstStyle/>
          <a:p>
            <a:pPr marL="457200" indent="-457200">
              <a:buFont typeface="+mj-lt"/>
              <a:buAutoNum type="arabicParenR"/>
            </a:pPr>
            <a:r>
              <a:rPr lang="en-US" sz="2000" b="1" dirty="0" smtClean="0"/>
              <a:t>//Example </a:t>
            </a:r>
            <a:r>
              <a:rPr lang="en-US" sz="2000" b="1" dirty="0"/>
              <a:t>2:</a:t>
            </a:r>
            <a:endParaRPr lang="en-US" sz="2000" dirty="0"/>
          </a:p>
          <a:p>
            <a:pPr marL="457200" indent="-457200">
              <a:buFont typeface="+mj-lt"/>
              <a:buAutoNum type="arabicParenR"/>
            </a:pPr>
            <a:r>
              <a:rPr lang="en-US" sz="2000" dirty="0"/>
              <a:t> </a:t>
            </a:r>
          </a:p>
          <a:p>
            <a:pPr marL="457200" indent="-457200">
              <a:buFont typeface="+mj-lt"/>
              <a:buAutoNum type="arabicParenR"/>
            </a:pPr>
            <a:r>
              <a:rPr lang="en-US" sz="2000" b="1" dirty="0"/>
              <a:t>C</a:t>
            </a:r>
            <a:r>
              <a:rPr lang="en-US" sz="2000" dirty="0"/>
              <a:t>onsider a variation of the previous program. The present program includes the use of a</a:t>
            </a:r>
          </a:p>
          <a:p>
            <a:pPr marL="457200" indent="-457200">
              <a:buFont typeface="+mj-lt"/>
              <a:buAutoNum type="arabicParenR"/>
            </a:pPr>
            <a:r>
              <a:rPr lang="en-US" sz="2000" dirty="0"/>
              <a:t>global variable, and the transfer of both a local variable and an array to the function.</a:t>
            </a:r>
          </a:p>
          <a:p>
            <a:pPr marL="457200" indent="-457200">
              <a:buFont typeface="+mj-lt"/>
              <a:buAutoNum type="arabicParenR"/>
            </a:pPr>
            <a:r>
              <a:rPr lang="en-US" sz="2000" dirty="0"/>
              <a:t> </a:t>
            </a:r>
          </a:p>
          <a:p>
            <a:pPr marL="457200" indent="-457200">
              <a:buFont typeface="+mj-lt"/>
              <a:buAutoNum type="arabicParenR"/>
            </a:pPr>
            <a:r>
              <a:rPr lang="en-US" sz="2000" dirty="0"/>
              <a:t>#include &lt;</a:t>
            </a:r>
            <a:r>
              <a:rPr lang="en-US" sz="2000" dirty="0" err="1"/>
              <a:t>stdio.h</a:t>
            </a:r>
            <a:r>
              <a:rPr lang="en-US" sz="2000" dirty="0"/>
              <a:t>&gt;</a:t>
            </a:r>
          </a:p>
          <a:p>
            <a:pPr marL="457200" indent="-457200">
              <a:buFont typeface="+mj-lt"/>
              <a:buAutoNum type="arabicParenR"/>
            </a:pPr>
            <a:r>
              <a:rPr lang="en-US" sz="2000" dirty="0" err="1"/>
              <a:t>int</a:t>
            </a:r>
            <a:r>
              <a:rPr lang="en-US" sz="2000" dirty="0"/>
              <a:t> a = 1; /* global variable */</a:t>
            </a:r>
          </a:p>
          <a:p>
            <a:pPr marL="457200" indent="-457200">
              <a:buFont typeface="+mj-lt"/>
              <a:buAutoNum type="arabicParenR"/>
            </a:pPr>
            <a:r>
              <a:rPr lang="en-US" sz="2000" dirty="0"/>
              <a:t>void modify ( </a:t>
            </a:r>
            <a:r>
              <a:rPr lang="en-US" sz="2000" dirty="0" err="1"/>
              <a:t>int</a:t>
            </a:r>
            <a:r>
              <a:rPr lang="en-US" sz="2000" dirty="0"/>
              <a:t> b, </a:t>
            </a:r>
            <a:r>
              <a:rPr lang="en-US" sz="2000" dirty="0" err="1"/>
              <a:t>int</a:t>
            </a:r>
            <a:r>
              <a:rPr lang="en-US" sz="2000" dirty="0"/>
              <a:t> c[ ]) ; /* function prototype */</a:t>
            </a:r>
          </a:p>
          <a:p>
            <a:pPr marL="457200" indent="-457200">
              <a:buFont typeface="+mj-lt"/>
              <a:buAutoNum type="arabicParenR"/>
            </a:pPr>
            <a:r>
              <a:rPr lang="en-US" sz="2000" dirty="0"/>
              <a:t>main( )</a:t>
            </a:r>
          </a:p>
          <a:p>
            <a:pPr marL="457200" indent="-457200">
              <a:buFont typeface="+mj-lt"/>
              <a:buAutoNum type="arabicParenR"/>
            </a:pPr>
            <a:r>
              <a:rPr lang="en-US" sz="2000" dirty="0"/>
              <a:t>{</a:t>
            </a:r>
          </a:p>
          <a:p>
            <a:pPr marL="457200" indent="-457200">
              <a:buFont typeface="+mj-lt"/>
              <a:buAutoNum type="arabicParenR"/>
            </a:pPr>
            <a:r>
              <a:rPr lang="en-US" sz="2000" dirty="0" err="1"/>
              <a:t>int</a:t>
            </a:r>
            <a:r>
              <a:rPr lang="en-US" sz="2000" dirty="0"/>
              <a:t> b = 2; /* local variable </a:t>
            </a:r>
            <a:r>
              <a:rPr lang="en-US" sz="2000" i="1" dirty="0"/>
              <a:t>*I</a:t>
            </a:r>
            <a:endParaRPr lang="en-US" sz="2000" dirty="0"/>
          </a:p>
          <a:p>
            <a:pPr marL="457200" indent="-457200">
              <a:buFont typeface="+mj-lt"/>
              <a:buAutoNum type="arabicParenR"/>
            </a:pPr>
            <a:r>
              <a:rPr lang="en-US" sz="2000" dirty="0" err="1"/>
              <a:t>int</a:t>
            </a:r>
            <a:r>
              <a:rPr lang="en-US" sz="2000" dirty="0"/>
              <a:t> count, c[ 3 ] ; /* array d e f i n i t i o n */</a:t>
            </a:r>
          </a:p>
          <a:p>
            <a:pPr marL="457200" indent="-457200">
              <a:buFont typeface="+mj-lt"/>
              <a:buAutoNum type="arabicParenR"/>
            </a:pPr>
            <a:r>
              <a:rPr lang="en-US" sz="2000" dirty="0"/>
              <a:t>p r i n t f ( " \ n F r o m main, before c a l </a:t>
            </a:r>
            <a:r>
              <a:rPr lang="en-US" sz="2000" dirty="0" err="1"/>
              <a:t>l</a:t>
            </a:r>
            <a:r>
              <a:rPr lang="en-US" sz="2000" dirty="0"/>
              <a:t> i n g the f u n c t i o n : \ n " ) ;</a:t>
            </a:r>
          </a:p>
          <a:p>
            <a:pPr marL="457200" indent="-457200">
              <a:buFont typeface="+mj-lt"/>
              <a:buAutoNum type="arabicParenR"/>
            </a:pPr>
            <a:r>
              <a:rPr lang="en-US" sz="2000" dirty="0"/>
              <a:t>p r i n t f ("a = %d b = %d\n", a, b);</a:t>
            </a:r>
          </a:p>
        </p:txBody>
      </p:sp>
    </p:spTree>
    <p:extLst>
      <p:ext uri="{BB962C8B-B14F-4D97-AF65-F5344CB8AC3E}">
        <p14:creationId xmlns:p14="http://schemas.microsoft.com/office/powerpoint/2010/main" val="6080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Declaring and Defining a </a:t>
            </a:r>
            <a:r>
              <a:rPr lang="en-US" sz="3200" b="1" dirty="0" smtClean="0"/>
              <a:t>function </a:t>
            </a:r>
            <a:r>
              <a:rPr lang="en-US" sz="3200" dirty="0" smtClean="0"/>
              <a:t>:</a:t>
            </a:r>
            <a:endParaRPr lang="en-US" sz="3200" dirty="0"/>
          </a:p>
        </p:txBody>
      </p:sp>
      <p:sp>
        <p:nvSpPr>
          <p:cNvPr id="3" name="Content Placeholder 2"/>
          <p:cNvSpPr>
            <a:spLocks noGrp="1"/>
          </p:cNvSpPr>
          <p:nvPr>
            <p:ph idx="1"/>
          </p:nvPr>
        </p:nvSpPr>
        <p:spPr/>
        <p:txBody>
          <a:bodyPr>
            <a:normAutofit fontScale="70000" lnSpcReduction="20000"/>
          </a:bodyPr>
          <a:lstStyle/>
          <a:p>
            <a:pPr marL="514350" indent="-514350">
              <a:spcBef>
                <a:spcPts val="0"/>
              </a:spcBef>
              <a:buFont typeface="+mj-lt"/>
              <a:buAutoNum type="arabicPeriod"/>
            </a:pPr>
            <a:r>
              <a:rPr lang="en-US" sz="2800" b="1" dirty="0" smtClean="0">
                <a:solidFill>
                  <a:srgbClr val="7030A0"/>
                </a:solidFill>
              </a:rPr>
              <a:t>void </a:t>
            </a:r>
            <a:r>
              <a:rPr lang="en-US" sz="2800" b="1" dirty="0" err="1" smtClean="0">
                <a:solidFill>
                  <a:srgbClr val="7030A0"/>
                </a:solidFill>
              </a:rPr>
              <a:t>displayInfo</a:t>
            </a:r>
            <a:r>
              <a:rPr lang="en-US" sz="2800" b="1" dirty="0" smtClean="0">
                <a:solidFill>
                  <a:srgbClr val="7030A0"/>
                </a:solidFill>
              </a:rPr>
              <a:t>()</a:t>
            </a:r>
          </a:p>
          <a:p>
            <a:pPr marL="514350" indent="-514350">
              <a:spcBef>
                <a:spcPts val="0"/>
              </a:spcBef>
              <a:buFont typeface="+mj-lt"/>
              <a:buAutoNum type="arabicPeriod"/>
            </a:pPr>
            <a:r>
              <a:rPr lang="en-US" sz="2800" b="1" dirty="0" smtClean="0">
                <a:solidFill>
                  <a:srgbClr val="7030A0"/>
                </a:solidFill>
              </a:rPr>
              <a:t>{</a:t>
            </a:r>
          </a:p>
          <a:p>
            <a:pPr marL="514350" indent="-514350">
              <a:spcBef>
                <a:spcPts val="0"/>
              </a:spcBef>
              <a:buFont typeface="+mj-lt"/>
              <a:buAutoNum type="arabicPeriod"/>
            </a:pPr>
            <a:r>
              <a:rPr lang="en-US" sz="2800" b="1" dirty="0" smtClean="0">
                <a:solidFill>
                  <a:srgbClr val="7030A0"/>
                </a:solidFill>
              </a:rPr>
              <a:t>	</a:t>
            </a:r>
            <a:r>
              <a:rPr lang="en-US" sz="2800" b="1" dirty="0" err="1">
                <a:solidFill>
                  <a:srgbClr val="7030A0"/>
                </a:solidFill>
              </a:rPr>
              <a:t>printf</a:t>
            </a:r>
            <a:r>
              <a:rPr lang="en-US" sz="2800" b="1" dirty="0">
                <a:solidFill>
                  <a:srgbClr val="7030A0"/>
                </a:solidFill>
              </a:rPr>
              <a:t>(”\n </a:t>
            </a:r>
            <a:r>
              <a:rPr lang="en-US" sz="2800" b="1" dirty="0" smtClean="0">
                <a:solidFill>
                  <a:srgbClr val="7030A0"/>
                </a:solidFill>
              </a:rPr>
              <a:t>Welcome to the Input Segment”);</a:t>
            </a:r>
          </a:p>
          <a:p>
            <a:pPr marL="514350" indent="-514350">
              <a:spcBef>
                <a:spcPts val="0"/>
              </a:spcBef>
              <a:buFont typeface="+mj-lt"/>
              <a:buAutoNum type="arabicPeriod"/>
            </a:pPr>
            <a:r>
              <a:rPr lang="en-US" sz="2800" b="1" dirty="0">
                <a:solidFill>
                  <a:srgbClr val="7030A0"/>
                </a:solidFill>
              </a:rPr>
              <a:t> </a:t>
            </a:r>
            <a:r>
              <a:rPr lang="en-US" sz="2800" b="1" dirty="0" smtClean="0">
                <a:solidFill>
                  <a:srgbClr val="7030A0"/>
                </a:solidFill>
              </a:rPr>
              <a:t>     </a:t>
            </a:r>
            <a:r>
              <a:rPr lang="en-US" sz="2800" b="1" dirty="0" err="1" smtClean="0">
                <a:solidFill>
                  <a:srgbClr val="7030A0"/>
                </a:solidFill>
              </a:rPr>
              <a:t>printf</a:t>
            </a:r>
            <a:r>
              <a:rPr lang="en-US" sz="2800" b="1" dirty="0" smtClean="0">
                <a:solidFill>
                  <a:srgbClr val="7030A0"/>
                </a:solidFill>
              </a:rPr>
              <a:t>(”\n Please Enter Your Input Value”);</a:t>
            </a:r>
          </a:p>
          <a:p>
            <a:pPr marL="457200" indent="-457200">
              <a:spcBef>
                <a:spcPts val="0"/>
              </a:spcBef>
              <a:buFont typeface="+mj-lt"/>
              <a:buAutoNum type="arabicPeriod"/>
            </a:pPr>
            <a:r>
              <a:rPr lang="en-US" sz="2800" b="1" dirty="0" smtClean="0">
                <a:solidFill>
                  <a:srgbClr val="7030A0"/>
                </a:solidFill>
              </a:rPr>
              <a:t>	</a:t>
            </a:r>
            <a:r>
              <a:rPr lang="en-US" sz="2800" b="1" dirty="0" err="1" smtClean="0">
                <a:solidFill>
                  <a:srgbClr val="7030A0"/>
                </a:solidFill>
              </a:rPr>
              <a:t>printf</a:t>
            </a:r>
            <a:r>
              <a:rPr lang="en-US" sz="2800" b="1" dirty="0" smtClean="0">
                <a:solidFill>
                  <a:srgbClr val="7030A0"/>
                </a:solidFill>
              </a:rPr>
              <a:t>(”\n Note That Input is within 0-10”);</a:t>
            </a:r>
          </a:p>
          <a:p>
            <a:pPr marL="514350" indent="-514350">
              <a:spcBef>
                <a:spcPts val="0"/>
              </a:spcBef>
              <a:buFont typeface="+mj-lt"/>
              <a:buAutoNum type="arabicPeriod"/>
            </a:pPr>
            <a:r>
              <a:rPr lang="en-US" sz="2800" b="1" dirty="0" smtClean="0">
                <a:solidFill>
                  <a:srgbClr val="7030A0"/>
                </a:solidFill>
              </a:rPr>
              <a:t>}</a:t>
            </a:r>
          </a:p>
          <a:p>
            <a:pPr marL="0" indent="0">
              <a:spcBef>
                <a:spcPts val="0"/>
              </a:spcBef>
              <a:buNone/>
            </a:pPr>
            <a:endParaRPr lang="en-US" sz="2800" b="1" dirty="0" smtClean="0">
              <a:solidFill>
                <a:srgbClr val="7030A0"/>
              </a:solidFill>
            </a:endParaRPr>
          </a:p>
          <a:p>
            <a:pPr algn="just">
              <a:spcBef>
                <a:spcPts val="0"/>
              </a:spcBef>
            </a:pPr>
            <a:r>
              <a:rPr lang="en-US" sz="2800" b="1" dirty="0" smtClean="0"/>
              <a:t>The first line which declared the function is called function header; comprising 2 words, function return type (void) and function name (</a:t>
            </a:r>
            <a:r>
              <a:rPr lang="en-US" sz="2800" b="1" dirty="0" err="1" smtClean="0"/>
              <a:t>displayInfo</a:t>
            </a:r>
            <a:r>
              <a:rPr lang="en-US" sz="2800" b="1" dirty="0" smtClean="0"/>
              <a:t>()). </a:t>
            </a:r>
          </a:p>
          <a:p>
            <a:pPr algn="just">
              <a:spcBef>
                <a:spcPts val="0"/>
              </a:spcBef>
            </a:pPr>
            <a:endParaRPr lang="en-US" sz="2800" b="1" dirty="0"/>
          </a:p>
          <a:p>
            <a:pPr algn="just">
              <a:spcBef>
                <a:spcPts val="0"/>
              </a:spcBef>
            </a:pPr>
            <a:r>
              <a:rPr lang="en-US" sz="2800" b="1" dirty="0" err="1" smtClean="0"/>
              <a:t>displayInfo</a:t>
            </a:r>
            <a:r>
              <a:rPr lang="en-US" sz="2800" b="1" dirty="0" smtClean="0"/>
              <a:t>() is a function having 3 lines of executable codes that are just displaying some messages on the screen for the user. The advantage here is that if you need to display the same message anywhere or as many times as you want in the program, you do not need to rewrite line 3 to 5 instructions but only make a call to the function </a:t>
            </a:r>
            <a:r>
              <a:rPr lang="en-US" sz="2800" b="1" dirty="0" err="1" smtClean="0"/>
              <a:t>displayInfo</a:t>
            </a:r>
            <a:r>
              <a:rPr lang="en-US" sz="2800" b="1" dirty="0" smtClean="0"/>
              <a:t>(), the  all the 3 messages are done in one go.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t>Passing an Array To a Function</a:t>
            </a:r>
            <a:r>
              <a:rPr lang="en-US" sz="3600" dirty="0"/>
              <a:t/>
            </a:r>
            <a:br>
              <a:rPr lang="en-US" sz="3600" dirty="0"/>
            </a:br>
            <a:endParaRPr lang="en-US" sz="3600" dirty="0"/>
          </a:p>
        </p:txBody>
      </p:sp>
      <p:sp>
        <p:nvSpPr>
          <p:cNvPr id="3" name="Content Placeholder 2"/>
          <p:cNvSpPr>
            <a:spLocks noGrp="1"/>
          </p:cNvSpPr>
          <p:nvPr>
            <p:ph idx="1"/>
          </p:nvPr>
        </p:nvSpPr>
        <p:spPr>
          <a:xfrm>
            <a:off x="385192" y="836712"/>
            <a:ext cx="8373616" cy="4525963"/>
          </a:xfrm>
        </p:spPr>
        <p:txBody>
          <a:bodyPr>
            <a:noAutofit/>
          </a:bodyPr>
          <a:lstStyle/>
          <a:p>
            <a:pPr marL="457200" indent="-457200">
              <a:buFont typeface="+mj-lt"/>
              <a:buAutoNum type="arabicPeriod" startAt="15"/>
            </a:pPr>
            <a:r>
              <a:rPr lang="en-US" sz="2400" dirty="0"/>
              <a:t>f o r (count = 0; count &lt;= </a:t>
            </a:r>
            <a:r>
              <a:rPr lang="en-US" sz="2400" b="1" dirty="0"/>
              <a:t>2; </a:t>
            </a:r>
            <a:r>
              <a:rPr lang="en-US" sz="2400" dirty="0"/>
              <a:t>++count) {</a:t>
            </a:r>
          </a:p>
          <a:p>
            <a:pPr marL="457200" indent="-457200">
              <a:buFont typeface="+mj-lt"/>
              <a:buAutoNum type="arabicPeriod" startAt="15"/>
            </a:pPr>
            <a:r>
              <a:rPr lang="en-US" sz="2400" dirty="0"/>
              <a:t>c[count] = 10 * (count + 1);</a:t>
            </a:r>
          </a:p>
          <a:p>
            <a:pPr marL="457200" indent="-457200">
              <a:buFont typeface="+mj-lt"/>
              <a:buAutoNum type="arabicPeriod" startAt="15"/>
            </a:pPr>
            <a:r>
              <a:rPr lang="en-US" sz="2400" dirty="0"/>
              <a:t>p r i n t f ("c[%d] = %d\n", count, c[count]);</a:t>
            </a:r>
          </a:p>
          <a:p>
            <a:pPr marL="457200" indent="-457200">
              <a:buFont typeface="+mj-lt"/>
              <a:buAutoNum type="arabicPeriod" startAt="15"/>
            </a:pPr>
            <a:r>
              <a:rPr lang="en-US" sz="2400" dirty="0"/>
              <a:t>modify(b, c); /* function access </a:t>
            </a:r>
            <a:r>
              <a:rPr lang="en-US" sz="2400" i="1" dirty="0"/>
              <a:t>*/</a:t>
            </a:r>
            <a:endParaRPr lang="en-US" sz="2400" dirty="0"/>
          </a:p>
          <a:p>
            <a:pPr marL="457200" indent="-457200">
              <a:buFont typeface="+mj-lt"/>
              <a:buAutoNum type="arabicPeriod" startAt="15"/>
            </a:pPr>
            <a:r>
              <a:rPr lang="en-US" sz="2400" dirty="0"/>
              <a:t> </a:t>
            </a:r>
          </a:p>
          <a:p>
            <a:pPr marL="457200" indent="-457200">
              <a:buFont typeface="+mj-lt"/>
              <a:buAutoNum type="arabicPeriod" startAt="15"/>
            </a:pPr>
            <a:r>
              <a:rPr lang="en-US" sz="2400" dirty="0" err="1"/>
              <a:t>printf</a:t>
            </a:r>
            <a:r>
              <a:rPr lang="en-US" sz="2400" dirty="0"/>
              <a:t>("\</a:t>
            </a:r>
            <a:r>
              <a:rPr lang="en-US" sz="2400" dirty="0" err="1"/>
              <a:t>nFrom</a:t>
            </a:r>
            <a:r>
              <a:rPr lang="en-US" sz="2400" dirty="0"/>
              <a:t> main, a f t e r c a l </a:t>
            </a:r>
            <a:r>
              <a:rPr lang="en-US" sz="2400" dirty="0" err="1"/>
              <a:t>l</a:t>
            </a:r>
            <a:r>
              <a:rPr lang="en-US" sz="2400" dirty="0"/>
              <a:t> i n g the function:\n'));</a:t>
            </a:r>
          </a:p>
          <a:p>
            <a:pPr marL="457200" indent="-457200">
              <a:buFont typeface="+mj-lt"/>
              <a:buAutoNum type="arabicPeriod" startAt="15"/>
            </a:pPr>
            <a:r>
              <a:rPr lang="en-US" sz="2400" dirty="0"/>
              <a:t>p r i n t f ("a = %d b = %d\n", a, b);</a:t>
            </a:r>
          </a:p>
          <a:p>
            <a:pPr marL="457200" indent="-457200">
              <a:buFont typeface="+mj-lt"/>
              <a:buAutoNum type="arabicPeriod" startAt="15"/>
            </a:pPr>
            <a:r>
              <a:rPr lang="en-US" sz="2400" dirty="0"/>
              <a:t> </a:t>
            </a:r>
          </a:p>
          <a:p>
            <a:pPr marL="457200" indent="-457200">
              <a:buFont typeface="+mj-lt"/>
              <a:buAutoNum type="arabicPeriod" startAt="15"/>
            </a:pPr>
            <a:r>
              <a:rPr lang="en-US" sz="2400" dirty="0"/>
              <a:t>f o r (count = 0; count &lt;=2; ++count)</a:t>
            </a:r>
          </a:p>
          <a:p>
            <a:pPr marL="457200" indent="-457200">
              <a:buFont typeface="+mj-lt"/>
              <a:buAutoNum type="arabicPeriod" startAt="15"/>
            </a:pPr>
            <a:r>
              <a:rPr lang="en-US" sz="2400" dirty="0" err="1"/>
              <a:t>printf</a:t>
            </a:r>
            <a:r>
              <a:rPr lang="en-US" sz="2400" dirty="0"/>
              <a:t>(“c[%d] = %d\n”, count, c[count]);</a:t>
            </a:r>
          </a:p>
          <a:p>
            <a:pPr marL="457200" indent="-457200">
              <a:buFont typeface="+mj-lt"/>
              <a:buAutoNum type="arabicPeriod" startAt="15"/>
            </a:pPr>
            <a:r>
              <a:rPr lang="en-US" sz="2400" dirty="0"/>
              <a:t>}</a:t>
            </a:r>
          </a:p>
        </p:txBody>
      </p:sp>
    </p:spTree>
    <p:extLst>
      <p:ext uri="{BB962C8B-B14F-4D97-AF65-F5344CB8AC3E}">
        <p14:creationId xmlns:p14="http://schemas.microsoft.com/office/powerpoint/2010/main" val="2631447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t>Passing an Array To a Function</a:t>
            </a:r>
            <a:r>
              <a:rPr lang="en-US" sz="3600" dirty="0"/>
              <a:t/>
            </a:r>
            <a:br>
              <a:rPr lang="en-US" sz="3600" dirty="0"/>
            </a:br>
            <a:endParaRPr lang="en-US" sz="3600" dirty="0"/>
          </a:p>
        </p:txBody>
      </p:sp>
      <p:sp>
        <p:nvSpPr>
          <p:cNvPr id="3" name="Content Placeholder 2"/>
          <p:cNvSpPr>
            <a:spLocks noGrp="1"/>
          </p:cNvSpPr>
          <p:nvPr>
            <p:ph idx="1"/>
          </p:nvPr>
        </p:nvSpPr>
        <p:spPr>
          <a:xfrm>
            <a:off x="385192" y="836712"/>
            <a:ext cx="8373616" cy="4525963"/>
          </a:xfrm>
        </p:spPr>
        <p:txBody>
          <a:bodyPr>
            <a:noAutofit/>
          </a:bodyPr>
          <a:lstStyle/>
          <a:p>
            <a:pPr marL="457200" indent="-457200">
              <a:buFont typeface="+mj-lt"/>
              <a:buAutoNum type="arabicParenR" startAt="26"/>
            </a:pPr>
            <a:r>
              <a:rPr lang="en-US" sz="2400" dirty="0"/>
              <a:t>void modify (</a:t>
            </a:r>
            <a:r>
              <a:rPr lang="en-US" sz="2400" dirty="0" err="1"/>
              <a:t>int</a:t>
            </a:r>
            <a:r>
              <a:rPr lang="en-US" sz="2400" dirty="0"/>
              <a:t> </a:t>
            </a:r>
            <a:r>
              <a:rPr lang="en-US" sz="2400" b="1" dirty="0"/>
              <a:t>b, </a:t>
            </a:r>
            <a:r>
              <a:rPr lang="en-US" sz="2400" dirty="0" err="1"/>
              <a:t>int</a:t>
            </a:r>
            <a:r>
              <a:rPr lang="en-US" sz="2400" dirty="0"/>
              <a:t> c[ ]) /* function d e f i n i t i o n */</a:t>
            </a:r>
          </a:p>
          <a:p>
            <a:pPr marL="457200" indent="-457200">
              <a:buFont typeface="+mj-lt"/>
              <a:buAutoNum type="arabicParenR" startAt="26"/>
            </a:pPr>
            <a:r>
              <a:rPr lang="en-US" sz="2400" dirty="0"/>
              <a:t>{</a:t>
            </a:r>
          </a:p>
          <a:p>
            <a:pPr marL="457200" indent="-457200">
              <a:buFont typeface="+mj-lt"/>
              <a:buAutoNum type="arabicParenR" startAt="26"/>
            </a:pPr>
            <a:r>
              <a:rPr lang="en-US" sz="2400" dirty="0" err="1"/>
              <a:t>int</a:t>
            </a:r>
            <a:r>
              <a:rPr lang="en-US" sz="2400" dirty="0"/>
              <a:t> count;</a:t>
            </a:r>
          </a:p>
          <a:p>
            <a:pPr marL="457200" indent="-457200">
              <a:buFont typeface="+mj-lt"/>
              <a:buAutoNum type="arabicParenR" startAt="26"/>
            </a:pPr>
            <a:r>
              <a:rPr lang="en-US" sz="2400" dirty="0" err="1"/>
              <a:t>printf</a:t>
            </a:r>
            <a:r>
              <a:rPr lang="en-US" sz="2400" dirty="0"/>
              <a:t>("\</a:t>
            </a:r>
            <a:r>
              <a:rPr lang="en-US" sz="2400" dirty="0" err="1"/>
              <a:t>nFrom</a:t>
            </a:r>
            <a:r>
              <a:rPr lang="en-US" sz="2400" dirty="0"/>
              <a:t> the function, after modifying the values:\n');</a:t>
            </a:r>
          </a:p>
          <a:p>
            <a:pPr marL="457200" indent="-457200">
              <a:buFont typeface="+mj-lt"/>
              <a:buAutoNum type="arabicParenR" startAt="26"/>
            </a:pPr>
            <a:r>
              <a:rPr lang="en-US" sz="2400" dirty="0"/>
              <a:t>a = -999;</a:t>
            </a:r>
          </a:p>
          <a:p>
            <a:pPr marL="457200" indent="-457200">
              <a:buFont typeface="+mj-lt"/>
              <a:buAutoNum type="arabicParenR" startAt="26"/>
            </a:pPr>
            <a:r>
              <a:rPr lang="en-US" sz="2400" b="1" dirty="0"/>
              <a:t>b </a:t>
            </a:r>
            <a:r>
              <a:rPr lang="en-US" sz="2400" dirty="0"/>
              <a:t>= </a:t>
            </a:r>
            <a:r>
              <a:rPr lang="en-US" sz="2400" b="1" dirty="0"/>
              <a:t>-999;</a:t>
            </a:r>
            <a:endParaRPr lang="en-US" sz="2400" dirty="0"/>
          </a:p>
          <a:p>
            <a:pPr marL="457200" indent="-457200">
              <a:buFont typeface="+mj-lt"/>
              <a:buAutoNum type="arabicParenR" startAt="26"/>
            </a:pPr>
            <a:r>
              <a:rPr lang="en-US" sz="2400" dirty="0"/>
              <a:t>p r i n t f ("a = %d b = %d\n”, a, b);</a:t>
            </a:r>
          </a:p>
          <a:p>
            <a:pPr marL="457200" indent="-457200">
              <a:buFont typeface="+mj-lt"/>
              <a:buAutoNum type="arabicParenR" startAt="26"/>
            </a:pPr>
            <a:r>
              <a:rPr lang="en-US" sz="2400" dirty="0"/>
              <a:t>f o r (count = 0; count &lt;= 2; ++count) {</a:t>
            </a:r>
          </a:p>
          <a:p>
            <a:pPr marL="457200" indent="-457200">
              <a:buFont typeface="+mj-lt"/>
              <a:buAutoNum type="arabicParenR" startAt="26"/>
            </a:pPr>
            <a:r>
              <a:rPr lang="en-US" sz="2400" dirty="0"/>
              <a:t>c[count] = -9;</a:t>
            </a:r>
          </a:p>
          <a:p>
            <a:pPr marL="457200" indent="-457200">
              <a:buFont typeface="+mj-lt"/>
              <a:buAutoNum type="arabicParenR" startAt="26"/>
            </a:pPr>
            <a:r>
              <a:rPr lang="en-US" sz="2400" dirty="0"/>
              <a:t>p r i n t f ("c[%d] = %d\n', count, c[count]);</a:t>
            </a:r>
          </a:p>
          <a:p>
            <a:pPr marL="457200" indent="-457200">
              <a:buFont typeface="+mj-lt"/>
              <a:buAutoNum type="arabicParenR" startAt="26"/>
            </a:pPr>
            <a:r>
              <a:rPr lang="en-US" sz="2400" b="1" i="1" dirty="0"/>
              <a:t> </a:t>
            </a:r>
            <a:endParaRPr lang="en-US" sz="2400" dirty="0"/>
          </a:p>
          <a:p>
            <a:pPr marL="457200" indent="-457200">
              <a:buFont typeface="+mj-lt"/>
              <a:buAutoNum type="arabicParenR" startAt="26"/>
            </a:pPr>
            <a:r>
              <a:rPr lang="en-US" sz="2400" dirty="0"/>
              <a:t>return;</a:t>
            </a:r>
          </a:p>
          <a:p>
            <a:pPr marL="457200" indent="-457200">
              <a:buFont typeface="+mj-lt"/>
              <a:buAutoNum type="arabicParenR" startAt="26"/>
            </a:pPr>
            <a:r>
              <a:rPr lang="en-US" sz="2400" dirty="0"/>
              <a:t>}</a:t>
            </a:r>
          </a:p>
        </p:txBody>
      </p:sp>
    </p:spTree>
    <p:extLst>
      <p:ext uri="{BB962C8B-B14F-4D97-AF65-F5344CB8AC3E}">
        <p14:creationId xmlns:p14="http://schemas.microsoft.com/office/powerpoint/2010/main" val="1400078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t>Passing an Array To a Function</a:t>
            </a:r>
            <a:r>
              <a:rPr lang="en-US" sz="3600" dirty="0"/>
              <a:t/>
            </a:r>
            <a:br>
              <a:rPr lang="en-US" sz="3600" dirty="0"/>
            </a:br>
            <a:endParaRPr lang="en-US" sz="3600" dirty="0"/>
          </a:p>
        </p:txBody>
      </p:sp>
      <p:sp>
        <p:nvSpPr>
          <p:cNvPr id="3" name="Content Placeholder 2"/>
          <p:cNvSpPr>
            <a:spLocks noGrp="1"/>
          </p:cNvSpPr>
          <p:nvPr>
            <p:ph idx="1"/>
          </p:nvPr>
        </p:nvSpPr>
        <p:spPr>
          <a:xfrm>
            <a:off x="395536" y="1196752"/>
            <a:ext cx="8373616" cy="4525963"/>
          </a:xfrm>
        </p:spPr>
        <p:txBody>
          <a:bodyPr>
            <a:noAutofit/>
          </a:bodyPr>
          <a:lstStyle/>
          <a:p>
            <a:pPr>
              <a:spcBef>
                <a:spcPts val="0"/>
              </a:spcBef>
            </a:pPr>
            <a:r>
              <a:rPr lang="en-US" sz="2000" b="1" dirty="0"/>
              <a:t>When the program is executed, the following output is generated.</a:t>
            </a:r>
            <a:endParaRPr lang="en-US" sz="2000" dirty="0"/>
          </a:p>
          <a:p>
            <a:pPr>
              <a:spcBef>
                <a:spcPts val="0"/>
              </a:spcBef>
            </a:pPr>
            <a:r>
              <a:rPr lang="en-US" sz="2000" b="1" dirty="0"/>
              <a:t>From main, before c a l </a:t>
            </a:r>
            <a:r>
              <a:rPr lang="en-US" sz="2000" b="1" dirty="0" err="1"/>
              <a:t>l</a:t>
            </a:r>
            <a:r>
              <a:rPr lang="en-US" sz="2000" b="1" dirty="0"/>
              <a:t> i n g the function:</a:t>
            </a:r>
          </a:p>
          <a:p>
            <a:pPr>
              <a:spcBef>
                <a:spcPts val="0"/>
              </a:spcBef>
            </a:pPr>
            <a:r>
              <a:rPr lang="en-US" sz="2000" dirty="0"/>
              <a:t>a = l b = 2</a:t>
            </a:r>
          </a:p>
          <a:p>
            <a:pPr>
              <a:spcBef>
                <a:spcPts val="0"/>
              </a:spcBef>
            </a:pPr>
            <a:r>
              <a:rPr lang="en-US" sz="2000" dirty="0"/>
              <a:t>c[0] = 10</a:t>
            </a:r>
          </a:p>
          <a:p>
            <a:pPr>
              <a:spcBef>
                <a:spcPts val="0"/>
              </a:spcBef>
            </a:pPr>
            <a:r>
              <a:rPr lang="en-US" sz="2000" dirty="0"/>
              <a:t>c [1] = 20</a:t>
            </a:r>
          </a:p>
          <a:p>
            <a:pPr>
              <a:spcBef>
                <a:spcPts val="0"/>
              </a:spcBef>
            </a:pPr>
            <a:r>
              <a:rPr lang="en-US" sz="2000" dirty="0"/>
              <a:t>c[2] = 30</a:t>
            </a:r>
          </a:p>
          <a:p>
            <a:pPr>
              <a:spcBef>
                <a:spcPts val="0"/>
              </a:spcBef>
            </a:pPr>
            <a:r>
              <a:rPr lang="en-US" sz="2000" b="1" dirty="0"/>
              <a:t>From the function, after modifying the values:</a:t>
            </a:r>
          </a:p>
          <a:p>
            <a:pPr>
              <a:spcBef>
                <a:spcPts val="0"/>
              </a:spcBef>
            </a:pPr>
            <a:r>
              <a:rPr lang="en-US" sz="2000" dirty="0"/>
              <a:t>a = -999 b = -999</a:t>
            </a:r>
          </a:p>
          <a:p>
            <a:pPr>
              <a:spcBef>
                <a:spcPts val="0"/>
              </a:spcBef>
            </a:pPr>
            <a:r>
              <a:rPr lang="en-US" sz="2000" dirty="0"/>
              <a:t>c[0] = -9</a:t>
            </a:r>
          </a:p>
          <a:p>
            <a:pPr>
              <a:spcBef>
                <a:spcPts val="0"/>
              </a:spcBef>
            </a:pPr>
            <a:r>
              <a:rPr lang="en-US" sz="2000" b="1" dirty="0"/>
              <a:t>c [1] </a:t>
            </a:r>
            <a:r>
              <a:rPr lang="en-US" sz="2000" dirty="0"/>
              <a:t>= -9</a:t>
            </a:r>
          </a:p>
          <a:p>
            <a:pPr>
              <a:spcBef>
                <a:spcPts val="0"/>
              </a:spcBef>
            </a:pPr>
            <a:r>
              <a:rPr lang="en-US" sz="2000" dirty="0"/>
              <a:t>c[2] = -9</a:t>
            </a:r>
          </a:p>
          <a:p>
            <a:pPr>
              <a:spcBef>
                <a:spcPts val="0"/>
              </a:spcBef>
            </a:pPr>
            <a:r>
              <a:rPr lang="en-US" sz="2000" b="1" dirty="0"/>
              <a:t>From main, a f t e r c a l </a:t>
            </a:r>
            <a:r>
              <a:rPr lang="en-US" sz="2000" b="1" dirty="0" err="1"/>
              <a:t>l</a:t>
            </a:r>
            <a:r>
              <a:rPr lang="en-US" sz="2000" b="1" dirty="0"/>
              <a:t> i n g the function:</a:t>
            </a:r>
          </a:p>
          <a:p>
            <a:pPr>
              <a:spcBef>
                <a:spcPts val="0"/>
              </a:spcBef>
            </a:pPr>
            <a:r>
              <a:rPr lang="en-US" sz="2000" dirty="0"/>
              <a:t>a = -999 b = 2</a:t>
            </a:r>
          </a:p>
          <a:p>
            <a:pPr>
              <a:spcBef>
                <a:spcPts val="0"/>
              </a:spcBef>
            </a:pPr>
            <a:r>
              <a:rPr lang="en-US" sz="2000" dirty="0"/>
              <a:t>c[0] = -9</a:t>
            </a:r>
          </a:p>
          <a:p>
            <a:pPr>
              <a:spcBef>
                <a:spcPts val="0"/>
              </a:spcBef>
            </a:pPr>
            <a:r>
              <a:rPr lang="en-US" sz="2000" dirty="0"/>
              <a:t>c [0] = -9</a:t>
            </a:r>
          </a:p>
          <a:p>
            <a:pPr>
              <a:spcBef>
                <a:spcPts val="0"/>
              </a:spcBef>
            </a:pPr>
            <a:r>
              <a:rPr lang="en-US" sz="2000" dirty="0"/>
              <a:t>c[2] = -9</a:t>
            </a:r>
          </a:p>
        </p:txBody>
      </p:sp>
    </p:spTree>
    <p:extLst>
      <p:ext uri="{BB962C8B-B14F-4D97-AF65-F5344CB8AC3E}">
        <p14:creationId xmlns:p14="http://schemas.microsoft.com/office/powerpoint/2010/main" val="8689915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t>Passing an Array To a Function</a:t>
            </a:r>
            <a:r>
              <a:rPr lang="en-US" sz="3600" dirty="0"/>
              <a:t/>
            </a:r>
            <a:br>
              <a:rPr lang="en-US" sz="3600" dirty="0"/>
            </a:br>
            <a:endParaRPr lang="en-US" sz="3600" dirty="0"/>
          </a:p>
        </p:txBody>
      </p:sp>
      <p:sp>
        <p:nvSpPr>
          <p:cNvPr id="3" name="Content Placeholder 2"/>
          <p:cNvSpPr>
            <a:spLocks noGrp="1"/>
          </p:cNvSpPr>
          <p:nvPr>
            <p:ph idx="1"/>
          </p:nvPr>
        </p:nvSpPr>
        <p:spPr>
          <a:xfrm>
            <a:off x="395536" y="1196752"/>
            <a:ext cx="8373616" cy="4525963"/>
          </a:xfrm>
        </p:spPr>
        <p:txBody>
          <a:bodyPr>
            <a:noAutofit/>
          </a:bodyPr>
          <a:lstStyle/>
          <a:p>
            <a:pPr algn="just"/>
            <a:r>
              <a:rPr lang="en-US" sz="2400" dirty="0"/>
              <a:t>We now see that the value of </a:t>
            </a:r>
            <a:r>
              <a:rPr lang="en-US" sz="2400" b="1" dirty="0"/>
              <a:t>a</a:t>
            </a:r>
            <a:r>
              <a:rPr lang="en-US" sz="2400" dirty="0"/>
              <a:t> and the elements of </a:t>
            </a:r>
            <a:r>
              <a:rPr lang="en-US" sz="2400" b="1" dirty="0"/>
              <a:t>c</a:t>
            </a:r>
            <a:r>
              <a:rPr lang="en-US" sz="2400" dirty="0"/>
              <a:t> are altered within main as a result of the changes that were made in </a:t>
            </a:r>
            <a:r>
              <a:rPr lang="en-US" sz="2400" b="1" dirty="0"/>
              <a:t>modify</a:t>
            </a:r>
            <a:r>
              <a:rPr lang="en-US" sz="2400" dirty="0"/>
              <a:t>. However, the change made to </a:t>
            </a:r>
            <a:r>
              <a:rPr lang="en-US" sz="2400" b="1" dirty="0"/>
              <a:t>b</a:t>
            </a:r>
            <a:r>
              <a:rPr lang="en-US" sz="2400" dirty="0"/>
              <a:t> is confined to the function, as expected.  The ability to alter an </a:t>
            </a:r>
            <a:r>
              <a:rPr lang="en-US" sz="2400" b="1" dirty="0"/>
              <a:t>array</a:t>
            </a:r>
            <a:r>
              <a:rPr lang="en-US" sz="2400" dirty="0"/>
              <a:t> globally within a function provides a convenient mechanism for moving multiple data items back and forth between the function and the calling portion of the program. Simply pass the array to the function and then alter its elements within the function. Or, if the original array must be preserved, copy the array (element-by-element) within the calling portion of the program, pass the copy to the function, and perform the alterations. You should exercise some caution in altering an array within a function, however, since it is very easy to unintentionally alter the array outside of the function.</a:t>
            </a:r>
          </a:p>
        </p:txBody>
      </p:sp>
    </p:spTree>
    <p:extLst>
      <p:ext uri="{BB962C8B-B14F-4D97-AF65-F5344CB8AC3E}">
        <p14:creationId xmlns:p14="http://schemas.microsoft.com/office/powerpoint/2010/main" val="10089297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pPr algn="l"/>
            <a:r>
              <a:rPr lang="en-US" sz="3600" b="1" dirty="0"/>
              <a:t>Review Questions</a:t>
            </a:r>
            <a:endParaRPr lang="en-US" sz="3600" dirty="0"/>
          </a:p>
        </p:txBody>
      </p:sp>
      <p:sp>
        <p:nvSpPr>
          <p:cNvPr id="3" name="Content Placeholder 2"/>
          <p:cNvSpPr>
            <a:spLocks noGrp="1"/>
          </p:cNvSpPr>
          <p:nvPr>
            <p:ph idx="1"/>
          </p:nvPr>
        </p:nvSpPr>
        <p:spPr>
          <a:xfrm>
            <a:off x="395536" y="1052736"/>
            <a:ext cx="8373616" cy="4525963"/>
          </a:xfrm>
        </p:spPr>
        <p:txBody>
          <a:bodyPr>
            <a:noAutofit/>
          </a:bodyPr>
          <a:lstStyle/>
          <a:p>
            <a:pPr marL="457200" lvl="0" indent="-457200">
              <a:spcBef>
                <a:spcPts val="0"/>
              </a:spcBef>
              <a:buFont typeface="+mj-lt"/>
              <a:buAutoNum type="arabicParenR"/>
            </a:pPr>
            <a:r>
              <a:rPr lang="en-US" sz="2200" dirty="0"/>
              <a:t>When passing an array to a function, how must the array argument be written? How is the corresponding formal argument written?</a:t>
            </a:r>
          </a:p>
          <a:p>
            <a:pPr marL="457200" lvl="0" indent="-457200">
              <a:spcBef>
                <a:spcPts val="0"/>
              </a:spcBef>
              <a:buFont typeface="+mj-lt"/>
              <a:buAutoNum type="arabicParenR"/>
            </a:pPr>
            <a:r>
              <a:rPr lang="en-US" sz="2200" dirty="0"/>
              <a:t>When passing an argument to a function, what is the difference between passing by value and passing by reference</a:t>
            </a:r>
            <a:r>
              <a:rPr lang="en-US" sz="2200" dirty="0" smtClean="0"/>
              <a:t>?</a:t>
            </a:r>
          </a:p>
          <a:p>
            <a:pPr marL="457200" indent="-457200">
              <a:spcBef>
                <a:spcPts val="0"/>
              </a:spcBef>
              <a:buFont typeface="+mj-lt"/>
              <a:buAutoNum type="arabicParenR"/>
            </a:pPr>
            <a:r>
              <a:rPr lang="en-US" sz="2200" dirty="0"/>
              <a:t>If an array is passed to a function and several of its elements are altered within the function, are these changes recognized in the calling portion of the </a:t>
            </a:r>
            <a:r>
              <a:rPr lang="en-US" sz="2200" dirty="0" smtClean="0"/>
              <a:t>program</a:t>
            </a:r>
          </a:p>
          <a:p>
            <a:pPr marL="457200" lvl="0" indent="-457200">
              <a:spcBef>
                <a:spcPts val="0"/>
              </a:spcBef>
              <a:buFont typeface="+mj-lt"/>
              <a:buAutoNum type="arabicParenR"/>
            </a:pPr>
            <a:r>
              <a:rPr lang="en-US" sz="2200" dirty="0"/>
              <a:t>Describe the array that is defined in each of the following statements. Indicate what values are assigned to the individual array elements:</a:t>
            </a:r>
          </a:p>
          <a:p>
            <a:pPr marL="800100" lvl="2" indent="0">
              <a:spcBef>
                <a:spcPts val="0"/>
              </a:spcBef>
              <a:buNone/>
            </a:pPr>
            <a:r>
              <a:rPr lang="en-US" sz="2000" dirty="0"/>
              <a:t>float c[8] = {2., 5., 3., -4., 12., 12., O., 8.);</a:t>
            </a:r>
          </a:p>
          <a:p>
            <a:pPr marL="800100" lvl="2" indent="0">
              <a:spcBef>
                <a:spcPts val="0"/>
              </a:spcBef>
              <a:buNone/>
            </a:pPr>
            <a:r>
              <a:rPr lang="en-US" sz="2000" dirty="0"/>
              <a:t>float c[8] = {2., 5., 3., -4.);</a:t>
            </a:r>
          </a:p>
          <a:p>
            <a:pPr marL="800100" lvl="2" indent="0">
              <a:spcBef>
                <a:spcPts val="0"/>
              </a:spcBef>
              <a:buNone/>
            </a:pPr>
            <a:r>
              <a:rPr lang="en-US" sz="2000" dirty="0" err="1"/>
              <a:t>int</a:t>
            </a:r>
            <a:r>
              <a:rPr lang="en-US" sz="2000" dirty="0"/>
              <a:t> z[12] = (0, 0, </a:t>
            </a:r>
            <a:r>
              <a:rPr lang="en-US" sz="2000" i="1" dirty="0"/>
              <a:t>8, </a:t>
            </a:r>
            <a:r>
              <a:rPr lang="en-US" sz="2000" dirty="0"/>
              <a:t>0, 0, 6);</a:t>
            </a:r>
          </a:p>
          <a:p>
            <a:pPr marL="800100" lvl="2" indent="0">
              <a:spcBef>
                <a:spcPts val="0"/>
              </a:spcBef>
              <a:buNone/>
            </a:pPr>
            <a:r>
              <a:rPr lang="en-US" sz="2000" dirty="0"/>
              <a:t>char flag[4] = { ' T ' , ' R ‘ , ' U ' , 'E'};</a:t>
            </a:r>
          </a:p>
          <a:p>
            <a:pPr marL="800100" lvl="2" indent="0">
              <a:spcBef>
                <a:spcPts val="0"/>
              </a:spcBef>
              <a:buNone/>
            </a:pPr>
            <a:r>
              <a:rPr lang="en-US" sz="2000" dirty="0"/>
              <a:t>char flag[5]= { ' T ' , ' R ‘ , ' U ' , 'E'};</a:t>
            </a:r>
          </a:p>
          <a:p>
            <a:pPr marL="800100" lvl="2" indent="0">
              <a:spcBef>
                <a:spcPts val="0"/>
              </a:spcBef>
              <a:buNone/>
            </a:pPr>
            <a:r>
              <a:rPr lang="en-US" sz="2000" dirty="0"/>
              <a:t>char flag[] = "TRUE';</a:t>
            </a:r>
          </a:p>
          <a:p>
            <a:pPr marL="457200" indent="-457200">
              <a:spcBef>
                <a:spcPts val="0"/>
              </a:spcBef>
              <a:buFont typeface="+mj-lt"/>
              <a:buAutoNum type="arabicParenR"/>
            </a:pPr>
            <a:endParaRPr lang="en-US" sz="2200" dirty="0"/>
          </a:p>
          <a:p>
            <a:pPr marL="457200" lvl="0" indent="-457200">
              <a:spcBef>
                <a:spcPts val="0"/>
              </a:spcBef>
              <a:buFont typeface="+mj-lt"/>
              <a:buAutoNum type="arabicParenR"/>
            </a:pPr>
            <a:endParaRPr lang="en-US" sz="2200" dirty="0"/>
          </a:p>
        </p:txBody>
      </p:sp>
    </p:spTree>
    <p:extLst>
      <p:ext uri="{BB962C8B-B14F-4D97-AF65-F5344CB8AC3E}">
        <p14:creationId xmlns:p14="http://schemas.microsoft.com/office/powerpoint/2010/main" val="21765447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pPr algn="l"/>
            <a:r>
              <a:rPr lang="en-US" sz="3600" b="1" dirty="0"/>
              <a:t>Review Questions</a:t>
            </a:r>
            <a:endParaRPr lang="en-US" sz="3600" dirty="0"/>
          </a:p>
        </p:txBody>
      </p:sp>
      <p:sp>
        <p:nvSpPr>
          <p:cNvPr id="3" name="Content Placeholder 2"/>
          <p:cNvSpPr>
            <a:spLocks noGrp="1"/>
          </p:cNvSpPr>
          <p:nvPr>
            <p:ph idx="1"/>
          </p:nvPr>
        </p:nvSpPr>
        <p:spPr>
          <a:xfrm>
            <a:off x="395536" y="908720"/>
            <a:ext cx="8496944" cy="5805264"/>
          </a:xfrm>
        </p:spPr>
        <p:txBody>
          <a:bodyPr>
            <a:noAutofit/>
          </a:bodyPr>
          <a:lstStyle/>
          <a:p>
            <a:pPr marL="457200" lvl="0" indent="-457200">
              <a:buFont typeface="+mj-lt"/>
              <a:buAutoNum type="arabicPeriod" startAt="5"/>
            </a:pPr>
            <a:r>
              <a:rPr lang="en-US" sz="2000" dirty="0"/>
              <a:t>Describe the output generated by the following programs</a:t>
            </a:r>
          </a:p>
          <a:p>
            <a:pPr marL="0" indent="0">
              <a:buNone/>
            </a:pPr>
            <a:r>
              <a:rPr lang="en-US" sz="2000" dirty="0"/>
              <a:t>#include &lt;</a:t>
            </a:r>
            <a:r>
              <a:rPr lang="en-US" sz="2000" dirty="0" err="1"/>
              <a:t>stdio.h</a:t>
            </a:r>
            <a:r>
              <a:rPr lang="en-US" sz="2000" dirty="0"/>
              <a:t>&gt;</a:t>
            </a:r>
          </a:p>
          <a:p>
            <a:pPr marL="0" indent="0">
              <a:buNone/>
            </a:pPr>
            <a:r>
              <a:rPr lang="en-US" sz="2000" dirty="0"/>
              <a:t>main ( )</a:t>
            </a:r>
          </a:p>
          <a:p>
            <a:pPr marL="0" indent="0">
              <a:buNone/>
            </a:pPr>
            <a:r>
              <a:rPr lang="en-US" sz="2000" dirty="0"/>
              <a:t>{</a:t>
            </a:r>
          </a:p>
          <a:p>
            <a:pPr marL="0" indent="0">
              <a:buNone/>
            </a:pPr>
            <a:r>
              <a:rPr lang="en-US" sz="2000" dirty="0" err="1"/>
              <a:t>int</a:t>
            </a:r>
            <a:r>
              <a:rPr lang="en-US" sz="2000" dirty="0"/>
              <a:t> a, b = 0;</a:t>
            </a:r>
          </a:p>
          <a:p>
            <a:pPr marL="0" indent="0">
              <a:buNone/>
            </a:pPr>
            <a:r>
              <a:rPr lang="en-US" sz="2000" dirty="0" err="1"/>
              <a:t>int</a:t>
            </a:r>
            <a:r>
              <a:rPr lang="en-US" sz="2000" dirty="0"/>
              <a:t> c[10] = (1, 2, 3, 4, </a:t>
            </a:r>
            <a:r>
              <a:rPr lang="en-US" sz="2000" i="1" dirty="0"/>
              <a:t>5 , </a:t>
            </a:r>
            <a:r>
              <a:rPr lang="en-US" sz="2000" dirty="0"/>
              <a:t>6, 7, </a:t>
            </a:r>
            <a:r>
              <a:rPr lang="en-US" sz="2000" i="1" dirty="0"/>
              <a:t>8, </a:t>
            </a:r>
            <a:r>
              <a:rPr lang="en-US" sz="2000" dirty="0"/>
              <a:t>9, </a:t>
            </a:r>
            <a:r>
              <a:rPr lang="en-US" sz="2000" i="1" dirty="0"/>
              <a:t>0);</a:t>
            </a:r>
            <a:endParaRPr lang="en-US" sz="2000" dirty="0"/>
          </a:p>
          <a:p>
            <a:pPr marL="0" indent="0">
              <a:buNone/>
            </a:pPr>
            <a:r>
              <a:rPr lang="en-US" sz="2000" dirty="0"/>
              <a:t>for (a = 0; a &lt; 10; ++a)</a:t>
            </a:r>
          </a:p>
          <a:p>
            <a:pPr marL="0" indent="0">
              <a:buNone/>
            </a:pPr>
            <a:r>
              <a:rPr lang="en-US" sz="2000" dirty="0"/>
              <a:t>b += c[a];</a:t>
            </a:r>
          </a:p>
          <a:p>
            <a:pPr marL="0" indent="0">
              <a:buNone/>
            </a:pPr>
            <a:r>
              <a:rPr lang="en-US" sz="2000" dirty="0" err="1"/>
              <a:t>printf</a:t>
            </a:r>
            <a:r>
              <a:rPr lang="en-US" sz="2000" dirty="0"/>
              <a:t> ( "%d", b) ;</a:t>
            </a:r>
          </a:p>
          <a:p>
            <a:pPr marL="0" indent="0">
              <a:buNone/>
            </a:pPr>
            <a:r>
              <a:rPr lang="en-US" sz="2000" dirty="0" smtClean="0"/>
              <a:t>}</a:t>
            </a:r>
          </a:p>
          <a:p>
            <a:pPr marL="0" lvl="0" indent="0">
              <a:buNone/>
            </a:pPr>
            <a:r>
              <a:rPr lang="en-US" sz="2000" dirty="0" smtClean="0"/>
              <a:t>6.  Write </a:t>
            </a:r>
            <a:r>
              <a:rPr lang="en-US" sz="2000" dirty="0"/>
              <a:t>a C program that will enter a line of text, store it in an array and then display it backwards. Allow the length of the line to be unspecified (terminated by pressing the Enter key), but assume that it will not exceed 80 </a:t>
            </a:r>
            <a:r>
              <a:rPr lang="en-US" sz="2000" dirty="0" smtClean="0"/>
              <a:t>characters. Test </a:t>
            </a:r>
            <a:r>
              <a:rPr lang="en-US" sz="2000" dirty="0"/>
              <a:t>the program with any line of </a:t>
            </a:r>
            <a:r>
              <a:rPr lang="en-US" sz="2000" dirty="0" smtClean="0"/>
              <a:t>text. </a:t>
            </a:r>
          </a:p>
          <a:p>
            <a:pPr marL="0" indent="0">
              <a:buNone/>
            </a:pPr>
            <a:r>
              <a:rPr lang="en-US" sz="2000" dirty="0" smtClean="0"/>
              <a:t>Note</a:t>
            </a:r>
            <a:r>
              <a:rPr lang="en-US" sz="2000" dirty="0"/>
              <a:t>: Array passing operates by reference, therefore any change made by the receiving method is permanent- that is global; beyond the scope of the method</a:t>
            </a:r>
            <a:endParaRPr lang="en-US" sz="2000" dirty="0" smtClean="0"/>
          </a:p>
          <a:p>
            <a:pPr marL="457200" indent="-457200">
              <a:buFont typeface="+mj-lt"/>
              <a:buAutoNum type="arabicPeriod" startAt="5"/>
            </a:pPr>
            <a:endParaRPr lang="en-US" sz="2000" dirty="0" smtClean="0"/>
          </a:p>
          <a:p>
            <a:pPr marL="457200" indent="-457200">
              <a:buFont typeface="+mj-lt"/>
              <a:buAutoNum type="arabicPeriod" startAt="5"/>
            </a:pPr>
            <a:endParaRPr lang="en-US" sz="2000" dirty="0"/>
          </a:p>
        </p:txBody>
      </p:sp>
    </p:spTree>
    <p:extLst>
      <p:ext uri="{BB962C8B-B14F-4D97-AF65-F5344CB8AC3E}">
        <p14:creationId xmlns:p14="http://schemas.microsoft.com/office/powerpoint/2010/main" val="36091753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pPr algn="l"/>
            <a:r>
              <a:rPr lang="en-CA" sz="3600" b="1" dirty="0"/>
              <a:t>READING AND WRITING LINE OF TEXT</a:t>
            </a:r>
            <a:endParaRPr lang="en-US" sz="3600" dirty="0"/>
          </a:p>
        </p:txBody>
      </p:sp>
      <p:sp>
        <p:nvSpPr>
          <p:cNvPr id="3" name="Content Placeholder 2"/>
          <p:cNvSpPr>
            <a:spLocks noGrp="1"/>
          </p:cNvSpPr>
          <p:nvPr>
            <p:ph idx="1"/>
          </p:nvPr>
        </p:nvSpPr>
        <p:spPr>
          <a:xfrm>
            <a:off x="395536" y="908720"/>
            <a:ext cx="8496944" cy="5805264"/>
          </a:xfrm>
        </p:spPr>
        <p:txBody>
          <a:bodyPr>
            <a:noAutofit/>
          </a:bodyPr>
          <a:lstStyle/>
          <a:p>
            <a:r>
              <a:rPr lang="en-US" sz="2000" b="1" i="1" dirty="0"/>
              <a:t>Using </a:t>
            </a:r>
            <a:r>
              <a:rPr lang="en-US" sz="2000" b="1" i="1" dirty="0" err="1"/>
              <a:t>scanf</a:t>
            </a:r>
            <a:r>
              <a:rPr lang="en-US" sz="2000" b="1" i="1" dirty="0"/>
              <a:t> and </a:t>
            </a:r>
            <a:r>
              <a:rPr lang="en-US" sz="2000" b="1" i="1" dirty="0" err="1"/>
              <a:t>printf</a:t>
            </a:r>
            <a:r>
              <a:rPr lang="en-US" sz="2000" b="1" i="1" dirty="0" smtClean="0"/>
              <a:t>:</a:t>
            </a:r>
            <a:endParaRPr lang="en-US" sz="2000" dirty="0"/>
          </a:p>
          <a:p>
            <a:r>
              <a:rPr lang="en-US" sz="2000" dirty="0"/>
              <a:t>Functions as </a:t>
            </a:r>
            <a:r>
              <a:rPr lang="en-US" sz="2000" b="1" dirty="0" err="1"/>
              <a:t>scanf</a:t>
            </a:r>
            <a:r>
              <a:rPr lang="en-US" sz="2000" dirty="0"/>
              <a:t> and </a:t>
            </a:r>
            <a:r>
              <a:rPr lang="en-US" sz="2000" b="1" dirty="0" err="1"/>
              <a:t>printf</a:t>
            </a:r>
            <a:r>
              <a:rPr lang="en-US" sz="2000" dirty="0"/>
              <a:t> can be used to read in a line of text and then write it back out, just </a:t>
            </a:r>
            <a:r>
              <a:rPr lang="en-US" sz="2000" b="1" dirty="0"/>
              <a:t>as </a:t>
            </a:r>
            <a:r>
              <a:rPr lang="en-US" sz="2000" dirty="0"/>
              <a:t>it was entered. This can work for a line of text that contains a variety of characters, including whitespace characters. The string will be entered from the keyboard, and will terminate with a newline character (i.e., the string will end when the user presses the </a:t>
            </a:r>
            <a:r>
              <a:rPr lang="en-US" sz="2000" b="1" dirty="0"/>
              <a:t>Enter </a:t>
            </a:r>
            <a:r>
              <a:rPr lang="en-US" sz="2000" dirty="0"/>
              <a:t>key</a:t>
            </a:r>
            <a:r>
              <a:rPr lang="en-US" sz="2000" dirty="0" smtClean="0"/>
              <a:t>).</a:t>
            </a:r>
          </a:p>
          <a:p>
            <a:pPr marL="457200" indent="-457200">
              <a:buFont typeface="+mj-lt"/>
              <a:buAutoNum type="arabicPeriod"/>
            </a:pPr>
            <a:r>
              <a:rPr lang="en-US" sz="2000" dirty="0"/>
              <a:t>//program to demonstrate the reading and writing of a line of text</a:t>
            </a:r>
          </a:p>
          <a:p>
            <a:pPr marL="457200" indent="-457200">
              <a:buFont typeface="+mj-lt"/>
              <a:buAutoNum type="arabicPeriod"/>
            </a:pPr>
            <a:r>
              <a:rPr lang="en-US" sz="2000" dirty="0"/>
              <a:t>#include &lt;</a:t>
            </a:r>
            <a:r>
              <a:rPr lang="en-US" sz="2000" dirty="0" err="1"/>
              <a:t>stdio.h</a:t>
            </a:r>
            <a:r>
              <a:rPr lang="en-US" sz="2000" dirty="0"/>
              <a:t>&gt;</a:t>
            </a:r>
          </a:p>
          <a:p>
            <a:pPr marL="457200" indent="-457200">
              <a:buFont typeface="+mj-lt"/>
              <a:buAutoNum type="arabicPeriod"/>
            </a:pPr>
            <a:r>
              <a:rPr lang="en-US" sz="2000" dirty="0"/>
              <a:t>main( ) /* read and w r i t e a l i n e o f t e x t */</a:t>
            </a:r>
          </a:p>
          <a:p>
            <a:pPr marL="457200" indent="-457200">
              <a:buFont typeface="+mj-lt"/>
              <a:buAutoNum type="arabicPeriod"/>
            </a:pPr>
            <a:r>
              <a:rPr lang="en-US" sz="2000" dirty="0"/>
              <a:t>{</a:t>
            </a:r>
          </a:p>
          <a:p>
            <a:pPr marL="457200" indent="-457200">
              <a:buFont typeface="+mj-lt"/>
              <a:buAutoNum type="arabicPeriod"/>
            </a:pPr>
            <a:r>
              <a:rPr lang="en-US" sz="2000" dirty="0"/>
              <a:t>char line[80] ;</a:t>
            </a:r>
          </a:p>
          <a:p>
            <a:pPr marL="457200" indent="-457200">
              <a:buFont typeface="+mj-lt"/>
              <a:buAutoNum type="arabicPeriod"/>
            </a:pPr>
            <a:r>
              <a:rPr lang="en-US" sz="2000" dirty="0" err="1"/>
              <a:t>scanf</a:t>
            </a:r>
            <a:r>
              <a:rPr lang="en-US" sz="2000" dirty="0"/>
              <a:t>(" % [ ^ \ n ] " , line) ;</a:t>
            </a:r>
          </a:p>
          <a:p>
            <a:pPr marL="457200" indent="-457200">
              <a:buFont typeface="+mj-lt"/>
              <a:buAutoNum type="arabicPeriod"/>
            </a:pPr>
            <a:r>
              <a:rPr lang="en-US" sz="2000" dirty="0" err="1"/>
              <a:t>printf</a:t>
            </a:r>
            <a:r>
              <a:rPr lang="en-US" sz="2000" dirty="0"/>
              <a:t> ( </a:t>
            </a:r>
            <a:r>
              <a:rPr lang="en-US" sz="2000" b="1" dirty="0"/>
              <a:t>"%s"</a:t>
            </a:r>
            <a:r>
              <a:rPr lang="en-US" sz="2000" dirty="0"/>
              <a:t>, line ) ;</a:t>
            </a:r>
          </a:p>
          <a:p>
            <a:pPr marL="457200" indent="-457200">
              <a:buFont typeface="+mj-lt"/>
              <a:buAutoNum type="arabicPeriod"/>
            </a:pPr>
            <a:r>
              <a:rPr lang="en-US" sz="2000" b="1" dirty="0"/>
              <a:t>}</a:t>
            </a:r>
            <a:endParaRPr lang="en-US" sz="2000" dirty="0"/>
          </a:p>
          <a:p>
            <a:r>
              <a:rPr lang="en-US" sz="2000" b="1" dirty="0"/>
              <a:t> </a:t>
            </a:r>
            <a:r>
              <a:rPr lang="en-US" sz="2000" dirty="0"/>
              <a:t>Example of such input string is</a:t>
            </a:r>
            <a:r>
              <a:rPr lang="en-US" sz="2000" dirty="0" smtClean="0"/>
              <a:t>:</a:t>
            </a:r>
            <a:endParaRPr lang="en-US" sz="2000" dirty="0"/>
          </a:p>
          <a:p>
            <a:r>
              <a:rPr lang="en-US" sz="2000" i="1" dirty="0" smtClean="0"/>
              <a:t>                                                            Eureka</a:t>
            </a:r>
            <a:r>
              <a:rPr lang="en-US" sz="2000" i="1" dirty="0"/>
              <a:t>, I have found it!</a:t>
            </a:r>
            <a:endParaRPr lang="en-US" sz="2000" dirty="0"/>
          </a:p>
          <a:p>
            <a:endParaRPr lang="en-US" sz="2000" dirty="0"/>
          </a:p>
          <a:p>
            <a:endParaRPr lang="en-US" sz="2000" dirty="0"/>
          </a:p>
        </p:txBody>
      </p:sp>
    </p:spTree>
    <p:extLst>
      <p:ext uri="{BB962C8B-B14F-4D97-AF65-F5344CB8AC3E}">
        <p14:creationId xmlns:p14="http://schemas.microsoft.com/office/powerpoint/2010/main" val="23923469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pPr algn="l"/>
            <a:r>
              <a:rPr lang="en-US" sz="3600" b="1" i="1" dirty="0"/>
              <a:t>Using gets and puts functions:</a:t>
            </a:r>
            <a:endParaRPr lang="en-US" sz="3600" dirty="0"/>
          </a:p>
        </p:txBody>
      </p:sp>
      <p:sp>
        <p:nvSpPr>
          <p:cNvPr id="3" name="Content Placeholder 2"/>
          <p:cNvSpPr>
            <a:spLocks noGrp="1"/>
          </p:cNvSpPr>
          <p:nvPr>
            <p:ph idx="1"/>
          </p:nvPr>
        </p:nvSpPr>
        <p:spPr>
          <a:xfrm>
            <a:off x="395536" y="908720"/>
            <a:ext cx="8496944" cy="5805264"/>
          </a:xfrm>
        </p:spPr>
        <p:txBody>
          <a:bodyPr>
            <a:noAutofit/>
          </a:bodyPr>
          <a:lstStyle/>
          <a:p>
            <a:r>
              <a:rPr lang="en-US" sz="2000" dirty="0"/>
              <a:t>We can alternatively use functions gets and puts to achieve the same task as above. </a:t>
            </a:r>
          </a:p>
          <a:p>
            <a:r>
              <a:rPr lang="en-US" sz="2000" dirty="0"/>
              <a:t>The </a:t>
            </a:r>
            <a:r>
              <a:rPr lang="en-US" sz="2000" b="1" dirty="0"/>
              <a:t>gets </a:t>
            </a:r>
            <a:r>
              <a:rPr lang="en-US" sz="2000" dirty="0"/>
              <a:t>and </a:t>
            </a:r>
            <a:r>
              <a:rPr lang="en-US" sz="2000" b="1" dirty="0"/>
              <a:t>puts </a:t>
            </a:r>
            <a:r>
              <a:rPr lang="en-US" sz="2000" dirty="0"/>
              <a:t>functions offer simple alternative to the use of </a:t>
            </a:r>
            <a:r>
              <a:rPr lang="en-US" sz="2000" b="1" dirty="0" err="1"/>
              <a:t>scanf</a:t>
            </a:r>
            <a:r>
              <a:rPr lang="en-US" sz="2000" b="1" dirty="0"/>
              <a:t> </a:t>
            </a:r>
            <a:r>
              <a:rPr lang="en-US" sz="2000" dirty="0"/>
              <a:t>and </a:t>
            </a:r>
            <a:r>
              <a:rPr lang="en-US" sz="2000" b="1" dirty="0" err="1"/>
              <a:t>printf</a:t>
            </a:r>
            <a:r>
              <a:rPr lang="en-US" sz="2000" b="1" dirty="0"/>
              <a:t> </a:t>
            </a:r>
            <a:r>
              <a:rPr lang="en-US" sz="2000" dirty="0"/>
              <a:t>for reading and displaying strings, as illustrated below.</a:t>
            </a:r>
          </a:p>
          <a:p>
            <a:r>
              <a:rPr lang="en-US" sz="2000" dirty="0"/>
              <a:t> </a:t>
            </a:r>
          </a:p>
          <a:p>
            <a:r>
              <a:rPr lang="en-US" sz="2000" dirty="0"/>
              <a:t>On the other hand, the </a:t>
            </a:r>
            <a:r>
              <a:rPr lang="en-US" sz="2000" b="1" dirty="0" err="1"/>
              <a:t>scanf</a:t>
            </a:r>
            <a:r>
              <a:rPr lang="en-US" sz="2000" b="1" dirty="0"/>
              <a:t> </a:t>
            </a:r>
            <a:r>
              <a:rPr lang="en-US" sz="2000" dirty="0"/>
              <a:t>and </a:t>
            </a:r>
            <a:r>
              <a:rPr lang="en-US" sz="2000" b="1" dirty="0" err="1"/>
              <a:t>printf</a:t>
            </a:r>
            <a:r>
              <a:rPr lang="en-US" sz="2000" dirty="0"/>
              <a:t> functions in the earlier program can be expanded to include additional data items, whereas the present program cannot</a:t>
            </a:r>
            <a:r>
              <a:rPr lang="en-US" sz="2000" dirty="0" smtClean="0"/>
              <a:t>.</a:t>
            </a:r>
          </a:p>
          <a:p>
            <a:pPr marL="457200" indent="-457200">
              <a:buFont typeface="+mj-lt"/>
              <a:buAutoNum type="arabicParenR"/>
            </a:pPr>
            <a:r>
              <a:rPr lang="en-US" sz="2000" dirty="0"/>
              <a:t>//using gets and puts functions</a:t>
            </a:r>
          </a:p>
          <a:p>
            <a:pPr marL="457200" indent="-457200">
              <a:buFont typeface="+mj-lt"/>
              <a:buAutoNum type="arabicParenR"/>
            </a:pPr>
            <a:r>
              <a:rPr lang="en-US" sz="2000" dirty="0"/>
              <a:t>#include &lt;</a:t>
            </a:r>
            <a:r>
              <a:rPr lang="en-US" sz="2000" dirty="0" err="1"/>
              <a:t>stdio.h</a:t>
            </a:r>
            <a:r>
              <a:rPr lang="en-US" sz="2000" dirty="0"/>
              <a:t>&gt;</a:t>
            </a:r>
          </a:p>
          <a:p>
            <a:pPr marL="457200" indent="-457200">
              <a:buFont typeface="+mj-lt"/>
              <a:buAutoNum type="arabicParenR"/>
            </a:pPr>
            <a:r>
              <a:rPr lang="en-US" sz="2000" dirty="0"/>
              <a:t>main( ) // read and write a line of text</a:t>
            </a:r>
          </a:p>
          <a:p>
            <a:pPr marL="457200" indent="-457200">
              <a:buFont typeface="+mj-lt"/>
              <a:buAutoNum type="arabicParenR"/>
            </a:pPr>
            <a:r>
              <a:rPr lang="en-US" sz="2000" dirty="0"/>
              <a:t>{</a:t>
            </a:r>
          </a:p>
          <a:p>
            <a:pPr marL="457200" indent="-457200">
              <a:buFont typeface="+mj-lt"/>
              <a:buAutoNum type="arabicParenR"/>
            </a:pPr>
            <a:r>
              <a:rPr lang="en-US" sz="2000" dirty="0"/>
              <a:t>char line[80] ;</a:t>
            </a:r>
          </a:p>
          <a:p>
            <a:pPr marL="457200" indent="-457200">
              <a:buFont typeface="+mj-lt"/>
              <a:buAutoNum type="arabicParenR"/>
            </a:pPr>
            <a:r>
              <a:rPr lang="en-US" sz="2000" dirty="0"/>
              <a:t>gets(1ine);</a:t>
            </a:r>
          </a:p>
          <a:p>
            <a:pPr marL="457200" indent="-457200">
              <a:buFont typeface="+mj-lt"/>
              <a:buAutoNum type="arabicParenR"/>
            </a:pPr>
            <a:r>
              <a:rPr lang="en-US" sz="2000" dirty="0"/>
              <a:t>puts(1ine);</a:t>
            </a:r>
          </a:p>
          <a:p>
            <a:pPr marL="457200" indent="-457200">
              <a:buFont typeface="+mj-lt"/>
              <a:buAutoNum type="arabicParenR"/>
            </a:pPr>
            <a:r>
              <a:rPr lang="en-US" sz="2000" b="1" dirty="0"/>
              <a:t>}</a:t>
            </a:r>
            <a:endParaRPr lang="en-US" sz="2000" dirty="0"/>
          </a:p>
          <a:p>
            <a:r>
              <a:rPr lang="en-CA" sz="2000" b="1" dirty="0"/>
              <a:t> </a:t>
            </a:r>
            <a:endParaRPr lang="en-US" sz="2000" dirty="0"/>
          </a:p>
          <a:p>
            <a:endParaRPr lang="en-US" sz="2000" dirty="0"/>
          </a:p>
        </p:txBody>
      </p:sp>
    </p:spTree>
    <p:extLst>
      <p:ext uri="{BB962C8B-B14F-4D97-AF65-F5344CB8AC3E}">
        <p14:creationId xmlns:p14="http://schemas.microsoft.com/office/powerpoint/2010/main" val="30029951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34082"/>
          </a:xfrm>
        </p:spPr>
        <p:txBody>
          <a:bodyPr>
            <a:noAutofit/>
          </a:bodyPr>
          <a:lstStyle/>
          <a:p>
            <a:pPr algn="l"/>
            <a:r>
              <a:rPr lang="en-CA" sz="3600" b="1" dirty="0"/>
              <a:t>Further Example:</a:t>
            </a:r>
            <a:endParaRPr lang="en-US" sz="3600" dirty="0"/>
          </a:p>
        </p:txBody>
      </p:sp>
      <p:sp>
        <p:nvSpPr>
          <p:cNvPr id="3" name="Content Placeholder 2"/>
          <p:cNvSpPr>
            <a:spLocks noGrp="1"/>
          </p:cNvSpPr>
          <p:nvPr>
            <p:ph idx="1"/>
          </p:nvPr>
        </p:nvSpPr>
        <p:spPr>
          <a:xfrm>
            <a:off x="251520" y="764704"/>
            <a:ext cx="8640960" cy="5805264"/>
          </a:xfrm>
        </p:spPr>
        <p:txBody>
          <a:bodyPr>
            <a:noAutofit/>
          </a:bodyPr>
          <a:lstStyle/>
          <a:p>
            <a:pPr>
              <a:spcBef>
                <a:spcPts val="0"/>
              </a:spcBef>
            </a:pPr>
            <a:r>
              <a:rPr lang="en-CA" sz="2000" dirty="0"/>
              <a:t>Write a simple C program that can allow user to input his/her name from the keyboard with the aid of an array of character. The program should be able to:</a:t>
            </a:r>
            <a:endParaRPr lang="en-US" sz="2000" dirty="0"/>
          </a:p>
          <a:p>
            <a:pPr marL="514350" lvl="0" indent="-514350">
              <a:spcBef>
                <a:spcPts val="0"/>
              </a:spcBef>
              <a:buFont typeface="+mj-lt"/>
              <a:buAutoNum type="romanLcPeriod"/>
            </a:pPr>
            <a:r>
              <a:rPr lang="en-CA" sz="2000" dirty="0"/>
              <a:t>Ask for the name</a:t>
            </a:r>
            <a:endParaRPr lang="en-US" sz="2000" dirty="0"/>
          </a:p>
          <a:p>
            <a:pPr marL="514350" lvl="0" indent="-514350">
              <a:spcBef>
                <a:spcPts val="0"/>
              </a:spcBef>
              <a:buFont typeface="+mj-lt"/>
              <a:buAutoNum type="romanLcPeriod"/>
            </a:pPr>
            <a:r>
              <a:rPr lang="en-CA" sz="2000" dirty="0"/>
              <a:t>Allow input of name</a:t>
            </a:r>
            <a:endParaRPr lang="en-US" sz="2000" dirty="0"/>
          </a:p>
          <a:p>
            <a:pPr marL="514350" lvl="0" indent="-514350">
              <a:spcBef>
                <a:spcPts val="0"/>
              </a:spcBef>
              <a:buFont typeface="+mj-lt"/>
              <a:buAutoNum type="romanLcPeriod"/>
            </a:pPr>
            <a:r>
              <a:rPr lang="en-CA" sz="2000" dirty="0"/>
              <a:t>Output the name</a:t>
            </a:r>
            <a:endParaRPr lang="en-US" sz="2000" dirty="0"/>
          </a:p>
          <a:p>
            <a:pPr>
              <a:spcBef>
                <a:spcPts val="0"/>
              </a:spcBef>
            </a:pPr>
            <a:r>
              <a:rPr lang="en-CA" sz="2000" dirty="0"/>
              <a:t>Hint: The program should output the </a:t>
            </a:r>
            <a:r>
              <a:rPr lang="en-CA" sz="2000" dirty="0" err="1"/>
              <a:t>firstname</a:t>
            </a:r>
            <a:r>
              <a:rPr lang="en-CA" sz="2000" dirty="0"/>
              <a:t> and </a:t>
            </a:r>
            <a:r>
              <a:rPr lang="en-CA" sz="2000" dirty="0" err="1"/>
              <a:t>lastname</a:t>
            </a:r>
            <a:r>
              <a:rPr lang="en-CA" sz="2000" dirty="0"/>
              <a:t> and there must be a space in-between.</a:t>
            </a:r>
            <a:endParaRPr lang="en-US" sz="2000" dirty="0"/>
          </a:p>
          <a:p>
            <a:pPr>
              <a:spcBef>
                <a:spcPts val="0"/>
              </a:spcBef>
            </a:pPr>
            <a:r>
              <a:rPr lang="en-CA" sz="2000" b="1" dirty="0"/>
              <a:t> </a:t>
            </a:r>
            <a:endParaRPr lang="en-US" sz="2000" dirty="0"/>
          </a:p>
          <a:p>
            <a:pPr>
              <a:spcBef>
                <a:spcPts val="0"/>
              </a:spcBef>
            </a:pPr>
            <a:r>
              <a:rPr lang="en-CA" sz="2000" b="1" dirty="0" smtClean="0"/>
              <a:t>//ANSWER</a:t>
            </a:r>
            <a:r>
              <a:rPr lang="en-CA" sz="2000" i="1" dirty="0" smtClean="0"/>
              <a:t> </a:t>
            </a:r>
            <a:r>
              <a:rPr lang="en-CA" sz="2000" i="1" dirty="0"/>
              <a:t>//Program to input and print my name</a:t>
            </a:r>
            <a:endParaRPr lang="en-US" sz="2000" dirty="0"/>
          </a:p>
          <a:p>
            <a:pPr marL="457200" indent="-457200">
              <a:spcBef>
                <a:spcPts val="0"/>
              </a:spcBef>
              <a:buFont typeface="+mj-lt"/>
              <a:buAutoNum type="arabicParenR"/>
            </a:pPr>
            <a:r>
              <a:rPr lang="en-CA" sz="2000" i="1" dirty="0"/>
              <a:t>#include&lt;</a:t>
            </a:r>
            <a:r>
              <a:rPr lang="en-CA" sz="2000" i="1" dirty="0" err="1"/>
              <a:t>stdio.h</a:t>
            </a:r>
            <a:r>
              <a:rPr lang="en-CA" sz="2000" i="1" dirty="0"/>
              <a:t>&gt;</a:t>
            </a:r>
            <a:endParaRPr lang="en-US" sz="2000" dirty="0"/>
          </a:p>
          <a:p>
            <a:pPr marL="457200" indent="-457200">
              <a:spcBef>
                <a:spcPts val="0"/>
              </a:spcBef>
              <a:buFont typeface="+mj-lt"/>
              <a:buAutoNum type="arabicParenR"/>
            </a:pPr>
            <a:r>
              <a:rPr lang="en-CA" sz="2000" i="1" dirty="0" err="1"/>
              <a:t>int</a:t>
            </a:r>
            <a:r>
              <a:rPr lang="en-CA" sz="2000" i="1" dirty="0"/>
              <a:t> main()</a:t>
            </a:r>
            <a:endParaRPr lang="en-US" sz="2000" dirty="0"/>
          </a:p>
          <a:p>
            <a:pPr marL="457200" indent="-457200">
              <a:spcBef>
                <a:spcPts val="0"/>
              </a:spcBef>
              <a:buFont typeface="+mj-lt"/>
              <a:buAutoNum type="arabicParenR"/>
            </a:pPr>
            <a:r>
              <a:rPr lang="en-CA" sz="2000" i="1" dirty="0"/>
              <a:t>{</a:t>
            </a:r>
            <a:endParaRPr lang="en-US" sz="2000" dirty="0"/>
          </a:p>
          <a:p>
            <a:pPr marL="457200" indent="-457200">
              <a:spcBef>
                <a:spcPts val="0"/>
              </a:spcBef>
              <a:buFont typeface="+mj-lt"/>
              <a:buAutoNum type="arabicParenR"/>
            </a:pPr>
            <a:r>
              <a:rPr lang="en-CA" sz="2000" i="1" dirty="0"/>
              <a:t>	char name[14];</a:t>
            </a:r>
            <a:endParaRPr lang="en-US" sz="2000" dirty="0"/>
          </a:p>
          <a:p>
            <a:pPr marL="457200" indent="-457200">
              <a:spcBef>
                <a:spcPts val="0"/>
              </a:spcBef>
              <a:buFont typeface="+mj-lt"/>
              <a:buAutoNum type="arabicParenR"/>
            </a:pPr>
            <a:r>
              <a:rPr lang="en-CA" sz="2000" i="1" dirty="0"/>
              <a:t>	</a:t>
            </a:r>
            <a:r>
              <a:rPr lang="en-CA" sz="2000" i="1" dirty="0" err="1"/>
              <a:t>printf</a:t>
            </a:r>
            <a:r>
              <a:rPr lang="en-CA" sz="2000" i="1" dirty="0"/>
              <a:t>("Enter your name ");</a:t>
            </a:r>
            <a:endParaRPr lang="en-US" sz="2000" dirty="0"/>
          </a:p>
          <a:p>
            <a:pPr marL="457200" indent="-457200">
              <a:spcBef>
                <a:spcPts val="0"/>
              </a:spcBef>
              <a:buFont typeface="+mj-lt"/>
              <a:buAutoNum type="arabicParenR"/>
            </a:pPr>
            <a:r>
              <a:rPr lang="en-CA" sz="2000" i="1" dirty="0"/>
              <a:t>	gets(name);</a:t>
            </a:r>
            <a:endParaRPr lang="en-US" sz="2000" dirty="0"/>
          </a:p>
          <a:p>
            <a:pPr marL="457200" indent="-457200">
              <a:spcBef>
                <a:spcPts val="0"/>
              </a:spcBef>
              <a:buFont typeface="+mj-lt"/>
              <a:buAutoNum type="arabicParenR"/>
            </a:pPr>
            <a:r>
              <a:rPr lang="en-CA" sz="2000" i="1" dirty="0"/>
              <a:t>	</a:t>
            </a:r>
            <a:r>
              <a:rPr lang="en-CA" sz="2000" i="1" dirty="0" err="1"/>
              <a:t>printf</a:t>
            </a:r>
            <a:r>
              <a:rPr lang="en-CA" sz="2000" i="1" dirty="0"/>
              <a:t>("My name is ");</a:t>
            </a:r>
            <a:endParaRPr lang="en-US" sz="2000" dirty="0"/>
          </a:p>
          <a:p>
            <a:pPr marL="457200" indent="-457200">
              <a:spcBef>
                <a:spcPts val="0"/>
              </a:spcBef>
              <a:buFont typeface="+mj-lt"/>
              <a:buAutoNum type="arabicParenR"/>
            </a:pPr>
            <a:r>
              <a:rPr lang="en-CA" sz="2000" i="1" dirty="0"/>
              <a:t>	puts(name);</a:t>
            </a:r>
            <a:endParaRPr lang="en-US" sz="2000" dirty="0"/>
          </a:p>
          <a:p>
            <a:pPr marL="457200" indent="-457200">
              <a:spcBef>
                <a:spcPts val="0"/>
              </a:spcBef>
              <a:buFont typeface="+mj-lt"/>
              <a:buAutoNum type="arabicParenR"/>
            </a:pPr>
            <a:r>
              <a:rPr lang="en-CA" sz="2000" i="1" dirty="0"/>
              <a:t>	return 0;</a:t>
            </a:r>
            <a:endParaRPr lang="en-US" sz="2000" dirty="0"/>
          </a:p>
          <a:p>
            <a:pPr marL="457200" indent="-457200">
              <a:spcBef>
                <a:spcPts val="0"/>
              </a:spcBef>
              <a:buFont typeface="+mj-lt"/>
              <a:buAutoNum type="arabicParenR"/>
            </a:pPr>
            <a:r>
              <a:rPr lang="en-CA" sz="2000" i="1" dirty="0"/>
              <a:t>}</a:t>
            </a:r>
            <a:endParaRPr lang="en-US" sz="2000" dirty="0"/>
          </a:p>
        </p:txBody>
      </p:sp>
    </p:spTree>
    <p:extLst>
      <p:ext uri="{BB962C8B-B14F-4D97-AF65-F5344CB8AC3E}">
        <p14:creationId xmlns:p14="http://schemas.microsoft.com/office/powerpoint/2010/main" val="41799921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normAutofit/>
          </a:bodyPr>
          <a:lstStyle/>
          <a:p>
            <a:r>
              <a:rPr lang="en-US" b="1" dirty="0"/>
              <a:t>FURTHER </a:t>
            </a:r>
            <a:r>
              <a:rPr lang="en-US" b="1" dirty="0" smtClean="0"/>
              <a:t>READING</a:t>
            </a:r>
            <a:endParaRPr lang="en-US" dirty="0"/>
          </a:p>
        </p:txBody>
      </p:sp>
      <p:sp>
        <p:nvSpPr>
          <p:cNvPr id="3" name="Content Placeholder 2"/>
          <p:cNvSpPr>
            <a:spLocks noGrp="1"/>
          </p:cNvSpPr>
          <p:nvPr>
            <p:ph idx="1"/>
          </p:nvPr>
        </p:nvSpPr>
        <p:spPr>
          <a:xfrm>
            <a:off x="611560" y="2492896"/>
            <a:ext cx="8229600" cy="2437731"/>
          </a:xfrm>
        </p:spPr>
        <p:txBody>
          <a:bodyPr/>
          <a:lstStyle/>
          <a:p>
            <a:r>
              <a:rPr lang="en-US" dirty="0" smtClean="0"/>
              <a:t>Read </a:t>
            </a:r>
            <a:r>
              <a:rPr lang="en-US" dirty="0"/>
              <a:t>on your own about Pointers</a:t>
            </a:r>
          </a:p>
          <a:p>
            <a:endParaRPr lang="en-US" dirty="0"/>
          </a:p>
        </p:txBody>
      </p:sp>
    </p:spTree>
    <p:extLst>
      <p:ext uri="{BB962C8B-B14F-4D97-AF65-F5344CB8AC3E}">
        <p14:creationId xmlns:p14="http://schemas.microsoft.com/office/powerpoint/2010/main" val="2498370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rmAutofit/>
          </a:bodyPr>
          <a:lstStyle/>
          <a:p>
            <a:pPr algn="l"/>
            <a:r>
              <a:rPr lang="en-US" sz="3200" dirty="0" smtClean="0"/>
              <a:t>Declaring and Defining a </a:t>
            </a:r>
            <a:r>
              <a:rPr lang="en-US" sz="3200" b="1" dirty="0" smtClean="0"/>
              <a:t>function </a:t>
            </a:r>
            <a:r>
              <a:rPr lang="en-US" sz="3200" dirty="0" smtClean="0"/>
              <a:t>:</a:t>
            </a:r>
            <a:endParaRPr lang="en-US" sz="3200" dirty="0"/>
          </a:p>
        </p:txBody>
      </p:sp>
      <p:sp>
        <p:nvSpPr>
          <p:cNvPr id="3" name="Content Placeholder 2"/>
          <p:cNvSpPr>
            <a:spLocks noGrp="1"/>
          </p:cNvSpPr>
          <p:nvPr>
            <p:ph idx="1"/>
          </p:nvPr>
        </p:nvSpPr>
        <p:spPr>
          <a:xfrm>
            <a:off x="395536" y="836712"/>
            <a:ext cx="8229600" cy="5904656"/>
          </a:xfrm>
        </p:spPr>
        <p:txBody>
          <a:bodyPr>
            <a:noAutofit/>
          </a:bodyPr>
          <a:lstStyle/>
          <a:p>
            <a:pPr>
              <a:spcBef>
                <a:spcPts val="0"/>
              </a:spcBef>
            </a:pPr>
            <a:r>
              <a:rPr lang="en-US" sz="2000" b="1" dirty="0" smtClean="0">
                <a:solidFill>
                  <a:srgbClr val="7030A0"/>
                </a:solidFill>
              </a:rPr>
              <a:t>Void:</a:t>
            </a:r>
          </a:p>
          <a:p>
            <a:pPr marL="0" indent="0">
              <a:spcBef>
                <a:spcPts val="0"/>
              </a:spcBef>
              <a:buNone/>
            </a:pPr>
            <a:r>
              <a:rPr lang="en-US" sz="2000" b="1" dirty="0" smtClean="0"/>
              <a:t>When a function terminates and does not send back or return some information/ value but only display a message on the screen or does only the task assigned, it means such does not return any information/value. So we say the return type of that function is </a:t>
            </a:r>
            <a:r>
              <a:rPr lang="en-US" sz="2000" b="1" i="1" dirty="0" smtClean="0"/>
              <a:t>void</a:t>
            </a:r>
            <a:r>
              <a:rPr lang="en-US" sz="2000" b="1" dirty="0" smtClean="0"/>
              <a:t>. But if has a value to send back to the caller (e.g. main()) , we say the function has a return type. Therefore, in such a situation we don’t put void but rather the keyword for the type of the value it is returning. Example is </a:t>
            </a:r>
            <a:r>
              <a:rPr lang="en-US" sz="2000" b="1" dirty="0" smtClean="0">
                <a:solidFill>
                  <a:srgbClr val="7030A0"/>
                </a:solidFill>
              </a:rPr>
              <a:t>float</a:t>
            </a:r>
            <a:r>
              <a:rPr lang="en-US" sz="2000" b="1" dirty="0"/>
              <a:t> </a:t>
            </a:r>
            <a:r>
              <a:rPr lang="en-US" sz="2000" b="1" dirty="0" smtClean="0"/>
              <a:t>or </a:t>
            </a:r>
            <a:r>
              <a:rPr lang="en-US" sz="2000" b="1" dirty="0" smtClean="0">
                <a:solidFill>
                  <a:srgbClr val="7030A0"/>
                </a:solidFill>
              </a:rPr>
              <a:t>double</a:t>
            </a:r>
            <a:r>
              <a:rPr lang="en-US" sz="2000" b="1" dirty="0" smtClean="0"/>
              <a:t> for a floating point value  or </a:t>
            </a:r>
            <a:r>
              <a:rPr lang="en-US" sz="2000" b="1" dirty="0" err="1" smtClean="0">
                <a:solidFill>
                  <a:srgbClr val="7030A0"/>
                </a:solidFill>
              </a:rPr>
              <a:t>int</a:t>
            </a:r>
            <a:r>
              <a:rPr lang="en-US" sz="2000" b="1" dirty="0" smtClean="0">
                <a:solidFill>
                  <a:srgbClr val="7030A0"/>
                </a:solidFill>
              </a:rPr>
              <a:t> </a:t>
            </a:r>
            <a:r>
              <a:rPr lang="en-US" sz="2000" b="1" dirty="0" smtClean="0"/>
              <a:t>for integer and so on; instead of </a:t>
            </a:r>
            <a:r>
              <a:rPr lang="en-US" sz="2000" b="1" dirty="0" smtClean="0">
                <a:solidFill>
                  <a:srgbClr val="7030A0"/>
                </a:solidFill>
              </a:rPr>
              <a:t>void</a:t>
            </a:r>
            <a:r>
              <a:rPr lang="en-US" sz="2000" b="1" dirty="0" smtClean="0"/>
              <a:t>.</a:t>
            </a:r>
          </a:p>
          <a:p>
            <a:pPr>
              <a:spcBef>
                <a:spcPts val="0"/>
              </a:spcBef>
            </a:pPr>
            <a:endParaRPr lang="en-US" sz="2000" b="1" dirty="0" smtClean="0"/>
          </a:p>
          <a:p>
            <a:pPr>
              <a:spcBef>
                <a:spcPts val="0"/>
              </a:spcBef>
            </a:pPr>
            <a:r>
              <a:rPr lang="en-US" sz="2000" b="1" dirty="0" err="1" smtClean="0">
                <a:solidFill>
                  <a:srgbClr val="7030A0"/>
                </a:solidFill>
              </a:rPr>
              <a:t>displayInfo</a:t>
            </a:r>
            <a:r>
              <a:rPr lang="en-US" sz="2000" b="1" dirty="0" smtClean="0">
                <a:solidFill>
                  <a:srgbClr val="7030A0"/>
                </a:solidFill>
              </a:rPr>
              <a:t>():</a:t>
            </a:r>
          </a:p>
          <a:p>
            <a:pPr marL="0" indent="0">
              <a:spcBef>
                <a:spcPts val="0"/>
              </a:spcBef>
              <a:buNone/>
            </a:pPr>
            <a:r>
              <a:rPr lang="en-US" sz="2000" b="1" dirty="0" smtClean="0"/>
              <a:t>This is the name you chose to give the function, followed by a pair of empty brackets. If there is a need to send information or pass value into a function, then the pair of brackets will not be empty but will contain the information. This is the input avenue or medium to the function. Information passed to it are referred to as parameters during function definition/declaration. These information or values must also be declared using their data types. For example, a function to receive a value for factorial is expecting an integer so it could be defined as follows: </a:t>
            </a:r>
            <a:r>
              <a:rPr lang="en-US" sz="2000" b="1" dirty="0" err="1" smtClean="0"/>
              <a:t>int</a:t>
            </a:r>
            <a:r>
              <a:rPr lang="en-US" sz="2000" b="1" dirty="0" smtClean="0"/>
              <a:t> factorial(</a:t>
            </a:r>
            <a:r>
              <a:rPr lang="en-US" sz="2000" b="1" dirty="0" err="1" smtClean="0"/>
              <a:t>int</a:t>
            </a:r>
            <a:r>
              <a:rPr lang="en-US" sz="2000" b="1" dirty="0" smtClean="0"/>
              <a:t> 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MULTIDIMENSIONAL ARRAYS</a:t>
            </a:r>
            <a:endParaRPr lang="en-US" dirty="0"/>
          </a:p>
        </p:txBody>
      </p:sp>
      <p:sp>
        <p:nvSpPr>
          <p:cNvPr id="3" name="Content Placeholder 2"/>
          <p:cNvSpPr>
            <a:spLocks noGrp="1"/>
          </p:cNvSpPr>
          <p:nvPr>
            <p:ph idx="1"/>
          </p:nvPr>
        </p:nvSpPr>
        <p:spPr/>
        <p:txBody>
          <a:bodyPr>
            <a:normAutofit/>
          </a:bodyPr>
          <a:lstStyle/>
          <a:p>
            <a:r>
              <a:rPr lang="en-US" dirty="0" smtClean="0"/>
              <a:t>Multidimensional arrays are defined in much the same manner as one-dimensional arrays, except that </a:t>
            </a:r>
            <a:r>
              <a:rPr lang="en-US" dirty="0" smtClean="0"/>
              <a:t>a separate </a:t>
            </a:r>
            <a:r>
              <a:rPr lang="en-US" dirty="0" smtClean="0"/>
              <a:t>pair of square brackets is required for each subscript. </a:t>
            </a:r>
            <a:r>
              <a:rPr lang="en-US" b="1" dirty="0" smtClean="0"/>
              <a:t>Thus, a two-dimensional array will require </a:t>
            </a:r>
            <a:r>
              <a:rPr lang="en-US" b="1" dirty="0" smtClean="0"/>
              <a:t>two </a:t>
            </a:r>
            <a:r>
              <a:rPr lang="en-US" dirty="0" smtClean="0"/>
              <a:t>pairs </a:t>
            </a:r>
            <a:r>
              <a:rPr lang="en-US" dirty="0" smtClean="0"/>
              <a:t>of square brackets, a three-dimensional array will require three pairs of square brackets, and so on.</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General terms for Multidimensional</a:t>
            </a:r>
            <a:endParaRPr lang="en-US" dirty="0"/>
          </a:p>
        </p:txBody>
      </p:sp>
      <p:sp>
        <p:nvSpPr>
          <p:cNvPr id="3" name="Content Placeholder 2"/>
          <p:cNvSpPr>
            <a:spLocks noGrp="1"/>
          </p:cNvSpPr>
          <p:nvPr>
            <p:ph idx="1"/>
          </p:nvPr>
        </p:nvSpPr>
        <p:spPr/>
        <p:txBody>
          <a:bodyPr/>
          <a:lstStyle/>
          <a:p>
            <a:pPr>
              <a:buNone/>
            </a:pPr>
            <a:r>
              <a:rPr lang="en-US" b="1" i="1" dirty="0" smtClean="0"/>
              <a:t> </a:t>
            </a:r>
            <a:r>
              <a:rPr lang="en-US" sz="2000" b="1" i="1" dirty="0" smtClean="0"/>
              <a:t>data- type array[ expression I ] [ expression </a:t>
            </a:r>
            <a:r>
              <a:rPr lang="en-US" sz="2000" b="1" i="1" dirty="0" smtClean="0"/>
              <a:t>2] </a:t>
            </a:r>
            <a:r>
              <a:rPr lang="en-US" sz="2000" b="1" i="1" dirty="0" smtClean="0"/>
              <a:t>. . . [ expression n] ;</a:t>
            </a:r>
          </a:p>
          <a:p>
            <a:pPr>
              <a:buNone/>
            </a:pPr>
            <a:endParaRPr lang="en-US" b="1" i="1" dirty="0" smtClean="0"/>
          </a:p>
          <a:p>
            <a:pPr>
              <a:buNone/>
            </a:pPr>
            <a:r>
              <a:rPr lang="en-US" b="1" i="1" dirty="0" smtClean="0"/>
              <a:t>e.g. for two-dimensional array we have:</a:t>
            </a:r>
          </a:p>
          <a:p>
            <a:pPr>
              <a:buNone/>
            </a:pPr>
            <a:endParaRPr lang="en-US" b="1" dirty="0" smtClean="0"/>
          </a:p>
          <a:p>
            <a:pPr>
              <a:buNone/>
            </a:pPr>
            <a:r>
              <a:rPr lang="en-US" b="1" dirty="0" smtClean="0"/>
              <a:t>float table[4][7]; </a:t>
            </a:r>
          </a:p>
          <a:p>
            <a:pPr>
              <a:buNone/>
            </a:pPr>
            <a:r>
              <a:rPr lang="en-US" b="1" dirty="0" smtClean="0"/>
              <a:t>// for example to store information comprising 4 weeks and 7 days in each week. </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108"/>
            <a:ext cx="8229600" cy="1143000"/>
          </a:xfrm>
        </p:spPr>
        <p:txBody>
          <a:bodyPr>
            <a:normAutofit/>
          </a:bodyPr>
          <a:lstStyle/>
          <a:p>
            <a:r>
              <a:rPr lang="en-GB" dirty="0" smtClean="0"/>
              <a:t>Example: Implementing 2-D Array</a:t>
            </a:r>
            <a:endParaRPr lang="en-US" dirty="0"/>
          </a:p>
        </p:txBody>
      </p:sp>
      <p:sp>
        <p:nvSpPr>
          <p:cNvPr id="3" name="Content Placeholder 2"/>
          <p:cNvSpPr>
            <a:spLocks noGrp="1"/>
          </p:cNvSpPr>
          <p:nvPr>
            <p:ph idx="1"/>
          </p:nvPr>
        </p:nvSpPr>
        <p:spPr>
          <a:xfrm>
            <a:off x="539552" y="1124744"/>
            <a:ext cx="8229600" cy="5733256"/>
          </a:xfrm>
        </p:spPr>
        <p:txBody>
          <a:bodyPr>
            <a:normAutofit fontScale="70000" lnSpcReduction="20000"/>
          </a:bodyPr>
          <a:lstStyle/>
          <a:p>
            <a:pPr marL="0" lvl="0" indent="0">
              <a:buNone/>
            </a:pPr>
            <a:r>
              <a:rPr lang="en-US" dirty="0"/>
              <a:t>A magic word square is a square where a word can be formed from reading each row and each column. For example, the following is a 4 by 4 magic word square</a:t>
            </a:r>
            <a:r>
              <a:rPr lang="en-US" dirty="0" smtClean="0"/>
              <a:t>:</a:t>
            </a:r>
          </a:p>
          <a:p>
            <a:pPr lvl="0"/>
            <a:endParaRPr lang="en-GB" dirty="0" smtClean="0"/>
          </a:p>
          <a:p>
            <a:pPr lvl="0"/>
            <a:endParaRPr lang="en-GB" dirty="0"/>
          </a:p>
          <a:p>
            <a:pPr lvl="0"/>
            <a:endParaRPr lang="en-GB" dirty="0" smtClean="0"/>
          </a:p>
          <a:p>
            <a:pPr lvl="0"/>
            <a:endParaRPr lang="en-GB" dirty="0"/>
          </a:p>
          <a:p>
            <a:pPr lvl="0"/>
            <a:endParaRPr lang="en-GB" dirty="0" smtClean="0"/>
          </a:p>
          <a:p>
            <a:pPr lvl="0"/>
            <a:endParaRPr lang="en-GB" dirty="0"/>
          </a:p>
          <a:p>
            <a:pPr lvl="0"/>
            <a:endParaRPr lang="en-GB" dirty="0" smtClean="0"/>
          </a:p>
          <a:p>
            <a:pPr lvl="0"/>
            <a:endParaRPr lang="en-GB" dirty="0"/>
          </a:p>
          <a:p>
            <a:pPr marL="514350" lvl="0" indent="-514350">
              <a:buFont typeface="+mj-lt"/>
              <a:buAutoNum type="alphaLcParenR"/>
            </a:pPr>
            <a:r>
              <a:rPr lang="en-GB" dirty="0"/>
              <a:t>Declare and initialize a 2D array, </a:t>
            </a:r>
            <a:r>
              <a:rPr lang="en-GB" b="1" dirty="0" err="1"/>
              <a:t>magicSquare</a:t>
            </a:r>
            <a:r>
              <a:rPr lang="en-GB" dirty="0"/>
              <a:t>, to hold the words illustrated above</a:t>
            </a:r>
            <a:endParaRPr lang="en-US" dirty="0"/>
          </a:p>
          <a:p>
            <a:pPr marL="514350" lvl="0" indent="-514350">
              <a:buFont typeface="+mj-lt"/>
              <a:buAutoNum type="alphaLcParenR"/>
            </a:pPr>
            <a:r>
              <a:rPr lang="en-GB" dirty="0"/>
              <a:t>Write a function, </a:t>
            </a:r>
            <a:r>
              <a:rPr lang="en-GB" b="1" dirty="0" err="1"/>
              <a:t>displayRow</a:t>
            </a:r>
            <a:r>
              <a:rPr lang="en-GB" dirty="0"/>
              <a:t>, that accepts the </a:t>
            </a:r>
            <a:r>
              <a:rPr lang="en-GB" b="1" dirty="0" err="1"/>
              <a:t>magicSquare</a:t>
            </a:r>
            <a:r>
              <a:rPr lang="en-GB" dirty="0"/>
              <a:t> array and a row number and displays the word in that row.</a:t>
            </a:r>
            <a:endParaRPr lang="en-US" dirty="0"/>
          </a:p>
          <a:p>
            <a:pPr marL="514350" lvl="0" indent="-514350">
              <a:buFont typeface="+mj-lt"/>
              <a:buAutoNum type="alphaLcParenR"/>
            </a:pPr>
            <a:r>
              <a:rPr lang="en-GB" dirty="0"/>
              <a:t>Write a function, </a:t>
            </a:r>
            <a:r>
              <a:rPr lang="en-GB" b="1" dirty="0" err="1"/>
              <a:t>displayColumn</a:t>
            </a:r>
            <a:r>
              <a:rPr lang="en-GB" dirty="0"/>
              <a:t>, that accepts the </a:t>
            </a:r>
            <a:r>
              <a:rPr lang="en-GB" b="1" dirty="0" err="1"/>
              <a:t>magicSquare</a:t>
            </a:r>
            <a:r>
              <a:rPr lang="en-GB" dirty="0"/>
              <a:t> array and column number and displays the word in that column</a:t>
            </a:r>
            <a:endParaRPr lang="en-US" dirty="0"/>
          </a:p>
          <a:p>
            <a:pPr lvl="0"/>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132856"/>
            <a:ext cx="2952328" cy="223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1601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108"/>
            <a:ext cx="8229600" cy="1143000"/>
          </a:xfrm>
        </p:spPr>
        <p:txBody>
          <a:bodyPr>
            <a:normAutofit/>
          </a:bodyPr>
          <a:lstStyle/>
          <a:p>
            <a:r>
              <a:rPr lang="en-GB" dirty="0" smtClean="0"/>
              <a:t>Example: Implementing 2-D Array</a:t>
            </a:r>
            <a:endParaRPr lang="en-US" dirty="0"/>
          </a:p>
        </p:txBody>
      </p:sp>
      <p:sp>
        <p:nvSpPr>
          <p:cNvPr id="3" name="Content Placeholder 2"/>
          <p:cNvSpPr>
            <a:spLocks noGrp="1"/>
          </p:cNvSpPr>
          <p:nvPr>
            <p:ph idx="1"/>
          </p:nvPr>
        </p:nvSpPr>
        <p:spPr>
          <a:xfrm>
            <a:off x="539552" y="1124744"/>
            <a:ext cx="8229600" cy="5733256"/>
          </a:xfrm>
        </p:spPr>
        <p:txBody>
          <a:bodyPr>
            <a:noAutofit/>
          </a:bodyPr>
          <a:lstStyle/>
          <a:p>
            <a:pPr marL="0" indent="0">
              <a:spcBef>
                <a:spcPts val="0"/>
              </a:spcBef>
              <a:buNone/>
            </a:pPr>
            <a:r>
              <a:rPr lang="en-US" sz="1800" dirty="0"/>
              <a:t>#include </a:t>
            </a:r>
            <a:r>
              <a:rPr lang="en-US" sz="1800" dirty="0" smtClean="0"/>
              <a:t>&lt;</a:t>
            </a:r>
            <a:r>
              <a:rPr lang="en-US" sz="1800" dirty="0" err="1" smtClean="0"/>
              <a:t>stdio.h</a:t>
            </a:r>
            <a:r>
              <a:rPr lang="en-US" sz="1800" dirty="0" smtClean="0"/>
              <a:t>&gt;</a:t>
            </a:r>
            <a:endParaRPr lang="en-US" sz="1800" dirty="0"/>
          </a:p>
          <a:p>
            <a:pPr marL="0" indent="0">
              <a:spcBef>
                <a:spcPts val="0"/>
              </a:spcBef>
              <a:buNone/>
            </a:pPr>
            <a:r>
              <a:rPr lang="en-US" sz="1800" dirty="0"/>
              <a:t> </a:t>
            </a:r>
          </a:p>
          <a:p>
            <a:pPr marL="0" indent="0">
              <a:spcBef>
                <a:spcPts val="0"/>
              </a:spcBef>
              <a:buNone/>
            </a:pPr>
            <a:r>
              <a:rPr lang="en-US" sz="1800" dirty="0"/>
              <a:t>void </a:t>
            </a:r>
            <a:r>
              <a:rPr lang="en-US" sz="1800" dirty="0" err="1"/>
              <a:t>displayRow</a:t>
            </a:r>
            <a:r>
              <a:rPr lang="en-US" sz="1800" dirty="0"/>
              <a:t>(char </a:t>
            </a:r>
            <a:r>
              <a:rPr lang="en-US" sz="1800" dirty="0" err="1"/>
              <a:t>magicS</a:t>
            </a:r>
            <a:r>
              <a:rPr lang="en-US" sz="1800" dirty="0"/>
              <a:t>[4][4], </a:t>
            </a:r>
            <a:r>
              <a:rPr lang="en-US" sz="1800" dirty="0" err="1"/>
              <a:t>int</a:t>
            </a:r>
            <a:r>
              <a:rPr lang="en-US" sz="1800" dirty="0"/>
              <a:t> r);			</a:t>
            </a:r>
          </a:p>
          <a:p>
            <a:pPr marL="0" indent="0">
              <a:spcBef>
                <a:spcPts val="0"/>
              </a:spcBef>
              <a:buNone/>
            </a:pPr>
            <a:r>
              <a:rPr lang="en-US" sz="1800" dirty="0"/>
              <a:t>void </a:t>
            </a:r>
            <a:r>
              <a:rPr lang="en-US" sz="1800" dirty="0" err="1"/>
              <a:t>displayColumn</a:t>
            </a:r>
            <a:r>
              <a:rPr lang="en-US" sz="1800" dirty="0"/>
              <a:t>(char </a:t>
            </a:r>
            <a:r>
              <a:rPr lang="en-US" sz="1800" dirty="0" err="1"/>
              <a:t>magicS</a:t>
            </a:r>
            <a:r>
              <a:rPr lang="en-US" sz="1800" dirty="0"/>
              <a:t>[4][4], </a:t>
            </a:r>
            <a:r>
              <a:rPr lang="en-US" sz="1800" dirty="0" err="1"/>
              <a:t>int</a:t>
            </a:r>
            <a:r>
              <a:rPr lang="en-US" sz="1800" dirty="0"/>
              <a:t> r);		</a:t>
            </a:r>
          </a:p>
          <a:p>
            <a:pPr marL="0" indent="0">
              <a:spcBef>
                <a:spcPts val="0"/>
              </a:spcBef>
              <a:buNone/>
            </a:pPr>
            <a:r>
              <a:rPr lang="en-US" sz="1800" dirty="0"/>
              <a:t> </a:t>
            </a:r>
          </a:p>
          <a:p>
            <a:pPr marL="0" indent="0">
              <a:spcBef>
                <a:spcPts val="0"/>
              </a:spcBef>
              <a:buNone/>
            </a:pPr>
            <a:r>
              <a:rPr lang="en-US" sz="1800" dirty="0" err="1"/>
              <a:t>int</a:t>
            </a:r>
            <a:r>
              <a:rPr lang="en-US" sz="1800" dirty="0"/>
              <a:t> main()</a:t>
            </a:r>
          </a:p>
          <a:p>
            <a:pPr marL="0" indent="0">
              <a:spcBef>
                <a:spcPts val="0"/>
              </a:spcBef>
              <a:buNone/>
            </a:pPr>
            <a:r>
              <a:rPr lang="en-US" sz="1800" dirty="0"/>
              <a:t>{</a:t>
            </a:r>
          </a:p>
          <a:p>
            <a:pPr marL="0" indent="0">
              <a:spcBef>
                <a:spcPts val="0"/>
              </a:spcBef>
              <a:buNone/>
            </a:pPr>
            <a:r>
              <a:rPr lang="en-US" sz="1800" dirty="0"/>
              <a:t> </a:t>
            </a:r>
          </a:p>
          <a:p>
            <a:pPr marL="0" indent="0">
              <a:spcBef>
                <a:spcPts val="0"/>
              </a:spcBef>
              <a:buNone/>
            </a:pPr>
            <a:r>
              <a:rPr lang="en-US" sz="1800" dirty="0"/>
              <a:t>  char </a:t>
            </a:r>
            <a:r>
              <a:rPr lang="en-US" sz="1800" dirty="0" err="1"/>
              <a:t>magicS</a:t>
            </a:r>
            <a:r>
              <a:rPr lang="en-US" sz="1800" dirty="0"/>
              <a:t>[4][4] = {</a:t>
            </a:r>
          </a:p>
          <a:p>
            <a:pPr marL="0" indent="0">
              <a:spcBef>
                <a:spcPts val="0"/>
              </a:spcBef>
              <a:buNone/>
            </a:pPr>
            <a:r>
              <a:rPr lang="en-US" sz="1800" dirty="0"/>
              <a:t>                        {'P','R','E','Y'},</a:t>
            </a:r>
          </a:p>
          <a:p>
            <a:pPr marL="0" indent="0">
              <a:spcBef>
                <a:spcPts val="0"/>
              </a:spcBef>
              <a:buNone/>
            </a:pPr>
            <a:r>
              <a:rPr lang="en-US" sz="1800" dirty="0"/>
              <a:t>                        {'L','A','V','A'},	</a:t>
            </a:r>
          </a:p>
          <a:p>
            <a:pPr marL="0" indent="0">
              <a:spcBef>
                <a:spcPts val="0"/>
              </a:spcBef>
              <a:buNone/>
            </a:pPr>
            <a:r>
              <a:rPr lang="en-US" sz="1800" dirty="0"/>
              <a:t>                        {'O','V','E','R'},</a:t>
            </a:r>
          </a:p>
          <a:p>
            <a:pPr marL="0" indent="0">
              <a:spcBef>
                <a:spcPts val="0"/>
              </a:spcBef>
              <a:buNone/>
            </a:pPr>
            <a:r>
              <a:rPr lang="en-US" sz="1800" dirty="0"/>
              <a:t>                        {'T','E','N','D'}</a:t>
            </a:r>
          </a:p>
          <a:p>
            <a:pPr marL="0" indent="0">
              <a:spcBef>
                <a:spcPts val="0"/>
              </a:spcBef>
              <a:buNone/>
            </a:pPr>
            <a:r>
              <a:rPr lang="en-US" sz="1800" dirty="0"/>
              <a:t>                     };</a:t>
            </a:r>
          </a:p>
          <a:p>
            <a:pPr marL="0" indent="0">
              <a:spcBef>
                <a:spcPts val="0"/>
              </a:spcBef>
              <a:buNone/>
            </a:pPr>
            <a:r>
              <a:rPr lang="en-US" sz="1800" dirty="0"/>
              <a:t>    </a:t>
            </a:r>
            <a:r>
              <a:rPr lang="en-US" sz="1800" dirty="0" err="1"/>
              <a:t>int</a:t>
            </a:r>
            <a:r>
              <a:rPr lang="en-US" sz="1800" dirty="0"/>
              <a:t> row, column;</a:t>
            </a:r>
          </a:p>
          <a:p>
            <a:pPr marL="0" indent="0">
              <a:spcBef>
                <a:spcPts val="0"/>
              </a:spcBef>
              <a:buNone/>
            </a:pPr>
            <a:r>
              <a:rPr lang="en-US" sz="1800" dirty="0"/>
              <a:t>	</a:t>
            </a:r>
          </a:p>
          <a:p>
            <a:pPr marL="0" indent="0">
              <a:buNone/>
            </a:pPr>
            <a:r>
              <a:rPr lang="en-US" sz="1800" dirty="0"/>
              <a:t>	</a:t>
            </a:r>
            <a:r>
              <a:rPr lang="en-GB" sz="1800" b="1" dirty="0" err="1" smtClean="0"/>
              <a:t>printf</a:t>
            </a:r>
            <a:r>
              <a:rPr lang="en-GB" sz="1800" b="1" dirty="0" smtClean="0"/>
              <a:t>(</a:t>
            </a:r>
            <a:r>
              <a:rPr lang="en-US" sz="1800" dirty="0" smtClean="0"/>
              <a:t>“\</a:t>
            </a:r>
            <a:r>
              <a:rPr lang="en-US" sz="1800" dirty="0" err="1" smtClean="0"/>
              <a:t>nEnter</a:t>
            </a:r>
            <a:r>
              <a:rPr lang="en-US" sz="1800" dirty="0" smtClean="0"/>
              <a:t> </a:t>
            </a:r>
            <a:r>
              <a:rPr lang="en-US" sz="1800" dirty="0"/>
              <a:t>your preferred row</a:t>
            </a:r>
            <a:r>
              <a:rPr lang="en-US" sz="1800" dirty="0" smtClean="0"/>
              <a:t>:"</a:t>
            </a:r>
            <a:r>
              <a:rPr lang="en-GB" sz="1800" b="1" dirty="0" smtClean="0"/>
              <a:t>);</a:t>
            </a:r>
            <a:endParaRPr lang="en-GB" sz="1800" b="1" dirty="0"/>
          </a:p>
          <a:p>
            <a:pPr marL="0" indent="0">
              <a:buNone/>
            </a:pPr>
            <a:r>
              <a:rPr lang="en-GB" sz="1800" b="1" dirty="0"/>
              <a:t>     </a:t>
            </a:r>
            <a:r>
              <a:rPr lang="en-GB" sz="1800" b="1" dirty="0" smtClean="0"/>
              <a:t>      </a:t>
            </a:r>
            <a:r>
              <a:rPr lang="en-GB" sz="1800" b="1" dirty="0" err="1" smtClean="0"/>
              <a:t>scanf</a:t>
            </a:r>
            <a:r>
              <a:rPr lang="en-GB" sz="1800" b="1" dirty="0" smtClean="0"/>
              <a:t>(“%d”, &amp;</a:t>
            </a:r>
            <a:r>
              <a:rPr lang="en-US" sz="1800" dirty="0"/>
              <a:t> row </a:t>
            </a:r>
            <a:r>
              <a:rPr lang="en-GB" sz="1800" b="1" dirty="0" smtClean="0"/>
              <a:t>);</a:t>
            </a:r>
            <a:endParaRPr lang="en-GB" sz="1800" b="1" dirty="0"/>
          </a:p>
          <a:p>
            <a:pPr marL="0" indent="0">
              <a:spcBef>
                <a:spcPts val="0"/>
              </a:spcBef>
              <a:buNone/>
            </a:pPr>
            <a:r>
              <a:rPr lang="en-US" sz="1800" dirty="0" smtClean="0"/>
              <a:t>           </a:t>
            </a:r>
            <a:r>
              <a:rPr lang="en-US" sz="1800" dirty="0" err="1" smtClean="0"/>
              <a:t>displayRow</a:t>
            </a:r>
            <a:r>
              <a:rPr lang="en-US" sz="1800" dirty="0" smtClean="0"/>
              <a:t>(</a:t>
            </a:r>
            <a:r>
              <a:rPr lang="en-US" sz="1800" dirty="0" err="1" smtClean="0"/>
              <a:t>magicS</a:t>
            </a:r>
            <a:r>
              <a:rPr lang="en-US" sz="1800" dirty="0"/>
              <a:t>, row);	</a:t>
            </a:r>
          </a:p>
        </p:txBody>
      </p:sp>
    </p:spTree>
    <p:extLst>
      <p:ext uri="{BB962C8B-B14F-4D97-AF65-F5344CB8AC3E}">
        <p14:creationId xmlns:p14="http://schemas.microsoft.com/office/powerpoint/2010/main" val="9737737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108"/>
            <a:ext cx="8229600" cy="1143000"/>
          </a:xfrm>
        </p:spPr>
        <p:txBody>
          <a:bodyPr>
            <a:normAutofit/>
          </a:bodyPr>
          <a:lstStyle/>
          <a:p>
            <a:r>
              <a:rPr lang="en-GB" dirty="0" smtClean="0"/>
              <a:t>Example: Implementing 2-D Array</a:t>
            </a:r>
            <a:endParaRPr lang="en-US" dirty="0"/>
          </a:p>
        </p:txBody>
      </p:sp>
      <p:sp>
        <p:nvSpPr>
          <p:cNvPr id="3" name="Content Placeholder 2"/>
          <p:cNvSpPr>
            <a:spLocks noGrp="1"/>
          </p:cNvSpPr>
          <p:nvPr>
            <p:ph idx="1"/>
          </p:nvPr>
        </p:nvSpPr>
        <p:spPr>
          <a:xfrm>
            <a:off x="539552" y="1124744"/>
            <a:ext cx="8229600" cy="5733256"/>
          </a:xfrm>
        </p:spPr>
        <p:txBody>
          <a:bodyPr>
            <a:noAutofit/>
          </a:bodyPr>
          <a:lstStyle/>
          <a:p>
            <a:pPr marL="0" indent="0">
              <a:buNone/>
            </a:pPr>
            <a:r>
              <a:rPr lang="en-US" sz="1800" dirty="0"/>
              <a:t>	</a:t>
            </a:r>
            <a:r>
              <a:rPr lang="en-GB" sz="1800" b="1" dirty="0" err="1"/>
              <a:t>printf</a:t>
            </a:r>
            <a:r>
              <a:rPr lang="en-GB" sz="1800" b="1" dirty="0" smtClean="0"/>
              <a:t>(</a:t>
            </a:r>
            <a:r>
              <a:rPr lang="en-US" sz="1800" dirty="0" smtClean="0"/>
              <a:t>“\</a:t>
            </a:r>
            <a:r>
              <a:rPr lang="en-US" sz="1800" dirty="0" err="1" smtClean="0"/>
              <a:t>nEnter</a:t>
            </a:r>
            <a:r>
              <a:rPr lang="en-US" sz="1800" dirty="0" smtClean="0"/>
              <a:t> </a:t>
            </a:r>
            <a:r>
              <a:rPr lang="en-US" sz="1800" dirty="0"/>
              <a:t>your preferred column </a:t>
            </a:r>
            <a:r>
              <a:rPr lang="en-US" sz="1800" dirty="0" smtClean="0"/>
              <a:t>:"</a:t>
            </a:r>
            <a:r>
              <a:rPr lang="en-GB" sz="1800" b="1" dirty="0"/>
              <a:t>);</a:t>
            </a:r>
          </a:p>
          <a:p>
            <a:pPr marL="0" indent="0">
              <a:buNone/>
            </a:pPr>
            <a:r>
              <a:rPr lang="en-GB" sz="1800" b="1" dirty="0"/>
              <a:t>           </a:t>
            </a:r>
            <a:r>
              <a:rPr lang="en-GB" sz="1800" b="1" dirty="0" smtClean="0"/>
              <a:t>       </a:t>
            </a:r>
            <a:r>
              <a:rPr lang="en-GB" sz="1800" b="1" dirty="0" err="1" smtClean="0"/>
              <a:t>scanf</a:t>
            </a:r>
            <a:r>
              <a:rPr lang="en-GB" sz="1800" b="1" dirty="0"/>
              <a:t>(“%d”, &amp;</a:t>
            </a:r>
            <a:r>
              <a:rPr lang="en-US" sz="1800" dirty="0"/>
              <a:t> column</a:t>
            </a:r>
            <a:r>
              <a:rPr lang="en-GB" sz="1800" b="1" dirty="0" smtClean="0"/>
              <a:t>);</a:t>
            </a:r>
            <a:endParaRPr lang="en-GB" sz="1800" b="1" dirty="0"/>
          </a:p>
          <a:p>
            <a:pPr marL="0" indent="0">
              <a:spcBef>
                <a:spcPts val="0"/>
              </a:spcBef>
              <a:buNone/>
            </a:pPr>
            <a:r>
              <a:rPr lang="en-US" sz="1800" dirty="0"/>
              <a:t>	</a:t>
            </a:r>
            <a:r>
              <a:rPr lang="en-GB" sz="1800" b="1" dirty="0" err="1"/>
              <a:t>printf</a:t>
            </a:r>
            <a:r>
              <a:rPr lang="en-GB" sz="1800" b="1" dirty="0"/>
              <a:t>(</a:t>
            </a:r>
            <a:r>
              <a:rPr lang="en-US" sz="1800" dirty="0"/>
              <a:t>“\</a:t>
            </a:r>
            <a:r>
              <a:rPr lang="en-US" sz="1800" dirty="0" smtClean="0"/>
              <a:t>n"</a:t>
            </a:r>
            <a:r>
              <a:rPr lang="en-GB" sz="1800" b="1" dirty="0"/>
              <a:t>);</a:t>
            </a:r>
          </a:p>
          <a:p>
            <a:pPr marL="0" indent="0">
              <a:spcBef>
                <a:spcPts val="0"/>
              </a:spcBef>
              <a:buNone/>
            </a:pPr>
            <a:r>
              <a:rPr lang="en-US" sz="1800" dirty="0"/>
              <a:t> </a:t>
            </a:r>
          </a:p>
          <a:p>
            <a:pPr marL="0" indent="0">
              <a:spcBef>
                <a:spcPts val="0"/>
              </a:spcBef>
              <a:buNone/>
            </a:pPr>
            <a:r>
              <a:rPr lang="en-US" sz="1800" dirty="0"/>
              <a:t>	</a:t>
            </a:r>
            <a:r>
              <a:rPr lang="en-US" sz="1800" dirty="0" err="1"/>
              <a:t>displayColumn</a:t>
            </a:r>
            <a:r>
              <a:rPr lang="en-US" sz="1800" dirty="0"/>
              <a:t>(</a:t>
            </a:r>
            <a:r>
              <a:rPr lang="en-US" sz="1800" dirty="0" err="1"/>
              <a:t>magicS</a:t>
            </a:r>
            <a:r>
              <a:rPr lang="en-US" sz="1800" dirty="0"/>
              <a:t>, column);			</a:t>
            </a:r>
          </a:p>
          <a:p>
            <a:pPr marL="0" indent="0">
              <a:spcBef>
                <a:spcPts val="0"/>
              </a:spcBef>
              <a:buNone/>
            </a:pPr>
            <a:r>
              <a:rPr lang="en-US" sz="1800" dirty="0"/>
              <a:t>            </a:t>
            </a:r>
          </a:p>
          <a:p>
            <a:pPr marL="0" indent="0">
              <a:spcBef>
                <a:spcPts val="0"/>
              </a:spcBef>
              <a:buNone/>
            </a:pPr>
            <a:r>
              <a:rPr lang="en-US" sz="1800" dirty="0"/>
              <a:t>	return 0;</a:t>
            </a:r>
          </a:p>
          <a:p>
            <a:pPr marL="0" indent="0">
              <a:spcBef>
                <a:spcPts val="0"/>
              </a:spcBef>
              <a:buNone/>
            </a:pPr>
            <a:r>
              <a:rPr lang="en-US" sz="1800" dirty="0" smtClean="0"/>
              <a:t>}</a:t>
            </a:r>
          </a:p>
          <a:p>
            <a:pPr marL="0" indent="0">
              <a:buNone/>
            </a:pPr>
            <a:r>
              <a:rPr lang="en-US" sz="1800" dirty="0"/>
              <a:t>//function accepting </a:t>
            </a:r>
            <a:r>
              <a:rPr lang="en-US" sz="1800" dirty="0" err="1"/>
              <a:t>magicSquare</a:t>
            </a:r>
            <a:r>
              <a:rPr lang="en-US" sz="1800" dirty="0"/>
              <a:t> array and row number </a:t>
            </a:r>
          </a:p>
          <a:p>
            <a:pPr marL="0" indent="0">
              <a:buNone/>
            </a:pPr>
            <a:r>
              <a:rPr lang="en-US" sz="1800" dirty="0"/>
              <a:t>void </a:t>
            </a:r>
            <a:r>
              <a:rPr lang="en-US" sz="1800" dirty="0" err="1"/>
              <a:t>displayRow</a:t>
            </a:r>
            <a:r>
              <a:rPr lang="en-US" sz="1800" dirty="0"/>
              <a:t>(char </a:t>
            </a:r>
            <a:r>
              <a:rPr lang="en-US" sz="1800" dirty="0" err="1"/>
              <a:t>magicS</a:t>
            </a:r>
            <a:r>
              <a:rPr lang="en-US" sz="1800" dirty="0"/>
              <a:t>[4][4], </a:t>
            </a:r>
            <a:r>
              <a:rPr lang="en-US" sz="1800" dirty="0" err="1"/>
              <a:t>int</a:t>
            </a:r>
            <a:r>
              <a:rPr lang="en-US" sz="1800" dirty="0"/>
              <a:t> r)			</a:t>
            </a:r>
          </a:p>
          <a:p>
            <a:pPr marL="0" indent="0">
              <a:buNone/>
            </a:pPr>
            <a:r>
              <a:rPr lang="en-US" sz="1800" dirty="0"/>
              <a:t>{</a:t>
            </a:r>
          </a:p>
          <a:p>
            <a:pPr marL="0" indent="0">
              <a:buNone/>
            </a:pPr>
            <a:r>
              <a:rPr lang="en-US" sz="1800" dirty="0"/>
              <a:t>	for( </a:t>
            </a:r>
            <a:r>
              <a:rPr lang="en-US" sz="1800" dirty="0" err="1"/>
              <a:t>int</a:t>
            </a:r>
            <a:r>
              <a:rPr lang="en-US" sz="1800" dirty="0"/>
              <a:t> j  = 0; j &lt; 4; j++)</a:t>
            </a:r>
          </a:p>
          <a:p>
            <a:pPr marL="0" indent="0">
              <a:buNone/>
            </a:pPr>
            <a:r>
              <a:rPr lang="en-US" sz="1800" dirty="0"/>
              <a:t>       </a:t>
            </a:r>
            <a:r>
              <a:rPr lang="en-US" sz="1800" dirty="0" smtClean="0"/>
              <a:t>   </a:t>
            </a:r>
            <a:r>
              <a:rPr lang="en-US" sz="1800" dirty="0"/>
              <a:t>{</a:t>
            </a:r>
          </a:p>
          <a:p>
            <a:pPr marL="0" indent="0">
              <a:buNone/>
            </a:pPr>
            <a:r>
              <a:rPr lang="en-US" sz="1800" dirty="0"/>
              <a:t>		</a:t>
            </a:r>
            <a:r>
              <a:rPr lang="en-GB" sz="1800" b="1" dirty="0" err="1" smtClean="0"/>
              <a:t>printf</a:t>
            </a:r>
            <a:r>
              <a:rPr lang="en-GB" sz="1800" b="1" dirty="0" smtClean="0"/>
              <a:t>(</a:t>
            </a:r>
            <a:r>
              <a:rPr lang="en-US" sz="1800" dirty="0" err="1"/>
              <a:t>magicS</a:t>
            </a:r>
            <a:r>
              <a:rPr lang="en-US" sz="1800" dirty="0"/>
              <a:t>[r-1][j</a:t>
            </a:r>
            <a:r>
              <a:rPr lang="en-US" sz="1800" dirty="0" smtClean="0"/>
              <a:t>]</a:t>
            </a:r>
            <a:r>
              <a:rPr lang="en-GB" sz="1800" b="1" dirty="0" smtClean="0"/>
              <a:t>);</a:t>
            </a:r>
            <a:endParaRPr lang="en-GB" sz="1800" b="1" dirty="0"/>
          </a:p>
          <a:p>
            <a:pPr marL="0" indent="0">
              <a:buNone/>
            </a:pPr>
            <a:r>
              <a:rPr lang="en-US" sz="1800" dirty="0"/>
              <a:t>	}</a:t>
            </a:r>
          </a:p>
          <a:p>
            <a:pPr marL="0" indent="0">
              <a:spcBef>
                <a:spcPts val="0"/>
              </a:spcBef>
              <a:buNone/>
            </a:pPr>
            <a:r>
              <a:rPr lang="en-US" sz="1800" dirty="0"/>
              <a:t>	</a:t>
            </a:r>
            <a:r>
              <a:rPr lang="en-GB" sz="1800" b="1" dirty="0" err="1" smtClean="0"/>
              <a:t>printf</a:t>
            </a:r>
            <a:r>
              <a:rPr lang="en-GB" sz="1800" b="1" dirty="0"/>
              <a:t>(</a:t>
            </a:r>
            <a:r>
              <a:rPr lang="en-US" sz="1800" dirty="0"/>
              <a:t>“\n"</a:t>
            </a:r>
            <a:r>
              <a:rPr lang="en-GB" sz="1800" b="1" dirty="0"/>
              <a:t>);</a:t>
            </a:r>
          </a:p>
          <a:p>
            <a:pPr marL="0" indent="0">
              <a:buNone/>
            </a:pPr>
            <a:r>
              <a:rPr lang="en-US" sz="1800" dirty="0" smtClean="0"/>
              <a:t>} </a:t>
            </a:r>
            <a:endParaRPr lang="en-US" sz="1800" dirty="0"/>
          </a:p>
          <a:p>
            <a:pPr marL="0" indent="0">
              <a:spcBef>
                <a:spcPts val="0"/>
              </a:spcBef>
              <a:buNone/>
            </a:pPr>
            <a:endParaRPr lang="en-US" sz="1800" dirty="0"/>
          </a:p>
        </p:txBody>
      </p:sp>
    </p:spTree>
    <p:extLst>
      <p:ext uri="{BB962C8B-B14F-4D97-AF65-F5344CB8AC3E}">
        <p14:creationId xmlns:p14="http://schemas.microsoft.com/office/powerpoint/2010/main" val="4935025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108"/>
            <a:ext cx="8229600" cy="1143000"/>
          </a:xfrm>
        </p:spPr>
        <p:txBody>
          <a:bodyPr>
            <a:normAutofit/>
          </a:bodyPr>
          <a:lstStyle/>
          <a:p>
            <a:r>
              <a:rPr lang="en-GB" dirty="0" smtClean="0"/>
              <a:t>Example: Implementing 2-D Array</a:t>
            </a:r>
            <a:endParaRPr lang="en-US" dirty="0"/>
          </a:p>
        </p:txBody>
      </p:sp>
      <p:sp>
        <p:nvSpPr>
          <p:cNvPr id="3" name="Content Placeholder 2"/>
          <p:cNvSpPr>
            <a:spLocks noGrp="1"/>
          </p:cNvSpPr>
          <p:nvPr>
            <p:ph idx="1"/>
          </p:nvPr>
        </p:nvSpPr>
        <p:spPr>
          <a:xfrm>
            <a:off x="539552" y="1124744"/>
            <a:ext cx="8229600" cy="5733256"/>
          </a:xfrm>
        </p:spPr>
        <p:txBody>
          <a:bodyPr>
            <a:noAutofit/>
          </a:bodyPr>
          <a:lstStyle/>
          <a:p>
            <a:pPr marL="0" indent="0">
              <a:buNone/>
            </a:pPr>
            <a:r>
              <a:rPr lang="en-US" sz="1800" dirty="0"/>
              <a:t>//function accepting </a:t>
            </a:r>
            <a:r>
              <a:rPr lang="en-US" sz="1800" dirty="0" err="1"/>
              <a:t>magicSquare</a:t>
            </a:r>
            <a:r>
              <a:rPr lang="en-US" sz="1800" dirty="0"/>
              <a:t> array and column number </a:t>
            </a:r>
          </a:p>
          <a:p>
            <a:pPr marL="0" indent="0">
              <a:buNone/>
            </a:pPr>
            <a:r>
              <a:rPr lang="en-US" sz="1800" dirty="0"/>
              <a:t>void </a:t>
            </a:r>
            <a:r>
              <a:rPr lang="en-US" sz="1800" dirty="0" err="1"/>
              <a:t>displayColumn</a:t>
            </a:r>
            <a:r>
              <a:rPr lang="en-US" sz="1800" dirty="0"/>
              <a:t>(char </a:t>
            </a:r>
            <a:r>
              <a:rPr lang="en-US" sz="1800" dirty="0" err="1"/>
              <a:t>magicS</a:t>
            </a:r>
            <a:r>
              <a:rPr lang="en-US" sz="1800" dirty="0"/>
              <a:t>[4][4], </a:t>
            </a:r>
            <a:r>
              <a:rPr lang="en-US" sz="1800" dirty="0" err="1"/>
              <a:t>int</a:t>
            </a:r>
            <a:r>
              <a:rPr lang="en-US" sz="1800" dirty="0"/>
              <a:t> c)	</a:t>
            </a:r>
          </a:p>
          <a:p>
            <a:pPr marL="0" indent="0">
              <a:buNone/>
            </a:pPr>
            <a:r>
              <a:rPr lang="en-US" sz="1800" dirty="0"/>
              <a:t>{</a:t>
            </a:r>
          </a:p>
          <a:p>
            <a:pPr marL="0" indent="0">
              <a:buNone/>
            </a:pPr>
            <a:r>
              <a:rPr lang="en-US" sz="1800" dirty="0"/>
              <a:t>	for( </a:t>
            </a:r>
            <a:r>
              <a:rPr lang="en-US" sz="1800" dirty="0" err="1"/>
              <a:t>int</a:t>
            </a:r>
            <a:r>
              <a:rPr lang="en-US" sz="1800" dirty="0"/>
              <a:t> j  = 0; j &lt; 4; j++)</a:t>
            </a:r>
          </a:p>
          <a:p>
            <a:pPr marL="0" indent="0">
              <a:buNone/>
            </a:pPr>
            <a:r>
              <a:rPr lang="en-US" sz="1800" dirty="0"/>
              <a:t>       </a:t>
            </a:r>
            <a:r>
              <a:rPr lang="en-US" sz="1800" dirty="0" smtClean="0"/>
              <a:t>   {</a:t>
            </a:r>
            <a:endParaRPr lang="en-US" sz="1800" dirty="0"/>
          </a:p>
          <a:p>
            <a:pPr marL="0" indent="0">
              <a:buNone/>
            </a:pPr>
            <a:r>
              <a:rPr lang="en-US" sz="1800" dirty="0"/>
              <a:t>		</a:t>
            </a:r>
            <a:r>
              <a:rPr lang="en-GB" sz="1800" b="1" dirty="0" err="1" smtClean="0"/>
              <a:t>printf</a:t>
            </a:r>
            <a:r>
              <a:rPr lang="en-GB" sz="1800" b="1" dirty="0" smtClean="0"/>
              <a:t>(</a:t>
            </a:r>
            <a:r>
              <a:rPr lang="en-US" sz="1800" dirty="0" err="1"/>
              <a:t>magicS</a:t>
            </a:r>
            <a:r>
              <a:rPr lang="en-US" sz="1800" dirty="0"/>
              <a:t>[j][c-1</a:t>
            </a:r>
            <a:r>
              <a:rPr lang="en-US" sz="1800" dirty="0" smtClean="0"/>
              <a:t>]</a:t>
            </a:r>
            <a:r>
              <a:rPr lang="en-GB" sz="1800" b="1" dirty="0" smtClean="0"/>
              <a:t>);</a:t>
            </a:r>
            <a:endParaRPr lang="en-GB" sz="1800" b="1" dirty="0"/>
          </a:p>
          <a:p>
            <a:pPr marL="0" indent="0">
              <a:buNone/>
            </a:pPr>
            <a:r>
              <a:rPr lang="en-US" sz="1800" dirty="0"/>
              <a:t>	}</a:t>
            </a:r>
          </a:p>
          <a:p>
            <a:pPr marL="0" indent="0">
              <a:buNone/>
            </a:pPr>
            <a:r>
              <a:rPr lang="en-US" sz="1800" dirty="0"/>
              <a:t>	</a:t>
            </a:r>
            <a:r>
              <a:rPr lang="en-GB" sz="1800" b="1" dirty="0" err="1" smtClean="0"/>
              <a:t>printf</a:t>
            </a:r>
            <a:r>
              <a:rPr lang="en-GB" sz="1800" b="1" dirty="0"/>
              <a:t>(</a:t>
            </a:r>
            <a:r>
              <a:rPr lang="en-US" sz="1800" dirty="0"/>
              <a:t>“\n"</a:t>
            </a:r>
            <a:r>
              <a:rPr lang="en-GB" sz="1800" b="1" dirty="0" smtClean="0"/>
              <a:t>);</a:t>
            </a:r>
            <a:endParaRPr lang="en-US" sz="1800" dirty="0"/>
          </a:p>
          <a:p>
            <a:pPr marL="0" indent="0">
              <a:buNone/>
            </a:pPr>
            <a:r>
              <a:rPr lang="en-US" sz="1800"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0432" y="4322756"/>
            <a:ext cx="3032048" cy="2433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868144" y="4035078"/>
            <a:ext cx="10543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OUTPUT:</a:t>
            </a:r>
            <a:endParaRPr lang="en-US" dirty="0"/>
          </a:p>
        </p:txBody>
      </p:sp>
    </p:spTree>
    <p:extLst>
      <p:ext uri="{BB962C8B-B14F-4D97-AF65-F5344CB8AC3E}">
        <p14:creationId xmlns:p14="http://schemas.microsoft.com/office/powerpoint/2010/main" val="33126960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noGrp="1"/>
          </p:cNvSpPr>
          <p:nvPr>
            <p:ph type="title"/>
          </p:nvPr>
        </p:nvSpPr>
        <p:spPr>
          <a:xfrm>
            <a:off x="428596" y="3071810"/>
            <a:ext cx="8229600" cy="1143000"/>
          </a:xfrm>
          <a:prstGeom prst="rect">
            <a:avLst/>
          </a:prstGeom>
          <a:noFill/>
        </p:spPr>
        <p:txBody>
          <a:bodyPr wrap="square" rtlCol="0">
            <a:spAutoFit/>
          </a:bodyPr>
          <a:lstStyle/>
          <a:p>
            <a:r>
              <a:rPr lang="en-US" sz="2400" dirty="0" smtClean="0">
                <a:latin typeface="Britannic Bold" pitchFamily="34" charset="0"/>
              </a:rPr>
              <a:t>LETS TAKE A BREAK FOR NOW.</a:t>
            </a:r>
            <a:endParaRPr lang="en-US" sz="2400" dirty="0">
              <a:latin typeface="Britannic Bold"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229600" cy="1143000"/>
          </a:xfrm>
        </p:spPr>
        <p:txBody>
          <a:bodyPr/>
          <a:lstStyle/>
          <a:p>
            <a:pPr algn="l"/>
            <a:r>
              <a:rPr lang="en-GB" dirty="0" smtClean="0"/>
              <a:t>Declaring a function in C</a:t>
            </a:r>
            <a:endParaRPr lang="en-US" dirty="0"/>
          </a:p>
        </p:txBody>
      </p:sp>
      <p:sp>
        <p:nvSpPr>
          <p:cNvPr id="3" name="Content Placeholder 2"/>
          <p:cNvSpPr>
            <a:spLocks noGrp="1"/>
          </p:cNvSpPr>
          <p:nvPr>
            <p:ph idx="1"/>
          </p:nvPr>
        </p:nvSpPr>
        <p:spPr>
          <a:xfrm>
            <a:off x="467544" y="1196752"/>
            <a:ext cx="8229600" cy="4525963"/>
          </a:xfrm>
        </p:spPr>
        <p:txBody>
          <a:bodyPr>
            <a:noAutofit/>
          </a:bodyPr>
          <a:lstStyle/>
          <a:p>
            <a:pPr marL="0" indent="0" algn="just">
              <a:buNone/>
            </a:pPr>
            <a:r>
              <a:rPr lang="en-GB" sz="1800" dirty="0" smtClean="0"/>
              <a:t>C language demands that functions may be declared before use especially if you intend to write the function anywhere in the program. It may not be necessary if the functions are defined and seen ahead by the program before use. The culture of declaring a function is simple to follow. Just the same way you declare a variable before use, you also declare a function before use. The simple way to declare a function is to copy the function definition header only and add a semicolon as follows:</a:t>
            </a:r>
          </a:p>
          <a:p>
            <a:pPr marL="0" indent="0" algn="just">
              <a:buNone/>
            </a:pPr>
            <a:r>
              <a:rPr lang="en-US" sz="1800" b="1" dirty="0" smtClean="0">
                <a:solidFill>
                  <a:srgbClr val="7030A0"/>
                </a:solidFill>
              </a:rPr>
              <a:t>	void </a:t>
            </a:r>
            <a:r>
              <a:rPr lang="en-US" sz="1800" b="1" dirty="0" err="1">
                <a:solidFill>
                  <a:srgbClr val="7030A0"/>
                </a:solidFill>
              </a:rPr>
              <a:t>displayInfo</a:t>
            </a:r>
            <a:r>
              <a:rPr lang="en-US" sz="1800" b="1" dirty="0" smtClean="0">
                <a:solidFill>
                  <a:srgbClr val="7030A0"/>
                </a:solidFill>
              </a:rPr>
              <a:t>(); // function now declared</a:t>
            </a:r>
          </a:p>
          <a:p>
            <a:pPr marL="0" indent="0" algn="just">
              <a:buNone/>
            </a:pPr>
            <a:endParaRPr lang="en-US" sz="1800" b="1" dirty="0" smtClean="0">
              <a:solidFill>
                <a:srgbClr val="7030A0"/>
              </a:solidFill>
            </a:endParaRPr>
          </a:p>
          <a:p>
            <a:pPr algn="just"/>
            <a:r>
              <a:rPr lang="en-GB" sz="1800" b="1" dirty="0" smtClean="0">
                <a:solidFill>
                  <a:srgbClr val="7030A0"/>
                </a:solidFill>
              </a:rPr>
              <a:t>The general format is as follows:</a:t>
            </a:r>
          </a:p>
          <a:p>
            <a:pPr marL="0" indent="0" algn="just">
              <a:buNone/>
            </a:pPr>
            <a:r>
              <a:rPr lang="en-GB" sz="1800" b="1" dirty="0" smtClean="0">
                <a:solidFill>
                  <a:srgbClr val="7030A0"/>
                </a:solidFill>
              </a:rPr>
              <a:t>	return-type </a:t>
            </a:r>
            <a:r>
              <a:rPr lang="en-GB" sz="1800" b="1" dirty="0" err="1" smtClean="0">
                <a:solidFill>
                  <a:srgbClr val="7030A0"/>
                </a:solidFill>
              </a:rPr>
              <a:t>functionName</a:t>
            </a:r>
            <a:r>
              <a:rPr lang="en-GB" sz="1800" b="1" dirty="0" smtClean="0">
                <a:solidFill>
                  <a:srgbClr val="7030A0"/>
                </a:solidFill>
              </a:rPr>
              <a:t>(optional </a:t>
            </a:r>
            <a:r>
              <a:rPr lang="en-GB" sz="1800" b="1" i="1" dirty="0" smtClean="0">
                <a:solidFill>
                  <a:srgbClr val="7030A0"/>
                </a:solidFill>
              </a:rPr>
              <a:t>parameter list</a:t>
            </a:r>
            <a:r>
              <a:rPr lang="en-GB" sz="1800" b="1" dirty="0" smtClean="0">
                <a:solidFill>
                  <a:srgbClr val="7030A0"/>
                </a:solidFill>
              </a:rPr>
              <a:t>);</a:t>
            </a:r>
          </a:p>
          <a:p>
            <a:pPr marL="0" indent="0" algn="just">
              <a:buNone/>
            </a:pPr>
            <a:r>
              <a:rPr lang="en-GB" sz="1800" b="1" dirty="0" smtClean="0">
                <a:solidFill>
                  <a:srgbClr val="7030A0"/>
                </a:solidFill>
              </a:rPr>
              <a:t>Note: As a variable is declared in the function where it is used, function declaration is placed or done in the function where it would be used or called. E.g. if you placed a declaration inside the main() function, it means the function would be used or called by only the main() function. But if you want the function to be called or used by another function other than main(), then you need to place its declaration before or outside the main() function, hence a function declared this way in no longer local to main() but a global function. That is, it can be seen and used by other functions in addition to main. The function f3() can be declared this way in the earlier graphical illustration. </a:t>
            </a:r>
            <a:endParaRPr lang="en-US" sz="1800" b="1" dirty="0" smtClean="0">
              <a:solidFill>
                <a:srgbClr val="7030A0"/>
              </a:solidFill>
            </a:endParaRPr>
          </a:p>
          <a:p>
            <a:pPr algn="just"/>
            <a:endParaRPr lang="en-US" sz="1800" b="1" dirty="0" smtClean="0">
              <a:solidFill>
                <a:srgbClr val="7030A0"/>
              </a:solidFill>
            </a:endParaRPr>
          </a:p>
          <a:p>
            <a:pPr algn="just"/>
            <a:endParaRPr lang="en-US" sz="1800" b="1" dirty="0">
              <a:solidFill>
                <a:srgbClr val="7030A0"/>
              </a:solidFill>
            </a:endParaRPr>
          </a:p>
          <a:p>
            <a:pPr algn="just"/>
            <a:endParaRPr lang="en-US" sz="1800" dirty="0"/>
          </a:p>
        </p:txBody>
      </p:sp>
    </p:spTree>
    <p:extLst>
      <p:ext uri="{BB962C8B-B14F-4D97-AF65-F5344CB8AC3E}">
        <p14:creationId xmlns:p14="http://schemas.microsoft.com/office/powerpoint/2010/main" val="2151325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266"/>
            <a:ext cx="8229600" cy="688722"/>
          </a:xfrm>
        </p:spPr>
        <p:txBody>
          <a:bodyPr>
            <a:normAutofit fontScale="90000"/>
          </a:bodyPr>
          <a:lstStyle/>
          <a:p>
            <a:r>
              <a:rPr lang="en-GB" dirty="0" smtClean="0"/>
              <a:t>Declaring a function in C</a:t>
            </a:r>
            <a:endParaRPr lang="en-US" dirty="0"/>
          </a:p>
        </p:txBody>
      </p:sp>
      <p:sp>
        <p:nvSpPr>
          <p:cNvPr id="3" name="Content Placeholder 2"/>
          <p:cNvSpPr>
            <a:spLocks noGrp="1"/>
          </p:cNvSpPr>
          <p:nvPr>
            <p:ph idx="1"/>
          </p:nvPr>
        </p:nvSpPr>
        <p:spPr>
          <a:xfrm>
            <a:off x="518864" y="1124745"/>
            <a:ext cx="8229600" cy="2736303"/>
          </a:xfrm>
        </p:spPr>
        <p:txBody>
          <a:bodyPr>
            <a:noAutofit/>
          </a:bodyPr>
          <a:lstStyle/>
          <a:p>
            <a:pPr marL="0" indent="0" algn="just">
              <a:spcBef>
                <a:spcPts val="0"/>
              </a:spcBef>
              <a:buNone/>
            </a:pPr>
            <a:r>
              <a:rPr lang="en-US" sz="1600" b="1" dirty="0">
                <a:solidFill>
                  <a:srgbClr val="7030A0"/>
                </a:solidFill>
              </a:rPr>
              <a:t>#include &lt;</a:t>
            </a:r>
            <a:r>
              <a:rPr lang="en-US" sz="1600" b="1" dirty="0" err="1">
                <a:solidFill>
                  <a:srgbClr val="7030A0"/>
                </a:solidFill>
              </a:rPr>
              <a:t>stdio.h</a:t>
            </a:r>
            <a:r>
              <a:rPr lang="en-US" sz="1600" b="1" dirty="0">
                <a:solidFill>
                  <a:srgbClr val="7030A0"/>
                </a:solidFill>
              </a:rPr>
              <a:t>&gt;    </a:t>
            </a:r>
            <a:endParaRPr lang="en-US" sz="1600" b="1" dirty="0" smtClean="0">
              <a:solidFill>
                <a:srgbClr val="7030A0"/>
              </a:solidFill>
            </a:endParaRPr>
          </a:p>
          <a:p>
            <a:pPr marL="0" indent="0" algn="just">
              <a:spcBef>
                <a:spcPts val="0"/>
              </a:spcBef>
              <a:buNone/>
            </a:pPr>
            <a:endParaRPr lang="en-US" sz="1600" b="1" dirty="0" smtClean="0">
              <a:solidFill>
                <a:srgbClr val="7030A0"/>
              </a:solidFill>
            </a:endParaRPr>
          </a:p>
          <a:p>
            <a:pPr marL="0" indent="0" algn="just">
              <a:spcBef>
                <a:spcPts val="0"/>
              </a:spcBef>
              <a:buNone/>
            </a:pPr>
            <a:r>
              <a:rPr lang="en-US" sz="1600" b="1" dirty="0" err="1" smtClean="0">
                <a:solidFill>
                  <a:srgbClr val="7030A0"/>
                </a:solidFill>
              </a:rPr>
              <a:t>int</a:t>
            </a:r>
            <a:r>
              <a:rPr lang="en-US" sz="1600" b="1" dirty="0" smtClean="0">
                <a:solidFill>
                  <a:srgbClr val="7030A0"/>
                </a:solidFill>
              </a:rPr>
              <a:t> </a:t>
            </a:r>
            <a:r>
              <a:rPr lang="en-US" sz="1600" b="1" dirty="0">
                <a:solidFill>
                  <a:srgbClr val="7030A0"/>
                </a:solidFill>
              </a:rPr>
              <a:t>main()            </a:t>
            </a:r>
          </a:p>
          <a:p>
            <a:pPr marL="0" indent="0" algn="just">
              <a:spcBef>
                <a:spcPts val="0"/>
              </a:spcBef>
              <a:buNone/>
            </a:pPr>
            <a:r>
              <a:rPr lang="en-US" sz="1600" b="1" dirty="0">
                <a:solidFill>
                  <a:srgbClr val="7030A0"/>
                </a:solidFill>
              </a:rPr>
              <a:t>{  </a:t>
            </a:r>
          </a:p>
          <a:p>
            <a:pPr marL="0" indent="0" algn="just">
              <a:spcBef>
                <a:spcPts val="0"/>
              </a:spcBef>
              <a:buNone/>
            </a:pPr>
            <a:r>
              <a:rPr lang="en-US" sz="1600" b="1" dirty="0">
                <a:solidFill>
                  <a:srgbClr val="7030A0"/>
                </a:solidFill>
              </a:rPr>
              <a:t> </a:t>
            </a:r>
            <a:r>
              <a:rPr lang="en-US" sz="1600" b="1" dirty="0" smtClean="0">
                <a:solidFill>
                  <a:srgbClr val="7030A0"/>
                </a:solidFill>
              </a:rPr>
              <a:t>     void </a:t>
            </a:r>
            <a:r>
              <a:rPr lang="en-US" sz="1600" b="1" dirty="0" err="1">
                <a:solidFill>
                  <a:srgbClr val="7030A0"/>
                </a:solidFill>
              </a:rPr>
              <a:t>displayInfo</a:t>
            </a:r>
            <a:r>
              <a:rPr lang="en-US" sz="1600" b="1" dirty="0">
                <a:solidFill>
                  <a:srgbClr val="7030A0"/>
                </a:solidFill>
              </a:rPr>
              <a:t>(); // function now </a:t>
            </a:r>
            <a:r>
              <a:rPr lang="en-US" sz="1600" b="1" dirty="0" smtClean="0">
                <a:solidFill>
                  <a:srgbClr val="7030A0"/>
                </a:solidFill>
              </a:rPr>
              <a:t>declared inside main, seen by main alone</a:t>
            </a:r>
          </a:p>
          <a:p>
            <a:pPr marL="0" indent="0" algn="just">
              <a:spcBef>
                <a:spcPts val="0"/>
              </a:spcBef>
              <a:buNone/>
            </a:pPr>
            <a:r>
              <a:rPr lang="en-GB" sz="1600" b="1" dirty="0" smtClean="0">
                <a:solidFill>
                  <a:srgbClr val="7030A0"/>
                </a:solidFill>
              </a:rPr>
              <a:t>      </a:t>
            </a:r>
            <a:r>
              <a:rPr lang="en-GB" sz="1600" b="1" dirty="0" err="1" smtClean="0">
                <a:solidFill>
                  <a:srgbClr val="7030A0"/>
                </a:solidFill>
              </a:rPr>
              <a:t>int</a:t>
            </a:r>
            <a:r>
              <a:rPr lang="en-GB" sz="1600" b="1" dirty="0" smtClean="0">
                <a:solidFill>
                  <a:srgbClr val="7030A0"/>
                </a:solidFill>
              </a:rPr>
              <a:t> I, j, count; // other variables local to main() function</a:t>
            </a:r>
          </a:p>
          <a:p>
            <a:pPr marL="0" indent="0" algn="just">
              <a:spcBef>
                <a:spcPts val="0"/>
              </a:spcBef>
              <a:buNone/>
            </a:pPr>
            <a:r>
              <a:rPr lang="en-GB" sz="1600" b="1" dirty="0">
                <a:solidFill>
                  <a:srgbClr val="7030A0"/>
                </a:solidFill>
              </a:rPr>
              <a:t> </a:t>
            </a:r>
            <a:r>
              <a:rPr lang="en-GB" sz="1600" b="1" dirty="0" smtClean="0">
                <a:solidFill>
                  <a:srgbClr val="7030A0"/>
                </a:solidFill>
              </a:rPr>
              <a:t>      ----</a:t>
            </a:r>
          </a:p>
          <a:p>
            <a:pPr marL="0" indent="0" algn="just">
              <a:spcBef>
                <a:spcPts val="0"/>
              </a:spcBef>
              <a:buNone/>
            </a:pPr>
            <a:r>
              <a:rPr lang="en-GB" sz="1600" b="1" dirty="0">
                <a:solidFill>
                  <a:srgbClr val="7030A0"/>
                </a:solidFill>
              </a:rPr>
              <a:t> </a:t>
            </a:r>
            <a:r>
              <a:rPr lang="en-GB" sz="1600" b="1" dirty="0" smtClean="0">
                <a:solidFill>
                  <a:srgbClr val="7030A0"/>
                </a:solidFill>
              </a:rPr>
              <a:t>      ----</a:t>
            </a:r>
          </a:p>
          <a:p>
            <a:pPr marL="0" indent="0" algn="just">
              <a:spcBef>
                <a:spcPts val="0"/>
              </a:spcBef>
              <a:buNone/>
            </a:pPr>
            <a:r>
              <a:rPr lang="en-GB" sz="1600" b="1" dirty="0">
                <a:solidFill>
                  <a:srgbClr val="7030A0"/>
                </a:solidFill>
              </a:rPr>
              <a:t> </a:t>
            </a:r>
            <a:r>
              <a:rPr lang="en-GB" sz="1600" b="1" dirty="0" smtClean="0">
                <a:solidFill>
                  <a:srgbClr val="7030A0"/>
                </a:solidFill>
              </a:rPr>
              <a:t>      return 0;</a:t>
            </a:r>
          </a:p>
          <a:p>
            <a:pPr marL="0" indent="0" algn="just">
              <a:spcBef>
                <a:spcPts val="0"/>
              </a:spcBef>
              <a:buNone/>
            </a:pPr>
            <a:r>
              <a:rPr lang="en-GB" sz="1600" b="1" dirty="0">
                <a:solidFill>
                  <a:srgbClr val="7030A0"/>
                </a:solidFill>
              </a:rPr>
              <a:t>}</a:t>
            </a:r>
            <a:endParaRPr lang="en-US" sz="1600" b="1" dirty="0">
              <a:solidFill>
                <a:srgbClr val="7030A0"/>
              </a:solidFill>
            </a:endParaRPr>
          </a:p>
        </p:txBody>
      </p:sp>
      <p:sp>
        <p:nvSpPr>
          <p:cNvPr id="5" name="Content Placeholder 2"/>
          <p:cNvSpPr txBox="1">
            <a:spLocks/>
          </p:cNvSpPr>
          <p:nvPr/>
        </p:nvSpPr>
        <p:spPr>
          <a:xfrm>
            <a:off x="650985" y="4276623"/>
            <a:ext cx="8229600" cy="25813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0"/>
              </a:spcBef>
              <a:buFont typeface="Arial" pitchFamily="34" charset="0"/>
              <a:buNone/>
            </a:pPr>
            <a:r>
              <a:rPr lang="en-US" sz="1600" b="1" dirty="0" smtClean="0">
                <a:solidFill>
                  <a:srgbClr val="7030A0"/>
                </a:solidFill>
              </a:rPr>
              <a:t>#include &lt;</a:t>
            </a:r>
            <a:r>
              <a:rPr lang="en-US" sz="1600" b="1" dirty="0" err="1" smtClean="0">
                <a:solidFill>
                  <a:srgbClr val="7030A0"/>
                </a:solidFill>
              </a:rPr>
              <a:t>stdio.h</a:t>
            </a:r>
            <a:r>
              <a:rPr lang="en-US" sz="1600" b="1" dirty="0" smtClean="0">
                <a:solidFill>
                  <a:srgbClr val="7030A0"/>
                </a:solidFill>
              </a:rPr>
              <a:t>&gt;    </a:t>
            </a:r>
          </a:p>
          <a:p>
            <a:pPr marL="0" indent="0" algn="just">
              <a:spcBef>
                <a:spcPts val="0"/>
              </a:spcBef>
              <a:buNone/>
            </a:pPr>
            <a:r>
              <a:rPr lang="en-US" sz="1600" b="1" dirty="0">
                <a:solidFill>
                  <a:srgbClr val="7030A0"/>
                </a:solidFill>
              </a:rPr>
              <a:t> void </a:t>
            </a:r>
            <a:r>
              <a:rPr lang="en-US" sz="1600" b="1" dirty="0" err="1">
                <a:solidFill>
                  <a:srgbClr val="7030A0"/>
                </a:solidFill>
              </a:rPr>
              <a:t>displayInfo</a:t>
            </a:r>
            <a:r>
              <a:rPr lang="en-US" sz="1600" b="1" dirty="0">
                <a:solidFill>
                  <a:srgbClr val="7030A0"/>
                </a:solidFill>
              </a:rPr>
              <a:t>(); </a:t>
            </a:r>
            <a:r>
              <a:rPr lang="en-US" sz="1600" b="1" dirty="0" smtClean="0">
                <a:solidFill>
                  <a:srgbClr val="7030A0"/>
                </a:solidFill>
              </a:rPr>
              <a:t>/* </a:t>
            </a:r>
            <a:r>
              <a:rPr lang="en-US" sz="1600" b="1" dirty="0">
                <a:solidFill>
                  <a:srgbClr val="7030A0"/>
                </a:solidFill>
              </a:rPr>
              <a:t>function </a:t>
            </a:r>
            <a:r>
              <a:rPr lang="en-US" sz="1600" b="1" dirty="0" smtClean="0">
                <a:solidFill>
                  <a:srgbClr val="7030A0"/>
                </a:solidFill>
              </a:rPr>
              <a:t>declared outside main(); now global function</a:t>
            </a:r>
          </a:p>
          <a:p>
            <a:pPr marL="0" indent="0" algn="just">
              <a:spcBef>
                <a:spcPts val="0"/>
              </a:spcBef>
              <a:buNone/>
            </a:pPr>
            <a:r>
              <a:rPr lang="en-US" sz="1600" b="1" dirty="0">
                <a:solidFill>
                  <a:srgbClr val="7030A0"/>
                </a:solidFill>
              </a:rPr>
              <a:t> </a:t>
            </a:r>
            <a:r>
              <a:rPr lang="en-US" sz="1600" b="1" dirty="0" smtClean="0">
                <a:solidFill>
                  <a:srgbClr val="7030A0"/>
                </a:solidFill>
              </a:rPr>
              <a:t>                                        accessible by other functions as well as main() function*/</a:t>
            </a:r>
          </a:p>
          <a:p>
            <a:pPr marL="0" indent="0" algn="just">
              <a:spcBef>
                <a:spcPts val="0"/>
              </a:spcBef>
              <a:buFont typeface="Arial" pitchFamily="34" charset="0"/>
              <a:buNone/>
            </a:pPr>
            <a:r>
              <a:rPr lang="en-US" sz="1600" b="1" dirty="0" err="1" smtClean="0">
                <a:solidFill>
                  <a:srgbClr val="7030A0"/>
                </a:solidFill>
              </a:rPr>
              <a:t>int</a:t>
            </a:r>
            <a:r>
              <a:rPr lang="en-US" sz="1600" b="1" dirty="0" smtClean="0">
                <a:solidFill>
                  <a:srgbClr val="7030A0"/>
                </a:solidFill>
              </a:rPr>
              <a:t> main()            </a:t>
            </a:r>
          </a:p>
          <a:p>
            <a:pPr marL="0" indent="0" algn="just">
              <a:spcBef>
                <a:spcPts val="0"/>
              </a:spcBef>
              <a:buFont typeface="Arial" pitchFamily="34" charset="0"/>
              <a:buNone/>
            </a:pPr>
            <a:r>
              <a:rPr lang="en-US" sz="1600" b="1" dirty="0" smtClean="0">
                <a:solidFill>
                  <a:srgbClr val="7030A0"/>
                </a:solidFill>
              </a:rPr>
              <a:t>{  </a:t>
            </a:r>
          </a:p>
          <a:p>
            <a:pPr marL="0" indent="0" algn="just">
              <a:spcBef>
                <a:spcPts val="0"/>
              </a:spcBef>
              <a:buFont typeface="Arial" pitchFamily="34" charset="0"/>
              <a:buNone/>
            </a:pPr>
            <a:r>
              <a:rPr lang="en-GB" sz="1600" b="1" dirty="0" smtClean="0">
                <a:solidFill>
                  <a:srgbClr val="7030A0"/>
                </a:solidFill>
              </a:rPr>
              <a:t>      </a:t>
            </a:r>
            <a:r>
              <a:rPr lang="en-GB" sz="1600" b="1" dirty="0" err="1" smtClean="0">
                <a:solidFill>
                  <a:srgbClr val="7030A0"/>
                </a:solidFill>
              </a:rPr>
              <a:t>int</a:t>
            </a:r>
            <a:r>
              <a:rPr lang="en-GB" sz="1600" b="1" dirty="0" smtClean="0">
                <a:solidFill>
                  <a:srgbClr val="7030A0"/>
                </a:solidFill>
              </a:rPr>
              <a:t> I, j, count; // other variables local to main() function</a:t>
            </a:r>
          </a:p>
          <a:p>
            <a:pPr marL="0" indent="0" algn="just">
              <a:spcBef>
                <a:spcPts val="0"/>
              </a:spcBef>
              <a:buFont typeface="Arial" pitchFamily="34" charset="0"/>
              <a:buNone/>
            </a:pPr>
            <a:r>
              <a:rPr lang="en-GB" sz="1600" b="1" dirty="0" smtClean="0">
                <a:solidFill>
                  <a:srgbClr val="7030A0"/>
                </a:solidFill>
              </a:rPr>
              <a:t>       ----</a:t>
            </a:r>
          </a:p>
          <a:p>
            <a:pPr marL="0" indent="0" algn="just">
              <a:spcBef>
                <a:spcPts val="0"/>
              </a:spcBef>
              <a:buFont typeface="Arial" pitchFamily="34" charset="0"/>
              <a:buNone/>
            </a:pPr>
            <a:r>
              <a:rPr lang="en-GB" sz="1600" b="1" dirty="0" smtClean="0">
                <a:solidFill>
                  <a:srgbClr val="7030A0"/>
                </a:solidFill>
              </a:rPr>
              <a:t>       ----</a:t>
            </a:r>
          </a:p>
          <a:p>
            <a:pPr marL="0" indent="0" algn="just">
              <a:spcBef>
                <a:spcPts val="0"/>
              </a:spcBef>
              <a:buFont typeface="Arial" pitchFamily="34" charset="0"/>
              <a:buNone/>
            </a:pPr>
            <a:r>
              <a:rPr lang="en-GB" sz="1600" b="1" dirty="0" smtClean="0">
                <a:solidFill>
                  <a:srgbClr val="7030A0"/>
                </a:solidFill>
              </a:rPr>
              <a:t>       return 0;</a:t>
            </a:r>
          </a:p>
          <a:p>
            <a:pPr marL="0" indent="0" algn="just">
              <a:spcBef>
                <a:spcPts val="0"/>
              </a:spcBef>
              <a:buFont typeface="Arial" pitchFamily="34" charset="0"/>
              <a:buNone/>
            </a:pPr>
            <a:r>
              <a:rPr lang="en-GB" sz="1600" b="1" dirty="0" smtClean="0">
                <a:solidFill>
                  <a:srgbClr val="7030A0"/>
                </a:solidFill>
              </a:rPr>
              <a:t>}</a:t>
            </a:r>
            <a:endParaRPr lang="en-US" sz="1600" b="1" dirty="0">
              <a:solidFill>
                <a:srgbClr val="7030A0"/>
              </a:solidFill>
            </a:endParaRPr>
          </a:p>
        </p:txBody>
      </p:sp>
      <p:sp>
        <p:nvSpPr>
          <p:cNvPr id="6" name="TextBox 5"/>
          <p:cNvSpPr txBox="1"/>
          <p:nvPr/>
        </p:nvSpPr>
        <p:spPr>
          <a:xfrm>
            <a:off x="467544" y="764704"/>
            <a:ext cx="4464496" cy="369332"/>
          </a:xfrm>
          <a:prstGeom prst="rect">
            <a:avLst/>
          </a:prstGeom>
          <a:solidFill>
            <a:schemeClr val="tx2">
              <a:lumMod val="40000"/>
              <a:lumOff val="60000"/>
            </a:schemeClr>
          </a:solidFill>
        </p:spPr>
        <p:txBody>
          <a:bodyPr wrap="square" rtlCol="0">
            <a:spAutoFit/>
          </a:bodyPr>
          <a:lstStyle/>
          <a:p>
            <a:r>
              <a:rPr lang="en-GB" dirty="0" smtClean="0"/>
              <a:t>A) Declaring a function as local to main()</a:t>
            </a:r>
            <a:endParaRPr lang="en-US" dirty="0"/>
          </a:p>
        </p:txBody>
      </p:sp>
      <p:sp>
        <p:nvSpPr>
          <p:cNvPr id="7" name="TextBox 6"/>
          <p:cNvSpPr txBox="1"/>
          <p:nvPr/>
        </p:nvSpPr>
        <p:spPr>
          <a:xfrm>
            <a:off x="507263" y="3789040"/>
            <a:ext cx="5144858" cy="369332"/>
          </a:xfrm>
          <a:prstGeom prst="rect">
            <a:avLst/>
          </a:prstGeom>
          <a:solidFill>
            <a:schemeClr val="tx2">
              <a:lumMod val="40000"/>
              <a:lumOff val="60000"/>
            </a:schemeClr>
          </a:solidFill>
        </p:spPr>
        <p:txBody>
          <a:bodyPr wrap="square" rtlCol="0">
            <a:spAutoFit/>
          </a:bodyPr>
          <a:lstStyle/>
          <a:p>
            <a:r>
              <a:rPr lang="en-GB" dirty="0"/>
              <a:t>B</a:t>
            </a:r>
            <a:r>
              <a:rPr lang="en-GB" dirty="0" smtClean="0"/>
              <a:t>) Declaring a function as global (External function)</a:t>
            </a:r>
            <a:endParaRPr lang="en-US" dirty="0"/>
          </a:p>
        </p:txBody>
      </p:sp>
    </p:spTree>
    <p:extLst>
      <p:ext uri="{BB962C8B-B14F-4D97-AF65-F5344CB8AC3E}">
        <p14:creationId xmlns:p14="http://schemas.microsoft.com/office/powerpoint/2010/main" val="3488652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9587</TotalTime>
  <Words>7455</Words>
  <Application>Microsoft Office PowerPoint</Application>
  <PresentationFormat>On-screen Show (4:3)</PresentationFormat>
  <Paragraphs>939</Paragraphs>
  <Slides>76</Slides>
  <Notes>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User-Defined Functions (Prepared By: ADEKOLA, Olubukola)</vt:lpstr>
      <vt:lpstr>Basic Things To Know:</vt:lpstr>
      <vt:lpstr>The Concept of Procedure Oriented Programming(POP) (Modular Programming)</vt:lpstr>
      <vt:lpstr>Structure of Modular Concept </vt:lpstr>
      <vt:lpstr>Declaring and Defining a function :</vt:lpstr>
      <vt:lpstr>Declaring and Defining a function :</vt:lpstr>
      <vt:lpstr>Declaring and Defining a function :</vt:lpstr>
      <vt:lpstr>Declaring a function in C</vt:lpstr>
      <vt:lpstr>Declaring a function in C</vt:lpstr>
      <vt:lpstr>Calling a function:</vt:lpstr>
      <vt:lpstr>Calling a function:</vt:lpstr>
      <vt:lpstr>Program Example:</vt:lpstr>
      <vt:lpstr>Program Example:</vt:lpstr>
      <vt:lpstr>Calculator Programme Written as Functions</vt:lpstr>
      <vt:lpstr>Calculator: Implementation</vt:lpstr>
      <vt:lpstr>Calculator: Implementation..contd..</vt:lpstr>
      <vt:lpstr>Calculator: Implementation..contd..</vt:lpstr>
      <vt:lpstr>Calculator: Implementation..contd..</vt:lpstr>
      <vt:lpstr>Another Example Splitting into functions:</vt:lpstr>
      <vt:lpstr>functions:</vt:lpstr>
      <vt:lpstr>Parameters and Parameter Passing: </vt:lpstr>
      <vt:lpstr>MAKING YOUR OWN FUNCTIONS(User-defined functions)</vt:lpstr>
      <vt:lpstr>// solving for factorial using only main function</vt:lpstr>
      <vt:lpstr>// solving for factorial, BREAKING THE FUNCTIONALITY INTO //ANOTHER USER-DEFINED FUNCTION APART FROM main function</vt:lpstr>
      <vt:lpstr>// MAKING MORE THAN ONE USER-DEFINED FUNCTIONS //FINDING FACTORIAL AND SQUARE OF A NUMBER</vt:lpstr>
      <vt:lpstr>// USING SWITCH CONSTROL CONSTRUCT TO CALL DIFFERENT USER-//DEFINED FUNCTIONS ( FACTORIAL AND SQUARE OF A NUMBER)</vt:lpstr>
      <vt:lpstr>/* PROGRAM TO SHOW HOW TO REUSE ALREADY WRITTEN USER-DEFINED FUNCTIONS ( E.G. FACTORIAL AND SQUARE OF A NUMBER )*/</vt:lpstr>
      <vt:lpstr>/* PROGRAM TO SHOW HOW TO REUSE ALREADY WRITTEN USER-DEFINED FUNCTIONS ( E.G. FACTORIAL AND SQUARE OF A NUMBER )*/</vt:lpstr>
      <vt:lpstr>ARRAYS</vt:lpstr>
      <vt:lpstr>ARRAYS</vt:lpstr>
      <vt:lpstr>ARRAYS</vt:lpstr>
      <vt:lpstr>ARRAY Example:</vt:lpstr>
      <vt:lpstr>creating an array:</vt:lpstr>
      <vt:lpstr>Declare an array variable:</vt:lpstr>
      <vt:lpstr>Array Index:  </vt:lpstr>
      <vt:lpstr>Array further illustration</vt:lpstr>
      <vt:lpstr>Array further illustration</vt:lpstr>
      <vt:lpstr>Array further illustration</vt:lpstr>
      <vt:lpstr>Defining Array when Elements are Known</vt:lpstr>
      <vt:lpstr>Definition and assigning Elements: Summary</vt:lpstr>
      <vt:lpstr> Declare Character type array for String:</vt:lpstr>
      <vt:lpstr>one-dimensional character array</vt:lpstr>
      <vt:lpstr>one-dimensional character array</vt:lpstr>
      <vt:lpstr>More on char-type array declaration:</vt:lpstr>
      <vt:lpstr>Table: showing array school description </vt:lpstr>
      <vt:lpstr>char-type array declaration:</vt:lpstr>
      <vt:lpstr>Similarly, the following is acceptable: </vt:lpstr>
      <vt:lpstr>Summary on Initializing Array with Known Values:</vt:lpstr>
      <vt:lpstr>Lowercase to Uppercase Text Conversion Example:</vt:lpstr>
      <vt:lpstr>Reading elements (decimal values)</vt:lpstr>
      <vt:lpstr>Reading in string using scanf</vt:lpstr>
      <vt:lpstr>CLASS WORK</vt:lpstr>
      <vt:lpstr>Consider the following array definitions and their interpretations:</vt:lpstr>
      <vt:lpstr>Passing an Array To a Function </vt:lpstr>
      <vt:lpstr>Passing an Array To a Function </vt:lpstr>
      <vt:lpstr>Passing an Array To a Function </vt:lpstr>
      <vt:lpstr>Passing an Array To a Function </vt:lpstr>
      <vt:lpstr>Passing an Array To a Function </vt:lpstr>
      <vt:lpstr>Passing an Array To a Function </vt:lpstr>
      <vt:lpstr>Passing an Array To a Function </vt:lpstr>
      <vt:lpstr>Passing an Array To a Function </vt:lpstr>
      <vt:lpstr>Passing an Array To a Function </vt:lpstr>
      <vt:lpstr>Passing an Array To a Function </vt:lpstr>
      <vt:lpstr>Review Questions</vt:lpstr>
      <vt:lpstr>Review Questions</vt:lpstr>
      <vt:lpstr>READING AND WRITING LINE OF TEXT</vt:lpstr>
      <vt:lpstr>Using gets and puts functions:</vt:lpstr>
      <vt:lpstr>Further Example:</vt:lpstr>
      <vt:lpstr>FURTHER READING</vt:lpstr>
      <vt:lpstr>MULTIDIMENSIONAL ARRAYS</vt:lpstr>
      <vt:lpstr>General terms for Multidimensional</vt:lpstr>
      <vt:lpstr>Example: Implementing 2-D Array</vt:lpstr>
      <vt:lpstr>Example: Implementing 2-D Array</vt:lpstr>
      <vt:lpstr>Example: Implementing 2-D Array</vt:lpstr>
      <vt:lpstr>Example: Implementing 2-D Array</vt:lpstr>
      <vt:lpstr>LETS TAKE A BREAK FOR NOW.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Identifiers in C language Program</dc:title>
  <dc:creator>Bukene</dc:creator>
  <cp:lastModifiedBy>HOD Software</cp:lastModifiedBy>
  <cp:revision>185</cp:revision>
  <dcterms:created xsi:type="dcterms:W3CDTF">2015-10-11T13:53:36Z</dcterms:created>
  <dcterms:modified xsi:type="dcterms:W3CDTF">2021-04-29T03:59:30Z</dcterms:modified>
</cp:coreProperties>
</file>