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63" r:id="rId6"/>
    <p:sldId id="259" r:id="rId7"/>
    <p:sldId id="260" r:id="rId8"/>
    <p:sldId id="264" r:id="rId9"/>
    <p:sldId id="262" r:id="rId10"/>
    <p:sldId id="261" r:id="rId11"/>
    <p:sldId id="265" r:id="rId12"/>
    <p:sldId id="270" r:id="rId13"/>
    <p:sldId id="266" r:id="rId14"/>
    <p:sldId id="268"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9" autoAdjust="0"/>
    <p:restoredTop sz="94660"/>
  </p:normalViewPr>
  <p:slideViewPr>
    <p:cSldViewPr snapToGrid="0">
      <p:cViewPr varScale="1">
        <p:scale>
          <a:sx n="73" d="100"/>
          <a:sy n="73" d="100"/>
        </p:scale>
        <p:origin x="-462" y="-102"/>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299716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414034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213935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300107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125069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363187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239142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424150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227864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388134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7404-C367-4681-9ACD-E1DB992C87C1}" type="datetimeFigureOut">
              <a:rPr lang="en-CA" smtClean="0"/>
              <a:pPr/>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280243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67404-C367-4681-9ACD-E1DB992C87C1}" type="datetimeFigureOut">
              <a:rPr lang="en-CA" smtClean="0"/>
              <a:pPr/>
              <a:t>2021-05-02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0F5EA-1F2A-4730-BEFA-BFCF317B4095}" type="slidenum">
              <a:rPr lang="en-CA" smtClean="0"/>
              <a:pPr/>
              <a:t>‹#›</a:t>
            </a:fld>
            <a:endParaRPr lang="en-CA"/>
          </a:p>
        </p:txBody>
      </p:sp>
    </p:spTree>
    <p:extLst>
      <p:ext uri="{BB962C8B-B14F-4D97-AF65-F5344CB8AC3E}">
        <p14:creationId xmlns:p14="http://schemas.microsoft.com/office/powerpoint/2010/main" xmlns="" val="1065734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9600" dirty="0" smtClean="0">
                <a:latin typeface="Times New Roman" panose="02020603050405020304" pitchFamily="18" charset="0"/>
                <a:cs typeface="Times New Roman" panose="02020603050405020304" pitchFamily="18" charset="0"/>
              </a:rPr>
              <a:t>Array</a:t>
            </a:r>
            <a:endParaRPr lang="en-CA"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xmlns="" val="362735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684" y="-126123"/>
            <a:ext cx="12031543" cy="8765626"/>
          </a:xfrm>
          <a:prstGeom prst="rect">
            <a:avLst/>
          </a:prstGeom>
        </p:spPr>
      </p:pic>
      <p:sp>
        <p:nvSpPr>
          <p:cNvPr id="3" name="Title 2"/>
          <p:cNvSpPr>
            <a:spLocks noGrp="1"/>
          </p:cNvSpPr>
          <p:nvPr>
            <p:ph type="title"/>
          </p:nvPr>
        </p:nvSpPr>
        <p:spPr>
          <a:xfrm>
            <a:off x="155203" y="46036"/>
            <a:ext cx="10515600" cy="1325563"/>
          </a:xfrm>
        </p:spPr>
        <p:txBody>
          <a:bodyPr/>
          <a:lstStyle/>
          <a:p>
            <a:r>
              <a:rPr lang="en-CA" b="1" dirty="0" smtClean="0"/>
              <a:t>Continuation…</a:t>
            </a:r>
            <a:endParaRPr lang="en-CA" b="1" dirty="0"/>
          </a:p>
        </p:txBody>
      </p:sp>
    </p:spTree>
    <p:extLst>
      <p:ext uri="{BB962C8B-B14F-4D97-AF65-F5344CB8AC3E}">
        <p14:creationId xmlns:p14="http://schemas.microsoft.com/office/powerpoint/2010/main" xmlns="" val="955828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0628"/>
            <a:ext cx="11299371" cy="7475766"/>
          </a:xfrm>
        </p:spPr>
        <p:txBody>
          <a:bodyPr>
            <a:normAutofit/>
          </a:bodyPr>
          <a:lstStyle/>
          <a:p>
            <a:r>
              <a:rPr lang="en-US" sz="3600" dirty="0" smtClean="0"/>
              <a:t>A teacher wants to record the scores of 20 pupils in arithmetic class. You are required to store the scores in an array using for loop and also to print out the scores using for loop.</a:t>
            </a:r>
          </a:p>
          <a:p>
            <a:r>
              <a:rPr lang="en-US" sz="3600" b="1" dirty="0" smtClean="0"/>
              <a:t>7 minutes</a:t>
            </a:r>
            <a:endParaRPr lang="en-US" sz="3600" b="1" dirty="0"/>
          </a:p>
        </p:txBody>
      </p:sp>
    </p:spTree>
    <p:extLst>
      <p:ext uri="{BB962C8B-B14F-4D97-AF65-F5344CB8AC3E}">
        <p14:creationId xmlns:p14="http://schemas.microsoft.com/office/powerpoint/2010/main" xmlns="" val="3470815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xmlns="" val="159015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Two Dimensional Array</a:t>
            </a:r>
            <a:endParaRPr lang="en-CA" dirty="0"/>
          </a:p>
        </p:txBody>
      </p:sp>
      <p:sp>
        <p:nvSpPr>
          <p:cNvPr id="3" name="Content Placeholder 2"/>
          <p:cNvSpPr>
            <a:spLocks noGrp="1"/>
          </p:cNvSpPr>
          <p:nvPr>
            <p:ph idx="1"/>
          </p:nvPr>
        </p:nvSpPr>
        <p:spPr/>
        <p:txBody>
          <a:bodyPr/>
          <a:lstStyle/>
          <a:p>
            <a:r>
              <a:rPr lang="en-CA" dirty="0"/>
              <a:t>An array can be multi dimensional, an example is a 2D array</a:t>
            </a:r>
          </a:p>
          <a:p>
            <a:r>
              <a:rPr lang="en-CA" dirty="0"/>
              <a:t>A 2D array uses row and columns</a:t>
            </a:r>
          </a:p>
          <a:p>
            <a:r>
              <a:rPr lang="en-CA" dirty="0"/>
              <a:t>Thus, it is initialized as:</a:t>
            </a:r>
          </a:p>
          <a:p>
            <a:r>
              <a:rPr lang="en-CA" dirty="0" err="1"/>
              <a:t>datatype</a:t>
            </a:r>
            <a:r>
              <a:rPr lang="en-CA" dirty="0"/>
              <a:t> </a:t>
            </a:r>
            <a:r>
              <a:rPr lang="en-CA" dirty="0" err="1"/>
              <a:t>arrayname</a:t>
            </a:r>
            <a:r>
              <a:rPr lang="en-CA" dirty="0"/>
              <a:t>[</a:t>
            </a:r>
            <a:r>
              <a:rPr lang="en-CA" dirty="0" err="1"/>
              <a:t>noofrow</a:t>
            </a:r>
            <a:r>
              <a:rPr lang="en-CA" dirty="0"/>
              <a:t>][</a:t>
            </a:r>
            <a:r>
              <a:rPr lang="en-CA" dirty="0" err="1"/>
              <a:t>noofcolumn</a:t>
            </a:r>
            <a:r>
              <a:rPr lang="en-CA" dirty="0"/>
              <a:t>];</a:t>
            </a:r>
          </a:p>
          <a:p>
            <a:r>
              <a:rPr lang="en-CA" dirty="0"/>
              <a:t>For example to keep scores of 4</a:t>
            </a:r>
            <a:r>
              <a:rPr lang="en-CA" dirty="0" smtClean="0"/>
              <a:t> </a:t>
            </a:r>
            <a:r>
              <a:rPr lang="en-CA" dirty="0"/>
              <a:t>students in </a:t>
            </a:r>
            <a:r>
              <a:rPr lang="en-CA" dirty="0" smtClean="0"/>
              <a:t>2 </a:t>
            </a:r>
            <a:r>
              <a:rPr lang="en-CA" dirty="0"/>
              <a:t>courses, the array is declared as:</a:t>
            </a:r>
          </a:p>
          <a:p>
            <a:r>
              <a:rPr lang="en-CA" dirty="0" smtClean="0"/>
              <a:t>float score[4][2];</a:t>
            </a:r>
            <a:endParaRPr lang="en-CA" dirty="0"/>
          </a:p>
          <a:p>
            <a:endParaRPr lang="en-CA" dirty="0"/>
          </a:p>
        </p:txBody>
      </p:sp>
    </p:spTree>
    <p:extLst>
      <p:ext uri="{BB962C8B-B14F-4D97-AF65-F5344CB8AC3E}">
        <p14:creationId xmlns:p14="http://schemas.microsoft.com/office/powerpoint/2010/main" xmlns="" val="186791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r>
              <a:rPr lang="en-CA" dirty="0" smtClean="0"/>
              <a:t>With the aid of two dimensional array and nested for loop, develop an application that can allow user to input scores of 4 students in 3 courses. The application should also do the followings:</a:t>
            </a:r>
          </a:p>
          <a:p>
            <a:r>
              <a:rPr lang="en-CA" dirty="0" smtClean="0"/>
              <a:t>Compute the total score of each student</a:t>
            </a:r>
          </a:p>
          <a:p>
            <a:r>
              <a:rPr lang="en-CA" dirty="0" smtClean="0"/>
              <a:t>Compute the average score of each student</a:t>
            </a:r>
          </a:p>
          <a:p>
            <a:r>
              <a:rPr lang="en-CA" dirty="0" smtClean="0"/>
              <a:t>Output the total and average score for each student</a:t>
            </a:r>
          </a:p>
          <a:p>
            <a:r>
              <a:rPr lang="en-CA" dirty="0" smtClean="0"/>
              <a:t>Use another nested for loop to print out class list in a table showing student serial no, and score in each course.</a:t>
            </a:r>
            <a:endParaRPr lang="en-CA" dirty="0"/>
          </a:p>
        </p:txBody>
      </p:sp>
    </p:spTree>
    <p:extLst>
      <p:ext uri="{BB962C8B-B14F-4D97-AF65-F5344CB8AC3E}">
        <p14:creationId xmlns:p14="http://schemas.microsoft.com/office/powerpoint/2010/main" xmlns="" val="140102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9117107" cy="6401641"/>
          </a:xfrm>
          <a:prstGeom prst="rect">
            <a:avLst/>
          </a:prstGeom>
        </p:spPr>
      </p:pic>
    </p:spTree>
    <p:extLst>
      <p:ext uri="{BB962C8B-B14F-4D97-AF65-F5344CB8AC3E}">
        <p14:creationId xmlns:p14="http://schemas.microsoft.com/office/powerpoint/2010/main" xmlns="" val="2608731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 this…</a:t>
            </a:r>
            <a:endParaRPr lang="en-CA" dirty="0"/>
          </a:p>
        </p:txBody>
      </p:sp>
      <p:sp>
        <p:nvSpPr>
          <p:cNvPr id="3" name="Content Placeholder 2"/>
          <p:cNvSpPr>
            <a:spLocks noGrp="1"/>
          </p:cNvSpPr>
          <p:nvPr>
            <p:ph idx="1"/>
          </p:nvPr>
        </p:nvSpPr>
        <p:spPr/>
        <p:txBody>
          <a:bodyPr/>
          <a:lstStyle/>
          <a:p>
            <a:r>
              <a:rPr lang="en-CA" dirty="0" smtClean="0"/>
              <a:t>When dealing with multi dimensional array the trick is in the use of nested for loop.</a:t>
            </a:r>
          </a:p>
          <a:p>
            <a:r>
              <a:rPr lang="en-CA" dirty="0" smtClean="0"/>
              <a:t>For example for a two dimensional array use 2 nested for loop</a:t>
            </a:r>
          </a:p>
          <a:p>
            <a:r>
              <a:rPr lang="en-CA" dirty="0" smtClean="0"/>
              <a:t>For a three dimensional array use a 3 nested for loop </a:t>
            </a:r>
          </a:p>
          <a:p>
            <a:endParaRPr lang="en-CA" dirty="0"/>
          </a:p>
        </p:txBody>
      </p:sp>
    </p:spTree>
    <p:extLst>
      <p:ext uri="{BB962C8B-B14F-4D97-AF65-F5344CB8AC3E}">
        <p14:creationId xmlns:p14="http://schemas.microsoft.com/office/powerpoint/2010/main" xmlns="" val="207326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An array is data structure that acts as an </a:t>
            </a:r>
            <a:r>
              <a:rPr lang="en-US" b="1" dirty="0" smtClean="0"/>
              <a:t>temporary storage</a:t>
            </a:r>
            <a:r>
              <a:rPr lang="en-US" dirty="0" smtClean="0"/>
              <a:t> and stores </a:t>
            </a:r>
            <a:r>
              <a:rPr lang="en-US" b="1" dirty="0" smtClean="0"/>
              <a:t>data</a:t>
            </a:r>
            <a:r>
              <a:rPr lang="en-US" dirty="0" smtClean="0"/>
              <a:t> of the </a:t>
            </a:r>
            <a:r>
              <a:rPr lang="en-US" b="1" dirty="0" smtClean="0">
                <a:solidFill>
                  <a:srgbClr val="FF0000"/>
                </a:solidFill>
              </a:rPr>
              <a:t>same type</a:t>
            </a:r>
            <a:r>
              <a:rPr lang="en-US" dirty="0" smtClean="0"/>
              <a:t> in </a:t>
            </a:r>
            <a:r>
              <a:rPr lang="en-US" b="1" dirty="0" smtClean="0"/>
              <a:t>contiguous memory location</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5" y="355600"/>
            <a:ext cx="10515600" cy="1325563"/>
          </a:xfrm>
        </p:spPr>
        <p:txBody>
          <a:bodyPr/>
          <a:lstStyle/>
          <a:p>
            <a:r>
              <a:rPr lang="en-CA" b="1" dirty="0" smtClean="0">
                <a:latin typeface="Times New Roman" panose="02020603050405020304" pitchFamily="18" charset="0"/>
                <a:cs typeface="Times New Roman" panose="02020603050405020304" pitchFamily="18" charset="0"/>
              </a:rPr>
              <a:t>Analogy of an array</a:t>
            </a:r>
            <a:endParaRPr lang="en-CA"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07777" y="1681163"/>
            <a:ext cx="5157787" cy="823912"/>
          </a:xfrm>
        </p:spPr>
        <p:txBody>
          <a:bodyPr/>
          <a:lstStyle/>
          <a:p>
            <a:r>
              <a:rPr lang="en-CA" dirty="0" smtClean="0"/>
              <a:t>Figure A</a:t>
            </a:r>
            <a:endParaRPr lang="en-CA"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xmlns="" val="3694377494"/>
              </p:ext>
            </p:extLst>
          </p:nvPr>
        </p:nvGraphicFramePr>
        <p:xfrm>
          <a:off x="-228603" y="2747122"/>
          <a:ext cx="6400806" cy="1461807"/>
        </p:xfrm>
        <a:graphic>
          <a:graphicData uri="http://schemas.openxmlformats.org/drawingml/2006/table">
            <a:tbl>
              <a:tblPr firstRow="1" bandRow="1">
                <a:tableStyleId>{5C22544A-7EE6-4342-B048-85BDC9FD1C3A}</a:tableStyleId>
              </a:tblPr>
              <a:tblGrid>
                <a:gridCol w="1066801"/>
                <a:gridCol w="1066801"/>
                <a:gridCol w="1066801"/>
                <a:gridCol w="1066801"/>
                <a:gridCol w="1066801"/>
                <a:gridCol w="1066801"/>
              </a:tblGrid>
              <a:tr h="1461807">
                <a:tc>
                  <a:txBody>
                    <a:bodyPr/>
                    <a:lstStyle/>
                    <a:p>
                      <a:r>
                        <a:rPr lang="en-CA" sz="6600" dirty="0" smtClean="0"/>
                        <a:t>55</a:t>
                      </a:r>
                      <a:endParaRPr lang="en-CA" sz="6600" dirty="0"/>
                    </a:p>
                  </a:txBody>
                  <a:tcPr marL="44850" marR="44850"/>
                </a:tc>
                <a:tc>
                  <a:txBody>
                    <a:bodyPr/>
                    <a:lstStyle/>
                    <a:p>
                      <a:r>
                        <a:rPr lang="en-CA" sz="7200" dirty="0" smtClean="0"/>
                        <a:t>77</a:t>
                      </a:r>
                      <a:endParaRPr lang="en-CA" sz="7200" dirty="0"/>
                    </a:p>
                  </a:txBody>
                  <a:tcPr marL="44850" marR="44850"/>
                </a:tc>
                <a:tc>
                  <a:txBody>
                    <a:bodyPr/>
                    <a:lstStyle/>
                    <a:p>
                      <a:r>
                        <a:rPr lang="en-CA" sz="6600" dirty="0" smtClean="0"/>
                        <a:t>12</a:t>
                      </a:r>
                      <a:endParaRPr lang="en-CA" sz="6600" dirty="0"/>
                    </a:p>
                  </a:txBody>
                  <a:tcPr marL="44850" marR="44850"/>
                </a:tc>
                <a:tc>
                  <a:txBody>
                    <a:bodyPr/>
                    <a:lstStyle/>
                    <a:p>
                      <a:r>
                        <a:rPr lang="en-CA" sz="6600" dirty="0" smtClean="0"/>
                        <a:t>4</a:t>
                      </a:r>
                      <a:endParaRPr lang="en-CA" sz="6600" dirty="0"/>
                    </a:p>
                  </a:txBody>
                  <a:tcPr marL="44850" marR="44850"/>
                </a:tc>
                <a:tc>
                  <a:txBody>
                    <a:bodyPr/>
                    <a:lstStyle/>
                    <a:p>
                      <a:r>
                        <a:rPr lang="en-CA" sz="6600" dirty="0" smtClean="0"/>
                        <a:t>3</a:t>
                      </a:r>
                      <a:endParaRPr lang="en-CA" sz="6600" dirty="0"/>
                    </a:p>
                  </a:txBody>
                  <a:tcPr marL="44850" marR="44850"/>
                </a:tc>
                <a:tc>
                  <a:txBody>
                    <a:bodyPr/>
                    <a:lstStyle/>
                    <a:p>
                      <a:r>
                        <a:rPr lang="en-CA" sz="6600" dirty="0" smtClean="0"/>
                        <a:t>8</a:t>
                      </a:r>
                    </a:p>
                  </a:txBody>
                  <a:tcPr marL="44850" marR="44850"/>
                </a:tc>
              </a:tr>
            </a:tbl>
          </a:graphicData>
        </a:graphic>
      </p:graphicFrame>
      <p:sp>
        <p:nvSpPr>
          <p:cNvPr id="5" name="Text Placeholder 4"/>
          <p:cNvSpPr>
            <a:spLocks noGrp="1"/>
          </p:cNvSpPr>
          <p:nvPr>
            <p:ph type="body" sz="quarter" idx="3"/>
          </p:nvPr>
        </p:nvSpPr>
        <p:spPr>
          <a:xfrm>
            <a:off x="6146074" y="361814"/>
            <a:ext cx="5183188" cy="823912"/>
          </a:xfrm>
        </p:spPr>
        <p:txBody>
          <a:bodyPr/>
          <a:lstStyle/>
          <a:p>
            <a:r>
              <a:rPr lang="en-CA" dirty="0" smtClean="0"/>
              <a:t>Size and Subscript/Index</a:t>
            </a:r>
            <a:endParaRPr lang="en-CA" dirty="0"/>
          </a:p>
        </p:txBody>
      </p:sp>
      <p:sp>
        <p:nvSpPr>
          <p:cNvPr id="6" name="Content Placeholder 5"/>
          <p:cNvSpPr>
            <a:spLocks noGrp="1"/>
          </p:cNvSpPr>
          <p:nvPr>
            <p:ph sz="quarter" idx="4"/>
          </p:nvPr>
        </p:nvSpPr>
        <p:spPr>
          <a:xfrm>
            <a:off x="6172200" y="1149531"/>
            <a:ext cx="5183188" cy="5473338"/>
          </a:xfrm>
        </p:spPr>
        <p:txBody>
          <a:bodyPr>
            <a:normAutofit/>
          </a:bodyPr>
          <a:lstStyle/>
          <a:p>
            <a:r>
              <a:rPr lang="en-CA" dirty="0" smtClean="0"/>
              <a:t>Figure A is an array containing 6 elements, thus the size of the array is 6</a:t>
            </a:r>
          </a:p>
          <a:p>
            <a:r>
              <a:rPr lang="en-CA" dirty="0" smtClean="0"/>
              <a:t>The first element is in subscript 0 or index 0</a:t>
            </a:r>
            <a:r>
              <a:rPr lang="en-CA" dirty="0" smtClean="0"/>
              <a:t>.</a:t>
            </a:r>
          </a:p>
          <a:p>
            <a:r>
              <a:rPr lang="en-CA" dirty="0" smtClean="0"/>
              <a:t>Zero based indexing</a:t>
            </a:r>
            <a:endParaRPr lang="en-CA" dirty="0" smtClean="0"/>
          </a:p>
          <a:p>
            <a:r>
              <a:rPr lang="en-CA" dirty="0" smtClean="0"/>
              <a:t>Index or subscript is for referencing location of each element of an array</a:t>
            </a:r>
            <a:r>
              <a:rPr lang="en-CA" dirty="0" smtClean="0"/>
              <a:t>.</a:t>
            </a:r>
          </a:p>
          <a:p>
            <a:r>
              <a:rPr lang="en-CA" dirty="0" smtClean="0"/>
              <a:t>0, 1, 2, 3, 4, 5</a:t>
            </a:r>
          </a:p>
          <a:p>
            <a:r>
              <a:rPr lang="en-CA" dirty="0" smtClean="0"/>
              <a:t>0</a:t>
            </a:r>
            <a:r>
              <a:rPr lang="en-CA" dirty="0" smtClean="0">
                <a:sym typeface="Wingdings" pitchFamily="2" charset="2"/>
              </a:rPr>
              <a:t>lower bound</a:t>
            </a:r>
          </a:p>
          <a:p>
            <a:r>
              <a:rPr lang="en-CA" dirty="0" smtClean="0">
                <a:sym typeface="Wingdings" pitchFamily="2" charset="2"/>
              </a:rPr>
              <a:t>5- upper bound</a:t>
            </a:r>
            <a:endParaRPr lang="en-CA" dirty="0"/>
          </a:p>
        </p:txBody>
      </p:sp>
    </p:spTree>
    <p:extLst>
      <p:ext uri="{BB962C8B-B14F-4D97-AF65-F5344CB8AC3E}">
        <p14:creationId xmlns:p14="http://schemas.microsoft.com/office/powerpoint/2010/main" xmlns="" val="2553921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Declaring and referencing of an array</a:t>
            </a:r>
            <a:endParaRPr lang="en-CA" b="1" dirty="0"/>
          </a:p>
        </p:txBody>
      </p:sp>
      <p:sp>
        <p:nvSpPr>
          <p:cNvPr id="3" name="Content Placeholder 2"/>
          <p:cNvSpPr>
            <a:spLocks noGrp="1"/>
          </p:cNvSpPr>
          <p:nvPr>
            <p:ph idx="1"/>
          </p:nvPr>
        </p:nvSpPr>
        <p:spPr>
          <a:xfrm>
            <a:off x="838200" y="1319349"/>
            <a:ext cx="10515600" cy="4857614"/>
          </a:xfrm>
        </p:spPr>
        <p:txBody>
          <a:bodyPr>
            <a:normAutofit/>
          </a:bodyPr>
          <a:lstStyle/>
          <a:p>
            <a:r>
              <a:rPr lang="en-CA" sz="2400" dirty="0" err="1" smtClean="0">
                <a:latin typeface="Times New Roman" panose="02020603050405020304" pitchFamily="18" charset="0"/>
                <a:cs typeface="Times New Roman" panose="02020603050405020304" pitchFamily="18" charset="0"/>
              </a:rPr>
              <a:t>data</a:t>
            </a:r>
            <a:r>
              <a:rPr lang="en-CA" sz="2400" dirty="0" err="1" smtClean="0">
                <a:latin typeface="Times New Roman" panose="02020603050405020304" pitchFamily="18" charset="0"/>
                <a:cs typeface="Times New Roman" panose="02020603050405020304" pitchFamily="18" charset="0"/>
              </a:rPr>
              <a:t>type</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arrayname</a:t>
            </a:r>
            <a:r>
              <a:rPr lang="en-CA" sz="2400" dirty="0" smtClean="0">
                <a:latin typeface="Times New Roman" panose="02020603050405020304" pitchFamily="18" charset="0"/>
                <a:cs typeface="Times New Roman" panose="02020603050405020304" pitchFamily="18" charset="0"/>
              </a:rPr>
              <a:t>[</a:t>
            </a:r>
            <a:r>
              <a:rPr lang="en-CA" sz="2400" dirty="0" err="1" smtClean="0">
                <a:latin typeface="Times New Roman" panose="02020603050405020304" pitchFamily="18" charset="0"/>
                <a:cs typeface="Times New Roman" panose="02020603050405020304" pitchFamily="18" charset="0"/>
              </a:rPr>
              <a:t>arraysize</a:t>
            </a:r>
            <a:r>
              <a:rPr lang="en-CA" sz="2400" dirty="0" smtClean="0">
                <a:latin typeface="Times New Roman" panose="02020603050405020304" pitchFamily="18" charset="0"/>
                <a:cs typeface="Times New Roman" panose="02020603050405020304" pitchFamily="18" charset="0"/>
              </a:rPr>
              <a:t>];</a:t>
            </a:r>
          </a:p>
          <a:p>
            <a:r>
              <a:rPr lang="en-CA" sz="2400" dirty="0" smtClean="0">
                <a:solidFill>
                  <a:srgbClr val="FF0000"/>
                </a:solidFill>
                <a:latin typeface="Times New Roman" panose="02020603050405020304" pitchFamily="18" charset="0"/>
                <a:cs typeface="Times New Roman" panose="02020603050405020304" pitchFamily="18" charset="0"/>
              </a:rPr>
              <a:t>Thus the array in previous slide can be declared as:</a:t>
            </a:r>
          </a:p>
          <a:p>
            <a:r>
              <a:rPr lang="en-CA" sz="2400" dirty="0" err="1" smtClean="0">
                <a:latin typeface="Times New Roman" panose="02020603050405020304" pitchFamily="18" charset="0"/>
                <a:cs typeface="Times New Roman" panose="02020603050405020304" pitchFamily="18" charset="0"/>
              </a:rPr>
              <a:t>int</a:t>
            </a:r>
            <a:r>
              <a:rPr lang="en-CA" sz="2400" dirty="0" smtClean="0">
                <a:latin typeface="Times New Roman" panose="02020603050405020304" pitchFamily="18" charset="0"/>
                <a:cs typeface="Times New Roman" panose="02020603050405020304" pitchFamily="18" charset="0"/>
              </a:rPr>
              <a:t> number[6];</a:t>
            </a:r>
          </a:p>
          <a:p>
            <a:r>
              <a:rPr lang="en-CA" sz="2400" dirty="0" smtClean="0">
                <a:solidFill>
                  <a:srgbClr val="FF0000"/>
                </a:solidFill>
                <a:latin typeface="Times New Roman" panose="02020603050405020304" pitchFamily="18" charset="0"/>
                <a:cs typeface="Times New Roman" panose="02020603050405020304" pitchFamily="18" charset="0"/>
              </a:rPr>
              <a:t>To reference each element of the array called numbers:</a:t>
            </a:r>
          </a:p>
          <a:p>
            <a:r>
              <a:rPr lang="en-CA" sz="2400" dirty="0" smtClean="0">
                <a:latin typeface="Times New Roman" panose="02020603050405020304" pitchFamily="18" charset="0"/>
                <a:cs typeface="Times New Roman" panose="02020603050405020304" pitchFamily="18" charset="0"/>
              </a:rPr>
              <a:t>number[0]=55;</a:t>
            </a:r>
          </a:p>
          <a:p>
            <a:r>
              <a:rPr lang="en-CA" sz="2400" dirty="0" smtClean="0">
                <a:latin typeface="Times New Roman" panose="02020603050405020304" pitchFamily="18" charset="0"/>
                <a:cs typeface="Times New Roman" panose="02020603050405020304" pitchFamily="18" charset="0"/>
              </a:rPr>
              <a:t>number[1]=77;</a:t>
            </a:r>
          </a:p>
          <a:p>
            <a:r>
              <a:rPr lang="en-CA" sz="2400" dirty="0">
                <a:latin typeface="Times New Roman" panose="02020603050405020304" pitchFamily="18" charset="0"/>
                <a:cs typeface="Times New Roman" panose="02020603050405020304" pitchFamily="18" charset="0"/>
              </a:rPr>
              <a:t>n</a:t>
            </a:r>
            <a:r>
              <a:rPr lang="en-CA" sz="2400" dirty="0" smtClean="0">
                <a:latin typeface="Times New Roman" panose="02020603050405020304" pitchFamily="18" charset="0"/>
                <a:cs typeface="Times New Roman" panose="02020603050405020304" pitchFamily="18" charset="0"/>
              </a:rPr>
              <a:t>umber[2]=12;</a:t>
            </a:r>
          </a:p>
          <a:p>
            <a:r>
              <a:rPr lang="en-CA" sz="2400" dirty="0">
                <a:latin typeface="Times New Roman" panose="02020603050405020304" pitchFamily="18" charset="0"/>
                <a:cs typeface="Times New Roman" panose="02020603050405020304" pitchFamily="18" charset="0"/>
              </a:rPr>
              <a:t>n</a:t>
            </a:r>
            <a:r>
              <a:rPr lang="en-CA" sz="2400" dirty="0" smtClean="0">
                <a:latin typeface="Times New Roman" panose="02020603050405020304" pitchFamily="18" charset="0"/>
                <a:cs typeface="Times New Roman" panose="02020603050405020304" pitchFamily="18" charset="0"/>
              </a:rPr>
              <a:t>umber[3]=4;</a:t>
            </a:r>
          </a:p>
          <a:p>
            <a:r>
              <a:rPr lang="en-CA" sz="2400" dirty="0" smtClean="0">
                <a:latin typeface="Times New Roman" panose="02020603050405020304" pitchFamily="18" charset="0"/>
                <a:cs typeface="Times New Roman" panose="02020603050405020304" pitchFamily="18" charset="0"/>
              </a:rPr>
              <a:t>number[4]=3;</a:t>
            </a:r>
            <a:endParaRPr lang="en-CA" sz="2400" dirty="0">
              <a:latin typeface="Times New Roman" panose="02020603050405020304" pitchFamily="18" charset="0"/>
              <a:cs typeface="Times New Roman" panose="02020603050405020304" pitchFamily="18" charset="0"/>
            </a:endParaRPr>
          </a:p>
          <a:p>
            <a:r>
              <a:rPr lang="en-CA" sz="2400" dirty="0" smtClean="0">
                <a:latin typeface="Times New Roman" panose="02020603050405020304" pitchFamily="18" charset="0"/>
                <a:cs typeface="Times New Roman" panose="02020603050405020304" pitchFamily="18" charset="0"/>
              </a:rPr>
              <a:t>number[5]=8;</a:t>
            </a: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0244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xmlns="" val="208776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latin typeface="Times New Roman" panose="02020603050405020304" pitchFamily="18" charset="0"/>
                <a:cs typeface="Times New Roman" panose="02020603050405020304" pitchFamily="18" charset="0"/>
              </a:rPr>
              <a:t>Initializing an array</a:t>
            </a:r>
            <a:endParaRPr lang="en-CA"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CA" dirty="0" smtClean="0"/>
              <a:t>Array can be initialized using any of the followings syntaxes:</a:t>
            </a:r>
          </a:p>
          <a:p>
            <a:r>
              <a:rPr lang="en-CA" dirty="0">
                <a:latin typeface="Times New Roman" panose="02020603050405020304" pitchFamily="18" charset="0"/>
                <a:cs typeface="Times New Roman" panose="02020603050405020304" pitchFamily="18" charset="0"/>
              </a:rPr>
              <a:t>type </a:t>
            </a:r>
            <a:r>
              <a:rPr lang="en-CA" dirty="0" err="1">
                <a:latin typeface="Times New Roman" panose="02020603050405020304" pitchFamily="18" charset="0"/>
                <a:cs typeface="Times New Roman" panose="02020603050405020304" pitchFamily="18" charset="0"/>
              </a:rPr>
              <a:t>arrayname</a:t>
            </a:r>
            <a:r>
              <a:rPr lang="en-CA" dirty="0">
                <a:latin typeface="Times New Roman" panose="02020603050405020304" pitchFamily="18" charset="0"/>
                <a:cs typeface="Times New Roman" panose="02020603050405020304" pitchFamily="18" charset="0"/>
              </a:rPr>
              <a:t>[</a:t>
            </a:r>
            <a:r>
              <a:rPr lang="en-CA" dirty="0" err="1">
                <a:latin typeface="Times New Roman" panose="02020603050405020304" pitchFamily="18" charset="0"/>
                <a:cs typeface="Times New Roman" panose="02020603050405020304" pitchFamily="18" charset="0"/>
              </a:rPr>
              <a:t>arraysize</a:t>
            </a:r>
            <a:r>
              <a:rPr lang="en-CA" dirty="0" smtClean="0">
                <a:latin typeface="Times New Roman" panose="02020603050405020304" pitchFamily="18" charset="0"/>
                <a:cs typeface="Times New Roman" panose="02020603050405020304" pitchFamily="18" charset="0"/>
              </a:rPr>
              <a:t>]={listing each elements separated with a comma};</a:t>
            </a:r>
          </a:p>
          <a:p>
            <a:r>
              <a:rPr lang="en-CA" b="1" dirty="0" smtClean="0">
                <a:latin typeface="Times New Roman" panose="02020603050405020304" pitchFamily="18" charset="0"/>
                <a:cs typeface="Times New Roman" panose="02020603050405020304" pitchFamily="18" charset="0"/>
              </a:rPr>
              <a:t>OR</a:t>
            </a:r>
          </a:p>
          <a:p>
            <a:r>
              <a:rPr lang="en-CA" dirty="0">
                <a:latin typeface="Times New Roman" panose="02020603050405020304" pitchFamily="18" charset="0"/>
                <a:cs typeface="Times New Roman" panose="02020603050405020304" pitchFamily="18" charset="0"/>
              </a:rPr>
              <a:t>type </a:t>
            </a:r>
            <a:r>
              <a:rPr lang="en-CA" dirty="0" err="1" smtClean="0">
                <a:latin typeface="Times New Roman" panose="02020603050405020304" pitchFamily="18" charset="0"/>
                <a:cs typeface="Times New Roman" panose="02020603050405020304" pitchFamily="18" charset="0"/>
              </a:rPr>
              <a:t>arrayname</a:t>
            </a:r>
            <a:r>
              <a:rPr lang="en-CA" dirty="0" smtClean="0">
                <a:latin typeface="Times New Roman" panose="02020603050405020304" pitchFamily="18" charset="0"/>
                <a:cs typeface="Times New Roman" panose="02020603050405020304" pitchFamily="18" charset="0"/>
              </a:rPr>
              <a:t>[]={</a:t>
            </a:r>
            <a:r>
              <a:rPr lang="en-CA" dirty="0">
                <a:latin typeface="Times New Roman" panose="02020603050405020304" pitchFamily="18" charset="0"/>
                <a:cs typeface="Times New Roman" panose="02020603050405020304" pitchFamily="18" charset="0"/>
              </a:rPr>
              <a:t>listing each elements separated with a comma</a:t>
            </a:r>
            <a:r>
              <a:rPr lang="en-CA" dirty="0" smtClean="0">
                <a:latin typeface="Times New Roman" panose="02020603050405020304" pitchFamily="18" charset="0"/>
                <a:cs typeface="Times New Roman" panose="02020603050405020304" pitchFamily="18" charset="0"/>
              </a:rPr>
              <a:t>};</a:t>
            </a:r>
          </a:p>
          <a:p>
            <a:endParaRPr lang="en-CA"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xmlns="" val="749860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xmlns="" val="90408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xmlns="" val="1138424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94129"/>
            <a:ext cx="13011150" cy="7315200"/>
          </a:xfrm>
          <a:prstGeom prst="rect">
            <a:avLst/>
          </a:prstGeom>
        </p:spPr>
      </p:pic>
    </p:spTree>
    <p:extLst>
      <p:ext uri="{BB962C8B-B14F-4D97-AF65-F5344CB8AC3E}">
        <p14:creationId xmlns:p14="http://schemas.microsoft.com/office/powerpoint/2010/main" xmlns="" val="3076183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426</Words>
  <Application>Microsoft Office PowerPoint</Application>
  <PresentationFormat>Custom</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Array</vt:lpstr>
      <vt:lpstr>Definition</vt:lpstr>
      <vt:lpstr>Analogy of an array</vt:lpstr>
      <vt:lpstr>Declaring and referencing of an array</vt:lpstr>
      <vt:lpstr>Slide 5</vt:lpstr>
      <vt:lpstr>Initializing an array</vt:lpstr>
      <vt:lpstr>Slide 7</vt:lpstr>
      <vt:lpstr>Slide 8</vt:lpstr>
      <vt:lpstr>Slide 9</vt:lpstr>
      <vt:lpstr>Continuation…</vt:lpstr>
      <vt:lpstr>Slide 11</vt:lpstr>
      <vt:lpstr>Slide 12</vt:lpstr>
      <vt:lpstr>Two Dimensional Array</vt:lpstr>
      <vt:lpstr>Example</vt:lpstr>
      <vt:lpstr>Slide 15</vt:lpstr>
      <vt:lpstr>Note this…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akande</dc:creator>
  <cp:lastModifiedBy>USER</cp:lastModifiedBy>
  <cp:revision>43</cp:revision>
  <dcterms:created xsi:type="dcterms:W3CDTF">2016-11-23T08:37:35Z</dcterms:created>
  <dcterms:modified xsi:type="dcterms:W3CDTF">2021-05-02T14:55:19Z</dcterms:modified>
</cp:coreProperties>
</file>