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38"/>
  </p:notesMasterIdLst>
  <p:sldIdLst>
    <p:sldId id="25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3" r:id="rId24"/>
    <p:sldId id="260" r:id="rId25"/>
    <p:sldId id="262" r:id="rId26"/>
    <p:sldId id="264" r:id="rId27"/>
    <p:sldId id="261" r:id="rId28"/>
    <p:sldId id="265" r:id="rId29"/>
    <p:sldId id="257" r:id="rId30"/>
    <p:sldId id="258" r:id="rId31"/>
    <p:sldId id="266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8C10-4ED0-4C45-827D-FCCE0E63ED3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3D941-30F1-4DF3-8B6E-670959BDD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26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2B59510-85F3-476A-85AA-35AC5B3E2D36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1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2B59510-85F3-476A-85AA-35AC5B3E2D36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41C2BCB-267E-45A1-976D-4174B5B77AF1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8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BF04E4D-8782-4955-A9DC-94DEBA631893}" type="slidenum">
              <a:rPr lang="en-CA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5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BF04E4D-8782-4955-A9DC-94DEBA631893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8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A0FC98B-DF3E-44BE-865C-A411CC82ABBF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A45A9A2-BE59-45A6-945A-8F6248D0005D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5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9AF2630-F0BF-46FC-934A-0B0F08774B50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0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A99C4C1-9E29-4D2A-A834-57CAAB3E2DAB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6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4D35014-6A8A-47B6-A44B-E4FF2AA64816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0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382966E-9B81-45C6-B8F2-77A9C234E88A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0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A7A140F-8029-41EF-BCE1-16B962277DAC}" type="slidenum">
              <a:rPr lang="en-CA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5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7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3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8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7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5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7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7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84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3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156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67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4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981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32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046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8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1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91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78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0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743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17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98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30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1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87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15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9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49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54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04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06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5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84C5-7758-48D2-9797-95E208591206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A500-7D4A-4C56-9C65-19B63AF81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6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FC25-CB8F-4C4B-A791-DDC56FB5E71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60FE6B-B09A-4F0D-BDD2-6343EA3B02EC}" type="slidenum">
              <a:rPr lang="en-CA" smtClean="0">
                <a:solidFill>
                  <a:srgbClr val="90C226"/>
                </a:solidFill>
              </a:rPr>
              <a:pPr/>
              <a:t>‹#›</a:t>
            </a:fld>
            <a:endParaRPr lang="en-CA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4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CD72-64A9-4338-8C45-9763547E74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4832-664E-4865-98AB-5E24D3ACFE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Function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39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0" y="365127"/>
            <a:ext cx="10515600" cy="1325563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GB" smtClean="0"/>
              <a:t>Explanation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273050" indent="-273050"/>
            <a:r>
              <a:rPr lang="en-US" smtClean="0">
                <a:solidFill>
                  <a:srgbClr val="FF0000"/>
                </a:solidFill>
              </a:rPr>
              <a:t>printf(" The first program in C ");</a:t>
            </a:r>
          </a:p>
          <a:p>
            <a:pPr marL="273050" indent="-273050"/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instructs the computer to perform an </a:t>
            </a:r>
            <a:r>
              <a:rPr lang="en-US" sz="2600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, namely to print on the screen the </a:t>
            </a:r>
            <a:r>
              <a:rPr lang="en-US" sz="2600">
                <a:solidFill>
                  <a:srgbClr val="0000FF"/>
                </a:solidFill>
                <a:latin typeface="Times New Roman" panose="02020603050405020304" pitchFamily="18" charset="0"/>
              </a:rPr>
              <a:t>string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 of characters marked by the quotation marks</a:t>
            </a:r>
            <a:endParaRPr lang="en-GB" smtClean="0"/>
          </a:p>
          <a:p>
            <a:pPr marL="273050" indent="-273050">
              <a:buNone/>
            </a:pPr>
            <a:r>
              <a:rPr lang="en-US" smtClean="0"/>
              <a:t>	This displays the phrase  </a:t>
            </a:r>
            <a:r>
              <a:rPr lang="en-US" b="1" smtClean="0"/>
              <a:t>The first C program</a:t>
            </a:r>
          </a:p>
          <a:p>
            <a:pPr marL="273050" indent="-273050"/>
            <a:r>
              <a:rPr lang="en-US" b="1" smtClean="0"/>
              <a:t>printf() </a:t>
            </a:r>
            <a:r>
              <a:rPr lang="en-US" smtClean="0"/>
              <a:t>is part of the standard C library. It's termed a function, and using a function in the program is termed </a:t>
            </a:r>
            <a:r>
              <a:rPr lang="en-US" b="1" smtClean="0"/>
              <a:t>calling a function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10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mtClean="0"/>
              <a:t>Identify the function called by main</a:t>
            </a: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35" y="1636059"/>
            <a:ext cx="7620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8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mtClean="0"/>
              <a:t>Identify the functions called by main and the point of call</a:t>
            </a: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89" y="1703295"/>
            <a:ext cx="8724900" cy="48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Solution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" y="1541932"/>
            <a:ext cx="7696200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1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Note these: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677335" y="1662953"/>
            <a:ext cx="8001000" cy="40386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Note that :</a:t>
            </a:r>
          </a:p>
          <a:p>
            <a:pPr algn="just"/>
            <a:r>
              <a:rPr lang="en-CA" dirty="0" smtClean="0"/>
              <a:t>return 0; statement in the main function </a:t>
            </a:r>
            <a:r>
              <a:rPr lang="en-US" dirty="0" smtClean="0"/>
              <a:t>indicates the program ended successfully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keyword </a:t>
            </a: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is one of several means we’ll use to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exit a function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Every statement must end with a semicolon (also known as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statement terminator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function including the main function must have its function body within the right and left braces i.e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.{ function body}</a:t>
            </a:r>
          </a:p>
          <a:p>
            <a:endParaRPr lang="en-GB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103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677335" y="295835"/>
            <a:ext cx="79248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Things to Note When Writing C Program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; (semicolon) indicates the end of a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&lt;…&gt; e.g. &lt;stdio.h&gt;..the compiler should look for the file in a library. In this case compiler should look for input and output files such as “printf” and “getchar”.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C statements are defined in free format, i.e., with no specified layout or column assignment.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57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Lab work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smtClean="0"/>
              <a:t>Write a program without a return statement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211994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Function Definition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refers to a place where the variable or function is created or assigned storage.</a:t>
            </a:r>
          </a:p>
          <a:p>
            <a:r>
              <a:rPr lang="en-US" smtClean="0">
                <a:solidFill>
                  <a:srgbClr val="FF0000"/>
                </a:solidFill>
              </a:rPr>
              <a:t>Syntax: </a:t>
            </a:r>
          </a:p>
          <a:p>
            <a:r>
              <a:rPr lang="en-US" i="1" smtClean="0">
                <a:solidFill>
                  <a:srgbClr val="FF0000"/>
                </a:solidFill>
              </a:rPr>
              <a:t>return-type function-name(argument or arguments list)</a:t>
            </a:r>
          </a:p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0170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mtClean="0"/>
              <a:t>Difference Between Function definition and 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45" y="1930400"/>
            <a:ext cx="7693025" cy="4876800"/>
          </a:xfrm>
        </p:spPr>
        <p:txBody>
          <a:bodyPr/>
          <a:lstStyle/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</a:rPr>
              <a:t>Function definition Syntax: </a:t>
            </a:r>
          </a:p>
          <a:p>
            <a:pPr algn="just">
              <a:defRPr/>
            </a:pPr>
            <a:r>
              <a:rPr lang="en-US" sz="2000" i="1" dirty="0">
                <a:solidFill>
                  <a:srgbClr val="FF0000"/>
                </a:solidFill>
              </a:rPr>
              <a:t>return-type function-name(argument or arguments list)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</a:rPr>
              <a:t>Function declaration Syntax: </a:t>
            </a:r>
          </a:p>
          <a:p>
            <a:pPr algn="just">
              <a:defRPr/>
            </a:pPr>
            <a:r>
              <a:rPr lang="en-US" sz="2000" i="1" dirty="0">
                <a:solidFill>
                  <a:srgbClr val="FF0000"/>
                </a:solidFill>
              </a:rPr>
              <a:t>return-type function-name(argument or arguments list);</a:t>
            </a:r>
          </a:p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major difference is that function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decalration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ends with a semicolon.</a:t>
            </a:r>
          </a:p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Another minor difference is that data type of the argument may not be indicated in function definition.</a:t>
            </a:r>
          </a:p>
          <a:p>
            <a:pPr algn="just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Another difference is that function definition is followed by a block of function body.</a:t>
            </a:r>
          </a:p>
          <a:p>
            <a:pPr>
              <a:defRPr/>
            </a:pPr>
            <a:endParaRPr lang="en-US" sz="2000" i="1" dirty="0">
              <a:solidFill>
                <a:srgbClr val="FF0000"/>
              </a:solidFill>
            </a:endParaRPr>
          </a:p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37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</a:t>
            </a:r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1331259"/>
            <a:ext cx="7500939" cy="488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85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362202" y="2362200"/>
            <a:ext cx="7693025" cy="4191000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Function is simply a collection of commands that does something.</a:t>
            </a:r>
          </a:p>
          <a:p>
            <a:pPr algn="just"/>
            <a:r>
              <a:rPr lang="en-CA" dirty="0" smtClean="0"/>
              <a:t>Function breaks large computing task into smaller ones. </a:t>
            </a:r>
          </a:p>
          <a:p>
            <a:pPr algn="just"/>
            <a:r>
              <a:rPr lang="en-CA" dirty="0" smtClean="0"/>
              <a:t>It makes a program reusable i.e. enable people to build on what others have done instead of building another one from the scratch.</a:t>
            </a:r>
          </a:p>
          <a:p>
            <a:pPr algn="just"/>
            <a:r>
              <a:rPr lang="en-CA" dirty="0" smtClean="0"/>
              <a:t>It also hides the detail of operation from parts of the program that do not need to know about them.</a:t>
            </a:r>
            <a:endParaRPr lang="en-CA" dirty="0" smtClean="0">
              <a:solidFill>
                <a:srgbClr val="002060"/>
              </a:solidFill>
            </a:endParaRPr>
          </a:p>
          <a:p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Textbook: Computer Science Problem Solving Methods In C and C++</a:t>
            </a:r>
          </a:p>
          <a:p>
            <a:pPr marL="0" indent="0">
              <a:buNone/>
              <a:defRPr/>
            </a:pPr>
            <a:r>
              <a:rPr lang="en-CA" smtClean="0"/>
              <a:t>Pages 92-110, 118-128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54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38200" y="1461247"/>
            <a:ext cx="10515600" cy="4191000"/>
          </a:xfrm>
        </p:spPr>
        <p:txBody>
          <a:bodyPr>
            <a:normAutofit/>
          </a:bodyPr>
          <a:lstStyle/>
          <a:p>
            <a:pPr algn="just"/>
            <a:r>
              <a:rPr lang="en-CA" dirty="0" smtClean="0"/>
              <a:t>Function is simply a collection of commands that does something.</a:t>
            </a:r>
          </a:p>
          <a:p>
            <a:pPr algn="just"/>
            <a:r>
              <a:rPr lang="en-CA" dirty="0" smtClean="0"/>
              <a:t>Function breaks large computing task into smaller ones. </a:t>
            </a:r>
          </a:p>
          <a:p>
            <a:pPr algn="just"/>
            <a:r>
              <a:rPr lang="en-CA" dirty="0" smtClean="0"/>
              <a:t>It makes a program reusable i.e. enable people to build on what others have done instead of building another one from the scratch.</a:t>
            </a:r>
          </a:p>
          <a:p>
            <a:pPr algn="just"/>
            <a:r>
              <a:rPr lang="en-CA" dirty="0" smtClean="0"/>
              <a:t>It also hides the detail of operation from parts of the program that do not need to know about them.</a:t>
            </a:r>
            <a:endParaRPr lang="en-CA" dirty="0" smtClean="0">
              <a:solidFill>
                <a:srgbClr val="002060"/>
              </a:solidFill>
            </a:endParaRPr>
          </a:p>
          <a:p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Functions using Function Prototype 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77335" y="1479177"/>
            <a:ext cx="8596668" cy="4562186"/>
          </a:xfrm>
        </p:spPr>
        <p:txBody>
          <a:bodyPr>
            <a:normAutofit fontScale="250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9600" b="1" dirty="0">
              <a:latin typeface="Calibri Light" panose="020F03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/* </a:t>
            </a:r>
            <a:r>
              <a:rPr lang="en-US" sz="9600" b="1" i="1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Begins </a:t>
            </a:r>
            <a:r>
              <a:rPr lang="en-US" sz="9600" b="1" i="1" dirty="0">
                <a:solidFill>
                  <a:schemeClr val="accent4"/>
                </a:solidFill>
                <a:latin typeface="Calibri Light" panose="020F0302020204030204" pitchFamily="34" charset="0"/>
              </a:rPr>
              <a:t>with comments about file contents */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Insert </a:t>
            </a:r>
            <a:r>
              <a:rPr lang="en-US" sz="9600" b="1" i="1" dirty="0" smtClean="0">
                <a:solidFill>
                  <a:schemeClr val="accent1"/>
                </a:solidFill>
                <a:latin typeface="Calibri Light" panose="020F0302020204030204" pitchFamily="34" charset="0"/>
              </a:rPr>
              <a:t>preprocessor </a:t>
            </a:r>
            <a:r>
              <a:rPr lang="en-US" sz="9600" b="1" i="1" dirty="0">
                <a:solidFill>
                  <a:schemeClr val="accent1"/>
                </a:solidFill>
                <a:latin typeface="Calibri Light" panose="020F0302020204030204" pitchFamily="34" charset="0"/>
              </a:rPr>
              <a:t>definitions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3"/>
                </a:solidFill>
                <a:latin typeface="Calibri Light" panose="020F0302020204030204" pitchFamily="34" charset="0"/>
              </a:rPr>
              <a:t>Function </a:t>
            </a:r>
            <a:r>
              <a:rPr lang="en-US" sz="9600" b="1" i="1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prototypes</a:t>
            </a:r>
          </a:p>
          <a:p>
            <a:pPr eaLnBrk="1" hangingPunct="1">
              <a:lnSpc>
                <a:spcPct val="80000"/>
              </a:lnSpc>
            </a:pPr>
            <a:endParaRPr lang="en-US" sz="9600" b="1" i="1" dirty="0">
              <a:solidFill>
                <a:schemeClr val="accent3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Define </a:t>
            </a:r>
            <a:r>
              <a:rPr lang="en-US" sz="96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main() </a:t>
            </a:r>
            <a:r>
              <a:rPr lang="en-US" sz="9600" b="1" i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function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i="1" dirty="0">
                <a:latin typeface="Calibri Light" panose="020F0302020204030204" pitchFamily="34" charset="0"/>
              </a:rPr>
              <a:t>Function body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 smtClean="0">
                <a:latin typeface="Calibri Light" panose="020F030202020403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9600" dirty="0">
              <a:latin typeface="Calibri Light" panose="020F03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9600" b="1" i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</a:rPr>
              <a:t>Define other function i.e. function definition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i="1" dirty="0">
                <a:latin typeface="Calibri Light" panose="020F0302020204030204" pitchFamily="34" charset="0"/>
              </a:rPr>
              <a:t>Function body</a:t>
            </a:r>
          </a:p>
          <a:p>
            <a:pPr eaLnBrk="1" hangingPunct="1">
              <a:lnSpc>
                <a:spcPct val="80000"/>
              </a:lnSpc>
            </a:pPr>
            <a:r>
              <a:rPr lang="en-US" sz="9600" dirty="0">
                <a:latin typeface="Calibri Light" panose="020F030202020403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9600" dirty="0">
                <a:latin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8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376519" y="338232"/>
            <a:ext cx="10515600" cy="737534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GB" dirty="0" smtClean="0"/>
              <a:t> Function Prototype 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4294967295"/>
          </p:nvPr>
        </p:nvSpPr>
        <p:spPr>
          <a:xfrm>
            <a:off x="524436" y="1354978"/>
            <a:ext cx="9412941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Function </a:t>
            </a:r>
            <a:r>
              <a:rPr lang="en-US" sz="2000" dirty="0"/>
              <a:t>prototypes are also known as function declarations.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Declaration refers to </a:t>
            </a:r>
            <a:r>
              <a:rPr lang="en-US" sz="2000" dirty="0" smtClean="0"/>
              <a:t>stating </a:t>
            </a:r>
            <a:r>
              <a:rPr lang="en-US" sz="2000" dirty="0"/>
              <a:t>the nature of a </a:t>
            </a:r>
            <a:r>
              <a:rPr lang="en-US" sz="2000" dirty="0" smtClean="0"/>
              <a:t>variable or function, but </a:t>
            </a:r>
            <a:r>
              <a:rPr lang="en-US" sz="2000" dirty="0"/>
              <a:t>no storage is allocated.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At this stage user-defined function are declared. 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933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06475"/>
          </a:xfrm>
        </p:spPr>
        <p:txBody>
          <a:bodyPr/>
          <a:lstStyle/>
          <a:p>
            <a:r>
              <a:rPr lang="en-CA" dirty="0" smtClean="0"/>
              <a:t>Syntax of Function Prototype/declaration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838201" y="1371600"/>
            <a:ext cx="9217027" cy="5257800"/>
          </a:xfrm>
        </p:spPr>
        <p:txBody>
          <a:bodyPr>
            <a:normAutofit/>
          </a:bodyPr>
          <a:lstStyle/>
          <a:p>
            <a:r>
              <a:rPr lang="en-CA" sz="2000" dirty="0"/>
              <a:t>The syntax for declaring a function is:</a:t>
            </a:r>
          </a:p>
          <a:p>
            <a:r>
              <a:rPr lang="en-CA" sz="2000" b="1" i="1" dirty="0">
                <a:solidFill>
                  <a:srgbClr val="FF0000"/>
                </a:solidFill>
              </a:rPr>
              <a:t>return-type function-name (argument or argument-list);</a:t>
            </a:r>
            <a:endParaRPr lang="en-CA" sz="2000" b="1" i="1" dirty="0">
              <a:solidFill>
                <a:srgbClr val="002060"/>
              </a:solidFill>
            </a:endParaRPr>
          </a:p>
          <a:p>
            <a:r>
              <a:rPr lang="en-CA" sz="2000" dirty="0">
                <a:solidFill>
                  <a:srgbClr val="002060"/>
                </a:solidFill>
              </a:rPr>
              <a:t>For example: the following function add is an integer and takes in three parameters x, y, and z.</a:t>
            </a:r>
          </a:p>
          <a:p>
            <a:pPr algn="just"/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add (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x, 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y, 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z);</a:t>
            </a:r>
          </a:p>
          <a:p>
            <a:pPr algn="just"/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factorial (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n);</a:t>
            </a:r>
          </a:p>
          <a:p>
            <a:pPr algn="just"/>
            <a:r>
              <a:rPr lang="en-CA" sz="2000" b="1" dirty="0">
                <a:solidFill>
                  <a:srgbClr val="FF0000"/>
                </a:solidFill>
              </a:rPr>
              <a:t>Note that</a:t>
            </a:r>
            <a:r>
              <a:rPr lang="en-CA" sz="2000" dirty="0">
                <a:solidFill>
                  <a:srgbClr val="002060"/>
                </a:solidFill>
              </a:rPr>
              <a:t> if the return-type is not there C uses 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by default.</a:t>
            </a:r>
          </a:p>
          <a:p>
            <a:pPr algn="just"/>
            <a:r>
              <a:rPr lang="en-CA" sz="2000" dirty="0">
                <a:solidFill>
                  <a:srgbClr val="002060"/>
                </a:solidFill>
              </a:rPr>
              <a:t>Also the return value must match the return-type.</a:t>
            </a:r>
          </a:p>
          <a:p>
            <a:pPr algn="just"/>
            <a:r>
              <a:rPr lang="en-CA" sz="2000" dirty="0">
                <a:solidFill>
                  <a:srgbClr val="002060"/>
                </a:solidFill>
              </a:rPr>
              <a:t>If a function will not return any value use the following </a:t>
            </a:r>
            <a:r>
              <a:rPr lang="en-CA" sz="2000" dirty="0" smtClean="0">
                <a:solidFill>
                  <a:srgbClr val="002060"/>
                </a:solidFill>
              </a:rPr>
              <a:t>syntax:</a:t>
            </a:r>
            <a:endParaRPr lang="en-CA" sz="2000" dirty="0">
              <a:solidFill>
                <a:srgbClr val="002060"/>
              </a:solidFill>
            </a:endParaRPr>
          </a:p>
          <a:p>
            <a:pPr algn="just"/>
            <a:r>
              <a:rPr lang="en-CA" sz="2000" b="1" i="1" dirty="0">
                <a:solidFill>
                  <a:srgbClr val="FF0000"/>
                </a:solidFill>
              </a:rPr>
              <a:t>void function-name (argument or argument lists); </a:t>
            </a:r>
            <a:endParaRPr lang="en-CA" sz="2000" i="1" dirty="0"/>
          </a:p>
          <a:p>
            <a:pPr algn="just"/>
            <a:r>
              <a:rPr lang="en-CA" sz="2000" dirty="0">
                <a:solidFill>
                  <a:srgbClr val="002060"/>
                </a:solidFill>
              </a:rPr>
              <a:t>Void means no return value (when in the position of return-type), or no return arguments when in the position of argument</a:t>
            </a:r>
            <a:r>
              <a:rPr lang="en-CA" sz="20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CA" sz="2000" dirty="0" smtClean="0">
                <a:solidFill>
                  <a:srgbClr val="002060"/>
                </a:solidFill>
              </a:rPr>
              <a:t>Note that function prototypes end with a semicolon</a:t>
            </a:r>
            <a:endParaRPr lang="en-CA" sz="2000" dirty="0">
              <a:solidFill>
                <a:srgbClr val="002060"/>
              </a:solidFill>
            </a:endParaRP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576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 Call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function can be called from any other function where its result is needed.</a:t>
            </a:r>
          </a:p>
          <a:p>
            <a:r>
              <a:rPr lang="en-CA" dirty="0" smtClean="0"/>
              <a:t>Function for calling a function is as follows:</a:t>
            </a:r>
          </a:p>
          <a:p>
            <a:r>
              <a:rPr lang="en-CA" dirty="0" smtClean="0"/>
              <a:t>To call a function called add which has two arguments:</a:t>
            </a:r>
          </a:p>
          <a:p>
            <a:r>
              <a:rPr lang="en-CA" dirty="0"/>
              <a:t>a</a:t>
            </a:r>
            <a:r>
              <a:rPr lang="en-CA" dirty="0" smtClean="0"/>
              <a:t>dd(</a:t>
            </a:r>
            <a:r>
              <a:rPr lang="en-CA" dirty="0" err="1" smtClean="0"/>
              <a:t>x,y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22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 definitions instruct the computer on how the function will perform its operation.</a:t>
            </a:r>
          </a:p>
          <a:p>
            <a:r>
              <a:rPr lang="en-CA" dirty="0" smtClean="0"/>
              <a:t>The syntax is as follows:</a:t>
            </a:r>
          </a:p>
          <a:p>
            <a:r>
              <a:rPr lang="en-CA" dirty="0" err="1"/>
              <a:t>r</a:t>
            </a:r>
            <a:r>
              <a:rPr lang="en-CA" dirty="0" err="1" smtClean="0"/>
              <a:t>eturntype</a:t>
            </a:r>
            <a:r>
              <a:rPr lang="en-CA" dirty="0" smtClean="0"/>
              <a:t> </a:t>
            </a:r>
            <a:r>
              <a:rPr lang="en-CA" dirty="0" err="1" smtClean="0"/>
              <a:t>functionname</a:t>
            </a:r>
            <a:r>
              <a:rPr lang="en-CA" dirty="0" smtClean="0"/>
              <a:t>(parameters)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Function body i.e. instructions on functions operations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031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a simple calculator program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41" y="1232328"/>
            <a:ext cx="8736947" cy="48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calculator continued…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89" y="1690688"/>
            <a:ext cx="8942295" cy="4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 a simple application that can compute </a:t>
            </a:r>
          </a:p>
          <a:p>
            <a:pPr lvl="1"/>
            <a:r>
              <a:rPr lang="en-CA" dirty="0" smtClean="0"/>
              <a:t>area of a cylinder</a:t>
            </a:r>
            <a:endParaRPr lang="en-CA" dirty="0"/>
          </a:p>
          <a:p>
            <a:pPr lvl="1"/>
            <a:r>
              <a:rPr lang="en-CA" dirty="0"/>
              <a:t>a</a:t>
            </a:r>
            <a:r>
              <a:rPr lang="en-CA" dirty="0" smtClean="0"/>
              <a:t>rea of a cube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rea of a cone</a:t>
            </a:r>
          </a:p>
          <a:p>
            <a:r>
              <a:rPr lang="en-CA" dirty="0" smtClean="0"/>
              <a:t>You are to develop functions for each of the shapes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 Prototype/declaration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2362202" y="2362200"/>
            <a:ext cx="7693025" cy="4267200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/>
              <a:t>The syntax for declaring a function is:</a:t>
            </a:r>
          </a:p>
          <a:p>
            <a:r>
              <a:rPr lang="en-CA" sz="2000" b="1" i="1" dirty="0">
                <a:solidFill>
                  <a:srgbClr val="FF0000"/>
                </a:solidFill>
              </a:rPr>
              <a:t>return-type function-name (argument or argument-list);</a:t>
            </a:r>
            <a:endParaRPr lang="en-CA" sz="2000" b="1" i="1" dirty="0">
              <a:solidFill>
                <a:srgbClr val="002060"/>
              </a:solidFill>
            </a:endParaRPr>
          </a:p>
          <a:p>
            <a:r>
              <a:rPr lang="en-CA" sz="2000" dirty="0">
                <a:solidFill>
                  <a:srgbClr val="002060"/>
                </a:solidFill>
              </a:rPr>
              <a:t>For example: the following function add is an integer and takes in three parameters x, y, and z.</a:t>
            </a:r>
          </a:p>
          <a:p>
            <a:pPr algn="just"/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add (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x, 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y, 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z);</a:t>
            </a:r>
          </a:p>
          <a:p>
            <a:pPr algn="just"/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factorial (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n);</a:t>
            </a:r>
          </a:p>
          <a:p>
            <a:pPr algn="just"/>
            <a:r>
              <a:rPr lang="en-CA" sz="2000" b="1" dirty="0">
                <a:solidFill>
                  <a:srgbClr val="FF0000"/>
                </a:solidFill>
              </a:rPr>
              <a:t>Note that</a:t>
            </a:r>
            <a:r>
              <a:rPr lang="en-CA" sz="2000" dirty="0">
                <a:solidFill>
                  <a:srgbClr val="002060"/>
                </a:solidFill>
              </a:rPr>
              <a:t> if the return-type is not there C uses </a:t>
            </a:r>
            <a:r>
              <a:rPr lang="en-CA" sz="2000" dirty="0" err="1">
                <a:solidFill>
                  <a:srgbClr val="002060"/>
                </a:solidFill>
              </a:rPr>
              <a:t>int</a:t>
            </a:r>
            <a:r>
              <a:rPr lang="en-CA" sz="2000" dirty="0">
                <a:solidFill>
                  <a:srgbClr val="002060"/>
                </a:solidFill>
              </a:rPr>
              <a:t> by default.</a:t>
            </a:r>
          </a:p>
          <a:p>
            <a:pPr algn="just"/>
            <a:r>
              <a:rPr lang="en-CA" sz="2000" dirty="0">
                <a:solidFill>
                  <a:srgbClr val="002060"/>
                </a:solidFill>
              </a:rPr>
              <a:t>Also the return value must match the return-type.</a:t>
            </a:r>
          </a:p>
          <a:p>
            <a:pPr algn="just"/>
            <a:r>
              <a:rPr lang="en-CA" sz="2000" dirty="0">
                <a:solidFill>
                  <a:srgbClr val="002060"/>
                </a:solidFill>
              </a:rPr>
              <a:t>If a function will not return any value use the following syntax;</a:t>
            </a:r>
          </a:p>
          <a:p>
            <a:pPr algn="just"/>
            <a:r>
              <a:rPr lang="en-CA" sz="2000" b="1" i="1" dirty="0">
                <a:solidFill>
                  <a:srgbClr val="FF0000"/>
                </a:solidFill>
              </a:rPr>
              <a:t>void function-name (argument or argument lists); </a:t>
            </a:r>
            <a:endParaRPr lang="en-CA" sz="2000" i="1" dirty="0"/>
          </a:p>
          <a:p>
            <a:pPr algn="just"/>
            <a:r>
              <a:rPr lang="en-CA" sz="2000" dirty="0">
                <a:solidFill>
                  <a:srgbClr val="002060"/>
                </a:solidFill>
              </a:rPr>
              <a:t>Void means no return value (when in the position of return-type), or no return arguments when in the position of argument.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03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can be broken down into segments called functions.</a:t>
            </a:r>
          </a:p>
          <a:p>
            <a:r>
              <a:rPr lang="en-US" dirty="0" smtClean="0"/>
              <a:t>Each function performs specific task</a:t>
            </a:r>
          </a:p>
          <a:p>
            <a:r>
              <a:rPr lang="en-US" dirty="0" smtClean="0"/>
              <a:t>Each function can be  independent of each other.</a:t>
            </a:r>
          </a:p>
          <a:p>
            <a:r>
              <a:rPr lang="en-US" dirty="0" smtClean="0"/>
              <a:t>The interface with which function receives or passes information or relates with other functions is the function name e.g</a:t>
            </a:r>
            <a:r>
              <a:rPr lang="en-US" dirty="0"/>
              <a:t>.</a:t>
            </a:r>
            <a:r>
              <a:rPr lang="en-US" dirty="0" smtClean="0"/>
              <a:t> add().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45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ways in which arguments or parameters can be passed to the called function.</a:t>
            </a:r>
          </a:p>
          <a:p>
            <a:r>
              <a:rPr lang="en-US" b="1" dirty="0"/>
              <a:t>Call by value </a:t>
            </a:r>
            <a:r>
              <a:rPr lang="en-US" dirty="0"/>
              <a:t>The values of the variables are passed by the calling function to the called function.</a:t>
            </a:r>
          </a:p>
          <a:p>
            <a:r>
              <a:rPr lang="en-US" b="1" dirty="0"/>
              <a:t>Call by reference </a:t>
            </a:r>
            <a:r>
              <a:rPr lang="en-US" dirty="0"/>
              <a:t>The addresses of the variables are passed by the calling function to the called</a:t>
            </a:r>
          </a:p>
          <a:p>
            <a:r>
              <a:rPr lang="en-US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16128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Call-by-value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Following are the points to remember while passing arguments to a function using the call-</a:t>
            </a:r>
            <a:r>
              <a:rPr lang="en-US" dirty="0" err="1"/>
              <a:t>byvalue</a:t>
            </a:r>
            <a:endParaRPr lang="en-US" dirty="0"/>
          </a:p>
          <a:p>
            <a:r>
              <a:rPr lang="en-US" dirty="0"/>
              <a:t>method:</a:t>
            </a:r>
          </a:p>
          <a:p>
            <a:r>
              <a:rPr lang="en-US" dirty="0"/>
              <a:t>Σ When arguments are passed by value, the called function creates new variables of the same</a:t>
            </a:r>
          </a:p>
          <a:p>
            <a:r>
              <a:rPr lang="en-US" dirty="0"/>
              <a:t>data type as the arguments passed to it.</a:t>
            </a:r>
          </a:p>
          <a:p>
            <a:r>
              <a:rPr lang="en-US" dirty="0"/>
              <a:t>Σ The values of the arguments passed by the calling function are copied into the newly created</a:t>
            </a:r>
          </a:p>
          <a:p>
            <a:r>
              <a:rPr lang="en-US" dirty="0"/>
              <a:t>variables.</a:t>
            </a:r>
          </a:p>
          <a:p>
            <a:r>
              <a:rPr lang="en-US" dirty="0"/>
              <a:t>Σ Values of the variables in the calling functions remain unaffected when the arguments are</a:t>
            </a:r>
          </a:p>
          <a:p>
            <a:r>
              <a:rPr lang="en-US" dirty="0"/>
              <a:t>passed using the call-by-value technique.</a:t>
            </a:r>
          </a:p>
        </p:txBody>
      </p:sp>
    </p:spTree>
    <p:extLst>
      <p:ext uri="{BB962C8B-B14F-4D97-AF65-F5344CB8AC3E}">
        <p14:creationId xmlns:p14="http://schemas.microsoft.com/office/powerpoint/2010/main" val="400926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Pros and cons</a:t>
            </a:r>
          </a:p>
          <a:p>
            <a:r>
              <a:rPr lang="en-US" dirty="0"/>
              <a:t>The biggest advantage of using the call-by-value technique is that arguments can be passed as</a:t>
            </a:r>
          </a:p>
          <a:p>
            <a:r>
              <a:rPr lang="en-US" dirty="0"/>
              <a:t>variables, literals, or expressions, while its main drawback is that copying data consumes additional</a:t>
            </a:r>
          </a:p>
          <a:p>
            <a:r>
              <a:rPr lang="en-US" dirty="0"/>
              <a:t>storage space. In addition, it can take a lot of time to copy, thereby resulting in performance penalty,</a:t>
            </a:r>
          </a:p>
          <a:p>
            <a:r>
              <a:rPr lang="en-US"/>
              <a:t>especially if the function is called many times.</a:t>
            </a:r>
          </a:p>
        </p:txBody>
      </p:sp>
    </p:spTree>
    <p:extLst>
      <p:ext uri="{BB962C8B-B14F-4D97-AF65-F5344CB8AC3E}">
        <p14:creationId xmlns:p14="http://schemas.microsoft.com/office/powerpoint/2010/main" val="124975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 Prototype/declaration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Arguments: are local variables i.e.  values passed from caller.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Return value: single value returned to caller function.  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087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1" y="2"/>
            <a:ext cx="11302567" cy="6789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219202" y="1143003"/>
            <a:ext cx="2314575" cy="14716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549275" y="901703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prstClr val="black"/>
                </a:solidFill>
              </a:rPr>
              <a:t>Return 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01700"/>
            <a:ext cx="1600200" cy="17653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4" name="TextBox 9"/>
          <p:cNvSpPr txBox="1">
            <a:spLocks noChangeArrowheads="1"/>
          </p:cNvSpPr>
          <p:nvPr/>
        </p:nvSpPr>
        <p:spPr bwMode="auto">
          <a:xfrm>
            <a:off x="1338262" y="533400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Function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76800" y="201613"/>
            <a:ext cx="609600" cy="2413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6" name="TextBox 11"/>
          <p:cNvSpPr txBox="1">
            <a:spLocks noChangeArrowheads="1"/>
          </p:cNvSpPr>
          <p:nvPr/>
        </p:nvSpPr>
        <p:spPr bwMode="auto">
          <a:xfrm>
            <a:off x="3352800" y="0"/>
            <a:ext cx="4660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prstClr val="black"/>
                </a:solidFill>
              </a:rPr>
              <a:t>First argument: the argument type is integer</a:t>
            </a:r>
          </a:p>
        </p:txBody>
      </p:sp>
    </p:spTree>
    <p:extLst>
      <p:ext uri="{BB962C8B-B14F-4D97-AF65-F5344CB8AC3E}">
        <p14:creationId xmlns:p14="http://schemas.microsoft.com/office/powerpoint/2010/main" val="26829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924800" cy="1143000"/>
          </a:xfrm>
        </p:spPr>
        <p:txBody>
          <a:bodyPr/>
          <a:lstStyle/>
          <a:p>
            <a:r>
              <a:rPr lang="en-CA" smtClean="0"/>
              <a:t>main function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2362202" y="2286000"/>
            <a:ext cx="7693025" cy="4800600"/>
          </a:xfrm>
        </p:spPr>
        <p:txBody>
          <a:bodyPr/>
          <a:lstStyle/>
          <a:p>
            <a:pPr algn="just"/>
            <a:r>
              <a:rPr lang="en-CA" smtClean="0"/>
              <a:t>main function is a special function which every c program must have.</a:t>
            </a:r>
          </a:p>
          <a:p>
            <a:pPr algn="just"/>
            <a:r>
              <a:rPr lang="en-CA" smtClean="0"/>
              <a:t>Execution always start from the main function.</a:t>
            </a:r>
          </a:p>
          <a:p>
            <a:pPr algn="just"/>
            <a:r>
              <a:rPr lang="en-CA" smtClean="0"/>
              <a:t>It is a function which expects no arguments; this is indicated by an empty list ().</a:t>
            </a:r>
          </a:p>
          <a:p>
            <a:pPr algn="just"/>
            <a:r>
              <a:rPr lang="en-CA" smtClean="0"/>
              <a:t>Main function always call other functions like printf, scanf, getchar.</a:t>
            </a:r>
          </a:p>
          <a:p>
            <a:r>
              <a:rPr lang="en-CA" b="1" smtClean="0">
                <a:solidFill>
                  <a:srgbClr val="FF0000"/>
                </a:solidFill>
              </a:rPr>
              <a:t>Syntax:</a:t>
            </a:r>
          </a:p>
          <a:p>
            <a:r>
              <a:rPr lang="en-CA" i="1" smtClean="0"/>
              <a:t>return type main ()</a:t>
            </a:r>
          </a:p>
        </p:txBody>
      </p:sp>
    </p:spTree>
    <p:extLst>
      <p:ext uri="{BB962C8B-B14F-4D97-AF65-F5344CB8AC3E}">
        <p14:creationId xmlns:p14="http://schemas.microsoft.com/office/powerpoint/2010/main" val="32384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0" y="365127"/>
            <a:ext cx="10515600" cy="1325563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GB" smtClean="0"/>
              <a:t>main function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/>
              <a:t>The function body is enclosed within the left and right braces {…}.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>
                <a:solidFill>
                  <a:srgbClr val="FF0000"/>
                </a:solidFill>
              </a:rPr>
              <a:t>{ </a:t>
            </a:r>
            <a:r>
              <a:rPr lang="en-US" sz="2600"/>
              <a:t>This opening brace marks the start of the statements that make up the function body.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/>
              <a:t>And must be ended with a closing brace </a:t>
            </a:r>
            <a:r>
              <a:rPr lang="en-US" sz="2600">
                <a:solidFill>
                  <a:srgbClr val="FF0000"/>
                </a:solidFill>
              </a:rPr>
              <a:t>}</a:t>
            </a:r>
            <a:r>
              <a:rPr lang="en-US" sz="2600"/>
              <a:t>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pair of braces and the portion of the program between the braces is called a </a:t>
            </a: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block</a:t>
            </a:r>
            <a:endParaRPr lang="en-GB" sz="2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2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2" y="2362200"/>
            <a:ext cx="7693025" cy="4343400"/>
          </a:xfrm>
        </p:spPr>
        <p:txBody>
          <a:bodyPr/>
          <a:lstStyle/>
          <a:p>
            <a:pPr algn="just">
              <a:defRPr/>
            </a:pPr>
            <a:r>
              <a:rPr lang="en-CA" dirty="0" smtClean="0"/>
              <a:t>Main function like every other function can communicate with another function by calling the function.</a:t>
            </a:r>
          </a:p>
          <a:p>
            <a:pPr>
              <a:defRPr/>
            </a:pPr>
            <a:r>
              <a:rPr lang="en-CA" b="1" dirty="0" smtClean="0">
                <a:solidFill>
                  <a:srgbClr val="FF0000"/>
                </a:solidFill>
              </a:rPr>
              <a:t>Syntax for function call:</a:t>
            </a:r>
          </a:p>
          <a:p>
            <a:pPr>
              <a:defRPr/>
            </a:pPr>
            <a:r>
              <a:rPr lang="en-CA" i="1" dirty="0" err="1"/>
              <a:t>f</a:t>
            </a:r>
            <a:r>
              <a:rPr lang="en-CA" i="1" dirty="0" err="1" smtClean="0"/>
              <a:t>unction_name</a:t>
            </a:r>
            <a:r>
              <a:rPr lang="en-CA" i="1" dirty="0" smtClean="0"/>
              <a:t>(argument);</a:t>
            </a:r>
          </a:p>
          <a:p>
            <a:pPr>
              <a:defRPr/>
            </a:pPr>
            <a:r>
              <a:rPr lang="en-CA" dirty="0" smtClean="0"/>
              <a:t>For example:</a:t>
            </a:r>
          </a:p>
          <a:p>
            <a:pPr>
              <a:defRPr/>
            </a:pPr>
            <a:r>
              <a:rPr lang="en-CA" dirty="0" err="1"/>
              <a:t>p</a:t>
            </a:r>
            <a:r>
              <a:rPr lang="en-CA" dirty="0" err="1" smtClean="0"/>
              <a:t>rintf</a:t>
            </a:r>
            <a:r>
              <a:rPr lang="en-CA" dirty="0" smtClean="0"/>
              <a:t>(“Hello-World”);</a:t>
            </a:r>
          </a:p>
          <a:p>
            <a:pPr>
              <a:defRPr/>
            </a:pPr>
            <a:r>
              <a:rPr lang="en-CA" dirty="0" err="1"/>
              <a:t>p</a:t>
            </a:r>
            <a:r>
              <a:rPr lang="en-CA" dirty="0" err="1" smtClean="0"/>
              <a:t>rintf</a:t>
            </a:r>
            <a:r>
              <a:rPr lang="en-CA" dirty="0" smtClean="0"/>
              <a:t>(“the sum of two integers are %d”, sum(</a:t>
            </a:r>
            <a:r>
              <a:rPr lang="en-CA" dirty="0" err="1" smtClean="0"/>
              <a:t>a,b</a:t>
            </a:r>
            <a:r>
              <a:rPr lang="en-CA" dirty="0" smtClean="0"/>
              <a:t>));</a:t>
            </a:r>
          </a:p>
          <a:p>
            <a:pPr marL="0" indent="0">
              <a:buNone/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4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814390"/>
            <a:ext cx="7799388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Line 5"/>
          <p:cNvSpPr>
            <a:spLocks noChangeShapeType="1"/>
          </p:cNvSpPr>
          <p:nvPr/>
        </p:nvSpPr>
        <p:spPr bwMode="auto">
          <a:xfrm flipV="1">
            <a:off x="6019800" y="304800"/>
            <a:ext cx="1676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7680326" y="33341"/>
            <a:ext cx="18197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1.Begin with comment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6096000" y="533400"/>
            <a:ext cx="3962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0042526" y="261941"/>
            <a:ext cx="14414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Define the library</a:t>
            </a: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H="1" flipV="1">
            <a:off x="3048000" y="228600"/>
            <a:ext cx="13716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209802" y="73026"/>
            <a:ext cx="20665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Declare the main function</a:t>
            </a: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H="1">
            <a:off x="2362200" y="3505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 flipV="1">
            <a:off x="2362200" y="38100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2193927" y="3386141"/>
            <a:ext cx="112236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Use left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Right braces.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They contain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The body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The main fun-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200" b="1">
              <a:solidFill>
                <a:prstClr val="blac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>
              <a:solidFill>
                <a:prstClr val="black"/>
              </a:solidFill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715000" y="4267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0483853" y="4187828"/>
            <a:ext cx="16498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System pause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Is used by Dev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C++ for viewing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Console application</a:t>
            </a:r>
          </a:p>
        </p:txBody>
      </p:sp>
      <p:sp>
        <p:nvSpPr>
          <p:cNvPr id="81936" name="Freeform 16"/>
          <p:cNvSpPr>
            <a:spLocks/>
          </p:cNvSpPr>
          <p:nvPr/>
        </p:nvSpPr>
        <p:spPr bwMode="auto">
          <a:xfrm>
            <a:off x="5486400" y="3124200"/>
            <a:ext cx="1244600" cy="228600"/>
          </a:xfrm>
          <a:custGeom>
            <a:avLst/>
            <a:gdLst>
              <a:gd name="T0" fmla="*/ 0 w 784"/>
              <a:gd name="T1" fmla="*/ 2147483646 h 144"/>
              <a:gd name="T2" fmla="*/ 2147483646 w 784"/>
              <a:gd name="T3" fmla="*/ 0 h 144"/>
              <a:gd name="T4" fmla="*/ 2147483646 w 784"/>
              <a:gd name="T5" fmla="*/ 2147483646 h 144"/>
              <a:gd name="T6" fmla="*/ 2147483646 w 784"/>
              <a:gd name="T7" fmla="*/ 2147483646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4" h="144">
                <a:moveTo>
                  <a:pt x="0" y="96"/>
                </a:moveTo>
                <a:cubicBezTo>
                  <a:pt x="280" y="48"/>
                  <a:pt x="560" y="0"/>
                  <a:pt x="672" y="0"/>
                </a:cubicBezTo>
                <a:cubicBezTo>
                  <a:pt x="784" y="0"/>
                  <a:pt x="680" y="72"/>
                  <a:pt x="672" y="96"/>
                </a:cubicBezTo>
                <a:cubicBezTo>
                  <a:pt x="664" y="120"/>
                  <a:pt x="632" y="136"/>
                  <a:pt x="624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629400" y="3048001"/>
            <a:ext cx="21946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Void indicates no argument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2286000" y="2895601"/>
            <a:ext cx="2204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Int indicates the return type</a:t>
            </a: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 flipV="1">
            <a:off x="3657600" y="3048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 flipV="1">
            <a:off x="1981200" y="15240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228602" y="609603"/>
            <a:ext cx="21210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#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That this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Line should be interpreted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By the preprocessor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6248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prstClr val="black"/>
              </a:solidFill>
            </a:endParaRP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7832727" y="2471739"/>
            <a:ext cx="2324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This line is the preprocessor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>
                <a:solidFill>
                  <a:prstClr val="black"/>
                </a:solidFill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2222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1435</Words>
  <Application>Microsoft Office PowerPoint</Application>
  <PresentationFormat>Custom</PresentationFormat>
  <Paragraphs>191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Facet</vt:lpstr>
      <vt:lpstr>1_Office Theme</vt:lpstr>
      <vt:lpstr>Function</vt:lpstr>
      <vt:lpstr>Function</vt:lpstr>
      <vt:lpstr>Function Prototype/declaration</vt:lpstr>
      <vt:lpstr>Function Prototype/declaration</vt:lpstr>
      <vt:lpstr>PowerPoint Presentation</vt:lpstr>
      <vt:lpstr>main function</vt:lpstr>
      <vt:lpstr>main function</vt:lpstr>
      <vt:lpstr>main function</vt:lpstr>
      <vt:lpstr>PowerPoint Presentation</vt:lpstr>
      <vt:lpstr>Explanation</vt:lpstr>
      <vt:lpstr>Identify the function called by main</vt:lpstr>
      <vt:lpstr>Identify the functions called by main and the point of call</vt:lpstr>
      <vt:lpstr>Solution</vt:lpstr>
      <vt:lpstr>Note these:</vt:lpstr>
      <vt:lpstr>Things to Note When Writing C Program</vt:lpstr>
      <vt:lpstr>Lab work</vt:lpstr>
      <vt:lpstr>Function Definition</vt:lpstr>
      <vt:lpstr>Difference Between Function definition and function declaration</vt:lpstr>
      <vt:lpstr>Example:</vt:lpstr>
      <vt:lpstr>Reading Assignment</vt:lpstr>
      <vt:lpstr>Function</vt:lpstr>
      <vt:lpstr>Creating Functions using Function Prototype </vt:lpstr>
      <vt:lpstr> Function Prototype </vt:lpstr>
      <vt:lpstr>Syntax of Function Prototype/declaration</vt:lpstr>
      <vt:lpstr>Function Call</vt:lpstr>
      <vt:lpstr>Function Definition</vt:lpstr>
      <vt:lpstr>Example: a simple calculator program</vt:lpstr>
      <vt:lpstr>A simple calculator continued…</vt:lpstr>
      <vt:lpstr>Practical</vt:lpstr>
      <vt:lpstr>PowerPoint Presentation</vt:lpstr>
      <vt:lpstr>PowerPoint Presentation</vt:lpstr>
      <vt:lpstr>Call-by-value</vt:lpstr>
      <vt:lpstr>PowerPoint Presentation</vt:lpstr>
      <vt:lpstr>Call-by-reference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akande</dc:creator>
  <cp:lastModifiedBy>JOSEPHINE</cp:lastModifiedBy>
  <cp:revision>18</cp:revision>
  <dcterms:created xsi:type="dcterms:W3CDTF">2018-11-14T11:47:55Z</dcterms:created>
  <dcterms:modified xsi:type="dcterms:W3CDTF">2021-01-25T22:19:28Z</dcterms:modified>
</cp:coreProperties>
</file>