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9" r:id="rId4"/>
    <p:sldId id="284"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6" r:id="rId20"/>
    <p:sldId id="277" r:id="rId21"/>
    <p:sldId id="278"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000" autoAdjust="0"/>
    <p:restoredTop sz="94660"/>
  </p:normalViewPr>
  <p:slideViewPr>
    <p:cSldViewPr snapToGrid="0">
      <p:cViewPr varScale="1">
        <p:scale>
          <a:sx n="54" d="100"/>
          <a:sy n="54" d="100"/>
        </p:scale>
        <p:origin x="-84" y="-52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CFBAE-EFB2-49BF-B744-52274E923F40}" type="datetimeFigureOut">
              <a:rPr lang="en-CA" smtClean="0"/>
              <a:pPr/>
              <a:t>2017-09-13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AF9B6-9CD5-4E7D-BE67-0212BAFACEE3}" type="slidenum">
              <a:rPr lang="en-CA" smtClean="0"/>
              <a:pPr/>
              <a:t>‹#›</a:t>
            </a:fld>
            <a:endParaRPr lang="en-CA"/>
          </a:p>
        </p:txBody>
      </p:sp>
    </p:spTree>
    <p:extLst>
      <p:ext uri="{BB962C8B-B14F-4D97-AF65-F5344CB8AC3E}">
        <p14:creationId xmlns:p14="http://schemas.microsoft.com/office/powerpoint/2010/main" xmlns="" val="379710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80AF9B6-9CD5-4E7D-BE67-0212BAFACEE3}" type="slidenum">
              <a:rPr lang="en-CA" smtClean="0"/>
              <a:pPr/>
              <a:t>1</a:t>
            </a:fld>
            <a:endParaRPr lang="en-CA"/>
          </a:p>
        </p:txBody>
      </p:sp>
    </p:spTree>
    <p:extLst>
      <p:ext uri="{BB962C8B-B14F-4D97-AF65-F5344CB8AC3E}">
        <p14:creationId xmlns:p14="http://schemas.microsoft.com/office/powerpoint/2010/main" xmlns="" val="126062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B2F92C-E661-4A83-BEEF-EBED07B308CF}" type="slidenum">
              <a:rPr lang="en-US">
                <a:solidFill>
                  <a:prstClr val="black"/>
                </a:solidFill>
              </a:rPr>
              <a:pPr/>
              <a:t>5</a:t>
            </a:fld>
            <a:endParaRPr lang="en-US">
              <a:solidFill>
                <a:prstClr val="black"/>
              </a:solidFill>
            </a:endParaRPr>
          </a:p>
        </p:txBody>
      </p:sp>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p:txBody>
          <a:bodyPr/>
          <a:lstStyle/>
          <a:p>
            <a:endParaRPr lang="en-US"/>
          </a:p>
        </p:txBody>
      </p:sp>
      <p:sp>
        <p:nvSpPr>
          <p:cNvPr id="14643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r"/>
            <a:fld id="{1CD75390-73BC-48FC-B4CA-E46B53D1B1BE}" type="slidenum">
              <a:rPr lang="en-US" sz="1200">
                <a:solidFill>
                  <a:prstClr val="black"/>
                </a:solidFill>
                <a:latin typeface="Times New Roman" pitchFamily="18" charset="0"/>
              </a:rPr>
              <a:pPr algn="r"/>
              <a:t>5</a:t>
            </a:fld>
            <a:endParaRPr lang="en-US" sz="1200">
              <a:solidFill>
                <a:prstClr val="black"/>
              </a:solidFill>
              <a:latin typeface="Times New Roman" pitchFamily="18" charset="0"/>
            </a:endParaRPr>
          </a:p>
        </p:txBody>
      </p:sp>
    </p:spTree>
    <p:extLst>
      <p:ext uri="{BB962C8B-B14F-4D97-AF65-F5344CB8AC3E}">
        <p14:creationId xmlns:p14="http://schemas.microsoft.com/office/powerpoint/2010/main" xmlns="" val="221911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396D34A-541D-4815-A069-A363F79AEE7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xmlns="" val="217069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80AF9B6-9CD5-4E7D-BE67-0212BAFACEE3}" type="slidenum">
              <a:rPr lang="en-CA" smtClean="0"/>
              <a:pPr/>
              <a:t>24</a:t>
            </a:fld>
            <a:endParaRPr lang="en-CA"/>
          </a:p>
        </p:txBody>
      </p:sp>
    </p:spTree>
    <p:extLst>
      <p:ext uri="{BB962C8B-B14F-4D97-AF65-F5344CB8AC3E}">
        <p14:creationId xmlns:p14="http://schemas.microsoft.com/office/powerpoint/2010/main" xmlns="" val="109177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32974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39068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730222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1" y="2362201"/>
            <a:ext cx="10257367" cy="3724275"/>
          </a:xfrm>
        </p:spPr>
        <p:txBody>
          <a:bodyPr/>
          <a:lstStyle/>
          <a:p>
            <a:endParaRPr lang="en-US"/>
          </a:p>
        </p:txBody>
      </p:sp>
      <p:sp>
        <p:nvSpPr>
          <p:cNvPr id="4" name="Date Placeholder 3"/>
          <p:cNvSpPr>
            <a:spLocks noGrp="1"/>
          </p:cNvSpPr>
          <p:nvPr>
            <p:ph type="dt" sz="half" idx="10"/>
          </p:nvPr>
        </p:nvSpPr>
        <p:spPr>
          <a:xfrm>
            <a:off x="3251201" y="6248401"/>
            <a:ext cx="2840567" cy="474663"/>
          </a:xfrm>
        </p:spPr>
        <p:txBody>
          <a:bodyPr/>
          <a:lstStyle>
            <a:lvl1pPr>
              <a:defRPr/>
            </a:lvl1pPr>
          </a:lstStyle>
          <a:p>
            <a:endParaRPr lang="en-US">
              <a:solidFill>
                <a:srgbClr val="073E87"/>
              </a:solidFill>
            </a:endParaRPr>
          </a:p>
        </p:txBody>
      </p:sp>
      <p:sp>
        <p:nvSpPr>
          <p:cNvPr id="5" name="Footer Placeholder 4"/>
          <p:cNvSpPr>
            <a:spLocks noGrp="1"/>
          </p:cNvSpPr>
          <p:nvPr>
            <p:ph type="ftr" sz="quarter" idx="11"/>
          </p:nvPr>
        </p:nvSpPr>
        <p:spPr>
          <a:xfrm>
            <a:off x="7721600" y="6248401"/>
            <a:ext cx="3862917" cy="474663"/>
          </a:xfrm>
        </p:spPr>
        <p:txBody>
          <a:bodyPr/>
          <a:lstStyle>
            <a:lvl1pPr>
              <a:defRPr/>
            </a:lvl1pPr>
          </a:lstStyle>
          <a:p>
            <a:endParaRPr lang="en-US">
              <a:solidFill>
                <a:srgbClr val="073E87"/>
              </a:solidFill>
            </a:endParaRPr>
          </a:p>
        </p:txBody>
      </p:sp>
      <p:sp>
        <p:nvSpPr>
          <p:cNvPr id="6" name="Slide Number Placeholder 5"/>
          <p:cNvSpPr>
            <a:spLocks noGrp="1"/>
          </p:cNvSpPr>
          <p:nvPr>
            <p:ph type="sldNum" sz="quarter" idx="12"/>
          </p:nvPr>
        </p:nvSpPr>
        <p:spPr>
          <a:xfrm>
            <a:off x="112184" y="6242050"/>
            <a:ext cx="783167" cy="488950"/>
          </a:xfrm>
        </p:spPr>
        <p:txBody>
          <a:bodyPr/>
          <a:lstStyle>
            <a:lvl1pPr>
              <a:defRPr/>
            </a:lvl1pPr>
          </a:lstStyle>
          <a:p>
            <a:fld id="{C8424DFC-8A96-487E-ACC4-A443149932F9}" type="slidenum">
              <a:rPr lang="en-US">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2196558565"/>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7887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56800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3864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8" name="Footer Placeholder 7"/>
          <p:cNvSpPr>
            <a:spLocks noGrp="1"/>
          </p:cNvSpPr>
          <p:nvPr>
            <p:ph type="ftr" sz="quarter" idx="11"/>
          </p:nvPr>
        </p:nvSpPr>
        <p:spPr/>
        <p:txBody>
          <a:bodyPr/>
          <a:lstStyle/>
          <a:p>
            <a:endParaRPr lang="en-US">
              <a:solidFill>
                <a:srgbClr val="073E87"/>
              </a:solidFill>
            </a:endParaRPr>
          </a:p>
        </p:txBody>
      </p:sp>
      <p:sp>
        <p:nvSpPr>
          <p:cNvPr id="9" name="Slide Number Placeholder 8"/>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21275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4" name="Footer Placeholder 3"/>
          <p:cNvSpPr>
            <a:spLocks noGrp="1"/>
          </p:cNvSpPr>
          <p:nvPr>
            <p:ph type="ftr" sz="quarter" idx="11"/>
          </p:nvPr>
        </p:nvSpPr>
        <p:spPr/>
        <p:txBody>
          <a:bodyPr/>
          <a:lstStyle/>
          <a:p>
            <a:endParaRPr lang="en-US">
              <a:solidFill>
                <a:srgbClr val="073E87"/>
              </a:solidFill>
            </a:endParaRPr>
          </a:p>
        </p:txBody>
      </p:sp>
      <p:sp>
        <p:nvSpPr>
          <p:cNvPr id="5" name="Slide Number Placeholder 4"/>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185458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3" name="Footer Placeholder 2"/>
          <p:cNvSpPr>
            <a:spLocks noGrp="1"/>
          </p:cNvSpPr>
          <p:nvPr>
            <p:ph type="ftr" sz="quarter" idx="11"/>
          </p:nvPr>
        </p:nvSpPr>
        <p:spPr/>
        <p:txBody>
          <a:bodyPr/>
          <a:lstStyle/>
          <a:p>
            <a:endParaRPr lang="en-US">
              <a:solidFill>
                <a:srgbClr val="073E87"/>
              </a:solidFill>
            </a:endParaRPr>
          </a:p>
        </p:txBody>
      </p:sp>
      <p:sp>
        <p:nvSpPr>
          <p:cNvPr id="4" name="Slide Number Placeholder 3"/>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340139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Date Placeholder 4"/>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1509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BE2C5849-5CF7-48E5-A7E2-1361374DDFD5}" type="slidenum">
              <a:rPr lang="en-US" smtClean="0">
                <a:solidFill>
                  <a:srgbClr val="073E87"/>
                </a:solidFill>
              </a:rPr>
              <a:pPr/>
              <a:t>‹#›</a:t>
            </a:fld>
            <a:endParaRPr lang="en-US">
              <a:solidFill>
                <a:srgbClr val="073E87"/>
              </a:solidFill>
            </a:endParaRP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xmlns="" val="199282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F7F105EB-92F1-400D-9ED6-61AB6BCCCBD0}" type="datetimeFigureOut">
              <a:rPr lang="en-US" smtClean="0">
                <a:solidFill>
                  <a:srgbClr val="073E87"/>
                </a:solidFill>
              </a:rPr>
              <a:pPr/>
              <a:t>9/13/2017</a:t>
            </a:fld>
            <a:endParaRPr lang="en-US">
              <a:solidFill>
                <a:srgbClr val="073E87"/>
              </a:solidFill>
            </a:endParaRPr>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solidFill>
                <a:srgbClr val="073E87"/>
              </a:solidFill>
            </a:endParaRPr>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BE2C5849-5CF7-48E5-A7E2-1361374DDFD5}" type="slidenum">
              <a:rPr lang="en-US" smtClean="0">
                <a:solidFill>
                  <a:srgbClr val="073E87"/>
                </a:solidFill>
              </a:rPr>
              <a:pPr/>
              <a:t>‹#›</a:t>
            </a:fld>
            <a:endParaRPr lang="en-US">
              <a:solidFill>
                <a:srgbClr val="073E87"/>
              </a:solidFill>
            </a:endParaRPr>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434754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Introduction to Programming</a:t>
            </a:r>
            <a:endParaRPr lang="en-CA" dirty="0"/>
          </a:p>
        </p:txBody>
      </p:sp>
      <p:sp>
        <p:nvSpPr>
          <p:cNvPr id="3" name="Subtitle 2"/>
          <p:cNvSpPr>
            <a:spLocks noGrp="1"/>
          </p:cNvSpPr>
          <p:nvPr>
            <p:ph type="subTitle" idx="1"/>
          </p:nvPr>
        </p:nvSpPr>
        <p:spPr/>
        <p:txBody>
          <a:bodyPr/>
          <a:lstStyle/>
          <a:p>
            <a:r>
              <a:rPr lang="en-CA" b="1" dirty="0" smtClean="0"/>
              <a:t>Algorithm Development</a:t>
            </a:r>
            <a:endParaRPr lang="en-CA" b="1" dirty="0"/>
          </a:p>
        </p:txBody>
      </p:sp>
    </p:spTree>
    <p:extLst>
      <p:ext uri="{BB962C8B-B14F-4D97-AF65-F5344CB8AC3E}">
        <p14:creationId xmlns:p14="http://schemas.microsoft.com/office/powerpoint/2010/main" xmlns="" val="260710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idx="4294967295"/>
          </p:nvPr>
        </p:nvSpPr>
        <p:spPr>
          <a:xfrm>
            <a:off x="1524000" y="274638"/>
            <a:ext cx="8229600" cy="1143000"/>
          </a:xfrm>
        </p:spPr>
        <p:txBody>
          <a:bodyPr vert="horz" lIns="0" tIns="45720" rIns="0" bIns="0" rtlCol="0" anchor="ctr">
            <a:normAutofit/>
          </a:bodyPr>
          <a:lstStyle/>
          <a:p>
            <a:r>
              <a:rPr lang="en-GB" dirty="0"/>
              <a:t>   </a:t>
            </a:r>
            <a:r>
              <a:rPr lang="en-GB" dirty="0" smtClean="0">
                <a:solidFill>
                  <a:schemeClr val="tx1"/>
                </a:solidFill>
              </a:rPr>
              <a:t>Algorithmic Action words </a:t>
            </a:r>
            <a:endParaRPr lang="en-GB" dirty="0">
              <a:solidFill>
                <a:schemeClr val="tx1"/>
              </a:solidFill>
            </a:endParaRPr>
          </a:p>
        </p:txBody>
      </p:sp>
      <p:sp>
        <p:nvSpPr>
          <p:cNvPr id="3" name="Content Placeholder 2"/>
          <p:cNvSpPr>
            <a:spLocks noGrp="1"/>
          </p:cNvSpPr>
          <p:nvPr>
            <p:ph idx="4294967295"/>
          </p:nvPr>
        </p:nvSpPr>
        <p:spPr>
          <a:xfrm>
            <a:off x="1676400" y="1600201"/>
            <a:ext cx="8077200" cy="4525963"/>
          </a:xfrm>
        </p:spPr>
        <p:txBody>
          <a:bodyPr>
            <a:normAutofit/>
          </a:bodyPr>
          <a:lstStyle/>
          <a:p>
            <a:pPr marL="273050" indent="-273050">
              <a:lnSpc>
                <a:spcPct val="90000"/>
              </a:lnSpc>
            </a:pPr>
            <a:r>
              <a:rPr lang="en-US" sz="3200" b="1" dirty="0"/>
              <a:t>Common Action Keywords</a:t>
            </a:r>
            <a:endParaRPr lang="en-GB" sz="3200" dirty="0"/>
          </a:p>
          <a:p>
            <a:pPr marL="639763" lvl="1" indent="-246063">
              <a:lnSpc>
                <a:spcPct val="90000"/>
              </a:lnSpc>
            </a:pPr>
            <a:r>
              <a:rPr lang="en-US" sz="3000" dirty="0"/>
              <a:t>Several keywords are often used to indicate common input, output, and processing operations in algorithm  </a:t>
            </a:r>
            <a:endParaRPr lang="en-GB" sz="3000" dirty="0"/>
          </a:p>
          <a:p>
            <a:pPr marL="914400" lvl="2" indent="-246063">
              <a:lnSpc>
                <a:spcPct val="90000"/>
              </a:lnSpc>
            </a:pPr>
            <a:r>
              <a:rPr lang="en-US" sz="2900" dirty="0"/>
              <a:t>Input:   READ,OBTAIN, GET, INPUT</a:t>
            </a:r>
            <a:endParaRPr lang="en-GB" sz="2900" dirty="0"/>
          </a:p>
          <a:p>
            <a:pPr marL="914400" lvl="2" indent="-246063">
              <a:lnSpc>
                <a:spcPct val="90000"/>
              </a:lnSpc>
            </a:pPr>
            <a:r>
              <a:rPr lang="en-US" sz="2900" dirty="0"/>
              <a:t>Output: PRINT, DISPLAY, SHOW, PUT</a:t>
            </a:r>
            <a:endParaRPr lang="en-GB" sz="2900" dirty="0"/>
          </a:p>
          <a:p>
            <a:pPr marL="914400" lvl="2" indent="-246063">
              <a:lnSpc>
                <a:spcPct val="90000"/>
              </a:lnSpc>
            </a:pPr>
            <a:r>
              <a:rPr lang="en-US" sz="2900" dirty="0"/>
              <a:t>Compute:  COMPUTE, CALCULATE, 			       DETERMINE</a:t>
            </a:r>
            <a:endParaRPr lang="en-GB" sz="2900" dirty="0"/>
          </a:p>
          <a:p>
            <a:pPr marL="914400" lvl="2" indent="-246063">
              <a:lnSpc>
                <a:spcPct val="90000"/>
              </a:lnSpc>
            </a:pPr>
            <a:r>
              <a:rPr lang="en-US" sz="2900" dirty="0" err="1"/>
              <a:t>Initialise</a:t>
            </a:r>
            <a:r>
              <a:rPr lang="en-US" sz="2900" dirty="0"/>
              <a:t>:  SET, INIT</a:t>
            </a:r>
            <a:endParaRPr lang="en-GB" sz="2900" dirty="0"/>
          </a:p>
          <a:p>
            <a:pPr marL="914400" lvl="2" indent="-246063">
              <a:lnSpc>
                <a:spcPct val="90000"/>
              </a:lnSpc>
            </a:pPr>
            <a:endParaRPr lang="en-GB" sz="1800" dirty="0"/>
          </a:p>
        </p:txBody>
      </p:sp>
    </p:spTree>
    <p:extLst>
      <p:ext uri="{BB962C8B-B14F-4D97-AF65-F5344CB8AC3E}">
        <p14:creationId xmlns:p14="http://schemas.microsoft.com/office/powerpoint/2010/main" xmlns="" val="27535211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Contd.</a:t>
            </a:r>
            <a:endParaRPr lang="en-US" dirty="0"/>
          </a:p>
        </p:txBody>
      </p:sp>
      <p:sp>
        <p:nvSpPr>
          <p:cNvPr id="3" name="Content Placeholder 2"/>
          <p:cNvSpPr>
            <a:spLocks noGrp="1"/>
          </p:cNvSpPr>
          <p:nvPr>
            <p:ph idx="1"/>
          </p:nvPr>
        </p:nvSpPr>
        <p:spPr/>
        <p:txBody>
          <a:bodyPr/>
          <a:lstStyle/>
          <a:p>
            <a:pPr algn="just"/>
            <a:r>
              <a:rPr lang="en-US" dirty="0" smtClean="0"/>
              <a:t>Aim of programming methodology is:</a:t>
            </a:r>
          </a:p>
          <a:p>
            <a:pPr algn="just"/>
            <a:r>
              <a:rPr lang="en-US" dirty="0" smtClean="0"/>
              <a:t>To develop a good algorithm programming methodology must be followed.</a:t>
            </a:r>
          </a:p>
          <a:p>
            <a:pPr algn="just"/>
            <a:endParaRPr lang="en-US" dirty="0"/>
          </a:p>
          <a:p>
            <a:pPr algn="just"/>
            <a:endParaRPr lang="en-US" dirty="0"/>
          </a:p>
        </p:txBody>
      </p:sp>
    </p:spTree>
    <p:extLst>
      <p:ext uri="{BB962C8B-B14F-4D97-AF65-F5344CB8AC3E}">
        <p14:creationId xmlns:p14="http://schemas.microsoft.com/office/powerpoint/2010/main" xmlns="" val="2034386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Why do we study or write algorithm?</a:t>
            </a:r>
            <a:endParaRPr lang="en-CA" dirty="0"/>
          </a:p>
        </p:txBody>
      </p:sp>
      <p:sp>
        <p:nvSpPr>
          <p:cNvPr id="3" name="Title 2"/>
          <p:cNvSpPr>
            <a:spLocks noGrp="1"/>
          </p:cNvSpPr>
          <p:nvPr>
            <p:ph type="title"/>
          </p:nvPr>
        </p:nvSpPr>
        <p:spPr/>
        <p:txBody>
          <a:bodyPr/>
          <a:lstStyle/>
          <a:p>
            <a:r>
              <a:rPr lang="en-CA" dirty="0" smtClean="0">
                <a:solidFill>
                  <a:srgbClr val="FF0000"/>
                </a:solidFill>
              </a:rPr>
              <a:t>Discussion</a:t>
            </a:r>
            <a:endParaRPr lang="en-CA" dirty="0">
              <a:solidFill>
                <a:srgbClr val="FF0000"/>
              </a:solidFill>
            </a:endParaRPr>
          </a:p>
        </p:txBody>
      </p:sp>
    </p:spTree>
    <p:extLst>
      <p:ext uri="{BB962C8B-B14F-4D97-AF65-F5344CB8AC3E}">
        <p14:creationId xmlns:p14="http://schemas.microsoft.com/office/powerpoint/2010/main" xmlns="" val="421126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94129" y="1371600"/>
            <a:ext cx="12097871" cy="5638800"/>
          </a:xfrm>
        </p:spPr>
        <p:txBody>
          <a:bodyPr>
            <a:noAutofit/>
          </a:bodyPr>
          <a:lstStyle/>
          <a:p>
            <a:pPr algn="just">
              <a:lnSpc>
                <a:spcPct val="90000"/>
              </a:lnSpc>
            </a:pPr>
            <a:r>
              <a:rPr lang="en-US" b="1" dirty="0">
                <a:solidFill>
                  <a:srgbClr val="FF0000"/>
                </a:solidFill>
                <a:latin typeface="Calibri" pitchFamily="34" charset="0"/>
                <a:cs typeface="Calibri" pitchFamily="34" charset="0"/>
              </a:rPr>
              <a:t>P</a:t>
            </a:r>
            <a:r>
              <a:rPr lang="en-US" b="1" dirty="0" smtClean="0">
                <a:solidFill>
                  <a:srgbClr val="FF0000"/>
                </a:solidFill>
                <a:latin typeface="Calibri" pitchFamily="34" charset="0"/>
                <a:cs typeface="Calibri" pitchFamily="34" charset="0"/>
              </a:rPr>
              <a:t>rogramming </a:t>
            </a:r>
            <a:r>
              <a:rPr lang="en-US" b="1" dirty="0">
                <a:solidFill>
                  <a:srgbClr val="FF0000"/>
                </a:solidFill>
                <a:latin typeface="Calibri" pitchFamily="34" charset="0"/>
                <a:cs typeface="Calibri" pitchFamily="34" charset="0"/>
              </a:rPr>
              <a:t>methodology </a:t>
            </a:r>
            <a:r>
              <a:rPr lang="en-US" dirty="0">
                <a:latin typeface="Calibri" pitchFamily="34" charset="0"/>
                <a:cs typeface="Calibri" pitchFamily="34" charset="0"/>
              </a:rPr>
              <a:t>is an organized, documented set of procedures and guidelines for one or more phases of the software life </a:t>
            </a:r>
            <a:r>
              <a:rPr lang="en-US" dirty="0" smtClean="0">
                <a:latin typeface="Calibri" pitchFamily="34" charset="0"/>
                <a:cs typeface="Calibri" pitchFamily="34" charset="0"/>
              </a:rPr>
              <a:t>cycle. </a:t>
            </a:r>
            <a:r>
              <a:rPr lang="en-US" dirty="0">
                <a:latin typeface="Calibri" pitchFamily="34" charset="0"/>
                <a:cs typeface="Calibri" pitchFamily="34" charset="0"/>
              </a:rPr>
              <a:t>such as analysis or design</a:t>
            </a:r>
            <a:r>
              <a:rPr lang="en-US" dirty="0" smtClean="0">
                <a:latin typeface="Calibri" pitchFamily="34" charset="0"/>
                <a:cs typeface="Calibri" pitchFamily="34" charset="0"/>
              </a:rPr>
              <a:t>.</a:t>
            </a:r>
          </a:p>
          <a:p>
            <a:pPr algn="just">
              <a:lnSpc>
                <a:spcPct val="90000"/>
              </a:lnSpc>
            </a:pPr>
            <a:endParaRPr lang="en-US" dirty="0" smtClean="0">
              <a:latin typeface="Calibri" pitchFamily="34" charset="0"/>
              <a:cs typeface="Calibri" pitchFamily="34" charset="0"/>
            </a:endParaRPr>
          </a:p>
          <a:p>
            <a:pPr algn="just">
              <a:lnSpc>
                <a:spcPct val="90000"/>
              </a:lnSpc>
            </a:pPr>
            <a:r>
              <a:rPr lang="en-US" dirty="0" smtClean="0">
                <a:latin typeface="Calibri" pitchFamily="34" charset="0"/>
                <a:cs typeface="Calibri" pitchFamily="34" charset="0"/>
              </a:rPr>
              <a:t>Programming </a:t>
            </a:r>
            <a:r>
              <a:rPr lang="en-US" dirty="0">
                <a:latin typeface="Calibri" pitchFamily="34" charset="0"/>
                <a:cs typeface="Calibri" pitchFamily="34" charset="0"/>
              </a:rPr>
              <a:t>methodology is about </a:t>
            </a:r>
            <a:r>
              <a:rPr lang="en-US" b="1" dirty="0">
                <a:solidFill>
                  <a:srgbClr val="C5180B"/>
                </a:solidFill>
                <a:latin typeface="Calibri" pitchFamily="34" charset="0"/>
                <a:cs typeface="Calibri" pitchFamily="34" charset="0"/>
              </a:rPr>
              <a:t>good software engineering principles</a:t>
            </a:r>
            <a:r>
              <a:rPr lang="en-US" dirty="0" smtClean="0">
                <a:solidFill>
                  <a:srgbClr val="C5180B"/>
                </a:solidFill>
                <a:latin typeface="Calibri" pitchFamily="34" charset="0"/>
                <a:cs typeface="Calibri" pitchFamily="34" charset="0"/>
              </a:rPr>
              <a:t>.</a:t>
            </a:r>
          </a:p>
          <a:p>
            <a:pPr marL="0" indent="0" algn="just">
              <a:lnSpc>
                <a:spcPct val="90000"/>
              </a:lnSpc>
              <a:buNone/>
            </a:pPr>
            <a:endParaRPr lang="en-US" dirty="0">
              <a:solidFill>
                <a:srgbClr val="C5180B"/>
              </a:solidFill>
              <a:latin typeface="Calibri" pitchFamily="34" charset="0"/>
              <a:cs typeface="Calibri" pitchFamily="34" charset="0"/>
            </a:endParaRPr>
          </a:p>
          <a:p>
            <a:pPr algn="just">
              <a:lnSpc>
                <a:spcPct val="90000"/>
              </a:lnSpc>
            </a:pPr>
            <a:r>
              <a:rPr lang="en-US" dirty="0" smtClean="0">
                <a:latin typeface="Calibri" pitchFamily="34" charset="0"/>
                <a:cs typeface="Calibri" pitchFamily="34" charset="0"/>
              </a:rPr>
              <a:t>These </a:t>
            </a:r>
            <a:r>
              <a:rPr lang="en-US" dirty="0">
                <a:latin typeface="Calibri" pitchFamily="34" charset="0"/>
                <a:cs typeface="Calibri" pitchFamily="34" charset="0"/>
              </a:rPr>
              <a:t>are the principles to understand in order to develop a good software system</a:t>
            </a:r>
            <a:r>
              <a:rPr lang="en-US" dirty="0" smtClean="0">
                <a:latin typeface="Calibri" pitchFamily="34" charset="0"/>
                <a:cs typeface="Calibri" pitchFamily="34" charset="0"/>
              </a:rPr>
              <a:t>.</a:t>
            </a:r>
          </a:p>
          <a:p>
            <a:pPr marL="0" indent="0" algn="just">
              <a:lnSpc>
                <a:spcPct val="90000"/>
              </a:lnSpc>
              <a:buNone/>
            </a:pPr>
            <a:endParaRPr lang="en-US" dirty="0">
              <a:latin typeface="Calibri" pitchFamily="34" charset="0"/>
              <a:cs typeface="Calibri" pitchFamily="34" charset="0"/>
            </a:endParaRPr>
          </a:p>
          <a:p>
            <a:pPr algn="just">
              <a:lnSpc>
                <a:spcPct val="90000"/>
              </a:lnSpc>
            </a:pPr>
            <a:r>
              <a:rPr lang="en-US" dirty="0" smtClean="0">
                <a:latin typeface="Calibri" pitchFamily="34" charset="0"/>
                <a:cs typeface="Calibri" pitchFamily="34" charset="0"/>
              </a:rPr>
              <a:t>Thus </a:t>
            </a:r>
            <a:r>
              <a:rPr lang="en-US" dirty="0">
                <a:latin typeface="Calibri" pitchFamily="34" charset="0"/>
                <a:cs typeface="Calibri" pitchFamily="34" charset="0"/>
              </a:rPr>
              <a:t>we have programming methodology which deals with </a:t>
            </a:r>
            <a:r>
              <a:rPr lang="en-US" b="1" dirty="0">
                <a:solidFill>
                  <a:srgbClr val="C5180B"/>
                </a:solidFill>
                <a:latin typeface="Calibri" pitchFamily="34" charset="0"/>
                <a:cs typeface="Calibri" pitchFamily="34" charset="0"/>
              </a:rPr>
              <a:t>how an algorithm is developed</a:t>
            </a:r>
            <a:r>
              <a:rPr lang="en-US" b="1" dirty="0" smtClean="0">
                <a:solidFill>
                  <a:srgbClr val="C5180B"/>
                </a:solidFill>
                <a:latin typeface="Calibri" pitchFamily="34" charset="0"/>
                <a:cs typeface="Calibri" pitchFamily="34" charset="0"/>
              </a:rPr>
              <a:t>.</a:t>
            </a:r>
          </a:p>
          <a:p>
            <a:pPr marL="0" indent="0" algn="just">
              <a:lnSpc>
                <a:spcPct val="90000"/>
              </a:lnSpc>
              <a:buNone/>
            </a:pPr>
            <a:endParaRPr lang="en-US" b="1" dirty="0">
              <a:solidFill>
                <a:srgbClr val="C5180B"/>
              </a:solidFill>
              <a:latin typeface="Calibri" pitchFamily="34" charset="0"/>
              <a:cs typeface="Calibri" pitchFamily="34" charset="0"/>
            </a:endParaRPr>
          </a:p>
          <a:p>
            <a:pPr algn="just">
              <a:lnSpc>
                <a:spcPct val="90000"/>
              </a:lnSpc>
            </a:pPr>
            <a:r>
              <a:rPr lang="en-US" dirty="0">
                <a:latin typeface="Calibri" pitchFamily="34" charset="0"/>
                <a:cs typeface="Calibri" pitchFamily="34" charset="0"/>
              </a:rPr>
              <a:t>In this course we want to learn programming language in line with program methodologies that make you a good </a:t>
            </a:r>
            <a:r>
              <a:rPr lang="en-US" dirty="0" smtClean="0">
                <a:latin typeface="Calibri" pitchFamily="34" charset="0"/>
                <a:cs typeface="Calibri" pitchFamily="34" charset="0"/>
              </a:rPr>
              <a:t>programmer / problem solver.</a:t>
            </a:r>
            <a:endParaRPr lang="en-US" dirty="0">
              <a:latin typeface="Calibri" pitchFamily="34" charset="0"/>
              <a:cs typeface="Calibri" pitchFamily="34" charset="0"/>
            </a:endParaRPr>
          </a:p>
          <a:p>
            <a:pPr algn="just">
              <a:lnSpc>
                <a:spcPct val="90000"/>
              </a:lnSpc>
            </a:pPr>
            <a:endParaRPr lang="en-US" dirty="0"/>
          </a:p>
        </p:txBody>
      </p:sp>
      <p:sp>
        <p:nvSpPr>
          <p:cNvPr id="166914" name="AutoShape 2"/>
          <p:cNvSpPr>
            <a:spLocks noGrp="1" noChangeArrowheads="1"/>
          </p:cNvSpPr>
          <p:nvPr>
            <p:ph type="title"/>
          </p:nvPr>
        </p:nvSpPr>
        <p:spPr/>
        <p:txBody>
          <a:bodyPr>
            <a:normAutofit/>
          </a:bodyPr>
          <a:lstStyle/>
          <a:p>
            <a:r>
              <a:rPr lang="en-US" dirty="0"/>
              <a:t>Programming </a:t>
            </a:r>
            <a:r>
              <a:rPr lang="en-US" dirty="0" smtClean="0"/>
              <a:t>Methodology</a:t>
            </a:r>
            <a:endParaRPr lang="en-US" dirty="0"/>
          </a:p>
        </p:txBody>
      </p:sp>
    </p:spTree>
    <p:extLst>
      <p:ext uri="{BB962C8B-B14F-4D97-AF65-F5344CB8AC3E}">
        <p14:creationId xmlns:p14="http://schemas.microsoft.com/office/powerpoint/2010/main" xmlns="" val="5808356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828801" y="1752600"/>
            <a:ext cx="8458200" cy="4724400"/>
          </a:xfrm>
        </p:spPr>
        <p:txBody>
          <a:bodyPr>
            <a:noAutofit/>
          </a:bodyPr>
          <a:lstStyle/>
          <a:p>
            <a:pPr marL="381000" indent="-381000" algn="just">
              <a:lnSpc>
                <a:spcPct val="90000"/>
              </a:lnSpc>
            </a:pPr>
            <a:r>
              <a:rPr lang="en-US" dirty="0" smtClean="0"/>
              <a:t>In this course, we will discuss two </a:t>
            </a:r>
            <a:r>
              <a:rPr lang="en-US" dirty="0"/>
              <a:t>types of programming methodologies, </a:t>
            </a:r>
            <a:r>
              <a:rPr lang="en-US" dirty="0" smtClean="0"/>
              <a:t> they </a:t>
            </a:r>
            <a:r>
              <a:rPr lang="en-US" dirty="0"/>
              <a:t>are:</a:t>
            </a:r>
          </a:p>
          <a:p>
            <a:pPr marL="381000" indent="-381000" algn="just">
              <a:lnSpc>
                <a:spcPct val="90000"/>
              </a:lnSpc>
              <a:buFont typeface="Wingdings" pitchFamily="2" charset="2"/>
              <a:buAutoNum type="arabicPeriod"/>
            </a:pPr>
            <a:r>
              <a:rPr lang="en-US" b="1" dirty="0" smtClean="0">
                <a:solidFill>
                  <a:srgbClr val="C5180B"/>
                </a:solidFill>
              </a:rPr>
              <a:t>Structured analysis and design (Top </a:t>
            </a:r>
            <a:r>
              <a:rPr lang="en-US" b="1" dirty="0">
                <a:solidFill>
                  <a:srgbClr val="C5180B"/>
                </a:solidFill>
              </a:rPr>
              <a:t>down </a:t>
            </a:r>
            <a:r>
              <a:rPr lang="en-US" b="1" dirty="0" smtClean="0">
                <a:solidFill>
                  <a:srgbClr val="C5180B"/>
                </a:solidFill>
              </a:rPr>
              <a:t>design)</a:t>
            </a:r>
            <a:endParaRPr lang="en-US" b="1" dirty="0">
              <a:solidFill>
                <a:srgbClr val="C5180B"/>
              </a:solidFill>
            </a:endParaRPr>
          </a:p>
          <a:p>
            <a:pPr marL="381000" indent="-381000" algn="just">
              <a:lnSpc>
                <a:spcPct val="90000"/>
              </a:lnSpc>
              <a:buFont typeface="Wingdings" pitchFamily="2" charset="2"/>
              <a:buAutoNum type="arabicPeriod"/>
            </a:pPr>
            <a:r>
              <a:rPr lang="en-US" b="1" dirty="0">
                <a:solidFill>
                  <a:srgbClr val="C5180B"/>
                </a:solidFill>
              </a:rPr>
              <a:t>Object oriented </a:t>
            </a:r>
            <a:r>
              <a:rPr lang="en-US" b="1" dirty="0" smtClean="0">
                <a:solidFill>
                  <a:srgbClr val="C5180B"/>
                </a:solidFill>
              </a:rPr>
              <a:t>analysis and design </a:t>
            </a:r>
            <a:r>
              <a:rPr lang="en-US" b="1" dirty="0">
                <a:solidFill>
                  <a:srgbClr val="C5180B"/>
                </a:solidFill>
              </a:rPr>
              <a:t>(</a:t>
            </a:r>
            <a:r>
              <a:rPr lang="en-US" b="1" dirty="0" smtClean="0">
                <a:solidFill>
                  <a:srgbClr val="C5180B"/>
                </a:solidFill>
              </a:rPr>
              <a:t>OOAD</a:t>
            </a:r>
            <a:r>
              <a:rPr lang="en-US" b="1" dirty="0">
                <a:solidFill>
                  <a:srgbClr val="C5180B"/>
                </a:solidFill>
              </a:rPr>
              <a:t>)</a:t>
            </a:r>
          </a:p>
          <a:p>
            <a:pPr marL="381000" indent="-381000" algn="just">
              <a:lnSpc>
                <a:spcPct val="90000"/>
              </a:lnSpc>
            </a:pPr>
            <a:r>
              <a:rPr lang="en-US" dirty="0"/>
              <a:t>Top-down approach uses </a:t>
            </a:r>
            <a:r>
              <a:rPr lang="en-US" b="1" dirty="0"/>
              <a:t>divide and conquer </a:t>
            </a:r>
            <a:r>
              <a:rPr lang="en-US" dirty="0"/>
              <a:t>technique where the problem is broken down into sub problems, such that each sub problems or modules can be solved (i.e. conquered) independently of the other. This methodology is used by procedural languages like C.</a:t>
            </a:r>
          </a:p>
          <a:p>
            <a:pPr marL="381000" indent="-381000" algn="just">
              <a:lnSpc>
                <a:spcPct val="90000"/>
              </a:lnSpc>
            </a:pPr>
            <a:r>
              <a:rPr lang="en-US" dirty="0"/>
              <a:t>An object oriented design is used majorly </a:t>
            </a:r>
            <a:r>
              <a:rPr lang="en-US" dirty="0" smtClean="0"/>
              <a:t>for object </a:t>
            </a:r>
            <a:r>
              <a:rPr lang="en-US" dirty="0"/>
              <a:t>oriented programming languages like Java, and C</a:t>
            </a:r>
            <a:r>
              <a:rPr lang="en-US" dirty="0" smtClean="0"/>
              <a:t>++. Here, the world view sees a problem as sets of objects interacting together. And an object means binding of process and data together.</a:t>
            </a:r>
            <a:endParaRPr lang="en-US" dirty="0"/>
          </a:p>
        </p:txBody>
      </p:sp>
      <p:sp>
        <p:nvSpPr>
          <p:cNvPr id="29698" name="AutoShape 2"/>
          <p:cNvSpPr>
            <a:spLocks noGrp="1" noChangeArrowheads="1"/>
          </p:cNvSpPr>
          <p:nvPr>
            <p:ph type="title"/>
          </p:nvPr>
        </p:nvSpPr>
        <p:spPr>
          <a:xfrm>
            <a:off x="1981200" y="304800"/>
            <a:ext cx="8229600" cy="1143000"/>
          </a:xfrm>
        </p:spPr>
        <p:txBody>
          <a:bodyPr>
            <a:normAutofit fontScale="90000"/>
          </a:bodyPr>
          <a:lstStyle/>
          <a:p>
            <a:r>
              <a:rPr lang="en-US" dirty="0" smtClean="0"/>
              <a:t>	Types of Programming Methodology</a:t>
            </a:r>
            <a:endParaRPr lang="en-US" dirty="0"/>
          </a:p>
        </p:txBody>
      </p:sp>
      <p:sp>
        <p:nvSpPr>
          <p:cNvPr id="4" name="TextBox 3"/>
          <p:cNvSpPr txBox="1"/>
          <p:nvPr/>
        </p:nvSpPr>
        <p:spPr>
          <a:xfrm>
            <a:off x="3341091" y="6453498"/>
            <a:ext cx="6453554" cy="400110"/>
          </a:xfrm>
          <a:prstGeom prst="rect">
            <a:avLst/>
          </a:prstGeom>
          <a:noFill/>
        </p:spPr>
        <p:txBody>
          <a:bodyPr wrap="square" rtlCol="0">
            <a:spAutoFit/>
          </a:bodyPr>
          <a:lstStyle/>
          <a:p>
            <a:r>
              <a:rPr lang="en-US" sz="2000" b="1" dirty="0" smtClean="0"/>
              <a:t>This course focuses on Top-down </a:t>
            </a:r>
            <a:r>
              <a:rPr lang="en-US" sz="2000" b="1" dirty="0" smtClean="0"/>
              <a:t>approach</a:t>
            </a:r>
            <a:endParaRPr lang="en-US" sz="2000" b="1" dirty="0"/>
          </a:p>
        </p:txBody>
      </p:sp>
    </p:spTree>
    <p:extLst>
      <p:ext uri="{BB962C8B-B14F-4D97-AF65-F5344CB8AC3E}">
        <p14:creationId xmlns:p14="http://schemas.microsoft.com/office/powerpoint/2010/main" xmlns="" val="12373453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1676401" y="1524000"/>
            <a:ext cx="8762999" cy="5029200"/>
          </a:xfrm>
        </p:spPr>
        <p:txBody>
          <a:bodyPr>
            <a:normAutofit/>
          </a:bodyPr>
          <a:lstStyle/>
          <a:p>
            <a:pPr algn="just"/>
            <a:r>
              <a:rPr lang="en-US" dirty="0"/>
              <a:t>Each of these methodologies can be expressed in any of these forms:</a:t>
            </a:r>
          </a:p>
          <a:p>
            <a:pPr marL="0" indent="0" algn="just">
              <a:buNone/>
            </a:pPr>
            <a:endParaRPr lang="en-US" dirty="0"/>
          </a:p>
          <a:p>
            <a:pPr algn="just"/>
            <a:r>
              <a:rPr lang="en-US" b="1" dirty="0">
                <a:solidFill>
                  <a:srgbClr val="C5180B"/>
                </a:solidFill>
              </a:rPr>
              <a:t>Diagramming</a:t>
            </a:r>
            <a:r>
              <a:rPr lang="en-US" dirty="0">
                <a:solidFill>
                  <a:srgbClr val="C5180B"/>
                </a:solidFill>
              </a:rPr>
              <a:t> </a:t>
            </a:r>
            <a:r>
              <a:rPr lang="en-US" dirty="0"/>
              <a:t>notation for documenting the results of the procedure (</a:t>
            </a:r>
            <a:r>
              <a:rPr lang="en-US" b="1" dirty="0">
                <a:solidFill>
                  <a:srgbClr val="C5180B"/>
                </a:solidFill>
              </a:rPr>
              <a:t>flowchart, UML design</a:t>
            </a:r>
            <a:r>
              <a:rPr lang="en-US" b="1" dirty="0"/>
              <a:t> </a:t>
            </a:r>
            <a:r>
              <a:rPr lang="en-US" dirty="0" err="1"/>
              <a:t>etc</a:t>
            </a:r>
            <a:r>
              <a:rPr lang="en-US" dirty="0"/>
              <a:t>); </a:t>
            </a:r>
          </a:p>
          <a:p>
            <a:pPr marL="0" indent="0" algn="just">
              <a:buNone/>
            </a:pPr>
            <a:endParaRPr lang="en-US" dirty="0"/>
          </a:p>
          <a:p>
            <a:pPr algn="just"/>
            <a:r>
              <a:rPr lang="en-US" dirty="0"/>
              <a:t>step-by-step “cookbook” approach for carrying out the procedure (</a:t>
            </a:r>
            <a:r>
              <a:rPr lang="en-US" b="1" dirty="0" err="1">
                <a:solidFill>
                  <a:srgbClr val="C5180B"/>
                </a:solidFill>
              </a:rPr>
              <a:t>pseudocode</a:t>
            </a:r>
            <a:r>
              <a:rPr lang="en-US" dirty="0"/>
              <a:t>);</a:t>
            </a:r>
          </a:p>
          <a:p>
            <a:pPr marL="0" indent="0" algn="just">
              <a:buNone/>
            </a:pPr>
            <a:endParaRPr lang="en-US" dirty="0"/>
          </a:p>
          <a:p>
            <a:pPr algn="just"/>
            <a:r>
              <a:rPr lang="en-US" dirty="0"/>
              <a:t>and an </a:t>
            </a:r>
            <a:r>
              <a:rPr lang="en-US" b="1" dirty="0">
                <a:solidFill>
                  <a:srgbClr val="C00000"/>
                </a:solidFill>
              </a:rPr>
              <a:t>objective set </a:t>
            </a:r>
            <a:r>
              <a:rPr lang="en-US" dirty="0"/>
              <a:t>of criteria for determining whether the results of the procedure are of acceptable quality e.g. computational cost, etc.</a:t>
            </a:r>
          </a:p>
          <a:p>
            <a:pPr>
              <a:buFont typeface="Wingdings" pitchFamily="2" charset="2"/>
              <a:buNone/>
            </a:pPr>
            <a:endParaRPr lang="en-US" b="1" dirty="0"/>
          </a:p>
          <a:p>
            <a:endParaRPr lang="en-US" dirty="0"/>
          </a:p>
        </p:txBody>
      </p:sp>
      <p:sp>
        <p:nvSpPr>
          <p:cNvPr id="167938" name="AutoShape 2"/>
          <p:cNvSpPr>
            <a:spLocks noGrp="1" noChangeArrowheads="1"/>
          </p:cNvSpPr>
          <p:nvPr>
            <p:ph type="title"/>
          </p:nvPr>
        </p:nvSpPr>
        <p:spPr/>
        <p:txBody>
          <a:bodyPr>
            <a:normAutofit/>
          </a:bodyPr>
          <a:lstStyle/>
          <a:p>
            <a:r>
              <a:rPr lang="en-US" dirty="0"/>
              <a:t>PROGRAMMING </a:t>
            </a:r>
            <a:r>
              <a:rPr lang="en-US" dirty="0" smtClean="0"/>
              <a:t>METHODOLOGY</a:t>
            </a:r>
            <a:endParaRPr lang="en-US" dirty="0"/>
          </a:p>
        </p:txBody>
      </p:sp>
    </p:spTree>
    <p:extLst>
      <p:ext uri="{BB962C8B-B14F-4D97-AF65-F5344CB8AC3E}">
        <p14:creationId xmlns:p14="http://schemas.microsoft.com/office/powerpoint/2010/main" xmlns="" val="1079944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Grp="1" noChangeArrowheads="1"/>
          </p:cNvSpPr>
          <p:nvPr>
            <p:ph type="title"/>
          </p:nvPr>
        </p:nvSpPr>
        <p:spPr/>
        <p:txBody>
          <a:bodyPr>
            <a:normAutofit/>
          </a:bodyPr>
          <a:lstStyle/>
          <a:p>
            <a:r>
              <a:rPr lang="en-US" dirty="0"/>
              <a:t>Developing an </a:t>
            </a:r>
            <a:r>
              <a:rPr lang="en-US" dirty="0" smtClean="0"/>
              <a:t>algorithm</a:t>
            </a:r>
            <a:endParaRPr lang="en-US" dirty="0"/>
          </a:p>
        </p:txBody>
      </p:sp>
      <p:sp>
        <p:nvSpPr>
          <p:cNvPr id="92163" name="Rectangle 3"/>
          <p:cNvSpPr>
            <a:spLocks noGrp="1" noChangeArrowheads="1"/>
          </p:cNvSpPr>
          <p:nvPr>
            <p:ph sz="quarter" idx="13"/>
          </p:nvPr>
        </p:nvSpPr>
        <p:spPr>
          <a:xfrm>
            <a:off x="1828801" y="1828801"/>
            <a:ext cx="4308475" cy="4257675"/>
          </a:xfrm>
        </p:spPr>
        <p:txBody>
          <a:bodyPr>
            <a:normAutofit/>
          </a:bodyPr>
          <a:lstStyle/>
          <a:p>
            <a:pPr algn="just"/>
            <a:r>
              <a:rPr lang="en-US" sz="2800" dirty="0"/>
              <a:t>As said earlier an algorithm can be represented as either a flowchart or a pseudo code</a:t>
            </a:r>
            <a:r>
              <a:rPr lang="en-US" sz="2800" dirty="0" smtClean="0"/>
              <a:t>. i.e. we can express our algorithm in form of </a:t>
            </a:r>
            <a:r>
              <a:rPr lang="en-US" sz="2800" dirty="0" smtClean="0"/>
              <a:t>a flowchart or a pseudo </a:t>
            </a:r>
            <a:r>
              <a:rPr lang="en-US" sz="2800" dirty="0" smtClean="0"/>
              <a:t>code.</a:t>
            </a:r>
            <a:endParaRPr lang="en-US" sz="2800" dirty="0"/>
          </a:p>
        </p:txBody>
      </p:sp>
      <p:pic>
        <p:nvPicPr>
          <p:cNvPr id="92164" name="Picture 4"/>
          <p:cNvPicPr>
            <a:picLocks noGrp="1" noChangeAspect="1" noChangeArrowheads="1"/>
          </p:cNvPicPr>
          <p:nvPr>
            <p:ph sz="quarter" idx="14"/>
          </p:nvPr>
        </p:nvPicPr>
        <p:blipFill>
          <a:blip r:embed="rId2">
            <a:extLst>
              <a:ext uri="{28A0092B-C50C-407E-A947-70E740481C1C}">
                <a14:useLocalDpi xmlns:a14="http://schemas.microsoft.com/office/drawing/2010/main" xmlns="" val="0"/>
              </a:ext>
            </a:extLst>
          </a:blip>
          <a:srcRect/>
          <a:stretch>
            <a:fillRect/>
          </a:stretch>
        </p:blipFill>
        <p:spPr>
          <a:xfrm>
            <a:off x="6280151" y="1447800"/>
            <a:ext cx="3775075" cy="5029200"/>
          </a:xfrm>
          <a:noFill/>
          <a:ln/>
        </p:spPr>
      </p:pic>
    </p:spTree>
    <p:extLst>
      <p:ext uri="{BB962C8B-B14F-4D97-AF65-F5344CB8AC3E}">
        <p14:creationId xmlns:p14="http://schemas.microsoft.com/office/powerpoint/2010/main" xmlns="" val="11340092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1981201" y="1828801"/>
            <a:ext cx="8229599" cy="4297363"/>
          </a:xfrm>
        </p:spPr>
        <p:txBody>
          <a:bodyPr>
            <a:normAutofit/>
          </a:bodyPr>
          <a:lstStyle/>
          <a:p>
            <a:pPr>
              <a:lnSpc>
                <a:spcPct val="90000"/>
              </a:lnSpc>
            </a:pPr>
            <a:r>
              <a:rPr lang="en-US" sz="3700" b="1" dirty="0"/>
              <a:t>Flowchart</a:t>
            </a:r>
            <a:endParaRPr lang="en-GB" sz="3700" dirty="0"/>
          </a:p>
          <a:p>
            <a:pPr lvl="1" algn="just">
              <a:lnSpc>
                <a:spcPct val="90000"/>
              </a:lnSpc>
            </a:pPr>
            <a:r>
              <a:rPr lang="en-US" sz="3600" dirty="0"/>
              <a:t>A flow chart is a </a:t>
            </a:r>
            <a:r>
              <a:rPr lang="en-US" sz="3600" dirty="0">
                <a:solidFill>
                  <a:srgbClr val="FF0000"/>
                </a:solidFill>
              </a:rPr>
              <a:t>pictorial representation</a:t>
            </a:r>
            <a:r>
              <a:rPr lang="en-US" sz="3600" dirty="0"/>
              <a:t> of an algorithm in which symbols are used to show the various </a:t>
            </a:r>
            <a:r>
              <a:rPr lang="en-US" sz="3600" dirty="0">
                <a:solidFill>
                  <a:srgbClr val="FF0000"/>
                </a:solidFill>
              </a:rPr>
              <a:t>operations</a:t>
            </a:r>
            <a:r>
              <a:rPr lang="en-US" sz="3600" dirty="0"/>
              <a:t> and </a:t>
            </a:r>
            <a:r>
              <a:rPr lang="en-US" sz="3600" dirty="0">
                <a:solidFill>
                  <a:srgbClr val="FF0000"/>
                </a:solidFill>
              </a:rPr>
              <a:t>decisions</a:t>
            </a:r>
            <a:r>
              <a:rPr lang="en-US" sz="3600" dirty="0"/>
              <a:t> to be followed in solving a problem.</a:t>
            </a:r>
          </a:p>
          <a:p>
            <a:pPr lvl="1" algn="just">
              <a:lnSpc>
                <a:spcPct val="90000"/>
              </a:lnSpc>
              <a:buNone/>
            </a:pPr>
            <a:r>
              <a:rPr lang="en-US" sz="3600" dirty="0" smtClean="0">
                <a:solidFill>
                  <a:srgbClr val="FF0000"/>
                </a:solidFill>
              </a:rPr>
              <a:t>(In </a:t>
            </a:r>
            <a:r>
              <a:rPr lang="en-US" sz="3600" dirty="0">
                <a:solidFill>
                  <a:srgbClr val="FF0000"/>
                </a:solidFill>
              </a:rPr>
              <a:t>summary steps that must be </a:t>
            </a:r>
            <a:r>
              <a:rPr lang="en-US" sz="3600" dirty="0" smtClean="0">
                <a:solidFill>
                  <a:srgbClr val="FF0000"/>
                </a:solidFill>
              </a:rPr>
              <a:t>followed)</a:t>
            </a:r>
            <a:endParaRPr lang="en-GB" sz="3600" dirty="0"/>
          </a:p>
          <a:p>
            <a:pPr>
              <a:lnSpc>
                <a:spcPct val="90000"/>
              </a:lnSpc>
            </a:pPr>
            <a:endParaRPr lang="en-US" dirty="0"/>
          </a:p>
        </p:txBody>
      </p:sp>
      <p:sp>
        <p:nvSpPr>
          <p:cNvPr id="147458" name="AutoShape 2"/>
          <p:cNvSpPr>
            <a:spLocks noGrp="1" noChangeArrowheads="1"/>
          </p:cNvSpPr>
          <p:nvPr>
            <p:ph type="title"/>
          </p:nvPr>
        </p:nvSpPr>
        <p:spPr/>
        <p:txBody>
          <a:bodyPr/>
          <a:lstStyle/>
          <a:p>
            <a:r>
              <a:rPr lang="en-US" dirty="0"/>
              <a:t>Flowchart</a:t>
            </a:r>
          </a:p>
        </p:txBody>
      </p:sp>
    </p:spTree>
    <p:extLst>
      <p:ext uri="{BB962C8B-B14F-4D97-AF65-F5344CB8AC3E}">
        <p14:creationId xmlns:p14="http://schemas.microsoft.com/office/powerpoint/2010/main" xmlns="" val="11608903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AutoShape 2"/>
          <p:cNvSpPr>
            <a:spLocks noGrp="1" noChangeArrowheads="1"/>
          </p:cNvSpPr>
          <p:nvPr>
            <p:ph type="title"/>
          </p:nvPr>
        </p:nvSpPr>
        <p:spPr>
          <a:xfrm>
            <a:off x="1051169" y="234462"/>
            <a:ext cx="10566400" cy="1143000"/>
          </a:xfrm>
        </p:spPr>
        <p:txBody>
          <a:bodyPr/>
          <a:lstStyle/>
          <a:p>
            <a:r>
              <a:rPr lang="en-US" dirty="0"/>
              <a:t>Flowchart Symbols</a:t>
            </a:r>
          </a:p>
        </p:txBody>
      </p:sp>
      <p:graphicFrame>
        <p:nvGraphicFramePr>
          <p:cNvPr id="153637" name="Group 37"/>
          <p:cNvGraphicFramePr>
            <a:graphicFrameLocks noGrp="1"/>
          </p:cNvGraphicFramePr>
          <p:nvPr>
            <p:ph type="tbl" idx="1"/>
            <p:extLst/>
          </p:nvPr>
        </p:nvGraphicFramePr>
        <p:xfrm>
          <a:off x="2391507" y="1436177"/>
          <a:ext cx="9126416" cy="5404238"/>
        </p:xfrm>
        <a:graphic>
          <a:graphicData uri="http://schemas.openxmlformats.org/drawingml/2006/table">
            <a:tbl>
              <a:tblPr/>
              <a:tblGrid>
                <a:gridCol w="3270738"/>
                <a:gridCol w="5855678"/>
              </a:tblGrid>
              <a:tr h="36341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Flowchart symbol</a:t>
                      </a:r>
                      <a:endParaRPr kumimoji="0" lang="en-GB"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Explanation</a:t>
                      </a:r>
                      <a:endParaRPr kumimoji="0" lang="en-GB"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5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Terminal symbol; indicate start/stop/End</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26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Parallelogram indicate input to and output</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From computer memory. An input/output block has one entrance and only one exit</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230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Times New Roman" pitchFamily="18" charset="0"/>
                          <a:cs typeface="Arial" charset="0"/>
                        </a:rPr>
                        <a:t/>
                      </a:r>
                      <a:br>
                        <a:rPr kumimoji="0" lang="en-GB" sz="1600" b="0" i="0" u="none" strike="noStrike" cap="none" normalizeH="0" baseline="0" dirty="0" smtClean="0">
                          <a:ln>
                            <a:noFill/>
                          </a:ln>
                          <a:solidFill>
                            <a:schemeClr val="tx1"/>
                          </a:solidFill>
                          <a:effectLst/>
                          <a:latin typeface="Times New Roman" pitchFamily="18" charset="0"/>
                          <a:cs typeface="Arial" charset="0"/>
                        </a:rPr>
                      </a:b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Rectangle indicate Processing : define the calculation require (e.g. computation of tax, gross pay,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etc</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 above example)</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78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The diamond indicates a decision. It has one entrance and two and only two exits. One exit is the action when the resultants is True and the other exit is the action when the resultant is False </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Connector : this is used for the purpose of junction. Some rimes the flow chart can’t be completed on a single page and it require 2 or more pages, these connector symbols is used.</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358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371600" marR="0" lvl="0" indent="-13716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flow lines ; used to connect the various </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1371600" marR="0" lvl="0" indent="-13716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symbols. It define the logic of the </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1371600" marR="0" lvl="0" indent="-13716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algorithm</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667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Rectangle with lines down each side indicates the process of modules. They have one entrance and only one exit.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This is called predefined process..</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50064" marR="500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638" name="Oval 38"/>
          <p:cNvSpPr>
            <a:spLocks noChangeArrowheads="1"/>
          </p:cNvSpPr>
          <p:nvPr/>
        </p:nvSpPr>
        <p:spPr bwMode="auto">
          <a:xfrm>
            <a:off x="3671455" y="1852240"/>
            <a:ext cx="762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39" name="AutoShape 39"/>
          <p:cNvSpPr>
            <a:spLocks noChangeArrowheads="1"/>
          </p:cNvSpPr>
          <p:nvPr/>
        </p:nvSpPr>
        <p:spPr bwMode="auto">
          <a:xfrm>
            <a:off x="3612839" y="2438400"/>
            <a:ext cx="838200" cy="304800"/>
          </a:xfrm>
          <a:prstGeom prst="flowChartInputOutput">
            <a:avLst/>
          </a:prstGeom>
          <a:solidFill>
            <a:srgbClr val="C5180B"/>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rgbClr val="C5180B"/>
              </a:solidFill>
            </a:endParaRPr>
          </a:p>
        </p:txBody>
      </p:sp>
      <p:sp>
        <p:nvSpPr>
          <p:cNvPr id="153640" name="AutoShape 40"/>
          <p:cNvSpPr>
            <a:spLocks noChangeArrowheads="1"/>
          </p:cNvSpPr>
          <p:nvPr/>
        </p:nvSpPr>
        <p:spPr bwMode="auto">
          <a:xfrm>
            <a:off x="3577670" y="3118339"/>
            <a:ext cx="838200" cy="381000"/>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41" name="AutoShape 41"/>
          <p:cNvSpPr>
            <a:spLocks noChangeArrowheads="1"/>
          </p:cNvSpPr>
          <p:nvPr/>
        </p:nvSpPr>
        <p:spPr bwMode="auto">
          <a:xfrm>
            <a:off x="3616569" y="3777762"/>
            <a:ext cx="762000" cy="533400"/>
          </a:xfrm>
          <a:prstGeom prst="flowChartDecision">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42" name="AutoShape 42"/>
          <p:cNvSpPr>
            <a:spLocks noChangeArrowheads="1"/>
          </p:cNvSpPr>
          <p:nvPr/>
        </p:nvSpPr>
        <p:spPr bwMode="auto">
          <a:xfrm>
            <a:off x="3429001" y="4595446"/>
            <a:ext cx="3048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43" name="Line 43"/>
          <p:cNvSpPr>
            <a:spLocks noChangeShapeType="1"/>
          </p:cNvSpPr>
          <p:nvPr/>
        </p:nvSpPr>
        <p:spPr bwMode="auto">
          <a:xfrm>
            <a:off x="3581400" y="485921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53644" name="AutoShape 44"/>
          <p:cNvSpPr>
            <a:spLocks noChangeArrowheads="1"/>
          </p:cNvSpPr>
          <p:nvPr/>
        </p:nvSpPr>
        <p:spPr bwMode="auto">
          <a:xfrm>
            <a:off x="4432922" y="4897315"/>
            <a:ext cx="3048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46" name="Line 46"/>
          <p:cNvSpPr>
            <a:spLocks noChangeShapeType="1"/>
          </p:cNvSpPr>
          <p:nvPr/>
        </p:nvSpPr>
        <p:spPr bwMode="auto">
          <a:xfrm flipV="1">
            <a:off x="4564007" y="457493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53647" name="Line 47"/>
          <p:cNvSpPr>
            <a:spLocks noChangeShapeType="1"/>
          </p:cNvSpPr>
          <p:nvPr/>
        </p:nvSpPr>
        <p:spPr bwMode="auto">
          <a:xfrm>
            <a:off x="3200400" y="5257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53648" name="Line 48"/>
          <p:cNvSpPr>
            <a:spLocks noChangeShapeType="1"/>
          </p:cNvSpPr>
          <p:nvPr/>
        </p:nvSpPr>
        <p:spPr bwMode="auto">
          <a:xfrm flipV="1">
            <a:off x="3581400" y="5257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53649" name="Line 49"/>
          <p:cNvSpPr>
            <a:spLocks noChangeShapeType="1"/>
          </p:cNvSpPr>
          <p:nvPr/>
        </p:nvSpPr>
        <p:spPr bwMode="auto">
          <a:xfrm flipH="1">
            <a:off x="4953000" y="5562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53650" name="Line 50"/>
          <p:cNvSpPr>
            <a:spLocks noChangeShapeType="1"/>
          </p:cNvSpPr>
          <p:nvPr/>
        </p:nvSpPr>
        <p:spPr bwMode="auto">
          <a:xfrm>
            <a:off x="3886200" y="5562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53651" name="AutoShape 51"/>
          <p:cNvSpPr>
            <a:spLocks noChangeArrowheads="1"/>
          </p:cNvSpPr>
          <p:nvPr/>
        </p:nvSpPr>
        <p:spPr bwMode="auto">
          <a:xfrm>
            <a:off x="3352800" y="6008080"/>
            <a:ext cx="1676400" cy="685800"/>
          </a:xfrm>
          <a:prstGeom prst="flowChartPredefinedProcess">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xmlns="" val="1391511243"/>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Grp="1" noChangeArrowheads="1"/>
          </p:cNvSpPr>
          <p:nvPr>
            <p:ph type="title"/>
          </p:nvPr>
        </p:nvSpPr>
        <p:spPr/>
        <p:txBody>
          <a:bodyPr/>
          <a:lstStyle/>
          <a:p>
            <a:r>
              <a:rPr lang="en-US" dirty="0"/>
              <a:t>Flowchart </a:t>
            </a:r>
          </a:p>
        </p:txBody>
      </p:sp>
      <p:sp>
        <p:nvSpPr>
          <p:cNvPr id="96260" name="Rectangle 4"/>
          <p:cNvSpPr>
            <a:spLocks noGrp="1" noChangeArrowheads="1"/>
          </p:cNvSpPr>
          <p:nvPr>
            <p:ph sz="quarter" idx="13"/>
          </p:nvPr>
        </p:nvSpPr>
        <p:spPr>
          <a:xfrm>
            <a:off x="2362200" y="1828801"/>
            <a:ext cx="4038600" cy="4257675"/>
          </a:xfrm>
        </p:spPr>
        <p:txBody>
          <a:bodyPr/>
          <a:lstStyle/>
          <a:p>
            <a:r>
              <a:rPr lang="en-US" dirty="0"/>
              <a:t>This flowchart shows the steps </a:t>
            </a:r>
            <a:r>
              <a:rPr lang="en-US" dirty="0" smtClean="0"/>
              <a:t>that may be </a:t>
            </a:r>
            <a:r>
              <a:rPr lang="en-US" dirty="0"/>
              <a:t>taken in solving the lamp problem.</a:t>
            </a:r>
          </a:p>
        </p:txBody>
      </p:sp>
      <p:grpSp>
        <p:nvGrpSpPr>
          <p:cNvPr id="96264" name="Group 8"/>
          <p:cNvGrpSpPr>
            <a:grpSpLocks noChangeAspect="1"/>
          </p:cNvGrpSpPr>
          <p:nvPr/>
        </p:nvGrpSpPr>
        <p:grpSpPr bwMode="auto">
          <a:xfrm>
            <a:off x="6553199" y="2567354"/>
            <a:ext cx="4901459" cy="2842846"/>
            <a:chOff x="2976" y="1248"/>
            <a:chExt cx="2544" cy="2654"/>
          </a:xfrm>
        </p:grpSpPr>
        <p:sp>
          <p:nvSpPr>
            <p:cNvPr id="96263" name="AutoShape 7"/>
            <p:cNvSpPr>
              <a:spLocks noChangeAspect="1" noChangeArrowheads="1" noTextEdit="1"/>
            </p:cNvSpPr>
            <p:nvPr/>
          </p:nvSpPr>
          <p:spPr bwMode="auto">
            <a:xfrm>
              <a:off x="2976" y="1248"/>
              <a:ext cx="2544" cy="2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prstClr val="black"/>
                </a:solidFill>
              </a:endParaRPr>
            </a:p>
          </p:txBody>
        </p:sp>
        <p:pic>
          <p:nvPicPr>
            <p:cNvPr id="96265"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76" y="1248"/>
              <a:ext cx="2552" cy="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6266" name="AutoShape 10"/>
          <p:cNvSpPr>
            <a:spLocks noChangeArrowheads="1"/>
          </p:cNvSpPr>
          <p:nvPr/>
        </p:nvSpPr>
        <p:spPr bwMode="auto">
          <a:xfrm flipH="1">
            <a:off x="7860323" y="2162908"/>
            <a:ext cx="82061" cy="457200"/>
          </a:xfrm>
          <a:prstGeom prst="downArrow">
            <a:avLst>
              <a:gd name="adj1" fmla="val 50000"/>
              <a:gd name="adj2" fmla="val 75000"/>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6269" name="Oval 13"/>
          <p:cNvSpPr>
            <a:spLocks noChangeArrowheads="1"/>
          </p:cNvSpPr>
          <p:nvPr/>
        </p:nvSpPr>
        <p:spPr bwMode="auto">
          <a:xfrm>
            <a:off x="7620000" y="6172200"/>
            <a:ext cx="838200" cy="4572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solidFill>
                  <a:prstClr val="black"/>
                </a:solidFill>
              </a:rPr>
              <a:t>End</a:t>
            </a:r>
          </a:p>
        </p:txBody>
      </p:sp>
      <p:sp>
        <p:nvSpPr>
          <p:cNvPr id="96270" name="Rectangle 14"/>
          <p:cNvSpPr>
            <a:spLocks noChangeArrowheads="1"/>
          </p:cNvSpPr>
          <p:nvPr/>
        </p:nvSpPr>
        <p:spPr bwMode="auto">
          <a:xfrm>
            <a:off x="6629400" y="5638800"/>
            <a:ext cx="3276600" cy="2286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6271" name="AutoShape 15"/>
          <p:cNvSpPr>
            <a:spLocks noChangeArrowheads="1"/>
          </p:cNvSpPr>
          <p:nvPr/>
        </p:nvSpPr>
        <p:spPr bwMode="auto">
          <a:xfrm>
            <a:off x="8376138" y="5310552"/>
            <a:ext cx="169985" cy="398585"/>
          </a:xfrm>
          <a:prstGeom prst="downArrow">
            <a:avLst>
              <a:gd name="adj1" fmla="val 50000"/>
              <a:gd name="adj2" fmla="val 91667"/>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6272" name="AutoShape 16"/>
          <p:cNvSpPr>
            <a:spLocks noChangeArrowheads="1"/>
          </p:cNvSpPr>
          <p:nvPr/>
        </p:nvSpPr>
        <p:spPr bwMode="auto">
          <a:xfrm>
            <a:off x="8001000" y="5867400"/>
            <a:ext cx="152400" cy="304800"/>
          </a:xfrm>
          <a:prstGeom prst="downArrow">
            <a:avLst>
              <a:gd name="adj1" fmla="val 50000"/>
              <a:gd name="adj2" fmla="val 50000"/>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6280" name="Oval 24"/>
          <p:cNvSpPr>
            <a:spLocks noChangeArrowheads="1"/>
          </p:cNvSpPr>
          <p:nvPr/>
        </p:nvSpPr>
        <p:spPr bwMode="auto">
          <a:xfrm>
            <a:off x="7532077" y="1670538"/>
            <a:ext cx="762000" cy="50995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solidFill>
                  <a:prstClr val="black"/>
                </a:solidFill>
              </a:rPr>
              <a:t>Start</a:t>
            </a:r>
          </a:p>
        </p:txBody>
      </p:sp>
      <p:sp>
        <p:nvSpPr>
          <p:cNvPr id="96281" name="AutoShape 25"/>
          <p:cNvSpPr>
            <a:spLocks noChangeArrowheads="1"/>
          </p:cNvSpPr>
          <p:nvPr/>
        </p:nvSpPr>
        <p:spPr bwMode="auto">
          <a:xfrm>
            <a:off x="7620000" y="5334000"/>
            <a:ext cx="152400" cy="304800"/>
          </a:xfrm>
          <a:prstGeom prst="downArrow">
            <a:avLst>
              <a:gd name="adj1" fmla="val 50000"/>
              <a:gd name="adj2" fmla="val 50000"/>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xmlns="" val="38151095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981200" y="1295400"/>
            <a:ext cx="8077200" cy="5562600"/>
          </a:xfrm>
        </p:spPr>
        <p:txBody>
          <a:bodyPr>
            <a:noAutofit/>
          </a:bodyPr>
          <a:lstStyle/>
          <a:p>
            <a:pPr algn="just">
              <a:lnSpc>
                <a:spcPct val="80000"/>
              </a:lnSpc>
            </a:pPr>
            <a:r>
              <a:rPr lang="en-US" dirty="0">
                <a:latin typeface="Calibri" pitchFamily="34" charset="0"/>
                <a:cs typeface="Calibri" pitchFamily="34" charset="0"/>
              </a:rPr>
              <a:t>Simply put, an algorithm</a:t>
            </a:r>
            <a:r>
              <a:rPr lang="en-US" b="1" dirty="0">
                <a:latin typeface="Calibri" pitchFamily="34" charset="0"/>
                <a:cs typeface="Calibri" pitchFamily="34" charset="0"/>
              </a:rPr>
              <a:t> </a:t>
            </a:r>
            <a:r>
              <a:rPr lang="en-US" dirty="0">
                <a:latin typeface="Calibri" pitchFamily="34" charset="0"/>
                <a:cs typeface="Calibri" pitchFamily="34" charset="0"/>
              </a:rPr>
              <a:t>is a set of instructions that describe a method or a plan for solving a problem</a:t>
            </a:r>
            <a:r>
              <a:rPr lang="en-US" dirty="0" smtClean="0">
                <a:latin typeface="Calibri" pitchFamily="34" charset="0"/>
                <a:cs typeface="Calibri" pitchFamily="34" charset="0"/>
              </a:rPr>
              <a:t>.</a:t>
            </a:r>
          </a:p>
          <a:p>
            <a:pPr marL="0" indent="0" algn="just">
              <a:lnSpc>
                <a:spcPct val="80000"/>
              </a:lnSpc>
              <a:buNone/>
            </a:pPr>
            <a:endParaRPr lang="en-US" dirty="0">
              <a:latin typeface="Calibri" pitchFamily="34" charset="0"/>
              <a:cs typeface="Calibri" pitchFamily="34" charset="0"/>
            </a:endParaRPr>
          </a:p>
          <a:p>
            <a:pPr algn="just">
              <a:lnSpc>
                <a:spcPct val="80000"/>
              </a:lnSpc>
            </a:pPr>
            <a:r>
              <a:rPr lang="en-US" dirty="0" smtClean="0">
                <a:latin typeface="Calibri" pitchFamily="34" charset="0"/>
                <a:cs typeface="Calibri" pitchFamily="34" charset="0"/>
              </a:rPr>
              <a:t>An algorithm is a </a:t>
            </a:r>
            <a:r>
              <a:rPr lang="en-US" dirty="0" smtClean="0">
                <a:latin typeface="Calibri" pitchFamily="34" charset="0"/>
                <a:cs typeface="Calibri" pitchFamily="34" charset="0"/>
              </a:rPr>
              <a:t>finite set </a:t>
            </a:r>
            <a:r>
              <a:rPr lang="en-US" dirty="0" smtClean="0">
                <a:latin typeface="Calibri" pitchFamily="34" charset="0"/>
                <a:cs typeface="Calibri" pitchFamily="34" charset="0"/>
              </a:rPr>
              <a:t>of instructions for solving a problem or sub problem in a </a:t>
            </a:r>
            <a:r>
              <a:rPr lang="en-US" b="1" dirty="0" smtClean="0">
                <a:solidFill>
                  <a:srgbClr val="C5180B"/>
                </a:solidFill>
                <a:latin typeface="Calibri" pitchFamily="34" charset="0"/>
                <a:cs typeface="Calibri" pitchFamily="34" charset="0"/>
              </a:rPr>
              <a:t>finite amount of time</a:t>
            </a:r>
            <a:r>
              <a:rPr lang="en-US" b="1" dirty="0" smtClean="0">
                <a:latin typeface="Calibri" pitchFamily="34" charset="0"/>
                <a:cs typeface="Calibri" pitchFamily="34" charset="0"/>
              </a:rPr>
              <a:t> </a:t>
            </a:r>
            <a:r>
              <a:rPr lang="en-US" dirty="0" smtClean="0">
                <a:latin typeface="Calibri" pitchFamily="34" charset="0"/>
                <a:cs typeface="Calibri" pitchFamily="34" charset="0"/>
              </a:rPr>
              <a:t>using a </a:t>
            </a:r>
            <a:r>
              <a:rPr lang="en-US" b="1" dirty="0" smtClean="0">
                <a:solidFill>
                  <a:srgbClr val="C5180B"/>
                </a:solidFill>
                <a:latin typeface="Calibri" pitchFamily="34" charset="0"/>
                <a:cs typeface="Calibri" pitchFamily="34" charset="0"/>
              </a:rPr>
              <a:t>finite amount of data</a:t>
            </a:r>
            <a:r>
              <a:rPr lang="en-US" dirty="0" smtClean="0">
                <a:latin typeface="Calibri" pitchFamily="34" charset="0"/>
                <a:cs typeface="Calibri" pitchFamily="34" charset="0"/>
              </a:rPr>
              <a:t>.</a:t>
            </a:r>
          </a:p>
          <a:p>
            <a:pPr algn="just">
              <a:lnSpc>
                <a:spcPct val="80000"/>
              </a:lnSpc>
            </a:pPr>
            <a:endParaRPr lang="en-US" dirty="0">
              <a:latin typeface="Calibri" pitchFamily="34" charset="0"/>
              <a:cs typeface="Calibri" pitchFamily="34" charset="0"/>
            </a:endParaRPr>
          </a:p>
          <a:p>
            <a:pPr algn="just">
              <a:lnSpc>
                <a:spcPct val="80000"/>
              </a:lnSpc>
            </a:pPr>
            <a:r>
              <a:rPr lang="en-US" dirty="0">
                <a:latin typeface="Calibri" pitchFamily="34" charset="0"/>
                <a:cs typeface="Calibri" pitchFamily="34" charset="0"/>
              </a:rPr>
              <a:t>These set of </a:t>
            </a:r>
            <a:r>
              <a:rPr lang="en-US" b="1" dirty="0">
                <a:solidFill>
                  <a:srgbClr val="C5180B"/>
                </a:solidFill>
                <a:latin typeface="Calibri" pitchFamily="34" charset="0"/>
                <a:cs typeface="Calibri" pitchFamily="34" charset="0"/>
              </a:rPr>
              <a:t>instructions must be unambiguous</a:t>
            </a:r>
            <a:r>
              <a:rPr lang="en-US" dirty="0">
                <a:latin typeface="Calibri" pitchFamily="34" charset="0"/>
                <a:cs typeface="Calibri" pitchFamily="34" charset="0"/>
              </a:rPr>
              <a:t>. This means we aim to make what is ambiguous i.e. implicit in human solution unambiguous i.e. </a:t>
            </a:r>
            <a:r>
              <a:rPr lang="en-US" b="1" dirty="0">
                <a:solidFill>
                  <a:srgbClr val="C5180B"/>
                </a:solidFill>
                <a:latin typeface="Calibri" pitchFamily="34" charset="0"/>
                <a:cs typeface="Calibri" pitchFamily="34" charset="0"/>
              </a:rPr>
              <a:t>explicit</a:t>
            </a:r>
            <a:r>
              <a:rPr lang="en-US" dirty="0" smtClean="0">
                <a:latin typeface="Calibri" pitchFamily="34" charset="0"/>
                <a:cs typeface="Calibri" pitchFamily="34" charset="0"/>
              </a:rPr>
              <a:t>.</a:t>
            </a:r>
          </a:p>
          <a:p>
            <a:pPr algn="just">
              <a:lnSpc>
                <a:spcPct val="80000"/>
              </a:lnSpc>
            </a:pPr>
            <a:endParaRPr lang="en-US" dirty="0">
              <a:latin typeface="Calibri" pitchFamily="34" charset="0"/>
              <a:cs typeface="Calibri" pitchFamily="34" charset="0"/>
            </a:endParaRPr>
          </a:p>
          <a:p>
            <a:pPr algn="just">
              <a:lnSpc>
                <a:spcPct val="80000"/>
              </a:lnSpc>
            </a:pPr>
            <a:r>
              <a:rPr lang="en-US" dirty="0">
                <a:latin typeface="Calibri" pitchFamily="34" charset="0"/>
                <a:cs typeface="Calibri" pitchFamily="34" charset="0"/>
              </a:rPr>
              <a:t>Example of an ambiguous statement is: “stay away from the bank”, the bank have different meanings e.g. bank of river, or bank where money is kept, thus the statement “stay away from bank” is ambiguous and such instruction should be made explicit enough so that the computer can execute it.</a:t>
            </a:r>
          </a:p>
          <a:p>
            <a:pPr algn="just">
              <a:lnSpc>
                <a:spcPct val="80000"/>
              </a:lnSpc>
              <a:buFont typeface="Wingdings" pitchFamily="2" charset="2"/>
              <a:buNone/>
            </a:pPr>
            <a:r>
              <a:rPr lang="en-US" dirty="0">
                <a:latin typeface="Calibri" pitchFamily="34" charset="0"/>
                <a:cs typeface="Calibri" pitchFamily="34" charset="0"/>
              </a:rPr>
              <a:t>	</a:t>
            </a:r>
          </a:p>
        </p:txBody>
      </p:sp>
      <p:sp>
        <p:nvSpPr>
          <p:cNvPr id="27650" name="AutoShape 2"/>
          <p:cNvSpPr>
            <a:spLocks noGrp="1" noChangeArrowheads="1"/>
          </p:cNvSpPr>
          <p:nvPr>
            <p:ph type="title"/>
          </p:nvPr>
        </p:nvSpPr>
        <p:spPr/>
        <p:txBody>
          <a:bodyPr/>
          <a:lstStyle/>
          <a:p>
            <a:r>
              <a:rPr lang="en-US" sz="3200"/>
              <a:t>ALGORITHM DEVELOPMENT PHASE</a:t>
            </a:r>
          </a:p>
        </p:txBody>
      </p:sp>
    </p:spTree>
    <p:extLst>
      <p:ext uri="{BB962C8B-B14F-4D97-AF65-F5344CB8AC3E}">
        <p14:creationId xmlns:p14="http://schemas.microsoft.com/office/powerpoint/2010/main" xmlns="" val="7031207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3338" y="2133601"/>
            <a:ext cx="9548447" cy="3992563"/>
          </a:xfrm>
        </p:spPr>
        <p:txBody>
          <a:bodyPr>
            <a:noAutofit/>
          </a:bodyPr>
          <a:lstStyle/>
          <a:p>
            <a:r>
              <a:rPr lang="en-CA" sz="2200" b="1" dirty="0" smtClean="0"/>
              <a:t>Start from the first stage of problem solving process</a:t>
            </a:r>
          </a:p>
          <a:p>
            <a:r>
              <a:rPr lang="en-CA" sz="2200" b="1" dirty="0" smtClean="0"/>
              <a:t>Draw the start symbol</a:t>
            </a:r>
          </a:p>
          <a:p>
            <a:r>
              <a:rPr lang="en-CA" sz="2200" b="1" dirty="0" smtClean="0"/>
              <a:t>Draw the input symbol and indicates if the inputs (this step is optiona</a:t>
            </a:r>
            <a:r>
              <a:rPr lang="en-CA" sz="2200" b="1" dirty="0"/>
              <a:t>l</a:t>
            </a:r>
            <a:r>
              <a:rPr lang="en-CA" sz="2200" b="1" dirty="0" smtClean="0"/>
              <a:t>)---- input is based on the identified input in problem solving process</a:t>
            </a:r>
          </a:p>
          <a:p>
            <a:r>
              <a:rPr lang="en-CA" sz="2200" b="1" dirty="0" smtClean="0"/>
              <a:t>Based on processing requirement you may need the following symbols:</a:t>
            </a:r>
          </a:p>
          <a:p>
            <a:pPr lvl="1"/>
            <a:r>
              <a:rPr lang="en-CA" b="1" dirty="0" smtClean="0"/>
              <a:t>Processing symbol for computation</a:t>
            </a:r>
          </a:p>
          <a:p>
            <a:pPr lvl="1"/>
            <a:r>
              <a:rPr lang="en-CA" b="1" dirty="0" smtClean="0"/>
              <a:t>Decision symbol for making decisions</a:t>
            </a:r>
          </a:p>
          <a:p>
            <a:pPr lvl="1"/>
            <a:endParaRPr lang="en-CA" b="1" dirty="0" smtClean="0"/>
          </a:p>
          <a:p>
            <a:r>
              <a:rPr lang="en-CA" sz="2200" b="1" dirty="0" smtClean="0"/>
              <a:t>Remember to use the arrows to show direction of flow of the steps</a:t>
            </a:r>
          </a:p>
          <a:p>
            <a:r>
              <a:rPr lang="en-CA" sz="2200" b="1" dirty="0" smtClean="0"/>
              <a:t>The output will be the expected result</a:t>
            </a:r>
          </a:p>
          <a:p>
            <a:r>
              <a:rPr lang="en-CA" sz="2200" b="1" dirty="0" smtClean="0"/>
              <a:t>Indicate the end symbol and use the necessary arrows to show how each symbol moves to the end.</a:t>
            </a:r>
          </a:p>
          <a:p>
            <a:pPr marL="0" indent="0">
              <a:buNone/>
            </a:pPr>
            <a:endParaRPr lang="en-CA" sz="2200" b="1" dirty="0" smtClean="0"/>
          </a:p>
          <a:p>
            <a:endParaRPr lang="en-CA" sz="2200" b="1" dirty="0" smtClean="0"/>
          </a:p>
          <a:p>
            <a:endParaRPr lang="en-CA" sz="2200" b="1" dirty="0"/>
          </a:p>
        </p:txBody>
      </p:sp>
      <p:sp>
        <p:nvSpPr>
          <p:cNvPr id="5" name="Title 4"/>
          <p:cNvSpPr>
            <a:spLocks noGrp="1"/>
          </p:cNvSpPr>
          <p:nvPr>
            <p:ph type="title"/>
          </p:nvPr>
        </p:nvSpPr>
        <p:spPr/>
        <p:txBody>
          <a:bodyPr/>
          <a:lstStyle/>
          <a:p>
            <a:r>
              <a:rPr lang="en-CA" dirty="0" smtClean="0"/>
              <a:t>Flowchart Steps</a:t>
            </a:r>
            <a:endParaRPr lang="en-CA" dirty="0"/>
          </a:p>
        </p:txBody>
      </p:sp>
    </p:spTree>
    <p:extLst>
      <p:ext uri="{BB962C8B-B14F-4D97-AF65-F5344CB8AC3E}">
        <p14:creationId xmlns:p14="http://schemas.microsoft.com/office/powerpoint/2010/main" xmlns="" val="3512991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1" y="1752601"/>
            <a:ext cx="8229600" cy="4373563"/>
          </a:xfrm>
        </p:spPr>
        <p:txBody>
          <a:bodyPr/>
          <a:lstStyle/>
          <a:p>
            <a:r>
              <a:rPr lang="en-CA" dirty="0" smtClean="0"/>
              <a:t>Design a flowchart for the followings:</a:t>
            </a:r>
          </a:p>
          <a:p>
            <a:r>
              <a:rPr lang="en-CA" dirty="0"/>
              <a:t>admission </a:t>
            </a:r>
            <a:r>
              <a:rPr lang="en-CA" dirty="0" smtClean="0"/>
              <a:t>process</a:t>
            </a:r>
          </a:p>
          <a:p>
            <a:r>
              <a:rPr lang="en-CA" dirty="0"/>
              <a:t>h</a:t>
            </a:r>
            <a:r>
              <a:rPr lang="en-CA" dirty="0" smtClean="0"/>
              <a:t>all registration process</a:t>
            </a:r>
          </a:p>
          <a:p>
            <a:r>
              <a:rPr lang="en-CA" dirty="0" smtClean="0"/>
              <a:t>student registration process</a:t>
            </a:r>
          </a:p>
          <a:p>
            <a:r>
              <a:rPr lang="en-CA" dirty="0"/>
              <a:t>d</a:t>
            </a:r>
            <a:r>
              <a:rPr lang="en-CA" dirty="0" smtClean="0"/>
              <a:t>aily activities of </a:t>
            </a:r>
            <a:r>
              <a:rPr lang="en-CA" dirty="0"/>
              <a:t>B</a:t>
            </a:r>
            <a:r>
              <a:rPr lang="en-CA" dirty="0" smtClean="0"/>
              <a:t>abcock student</a:t>
            </a:r>
          </a:p>
        </p:txBody>
      </p:sp>
      <p:sp>
        <p:nvSpPr>
          <p:cNvPr id="5" name="Title 4"/>
          <p:cNvSpPr>
            <a:spLocks noGrp="1"/>
          </p:cNvSpPr>
          <p:nvPr>
            <p:ph type="title"/>
          </p:nvPr>
        </p:nvSpPr>
        <p:spPr/>
        <p:txBody>
          <a:bodyPr/>
          <a:lstStyle/>
          <a:p>
            <a:r>
              <a:rPr lang="en-CA" dirty="0" smtClean="0"/>
              <a:t>Group Work</a:t>
            </a:r>
            <a:endParaRPr lang="en-CA" dirty="0"/>
          </a:p>
        </p:txBody>
      </p:sp>
    </p:spTree>
    <p:extLst>
      <p:ext uri="{BB962C8B-B14F-4D97-AF65-F5344CB8AC3E}">
        <p14:creationId xmlns:p14="http://schemas.microsoft.com/office/powerpoint/2010/main" xmlns="" val="67434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396068" y="1676401"/>
            <a:ext cx="7408333" cy="4449763"/>
          </a:xfrm>
        </p:spPr>
        <p:txBody>
          <a:bodyPr>
            <a:normAutofit/>
          </a:bodyPr>
          <a:lstStyle/>
          <a:p>
            <a:r>
              <a:rPr lang="en-US" dirty="0" smtClean="0"/>
              <a:t>Draw the flowchart for examples 1 and 2.</a:t>
            </a:r>
            <a:endParaRPr lang="en-US" dirty="0"/>
          </a:p>
          <a:p>
            <a:pPr marL="273050" indent="-273050"/>
            <a:r>
              <a:rPr lang="en-GB" dirty="0"/>
              <a:t>The volume of a cylinder is given by </a:t>
            </a:r>
          </a:p>
          <a:p>
            <a:pPr marL="639763" lvl="1" indent="-246063"/>
            <a:r>
              <a:rPr lang="en-GB" sz="2400" dirty="0"/>
              <a:t>V =</a:t>
            </a:r>
            <a:r>
              <a:rPr lang="el-GR" sz="2400" dirty="0"/>
              <a:t> π</a:t>
            </a:r>
            <a:r>
              <a:rPr lang="en-GB" sz="2400" dirty="0"/>
              <a:t> r</a:t>
            </a:r>
            <a:r>
              <a:rPr lang="en-GB" sz="2400" baseline="30000" dirty="0"/>
              <a:t>2</a:t>
            </a:r>
            <a:r>
              <a:rPr lang="en-GB" sz="2400" dirty="0"/>
              <a:t>h</a:t>
            </a:r>
          </a:p>
          <a:p>
            <a:pPr marL="639763" lvl="1" indent="-246063"/>
            <a:r>
              <a:rPr lang="en-GB" sz="2400" dirty="0"/>
              <a:t>Write the pseudo code and draw the flowchart</a:t>
            </a:r>
          </a:p>
          <a:p>
            <a:pPr marL="273050" indent="-273050">
              <a:lnSpc>
                <a:spcPct val="90000"/>
              </a:lnSpc>
              <a:buNone/>
            </a:pPr>
            <a:endParaRPr lang="en-GB" dirty="0"/>
          </a:p>
          <a:p>
            <a:pPr>
              <a:lnSpc>
                <a:spcPct val="90000"/>
              </a:lnSpc>
              <a:buFont typeface="Wingdings" pitchFamily="2" charset="2"/>
              <a:buChar char="§"/>
            </a:pPr>
            <a:r>
              <a:rPr lang="en-GB" dirty="0"/>
              <a:t>The  area of a circle is given by the formula</a:t>
            </a:r>
          </a:p>
          <a:p>
            <a:pPr marL="273050" indent="-273050">
              <a:lnSpc>
                <a:spcPct val="90000"/>
              </a:lnSpc>
              <a:buNone/>
            </a:pPr>
            <a:r>
              <a:rPr lang="en-GB" dirty="0"/>
              <a:t>		Area = </a:t>
            </a:r>
            <a:r>
              <a:rPr lang="el-GR" dirty="0"/>
              <a:t>π</a:t>
            </a:r>
            <a:r>
              <a:rPr lang="en-GB" dirty="0"/>
              <a:t>r</a:t>
            </a:r>
            <a:r>
              <a:rPr lang="en-GB" baseline="30000" dirty="0"/>
              <a:t>2</a:t>
            </a:r>
          </a:p>
          <a:p>
            <a:pPr marL="273050" indent="-273050">
              <a:lnSpc>
                <a:spcPct val="90000"/>
              </a:lnSpc>
              <a:buNone/>
            </a:pPr>
            <a:r>
              <a:rPr lang="en-GB" dirty="0"/>
              <a:t>	</a:t>
            </a:r>
            <a:r>
              <a:rPr lang="en-GB" dirty="0" smtClean="0"/>
              <a:t>write the pseudo code and draw the flowchart.</a:t>
            </a:r>
            <a:endParaRPr lang="en-GB" dirty="0"/>
          </a:p>
          <a:p>
            <a:pPr marL="273050" indent="-273050">
              <a:lnSpc>
                <a:spcPct val="90000"/>
              </a:lnSpc>
              <a:buNone/>
            </a:pPr>
            <a:endParaRPr lang="en-GB" baseline="30000" dirty="0"/>
          </a:p>
          <a:p>
            <a:endParaRPr lang="en-US" dirty="0"/>
          </a:p>
        </p:txBody>
      </p:sp>
      <p:sp>
        <p:nvSpPr>
          <p:cNvPr id="4" name="Title 3"/>
          <p:cNvSpPr>
            <a:spLocks noGrp="1"/>
          </p:cNvSpPr>
          <p:nvPr>
            <p:ph type="title"/>
          </p:nvPr>
        </p:nvSpPr>
        <p:spPr/>
        <p:txBody>
          <a:bodyPr/>
          <a:lstStyle/>
          <a:p>
            <a:r>
              <a:rPr lang="en-US" dirty="0" smtClean="0"/>
              <a:t>Lab II</a:t>
            </a:r>
            <a:endParaRPr lang="en-US" dirty="0"/>
          </a:p>
        </p:txBody>
      </p:sp>
    </p:spTree>
    <p:extLst>
      <p:ext uri="{BB962C8B-B14F-4D97-AF65-F5344CB8AC3E}">
        <p14:creationId xmlns:p14="http://schemas.microsoft.com/office/powerpoint/2010/main" xmlns="" val="513353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524000" y="274638"/>
            <a:ext cx="8229600" cy="1143000"/>
          </a:xfrm>
        </p:spPr>
        <p:txBody>
          <a:bodyPr vert="horz" lIns="0" tIns="45720" rIns="0" bIns="0" rtlCol="0" anchor="ctr">
            <a:normAutofit/>
          </a:bodyPr>
          <a:lstStyle/>
          <a:p>
            <a:r>
              <a:rPr lang="en-GB" smtClean="0">
                <a:solidFill>
                  <a:schemeClr val="tx1"/>
                </a:solidFill>
              </a:rPr>
              <a:t>Lab II </a:t>
            </a:r>
            <a:r>
              <a:rPr lang="en-GB" dirty="0" smtClean="0">
                <a:solidFill>
                  <a:schemeClr val="tx1"/>
                </a:solidFill>
              </a:rPr>
              <a:t>Assignment </a:t>
            </a:r>
            <a:endParaRPr lang="en-GB" dirty="0">
              <a:solidFill>
                <a:schemeClr val="tx1"/>
              </a:solidFill>
            </a:endParaRPr>
          </a:p>
        </p:txBody>
      </p:sp>
      <p:sp>
        <p:nvSpPr>
          <p:cNvPr id="121859" name="Content Placeholder 2"/>
          <p:cNvSpPr>
            <a:spLocks noGrp="1"/>
          </p:cNvSpPr>
          <p:nvPr>
            <p:ph idx="4294967295"/>
          </p:nvPr>
        </p:nvSpPr>
        <p:spPr>
          <a:xfrm>
            <a:off x="2057400" y="1600201"/>
            <a:ext cx="8229600" cy="4525963"/>
          </a:xfrm>
        </p:spPr>
        <p:txBody>
          <a:bodyPr>
            <a:normAutofit/>
          </a:bodyPr>
          <a:lstStyle/>
          <a:p>
            <a:pPr marL="273050" indent="-273050"/>
            <a:r>
              <a:rPr lang="en-US" dirty="0" smtClean="0"/>
              <a:t>Following the problem solving process find the sum, product, difference, and quotient of any two numbers. </a:t>
            </a:r>
          </a:p>
          <a:p>
            <a:pPr marL="0" indent="0">
              <a:buNone/>
            </a:pPr>
            <a:endParaRPr lang="en-US" dirty="0" smtClean="0"/>
          </a:p>
          <a:p>
            <a:pPr marL="273050" indent="-273050"/>
            <a:r>
              <a:rPr lang="en-US" dirty="0" smtClean="0"/>
              <a:t>Design the flowchart</a:t>
            </a:r>
          </a:p>
          <a:p>
            <a:pPr marL="0" indent="0">
              <a:buNone/>
            </a:pPr>
            <a:endParaRPr lang="en-GB" sz="3700" dirty="0"/>
          </a:p>
        </p:txBody>
      </p:sp>
    </p:spTree>
    <p:extLst>
      <p:ext uri="{BB962C8B-B14F-4D97-AF65-F5344CB8AC3E}">
        <p14:creationId xmlns:p14="http://schemas.microsoft.com/office/powerpoint/2010/main" xmlns="" val="25056650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Self Assessment</a:t>
            </a:r>
            <a:endParaRPr lang="en-CA" dirty="0"/>
          </a:p>
        </p:txBody>
      </p:sp>
      <p:sp>
        <p:nvSpPr>
          <p:cNvPr id="3" name="Content Placeholder 2"/>
          <p:cNvSpPr>
            <a:spLocks noGrp="1"/>
          </p:cNvSpPr>
          <p:nvPr>
            <p:ph idx="1"/>
          </p:nvPr>
        </p:nvSpPr>
        <p:spPr>
          <a:xfrm>
            <a:off x="1162757" y="1990165"/>
            <a:ext cx="9877777" cy="4135998"/>
          </a:xfrm>
        </p:spPr>
        <p:txBody>
          <a:bodyPr/>
          <a:lstStyle/>
          <a:p>
            <a:r>
              <a:rPr lang="en-CA" dirty="0" smtClean="0"/>
              <a:t>Why do we study programming methodology?</a:t>
            </a:r>
          </a:p>
          <a:p>
            <a:r>
              <a:rPr lang="en-CA" dirty="0" smtClean="0"/>
              <a:t>What is the relationship between programming methodology and algorithm development?</a:t>
            </a:r>
            <a:endParaRPr lang="en-CA" dirty="0"/>
          </a:p>
        </p:txBody>
      </p:sp>
    </p:spTree>
    <p:extLst>
      <p:ext uri="{BB962C8B-B14F-4D97-AF65-F5344CB8AC3E}">
        <p14:creationId xmlns:p14="http://schemas.microsoft.com/office/powerpoint/2010/main" xmlns="" val="79226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idx="4294967295"/>
          </p:nvPr>
        </p:nvSpPr>
        <p:spPr>
          <a:xfrm>
            <a:off x="1524000" y="274638"/>
            <a:ext cx="8229600" cy="1143000"/>
          </a:xfrm>
        </p:spPr>
        <p:txBody>
          <a:bodyPr vert="horz" lIns="0" tIns="45720" rIns="0" bIns="0" rtlCol="0" anchor="ctr">
            <a:normAutofit/>
          </a:bodyPr>
          <a:lstStyle/>
          <a:p>
            <a:r>
              <a:rPr lang="en-GB" dirty="0">
                <a:solidFill>
                  <a:schemeClr val="tx1"/>
                </a:solidFill>
              </a:rPr>
              <a:t>Algorithm</a:t>
            </a:r>
          </a:p>
        </p:txBody>
      </p:sp>
      <p:sp>
        <p:nvSpPr>
          <p:cNvPr id="165891" name="Content Placeholder 2"/>
          <p:cNvSpPr>
            <a:spLocks noGrp="1"/>
          </p:cNvSpPr>
          <p:nvPr>
            <p:ph idx="4294967295"/>
          </p:nvPr>
        </p:nvSpPr>
        <p:spPr>
          <a:xfrm>
            <a:off x="527538" y="1635371"/>
            <a:ext cx="10955216" cy="4525963"/>
          </a:xfrm>
        </p:spPr>
        <p:txBody>
          <a:bodyPr>
            <a:normAutofit/>
          </a:bodyPr>
          <a:lstStyle/>
          <a:p>
            <a:pPr marL="273050" indent="-273050"/>
            <a:r>
              <a:rPr lang="en-US" sz="3700" b="1" dirty="0" smtClean="0"/>
              <a:t>Algorithms </a:t>
            </a:r>
            <a:r>
              <a:rPr lang="en-US" sz="3700" b="1" dirty="0" smtClean="0"/>
              <a:t>are ideas behind computer </a:t>
            </a:r>
            <a:r>
              <a:rPr lang="en-US" sz="3700" b="1" dirty="0" smtClean="0"/>
              <a:t>programs.</a:t>
            </a:r>
          </a:p>
          <a:p>
            <a:pPr marL="273050" indent="-273050">
              <a:buNone/>
            </a:pPr>
            <a:endParaRPr lang="en-US" sz="3700" b="1" dirty="0" smtClean="0"/>
          </a:p>
          <a:p>
            <a:pPr marL="273050" indent="-273050"/>
            <a:r>
              <a:rPr lang="en-US" sz="3700" b="1" dirty="0" smtClean="0"/>
              <a:t> </a:t>
            </a:r>
            <a:r>
              <a:rPr lang="en-US" sz="3700" b="1" dirty="0" smtClean="0"/>
              <a:t>An algorithm remains the same irrespective of the programming language / tool used, whether C, C++, JAVA, PASCAL etc. and also irrespective of the machine, be it Macintosh or Cray and also irrespective of the place or </a:t>
            </a:r>
            <a:r>
              <a:rPr lang="en-US" sz="3700" b="1" dirty="0" smtClean="0"/>
              <a:t>location (Nigeria or US)</a:t>
            </a:r>
            <a:endParaRPr lang="en-GB" sz="3600" dirty="0"/>
          </a:p>
        </p:txBody>
      </p:sp>
    </p:spTree>
    <p:extLst>
      <p:ext uri="{BB962C8B-B14F-4D97-AF65-F5344CB8AC3E}">
        <p14:creationId xmlns:p14="http://schemas.microsoft.com/office/powerpoint/2010/main" xmlns="" val="5726248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idx="4294967295"/>
          </p:nvPr>
        </p:nvSpPr>
        <p:spPr>
          <a:xfrm>
            <a:off x="1524000" y="274638"/>
            <a:ext cx="8229600" cy="1143000"/>
          </a:xfrm>
        </p:spPr>
        <p:txBody>
          <a:bodyPr vert="horz" lIns="0" tIns="45720" rIns="0" bIns="0" rtlCol="0" anchor="ctr">
            <a:normAutofit/>
          </a:bodyPr>
          <a:lstStyle/>
          <a:p>
            <a:r>
              <a:rPr lang="en-GB" dirty="0">
                <a:solidFill>
                  <a:schemeClr val="tx1"/>
                </a:solidFill>
              </a:rPr>
              <a:t>Algorithm</a:t>
            </a:r>
          </a:p>
        </p:txBody>
      </p:sp>
      <p:sp>
        <p:nvSpPr>
          <p:cNvPr id="165891" name="Content Placeholder 2"/>
          <p:cNvSpPr>
            <a:spLocks noGrp="1"/>
          </p:cNvSpPr>
          <p:nvPr>
            <p:ph idx="4294967295"/>
          </p:nvPr>
        </p:nvSpPr>
        <p:spPr>
          <a:xfrm>
            <a:off x="1524000" y="1600201"/>
            <a:ext cx="8229600" cy="4525963"/>
          </a:xfrm>
        </p:spPr>
        <p:txBody>
          <a:bodyPr/>
          <a:lstStyle/>
          <a:p>
            <a:pPr marL="273050" indent="-273050"/>
            <a:r>
              <a:rPr lang="en-US" sz="3700" b="1" dirty="0"/>
              <a:t>Algorithm:</a:t>
            </a:r>
            <a:endParaRPr lang="en-GB" sz="3700" dirty="0"/>
          </a:p>
          <a:p>
            <a:pPr marL="639763" lvl="1" indent="-246063"/>
            <a:r>
              <a:rPr lang="en-US" sz="3600" dirty="0"/>
              <a:t> a precisely specified </a:t>
            </a:r>
            <a:r>
              <a:rPr lang="en-US" sz="3600" dirty="0" smtClean="0"/>
              <a:t>procedures </a:t>
            </a:r>
            <a:r>
              <a:rPr lang="en-US" sz="3600" dirty="0"/>
              <a:t>for solving a problem or</a:t>
            </a:r>
            <a:endParaRPr lang="en-GB" sz="3600" dirty="0"/>
          </a:p>
          <a:p>
            <a:pPr marL="639763" lvl="1" indent="-246063"/>
            <a:r>
              <a:rPr lang="en-US" sz="3600" dirty="0"/>
              <a:t>a step-by-step method to solve a problem or complete a task</a:t>
            </a:r>
            <a:endParaRPr lang="en-GB" sz="3600" dirty="0"/>
          </a:p>
          <a:p>
            <a:pPr marL="639763" lvl="1" indent="-246063"/>
            <a:endParaRPr lang="en-GB" sz="3600" dirty="0"/>
          </a:p>
        </p:txBody>
      </p:sp>
    </p:spTree>
    <p:extLst>
      <p:ext uri="{BB962C8B-B14F-4D97-AF65-F5344CB8AC3E}">
        <p14:creationId xmlns:p14="http://schemas.microsoft.com/office/powerpoint/2010/main" xmlns="" val="5726248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Grp="1" noChangeArrowheads="1"/>
          </p:cNvSpPr>
          <p:nvPr>
            <p:ph type="title" idx="4294967295"/>
          </p:nvPr>
        </p:nvSpPr>
        <p:spPr>
          <a:xfrm>
            <a:off x="1600200" y="76200"/>
            <a:ext cx="9067800" cy="838200"/>
          </a:xfrm>
        </p:spPr>
        <p:txBody>
          <a:bodyPr anchor="ctr"/>
          <a:lstStyle/>
          <a:p>
            <a:r>
              <a:rPr lang="en-US" b="1" dirty="0"/>
              <a:t>Important Properties of Algorithms</a:t>
            </a:r>
          </a:p>
        </p:txBody>
      </p:sp>
      <p:sp>
        <p:nvSpPr>
          <p:cNvPr id="145411" name="Rectangle 5"/>
          <p:cNvSpPr>
            <a:spLocks noGrp="1" noChangeArrowheads="1"/>
          </p:cNvSpPr>
          <p:nvPr>
            <p:ph type="body" idx="4294967295"/>
          </p:nvPr>
        </p:nvSpPr>
        <p:spPr>
          <a:xfrm>
            <a:off x="1523999" y="1600201"/>
            <a:ext cx="10345615" cy="4525963"/>
          </a:xfrm>
        </p:spPr>
        <p:txBody>
          <a:bodyPr>
            <a:noAutofit/>
          </a:bodyPr>
          <a:lstStyle/>
          <a:p>
            <a:pPr>
              <a:lnSpc>
                <a:spcPct val="90000"/>
              </a:lnSpc>
            </a:pPr>
            <a:r>
              <a:rPr lang="en-US" sz="2800" dirty="0"/>
              <a:t>A good algorithm must be:</a:t>
            </a:r>
          </a:p>
          <a:p>
            <a:pPr marL="514350" indent="-514350">
              <a:lnSpc>
                <a:spcPct val="90000"/>
              </a:lnSpc>
              <a:buFont typeface="+mj-lt"/>
              <a:buAutoNum type="arabicParenR"/>
            </a:pPr>
            <a:r>
              <a:rPr lang="en-US" sz="2800" b="1" dirty="0"/>
              <a:t>Correct</a:t>
            </a:r>
          </a:p>
          <a:p>
            <a:pPr marL="816293" lvl="1" indent="-514350">
              <a:lnSpc>
                <a:spcPct val="90000"/>
              </a:lnSpc>
              <a:buNone/>
            </a:pPr>
            <a:r>
              <a:rPr lang="en-US" sz="2800" dirty="0" smtClean="0"/>
              <a:t> </a:t>
            </a:r>
            <a:r>
              <a:rPr lang="en-US" sz="2800" dirty="0" smtClean="0"/>
              <a:t>      </a:t>
            </a:r>
            <a:r>
              <a:rPr lang="en-US" sz="2800" dirty="0" smtClean="0"/>
              <a:t>always </a:t>
            </a:r>
            <a:r>
              <a:rPr lang="en-US" sz="2800" dirty="0"/>
              <a:t>returns the desired output for all legal instances of the problem.</a:t>
            </a:r>
          </a:p>
          <a:p>
            <a:pPr marL="514350" indent="-514350">
              <a:lnSpc>
                <a:spcPct val="90000"/>
              </a:lnSpc>
              <a:buFont typeface="+mj-lt"/>
              <a:buAutoNum type="arabicParenR"/>
            </a:pPr>
            <a:r>
              <a:rPr lang="en-US" sz="2800" b="1" dirty="0"/>
              <a:t>Unambiguous</a:t>
            </a:r>
          </a:p>
          <a:p>
            <a:pPr marL="514350" indent="-514350">
              <a:lnSpc>
                <a:spcPct val="90000"/>
              </a:lnSpc>
              <a:buFont typeface="+mj-lt"/>
              <a:buAutoNum type="arabicParenR"/>
            </a:pPr>
            <a:r>
              <a:rPr lang="en-US" sz="2800" b="1" dirty="0" smtClean="0"/>
              <a:t>Precise </a:t>
            </a:r>
            <a:r>
              <a:rPr lang="en-US" sz="2800" dirty="0" smtClean="0"/>
              <a:t> (Straight to the point)</a:t>
            </a:r>
            <a:endParaRPr lang="en-US" sz="2800" dirty="0"/>
          </a:p>
          <a:p>
            <a:pPr marL="514350" indent="-514350">
              <a:lnSpc>
                <a:spcPct val="90000"/>
              </a:lnSpc>
              <a:buFont typeface="+mj-lt"/>
              <a:buAutoNum type="arabicParenR"/>
            </a:pPr>
            <a:r>
              <a:rPr lang="en-US" sz="2800" b="1" dirty="0"/>
              <a:t>Efficient</a:t>
            </a:r>
          </a:p>
          <a:p>
            <a:pPr lvl="1">
              <a:lnSpc>
                <a:spcPct val="90000"/>
              </a:lnSpc>
              <a:buNone/>
            </a:pPr>
            <a:r>
              <a:rPr lang="en-US" sz="2800" dirty="0" smtClean="0"/>
              <a:t>     Can </a:t>
            </a:r>
            <a:r>
              <a:rPr lang="en-US" sz="2800" dirty="0"/>
              <a:t>be measured in terms of</a:t>
            </a:r>
          </a:p>
          <a:p>
            <a:pPr marL="1141413" lvl="2" indent="-514350">
              <a:lnSpc>
                <a:spcPct val="90000"/>
              </a:lnSpc>
              <a:buFont typeface="+mj-lt"/>
              <a:buAutoNum type="alphaLcParenR"/>
            </a:pPr>
            <a:r>
              <a:rPr lang="en-US" sz="2800" dirty="0" smtClean="0"/>
              <a:t>Time </a:t>
            </a:r>
            <a:r>
              <a:rPr lang="en-US" sz="2800" dirty="0" smtClean="0"/>
              <a:t>   (Time </a:t>
            </a:r>
            <a:r>
              <a:rPr lang="en-US" sz="2800" dirty="0" smtClean="0"/>
              <a:t>tends to be more important i.e. </a:t>
            </a:r>
            <a:r>
              <a:rPr lang="en-US" sz="2800" dirty="0" smtClean="0"/>
              <a:t>tradeoff)</a:t>
            </a:r>
            <a:endParaRPr lang="en-US" sz="2800" dirty="0"/>
          </a:p>
          <a:p>
            <a:pPr marL="1141413" lvl="2" indent="-514350">
              <a:lnSpc>
                <a:spcPct val="90000"/>
              </a:lnSpc>
              <a:buFont typeface="+mj-lt"/>
              <a:buAutoNum type="alphaLcParenR"/>
            </a:pPr>
            <a:r>
              <a:rPr lang="en-US" sz="2800" dirty="0" smtClean="0"/>
              <a:t>Space  (memory consumption)</a:t>
            </a:r>
            <a:endParaRPr lang="en-US" sz="2800" dirty="0"/>
          </a:p>
        </p:txBody>
      </p:sp>
      <p:sp>
        <p:nvSpPr>
          <p:cNvPr id="145412" name="Line 7"/>
          <p:cNvSpPr>
            <a:spLocks noChangeShapeType="1"/>
          </p:cNvSpPr>
          <p:nvPr/>
        </p:nvSpPr>
        <p:spPr bwMode="auto">
          <a:xfrm>
            <a:off x="1524000" y="914400"/>
            <a:ext cx="9144000" cy="0"/>
          </a:xfrm>
          <a:prstGeom prst="line">
            <a:avLst/>
          </a:prstGeom>
          <a:noFill/>
          <a:ln w="19050">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n-US">
              <a:solidFill>
                <a:prstClr val="black"/>
              </a:solidFill>
            </a:endParaRPr>
          </a:p>
        </p:txBody>
      </p:sp>
    </p:spTree>
    <p:extLst>
      <p:ext uri="{BB962C8B-B14F-4D97-AF65-F5344CB8AC3E}">
        <p14:creationId xmlns:p14="http://schemas.microsoft.com/office/powerpoint/2010/main" xmlns="" val="31523908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a:xfrm>
            <a:off x="1524000" y="274638"/>
            <a:ext cx="8229600" cy="1143000"/>
          </a:xfrm>
        </p:spPr>
        <p:txBody>
          <a:bodyPr vert="horz" lIns="0" tIns="45720" rIns="0" bIns="0" rtlCol="0" anchor="ctr">
            <a:normAutofit/>
          </a:bodyPr>
          <a:lstStyle/>
          <a:p>
            <a:r>
              <a:rPr lang="en-GB" dirty="0">
                <a:solidFill>
                  <a:schemeClr val="tx1"/>
                </a:solidFill>
              </a:rPr>
              <a:t>Algorithm </a:t>
            </a:r>
            <a:r>
              <a:rPr lang="en-GB" dirty="0" err="1" smtClean="0">
                <a:solidFill>
                  <a:schemeClr val="tx1"/>
                </a:solidFill>
              </a:rPr>
              <a:t>cont.d</a:t>
            </a:r>
            <a:endParaRPr lang="en-GB" dirty="0">
              <a:solidFill>
                <a:schemeClr val="tx1"/>
              </a:solidFill>
            </a:endParaRPr>
          </a:p>
        </p:txBody>
      </p:sp>
      <p:sp>
        <p:nvSpPr>
          <p:cNvPr id="3" name="Content Placeholder 2"/>
          <p:cNvSpPr>
            <a:spLocks noGrp="1"/>
          </p:cNvSpPr>
          <p:nvPr>
            <p:ph idx="4294967295"/>
          </p:nvPr>
        </p:nvSpPr>
        <p:spPr>
          <a:xfrm>
            <a:off x="1523999" y="1547446"/>
            <a:ext cx="8798169" cy="4525963"/>
          </a:xfrm>
        </p:spPr>
        <p:txBody>
          <a:bodyPr>
            <a:noAutofit/>
          </a:bodyPr>
          <a:lstStyle/>
          <a:p>
            <a:pPr marL="273050" indent="-273050"/>
            <a:r>
              <a:rPr lang="en-US" sz="2800" dirty="0"/>
              <a:t>A good algorithm should have the following attributes:</a:t>
            </a:r>
          </a:p>
          <a:p>
            <a:pPr marL="639763" lvl="1" indent="-246063"/>
            <a:r>
              <a:rPr lang="en-US" sz="2800" i="1" dirty="0"/>
              <a:t>Definiteness</a:t>
            </a:r>
            <a:r>
              <a:rPr lang="en-US" sz="2800" dirty="0"/>
              <a:t>; it should be well defined, that is every steps should be definite </a:t>
            </a:r>
            <a:endParaRPr lang="en-GB" sz="2800" dirty="0"/>
          </a:p>
          <a:p>
            <a:pPr marL="639763" lvl="1" indent="-246063"/>
            <a:r>
              <a:rPr lang="en-US" sz="2800" i="1" dirty="0"/>
              <a:t>Finiteness;</a:t>
            </a:r>
            <a:r>
              <a:rPr lang="en-US" sz="2800" dirty="0"/>
              <a:t> it should terminate after finite number of times</a:t>
            </a:r>
            <a:endParaRPr lang="en-GB" sz="2800" dirty="0"/>
          </a:p>
          <a:p>
            <a:pPr marL="639763" lvl="1" indent="-246063"/>
            <a:r>
              <a:rPr lang="en-US" sz="2800" i="1" dirty="0"/>
              <a:t>Input</a:t>
            </a:r>
            <a:r>
              <a:rPr lang="en-US" sz="2800" dirty="0"/>
              <a:t>; it may or may not  have inputs</a:t>
            </a:r>
            <a:endParaRPr lang="en-GB" sz="2800" dirty="0"/>
          </a:p>
          <a:p>
            <a:pPr marL="639763" lvl="1" indent="-246063"/>
            <a:r>
              <a:rPr lang="en-US" sz="2800" i="1" dirty="0"/>
              <a:t>Output</a:t>
            </a:r>
            <a:r>
              <a:rPr lang="en-US" sz="2800" dirty="0"/>
              <a:t>; it must produce some result</a:t>
            </a:r>
            <a:endParaRPr lang="en-GB" sz="2800" dirty="0"/>
          </a:p>
          <a:p>
            <a:pPr marL="639763" lvl="1" indent="-246063"/>
            <a:r>
              <a:rPr lang="en-US" sz="2800" i="1" dirty="0"/>
              <a:t>Efficiency </a:t>
            </a:r>
            <a:r>
              <a:rPr lang="en-US" sz="2800" dirty="0"/>
              <a:t>; an efficient algorithm should execute faster, and take less memory </a:t>
            </a:r>
            <a:r>
              <a:rPr lang="en-US" sz="2800" dirty="0" smtClean="0"/>
              <a:t>space</a:t>
            </a:r>
          </a:p>
          <a:p>
            <a:pPr marL="639763" lvl="1" indent="-246063"/>
            <a:r>
              <a:rPr lang="en-US" sz="2800" dirty="0" smtClean="0"/>
              <a:t>Correct; always </a:t>
            </a:r>
            <a:r>
              <a:rPr lang="en-US" sz="2800" dirty="0" smtClean="0"/>
              <a:t>returns the desired output for all legal instances of the problem </a:t>
            </a:r>
            <a:endParaRPr lang="en-GB" sz="2800" dirty="0"/>
          </a:p>
          <a:p>
            <a:pPr marL="273050" indent="-273050"/>
            <a:endParaRPr lang="en-GB" sz="2800" dirty="0"/>
          </a:p>
        </p:txBody>
      </p:sp>
    </p:spTree>
    <p:extLst>
      <p:ext uri="{BB962C8B-B14F-4D97-AF65-F5344CB8AC3E}">
        <p14:creationId xmlns:p14="http://schemas.microsoft.com/office/powerpoint/2010/main" xmlns="" val="5707168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396068" y="2133601"/>
            <a:ext cx="7408333" cy="3992563"/>
          </a:xfrm>
        </p:spPr>
        <p:txBody>
          <a:bodyPr>
            <a:normAutofit/>
          </a:bodyPr>
          <a:lstStyle/>
          <a:p>
            <a:pPr>
              <a:buFont typeface="Wingdings" pitchFamily="2" charset="2"/>
              <a:buNone/>
            </a:pPr>
            <a:r>
              <a:rPr lang="en-US" dirty="0"/>
              <a:t>Goal of solving a mathematical problem is to produce an answer to a problem, thus if the </a:t>
            </a:r>
            <a:r>
              <a:rPr lang="en-US" dirty="0">
                <a:solidFill>
                  <a:srgbClr val="C5180B"/>
                </a:solidFill>
              </a:rPr>
              <a:t>answer is correct</a:t>
            </a:r>
            <a:r>
              <a:rPr lang="en-US" dirty="0"/>
              <a:t> then the process or steps are correct. On the contrary the goal of a computer problem solving is </a:t>
            </a:r>
            <a:r>
              <a:rPr lang="en-US" dirty="0">
                <a:solidFill>
                  <a:srgbClr val="C5180B"/>
                </a:solidFill>
              </a:rPr>
              <a:t>process correctness</a:t>
            </a:r>
            <a:r>
              <a:rPr lang="en-US" dirty="0"/>
              <a:t>.</a:t>
            </a:r>
          </a:p>
          <a:p>
            <a:pPr>
              <a:buFont typeface="Wingdings" pitchFamily="2" charset="2"/>
              <a:buNone/>
            </a:pPr>
            <a:r>
              <a:rPr lang="en-US" dirty="0"/>
              <a:t>This means if a </a:t>
            </a:r>
            <a:r>
              <a:rPr lang="en-US" dirty="0">
                <a:solidFill>
                  <a:srgbClr val="C5180B"/>
                </a:solidFill>
              </a:rPr>
              <a:t>process</a:t>
            </a:r>
            <a:r>
              <a:rPr lang="en-US" dirty="0"/>
              <a:t> produces a </a:t>
            </a:r>
            <a:r>
              <a:rPr lang="en-US" dirty="0">
                <a:solidFill>
                  <a:srgbClr val="C5180B"/>
                </a:solidFill>
              </a:rPr>
              <a:t>correct result</a:t>
            </a:r>
            <a:r>
              <a:rPr lang="en-US" dirty="0"/>
              <a:t> on a certain data set, other data set will be used on the same process in order to validate and test that the process is correct.</a:t>
            </a:r>
          </a:p>
          <a:p>
            <a:endParaRPr lang="en-US" dirty="0"/>
          </a:p>
          <a:p>
            <a:endParaRPr lang="en-US" dirty="0"/>
          </a:p>
        </p:txBody>
      </p:sp>
      <p:sp>
        <p:nvSpPr>
          <p:cNvPr id="53250" name="AutoShape 2"/>
          <p:cNvSpPr>
            <a:spLocks noGrp="1" noChangeArrowheads="1"/>
          </p:cNvSpPr>
          <p:nvPr>
            <p:ph type="title"/>
          </p:nvPr>
        </p:nvSpPr>
        <p:spPr/>
        <p:txBody>
          <a:bodyPr/>
          <a:lstStyle/>
          <a:p>
            <a:r>
              <a:rPr lang="en-US" sz="3200" dirty="0"/>
              <a:t>CORRECTNESS OF </a:t>
            </a:r>
            <a:r>
              <a:rPr lang="en-US" sz="3200" dirty="0" smtClean="0"/>
              <a:t>ALGORITHM</a:t>
            </a:r>
            <a:endParaRPr lang="en-US" sz="3200" dirty="0"/>
          </a:p>
        </p:txBody>
      </p:sp>
    </p:spTree>
    <p:extLst>
      <p:ext uri="{BB962C8B-B14F-4D97-AF65-F5344CB8AC3E}">
        <p14:creationId xmlns:p14="http://schemas.microsoft.com/office/powerpoint/2010/main" xmlns="" val="37000015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1" y="2133600"/>
            <a:ext cx="7696199" cy="4191000"/>
          </a:xfrm>
        </p:spPr>
        <p:txBody>
          <a:bodyPr/>
          <a:lstStyle/>
          <a:p>
            <a:r>
              <a:rPr lang="en-CA" dirty="0" smtClean="0"/>
              <a:t>In writing algorithm we make use of symbols and action keywords.</a:t>
            </a:r>
            <a:endParaRPr lang="en-CA" dirty="0"/>
          </a:p>
        </p:txBody>
      </p:sp>
      <p:sp>
        <p:nvSpPr>
          <p:cNvPr id="3" name="Title 2"/>
          <p:cNvSpPr>
            <a:spLocks noGrp="1"/>
          </p:cNvSpPr>
          <p:nvPr>
            <p:ph type="title"/>
          </p:nvPr>
        </p:nvSpPr>
        <p:spPr/>
        <p:txBody>
          <a:bodyPr/>
          <a:lstStyle/>
          <a:p>
            <a:r>
              <a:rPr lang="en-CA" dirty="0" smtClean="0"/>
              <a:t>Algorithm</a:t>
            </a:r>
            <a:endParaRPr lang="en-CA" dirty="0"/>
          </a:p>
        </p:txBody>
      </p:sp>
    </p:spTree>
    <p:extLst>
      <p:ext uri="{BB962C8B-B14F-4D97-AF65-F5344CB8AC3E}">
        <p14:creationId xmlns:p14="http://schemas.microsoft.com/office/powerpoint/2010/main" xmlns="" val="328309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idx="4294967295"/>
          </p:nvPr>
        </p:nvSpPr>
        <p:spPr>
          <a:xfrm>
            <a:off x="1524000" y="476250"/>
            <a:ext cx="8229600" cy="1143000"/>
          </a:xfrm>
        </p:spPr>
        <p:txBody>
          <a:bodyPr vert="horz" lIns="0" tIns="45720" rIns="0" bIns="0" rtlCol="0" anchor="ctr">
            <a:normAutofit/>
          </a:bodyPr>
          <a:lstStyle/>
          <a:p>
            <a:r>
              <a:rPr lang="en-GB" dirty="0" smtClean="0">
                <a:solidFill>
                  <a:schemeClr val="tx1"/>
                </a:solidFill>
              </a:rPr>
              <a:t>Algorithmic Symbols</a:t>
            </a:r>
            <a:endParaRPr lang="en-GB" dirty="0">
              <a:solidFill>
                <a:schemeClr val="tx1"/>
              </a:solidFill>
            </a:endParaRPr>
          </a:p>
        </p:txBody>
      </p:sp>
      <p:sp>
        <p:nvSpPr>
          <p:cNvPr id="3" name="Content Placeholder 2"/>
          <p:cNvSpPr>
            <a:spLocks noGrp="1"/>
          </p:cNvSpPr>
          <p:nvPr>
            <p:ph idx="4294967295"/>
          </p:nvPr>
        </p:nvSpPr>
        <p:spPr>
          <a:xfrm>
            <a:off x="1905000" y="1600201"/>
            <a:ext cx="8229600" cy="4525963"/>
          </a:xfrm>
        </p:spPr>
        <p:txBody>
          <a:bodyPr>
            <a:normAutofit/>
          </a:bodyPr>
          <a:lstStyle/>
          <a:p>
            <a:pPr marL="273050" indent="-273050">
              <a:lnSpc>
                <a:spcPct val="90000"/>
              </a:lnSpc>
            </a:pPr>
            <a:r>
              <a:rPr lang="en-US" sz="3300" b="1" dirty="0"/>
              <a:t>Symbol used in algorithm </a:t>
            </a:r>
          </a:p>
          <a:p>
            <a:pPr marL="639763" lvl="1" indent="-246063">
              <a:lnSpc>
                <a:spcPct val="90000"/>
              </a:lnSpc>
            </a:pPr>
            <a:r>
              <a:rPr lang="en-US" sz="3200" dirty="0"/>
              <a:t>=		Equal to </a:t>
            </a:r>
            <a:endParaRPr lang="en-GB" sz="3200" dirty="0"/>
          </a:p>
          <a:p>
            <a:pPr marL="639763" lvl="1" indent="-246063">
              <a:lnSpc>
                <a:spcPct val="90000"/>
              </a:lnSpc>
            </a:pPr>
            <a:r>
              <a:rPr lang="en-US" sz="3200" dirty="0"/>
              <a:t>#		Not equal to</a:t>
            </a:r>
            <a:endParaRPr lang="en-GB" sz="3200" dirty="0"/>
          </a:p>
          <a:p>
            <a:pPr marL="639763" lvl="1" indent="-246063">
              <a:lnSpc>
                <a:spcPct val="90000"/>
              </a:lnSpc>
            </a:pPr>
            <a:r>
              <a:rPr lang="en-US" sz="3200" dirty="0"/>
              <a:t>&gt;		Greater than</a:t>
            </a:r>
            <a:endParaRPr lang="en-GB" sz="3200" dirty="0"/>
          </a:p>
          <a:p>
            <a:pPr marL="639763" lvl="1" indent="-246063">
              <a:lnSpc>
                <a:spcPct val="90000"/>
              </a:lnSpc>
            </a:pPr>
            <a:r>
              <a:rPr lang="en-US" sz="3200" dirty="0"/>
              <a:t>&lt;		Less than</a:t>
            </a:r>
            <a:endParaRPr lang="en-GB" sz="3200" dirty="0"/>
          </a:p>
          <a:p>
            <a:pPr marL="639763" lvl="1" indent="-246063">
              <a:lnSpc>
                <a:spcPct val="90000"/>
              </a:lnSpc>
            </a:pPr>
            <a:r>
              <a:rPr lang="en-US" sz="3200" dirty="0"/>
              <a:t>&gt;=	greater than or equal to</a:t>
            </a:r>
            <a:endParaRPr lang="en-GB" sz="3200" dirty="0"/>
          </a:p>
          <a:p>
            <a:pPr marL="639763" lvl="1" indent="-246063">
              <a:lnSpc>
                <a:spcPct val="90000"/>
              </a:lnSpc>
            </a:pPr>
            <a:r>
              <a:rPr lang="en-US" sz="3200" dirty="0"/>
              <a:t>&lt;= 	Less than or equal to</a:t>
            </a:r>
            <a:endParaRPr lang="en-GB" sz="3200" dirty="0"/>
          </a:p>
          <a:p>
            <a:pPr marL="639763" lvl="1" indent="-246063">
              <a:lnSpc>
                <a:spcPct val="90000"/>
              </a:lnSpc>
            </a:pPr>
            <a:r>
              <a:rPr lang="en-US" sz="3200" dirty="0"/>
              <a:t> ↑ or ^	exponentiation </a:t>
            </a:r>
            <a:endParaRPr lang="en-GB" sz="3200" dirty="0"/>
          </a:p>
          <a:p>
            <a:pPr marL="639763" lvl="1" indent="-246063">
              <a:lnSpc>
                <a:spcPct val="90000"/>
              </a:lnSpc>
            </a:pPr>
            <a:endParaRPr lang="en-GB" dirty="0"/>
          </a:p>
        </p:txBody>
      </p:sp>
    </p:spTree>
    <p:extLst>
      <p:ext uri="{BB962C8B-B14F-4D97-AF65-F5344CB8AC3E}">
        <p14:creationId xmlns:p14="http://schemas.microsoft.com/office/powerpoint/2010/main" xmlns="" val="10490679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1295</Words>
  <Application>Microsoft Office PowerPoint</Application>
  <PresentationFormat>Custom</PresentationFormat>
  <Paragraphs>151</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Waveform</vt:lpstr>
      <vt:lpstr>Introduction to Programming</vt:lpstr>
      <vt:lpstr>ALGORITHM DEVELOPMENT PHASE</vt:lpstr>
      <vt:lpstr>Algorithm</vt:lpstr>
      <vt:lpstr>Algorithm</vt:lpstr>
      <vt:lpstr>Important Properties of Algorithms</vt:lpstr>
      <vt:lpstr>Algorithm cont.d</vt:lpstr>
      <vt:lpstr>CORRECTNESS OF ALGORITHM</vt:lpstr>
      <vt:lpstr>Algorithm</vt:lpstr>
      <vt:lpstr>Algorithmic Symbols</vt:lpstr>
      <vt:lpstr>   Algorithmic Action words </vt:lpstr>
      <vt:lpstr>Algorithm Contd.</vt:lpstr>
      <vt:lpstr>Discussion</vt:lpstr>
      <vt:lpstr>Programming Methodology</vt:lpstr>
      <vt:lpstr> Types of Programming Methodology</vt:lpstr>
      <vt:lpstr>PROGRAMMING METHODOLOGY</vt:lpstr>
      <vt:lpstr>Developing an algorithm</vt:lpstr>
      <vt:lpstr>Flowchart</vt:lpstr>
      <vt:lpstr>Flowchart Symbols</vt:lpstr>
      <vt:lpstr>Flowchart </vt:lpstr>
      <vt:lpstr>Flowchart Steps</vt:lpstr>
      <vt:lpstr>Group Work</vt:lpstr>
      <vt:lpstr>Lab II</vt:lpstr>
      <vt:lpstr>Lab II Assignment </vt:lpstr>
      <vt:lpstr>Self Assessment</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akande</dc:creator>
  <cp:lastModifiedBy>Adekola_PC</cp:lastModifiedBy>
  <cp:revision>18</cp:revision>
  <dcterms:created xsi:type="dcterms:W3CDTF">2014-08-24T19:38:35Z</dcterms:created>
  <dcterms:modified xsi:type="dcterms:W3CDTF">2017-09-13T07:26:45Z</dcterms:modified>
</cp:coreProperties>
</file>