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99" r:id="rId3"/>
    <p:sldId id="332" r:id="rId4"/>
    <p:sldId id="333" r:id="rId5"/>
    <p:sldId id="301" r:id="rId6"/>
    <p:sldId id="300" r:id="rId7"/>
    <p:sldId id="264" r:id="rId8"/>
    <p:sldId id="265" r:id="rId9"/>
    <p:sldId id="266" r:id="rId10"/>
    <p:sldId id="268" r:id="rId11"/>
    <p:sldId id="285" r:id="rId12"/>
    <p:sldId id="286" r:id="rId13"/>
    <p:sldId id="270" r:id="rId14"/>
    <p:sldId id="269" r:id="rId15"/>
    <p:sldId id="271" r:id="rId16"/>
    <p:sldId id="298" r:id="rId17"/>
    <p:sldId id="288" r:id="rId18"/>
    <p:sldId id="310" r:id="rId19"/>
    <p:sldId id="297" r:id="rId20"/>
    <p:sldId id="311" r:id="rId21"/>
    <p:sldId id="293" r:id="rId22"/>
    <p:sldId id="272" r:id="rId23"/>
    <p:sldId id="294" r:id="rId24"/>
    <p:sldId id="273" r:id="rId25"/>
    <p:sldId id="274" r:id="rId26"/>
    <p:sldId id="296" r:id="rId27"/>
    <p:sldId id="303" r:id="rId28"/>
    <p:sldId id="304" r:id="rId29"/>
    <p:sldId id="330" r:id="rId30"/>
    <p:sldId id="328" r:id="rId31"/>
    <p:sldId id="329" r:id="rId32"/>
    <p:sldId id="331" r:id="rId33"/>
    <p:sldId id="275" r:id="rId34"/>
    <p:sldId id="276" r:id="rId35"/>
    <p:sldId id="278" r:id="rId36"/>
    <p:sldId id="302" r:id="rId37"/>
    <p:sldId id="279" r:id="rId38"/>
    <p:sldId id="280" r:id="rId39"/>
    <p:sldId id="281" r:id="rId40"/>
    <p:sldId id="282" r:id="rId41"/>
    <p:sldId id="283" r:id="rId42"/>
    <p:sldId id="309" r:id="rId43"/>
    <p:sldId id="307" r:id="rId44"/>
    <p:sldId id="305" r:id="rId45"/>
    <p:sldId id="308" r:id="rId46"/>
    <p:sldId id="284" r:id="rId47"/>
    <p:sldId id="312" r:id="rId48"/>
    <p:sldId id="325" r:id="rId49"/>
    <p:sldId id="313" r:id="rId50"/>
    <p:sldId id="314" r:id="rId51"/>
    <p:sldId id="315" r:id="rId52"/>
    <p:sldId id="316" r:id="rId53"/>
    <p:sldId id="317" r:id="rId54"/>
    <p:sldId id="319" r:id="rId55"/>
    <p:sldId id="318" r:id="rId56"/>
    <p:sldId id="320" r:id="rId57"/>
    <p:sldId id="321" r:id="rId58"/>
    <p:sldId id="322" r:id="rId59"/>
    <p:sldId id="323" r:id="rId60"/>
    <p:sldId id="324" r:id="rId61"/>
    <p:sldId id="326" r:id="rId62"/>
    <p:sldId id="32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818E9-A3E2-4671-9BD9-9EE6B28DE06B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AAFEA-90C7-4734-992F-80D37A0371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349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1250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8181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5030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400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058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8489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8380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7534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97842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87343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8332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BADA5-52E8-4C72-871E-828E43CB150A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C67D3C0-D64C-4681-813E-9C6C8C1251F3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/>
              <a:t>3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311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05581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9821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1801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31381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53791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99574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61601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79379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97746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193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24738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44052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84981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41559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29389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80943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18065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67420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261566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3880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595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974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4841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71675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2373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AFEA-90C7-4734-992F-80D37A0371B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8198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9B42ED-337B-4E26-8E6A-4FD3C1475900}" type="datetimeFigureOut">
              <a:rPr lang="en-CA" smtClean="0"/>
              <a:pPr/>
              <a:t>2017-09-27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4D75D4-67DA-4389-A2A1-112DC3AA4136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ALGORITHM DEVELOPMENT (PSEUDOCODING)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Computer  Science  Department</a:t>
            </a:r>
          </a:p>
          <a:p>
            <a:r>
              <a:rPr lang="en-CA" dirty="0" smtClean="0"/>
              <a:t>Babcock University</a:t>
            </a:r>
          </a:p>
          <a:p>
            <a:r>
              <a:rPr lang="en-CA" dirty="0"/>
              <a:t>	</a:t>
            </a:r>
            <a:r>
              <a:rPr lang="en-CA" dirty="0" smtClean="0"/>
              <a:t>Introduction to Programming (COSC </a:t>
            </a:r>
            <a:r>
              <a:rPr lang="en-CA" sz="4000" dirty="0" smtClean="0"/>
              <a:t>101</a:t>
            </a:r>
            <a:r>
              <a:rPr lang="en-CA" dirty="0" smtClean="0"/>
              <a:t>)</a:t>
            </a:r>
          </a:p>
          <a:p>
            <a:r>
              <a:rPr lang="en-CA" dirty="0" smtClean="0"/>
              <a:t>Bola </a:t>
            </a:r>
            <a:r>
              <a:rPr lang="en-CA" dirty="0" err="1" smtClean="0"/>
              <a:t>Akande</a:t>
            </a:r>
            <a:r>
              <a:rPr lang="en-CA" dirty="0" smtClean="0"/>
              <a:t> (</a:t>
            </a:r>
            <a:r>
              <a:rPr lang="en-CA" dirty="0" err="1" smtClean="0"/>
              <a:t>Mrs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353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Sequence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involves execution of simple steps that are in order, that is no loop or decision is involved.</a:t>
            </a:r>
          </a:p>
          <a:p>
            <a:r>
              <a:rPr lang="en-CA" dirty="0" smtClean="0"/>
              <a:t>Thus in sequence structure one step is executed after another.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31467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 smtClean="0"/>
              <a:t>Sequence Structure</a:t>
            </a:r>
            <a:endParaRPr lang="en-CA" dirty="0"/>
          </a:p>
        </p:txBody>
      </p:sp>
      <p:sp>
        <p:nvSpPr>
          <p:cNvPr id="8" name="Picture Placeholder 5"/>
          <p:cNvSpPr txBox="1">
            <a:spLocks/>
          </p:cNvSpPr>
          <p:nvPr/>
        </p:nvSpPr>
        <p:spPr>
          <a:xfrm>
            <a:off x="1763688" y="620688"/>
            <a:ext cx="5486400" cy="4114800"/>
          </a:xfrm>
          <a:prstGeom prst="rect">
            <a:avLst/>
          </a:prstGeom>
        </p:spPr>
      </p:sp>
      <p:sp>
        <p:nvSpPr>
          <p:cNvPr id="9" name="Picture Placeholder 5"/>
          <p:cNvSpPr txBox="1">
            <a:spLocks/>
          </p:cNvSpPr>
          <p:nvPr/>
        </p:nvSpPr>
        <p:spPr>
          <a:xfrm>
            <a:off x="1787178" y="620688"/>
            <a:ext cx="5486400" cy="4114800"/>
          </a:xfrm>
          <a:prstGeom prst="rect">
            <a:avLst/>
          </a:prstGeom>
        </p:spPr>
      </p:sp>
      <p:pic>
        <p:nvPicPr>
          <p:cNvPr id="13" name="Content Placeholder 5" descr="sequ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266" y="1268760"/>
            <a:ext cx="20162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74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a </a:t>
            </a:r>
            <a:r>
              <a:rPr lang="en-CA" dirty="0" err="1"/>
              <a:t>pseudocode</a:t>
            </a:r>
            <a:r>
              <a:rPr lang="en-CA" dirty="0"/>
              <a:t> for calculating the monthly salary of a worker whose salary is calculated hourly  based on the number of hours worked.</a:t>
            </a:r>
          </a:p>
          <a:p>
            <a:pPr marL="273050" indent="-273050"/>
            <a:r>
              <a:rPr lang="en-GB" dirty="0"/>
              <a:t>The volume of a cylinder is given by </a:t>
            </a:r>
          </a:p>
          <a:p>
            <a:pPr marL="639763" lvl="1" indent="-246063"/>
            <a:r>
              <a:rPr lang="en-GB" sz="2400" dirty="0"/>
              <a:t>V =</a:t>
            </a:r>
            <a:r>
              <a:rPr lang="el-GR" sz="2400" dirty="0"/>
              <a:t> π</a:t>
            </a:r>
            <a:r>
              <a:rPr lang="en-GB" sz="2400" dirty="0"/>
              <a:t> r</a:t>
            </a:r>
            <a:r>
              <a:rPr lang="en-GB" sz="2400" baseline="30000" dirty="0"/>
              <a:t>2</a:t>
            </a:r>
            <a:r>
              <a:rPr lang="en-GB" sz="2400" dirty="0"/>
              <a:t>h</a:t>
            </a:r>
          </a:p>
          <a:p>
            <a:pPr marL="639763" lvl="1" indent="-246063"/>
            <a:r>
              <a:rPr lang="en-GB" sz="2400" dirty="0"/>
              <a:t>Write the pseudo code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181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Understand and analyze 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Input data: </a:t>
            </a:r>
          </a:p>
          <a:p>
            <a:r>
              <a:rPr lang="en-CA" dirty="0" smtClean="0"/>
              <a:t>number of hours worked</a:t>
            </a:r>
          </a:p>
          <a:p>
            <a:r>
              <a:rPr lang="en-CA" dirty="0" smtClean="0"/>
              <a:t>pay per hour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output data:</a:t>
            </a:r>
          </a:p>
          <a:p>
            <a:r>
              <a:rPr lang="en-CA" dirty="0" smtClean="0"/>
              <a:t>Salary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Processing requirement:</a:t>
            </a:r>
          </a:p>
          <a:p>
            <a:r>
              <a:rPr lang="en-CA" dirty="0" smtClean="0"/>
              <a:t>Salary = number of hours worked * pay per hour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pPr marL="2286000" lvl="5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457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Pseudocode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 1:Start:</a:t>
            </a:r>
          </a:p>
          <a:p>
            <a:r>
              <a:rPr lang="en-CA" dirty="0" smtClean="0"/>
              <a:t>Step 2: Input the number of hours worked</a:t>
            </a:r>
          </a:p>
          <a:p>
            <a:r>
              <a:rPr lang="en-CA" dirty="0"/>
              <a:t>Step </a:t>
            </a:r>
            <a:r>
              <a:rPr lang="en-CA" dirty="0" smtClean="0"/>
              <a:t>3: Input the pay per hour</a:t>
            </a:r>
          </a:p>
          <a:p>
            <a:r>
              <a:rPr lang="en-CA" dirty="0"/>
              <a:t>Step </a:t>
            </a:r>
            <a:r>
              <a:rPr lang="en-CA" dirty="0" smtClean="0"/>
              <a:t>4: Calculate salary= number of hours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                    worked * pay per hour</a:t>
            </a:r>
            <a:endParaRPr lang="en-CA" dirty="0"/>
          </a:p>
          <a:p>
            <a:r>
              <a:rPr lang="en-CA" dirty="0" smtClean="0"/>
              <a:t>Step 5: Print salary</a:t>
            </a:r>
          </a:p>
          <a:p>
            <a:r>
              <a:rPr lang="en-CA" dirty="0"/>
              <a:t>Step </a:t>
            </a:r>
            <a:r>
              <a:rPr lang="en-CA" dirty="0" smtClean="0"/>
              <a:t>6: Stop.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79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Understand and analyze 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Input data</a:t>
            </a:r>
          </a:p>
          <a:p>
            <a:r>
              <a:rPr lang="en-CA" dirty="0" smtClean="0"/>
              <a:t>Pie </a:t>
            </a:r>
            <a:r>
              <a:rPr lang="en-CA" dirty="0"/>
              <a:t>∏</a:t>
            </a:r>
            <a:endParaRPr lang="en-CA" dirty="0" smtClean="0"/>
          </a:p>
          <a:p>
            <a:r>
              <a:rPr lang="en-CA" dirty="0" smtClean="0"/>
              <a:t>Radius</a:t>
            </a:r>
          </a:p>
          <a:p>
            <a:r>
              <a:rPr lang="en-CA" dirty="0" smtClean="0"/>
              <a:t>Height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Output data</a:t>
            </a:r>
          </a:p>
          <a:p>
            <a:r>
              <a:rPr lang="en-CA" dirty="0" smtClean="0"/>
              <a:t>Volume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Processing requirement</a:t>
            </a:r>
          </a:p>
          <a:p>
            <a:r>
              <a:rPr lang="en-CA" dirty="0" smtClean="0"/>
              <a:t>Volume = ∏ * radius * radius * height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272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Selection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Selection structure is basically for decision making.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495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" y="166489"/>
            <a:ext cx="8229600" cy="1143000"/>
          </a:xfrm>
        </p:spPr>
        <p:txBody>
          <a:bodyPr/>
          <a:lstStyle/>
          <a:p>
            <a:r>
              <a:rPr lang="en-CA" dirty="0" smtClean="0"/>
              <a:t>Selection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CA" dirty="0" smtClean="0"/>
              <a:t>IF THEN statement</a:t>
            </a:r>
            <a:endParaRPr lang="en-CA" dirty="0"/>
          </a:p>
        </p:txBody>
      </p:sp>
      <p:sp>
        <p:nvSpPr>
          <p:cNvPr id="4" name="Flowchart: Decision 3"/>
          <p:cNvSpPr/>
          <p:nvPr/>
        </p:nvSpPr>
        <p:spPr>
          <a:xfrm>
            <a:off x="2771800" y="2276872"/>
            <a:ext cx="2736304" cy="936104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expression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63688" y="2744924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63688" y="2744924"/>
            <a:ext cx="0" cy="9315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9928" y="3676515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statement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5099" y="2276872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true</a:t>
            </a:r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63688" y="4108563"/>
            <a:ext cx="0" cy="9766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08104" y="2758223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516216" y="2724666"/>
            <a:ext cx="0" cy="2360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723" y="4768427"/>
            <a:ext cx="433245" cy="4680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283968" y="5085184"/>
            <a:ext cx="22322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63688" y="5085184"/>
            <a:ext cx="20870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850723" y="1961157"/>
            <a:ext cx="529710" cy="32403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080310" y="5236479"/>
            <a:ext cx="0" cy="465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3896611" y="1686032"/>
            <a:ext cx="437157" cy="7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52120" y="227687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false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0629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Selection Structure (IF…THEN statement)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referred to as single selection statement</a:t>
            </a:r>
            <a:endParaRPr lang="en-CA" dirty="0"/>
          </a:p>
          <a:p>
            <a:r>
              <a:rPr lang="en-CA" b="1" dirty="0" smtClean="0"/>
              <a:t>IF </a:t>
            </a:r>
            <a:r>
              <a:rPr lang="en-CA" dirty="0"/>
              <a:t>condition </a:t>
            </a:r>
            <a:r>
              <a:rPr lang="en-CA" b="1" dirty="0" smtClean="0"/>
              <a:t>THEN:  </a:t>
            </a:r>
            <a:r>
              <a:rPr lang="en-CA" dirty="0" smtClean="0"/>
              <a:t>means IF </a:t>
            </a:r>
            <a:r>
              <a:rPr lang="en-CA" dirty="0"/>
              <a:t>condition is true, then do subordinate statement </a:t>
            </a:r>
            <a:r>
              <a:rPr lang="en-CA" dirty="0" smtClean="0"/>
              <a:t>(s),  If condition </a:t>
            </a:r>
            <a:r>
              <a:rPr lang="en-CA" dirty="0"/>
              <a:t>is false, then skip </a:t>
            </a:r>
            <a:r>
              <a:rPr lang="en-CA" dirty="0" smtClean="0"/>
              <a:t>statements.</a:t>
            </a:r>
          </a:p>
          <a:p>
            <a:r>
              <a:rPr lang="en-CA" dirty="0" smtClean="0"/>
              <a:t>IF (condition=true) THEN</a:t>
            </a:r>
          </a:p>
          <a:p>
            <a:pPr lvl="1"/>
            <a:r>
              <a:rPr lang="en-CA" dirty="0"/>
              <a:t>s</a:t>
            </a:r>
            <a:r>
              <a:rPr lang="en-CA" dirty="0" smtClean="0"/>
              <a:t>tatement(s)</a:t>
            </a:r>
          </a:p>
          <a:p>
            <a:r>
              <a:rPr lang="en-CA" dirty="0" smtClean="0"/>
              <a:t>ENDIF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27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Selection </a:t>
            </a:r>
            <a:r>
              <a:rPr lang="en-CA" dirty="0" smtClean="0"/>
              <a:t>Structure (IF … THEN)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713387"/>
          </a:xfrm>
        </p:spPr>
        <p:txBody>
          <a:bodyPr/>
          <a:lstStyle/>
          <a:p>
            <a:r>
              <a:rPr lang="en-CA" dirty="0"/>
              <a:t>Write a pseudo code to only admit student whose age is up to 16 </a:t>
            </a:r>
            <a:r>
              <a:rPr lang="en-CA" dirty="0" smtClean="0"/>
              <a:t>years.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Input data</a:t>
            </a:r>
          </a:p>
          <a:p>
            <a:r>
              <a:rPr lang="en-CA" dirty="0" smtClean="0"/>
              <a:t>Student age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Output data</a:t>
            </a:r>
          </a:p>
          <a:p>
            <a:r>
              <a:rPr lang="en-CA" dirty="0" smtClean="0"/>
              <a:t>Offer admission letter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Processing requirement</a:t>
            </a:r>
          </a:p>
          <a:p>
            <a:r>
              <a:rPr lang="en-CA" dirty="0" smtClean="0"/>
              <a:t>Compare if student age&gt;=16 years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110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Pseudocode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CA" dirty="0" smtClean="0"/>
              <a:t>Pseudo code </a:t>
            </a:r>
            <a:r>
              <a:rPr lang="en-CA" dirty="0"/>
              <a:t>is a newer tool which is more reflective </a:t>
            </a:r>
            <a:r>
              <a:rPr lang="en-CA" dirty="0" smtClean="0"/>
              <a:t>than flowchart </a:t>
            </a:r>
            <a:r>
              <a:rPr lang="en-CA" dirty="0"/>
              <a:t>on the </a:t>
            </a:r>
            <a:r>
              <a:rPr lang="en-CA" dirty="0" smtClean="0"/>
              <a:t>basis of structured </a:t>
            </a:r>
            <a:r>
              <a:rPr lang="en-CA" dirty="0" smtClean="0"/>
              <a:t>design and programming concepts</a:t>
            </a:r>
            <a:r>
              <a:rPr lang="en-CA" dirty="0" smtClean="0"/>
              <a:t>.</a:t>
            </a:r>
          </a:p>
          <a:p>
            <a:pPr algn="just"/>
            <a:r>
              <a:rPr lang="en-CA" dirty="0"/>
              <a:t>It </a:t>
            </a:r>
            <a:r>
              <a:rPr lang="en-CA" dirty="0" smtClean="0"/>
              <a:t>consists </a:t>
            </a:r>
            <a:r>
              <a:rPr lang="en-CA" dirty="0"/>
              <a:t>of action statements that </a:t>
            </a:r>
            <a:r>
              <a:rPr lang="en-CA" dirty="0" smtClean="0"/>
              <a:t>are logically arranged and written such </a:t>
            </a:r>
            <a:r>
              <a:rPr lang="en-CA" dirty="0"/>
              <a:t>that the desired programming code can be generated almost automatically from each </a:t>
            </a:r>
            <a:r>
              <a:rPr lang="en-CA" dirty="0" smtClean="0"/>
              <a:t>statement.</a:t>
            </a:r>
          </a:p>
          <a:p>
            <a:pPr algn="just"/>
            <a:r>
              <a:rPr lang="en-CA" dirty="0"/>
              <a:t>Focuses on the </a:t>
            </a:r>
            <a:r>
              <a:rPr lang="en-CA" i="1" dirty="0"/>
              <a:t>logic </a:t>
            </a:r>
            <a:r>
              <a:rPr lang="en-CA" dirty="0"/>
              <a:t>of the algorithm or </a:t>
            </a:r>
            <a:r>
              <a:rPr lang="en-CA" dirty="0" smtClean="0"/>
              <a:t>program thus </a:t>
            </a:r>
            <a:r>
              <a:rPr lang="en-CA" dirty="0"/>
              <a:t>it helps to think out a program before writing it </a:t>
            </a:r>
            <a:r>
              <a:rPr lang="en-CA" dirty="0" smtClean="0"/>
              <a:t>out.</a:t>
            </a:r>
          </a:p>
          <a:p>
            <a:pPr algn="just"/>
            <a:r>
              <a:rPr lang="en-CA" dirty="0" smtClean="0"/>
              <a:t>The action statements are natural </a:t>
            </a:r>
            <a:r>
              <a:rPr lang="en-CA" dirty="0"/>
              <a:t>language-like </a:t>
            </a:r>
            <a:r>
              <a:rPr lang="en-CA" dirty="0" smtClean="0"/>
              <a:t>or English-like statements </a:t>
            </a:r>
            <a:r>
              <a:rPr lang="en-CA" dirty="0"/>
              <a:t>that precisely describe the steps of an algorithm or </a:t>
            </a:r>
            <a:r>
              <a:rPr lang="en-CA" dirty="0" smtClean="0"/>
              <a:t>program</a:t>
            </a:r>
          </a:p>
          <a:p>
            <a:pPr algn="just"/>
            <a:r>
              <a:rPr lang="en-CA" dirty="0" smtClean="0"/>
              <a:t>A pseudo code can be seen as an </a:t>
            </a:r>
            <a:r>
              <a:rPr lang="en-CA" dirty="0" smtClean="0">
                <a:solidFill>
                  <a:srgbClr val="FF0000"/>
                </a:solidFill>
              </a:rPr>
              <a:t>informal artificial language </a:t>
            </a:r>
            <a:r>
              <a:rPr lang="en-CA" dirty="0" smtClean="0"/>
              <a:t>which uses </a:t>
            </a:r>
            <a:r>
              <a:rPr lang="en-CA" dirty="0" smtClean="0">
                <a:solidFill>
                  <a:srgbClr val="FF0000"/>
                </a:solidFill>
              </a:rPr>
              <a:t>English-like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action</a:t>
            </a:r>
            <a:r>
              <a:rPr lang="en-CA" dirty="0" smtClean="0"/>
              <a:t> statements to precisely describe the steps required to solve a problem in </a:t>
            </a:r>
            <a:r>
              <a:rPr lang="en-CA" dirty="0" smtClean="0">
                <a:solidFill>
                  <a:srgbClr val="FF0000"/>
                </a:solidFill>
              </a:rPr>
              <a:t>logical order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  <a:p>
            <a:pPr algn="just"/>
            <a:endParaRPr lang="en-CA" dirty="0"/>
          </a:p>
          <a:p>
            <a:pPr algn="just"/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814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Selection Structure (IF…ELSE statement)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also known as Double-Selection</a:t>
            </a:r>
          </a:p>
          <a:p>
            <a:r>
              <a:rPr lang="en-CA" dirty="0" smtClean="0"/>
              <a:t> IF</a:t>
            </a:r>
          </a:p>
          <a:p>
            <a:r>
              <a:rPr lang="en-CA" dirty="0" smtClean="0"/>
              <a:t> </a:t>
            </a:r>
            <a:r>
              <a:rPr lang="en-CA" b="1" dirty="0"/>
              <a:t>IF </a:t>
            </a:r>
            <a:r>
              <a:rPr lang="en-CA" dirty="0"/>
              <a:t>condition </a:t>
            </a:r>
            <a:r>
              <a:rPr lang="en-CA" b="1" dirty="0"/>
              <a:t>THEN </a:t>
            </a:r>
            <a:r>
              <a:rPr lang="en-CA" dirty="0"/>
              <a:t>(IF condition is true, then do subordinate </a:t>
            </a:r>
            <a:r>
              <a:rPr lang="en-CA" dirty="0" smtClean="0"/>
              <a:t>statement(s). </a:t>
            </a:r>
          </a:p>
          <a:p>
            <a:r>
              <a:rPr lang="en-CA" dirty="0" smtClean="0"/>
              <a:t>If</a:t>
            </a:r>
            <a:r>
              <a:rPr lang="en-CA" dirty="0"/>
              <a:t> </a:t>
            </a:r>
            <a:r>
              <a:rPr lang="en-CA" dirty="0" smtClean="0"/>
              <a:t>condition </a:t>
            </a:r>
            <a:r>
              <a:rPr lang="en-CA" dirty="0"/>
              <a:t>is false, then skip statements and execute statements under </a:t>
            </a:r>
            <a:r>
              <a:rPr lang="en-CA" dirty="0" smtClean="0"/>
              <a:t>ELSE)</a:t>
            </a:r>
            <a:endParaRPr lang="en-CA" dirty="0"/>
          </a:p>
          <a:p>
            <a:r>
              <a:rPr lang="en-CA" b="1" dirty="0" smtClean="0"/>
              <a:t>ELSE </a:t>
            </a:r>
            <a:r>
              <a:rPr lang="en-CA" dirty="0"/>
              <a:t>(else if condition is not true, then do subordinate statement </a:t>
            </a:r>
            <a:r>
              <a:rPr lang="en-CA" dirty="0" smtClean="0"/>
              <a:t>(s))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88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10" y="15020"/>
            <a:ext cx="8229600" cy="814239"/>
          </a:xfrm>
        </p:spPr>
        <p:txBody>
          <a:bodyPr/>
          <a:lstStyle/>
          <a:p>
            <a:r>
              <a:rPr lang="en-CA" dirty="0" smtClean="0"/>
              <a:t>Selection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322207"/>
          </a:xfrm>
        </p:spPr>
        <p:txBody>
          <a:bodyPr/>
          <a:lstStyle/>
          <a:p>
            <a:r>
              <a:rPr lang="en-CA" dirty="0"/>
              <a:t>IF THEN ELSE OR IF … ELSE </a:t>
            </a:r>
            <a:r>
              <a:rPr lang="en-CA" dirty="0" smtClean="0"/>
              <a:t>statement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6" name="Oval 25"/>
          <p:cNvSpPr/>
          <p:nvPr/>
        </p:nvSpPr>
        <p:spPr>
          <a:xfrm>
            <a:off x="3993165" y="4315756"/>
            <a:ext cx="433245" cy="4680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18590" y="4783808"/>
            <a:ext cx="0" cy="4062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97222" y="1268760"/>
            <a:ext cx="6126" cy="3960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2771799" y="2132856"/>
            <a:ext cx="2663099" cy="632327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expression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763687" y="2449019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63687" y="2449019"/>
            <a:ext cx="0" cy="655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35660" y="310496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statement2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8240" y="1948190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true</a:t>
            </a:r>
            <a:endParaRPr lang="en-CA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434899" y="2449019"/>
            <a:ext cx="10646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7543" y="205455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false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5707499" y="310496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statement3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99587" y="2449019"/>
            <a:ext cx="0" cy="655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763687" y="4549781"/>
            <a:ext cx="223224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6" idx="6"/>
          </p:cNvCxnSpPr>
          <p:nvPr/>
        </p:nvCxnSpPr>
        <p:spPr>
          <a:xfrm flipH="1">
            <a:off x="4426410" y="4543322"/>
            <a:ext cx="2048691" cy="64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475101" y="3537013"/>
            <a:ext cx="0" cy="1061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763687" y="3537011"/>
            <a:ext cx="0" cy="1006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886725" y="1664804"/>
            <a:ext cx="433245" cy="4680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3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Selection Structure (IF … ELSE)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Write a pseudo code that print out of stock  if quantity of goods at hand does not meet the order</a:t>
            </a:r>
            <a:r>
              <a:rPr lang="en-CA" dirty="0"/>
              <a:t> </a:t>
            </a:r>
            <a:r>
              <a:rPr lang="en-CA" dirty="0" smtClean="0"/>
              <a:t>but if it does calculate the new quantity and print it. </a:t>
            </a:r>
          </a:p>
          <a:p>
            <a:pPr algn="just"/>
            <a:r>
              <a:rPr lang="en-CA" dirty="0" smtClean="0"/>
              <a:t>Write a pseudo code to only admit student whose age is up to 16 years but offers a diploma application if student age is less than 16 years.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958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Understanding and analysis of 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Input data</a:t>
            </a:r>
          </a:p>
          <a:p>
            <a:r>
              <a:rPr lang="en-CA" dirty="0"/>
              <a:t>Ordered quantity</a:t>
            </a:r>
          </a:p>
          <a:p>
            <a:r>
              <a:rPr lang="en-CA" dirty="0"/>
              <a:t>Inventory stock</a:t>
            </a:r>
          </a:p>
          <a:p>
            <a:r>
              <a:rPr lang="en-CA" b="1" dirty="0">
                <a:solidFill>
                  <a:srgbClr val="FF0000"/>
                </a:solidFill>
              </a:rPr>
              <a:t>Output data</a:t>
            </a:r>
          </a:p>
          <a:p>
            <a:r>
              <a:rPr lang="en-CA" dirty="0"/>
              <a:t>Out of order</a:t>
            </a:r>
          </a:p>
          <a:p>
            <a:r>
              <a:rPr lang="en-CA" dirty="0"/>
              <a:t>New quantity</a:t>
            </a:r>
          </a:p>
          <a:p>
            <a:r>
              <a:rPr lang="en-CA" b="1" dirty="0">
                <a:solidFill>
                  <a:srgbClr val="FF0000"/>
                </a:solidFill>
              </a:rPr>
              <a:t>Processing requirement</a:t>
            </a:r>
          </a:p>
          <a:p>
            <a:r>
              <a:rPr lang="en-CA" dirty="0"/>
              <a:t>New quantity= </a:t>
            </a:r>
            <a:r>
              <a:rPr lang="en-CA" dirty="0" smtClean="0"/>
              <a:t>inventory-ordered </a:t>
            </a:r>
            <a:r>
              <a:rPr lang="en-CA" dirty="0"/>
              <a:t>quantity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20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Selection Structure (IF … ELSE)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en-CA" sz="2200" dirty="0" smtClean="0"/>
              <a:t>Step1: start</a:t>
            </a:r>
          </a:p>
          <a:p>
            <a:r>
              <a:rPr lang="en-CA" sz="2200" dirty="0" smtClean="0"/>
              <a:t>Step2: Input inventory stock</a:t>
            </a:r>
          </a:p>
          <a:p>
            <a:r>
              <a:rPr lang="en-CA" sz="2200" dirty="0" smtClean="0"/>
              <a:t>Step3: Input ordered quantity</a:t>
            </a:r>
          </a:p>
          <a:p>
            <a:r>
              <a:rPr lang="en-CA" sz="2200" dirty="0" smtClean="0"/>
              <a:t>Step4: IF ordered quantity is greater than inventory stock THEN </a:t>
            </a:r>
          </a:p>
          <a:p>
            <a:r>
              <a:rPr lang="en-CA" sz="2200" dirty="0"/>
              <a:t> </a:t>
            </a:r>
            <a:r>
              <a:rPr lang="en-CA" sz="2200" dirty="0" smtClean="0"/>
              <a:t>                     print “out of stock”</a:t>
            </a:r>
          </a:p>
          <a:p>
            <a:r>
              <a:rPr lang="en-CA" sz="2200" dirty="0" smtClean="0"/>
              <a:t>            ELSE </a:t>
            </a:r>
          </a:p>
          <a:p>
            <a:r>
              <a:rPr lang="en-CA" sz="2200" dirty="0"/>
              <a:t> </a:t>
            </a:r>
            <a:r>
              <a:rPr lang="en-CA" sz="2200" dirty="0" smtClean="0"/>
              <a:t>                    calculate new quantity=inventory-ordered quantity</a:t>
            </a:r>
          </a:p>
          <a:p>
            <a:r>
              <a:rPr lang="en-CA" sz="2200" dirty="0" smtClean="0"/>
              <a:t>                     print new quantity</a:t>
            </a:r>
          </a:p>
          <a:p>
            <a:r>
              <a:rPr lang="en-CA" sz="2200" dirty="0"/>
              <a:t> </a:t>
            </a:r>
            <a:r>
              <a:rPr lang="en-CA" sz="2200" dirty="0" smtClean="0"/>
              <a:t>          ENDIF</a:t>
            </a:r>
          </a:p>
          <a:p>
            <a:r>
              <a:rPr lang="en-CA" sz="2200" dirty="0" smtClean="0"/>
              <a:t>Step5: Stop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521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>
            <a:normAutofit/>
          </a:bodyPr>
          <a:lstStyle/>
          <a:p>
            <a:r>
              <a:rPr lang="en-CA" dirty="0" smtClean="0"/>
              <a:t>Selection Structure (NESTED IF)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389120"/>
          </a:xfrm>
        </p:spPr>
        <p:txBody>
          <a:bodyPr/>
          <a:lstStyle/>
          <a:p>
            <a:r>
              <a:rPr lang="en-CA" dirty="0" smtClean="0"/>
              <a:t>This is a multiple selection structure</a:t>
            </a:r>
          </a:p>
          <a:p>
            <a:r>
              <a:rPr lang="en-CA" dirty="0" smtClean="0"/>
              <a:t>NESTED </a:t>
            </a:r>
            <a:r>
              <a:rPr lang="en-CA" dirty="0"/>
              <a:t>IF statement: this is when there is an IF … ELSE statement inside an IF statement or an IF THEN statement.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714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66489"/>
            <a:ext cx="8640960" cy="67022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Selection Structure (Nested IF)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02127"/>
          </a:xfrm>
        </p:spPr>
        <p:txBody>
          <a:bodyPr/>
          <a:lstStyle/>
          <a:p>
            <a:r>
              <a:rPr lang="en-CA" dirty="0" smtClean="0"/>
              <a:t>Nested IF statement</a:t>
            </a:r>
            <a:endParaRPr lang="en-CA" dirty="0"/>
          </a:p>
        </p:txBody>
      </p:sp>
      <p:sp>
        <p:nvSpPr>
          <p:cNvPr id="4" name="Flowchart: Decision 3"/>
          <p:cNvSpPr/>
          <p:nvPr/>
        </p:nvSpPr>
        <p:spPr>
          <a:xfrm>
            <a:off x="2771800" y="2276872"/>
            <a:ext cx="2736304" cy="936104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expression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63688" y="2744924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63688" y="2744924"/>
            <a:ext cx="0" cy="9315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9928" y="3676515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statement1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5099" y="2276872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false</a:t>
            </a:r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63688" y="4108564"/>
            <a:ext cx="0" cy="1929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08104" y="2758223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58385" y="5772099"/>
            <a:ext cx="433245" cy="4680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79686" y="6248589"/>
            <a:ext cx="0" cy="4062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850723" y="1961157"/>
            <a:ext cx="529710" cy="32403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75007" y="5028921"/>
            <a:ext cx="0" cy="7431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15578" y="1529107"/>
            <a:ext cx="0" cy="432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52120" y="227687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true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6216" y="2758223"/>
            <a:ext cx="0" cy="9315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5652120" y="3660769"/>
            <a:ext cx="1800200" cy="560319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expression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4008" y="3940928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4008" y="3940928"/>
            <a:ext cx="0" cy="655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50723" y="4596873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statement2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29099" y="3523207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true</a:t>
            </a:r>
            <a:endParaRPr lang="en-CA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452320" y="394092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0652" y="350514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false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7164288" y="4596873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statement3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79803" y="3940928"/>
            <a:ext cx="0" cy="655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63688" y="6038072"/>
            <a:ext cx="26946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6" idx="6"/>
          </p:cNvCxnSpPr>
          <p:nvPr/>
        </p:nvCxnSpPr>
        <p:spPr>
          <a:xfrm flipH="1" flipV="1">
            <a:off x="4891630" y="6006125"/>
            <a:ext cx="3215914" cy="1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079803" y="5031761"/>
            <a:ext cx="0" cy="1006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42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CA" dirty="0"/>
              <a:t>Selection </a:t>
            </a:r>
            <a:r>
              <a:rPr lang="en-CA" dirty="0" smtClean="0"/>
              <a:t>Structure (Nested IF)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89120"/>
          </a:xfrm>
        </p:spPr>
        <p:txBody>
          <a:bodyPr/>
          <a:lstStyle/>
          <a:p>
            <a:r>
              <a:rPr lang="en-CA" dirty="0" smtClean="0"/>
              <a:t>Example</a:t>
            </a:r>
          </a:p>
          <a:p>
            <a:r>
              <a:rPr lang="en-CA" dirty="0" smtClean="0"/>
              <a:t>Write a pseudo code to greet a man welcome if his language is one of the following:</a:t>
            </a:r>
          </a:p>
          <a:p>
            <a:r>
              <a:rPr lang="en-CA" dirty="0" smtClean="0"/>
              <a:t>Yoruba</a:t>
            </a:r>
          </a:p>
          <a:p>
            <a:r>
              <a:rPr lang="en-CA" dirty="0" smtClean="0"/>
              <a:t>Hausa</a:t>
            </a:r>
          </a:p>
          <a:p>
            <a:r>
              <a:rPr lang="en-CA" dirty="0" smtClean="0"/>
              <a:t>Igbo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057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CA" dirty="0"/>
              <a:t>Selection Structure (Nested IF)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Step1: start</a:t>
            </a:r>
          </a:p>
          <a:p>
            <a:r>
              <a:rPr lang="en-CA" dirty="0" smtClean="0"/>
              <a:t>Step2: choose option</a:t>
            </a:r>
          </a:p>
          <a:p>
            <a:pPr lvl="2"/>
            <a:r>
              <a:rPr lang="en-CA" dirty="0" smtClean="0"/>
              <a:t>1. Yoruba</a:t>
            </a:r>
          </a:p>
          <a:p>
            <a:pPr lvl="2"/>
            <a:r>
              <a:rPr lang="en-CA" dirty="0" smtClean="0"/>
              <a:t>2. Hausa</a:t>
            </a:r>
          </a:p>
          <a:p>
            <a:pPr lvl="2"/>
            <a:r>
              <a:rPr lang="en-CA" dirty="0" smtClean="0"/>
              <a:t>3. Igbo</a:t>
            </a:r>
          </a:p>
          <a:p>
            <a:pPr marL="484632" indent="-457200"/>
            <a:r>
              <a:rPr lang="en-CA" dirty="0" smtClean="0"/>
              <a:t>Step3: input an option</a:t>
            </a:r>
          </a:p>
          <a:p>
            <a:pPr marL="484632" indent="-457200"/>
            <a:r>
              <a:rPr lang="en-CA" dirty="0" smtClean="0"/>
              <a:t>Step4: compare IF the option = 1 </a:t>
            </a:r>
          </a:p>
          <a:p>
            <a:pPr marL="27432" indent="0">
              <a:buNone/>
            </a:pPr>
            <a:r>
              <a:rPr lang="en-CA" dirty="0"/>
              <a:t>	</a:t>
            </a:r>
            <a:r>
              <a:rPr lang="en-CA" dirty="0" smtClean="0"/>
              <a:t>	              greeting is “E </a:t>
            </a:r>
            <a:r>
              <a:rPr lang="en-CA" dirty="0" err="1" smtClean="0"/>
              <a:t>kaabo</a:t>
            </a:r>
            <a:r>
              <a:rPr lang="en-CA" dirty="0" smtClean="0"/>
              <a:t>”</a:t>
            </a:r>
          </a:p>
          <a:p>
            <a:pPr marL="27432" indent="0">
              <a:buNone/>
            </a:pPr>
            <a:r>
              <a:rPr lang="en-CA" dirty="0"/>
              <a:t>	</a:t>
            </a:r>
            <a:r>
              <a:rPr lang="en-CA" dirty="0" smtClean="0"/>
              <a:t>	    ELSE</a:t>
            </a:r>
          </a:p>
          <a:p>
            <a:pPr marL="27432" indent="0">
              <a:buNone/>
            </a:pPr>
            <a:r>
              <a:rPr lang="en-CA" dirty="0" smtClean="0"/>
              <a:t>	                        IF option = 2</a:t>
            </a:r>
          </a:p>
          <a:p>
            <a:pPr marL="27432" indent="0">
              <a:buNone/>
            </a:pPr>
            <a:r>
              <a:rPr lang="en-CA" dirty="0"/>
              <a:t>	</a:t>
            </a:r>
            <a:r>
              <a:rPr lang="en-CA" dirty="0" smtClean="0"/>
              <a:t>		   greeting is “</a:t>
            </a:r>
            <a:r>
              <a:rPr lang="en-CA" dirty="0" err="1" smtClean="0"/>
              <a:t>Saanu</a:t>
            </a:r>
            <a:r>
              <a:rPr lang="en-CA" dirty="0" smtClean="0"/>
              <a:t>”</a:t>
            </a:r>
          </a:p>
          <a:p>
            <a:pPr marL="27432" indent="0">
              <a:buNone/>
            </a:pPr>
            <a:r>
              <a:rPr lang="en-CA" dirty="0"/>
              <a:t>	</a:t>
            </a:r>
            <a:r>
              <a:rPr lang="en-CA" dirty="0" smtClean="0"/>
              <a:t>	           ELSE</a:t>
            </a:r>
          </a:p>
          <a:p>
            <a:pPr marL="27432" indent="0">
              <a:buNone/>
            </a:pPr>
            <a:r>
              <a:rPr lang="en-CA" dirty="0"/>
              <a:t>	</a:t>
            </a:r>
            <a:r>
              <a:rPr lang="en-CA" dirty="0" smtClean="0"/>
              <a:t>		    greeting is  “</a:t>
            </a:r>
            <a:r>
              <a:rPr lang="en-CA" dirty="0" err="1" smtClean="0"/>
              <a:t>Ndewo</a:t>
            </a:r>
            <a:r>
              <a:rPr lang="en-CA" dirty="0" smtClean="0"/>
              <a:t>”</a:t>
            </a:r>
          </a:p>
          <a:p>
            <a:pPr marL="27432" indent="0">
              <a:buNone/>
            </a:pPr>
            <a:r>
              <a:rPr lang="en-CA" dirty="0"/>
              <a:t>	</a:t>
            </a:r>
            <a:r>
              <a:rPr lang="en-CA" dirty="0" smtClean="0"/>
              <a:t>	       ENDIF</a:t>
            </a:r>
          </a:p>
          <a:p>
            <a:pPr marL="27432" indent="0">
              <a:buNone/>
            </a:pPr>
            <a:r>
              <a:rPr lang="en-CA" dirty="0"/>
              <a:t>	 </a:t>
            </a:r>
            <a:r>
              <a:rPr lang="en-CA" dirty="0" smtClean="0"/>
              <a:t>            ENDIF</a:t>
            </a:r>
          </a:p>
          <a:p>
            <a:pPr marL="27432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endParaRPr lang="en-CA" dirty="0"/>
          </a:p>
          <a:p>
            <a:pPr lvl="2"/>
            <a:endParaRPr lang="en-CA" dirty="0" smtClean="0"/>
          </a:p>
          <a:p>
            <a:pPr marL="667512" lvl="2" indent="0">
              <a:buNone/>
            </a:pPr>
            <a:endParaRPr lang="en-CA" dirty="0"/>
          </a:p>
          <a:p>
            <a:pPr marL="667512" lvl="2" indent="0">
              <a:buNone/>
            </a:pPr>
            <a:endParaRPr lang="en-CA" dirty="0" smtClean="0"/>
          </a:p>
          <a:p>
            <a:pPr marL="667512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945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Selection </a:t>
            </a:r>
            <a:r>
              <a:rPr lang="en-CA" dirty="0" smtClean="0"/>
              <a:t>Structure (Switch Case)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also for multiple selection.</a:t>
            </a:r>
          </a:p>
          <a:p>
            <a:r>
              <a:rPr lang="en-CA" dirty="0" smtClean="0"/>
              <a:t>Nested IF structure can be translated into Switch Case.</a:t>
            </a:r>
          </a:p>
          <a:p>
            <a:endParaRPr lang="en-CA" dirty="0" smtClean="0"/>
          </a:p>
          <a:p>
            <a:r>
              <a:rPr lang="en-CA" b="1" dirty="0"/>
              <a:t>SWITCH </a:t>
            </a:r>
            <a:r>
              <a:rPr lang="en-CA" b="1" dirty="0" smtClean="0"/>
              <a:t>(</a:t>
            </a:r>
            <a:r>
              <a:rPr lang="en-CA" dirty="0" smtClean="0"/>
              <a:t>expression)</a:t>
            </a:r>
            <a:endParaRPr lang="en-CA" dirty="0"/>
          </a:p>
          <a:p>
            <a:r>
              <a:rPr lang="en-CA" dirty="0" smtClean="0"/>
              <a:t> </a:t>
            </a:r>
            <a:r>
              <a:rPr lang="en-CA" dirty="0"/>
              <a:t>case 1: action1</a:t>
            </a:r>
          </a:p>
          <a:p>
            <a:r>
              <a:rPr lang="en-CA" dirty="0" smtClean="0"/>
              <a:t>case </a:t>
            </a:r>
            <a:r>
              <a:rPr lang="en-CA" dirty="0"/>
              <a:t>2: action2</a:t>
            </a:r>
          </a:p>
          <a:p>
            <a:endParaRPr lang="en-CA" dirty="0"/>
          </a:p>
          <a:p>
            <a:r>
              <a:rPr lang="en-CA" dirty="0" smtClean="0"/>
              <a:t>default</a:t>
            </a:r>
            <a:r>
              <a:rPr lang="en-CA" dirty="0"/>
              <a:t>: </a:t>
            </a:r>
            <a:r>
              <a:rPr lang="en-CA" dirty="0" err="1"/>
              <a:t>actionx</a:t>
            </a:r>
            <a:endParaRPr lang="en-CA" dirty="0"/>
          </a:p>
          <a:p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4293096"/>
            <a:ext cx="0" cy="648072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65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2286000"/>
            <a:ext cx="61722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Pseudo code </a:t>
            </a:r>
            <a:r>
              <a:rPr lang="en-US" dirty="0"/>
              <a:t>is like a programming language but its rules are less stringent.</a:t>
            </a:r>
          </a:p>
          <a:p>
            <a:r>
              <a:rPr lang="en-US" dirty="0" smtClean="0"/>
              <a:t>It is written </a:t>
            </a:r>
            <a:r>
              <a:rPr lang="en-US" dirty="0"/>
              <a:t>as a combination of English and programming </a:t>
            </a:r>
            <a:r>
              <a:rPr lang="en-US" dirty="0" smtClean="0"/>
              <a:t>constructs.</a:t>
            </a:r>
          </a:p>
          <a:p>
            <a:r>
              <a:rPr lang="en-US" dirty="0" smtClean="0"/>
              <a:t>Its </a:t>
            </a:r>
            <a:r>
              <a:rPr lang="en-US" dirty="0"/>
              <a:t>statements can be in sequence form, selection (if, switch) and iteration (while, repeat) constructs in high-level programming </a:t>
            </a:r>
            <a:r>
              <a:rPr lang="en-US" dirty="0" smtClean="0"/>
              <a:t>languages.</a:t>
            </a:r>
            <a:endParaRPr lang="en-US" dirty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0150" y="857250"/>
            <a:ext cx="6800850" cy="1428750"/>
          </a:xfrm>
        </p:spPr>
        <p:txBody>
          <a:bodyPr anchor="ctr"/>
          <a:lstStyle/>
          <a:p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Pseudo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56" name="Line 7"/>
          <p:cNvSpPr>
            <a:spLocks noChangeShapeType="1"/>
          </p:cNvSpPr>
          <p:nvPr/>
        </p:nvSpPr>
        <p:spPr bwMode="auto">
          <a:xfrm>
            <a:off x="1143000" y="1371600"/>
            <a:ext cx="6858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2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64" y="260648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Switch Case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endParaRPr lang="en-CA" dirty="0"/>
          </a:p>
        </p:txBody>
      </p:sp>
      <p:sp>
        <p:nvSpPr>
          <p:cNvPr id="4" name="Flowchart: Decision 3"/>
          <p:cNvSpPr/>
          <p:nvPr/>
        </p:nvSpPr>
        <p:spPr>
          <a:xfrm>
            <a:off x="1043608" y="2636912"/>
            <a:ext cx="2088232" cy="504056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option1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5936" y="2636912"/>
            <a:ext cx="864096" cy="48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statement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636912"/>
            <a:ext cx="864096" cy="4876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Break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5936" y="3488877"/>
            <a:ext cx="864096" cy="48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0152" y="3549757"/>
            <a:ext cx="864096" cy="4876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82916" y="4454866"/>
            <a:ext cx="864096" cy="48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152" y="4453473"/>
            <a:ext cx="864096" cy="4876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87724" y="4063885"/>
            <a:ext cx="0" cy="3996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27984" y="4005064"/>
            <a:ext cx="0" cy="3996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80706" y="3165008"/>
            <a:ext cx="0" cy="347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31840" y="2880759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4860032" y="2880760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60032" y="37936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4860032" y="4689140"/>
            <a:ext cx="1080120" cy="8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7835" y="4698713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1840" y="3753036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51464" y="3140968"/>
            <a:ext cx="0" cy="347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87724" y="4967601"/>
            <a:ext cx="0" cy="347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35596" y="5315510"/>
            <a:ext cx="2304256" cy="48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Default statement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68298" y="5803205"/>
            <a:ext cx="0" cy="347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19663" y="6151114"/>
            <a:ext cx="576064" cy="45447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1819663" y="1247828"/>
            <a:ext cx="497270" cy="38097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042411" y="2371302"/>
            <a:ext cx="0" cy="265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732240" y="2890998"/>
            <a:ext cx="79208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804248" y="3764775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04248" y="4698713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24328" y="2880759"/>
            <a:ext cx="0" cy="347911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9" idx="6"/>
          </p:cNvCxnSpPr>
          <p:nvPr/>
        </p:nvCxnSpPr>
        <p:spPr>
          <a:xfrm flipH="1">
            <a:off x="2395727" y="6359878"/>
            <a:ext cx="5128601" cy="18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1043608" y="3512917"/>
            <a:ext cx="2088232" cy="504056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option2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935596" y="4463545"/>
            <a:ext cx="2304256" cy="504056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>
                <a:solidFill>
                  <a:schemeClr val="tx1"/>
                </a:solidFill>
              </a:rPr>
              <a:t>option</a:t>
            </a:r>
            <a:r>
              <a:rPr lang="en-CA" b="1" i="1" dirty="0" err="1" smtClean="0">
                <a:solidFill>
                  <a:schemeClr val="tx1"/>
                </a:solidFill>
              </a:rPr>
              <a:t>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042412" y="1628800"/>
            <a:ext cx="0" cy="265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1043608" y="1894410"/>
            <a:ext cx="2088231" cy="4768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Input option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47864" y="250410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true</a:t>
            </a:r>
            <a:endParaRPr lang="en-CA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42325" y="332825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true</a:t>
            </a:r>
            <a:endParaRPr lang="en-CA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42325" y="427887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true</a:t>
            </a:r>
            <a:endParaRPr lang="en-CA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107695" y="315429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false</a:t>
            </a:r>
            <a:endParaRPr lang="en-CA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108026" y="49411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false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xmlns="" val="10462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pseudo code that informs new students about Babcock grading system. </a:t>
            </a:r>
          </a:p>
          <a:p>
            <a:r>
              <a:rPr lang="en-CA" dirty="0" smtClean="0"/>
              <a:t>Input data</a:t>
            </a:r>
          </a:p>
          <a:p>
            <a:r>
              <a:rPr lang="en-CA" dirty="0" smtClean="0"/>
              <a:t>Output data</a:t>
            </a:r>
          </a:p>
          <a:p>
            <a:r>
              <a:rPr lang="en-CA" dirty="0" smtClean="0"/>
              <a:t>Processing requirement</a:t>
            </a:r>
          </a:p>
          <a:p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0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</a:t>
            </a:r>
            <a:r>
              <a:rPr lang="en-CA" dirty="0" smtClean="0"/>
              <a:t>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Step1: start</a:t>
            </a:r>
          </a:p>
          <a:p>
            <a:r>
              <a:rPr lang="en-CA" dirty="0" smtClean="0"/>
              <a:t>Step2: Input the grade</a:t>
            </a:r>
          </a:p>
          <a:p>
            <a:r>
              <a:rPr lang="en-CA" dirty="0" smtClean="0"/>
              <a:t>Step3: SWITCH (grade)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smtClean="0"/>
              <a:t>   </a:t>
            </a:r>
            <a:r>
              <a:rPr lang="en-CA" dirty="0"/>
              <a:t>c</a:t>
            </a:r>
            <a:r>
              <a:rPr lang="en-CA" dirty="0" smtClean="0"/>
              <a:t>ase A: Display student score is 90 and above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  Break;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    case B: Display student score is between 61 and 79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                 Break;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    case C: Display student score is between 49 and 60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  Break;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     case D: Display student score is between 44 and 50</a:t>
            </a:r>
          </a:p>
          <a:p>
            <a:pPr marL="0" indent="0">
              <a:buNone/>
            </a:pPr>
            <a:r>
              <a:rPr lang="en-CA" dirty="0" smtClean="0"/>
              <a:t>		        Break;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smtClean="0"/>
              <a:t>    case E: Display student score is between 39 and 45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smtClean="0"/>
              <a:t>                    Break;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smtClean="0"/>
              <a:t>    case F: Display student score is below 40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                    Break;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     default: Input correct grade</a:t>
            </a:r>
          </a:p>
          <a:p>
            <a:pPr marL="0" indent="0">
              <a:buNone/>
            </a:pPr>
            <a:r>
              <a:rPr lang="en-CA" dirty="0" smtClean="0"/>
              <a:t>Step4: Stop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98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Iteration/Repetition/Loop </a:t>
            </a:r>
            <a:r>
              <a:rPr lang="en-CA" sz="4400" dirty="0" smtClean="0"/>
              <a:t>Structure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Iteration structure is for testing certain condition, if the condition evaluates as </a:t>
            </a:r>
            <a:r>
              <a:rPr lang="en-CA" dirty="0" smtClean="0"/>
              <a:t>true, </a:t>
            </a:r>
            <a:r>
              <a:rPr lang="en-CA" dirty="0"/>
              <a:t>action statements will be executed</a:t>
            </a:r>
            <a:r>
              <a:rPr lang="en-CA" dirty="0" smtClean="0"/>
              <a:t>.</a:t>
            </a:r>
          </a:p>
          <a:p>
            <a:r>
              <a:rPr lang="en-CA" dirty="0" smtClean="0"/>
              <a:t>Iteration structure can be broadly grouped into two, depending on when the condition is tested. </a:t>
            </a:r>
            <a:endParaRPr lang="en-CA" dirty="0"/>
          </a:p>
          <a:p>
            <a:r>
              <a:rPr lang="en-CA" dirty="0" smtClean="0"/>
              <a:t>They are:</a:t>
            </a:r>
          </a:p>
          <a:p>
            <a:r>
              <a:rPr lang="en-CA" dirty="0" smtClean="0"/>
              <a:t>Pre-test structure</a:t>
            </a:r>
          </a:p>
          <a:p>
            <a:r>
              <a:rPr lang="en-CA" dirty="0" smtClean="0"/>
              <a:t>Post-test structure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97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Groups of loop </a:t>
            </a:r>
            <a:r>
              <a:rPr lang="en-CA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Pre-test loop structure:</a:t>
            </a:r>
          </a:p>
          <a:p>
            <a:r>
              <a:rPr lang="en-GB" dirty="0" smtClean="0"/>
              <a:t>WHILE </a:t>
            </a:r>
            <a:r>
              <a:rPr lang="en-GB" dirty="0"/>
              <a:t>and </a:t>
            </a:r>
            <a:r>
              <a:rPr lang="en-GB" dirty="0" smtClean="0"/>
              <a:t>ENDWHILE statement</a:t>
            </a:r>
          </a:p>
          <a:p>
            <a:r>
              <a:rPr lang="en-GB" dirty="0" smtClean="0"/>
              <a:t>FOR statement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Post-test loop structure:</a:t>
            </a:r>
            <a:endParaRPr lang="en-GB" b="1" dirty="0"/>
          </a:p>
          <a:p>
            <a:r>
              <a:rPr lang="en-GB" dirty="0" smtClean="0"/>
              <a:t>DO WHILE </a:t>
            </a:r>
            <a:endParaRPr lang="en-GB" dirty="0"/>
          </a:p>
          <a:p>
            <a:r>
              <a:rPr lang="en-GB" dirty="0"/>
              <a:t>DOUNTIL  </a:t>
            </a:r>
            <a:r>
              <a:rPr lang="en-GB" dirty="0" smtClean="0"/>
              <a:t>and ENDDO</a:t>
            </a:r>
            <a:endParaRPr lang="en-GB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086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dirty="0" smtClean="0"/>
              <a:t>DO and ENDWHILE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b="1" dirty="0"/>
              <a:t>WHILE </a:t>
            </a:r>
            <a:r>
              <a:rPr lang="en-CA" dirty="0"/>
              <a:t>condition (while condition is true, then do subordinate </a:t>
            </a:r>
            <a:r>
              <a:rPr lang="en-CA" dirty="0" smtClean="0"/>
              <a:t>statements)</a:t>
            </a:r>
          </a:p>
          <a:p>
            <a:r>
              <a:rPr lang="en-GB" dirty="0" smtClean="0"/>
              <a:t>statement</a:t>
            </a:r>
            <a:r>
              <a:rPr lang="en-GB" sz="4000" dirty="0" smtClean="0"/>
              <a:t>1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WHILE (</a:t>
            </a:r>
            <a:r>
              <a:rPr lang="en-GB" dirty="0" smtClean="0"/>
              <a:t>statement2/condition=true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DO (</a:t>
            </a:r>
            <a:r>
              <a:rPr lang="en-GB" dirty="0" smtClean="0"/>
              <a:t>statement3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ENDWHILE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The </a:t>
            </a:r>
            <a:r>
              <a:rPr lang="en-GB" dirty="0"/>
              <a:t>loop is entered if the </a:t>
            </a:r>
            <a:r>
              <a:rPr lang="en-GB" dirty="0" smtClean="0"/>
              <a:t>expression or condition </a:t>
            </a:r>
            <a:r>
              <a:rPr lang="en-GB" dirty="0"/>
              <a:t>in the while statement evaluates to true.</a:t>
            </a:r>
          </a:p>
          <a:p>
            <a:r>
              <a:rPr lang="en-GB" dirty="0"/>
              <a:t>If the condition is FALSE, the loop isn't entered. And, if the condition is TRUE, the body of the loop is executed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694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CA" dirty="0"/>
              <a:t>WHILE DO and ENDWHILE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5181640"/>
          </a:xfrm>
        </p:spPr>
        <p:txBody>
          <a:bodyPr/>
          <a:lstStyle/>
          <a:p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18968" y="1772816"/>
            <a:ext cx="24430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expression1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2015716" y="2756888"/>
            <a:ext cx="2916324" cy="1152128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t</a:t>
            </a:r>
            <a:r>
              <a:rPr lang="en-CA" b="1" dirty="0" smtClean="0">
                <a:solidFill>
                  <a:schemeClr val="tx1"/>
                </a:solidFill>
              </a:rPr>
              <a:t>esting condition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213738" y="4221088"/>
            <a:ext cx="252028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</a:t>
            </a:r>
            <a:r>
              <a:rPr lang="en-CA" b="1" dirty="0" smtClean="0">
                <a:solidFill>
                  <a:schemeClr val="tx1"/>
                </a:solidFill>
              </a:rPr>
              <a:t>ction statement (s)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2285746" y="5149411"/>
            <a:ext cx="2376264" cy="864096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output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3473878" y="2276872"/>
            <a:ext cx="0" cy="480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3473878" y="3909016"/>
            <a:ext cx="0" cy="312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40489" y="4725144"/>
            <a:ext cx="1" cy="42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63888" y="3880386"/>
            <a:ext cx="12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True (</a:t>
            </a:r>
            <a:r>
              <a:rPr lang="en-CA" b="1" dirty="0" smtClean="0">
                <a:solidFill>
                  <a:schemeClr val="accent1"/>
                </a:solidFill>
              </a:rPr>
              <a:t>DO</a:t>
            </a:r>
            <a:r>
              <a:rPr lang="en-CA" b="1" dirty="0" smtClean="0"/>
              <a:t>)</a:t>
            </a:r>
            <a:endParaRPr lang="en-CA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47864" y="6013507"/>
            <a:ext cx="0" cy="367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331640" y="6381328"/>
            <a:ext cx="2016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31640" y="3332952"/>
            <a:ext cx="0" cy="3048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31640" y="3349700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920724" y="5085184"/>
            <a:ext cx="1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32040" y="3349700"/>
            <a:ext cx="2016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48265" y="3332952"/>
            <a:ext cx="0" cy="916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ata 38"/>
          <p:cNvSpPr/>
          <p:nvPr/>
        </p:nvSpPr>
        <p:spPr>
          <a:xfrm>
            <a:off x="5688124" y="4221088"/>
            <a:ext cx="2376264" cy="864096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o</a:t>
            </a:r>
            <a:r>
              <a:rPr lang="en-CA" b="1" dirty="0" smtClean="0">
                <a:solidFill>
                  <a:schemeClr val="tx1"/>
                </a:solidFill>
              </a:rPr>
              <a:t>utput (optional)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60232" y="5733256"/>
            <a:ext cx="614224" cy="43204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4999" y="2963620"/>
            <a:ext cx="222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False (</a:t>
            </a:r>
            <a:r>
              <a:rPr lang="en-CA" b="1" dirty="0" smtClean="0">
                <a:solidFill>
                  <a:schemeClr val="accent1"/>
                </a:solidFill>
              </a:rPr>
              <a:t>ENDWHILE</a:t>
            </a:r>
            <a:r>
              <a:rPr lang="en-CA" b="1" dirty="0" smtClean="0"/>
              <a:t>)</a:t>
            </a:r>
            <a:endParaRPr lang="en-CA" b="1" dirty="0"/>
          </a:p>
        </p:txBody>
      </p:sp>
      <p:sp>
        <p:nvSpPr>
          <p:cNvPr id="48" name="TextBox 47"/>
          <p:cNvSpPr txBox="1"/>
          <p:nvPr/>
        </p:nvSpPr>
        <p:spPr>
          <a:xfrm rot="20058627">
            <a:off x="2237859" y="271675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/>
                </a:solidFill>
              </a:rPr>
              <a:t>WHILE</a:t>
            </a:r>
            <a:endParaRPr lang="en-CA" b="1" dirty="0">
              <a:solidFill>
                <a:schemeClr val="accent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203540" y="1268760"/>
            <a:ext cx="473897" cy="28803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/>
          <p:cNvCxnSpPr>
            <a:endCxn id="4" idx="0"/>
          </p:cNvCxnSpPr>
          <p:nvPr/>
        </p:nvCxnSpPr>
        <p:spPr>
          <a:xfrm>
            <a:off x="3440489" y="155679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20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CA" dirty="0"/>
              <a:t>WHILE DO and ENDWHILE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CA" dirty="0" smtClean="0"/>
              <a:t>Examples:</a:t>
            </a:r>
          </a:p>
          <a:p>
            <a:r>
              <a:rPr lang="en-CA" dirty="0" smtClean="0"/>
              <a:t>List the figures between 1 and 100</a:t>
            </a:r>
          </a:p>
          <a:p>
            <a:r>
              <a:rPr lang="en-CA" dirty="0" smtClean="0"/>
              <a:t>List the figures from 1 to 100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Input data</a:t>
            </a:r>
          </a:p>
          <a:p>
            <a:r>
              <a:rPr lang="en-CA" dirty="0" smtClean="0"/>
              <a:t>Set figure/count initial value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Output data</a:t>
            </a:r>
          </a:p>
          <a:p>
            <a:r>
              <a:rPr lang="en-CA" dirty="0" smtClean="0"/>
              <a:t>Figures between 1 to 100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Processing requirement</a:t>
            </a:r>
          </a:p>
          <a:p>
            <a:r>
              <a:rPr lang="en-CA" dirty="0" smtClean="0"/>
              <a:t>Increase figure/count by 1 </a:t>
            </a:r>
          </a:p>
          <a:p>
            <a:r>
              <a:rPr lang="en-CA" dirty="0" smtClean="0"/>
              <a:t>Test if the figure/count is between 1 and 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104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26" y="404664"/>
            <a:ext cx="8229600" cy="936104"/>
          </a:xfrm>
        </p:spPr>
        <p:txBody>
          <a:bodyPr>
            <a:normAutofit/>
          </a:bodyPr>
          <a:lstStyle/>
          <a:p>
            <a:r>
              <a:rPr lang="en-CA" dirty="0" smtClean="0"/>
              <a:t>Example 1 </a:t>
            </a:r>
            <a:r>
              <a:rPr lang="en-CA" dirty="0" err="1" smtClean="0"/>
              <a:t>contd</a:t>
            </a:r>
            <a:r>
              <a:rPr lang="en-CA" dirty="0" smtClean="0"/>
              <a:t>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GB" dirty="0"/>
              <a:t>For the first time the algorithm will run like the above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Step1: start</a:t>
            </a:r>
          </a:p>
          <a:p>
            <a:r>
              <a:rPr lang="en-GB" dirty="0" smtClean="0"/>
              <a:t>Step2: count = </a:t>
            </a:r>
            <a:r>
              <a:rPr lang="en-GB" sz="3600" dirty="0"/>
              <a:t>1</a:t>
            </a:r>
            <a:endParaRPr lang="en-GB" dirty="0"/>
          </a:p>
          <a:p>
            <a:r>
              <a:rPr lang="en-GB" dirty="0" smtClean="0"/>
              <a:t>Step3:</a:t>
            </a:r>
            <a:r>
              <a:rPr lang="en-GB" dirty="0" smtClean="0">
                <a:solidFill>
                  <a:srgbClr val="FF0000"/>
                </a:solidFill>
              </a:rPr>
              <a:t> WHILE (</a:t>
            </a:r>
            <a:r>
              <a:rPr lang="en-GB" dirty="0" smtClean="0"/>
              <a:t>count&lt; 99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DO </a:t>
            </a:r>
          </a:p>
          <a:p>
            <a:pPr lvl="1"/>
            <a:r>
              <a:rPr lang="en-GB" dirty="0"/>
              <a:t>Print count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ount=count+1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ENDWHILE</a:t>
            </a:r>
          </a:p>
          <a:p>
            <a:r>
              <a:rPr lang="en-CA" dirty="0"/>
              <a:t>Step4: </a:t>
            </a:r>
            <a:r>
              <a:rPr lang="en-CA" dirty="0" smtClean="0"/>
              <a:t>Print </a:t>
            </a:r>
            <a:r>
              <a:rPr lang="en-CA" dirty="0"/>
              <a:t>“The End”</a:t>
            </a:r>
          </a:p>
          <a:p>
            <a:r>
              <a:rPr lang="en-CA" dirty="0"/>
              <a:t>Step5: </a:t>
            </a:r>
            <a:r>
              <a:rPr lang="en-CA" dirty="0" smtClean="0"/>
              <a:t>stop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CA" dirty="0"/>
          </a:p>
        </p:txBody>
      </p:sp>
      <p:sp>
        <p:nvSpPr>
          <p:cNvPr id="4" name="Curved Left Arrow 3"/>
          <p:cNvSpPr/>
          <p:nvPr/>
        </p:nvSpPr>
        <p:spPr>
          <a:xfrm>
            <a:off x="4871413" y="2515086"/>
            <a:ext cx="648072" cy="7698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5519485" y="3008271"/>
            <a:ext cx="728528" cy="7103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6765545" y="3890821"/>
            <a:ext cx="1085517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6156176" y="3510634"/>
            <a:ext cx="724441" cy="6384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276471" y="3569455"/>
            <a:ext cx="2232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863276" y="4002508"/>
            <a:ext cx="129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4771351" y="2155046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1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6058863" y="2828251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6664593" y="3284983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3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7783236" y="3808435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4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741209" y="443711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60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31" y="404664"/>
            <a:ext cx="8229600" cy="864096"/>
          </a:xfrm>
        </p:spPr>
        <p:txBody>
          <a:bodyPr/>
          <a:lstStyle/>
          <a:p>
            <a:r>
              <a:rPr lang="en-CA" dirty="0"/>
              <a:t>Example </a:t>
            </a:r>
            <a:r>
              <a:rPr lang="en-CA" dirty="0" smtClean="0"/>
              <a:t>1 </a:t>
            </a:r>
            <a:r>
              <a:rPr lang="en-CA" dirty="0" err="1" smtClean="0"/>
              <a:t>contd</a:t>
            </a:r>
            <a:r>
              <a:rPr lang="en-CA" dirty="0" smtClean="0"/>
              <a:t>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31" y="1450464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The process will continue this way whenever the value of count increases and its value is any figure from 2 t0 99. 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Step1: start</a:t>
            </a:r>
          </a:p>
          <a:p>
            <a:r>
              <a:rPr lang="en-GB" dirty="0" smtClean="0"/>
              <a:t>Step2: count </a:t>
            </a:r>
            <a:r>
              <a:rPr lang="en-GB" dirty="0"/>
              <a:t>= </a:t>
            </a:r>
            <a:r>
              <a:rPr lang="en-GB" sz="3600" dirty="0"/>
              <a:t>1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Step3: WHILE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count&lt; </a:t>
            </a:r>
            <a:r>
              <a:rPr lang="en-GB" dirty="0" smtClean="0"/>
              <a:t>99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DO </a:t>
            </a:r>
          </a:p>
          <a:p>
            <a:pPr lvl="1"/>
            <a:r>
              <a:rPr lang="en-GB" dirty="0"/>
              <a:t>count= count + 1</a:t>
            </a:r>
          </a:p>
          <a:p>
            <a:pPr lvl="1"/>
            <a:r>
              <a:rPr lang="en-GB" dirty="0"/>
              <a:t>Print count</a:t>
            </a:r>
          </a:p>
          <a:p>
            <a:r>
              <a:rPr lang="en-GB" dirty="0">
                <a:solidFill>
                  <a:srgbClr val="FF0000"/>
                </a:solidFill>
              </a:rPr>
              <a:t>ENDWHILE</a:t>
            </a:r>
          </a:p>
          <a:p>
            <a:r>
              <a:rPr lang="en-CA" dirty="0"/>
              <a:t>Step4: print “The End”</a:t>
            </a:r>
          </a:p>
          <a:p>
            <a:r>
              <a:rPr lang="en-CA" dirty="0"/>
              <a:t>Step5: </a:t>
            </a:r>
            <a:r>
              <a:rPr lang="en-CA" dirty="0" smtClean="0"/>
              <a:t>stop</a:t>
            </a:r>
          </a:p>
        </p:txBody>
      </p:sp>
      <p:sp>
        <p:nvSpPr>
          <p:cNvPr id="6" name="Curved Down Arrow 5"/>
          <p:cNvSpPr/>
          <p:nvPr/>
        </p:nvSpPr>
        <p:spPr>
          <a:xfrm rot="16200000" flipV="1">
            <a:off x="4010248" y="3443313"/>
            <a:ext cx="1152128" cy="6914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5148063" y="3356992"/>
            <a:ext cx="795983" cy="3938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5944046" y="3554373"/>
            <a:ext cx="936104" cy="5939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6708594" y="3859575"/>
            <a:ext cx="936104" cy="6495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240585" y="2888940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1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5330030" y="2996952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276546" y="3212976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7308304" y="3599699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699792" y="4365104"/>
            <a:ext cx="4008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31840" y="3999850"/>
            <a:ext cx="281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 flipH="1">
            <a:off x="2367911" y="3652356"/>
            <a:ext cx="2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43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7051" y="2686051"/>
            <a:ext cx="5556250" cy="276582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tree</a:t>
            </a:r>
            <a:r>
              <a:rPr lang="en-US" dirty="0"/>
              <a:t> structure is then written in </a:t>
            </a:r>
            <a:r>
              <a:rPr lang="en-US" dirty="0" smtClean="0"/>
              <a:t>pseudo code </a:t>
            </a:r>
            <a:r>
              <a:rPr lang="en-US" dirty="0"/>
              <a:t>in order to give us our algorithm which can be easily translated into a code. This involves the use of control </a:t>
            </a:r>
            <a:r>
              <a:rPr lang="en-US" dirty="0" smtClean="0"/>
              <a:t>structure.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Thus at the end of this stage </a:t>
            </a:r>
            <a:r>
              <a:rPr lang="en-US" dirty="0" smtClean="0"/>
              <a:t>there must be a </a:t>
            </a:r>
            <a:r>
              <a:rPr lang="en-US" b="1" dirty="0" smtClean="0">
                <a:solidFill>
                  <a:srgbClr val="C00000"/>
                </a:solidFill>
              </a:rPr>
              <a:t>devised  </a:t>
            </a:r>
            <a:r>
              <a:rPr lang="en-US" b="1" dirty="0" smtClean="0">
                <a:solidFill>
                  <a:srgbClr val="C00000"/>
                </a:solidFill>
              </a:rPr>
              <a:t>plan</a:t>
            </a:r>
            <a:r>
              <a:rPr lang="en-US" dirty="0" smtClean="0"/>
              <a:t> </a:t>
            </a:r>
            <a:r>
              <a:rPr lang="en-US" dirty="0"/>
              <a:t>i.e.  </a:t>
            </a:r>
            <a:r>
              <a:rPr lang="en-US" dirty="0" smtClean="0"/>
              <a:t>an </a:t>
            </a:r>
            <a:r>
              <a:rPr lang="en-US" dirty="0"/>
              <a:t>algorithm.</a:t>
            </a:r>
          </a:p>
        </p:txBody>
      </p:sp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THE PSEUDOCODE</a:t>
            </a:r>
          </a:p>
        </p:txBody>
      </p:sp>
    </p:spTree>
    <p:extLst>
      <p:ext uri="{BB962C8B-B14F-4D97-AF65-F5344CB8AC3E}">
        <p14:creationId xmlns:p14="http://schemas.microsoft.com/office/powerpoint/2010/main" xmlns="" val="127724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CA" dirty="0"/>
              <a:t>Example 1 </a:t>
            </a:r>
            <a:r>
              <a:rPr lang="en-CA" dirty="0" err="1"/>
              <a:t>contd</a:t>
            </a:r>
            <a:r>
              <a:rPr lang="en-CA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en-GB" dirty="0" smtClean="0"/>
              <a:t>When count increases to 100 the process is as follows:</a:t>
            </a:r>
          </a:p>
          <a:p>
            <a:r>
              <a:rPr lang="en-GB" dirty="0" smtClean="0"/>
              <a:t>Step1: start</a:t>
            </a:r>
          </a:p>
          <a:p>
            <a:r>
              <a:rPr lang="en-GB" dirty="0" smtClean="0"/>
              <a:t>Step2: count </a:t>
            </a:r>
            <a:r>
              <a:rPr lang="en-GB" dirty="0"/>
              <a:t>= </a:t>
            </a:r>
            <a:r>
              <a:rPr lang="en-GB" sz="3600" dirty="0"/>
              <a:t>1</a:t>
            </a:r>
            <a:endParaRPr lang="en-GB" dirty="0"/>
          </a:p>
          <a:p>
            <a:r>
              <a:rPr lang="en-GB" dirty="0" smtClean="0"/>
              <a:t>Step3:</a:t>
            </a:r>
            <a:r>
              <a:rPr lang="en-GB" dirty="0" smtClean="0">
                <a:solidFill>
                  <a:srgbClr val="FF0000"/>
                </a:solidFill>
              </a:rPr>
              <a:t> WHILE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count&lt; </a:t>
            </a:r>
            <a:r>
              <a:rPr lang="en-GB" dirty="0" smtClean="0"/>
              <a:t>99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DO </a:t>
            </a:r>
          </a:p>
          <a:p>
            <a:pPr lvl="1"/>
            <a:r>
              <a:rPr lang="en-GB" dirty="0"/>
              <a:t>count= count + 1</a:t>
            </a:r>
          </a:p>
          <a:p>
            <a:pPr lvl="1"/>
            <a:r>
              <a:rPr lang="en-GB" dirty="0"/>
              <a:t>Print </a:t>
            </a:r>
            <a:r>
              <a:rPr lang="en-GB" dirty="0" smtClean="0"/>
              <a:t>count 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ENDWHILE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CA" dirty="0" smtClean="0"/>
              <a:t>Step4: print “The End”</a:t>
            </a:r>
          </a:p>
          <a:p>
            <a:r>
              <a:rPr lang="en-CA" dirty="0" smtClean="0"/>
              <a:t>Step5: stop</a:t>
            </a:r>
            <a:endParaRPr lang="en-CA" dirty="0"/>
          </a:p>
        </p:txBody>
      </p:sp>
      <p:sp>
        <p:nvSpPr>
          <p:cNvPr id="4" name="Curved Down Arrow 3"/>
          <p:cNvSpPr/>
          <p:nvPr/>
        </p:nvSpPr>
        <p:spPr>
          <a:xfrm rot="16200000" flipV="1">
            <a:off x="4310033" y="3600019"/>
            <a:ext cx="1728192" cy="8100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5654183" y="3212976"/>
            <a:ext cx="936104" cy="21065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769084" y="2852936"/>
            <a:ext cx="432048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1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5716845" y="2852936"/>
            <a:ext cx="427094" cy="360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35897" y="5085184"/>
            <a:ext cx="1977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44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CA" dirty="0" smtClean="0"/>
              <a:t>Example 1 </a:t>
            </a:r>
            <a:r>
              <a:rPr lang="en-CA" dirty="0" err="1" smtClean="0"/>
              <a:t>contd</a:t>
            </a:r>
            <a:r>
              <a:rPr lang="en-CA" smtClean="0"/>
              <a:t>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 err="1" smtClean="0"/>
              <a:t>pseudocode</a:t>
            </a:r>
            <a:r>
              <a:rPr lang="en-GB" dirty="0" smtClean="0"/>
              <a:t> can be written such that action statements will be called. This means that the action statement will be in another step. For example:</a:t>
            </a:r>
          </a:p>
          <a:p>
            <a:r>
              <a:rPr lang="en-GB" dirty="0" smtClean="0"/>
              <a:t>Step1</a:t>
            </a:r>
            <a:r>
              <a:rPr lang="en-GB" dirty="0"/>
              <a:t>: start</a:t>
            </a:r>
          </a:p>
          <a:p>
            <a:r>
              <a:rPr lang="en-GB" dirty="0"/>
              <a:t>Step2: count = </a:t>
            </a:r>
            <a:r>
              <a:rPr lang="en-GB" sz="3600" dirty="0"/>
              <a:t>1</a:t>
            </a:r>
            <a:endParaRPr lang="en-GB" dirty="0"/>
          </a:p>
          <a:p>
            <a:r>
              <a:rPr lang="en-GB" dirty="0"/>
              <a:t>Step3:</a:t>
            </a:r>
            <a:r>
              <a:rPr lang="en-GB" dirty="0">
                <a:solidFill>
                  <a:srgbClr val="FF0000"/>
                </a:solidFill>
              </a:rPr>
              <a:t> WHILE (</a:t>
            </a:r>
            <a:r>
              <a:rPr lang="en-GB" dirty="0"/>
              <a:t>count&lt; </a:t>
            </a:r>
            <a:r>
              <a:rPr lang="en-GB" dirty="0" smtClean="0"/>
              <a:t>100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DO </a:t>
            </a:r>
            <a:r>
              <a:rPr lang="en-GB" dirty="0" smtClean="0"/>
              <a:t>Process 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ENDWHILE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CA" dirty="0"/>
              <a:t>Step4: print “The End</a:t>
            </a:r>
            <a:r>
              <a:rPr lang="en-CA" dirty="0" smtClean="0"/>
              <a:t>”</a:t>
            </a:r>
          </a:p>
          <a:p>
            <a:r>
              <a:rPr lang="en-CA" dirty="0" smtClean="0"/>
              <a:t>Step5: Process</a:t>
            </a:r>
          </a:p>
          <a:p>
            <a:pPr lvl="3"/>
            <a:r>
              <a:rPr lang="en-GB" dirty="0" smtClean="0"/>
              <a:t>count</a:t>
            </a:r>
            <a:r>
              <a:rPr lang="en-GB" dirty="0"/>
              <a:t>= count + </a:t>
            </a:r>
            <a:r>
              <a:rPr lang="en-GB" dirty="0" smtClean="0"/>
              <a:t>1</a:t>
            </a:r>
          </a:p>
          <a:p>
            <a:pPr lvl="3"/>
            <a:r>
              <a:rPr lang="en-GB" dirty="0" smtClean="0"/>
              <a:t>Print </a:t>
            </a:r>
            <a:r>
              <a:rPr lang="en-GB" dirty="0"/>
              <a:t>count </a:t>
            </a:r>
            <a:endParaRPr lang="en-CA" dirty="0"/>
          </a:p>
          <a:p>
            <a:r>
              <a:rPr lang="en-CA" dirty="0"/>
              <a:t>Step5: stop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496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 </a:t>
            </a:r>
            <a:r>
              <a:rPr lang="en-CA" dirty="0" err="1" smtClean="0"/>
              <a:t>contd</a:t>
            </a: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Step1: start</a:t>
            </a:r>
          </a:p>
          <a:p>
            <a:r>
              <a:rPr lang="en-GB" dirty="0"/>
              <a:t>Step2: count </a:t>
            </a:r>
            <a:r>
              <a:rPr lang="en-GB"/>
              <a:t>= </a:t>
            </a:r>
            <a:r>
              <a:rPr lang="en-GB" sz="3600" dirty="0"/>
              <a:t>2</a:t>
            </a:r>
            <a:endParaRPr lang="en-GB" dirty="0"/>
          </a:p>
          <a:p>
            <a:r>
              <a:rPr lang="en-GB" dirty="0"/>
              <a:t>Step3:</a:t>
            </a:r>
            <a:r>
              <a:rPr lang="en-GB" dirty="0">
                <a:solidFill>
                  <a:srgbClr val="FF0000"/>
                </a:solidFill>
              </a:rPr>
              <a:t> WHILE (</a:t>
            </a:r>
            <a:r>
              <a:rPr lang="en-GB" dirty="0"/>
              <a:t>count&lt; </a:t>
            </a:r>
            <a:r>
              <a:rPr lang="en-GB" dirty="0" smtClean="0"/>
              <a:t>=99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DO </a:t>
            </a:r>
          </a:p>
          <a:p>
            <a:pPr lvl="1"/>
            <a:r>
              <a:rPr lang="en-GB" dirty="0" smtClean="0"/>
              <a:t>Print count</a:t>
            </a:r>
          </a:p>
          <a:p>
            <a:pPr lvl="1"/>
            <a:r>
              <a:rPr lang="en-GB" dirty="0" smtClean="0"/>
              <a:t>count</a:t>
            </a:r>
            <a:r>
              <a:rPr lang="en-GB" dirty="0"/>
              <a:t>= count + </a:t>
            </a:r>
            <a:r>
              <a:rPr lang="en-GB" dirty="0" smtClean="0"/>
              <a:t>1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ENDWHILE</a:t>
            </a:r>
          </a:p>
          <a:p>
            <a:r>
              <a:rPr lang="en-CA" dirty="0"/>
              <a:t>Step4: print “The End”</a:t>
            </a:r>
          </a:p>
          <a:p>
            <a:r>
              <a:rPr lang="en-CA" dirty="0"/>
              <a:t>Step5: stop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659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Lab work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</a:t>
            </a:r>
            <a:r>
              <a:rPr lang="en-CA" dirty="0" err="1" smtClean="0"/>
              <a:t>pseudocode</a:t>
            </a:r>
            <a:r>
              <a:rPr lang="en-CA" dirty="0" smtClean="0"/>
              <a:t> to calculate the average grade of 30 students in a course.</a:t>
            </a:r>
          </a:p>
          <a:p>
            <a:r>
              <a:rPr lang="en-CA" dirty="0" smtClean="0"/>
              <a:t>Write a pseudo code to calculate the average grade of students offering cosc101.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Hint: ask the class rep for the number of students in the class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215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A642A-A702-41F7-8873-821E625A614D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Using a Sentinel Value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user can be allowed to keep entering the loop until he enters a special value that signals that he’s done.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special signal value is called a </a:t>
            </a:r>
            <a:r>
              <a:rPr lang="en-US" b="1" dirty="0" smtClean="0"/>
              <a:t>sentinel</a:t>
            </a:r>
            <a:r>
              <a:rPr lang="en-US" dirty="0" smtClean="0"/>
              <a:t> </a:t>
            </a:r>
            <a:r>
              <a:rPr lang="en-US" b="1" dirty="0" smtClean="0"/>
              <a:t>value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is also known as flag or signal value.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Its for indicating the end of data entry.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can also be used when the user does not know the number of variables to be entered. This means when the repetition is indefinite.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sentinel value  must be a legal value for the problem at hand.  For example, we can’t use 0 (zero) as the sentinel value for an exam score.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83273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pseudo code to compute the average grade of students in a class.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Note: the </a:t>
            </a:r>
            <a:r>
              <a:rPr lang="en-CA" dirty="0" err="1" smtClean="0">
                <a:solidFill>
                  <a:srgbClr val="FF0000"/>
                </a:solidFill>
              </a:rPr>
              <a:t>pseudocode</a:t>
            </a:r>
            <a:r>
              <a:rPr lang="en-CA" dirty="0" smtClean="0">
                <a:solidFill>
                  <a:srgbClr val="FF0000"/>
                </a:solidFill>
              </a:rPr>
              <a:t> should determine the number of student in the class.</a:t>
            </a:r>
          </a:p>
          <a:p>
            <a:r>
              <a:rPr lang="en-CA" dirty="0" smtClean="0"/>
              <a:t>Input data</a:t>
            </a:r>
          </a:p>
          <a:p>
            <a:r>
              <a:rPr lang="en-CA" dirty="0" smtClean="0"/>
              <a:t>Output data</a:t>
            </a:r>
          </a:p>
          <a:p>
            <a:r>
              <a:rPr lang="en-CA" dirty="0" smtClean="0"/>
              <a:t>Processing requirement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72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en-CA" dirty="0" smtClean="0"/>
              <a:t>Example: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Step1: start</a:t>
            </a:r>
          </a:p>
          <a:p>
            <a:r>
              <a:rPr lang="en-GB" dirty="0"/>
              <a:t>Step2: count = </a:t>
            </a:r>
            <a:r>
              <a:rPr lang="en-GB" dirty="0" smtClean="0"/>
              <a:t>0, Total = 0</a:t>
            </a:r>
          </a:p>
          <a:p>
            <a:r>
              <a:rPr lang="en-GB" dirty="0" smtClean="0"/>
              <a:t>Step3: Input grade</a:t>
            </a:r>
            <a:endParaRPr lang="en-GB" dirty="0"/>
          </a:p>
          <a:p>
            <a:r>
              <a:rPr lang="en-GB" dirty="0" smtClean="0"/>
              <a:t>Step4: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WHILE 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smtClean="0"/>
              <a:t>grade!=-1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DO </a:t>
            </a:r>
          </a:p>
          <a:p>
            <a:pPr lvl="1"/>
            <a:r>
              <a:rPr lang="en-GB" dirty="0" smtClean="0"/>
              <a:t>Print student grade</a:t>
            </a:r>
          </a:p>
          <a:p>
            <a:pPr lvl="1"/>
            <a:r>
              <a:rPr lang="en-GB" dirty="0" smtClean="0"/>
              <a:t>count</a:t>
            </a:r>
            <a:r>
              <a:rPr lang="en-GB" dirty="0"/>
              <a:t>= count + </a:t>
            </a:r>
            <a:r>
              <a:rPr lang="en-GB" dirty="0" smtClean="0"/>
              <a:t>1</a:t>
            </a:r>
          </a:p>
          <a:p>
            <a:pPr lvl="1"/>
            <a:r>
              <a:rPr lang="en-GB" dirty="0" smtClean="0"/>
              <a:t>Total= Total + student grade</a:t>
            </a:r>
          </a:p>
          <a:p>
            <a:pPr lvl="1"/>
            <a:r>
              <a:rPr lang="en-GB" dirty="0" smtClean="0"/>
              <a:t>Input </a:t>
            </a:r>
            <a:r>
              <a:rPr lang="en-GB" dirty="0"/>
              <a:t>student </a:t>
            </a:r>
            <a:r>
              <a:rPr lang="en-GB" dirty="0" smtClean="0"/>
              <a:t>grade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ENDWHILE</a:t>
            </a:r>
          </a:p>
          <a:p>
            <a:r>
              <a:rPr lang="en-GB" dirty="0" smtClean="0"/>
              <a:t>Step5: average= Total/count</a:t>
            </a:r>
            <a:endParaRPr lang="en-GB" dirty="0"/>
          </a:p>
          <a:p>
            <a:r>
              <a:rPr lang="en-CA" dirty="0" smtClean="0"/>
              <a:t>Step6: </a:t>
            </a:r>
            <a:r>
              <a:rPr lang="en-CA" dirty="0"/>
              <a:t>print </a:t>
            </a:r>
            <a:r>
              <a:rPr lang="en-CA" dirty="0" smtClean="0"/>
              <a:t>count, Total and average</a:t>
            </a:r>
            <a:endParaRPr lang="en-CA" dirty="0"/>
          </a:p>
          <a:p>
            <a:r>
              <a:rPr lang="en-CA" dirty="0" smtClean="0"/>
              <a:t>Step7: </a:t>
            </a:r>
            <a:r>
              <a:rPr lang="en-CA" dirty="0"/>
              <a:t>stop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4569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is a </a:t>
            </a:r>
            <a:r>
              <a:rPr lang="en-CA" dirty="0"/>
              <a:t>specialized version of WHILE for repeating execution of statements </a:t>
            </a:r>
            <a:r>
              <a:rPr lang="en-CA" dirty="0" smtClean="0"/>
              <a:t>a specific </a:t>
            </a:r>
            <a:r>
              <a:rPr lang="en-CA" dirty="0"/>
              <a:t>number of </a:t>
            </a:r>
            <a:r>
              <a:rPr lang="en-CA" dirty="0" smtClean="0"/>
              <a:t>times.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454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563888" y="2950096"/>
            <a:ext cx="504056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5916" y="3382144"/>
            <a:ext cx="0" cy="488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692528" y="3774793"/>
            <a:ext cx="1792686" cy="813792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Test condition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13742" y="4178351"/>
            <a:ext cx="5610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31840" y="3870229"/>
            <a:ext cx="1102155" cy="6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Initial value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85214" y="4181689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96344" y="3866891"/>
            <a:ext cx="1205544" cy="6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modification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914535" y="5320241"/>
            <a:ext cx="634379" cy="3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548917" y="3166120"/>
            <a:ext cx="31883" cy="2154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07031" y="4493149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10479" y="6118447"/>
            <a:ext cx="504056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Connector 31"/>
          <p:cNvCxnSpPr/>
          <p:nvPr/>
        </p:nvCxnSpPr>
        <p:spPr>
          <a:xfrm>
            <a:off x="5588871" y="3166120"/>
            <a:ext cx="2993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61957" y="4950348"/>
            <a:ext cx="1339931" cy="71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Action statement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11" idx="0"/>
          </p:cNvCxnSpPr>
          <p:nvPr/>
        </p:nvCxnSpPr>
        <p:spPr>
          <a:xfrm>
            <a:off x="5585114" y="3171959"/>
            <a:ext cx="3757" cy="6028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76033" y="5682729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85116" y="4486585"/>
            <a:ext cx="3755" cy="1847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1" idx="2"/>
          </p:cNvCxnSpPr>
          <p:nvPr/>
        </p:nvCxnSpPr>
        <p:spPr>
          <a:xfrm>
            <a:off x="5588871" y="6334471"/>
            <a:ext cx="18216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24128" y="515719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false</a:t>
            </a:r>
            <a:endParaRPr lang="en-CA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91245" y="378125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true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xmlns="" val="16772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initialization</a:t>
            </a:r>
            <a:r>
              <a:rPr lang="en-US" sz="2800" dirty="0"/>
              <a:t> of </a:t>
            </a:r>
            <a:r>
              <a:rPr lang="en-US" sz="2800" dirty="0" smtClean="0"/>
              <a:t>the </a:t>
            </a:r>
            <a:r>
              <a:rPr lang="en-US" sz="2800" dirty="0"/>
              <a:t>loop control variable, the </a:t>
            </a:r>
            <a:r>
              <a:rPr lang="en-US" sz="2800" b="1" dirty="0">
                <a:solidFill>
                  <a:srgbClr val="FF0000"/>
                </a:solidFill>
              </a:rPr>
              <a:t>termination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condition test</a:t>
            </a:r>
            <a:r>
              <a:rPr lang="en-US" sz="2800" dirty="0"/>
              <a:t>, and control </a:t>
            </a:r>
            <a:r>
              <a:rPr lang="en-US" sz="2800" b="1" dirty="0">
                <a:solidFill>
                  <a:srgbClr val="FF0000"/>
                </a:solidFill>
              </a:rPr>
              <a:t>variable modification </a:t>
            </a:r>
            <a:r>
              <a:rPr lang="en-US" sz="2800" dirty="0"/>
              <a:t>are handled in the </a:t>
            </a:r>
            <a:r>
              <a:rPr lang="en-US" sz="2800" b="1" dirty="0"/>
              <a:t>for</a:t>
            </a:r>
            <a:r>
              <a:rPr lang="en-US" sz="2800" dirty="0"/>
              <a:t> loop structure.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</a:t>
            </a:r>
            <a:r>
              <a:rPr lang="en-US" sz="3200" dirty="0"/>
              <a:t>for ( i = 1; i &lt; 101; i = i + 1)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/>
              <a:t>	initialization	</a:t>
            </a:r>
            <a:r>
              <a:rPr lang="en-US" sz="3200" dirty="0" smtClean="0"/>
              <a:t>   modification</a:t>
            </a:r>
            <a:r>
              <a:rPr lang="en-US" sz="3200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/>
              <a:t>			   </a:t>
            </a:r>
            <a:r>
              <a:rPr lang="en-US" sz="3200" dirty="0" smtClean="0"/>
              <a:t>   test</a:t>
            </a:r>
            <a:endParaRPr lang="en-US" sz="3200" dirty="0"/>
          </a:p>
          <a:p>
            <a:endParaRPr lang="en-CA" dirty="0"/>
          </a:p>
        </p:txBody>
      </p:sp>
      <p:sp>
        <p:nvSpPr>
          <p:cNvPr id="4" name="Down Arrow 3"/>
          <p:cNvSpPr/>
          <p:nvPr/>
        </p:nvSpPr>
        <p:spPr>
          <a:xfrm>
            <a:off x="1979712" y="4437112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Down Arrow 4"/>
          <p:cNvSpPr/>
          <p:nvPr/>
        </p:nvSpPr>
        <p:spPr>
          <a:xfrm>
            <a:off x="3131840" y="4437112"/>
            <a:ext cx="288032" cy="1368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Down Arrow 5"/>
          <p:cNvSpPr/>
          <p:nvPr/>
        </p:nvSpPr>
        <p:spPr>
          <a:xfrm>
            <a:off x="4499992" y="4437112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61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Pseudocode</a:t>
            </a:r>
            <a:r>
              <a:rPr lang="en-CA" dirty="0" smtClean="0"/>
              <a:t>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/>
              <a:t>The </a:t>
            </a:r>
            <a:r>
              <a:rPr lang="en-CA" dirty="0"/>
              <a:t>programmer is focussed on the logic of the program and not the syntax of the language.</a:t>
            </a:r>
          </a:p>
          <a:p>
            <a:pPr marL="0" indent="0">
              <a:buNone/>
            </a:pPr>
            <a:r>
              <a:rPr lang="en-CA" dirty="0" smtClean="0"/>
              <a:t>Avoids </a:t>
            </a:r>
            <a:r>
              <a:rPr lang="en-CA" dirty="0"/>
              <a:t>language-specific elements</a:t>
            </a:r>
          </a:p>
          <a:p>
            <a:pPr marL="0" indent="0">
              <a:buNone/>
            </a:pPr>
            <a:r>
              <a:rPr lang="en-CA" dirty="0" smtClean="0"/>
              <a:t>Written </a:t>
            </a:r>
            <a:r>
              <a:rPr lang="en-CA" dirty="0"/>
              <a:t>at a level so that the desired programming code can be generated almost automatically from each statement</a:t>
            </a:r>
          </a:p>
          <a:p>
            <a:pPr marL="0" indent="0">
              <a:buNone/>
            </a:pPr>
            <a:r>
              <a:rPr lang="en-CA" dirty="0" smtClean="0"/>
              <a:t>Steps </a:t>
            </a:r>
            <a:r>
              <a:rPr lang="en-CA" dirty="0"/>
              <a:t>are numbered. Subordinate numbers and/or indentation are used for dependent statements in selection and repetition </a:t>
            </a:r>
            <a:r>
              <a:rPr lang="en-CA" dirty="0" smtClean="0"/>
              <a:t>structures.</a:t>
            </a:r>
          </a:p>
          <a:p>
            <a:pPr marL="0" indent="0">
              <a:buNone/>
            </a:pPr>
            <a:r>
              <a:rPr lang="en-CA" dirty="0" smtClean="0"/>
              <a:t>Pseudo code </a:t>
            </a:r>
            <a:r>
              <a:rPr lang="en-CA" dirty="0"/>
              <a:t>cannot be executed on a computer, but it helps to think out a program before writing it out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dirty="0"/>
              <a:t>Each variable should be listed and the purpose of each should be briefly mentioned at beginning of the </a:t>
            </a:r>
            <a:r>
              <a:rPr lang="en-CA" dirty="0" err="1"/>
              <a:t>pseudocode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950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Note this …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WHILE statement has the initialization step before entering the loop, the condition test with the while loop, and the modification of variable statement within the loop. </a:t>
            </a:r>
          </a:p>
          <a:p>
            <a:r>
              <a:rPr lang="en-CA" dirty="0" smtClean="0"/>
              <a:t>In both WHILE and FOR statements, the condition tests leads to termination of the loop.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7197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Write a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to print the even numbers from 1 to 10.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Step1: start</a:t>
            </a:r>
          </a:p>
          <a:p>
            <a:r>
              <a:rPr lang="en-US" sz="2400" dirty="0" smtClean="0"/>
              <a:t>Step2: for(i </a:t>
            </a:r>
            <a:r>
              <a:rPr lang="en-US" sz="2400" dirty="0"/>
              <a:t>= 0; i </a:t>
            </a:r>
            <a:r>
              <a:rPr lang="en-US" sz="2400" dirty="0" smtClean="0"/>
              <a:t>&lt;=10</a:t>
            </a:r>
            <a:r>
              <a:rPr lang="en-US" sz="2400" dirty="0"/>
              <a:t>; i = i + </a:t>
            </a:r>
            <a:r>
              <a:rPr lang="en-US" sz="2400" dirty="0" smtClean="0"/>
              <a:t>2)</a:t>
            </a:r>
          </a:p>
          <a:p>
            <a:r>
              <a:rPr lang="en-US" sz="2400" dirty="0" smtClean="0"/>
              <a:t>		Print i</a:t>
            </a:r>
          </a:p>
          <a:p>
            <a:r>
              <a:rPr lang="en-US" sz="2400" dirty="0" smtClean="0"/>
              <a:t>Step3: stop</a:t>
            </a:r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686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many times does each loop run?</a:t>
            </a:r>
          </a:p>
          <a:p>
            <a:r>
              <a:rPr lang="en-CA" dirty="0"/>
              <a:t>1. for (j = 1; j &lt;= 100; j++)</a:t>
            </a:r>
          </a:p>
          <a:p>
            <a:r>
              <a:rPr lang="en-CA" dirty="0"/>
              <a:t>2. for (j = 100; j &gt;= 1; j--)</a:t>
            </a:r>
          </a:p>
          <a:p>
            <a:r>
              <a:rPr lang="en-CA" dirty="0"/>
              <a:t>3. for (j = 7; j &lt;= 77; j += 7)</a:t>
            </a:r>
          </a:p>
          <a:p>
            <a:r>
              <a:rPr lang="en-CA" dirty="0"/>
              <a:t>4. for (j = 20; j &gt;= 2; j -= 2)</a:t>
            </a:r>
          </a:p>
          <a:p>
            <a:r>
              <a:rPr lang="en-CA" dirty="0"/>
              <a:t>5. for (j = 2; j &lt;= 20; j += 3)</a:t>
            </a:r>
          </a:p>
          <a:p>
            <a:r>
              <a:rPr lang="en-CA" dirty="0"/>
              <a:t>6. for (j = 99; j &gt;= 0; j -= 11)</a:t>
            </a:r>
          </a:p>
        </p:txBody>
      </p:sp>
    </p:spTree>
    <p:extLst>
      <p:ext uri="{BB962C8B-B14F-4D97-AF65-F5344CB8AC3E}">
        <p14:creationId xmlns:p14="http://schemas.microsoft.com/office/powerpoint/2010/main" xmlns="" val="34071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– WHILE </a:t>
            </a:r>
            <a:r>
              <a:rPr lang="en-CA" dirty="0" smtClean="0"/>
              <a:t>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a post-test loop structure.</a:t>
            </a:r>
          </a:p>
          <a:p>
            <a:r>
              <a:rPr lang="en-CA" dirty="0" smtClean="0"/>
              <a:t>Its like </a:t>
            </a:r>
            <a:r>
              <a:rPr lang="en-CA" dirty="0"/>
              <a:t>WHILE, but tests condition at the </a:t>
            </a:r>
            <a:r>
              <a:rPr lang="en-CA" i="1" dirty="0"/>
              <a:t>end </a:t>
            </a:r>
            <a:r>
              <a:rPr lang="en-CA" dirty="0"/>
              <a:t>of the loop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Thus, statements </a:t>
            </a:r>
            <a:r>
              <a:rPr lang="en-CA" dirty="0"/>
              <a:t>in the structure will always be executed at least </a:t>
            </a:r>
            <a:r>
              <a:rPr lang="en-CA" dirty="0" smtClean="0"/>
              <a:t>once before checking the condition.</a:t>
            </a:r>
            <a:endParaRPr lang="en-CA" dirty="0"/>
          </a:p>
          <a:p>
            <a:r>
              <a:rPr lang="en-CA" b="1" dirty="0"/>
              <a:t>do </a:t>
            </a:r>
          </a:p>
          <a:p>
            <a:r>
              <a:rPr lang="en-CA" b="1" dirty="0"/>
              <a:t>s</a:t>
            </a:r>
            <a:r>
              <a:rPr lang="en-CA" b="1" dirty="0" smtClean="0"/>
              <a:t>tatement(s)</a:t>
            </a:r>
            <a:endParaRPr lang="en-CA" b="1" dirty="0"/>
          </a:p>
          <a:p>
            <a:r>
              <a:rPr lang="en-CA" b="1" dirty="0" smtClean="0"/>
              <a:t>while </a:t>
            </a:r>
            <a:r>
              <a:rPr lang="en-CA" b="1" dirty="0"/>
              <a:t>(condition);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165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– WHILE </a:t>
            </a:r>
            <a:r>
              <a:rPr lang="en-CA" dirty="0" smtClean="0"/>
              <a:t>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89448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497170" y="1912156"/>
            <a:ext cx="464295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29318" y="2354107"/>
            <a:ext cx="10184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83768" y="2866731"/>
            <a:ext cx="2448438" cy="59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Action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72819" y="3460328"/>
            <a:ext cx="0" cy="556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2454125" y="5130013"/>
            <a:ext cx="2592288" cy="86409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Test condition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46413" y="5557095"/>
            <a:ext cx="1306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52741" y="3165006"/>
            <a:ext cx="0" cy="2392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05258" y="3165006"/>
            <a:ext cx="1447483" cy="29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50269" y="5994109"/>
            <a:ext cx="11520" cy="4439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06354" y="6438096"/>
            <a:ext cx="490502" cy="39186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5177867" y="51471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true</a:t>
            </a:r>
            <a:endParaRPr lang="en-CA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67808" y="599410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false</a:t>
            </a:r>
            <a:endParaRPr lang="en-CA" b="1" dirty="0"/>
          </a:p>
        </p:txBody>
      </p:sp>
      <p:sp>
        <p:nvSpPr>
          <p:cNvPr id="30" name="Flowchart: Data 29"/>
          <p:cNvSpPr/>
          <p:nvPr/>
        </p:nvSpPr>
        <p:spPr>
          <a:xfrm>
            <a:off x="2454125" y="4034847"/>
            <a:ext cx="2405907" cy="68872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Output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51605" y="4723569"/>
            <a:ext cx="10184" cy="387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6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–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the output of this pseudo code?</a:t>
            </a:r>
          </a:p>
          <a:p>
            <a:endParaRPr lang="en-CA" b="1" dirty="0"/>
          </a:p>
          <a:p>
            <a:r>
              <a:rPr lang="en-CA" dirty="0" smtClean="0"/>
              <a:t>counter </a:t>
            </a:r>
            <a:r>
              <a:rPr lang="en-CA" dirty="0"/>
              <a:t>= </a:t>
            </a:r>
            <a:r>
              <a:rPr lang="en-CA" dirty="0" smtClean="0"/>
              <a:t>1</a:t>
            </a:r>
            <a:endParaRPr lang="en-CA" dirty="0"/>
          </a:p>
          <a:p>
            <a:r>
              <a:rPr lang="en-CA" dirty="0"/>
              <a:t>do </a:t>
            </a:r>
          </a:p>
          <a:p>
            <a:r>
              <a:rPr lang="en-CA" dirty="0" smtClean="0"/>
              <a:t>Display  counter</a:t>
            </a:r>
            <a:endParaRPr lang="en-CA" dirty="0"/>
          </a:p>
          <a:p>
            <a:r>
              <a:rPr lang="en-CA" dirty="0"/>
              <a:t>counter</a:t>
            </a:r>
            <a:r>
              <a:rPr lang="en-CA" dirty="0" smtClean="0"/>
              <a:t>++</a:t>
            </a:r>
            <a:endParaRPr lang="en-CA" dirty="0"/>
          </a:p>
          <a:p>
            <a:r>
              <a:rPr lang="en-CA" dirty="0" smtClean="0"/>
              <a:t>while </a:t>
            </a:r>
            <a:r>
              <a:rPr lang="en-CA" dirty="0"/>
              <a:t>(counter &lt;= </a:t>
            </a:r>
            <a:r>
              <a:rPr lang="en-CA" dirty="0" smtClean="0"/>
              <a:t>10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1292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pseudo code that prints out 100 level first semester course.</a:t>
            </a:r>
          </a:p>
          <a:p>
            <a:r>
              <a:rPr lang="en-CA" dirty="0" smtClean="0"/>
              <a:t>Input data</a:t>
            </a:r>
          </a:p>
          <a:p>
            <a:r>
              <a:rPr lang="en-CA" dirty="0" smtClean="0"/>
              <a:t>Output data</a:t>
            </a:r>
          </a:p>
          <a:p>
            <a:r>
              <a:rPr lang="en-CA" dirty="0" smtClean="0"/>
              <a:t>Processing requirement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969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Step1: start</a:t>
            </a:r>
          </a:p>
          <a:p>
            <a:r>
              <a:rPr lang="en-CA" dirty="0" smtClean="0"/>
              <a:t>Step2: INPUT semester</a:t>
            </a:r>
          </a:p>
          <a:p>
            <a:r>
              <a:rPr lang="en-CA" dirty="0" smtClean="0"/>
              <a:t>Step3: DO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display 100 level first semester courses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   WHILE (semester=first)</a:t>
            </a:r>
          </a:p>
          <a:p>
            <a:r>
              <a:rPr lang="en-CA" dirty="0" smtClean="0"/>
              <a:t>Step5: stop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Note:</a:t>
            </a:r>
            <a:r>
              <a:rPr lang="en-CA" dirty="0" smtClean="0"/>
              <a:t> for the first iteration this pseudo code will display 100 level first semester courses even if the value for semester in step 2 is second.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89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 … UNTIL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also a post-test loop structure</a:t>
            </a:r>
          </a:p>
          <a:p>
            <a:r>
              <a:rPr lang="en-CA" dirty="0" smtClean="0"/>
              <a:t>Statement</a:t>
            </a:r>
          </a:p>
          <a:p>
            <a:r>
              <a:rPr lang="en-CA" dirty="0" smtClean="0"/>
              <a:t>DO</a:t>
            </a:r>
          </a:p>
          <a:p>
            <a:pPr marL="0" indent="0">
              <a:buNone/>
            </a:pPr>
            <a:r>
              <a:rPr lang="en-CA" dirty="0" smtClean="0"/>
              <a:t>	statement(s)</a:t>
            </a:r>
          </a:p>
          <a:p>
            <a:r>
              <a:rPr lang="en-CA" dirty="0" smtClean="0"/>
              <a:t>UNTIL (condition)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159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pseudo code that displays the results of all students offering course 101.</a:t>
            </a:r>
          </a:p>
          <a:p>
            <a:r>
              <a:rPr lang="en-CA" dirty="0" smtClean="0"/>
              <a:t>Input data</a:t>
            </a:r>
          </a:p>
          <a:p>
            <a:r>
              <a:rPr lang="en-CA" dirty="0" smtClean="0"/>
              <a:t>Output data</a:t>
            </a:r>
          </a:p>
          <a:p>
            <a:r>
              <a:rPr lang="en-CA" dirty="0" smtClean="0"/>
              <a:t>Processing requirement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540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Note this …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</a:t>
            </a:r>
            <a:r>
              <a:rPr lang="en-CA" dirty="0" smtClean="0"/>
              <a:t>efinitions </a:t>
            </a:r>
            <a:r>
              <a:rPr lang="en-CA" dirty="0"/>
              <a:t>are not executable statements.</a:t>
            </a:r>
          </a:p>
          <a:p>
            <a:pPr algn="just"/>
            <a:r>
              <a:rPr lang="en-CA" dirty="0" smtClean="0"/>
              <a:t>Pseudo code </a:t>
            </a:r>
            <a:r>
              <a:rPr lang="en-CA" dirty="0"/>
              <a:t>cannot be executed on a computer until it is translated to a </a:t>
            </a:r>
            <a:r>
              <a:rPr lang="en-CA" dirty="0" smtClean="0"/>
              <a:t>programming </a:t>
            </a:r>
            <a:r>
              <a:rPr lang="en-CA" dirty="0"/>
              <a:t>language.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2310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/>
          <a:lstStyle/>
          <a:p>
            <a:r>
              <a:rPr lang="en-CA" dirty="0" smtClean="0"/>
              <a:t>Step1: start</a:t>
            </a:r>
          </a:p>
          <a:p>
            <a:r>
              <a:rPr lang="en-CA" dirty="0" smtClean="0"/>
              <a:t>Step2: counter=0</a:t>
            </a:r>
          </a:p>
          <a:p>
            <a:r>
              <a:rPr lang="en-CA" dirty="0" smtClean="0"/>
              <a:t>Step3: Enter student grade</a:t>
            </a:r>
          </a:p>
          <a:p>
            <a:r>
              <a:rPr lang="en-CA" dirty="0" smtClean="0"/>
              <a:t>Step3: DO</a:t>
            </a:r>
          </a:p>
          <a:p>
            <a:r>
              <a:rPr lang="en-CA" dirty="0" smtClean="0"/>
              <a:t>Step4: </a:t>
            </a:r>
            <a:r>
              <a:rPr lang="en-CA" dirty="0"/>
              <a:t>counter</a:t>
            </a:r>
            <a:r>
              <a:rPr lang="en-CA" dirty="0" smtClean="0"/>
              <a:t>++</a:t>
            </a:r>
          </a:p>
          <a:p>
            <a:r>
              <a:rPr lang="en-CA" dirty="0" smtClean="0"/>
              <a:t>                enter  </a:t>
            </a:r>
            <a:r>
              <a:rPr lang="en-CA" dirty="0"/>
              <a:t>student grade</a:t>
            </a:r>
            <a:endParaRPr lang="en-CA" dirty="0" smtClean="0"/>
          </a:p>
          <a:p>
            <a:r>
              <a:rPr lang="en-CA" dirty="0"/>
              <a:t>  </a:t>
            </a:r>
            <a:r>
              <a:rPr lang="en-CA" dirty="0" smtClean="0"/>
              <a:t>         UNTIL (student grade=-1)</a:t>
            </a:r>
          </a:p>
          <a:p>
            <a:r>
              <a:rPr lang="en-CA" dirty="0" smtClean="0"/>
              <a:t>Step5: stop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271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pseudo code that prints 100 level results for students in 100 level.</a:t>
            </a:r>
          </a:p>
          <a:p>
            <a:r>
              <a:rPr lang="en-CA" dirty="0" smtClean="0"/>
              <a:t>Input data</a:t>
            </a:r>
          </a:p>
          <a:p>
            <a:r>
              <a:rPr lang="en-CA" dirty="0" smtClean="0"/>
              <a:t>Output data</a:t>
            </a:r>
          </a:p>
          <a:p>
            <a:r>
              <a:rPr lang="en-CA" dirty="0" smtClean="0"/>
              <a:t>Processing requirement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362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Step1: start</a:t>
            </a:r>
          </a:p>
          <a:p>
            <a:r>
              <a:rPr lang="en-CA" dirty="0" smtClean="0"/>
              <a:t>Step2: total number of student=300</a:t>
            </a:r>
          </a:p>
          <a:p>
            <a:r>
              <a:rPr lang="en-CA" dirty="0" smtClean="0"/>
              <a:t>Step3: DO</a:t>
            </a:r>
          </a:p>
          <a:p>
            <a:pPr marL="0" indent="0">
              <a:buNone/>
            </a:pPr>
            <a:r>
              <a:rPr lang="en-CA" dirty="0" smtClean="0"/>
              <a:t>		Enter student matric number</a:t>
            </a:r>
          </a:p>
          <a:p>
            <a:pPr marL="0" indent="0">
              <a:buNone/>
            </a:pPr>
            <a:r>
              <a:rPr lang="en-CA" dirty="0" smtClean="0"/>
              <a:t>		Display result</a:t>
            </a:r>
          </a:p>
          <a:p>
            <a:pPr marL="0" indent="0">
              <a:buNone/>
            </a:pPr>
            <a:r>
              <a:rPr lang="en-CA" dirty="0" smtClean="0"/>
              <a:t>		total number of student= total number of 		student-1</a:t>
            </a:r>
          </a:p>
          <a:p>
            <a:pPr marL="0" indent="0">
              <a:buNone/>
            </a:pPr>
            <a:r>
              <a:rPr lang="en-CA" dirty="0" smtClean="0"/>
              <a:t>	 UNTIL (total number of student=0)</a:t>
            </a:r>
          </a:p>
          <a:p>
            <a:r>
              <a:rPr lang="en-CA" dirty="0" smtClean="0"/>
              <a:t>Step4: stop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048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pseudocode</a:t>
            </a:r>
            <a:r>
              <a:rPr lang="en-CA" dirty="0" smtClean="0"/>
              <a:t> advantages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Its can be easily created in a text editor because it uses English-like statements.</a:t>
            </a:r>
          </a:p>
          <a:p>
            <a:r>
              <a:rPr lang="en-CA" dirty="0" smtClean="0"/>
              <a:t>It uses no special symbols</a:t>
            </a:r>
          </a:p>
          <a:p>
            <a:r>
              <a:rPr lang="en-CA" dirty="0" smtClean="0"/>
              <a:t>It is almost requires no syntax</a:t>
            </a:r>
          </a:p>
          <a:p>
            <a:r>
              <a:rPr lang="en-CA" dirty="0" smtClean="0"/>
              <a:t>It can be translated to any programming language of programmer’s choice.</a:t>
            </a:r>
          </a:p>
          <a:p>
            <a:r>
              <a:rPr lang="en-CA" dirty="0" err="1" smtClean="0"/>
              <a:t>Pseudocoding</a:t>
            </a:r>
            <a:r>
              <a:rPr lang="en-CA" dirty="0" smtClean="0"/>
              <a:t> allows the problem the be first solved logically, this then reduces time spent in coding, testing, and debugging systems.</a:t>
            </a:r>
          </a:p>
          <a:p>
            <a:r>
              <a:rPr lang="en-CA" dirty="0" smtClean="0"/>
              <a:t>It is composed of words, clauses, and sentences.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365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Pseudocode</a:t>
            </a:r>
            <a:r>
              <a:rPr lang="en-CA" dirty="0" smtClean="0"/>
              <a:t> Guidelines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does not contain any programming code but logical steps.</a:t>
            </a:r>
          </a:p>
          <a:p>
            <a:r>
              <a:rPr lang="en-CA" dirty="0" smtClean="0"/>
              <a:t>The statements must be detailed enough for the reader to clearly understand the activity or action in each statement.</a:t>
            </a:r>
          </a:p>
          <a:p>
            <a:r>
              <a:rPr lang="en-CA" dirty="0" smtClean="0"/>
              <a:t>Each variable name should be descriptive of what they represent. Shortened versions are not allowed here.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62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Pseudocode</a:t>
            </a:r>
            <a:r>
              <a:rPr lang="en-CA" dirty="0" smtClean="0"/>
              <a:t> Guidelines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Each action or activity should be in a single line or if is more than a line they must be indented.</a:t>
            </a:r>
          </a:p>
          <a:p>
            <a:r>
              <a:rPr lang="en-CA" dirty="0" smtClean="0"/>
              <a:t>Indentation shows the logical grouping of related activities or actions.</a:t>
            </a:r>
          </a:p>
          <a:p>
            <a:r>
              <a:rPr lang="en-CA" dirty="0" err="1" smtClean="0"/>
              <a:t>Pseudocodes</a:t>
            </a:r>
            <a:r>
              <a:rPr lang="en-CA" dirty="0" smtClean="0"/>
              <a:t> are mostly in small letters except the keywords like IF, THEN, ELSE and ENDIF, DO WHILE and ENDDO, DO UNTIL AND ENDDOD, CASE and ENDCASE.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381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4685</TotalTime>
  <Words>2533</Words>
  <Application>Microsoft Office PowerPoint</Application>
  <PresentationFormat>On-screen Show (4:3)</PresentationFormat>
  <Paragraphs>513</Paragraphs>
  <Slides>62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Flow</vt:lpstr>
      <vt:lpstr>ALGORITHM DEVELOPMENT (PSEUDOCODING)</vt:lpstr>
      <vt:lpstr>Pseudocode</vt:lpstr>
      <vt:lpstr> Pseudo code</vt:lpstr>
      <vt:lpstr>WRITE THE PSEUDOCODE</vt:lpstr>
      <vt:lpstr>Pseudocode …</vt:lpstr>
      <vt:lpstr>Note this …</vt:lpstr>
      <vt:lpstr>pseudocode advantages </vt:lpstr>
      <vt:lpstr>Pseudocode Guidelines </vt:lpstr>
      <vt:lpstr>Pseudocode Guidelines</vt:lpstr>
      <vt:lpstr>Sequence Structures</vt:lpstr>
      <vt:lpstr>Sequence Structure</vt:lpstr>
      <vt:lpstr>Examples</vt:lpstr>
      <vt:lpstr>Understand and analyze the problem</vt:lpstr>
      <vt:lpstr>Pseudocode </vt:lpstr>
      <vt:lpstr>Understand and analyze the problem</vt:lpstr>
      <vt:lpstr>Selection Structure</vt:lpstr>
      <vt:lpstr>Selection Structure</vt:lpstr>
      <vt:lpstr>Selection Structure (IF…THEN statement)</vt:lpstr>
      <vt:lpstr>Selection Structure (IF … THEN)</vt:lpstr>
      <vt:lpstr>Selection Structure (IF…ELSE statement)</vt:lpstr>
      <vt:lpstr>Selection Structure</vt:lpstr>
      <vt:lpstr>Selection Structure (IF … ELSE)</vt:lpstr>
      <vt:lpstr>Understanding and analysis of the problem</vt:lpstr>
      <vt:lpstr>Selection Structure (IF … ELSE)</vt:lpstr>
      <vt:lpstr>Selection Structure (NESTED IF)</vt:lpstr>
      <vt:lpstr>Selection Structure (Nested IF)</vt:lpstr>
      <vt:lpstr>Selection Structure (Nested IF)</vt:lpstr>
      <vt:lpstr>Selection Structure (Nested IF)</vt:lpstr>
      <vt:lpstr>Selection Structure (Switch Case)</vt:lpstr>
      <vt:lpstr>Switch Case Structure</vt:lpstr>
      <vt:lpstr>Example</vt:lpstr>
      <vt:lpstr>Example</vt:lpstr>
      <vt:lpstr>Iteration/Repetition/Loop Structure</vt:lpstr>
      <vt:lpstr>Groups of loop structure</vt:lpstr>
      <vt:lpstr>WHILE DO and ENDWHILE</vt:lpstr>
      <vt:lpstr>WHILE DO and ENDWHILE</vt:lpstr>
      <vt:lpstr>WHILE DO and ENDWHILE</vt:lpstr>
      <vt:lpstr>Example 1 contd …</vt:lpstr>
      <vt:lpstr>Example 1 contd …</vt:lpstr>
      <vt:lpstr>Example 1 contd …</vt:lpstr>
      <vt:lpstr>Example 1 contd …</vt:lpstr>
      <vt:lpstr>Example 1 contd…</vt:lpstr>
      <vt:lpstr> Lab work </vt:lpstr>
      <vt:lpstr>Using a Sentinel Value </vt:lpstr>
      <vt:lpstr>Classwork</vt:lpstr>
      <vt:lpstr>Example:</vt:lpstr>
      <vt:lpstr>FOR statement</vt:lpstr>
      <vt:lpstr>FOR statement</vt:lpstr>
      <vt:lpstr>FOR statement</vt:lpstr>
      <vt:lpstr>Note this …</vt:lpstr>
      <vt:lpstr>Example</vt:lpstr>
      <vt:lpstr>Classwork</vt:lpstr>
      <vt:lpstr>DO – WHILE statement</vt:lpstr>
      <vt:lpstr>DO – WHILE statement</vt:lpstr>
      <vt:lpstr>DO – WHILE statement</vt:lpstr>
      <vt:lpstr>Example </vt:lpstr>
      <vt:lpstr>Example </vt:lpstr>
      <vt:lpstr>DO … UNTIL </vt:lpstr>
      <vt:lpstr>Example</vt:lpstr>
      <vt:lpstr>Example</vt:lpstr>
      <vt:lpstr>Example</vt:lpstr>
      <vt:lpstr>Example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akande</dc:creator>
  <cp:lastModifiedBy>Adekola_PC</cp:lastModifiedBy>
  <cp:revision>360</cp:revision>
  <dcterms:created xsi:type="dcterms:W3CDTF">2013-09-18T14:31:22Z</dcterms:created>
  <dcterms:modified xsi:type="dcterms:W3CDTF">2017-09-27T10:36:45Z</dcterms:modified>
</cp:coreProperties>
</file>