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76" r:id="rId5"/>
    <p:sldId id="262" r:id="rId6"/>
    <p:sldId id="263" r:id="rId7"/>
    <p:sldId id="277" r:id="rId8"/>
    <p:sldId id="264" r:id="rId9"/>
    <p:sldId id="265" r:id="rId10"/>
    <p:sldId id="267" r:id="rId11"/>
    <p:sldId id="278" r:id="rId12"/>
    <p:sldId id="268" r:id="rId13"/>
    <p:sldId id="269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E61B-6B37-43B1-B412-F9D0D21B5FB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09C3-83DF-4153-A1EB-647DA849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2" y="1362270"/>
            <a:ext cx="955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MODULE 2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142" y="2519265"/>
            <a:ext cx="10804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C++ basic </a:t>
            </a:r>
            <a:r>
              <a:rPr lang="en-US" sz="3600" b="1" dirty="0" smtClean="0"/>
              <a:t>parts</a:t>
            </a:r>
          </a:p>
          <a:p>
            <a:r>
              <a:rPr lang="en-US" sz="3600" b="1" dirty="0" smtClean="0"/>
              <a:t>     (</a:t>
            </a:r>
            <a:r>
              <a:rPr lang="en-US" sz="3600" b="1" dirty="0"/>
              <a:t>Tokens, Identifiers, Variables, Constant, </a:t>
            </a:r>
            <a:r>
              <a:rPr lang="en-US" sz="3600" b="1" dirty="0" smtClean="0"/>
              <a:t>Keywords)</a:t>
            </a:r>
          </a:p>
          <a:p>
            <a:endParaRPr lang="en-US" sz="36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Data </a:t>
            </a:r>
            <a:r>
              <a:rPr lang="en-US" sz="3600" b="1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08990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Write a program to output the modulus of the following: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3200" dirty="0" smtClean="0"/>
              <a:t>29 </a:t>
            </a:r>
            <a:r>
              <a:rPr lang="en-US" sz="3200" dirty="0"/>
              <a:t>% 9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3200" dirty="0"/>
              <a:t>6 % </a:t>
            </a:r>
            <a:r>
              <a:rPr lang="en-US" sz="3200" dirty="0" smtClean="0"/>
              <a:t>8</a:t>
            </a:r>
            <a:endParaRPr lang="en-US" sz="3200" dirty="0"/>
          </a:p>
          <a:p>
            <a:pPr marL="1943100" lvl="3" indent="-571500">
              <a:buFont typeface="+mj-lt"/>
              <a:buAutoNum type="romanLcPeriod"/>
            </a:pPr>
            <a:r>
              <a:rPr lang="en-US" sz="3200" dirty="0"/>
              <a:t>10 % </a:t>
            </a:r>
            <a:r>
              <a:rPr lang="en-US" sz="3200" dirty="0" smtClean="0"/>
              <a:t>2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44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code to show the result of the following: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400" dirty="0" smtClean="0"/>
              <a:t>Y </a:t>
            </a:r>
            <a:r>
              <a:rPr lang="en-US" sz="2400" dirty="0"/>
              <a:t>=  x ++; means assign the value of x to y, then increment x by 1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400" dirty="0"/>
              <a:t>Y = ++x; means increment x by 1, then assign this new value to y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400" dirty="0"/>
              <a:t>Y + = x means y = y +x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159"/>
            <a:ext cx="10515600" cy="86334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Task 4</a:t>
            </a:r>
            <a:r>
              <a:rPr lang="en-US" sz="2800" b="1" dirty="0"/>
              <a:t>: </a:t>
            </a:r>
            <a:r>
              <a:rPr lang="en-US" sz="2800" b="1" dirty="0" smtClean="0"/>
              <a:t>Assignment </a:t>
            </a:r>
            <a:r>
              <a:rPr lang="en-US" sz="2800" b="1" dirty="0"/>
              <a:t>compatibility </a:t>
            </a:r>
            <a:r>
              <a:rPr lang="en-US" sz="2800" b="1" dirty="0" smtClean="0"/>
              <a:t>and type casting in primitive data </a:t>
            </a:r>
            <a:r>
              <a:rPr lang="en-US" sz="2800" b="1" dirty="0"/>
              <a:t>types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1116498"/>
            <a:ext cx="10719318" cy="4351338"/>
          </a:xfrm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dirty="0" smtClean="0"/>
              <a:t>A </a:t>
            </a:r>
            <a:r>
              <a:rPr lang="en-US" dirty="0"/>
              <a:t>programmer needs to know when to </a:t>
            </a:r>
            <a:r>
              <a:rPr lang="en-US" b="1" i="1" dirty="0"/>
              <a:t>type cast</a:t>
            </a:r>
            <a:r>
              <a:rPr lang="en-US" dirty="0"/>
              <a:t> to avoid logic or output errors.  </a:t>
            </a:r>
            <a:r>
              <a:rPr lang="en-US" dirty="0" smtClean="0"/>
              <a:t> Type </a:t>
            </a:r>
            <a:r>
              <a:rPr lang="en-US" dirty="0"/>
              <a:t>casting is imposing a new type on a particular data or expression in order to maintain integrity of data or avoid error in output. E.g</a:t>
            </a:r>
            <a:r>
              <a:rPr lang="en-US" dirty="0" smtClean="0"/>
              <a:t>.</a:t>
            </a:r>
            <a:endParaRPr lang="en-US" dirty="0"/>
          </a:p>
          <a:p>
            <a:pPr latinLnBrk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= 18;</a:t>
            </a:r>
          </a:p>
          <a:p>
            <a:pPr latinLnBrk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= 5;</a:t>
            </a:r>
          </a:p>
          <a:p>
            <a:pPr latinLnBrk="1"/>
            <a:r>
              <a:rPr lang="en-US" dirty="0" smtClean="0"/>
              <a:t>double </a:t>
            </a:r>
            <a:r>
              <a:rPr lang="en-US" dirty="0"/>
              <a:t>z;</a:t>
            </a:r>
          </a:p>
          <a:p>
            <a:pPr latinLnBrk="1"/>
            <a:r>
              <a:rPr lang="en-US" dirty="0" smtClean="0"/>
              <a:t> c </a:t>
            </a:r>
            <a:r>
              <a:rPr lang="en-US" dirty="0"/>
              <a:t>= </a:t>
            </a:r>
            <a:r>
              <a:rPr lang="en-US" dirty="0" smtClean="0"/>
              <a:t>a </a:t>
            </a:r>
            <a:r>
              <a:rPr lang="en-US" dirty="0"/>
              <a:t>/ </a:t>
            </a:r>
            <a:r>
              <a:rPr lang="en-US" dirty="0" smtClean="0"/>
              <a:t>b;      // c stores = 3.0 and removes the decimal part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The above is an integer division therefore the expected “.6” fractional part of the result is truncated. </a:t>
            </a:r>
            <a:endParaRPr lang="en-US" dirty="0" smtClean="0"/>
          </a:p>
          <a:p>
            <a:pPr marL="0" indent="0" latinLnBrk="1">
              <a:buNone/>
            </a:pPr>
            <a:r>
              <a:rPr lang="en-US" dirty="0" smtClean="0"/>
              <a:t>QUESTION: Write a program to get the expected output by type casting:</a:t>
            </a:r>
          </a:p>
          <a:p>
            <a:pPr marL="0" indent="0" latinLnBrk="1">
              <a:buNone/>
            </a:pPr>
            <a:r>
              <a:rPr lang="en-US" b="1" dirty="0" smtClean="0"/>
              <a:t>c </a:t>
            </a:r>
            <a:r>
              <a:rPr lang="en-US" b="1" dirty="0"/>
              <a:t>= (double) </a:t>
            </a:r>
            <a:r>
              <a:rPr lang="en-US" b="1" dirty="0" smtClean="0"/>
              <a:t>a </a:t>
            </a:r>
            <a:r>
              <a:rPr lang="en-US" b="1" dirty="0"/>
              <a:t>/ </a:t>
            </a:r>
            <a:r>
              <a:rPr lang="en-US" b="1" dirty="0" smtClean="0"/>
              <a:t>b;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Task 5: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Write a program to manipulate string reference type. The program should accomplish the following: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3600" dirty="0" smtClean="0"/>
              <a:t>Declare/define two strings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3600" dirty="0" smtClean="0"/>
              <a:t>Assign values to the strings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3600" dirty="0" smtClean="0"/>
              <a:t>Concatenate the two string using a plus operator and show the output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3600" dirty="0" smtClean="0"/>
              <a:t>Print the second character of the first string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3600" dirty="0" smtClean="0"/>
              <a:t>Convert the first string into all uppercase </a:t>
            </a:r>
          </a:p>
          <a:p>
            <a:pPr marL="742950" indent="-742950">
              <a:buFont typeface="+mj-lt"/>
              <a:buAutoNum type="alphaLcParenR"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i="1" dirty="0" smtClean="0"/>
              <a:t>Hint: Use any appropriate functions to aid your task.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70886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854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Sample Solution: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583"/>
            <a:ext cx="4461588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000" dirty="0"/>
              <a:t>//Program to manipulate strings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#include &lt;string&gt;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514350" indent="-514350">
              <a:buFont typeface="+mj-lt"/>
              <a:buAutoNum type="arabicParenR"/>
            </a:pPr>
            <a:endParaRPr lang="en-US" sz="2000" dirty="0"/>
          </a:p>
          <a:p>
            <a:pPr marL="514350" indent="-514350">
              <a:buFont typeface="+mj-lt"/>
              <a:buAutoNum type="arabicParenR"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514350" indent="-514350">
              <a:buFont typeface="+mj-lt"/>
              <a:buAutoNum type="arabicParenR"/>
            </a:pPr>
            <a:endParaRPr lang="en-US" sz="2000" dirty="0"/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   string str1 = "Hello";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   string str2 = "World";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   string str3;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</a:p>
          <a:p>
            <a:pPr marL="514350" indent="-514350">
              <a:buFont typeface="+mj-lt"/>
              <a:buAutoNum type="arabicParenR"/>
            </a:pPr>
            <a:endParaRPr lang="en-US" sz="2000" dirty="0"/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   // copy str1 into str3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   str3 = str1;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 &lt;&lt; "str3 : " &lt;&lt; str3 &lt;&lt; </a:t>
            </a:r>
            <a:r>
              <a:rPr lang="en-US" sz="2000" dirty="0" err="1"/>
              <a:t>endl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27576" y="802435"/>
            <a:ext cx="57849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13"/>
            </a:pPr>
            <a:r>
              <a:rPr lang="en-US" sz="2400" dirty="0" smtClean="0"/>
              <a:t>// </a:t>
            </a:r>
            <a:r>
              <a:rPr lang="en-US" sz="2400" dirty="0"/>
              <a:t>concatenates str1 and str2</a:t>
            </a:r>
          </a:p>
          <a:p>
            <a:pPr marL="342900" indent="-342900">
              <a:buFont typeface="+mj-lt"/>
              <a:buAutoNum type="arabicParenR" startAt="13"/>
            </a:pPr>
            <a:r>
              <a:rPr lang="en-US" sz="2400" dirty="0"/>
              <a:t>   str3 = str1 + str2;</a:t>
            </a:r>
          </a:p>
          <a:p>
            <a:pPr marL="342900" indent="-342900">
              <a:buFont typeface="+mj-lt"/>
              <a:buAutoNum type="arabicParenR" startAt="13"/>
            </a:pP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"str1 + str2 : " &lt;&lt; str3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arenR" startAt="13"/>
            </a:pPr>
            <a:endParaRPr lang="en-US" sz="2400" dirty="0"/>
          </a:p>
          <a:p>
            <a:pPr marL="342900" indent="-342900">
              <a:buFont typeface="+mj-lt"/>
              <a:buAutoNum type="arabicParenR" startAt="13"/>
            </a:pPr>
            <a:r>
              <a:rPr lang="en-US" sz="2400" dirty="0"/>
              <a:t>   // total length of str3 after concatenation</a:t>
            </a:r>
          </a:p>
          <a:p>
            <a:pPr marL="342900" indent="-342900">
              <a:buFont typeface="+mj-lt"/>
              <a:buAutoNum type="arabicParenR" startAt="13"/>
            </a:pPr>
            <a:r>
              <a:rPr lang="en-US" sz="2400" dirty="0"/>
              <a:t>   </a:t>
            </a:r>
            <a:r>
              <a:rPr lang="en-US" sz="2400" dirty="0" err="1"/>
              <a:t>len</a:t>
            </a:r>
            <a:r>
              <a:rPr lang="en-US" sz="2400" dirty="0"/>
              <a:t> = str3.size();</a:t>
            </a:r>
          </a:p>
          <a:p>
            <a:pPr marL="342900" indent="-342900">
              <a:buFont typeface="+mj-lt"/>
              <a:buAutoNum type="arabicParenR" startAt="13"/>
            </a:pPr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"str3.size() :  " &lt;&lt; </a:t>
            </a:r>
            <a:r>
              <a:rPr lang="en-US" sz="2400" dirty="0" err="1"/>
              <a:t>len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arenR" startAt="13"/>
            </a:pPr>
            <a:endParaRPr lang="en-US" sz="2400" dirty="0"/>
          </a:p>
          <a:p>
            <a:pPr marL="342900" indent="-342900">
              <a:buFont typeface="+mj-lt"/>
              <a:buAutoNum type="arabicParenR" startAt="13"/>
            </a:pPr>
            <a:r>
              <a:rPr lang="en-US" sz="2400" dirty="0"/>
              <a:t>   return 0;</a:t>
            </a:r>
          </a:p>
          <a:p>
            <a:pPr marL="342900" indent="-342900">
              <a:buFont typeface="+mj-lt"/>
              <a:buAutoNum type="arabicParenR" startAt="13"/>
            </a:pPr>
            <a:r>
              <a:rPr lang="en-US" sz="2400" dirty="0"/>
              <a:t>}</a:t>
            </a:r>
          </a:p>
          <a:p>
            <a:pPr marL="342900" indent="-342900">
              <a:buFont typeface="+mj-lt"/>
              <a:buAutoNum type="arabicParenR" startAt="13"/>
            </a:pPr>
            <a:endParaRPr lang="en-US" sz="2400" dirty="0"/>
          </a:p>
          <a:p>
            <a:pPr marL="342900" indent="-342900">
              <a:buFont typeface="+mj-lt"/>
              <a:buAutoNum type="arabicParenR" startAt="13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41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1) Read </a:t>
            </a:r>
            <a:r>
              <a:rPr lang="en-US" sz="3200" dirty="0" smtClean="0"/>
              <a:t>of functions used to manipulate strings and write a short one on some of them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2) Write a program to Convert </a:t>
            </a:r>
            <a:r>
              <a:rPr lang="en-US" sz="3200" dirty="0"/>
              <a:t>Time in Seconds to Hours, Minutes and </a:t>
            </a:r>
            <a:r>
              <a:rPr lang="en-US" sz="3200" dirty="0" smtClean="0"/>
              <a:t>Seconds.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3) Write a program to read in two values and print out the bigger of the two.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18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Tokens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3600" dirty="0"/>
              <a:t>A token is the smallest element of a </a:t>
            </a:r>
            <a:r>
              <a:rPr lang="en-US" altLang="en-US" sz="3600" dirty="0" smtClean="0"/>
              <a:t>program </a:t>
            </a:r>
            <a:r>
              <a:rPr lang="en-US" altLang="en-US" sz="3600" dirty="0"/>
              <a:t>that is meaningful to the compiler. C++ language recognizes the following tokens: identifiers, keywords, literals, operators, punctuators, and other separators. A stream of these tokens makes up a translation unit. Tokens are usually separated by white space.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Preprocessing tokens(like #include, #define, #</a:t>
            </a:r>
            <a:r>
              <a:rPr lang="en-US" altLang="en-US" sz="3600" dirty="0" err="1"/>
              <a:t>if_def</a:t>
            </a:r>
            <a:r>
              <a:rPr lang="en-US" altLang="en-US" sz="3600" dirty="0"/>
              <a:t>, etc.) are used in the preprocessing phases to generate the token stream passed to the compiler.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513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508"/>
            <a:ext cx="10515600" cy="563314"/>
          </a:xfrm>
        </p:spPr>
        <p:txBody>
          <a:bodyPr>
            <a:normAutofit/>
          </a:bodyPr>
          <a:lstStyle/>
          <a:p>
            <a:r>
              <a:rPr lang="en-CA" sz="3200" b="1" dirty="0"/>
              <a:t>Tokens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1312"/>
            <a:ext cx="10515600" cy="435133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en-US" sz="2400" b="1" dirty="0" smtClean="0"/>
              <a:t>Keywords</a:t>
            </a:r>
            <a:r>
              <a:rPr lang="en-US" altLang="en-US" sz="2400" dirty="0" smtClean="0"/>
              <a:t>: these are reserved words with pre-defined meanings and as such cannot be used as identifier/variable names, e.g. for, else, </a:t>
            </a:r>
            <a:r>
              <a:rPr lang="en-US" altLang="en-US" sz="2400" dirty="0" err="1" smtClean="0"/>
              <a:t>bool</a:t>
            </a:r>
            <a:r>
              <a:rPr lang="en-US" altLang="en-US" sz="24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2400" b="1" dirty="0" smtClean="0"/>
              <a:t>Identifiers</a:t>
            </a:r>
            <a:r>
              <a:rPr lang="en-US" altLang="en-US" sz="2400" dirty="0"/>
              <a:t>: Identifiers are </a:t>
            </a:r>
            <a:r>
              <a:rPr lang="en-US" altLang="en-US" sz="2400" dirty="0" smtClean="0"/>
              <a:t>unique names </a:t>
            </a:r>
            <a:r>
              <a:rPr lang="en-US" altLang="en-US" sz="2400" dirty="0"/>
              <a:t>given to different entries such as variables, structures, </a:t>
            </a:r>
            <a:r>
              <a:rPr lang="en-US" altLang="en-US" sz="2400" dirty="0" smtClean="0"/>
              <a:t>functions</a:t>
            </a:r>
            <a:r>
              <a:rPr lang="en-US" altLang="en-US" sz="2400" dirty="0"/>
              <a:t>.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Rules </a:t>
            </a:r>
            <a:r>
              <a:rPr lang="en-US" altLang="en-US" sz="2400" b="1" dirty="0"/>
              <a:t>for </a:t>
            </a:r>
            <a:r>
              <a:rPr lang="en-US" altLang="en-US" sz="2400" b="1" dirty="0" smtClean="0"/>
              <a:t>Creating Valid </a:t>
            </a:r>
            <a:r>
              <a:rPr lang="en-US" altLang="en-US" sz="2400" b="1" dirty="0"/>
              <a:t>Identifier:</a:t>
            </a:r>
          </a:p>
          <a:p>
            <a:pPr lvl="2"/>
            <a:r>
              <a:rPr lang="en-US" altLang="en-US" dirty="0"/>
              <a:t>Only alphabetic characters, digits and underscores are permitted.</a:t>
            </a:r>
          </a:p>
          <a:p>
            <a:pPr lvl="2"/>
            <a:r>
              <a:rPr lang="en-US" altLang="en-US" dirty="0"/>
              <a:t>First letter must be an alphabet or underscore (_).</a:t>
            </a:r>
          </a:p>
          <a:p>
            <a:pPr lvl="2"/>
            <a:r>
              <a:rPr lang="en-US" altLang="en-US" dirty="0"/>
              <a:t>Identifiers are case sensitive.</a:t>
            </a:r>
          </a:p>
          <a:p>
            <a:pPr lvl="2"/>
            <a:r>
              <a:rPr lang="en-US" altLang="en-US" dirty="0"/>
              <a:t>Reserved keywords can not be used as an identifier's name.</a:t>
            </a:r>
          </a:p>
          <a:p>
            <a:pPr marL="0" indent="0">
              <a:buNone/>
            </a:pPr>
            <a:r>
              <a:rPr lang="en-US" altLang="en-US" sz="2000" dirty="0" smtClean="0"/>
              <a:t>	a) </a:t>
            </a:r>
            <a:r>
              <a:rPr lang="en-US" altLang="en-US" sz="2000" b="1" dirty="0" smtClean="0"/>
              <a:t>Variable Identifiers</a:t>
            </a:r>
            <a:r>
              <a:rPr lang="en-US" altLang="en-US" sz="2000" dirty="0" smtClean="0"/>
              <a:t>: Names used to temporarily hold data on computer memory, e.g.                </a:t>
            </a:r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n = 	5;  //n is a variable initially set to 5 and can be changed or updated.</a:t>
            </a:r>
          </a:p>
          <a:p>
            <a:pPr marL="0" indent="0">
              <a:buNone/>
            </a:pPr>
            <a:r>
              <a:rPr lang="en-US" altLang="en-US" sz="2000" dirty="0" smtClean="0"/>
              <a:t>	b) </a:t>
            </a:r>
            <a:r>
              <a:rPr lang="en-US" altLang="en-US" sz="2000" b="1" dirty="0" smtClean="0"/>
              <a:t>Constant Identifiers</a:t>
            </a:r>
            <a:r>
              <a:rPr lang="en-US" altLang="en-US" sz="2000" dirty="0" smtClean="0"/>
              <a:t>: Names used to permanently hold constant  values or  literals.  </a:t>
            </a:r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These, once declared cannot be altered throughout the execution of the program.</a:t>
            </a:r>
          </a:p>
          <a:p>
            <a:pPr marL="0" indent="0">
              <a:buNone/>
            </a:pPr>
            <a:r>
              <a:rPr lang="en-US" altLang="en-US" sz="2000" dirty="0" smtClean="0"/>
              <a:t>                Two ways to define constants in C++ are:</a:t>
            </a:r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 By </a:t>
            </a:r>
            <a:r>
              <a:rPr lang="en-US" altLang="en-US" sz="2000" dirty="0"/>
              <a:t>using </a:t>
            </a:r>
            <a:r>
              <a:rPr lang="en-US" altLang="en-US" sz="2000" b="1" dirty="0" err="1"/>
              <a:t>const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keyword:               E.g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double PI = 3.142;</a:t>
            </a:r>
          </a:p>
          <a:p>
            <a:pPr marL="0" indent="0">
              <a:buNone/>
            </a:pPr>
            <a:r>
              <a:rPr lang="en-US" altLang="en-US" sz="2000" dirty="0" smtClean="0"/>
              <a:t>                 ii) By </a:t>
            </a:r>
            <a:r>
              <a:rPr lang="en-US" altLang="en-US" sz="2000" dirty="0"/>
              <a:t>using #</a:t>
            </a:r>
            <a:r>
              <a:rPr lang="en-US" altLang="en-US" sz="2000" b="1" dirty="0"/>
              <a:t>define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preprocessor:  E.g. #define PIE 3.142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300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/>
              <a:t>Tokens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78" y="1321777"/>
            <a:ext cx="10769082" cy="4351338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en-US" sz="3600" b="1" dirty="0" smtClean="0"/>
              <a:t>Literals: </a:t>
            </a:r>
            <a:r>
              <a:rPr lang="en-US" altLang="en-US" sz="3600" dirty="0" smtClean="0"/>
              <a:t>Are values assigned to identifiers. It could be integer, floating points, Boolean, character, string etc.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en-US" altLang="en-US" sz="3600" b="1" dirty="0" smtClean="0"/>
              <a:t>Operators</a:t>
            </a:r>
            <a:r>
              <a:rPr lang="en-US" altLang="en-US" sz="3600" dirty="0" smtClean="0"/>
              <a:t>: Are</a:t>
            </a:r>
            <a:r>
              <a:rPr lang="en-US" sz="3600" dirty="0" smtClean="0"/>
              <a:t> symbols used </a:t>
            </a:r>
            <a:r>
              <a:rPr lang="en-US" sz="3600" dirty="0"/>
              <a:t>to perform mathematical or logical </a:t>
            </a:r>
            <a:r>
              <a:rPr lang="en-US" sz="3600" dirty="0" smtClean="0"/>
              <a:t>manipulations. These include:</a:t>
            </a:r>
          </a:p>
          <a:p>
            <a:pPr lvl="2"/>
            <a:r>
              <a:rPr lang="en-US" altLang="en-US" sz="2800" dirty="0"/>
              <a:t>Arithmetic </a:t>
            </a:r>
            <a:r>
              <a:rPr lang="en-US" altLang="en-US" sz="2800" dirty="0" smtClean="0"/>
              <a:t>Operators: e.g. + (addition), % (modulus)</a:t>
            </a:r>
            <a:endParaRPr lang="en-US" altLang="en-US" sz="2800" dirty="0"/>
          </a:p>
          <a:p>
            <a:pPr lvl="2"/>
            <a:r>
              <a:rPr lang="en-US" altLang="en-US" sz="2800" dirty="0"/>
              <a:t>Increment and Decrement </a:t>
            </a:r>
            <a:r>
              <a:rPr lang="en-US" altLang="en-US" sz="2800" dirty="0" smtClean="0"/>
              <a:t>Operators: </a:t>
            </a:r>
            <a:r>
              <a:rPr lang="en-US" altLang="en-US" sz="2800" dirty="0"/>
              <a:t>e.g. </a:t>
            </a:r>
            <a:r>
              <a:rPr lang="en-US" altLang="en-US" sz="2800" dirty="0" smtClean="0"/>
              <a:t> ++ (increment)</a:t>
            </a:r>
            <a:endParaRPr lang="en-US" altLang="en-US" sz="2800" dirty="0"/>
          </a:p>
          <a:p>
            <a:pPr lvl="2"/>
            <a:r>
              <a:rPr lang="en-US" altLang="en-US" sz="2800" dirty="0"/>
              <a:t>Relational </a:t>
            </a:r>
            <a:r>
              <a:rPr lang="en-US" altLang="en-US" sz="2800" dirty="0" smtClean="0"/>
              <a:t>Operators: </a:t>
            </a:r>
            <a:r>
              <a:rPr lang="en-US" altLang="en-US" sz="2800" dirty="0"/>
              <a:t>e.g. </a:t>
            </a:r>
            <a:r>
              <a:rPr lang="en-US" altLang="en-US" sz="2800" dirty="0" smtClean="0"/>
              <a:t> &gt; ( greater than)</a:t>
            </a:r>
            <a:endParaRPr lang="en-US" altLang="en-US" sz="2800" dirty="0"/>
          </a:p>
          <a:p>
            <a:pPr lvl="2"/>
            <a:r>
              <a:rPr lang="en-US" altLang="en-US" sz="2800" dirty="0"/>
              <a:t>Logical </a:t>
            </a:r>
            <a:r>
              <a:rPr lang="en-US" altLang="en-US" sz="2800" dirty="0" smtClean="0"/>
              <a:t>Operators: </a:t>
            </a:r>
            <a:r>
              <a:rPr lang="en-US" altLang="en-US" sz="2800" dirty="0"/>
              <a:t>e.g. </a:t>
            </a:r>
            <a:r>
              <a:rPr lang="en-US" altLang="en-US" sz="2800" dirty="0" smtClean="0"/>
              <a:t>&amp;&amp; (and) Gives true when both expression are true</a:t>
            </a:r>
            <a:endParaRPr lang="en-US" altLang="en-US" sz="2800" dirty="0"/>
          </a:p>
          <a:p>
            <a:pPr lvl="2"/>
            <a:r>
              <a:rPr lang="en-US" altLang="en-US" sz="2800" dirty="0"/>
              <a:t>Bitwise </a:t>
            </a:r>
            <a:r>
              <a:rPr lang="en-US" altLang="en-US" sz="2800" dirty="0" smtClean="0"/>
              <a:t>Operators: </a:t>
            </a:r>
            <a:r>
              <a:rPr lang="en-US" altLang="en-US" sz="2800" dirty="0"/>
              <a:t>e.g. </a:t>
            </a:r>
            <a:r>
              <a:rPr lang="en-US" altLang="en-US" sz="2800" dirty="0" smtClean="0"/>
              <a:t>&amp; (binary and operator)</a:t>
            </a:r>
            <a:endParaRPr lang="en-US" altLang="en-US" sz="2800" dirty="0"/>
          </a:p>
          <a:p>
            <a:pPr lvl="2"/>
            <a:r>
              <a:rPr lang="en-US" altLang="en-US" sz="2800" dirty="0"/>
              <a:t>Assignment </a:t>
            </a:r>
            <a:r>
              <a:rPr lang="en-US" altLang="en-US" sz="2800" dirty="0" smtClean="0"/>
              <a:t>Operators: </a:t>
            </a:r>
            <a:r>
              <a:rPr lang="en-US" altLang="en-US" sz="2800" dirty="0"/>
              <a:t>e.g. </a:t>
            </a:r>
            <a:r>
              <a:rPr lang="en-US" altLang="en-US" sz="2800" dirty="0" smtClean="0"/>
              <a:t> = ( assignment) right to left associativity</a:t>
            </a:r>
            <a:endParaRPr lang="en-US" altLang="en-US" sz="2800" dirty="0"/>
          </a:p>
          <a:p>
            <a:pPr lvl="2"/>
            <a:r>
              <a:rPr lang="en-US" altLang="en-US" sz="2800" dirty="0" smtClean="0"/>
              <a:t>Other Operators: </a:t>
            </a:r>
            <a:r>
              <a:rPr lang="en-US" altLang="en-US" sz="2800" dirty="0" err="1" smtClean="0"/>
              <a:t>sizeOf</a:t>
            </a:r>
            <a:r>
              <a:rPr lang="en-US" altLang="en-US" sz="2800" dirty="0" smtClean="0"/>
              <a:t>() returns the size of a memory location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en-US" altLang="en-US" sz="3600" b="1" dirty="0" smtClean="0"/>
              <a:t>Punctuators</a:t>
            </a:r>
            <a:r>
              <a:rPr lang="en-US" altLang="en-US" sz="3600" dirty="0"/>
              <a:t>, </a:t>
            </a:r>
            <a:r>
              <a:rPr lang="en-US" altLang="en-US" sz="3600" b="1" dirty="0"/>
              <a:t>and other </a:t>
            </a:r>
            <a:r>
              <a:rPr lang="en-US" altLang="en-US" sz="3600" b="1" dirty="0" smtClean="0"/>
              <a:t>separators:</a:t>
            </a:r>
            <a:r>
              <a:rPr lang="en-US" altLang="en-US" sz="3600" dirty="0" smtClean="0"/>
              <a:t> “;” (marks end of a code)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606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1825625"/>
            <a:ext cx="1119673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Variables are </a:t>
            </a:r>
            <a:r>
              <a:rPr lang="en-US" dirty="0" smtClean="0"/>
              <a:t>named </a:t>
            </a:r>
            <a:r>
              <a:rPr lang="en-US" dirty="0"/>
              <a:t>memory locations to store values. This means that when you create a variable you reserve some space in memory</a:t>
            </a:r>
            <a:r>
              <a:rPr lang="en-US" dirty="0" smtClean="0"/>
              <a:t>. Hence, there is a need to know the type of data so as to know what appropriate memory to give to it. Data type of a variable indicates the type of data it can store and also the type of operations that can be performed on it.</a:t>
            </a:r>
          </a:p>
          <a:p>
            <a:pPr marL="0" indent="0">
              <a:buNone/>
            </a:pPr>
            <a:r>
              <a:rPr lang="en-US" dirty="0" smtClean="0"/>
              <a:t>There are basically two types: </a:t>
            </a:r>
          </a:p>
          <a:p>
            <a:pPr marL="514350" indent="-514350">
              <a:buAutoNum type="arabicParenR"/>
            </a:pPr>
            <a:r>
              <a:rPr lang="en-US" dirty="0" smtClean="0"/>
              <a:t>Primitive/Basic/Fundamental data types (</a:t>
            </a:r>
            <a:r>
              <a:rPr lang="en-US" dirty="0" err="1" smtClean="0"/>
              <a:t>bult</a:t>
            </a:r>
            <a:r>
              <a:rPr lang="en-US" dirty="0" smtClean="0"/>
              <a:t>-in)</a:t>
            </a:r>
          </a:p>
          <a:p>
            <a:pPr marL="514350" indent="-514350">
              <a:buAutoNum type="arabicParenR"/>
            </a:pPr>
            <a:r>
              <a:rPr lang="en-US" dirty="0" smtClean="0"/>
              <a:t>Derived/User-defined/Reference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Spaces on memory are allocated based on the type e.g. char is 1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5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Primitive Data Types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67060"/>
              </p:ext>
            </p:extLst>
          </p:nvPr>
        </p:nvGraphicFramePr>
        <p:xfrm>
          <a:off x="1236563" y="1247074"/>
          <a:ext cx="7590195" cy="5037672"/>
        </p:xfrm>
        <a:graphic>
          <a:graphicData uri="http://schemas.openxmlformats.org/drawingml/2006/table">
            <a:tbl>
              <a:tblPr/>
              <a:tblGrid>
                <a:gridCol w="2530065"/>
                <a:gridCol w="2530065"/>
                <a:gridCol w="2530065"/>
              </a:tblGrid>
              <a:tr h="4405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Type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Typical Bit Width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Typical Range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2491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char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1byte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-127 to 127 or 0 to 255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1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unsigned char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1byte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0 to 255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1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signed char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1byte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-127 to 127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91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int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4bytes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-2147483648 to 2147483647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1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signed </a:t>
                      </a:r>
                      <a:r>
                        <a:rPr lang="en-US" sz="1700" dirty="0" err="1" smtClean="0">
                          <a:effectLst/>
                        </a:rPr>
                        <a:t>int</a:t>
                      </a:r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4bytes</a:t>
                      </a:r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-2147483648 to 2147483647</a:t>
                      </a:r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919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err="1" smtClean="0">
                          <a:effectLst/>
                        </a:rPr>
                        <a:t>bool</a:t>
                      </a:r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1 byte</a:t>
                      </a:r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True,</a:t>
                      </a:r>
                      <a:r>
                        <a:rPr lang="en-US" sz="1700" baseline="0" dirty="0" smtClean="0">
                          <a:effectLst/>
                        </a:rPr>
                        <a:t> false</a:t>
                      </a:r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1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11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28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Derived Data Types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1279"/>
              </p:ext>
            </p:extLst>
          </p:nvPr>
        </p:nvGraphicFramePr>
        <p:xfrm>
          <a:off x="1236563" y="1247074"/>
          <a:ext cx="7590195" cy="3481678"/>
        </p:xfrm>
        <a:graphic>
          <a:graphicData uri="http://schemas.openxmlformats.org/drawingml/2006/table">
            <a:tbl>
              <a:tblPr/>
              <a:tblGrid>
                <a:gridCol w="2530065"/>
                <a:gridCol w="2530065"/>
                <a:gridCol w="2530065"/>
              </a:tblGrid>
              <a:tr h="4405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</a:rPr>
                        <a:t>Type</a:t>
                      </a: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249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Array</a:t>
                      </a:r>
                      <a:endParaRPr lang="en-US" sz="24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 smtClean="0">
                          <a:effectLst/>
                        </a:rPr>
                        <a:t>Enum</a:t>
                      </a:r>
                      <a:endParaRPr lang="en-US" sz="24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String</a:t>
                      </a:r>
                      <a:endParaRPr lang="en-US" sz="24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9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 smtClean="0">
                          <a:effectLst/>
                        </a:rPr>
                        <a:t>Struct</a:t>
                      </a:r>
                      <a:endParaRPr lang="en-US" sz="24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Class</a:t>
                      </a:r>
                      <a:endParaRPr lang="en-US" sz="24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700" dirty="0">
                        <a:effectLst/>
                      </a:endParaRPr>
                    </a:p>
                  </a:txBody>
                  <a:tcPr marL="71100" marR="71100" marT="71100" marB="71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2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454"/>
            <a:ext cx="10515600" cy="9193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Module 2: Task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4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Write a program to display the size </a:t>
            </a:r>
            <a:r>
              <a:rPr lang="en-US" sz="1800" b="1" dirty="0"/>
              <a:t>of various data types on your </a:t>
            </a:r>
            <a:r>
              <a:rPr lang="en-US" sz="1800" b="1" dirty="0" smtClean="0"/>
              <a:t>computer. The operator </a:t>
            </a:r>
            <a:r>
              <a:rPr lang="en-US" sz="1800" b="1" dirty="0" err="1" smtClean="0"/>
              <a:t>sizeOf</a:t>
            </a:r>
            <a:r>
              <a:rPr lang="en-US" sz="1800" b="1" dirty="0" smtClean="0"/>
              <a:t> is to be used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742950" indent="-742950">
              <a:buFont typeface="+mj-lt"/>
              <a:buAutoNum type="arabicParenR"/>
            </a:pPr>
            <a:endParaRPr lang="en-US" sz="1800" dirty="0"/>
          </a:p>
          <a:p>
            <a:pPr marL="742950" indent="-742950">
              <a:buFont typeface="+mj-lt"/>
              <a:buAutoNum type="arabicParenR"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"Size of char : " &lt;&lt; </a:t>
            </a:r>
            <a:r>
              <a:rPr lang="en-US" sz="1800" dirty="0" err="1"/>
              <a:t>sizeof</a:t>
            </a:r>
            <a:r>
              <a:rPr lang="en-US" sz="1800" dirty="0"/>
              <a:t>(char)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"Size of </a:t>
            </a:r>
            <a:r>
              <a:rPr lang="en-US" sz="1800" dirty="0" err="1"/>
              <a:t>int</a:t>
            </a:r>
            <a:r>
              <a:rPr lang="en-US" sz="1800" dirty="0"/>
              <a:t> : " &lt;&lt;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"Size of short </a:t>
            </a:r>
            <a:r>
              <a:rPr lang="en-US" sz="1800" dirty="0" err="1"/>
              <a:t>int</a:t>
            </a:r>
            <a:r>
              <a:rPr lang="en-US" sz="1800" dirty="0"/>
              <a:t> : " &lt;&lt; </a:t>
            </a:r>
            <a:r>
              <a:rPr lang="en-US" sz="1800" dirty="0" err="1"/>
              <a:t>sizeof</a:t>
            </a:r>
            <a:r>
              <a:rPr lang="en-US" sz="1800" dirty="0"/>
              <a:t>(short </a:t>
            </a:r>
            <a:r>
              <a:rPr lang="en-US" sz="1800" dirty="0" err="1"/>
              <a:t>int</a:t>
            </a:r>
            <a:r>
              <a:rPr lang="en-US" sz="1800" dirty="0"/>
              <a:t>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"Size of long </a:t>
            </a:r>
            <a:r>
              <a:rPr lang="en-US" sz="1800" dirty="0" err="1"/>
              <a:t>int</a:t>
            </a:r>
            <a:r>
              <a:rPr lang="en-US" sz="1800" dirty="0"/>
              <a:t> : " &lt;&lt; </a:t>
            </a:r>
            <a:r>
              <a:rPr lang="en-US" sz="1800" dirty="0" err="1"/>
              <a:t>sizeof</a:t>
            </a:r>
            <a:r>
              <a:rPr lang="en-US" sz="1800" dirty="0"/>
              <a:t>(long </a:t>
            </a:r>
            <a:r>
              <a:rPr lang="en-US" sz="1800" dirty="0" err="1"/>
              <a:t>int</a:t>
            </a:r>
            <a:r>
              <a:rPr lang="en-US" sz="1800" dirty="0"/>
              <a:t>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"Size of float : " &lt;&lt; </a:t>
            </a:r>
            <a:r>
              <a:rPr lang="en-US" sz="1800" dirty="0" err="1"/>
              <a:t>sizeof</a:t>
            </a:r>
            <a:r>
              <a:rPr lang="en-US" sz="1800" dirty="0"/>
              <a:t>(float)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"Size of double : " &lt;&lt; </a:t>
            </a:r>
            <a:r>
              <a:rPr lang="en-US" sz="1800" dirty="0" err="1"/>
              <a:t>sizeof</a:t>
            </a:r>
            <a:r>
              <a:rPr lang="en-US" sz="1800" dirty="0"/>
              <a:t>(double)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"Size of </a:t>
            </a:r>
            <a:r>
              <a:rPr lang="en-US" sz="1800" dirty="0" err="1"/>
              <a:t>wchar_t</a:t>
            </a:r>
            <a:r>
              <a:rPr lang="en-US" sz="1800" dirty="0"/>
              <a:t> : " &lt;&lt; 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wchar_t</a:t>
            </a:r>
            <a:r>
              <a:rPr lang="en-US" sz="1800" dirty="0"/>
              <a:t>) &lt;&lt; </a:t>
            </a:r>
            <a:r>
              <a:rPr lang="en-US" sz="1800" dirty="0" err="1"/>
              <a:t>endl</a:t>
            </a:r>
            <a:r>
              <a:rPr lang="en-US" sz="1800" dirty="0" smtClean="0"/>
              <a:t>;</a:t>
            </a:r>
            <a:endParaRPr lang="en-US" sz="1800" dirty="0"/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   return 0;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35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198"/>
            <a:ext cx="10515600" cy="78755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Data type- Checking for size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975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b="1" i="1" dirty="0" smtClean="0"/>
              <a:t>Example Declaration: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/>
              <a:t>number = 5</a:t>
            </a:r>
            <a:r>
              <a:rPr lang="en-US" b="1" i="1" dirty="0" smtClean="0"/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dirty="0" smtClean="0"/>
              <a:t>Description: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sz="2800" dirty="0"/>
              <a:t>Data Type: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</a:p>
          <a:p>
            <a:pPr lvl="1">
              <a:spcBef>
                <a:spcPct val="0"/>
              </a:spcBef>
            </a:pPr>
            <a:r>
              <a:rPr lang="en-US" sz="2800" dirty="0"/>
              <a:t>Name: number</a:t>
            </a:r>
          </a:p>
          <a:p>
            <a:pPr lvl="1">
              <a:spcBef>
                <a:spcPct val="0"/>
              </a:spcBef>
            </a:pPr>
            <a:r>
              <a:rPr lang="en-US" sz="2800" dirty="0"/>
              <a:t>Value: 5</a:t>
            </a:r>
          </a:p>
          <a:p>
            <a:pPr lvl="1">
              <a:spcBef>
                <a:spcPct val="0"/>
              </a:spcBef>
            </a:pPr>
            <a:r>
              <a:rPr lang="en-US" sz="2800" dirty="0" err="1"/>
              <a:t>Mem</a:t>
            </a:r>
            <a:r>
              <a:rPr lang="en-US" sz="2800" dirty="0"/>
              <a:t>. Address: 0x0066FDF4 </a:t>
            </a:r>
          </a:p>
          <a:p>
            <a:pPr lvl="1">
              <a:spcBef>
                <a:spcPct val="0"/>
              </a:spcBef>
            </a:pPr>
            <a:r>
              <a:rPr lang="en-US" sz="2800" dirty="0" err="1"/>
              <a:t>Mem</a:t>
            </a:r>
            <a:r>
              <a:rPr lang="en-US" sz="2800" dirty="0"/>
              <a:t>. Size: 4 </a:t>
            </a:r>
            <a:r>
              <a:rPr lang="en-US" sz="2800" dirty="0" smtClean="0"/>
              <a:t>bytes</a:t>
            </a:r>
          </a:p>
          <a:p>
            <a:pPr lvl="1">
              <a:spcBef>
                <a:spcPct val="0"/>
              </a:spcBef>
            </a:pPr>
            <a:endParaRPr lang="en-US" sz="2000" dirty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Note: The </a:t>
            </a:r>
            <a:r>
              <a:rPr lang="en-US" dirty="0"/>
              <a:t>form for the </a:t>
            </a:r>
            <a:r>
              <a:rPr lang="en-US" b="1" dirty="0" err="1"/>
              <a:t>sizeof</a:t>
            </a:r>
            <a:r>
              <a:rPr lang="en-US" dirty="0"/>
              <a:t> operator is:</a:t>
            </a:r>
          </a:p>
          <a:p>
            <a:r>
              <a:rPr lang="en-US" b="1" dirty="0" err="1"/>
              <a:t>sizeof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data_type</a:t>
            </a:r>
            <a:r>
              <a:rPr lang="en-US" dirty="0"/>
              <a:t>);	//for a data type (must be in parentheses)</a:t>
            </a:r>
          </a:p>
          <a:p>
            <a:r>
              <a:rPr lang="en-US" b="1" i="1" dirty="0" err="1"/>
              <a:t>sizeof</a:t>
            </a:r>
            <a:r>
              <a:rPr lang="en-US" dirty="0"/>
              <a:t> </a:t>
            </a:r>
            <a:r>
              <a:rPr lang="en-US" dirty="0" err="1"/>
              <a:t>variable_name</a:t>
            </a:r>
            <a:r>
              <a:rPr lang="en-US" dirty="0"/>
              <a:t>;	//for variable name the use of “()” is optional</a:t>
            </a:r>
          </a:p>
        </p:txBody>
      </p:sp>
    </p:spTree>
    <p:extLst>
      <p:ext uri="{BB962C8B-B14F-4D97-AF65-F5344CB8AC3E}">
        <p14:creationId xmlns:p14="http://schemas.microsoft.com/office/powerpoint/2010/main" val="64358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1127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Tokens</vt:lpstr>
      <vt:lpstr>Tokens</vt:lpstr>
      <vt:lpstr>Tokens</vt:lpstr>
      <vt:lpstr>Data types</vt:lpstr>
      <vt:lpstr>Primitive Data Types</vt:lpstr>
      <vt:lpstr>Derived Data Types</vt:lpstr>
      <vt:lpstr>Module 2: Task 1</vt:lpstr>
      <vt:lpstr>Data type- Checking for size</vt:lpstr>
      <vt:lpstr>Task 2:</vt:lpstr>
      <vt:lpstr>Task 3:</vt:lpstr>
      <vt:lpstr>Task 4: Assignment compatibility and type casting in primitive data types </vt:lpstr>
      <vt:lpstr>Task 5:</vt:lpstr>
      <vt:lpstr>Sample Solution:</vt:lpstr>
      <vt:lpstr>TAKE 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 HOLIDAY C++ TRAINING</dc:title>
  <dc:creator>user</dc:creator>
  <cp:lastModifiedBy>user</cp:lastModifiedBy>
  <cp:revision>85</cp:revision>
  <dcterms:created xsi:type="dcterms:W3CDTF">2020-04-12T17:19:05Z</dcterms:created>
  <dcterms:modified xsi:type="dcterms:W3CDTF">2020-04-30T18:10:52Z</dcterms:modified>
</cp:coreProperties>
</file>