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7" r:id="rId2"/>
    <p:sldId id="330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325" r:id="rId11"/>
    <p:sldId id="267" r:id="rId12"/>
    <p:sldId id="31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2" r:id="rId21"/>
    <p:sldId id="275" r:id="rId22"/>
    <p:sldId id="276" r:id="rId23"/>
    <p:sldId id="327" r:id="rId24"/>
    <p:sldId id="278" r:id="rId25"/>
    <p:sldId id="321" r:id="rId26"/>
    <p:sldId id="326" r:id="rId27"/>
    <p:sldId id="319" r:id="rId28"/>
    <p:sldId id="322" r:id="rId29"/>
    <p:sldId id="314" r:id="rId30"/>
    <p:sldId id="315" r:id="rId31"/>
    <p:sldId id="316" r:id="rId32"/>
    <p:sldId id="317" r:id="rId33"/>
    <p:sldId id="318" r:id="rId34"/>
    <p:sldId id="323" r:id="rId35"/>
    <p:sldId id="328" r:id="rId36"/>
    <p:sldId id="329" r:id="rId37"/>
    <p:sldId id="33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9E7A-8860-4143-A207-E8E9D453A121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6D34A-541D-4815-A069-A363F79AEE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31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486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037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6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7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Trick:</a:t>
            </a:r>
            <a:r>
              <a:rPr lang="en-US" b="1" baseline="0" dirty="0" smtClean="0"/>
              <a:t> when you know the output requirement then you will be able to identify the input requirement/data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6D34A-541D-4815-A069-A363F79AEE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0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7F105EB-92F1-400D-9ED6-61AB6BCCCBD0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2C5849-5CF7-48E5-A7E2-1361374DDF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2286000"/>
          </a:xfrm>
        </p:spPr>
        <p:txBody>
          <a:bodyPr/>
          <a:lstStyle/>
          <a:p>
            <a:r>
              <a:rPr lang="en-US" dirty="0"/>
              <a:t>INTRODUCTION TO  PROGRAMMING IN C LANGUAGE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BABCOCK UNIVERSITY</a:t>
            </a:r>
          </a:p>
          <a:p>
            <a:r>
              <a:rPr lang="en-US" dirty="0" smtClean="0"/>
              <a:t>COMPUTER </a:t>
            </a:r>
            <a:r>
              <a:rPr lang="en-US" dirty="0"/>
              <a:t>SCIENCE </a:t>
            </a:r>
            <a:r>
              <a:rPr lang="en-US" dirty="0" smtClean="0"/>
              <a:t>DEPARTMENT</a:t>
            </a:r>
          </a:p>
          <a:p>
            <a:r>
              <a:rPr lang="en-US" b="1" dirty="0" smtClean="0"/>
              <a:t>Bola </a:t>
            </a:r>
            <a:r>
              <a:rPr lang="en-US" b="1" dirty="0" err="1" smtClean="0"/>
              <a:t>Akande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8268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Three Basic Units of a Computer</a:t>
            </a:r>
            <a:endParaRPr lang="en-CA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96200" cy="446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AutoShape 15"/>
          <p:cNvCxnSpPr>
            <a:cxnSpLocks noChangeShapeType="1"/>
          </p:cNvCxnSpPr>
          <p:nvPr/>
        </p:nvCxnSpPr>
        <p:spPr bwMode="auto">
          <a:xfrm rot="5400000">
            <a:off x="4194969" y="3120231"/>
            <a:ext cx="457200" cy="7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9" name="AutoShape 16"/>
          <p:cNvSpPr>
            <a:spLocks noChangeArrowheads="1"/>
          </p:cNvSpPr>
          <p:nvPr/>
        </p:nvSpPr>
        <p:spPr bwMode="auto">
          <a:xfrm rot="16200000">
            <a:off x="4398168" y="4550568"/>
            <a:ext cx="288925" cy="58738"/>
          </a:xfrm>
          <a:prstGeom prst="leftRightArrow">
            <a:avLst>
              <a:gd name="adj1" fmla="val 50000"/>
              <a:gd name="adj2" fmla="val 9837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 rot="16200000" flipV="1">
            <a:off x="4412456" y="5341144"/>
            <a:ext cx="228600" cy="61912"/>
          </a:xfrm>
          <a:prstGeom prst="leftRightArrow">
            <a:avLst>
              <a:gd name="adj1" fmla="val 50000"/>
              <a:gd name="adj2" fmla="val 10118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3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Computer Science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04800" y="1447800"/>
            <a:ext cx="4194047" cy="5181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Computer Science is about building </a:t>
            </a:r>
            <a:r>
              <a:rPr lang="en-US" sz="2800" b="1" dirty="0">
                <a:solidFill>
                  <a:srgbClr val="FF0000"/>
                </a:solidFill>
              </a:rPr>
              <a:t>abstract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models</a:t>
            </a:r>
            <a:r>
              <a:rPr lang="en-US" sz="2800" dirty="0"/>
              <a:t> of real-world objects or phenomena, with the aim of using the model to </a:t>
            </a:r>
            <a:r>
              <a:rPr lang="en-US" sz="2800" b="1" dirty="0">
                <a:solidFill>
                  <a:srgbClr val="FF0000"/>
                </a:solidFill>
              </a:rPr>
              <a:t>solve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problems</a:t>
            </a:r>
            <a:r>
              <a:rPr lang="en-US" sz="2800" dirty="0" smtClean="0"/>
              <a:t> by </a:t>
            </a:r>
            <a:r>
              <a:rPr lang="en-US" sz="2800" b="1" dirty="0">
                <a:solidFill>
                  <a:srgbClr val="FF0000"/>
                </a:solidFill>
              </a:rPr>
              <a:t>automating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models through </a:t>
            </a:r>
            <a:r>
              <a:rPr lang="en-US" sz="2800" b="1" dirty="0">
                <a:solidFill>
                  <a:srgbClr val="FF0000"/>
                </a:solidFill>
              </a:rPr>
              <a:t>the use of algorithm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implementing</a:t>
            </a:r>
            <a:r>
              <a:rPr lang="en-US" sz="2800" dirty="0"/>
              <a:t> the algorithm in form of </a:t>
            </a:r>
            <a:r>
              <a:rPr lang="en-US" sz="2800" b="1" dirty="0">
                <a:solidFill>
                  <a:srgbClr val="FF0000"/>
                </a:solidFill>
              </a:rPr>
              <a:t>instructions</a:t>
            </a:r>
            <a:r>
              <a:rPr lang="en-US" sz="2800" dirty="0"/>
              <a:t> which the </a:t>
            </a:r>
            <a:r>
              <a:rPr lang="en-US" sz="2800" b="1" dirty="0">
                <a:solidFill>
                  <a:srgbClr val="FF0000"/>
                </a:solidFill>
              </a:rPr>
              <a:t>computer</a:t>
            </a:r>
            <a:r>
              <a:rPr lang="en-US" sz="2800" dirty="0"/>
              <a:t> can understand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1513" name="Rectangle 9"/>
          <p:cNvSpPr>
            <a:spLocks noGrp="1" noChangeArrowheads="1"/>
          </p:cNvSpPr>
          <p:nvPr>
            <p:ph sz="quarter" idx="14"/>
          </p:nvPr>
        </p:nvSpPr>
        <p:spPr>
          <a:xfrm>
            <a:off x="4645152" y="1591056"/>
            <a:ext cx="3822192" cy="503834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</p:txBody>
      </p:sp>
      <p:pic>
        <p:nvPicPr>
          <p:cNvPr id="21514" name="Picture 10" descr="j01997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62200"/>
            <a:ext cx="1770063" cy="173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j03028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5200"/>
            <a:ext cx="1828800" cy="2590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23281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Computers are used for implementation of codes because they are amazingly fast at executing algorithms on data</a:t>
            </a:r>
            <a:r>
              <a:rPr lang="en-US" sz="2800" dirty="0" smtClean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Note that we could even use pencil and paper to work our algorithm but this will take a longer time and will easily attract error.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Computer?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928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Scientist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609600" y="2286000"/>
            <a:ext cx="3822192" cy="411480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Thus Computer Science is about solving problem.</a:t>
            </a:r>
          </a:p>
          <a:p>
            <a:r>
              <a:rPr lang="en-US" sz="2400" dirty="0"/>
              <a:t>Therefore Computer Scientists are thinkers, they think on how problems should be solved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Thus abstraction starts from the mind.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2667000" cy="3429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30813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Scientist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38200" y="2362200"/>
            <a:ext cx="3770313" cy="4267200"/>
          </a:xfrm>
        </p:spPr>
        <p:txBody>
          <a:bodyPr/>
          <a:lstStyle/>
          <a:p>
            <a:r>
              <a:rPr lang="en-US" sz="2400" dirty="0"/>
              <a:t>As you think, you have a picture of how a problem should be solved in your </a:t>
            </a:r>
            <a:r>
              <a:rPr lang="en-US" sz="2400" b="1" dirty="0">
                <a:solidFill>
                  <a:srgbClr val="FF0000"/>
                </a:solidFill>
              </a:rPr>
              <a:t>mind</a:t>
            </a:r>
            <a:r>
              <a:rPr lang="en-US" sz="2400" dirty="0"/>
              <a:t> (i.e. an abstraction). Thinking then leads to </a:t>
            </a:r>
            <a:r>
              <a:rPr lang="en-US" sz="2400" b="1" dirty="0">
                <a:solidFill>
                  <a:srgbClr val="FF0000"/>
                </a:solidFill>
              </a:rPr>
              <a:t>modeling</a:t>
            </a:r>
            <a:r>
              <a:rPr lang="en-US" sz="2400" dirty="0"/>
              <a:t>, this means you now make the picture of the solution in your mind into a model.</a:t>
            </a:r>
          </a:p>
          <a:p>
            <a:endParaRPr lang="en-US" sz="2400" dirty="0"/>
          </a:p>
        </p:txBody>
      </p:sp>
      <p:pic>
        <p:nvPicPr>
          <p:cNvPr id="56326" name="Picture 6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1075" y="2362200"/>
            <a:ext cx="3709988" cy="37242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63205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scientist then </a:t>
            </a:r>
            <a:r>
              <a:rPr lang="en-US" b="1" dirty="0">
                <a:solidFill>
                  <a:srgbClr val="FF0000"/>
                </a:solidFill>
              </a:rPr>
              <a:t>automates</a:t>
            </a:r>
            <a:r>
              <a:rPr lang="en-US" dirty="0"/>
              <a:t> the model through the use of </a:t>
            </a:r>
            <a:r>
              <a:rPr lang="en-US" b="1" dirty="0">
                <a:solidFill>
                  <a:srgbClr val="FF0000"/>
                </a:solidFill>
              </a:rPr>
              <a:t>algorithm</a:t>
            </a:r>
            <a:r>
              <a:rPr lang="en-US" dirty="0"/>
              <a:t>.</a:t>
            </a:r>
          </a:p>
        </p:txBody>
      </p:sp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Scientist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4429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 SOLVING PROCESS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04800" y="990600"/>
            <a:ext cx="5715000" cy="53340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 solving is an act of finding a solution to a </a:t>
            </a:r>
            <a:r>
              <a:rPr lang="en-US" sz="2000" b="1" dirty="0" smtClean="0">
                <a:solidFill>
                  <a:schemeClr val="bg1"/>
                </a:solidFill>
              </a:rPr>
              <a:t>challenging question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solving is a natural way of providing solution to a problem.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E.g. Cook Rice. How?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things to do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(most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times one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follows another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get such problem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solved) 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Wash rice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Put in pot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gas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Put rice on fire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some measured quantity of salt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 little onion(if you want)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Leave it on fire for a timed period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 if done ; if yes, remove from fire; If  no, leave it a little longer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3558" name="Picture 6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62200"/>
            <a:ext cx="3276600" cy="3810000"/>
          </a:xfrm>
          <a:noFill/>
          <a:ln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62200"/>
            <a:ext cx="3276600" cy="3810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="" xmlns:p14="http://schemas.microsoft.com/office/powerpoint/2010/main" val="298088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872067" y="2286000"/>
            <a:ext cx="7586133" cy="4191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600" dirty="0"/>
              <a:t>There are </a:t>
            </a:r>
            <a:r>
              <a:rPr lang="en-US" sz="2600" b="1" dirty="0">
                <a:solidFill>
                  <a:srgbClr val="C5180B"/>
                </a:solidFill>
              </a:rPr>
              <a:t>different ways</a:t>
            </a:r>
            <a:r>
              <a:rPr lang="en-US" sz="2600" b="1" dirty="0"/>
              <a:t> </a:t>
            </a:r>
            <a:r>
              <a:rPr lang="en-US" sz="2600" dirty="0"/>
              <a:t>of solving a problem, e.g. use of </a:t>
            </a:r>
            <a:r>
              <a:rPr lang="en-US" sz="2600" b="1" dirty="0">
                <a:solidFill>
                  <a:srgbClr val="C5180B"/>
                </a:solidFill>
              </a:rPr>
              <a:t>well defined mathematical principles</a:t>
            </a:r>
            <a:r>
              <a:rPr lang="en-US" sz="2600" b="1" dirty="0"/>
              <a:t> </a:t>
            </a:r>
            <a:r>
              <a:rPr lang="en-US" sz="2600" dirty="0"/>
              <a:t>will help to solve a mathematical problem, using of </a:t>
            </a:r>
            <a:r>
              <a:rPr lang="en-US" sz="2600" b="1" dirty="0">
                <a:solidFill>
                  <a:srgbClr val="C5180B"/>
                </a:solidFill>
              </a:rPr>
              <a:t>tractor on hectares of land</a:t>
            </a:r>
            <a:r>
              <a:rPr lang="en-US" sz="2600" b="1" dirty="0"/>
              <a:t> </a:t>
            </a:r>
            <a:r>
              <a:rPr lang="en-US" sz="2600" dirty="0"/>
              <a:t>will help to plough the land etc.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In computing we are interested in </a:t>
            </a:r>
            <a:r>
              <a:rPr lang="en-US" sz="2600" dirty="0" smtClean="0"/>
              <a:t>solving problems through the use of computers.</a:t>
            </a:r>
          </a:p>
          <a:p>
            <a:pPr algn="just">
              <a:lnSpc>
                <a:spcPct val="90000"/>
              </a:lnSpc>
            </a:pPr>
            <a:r>
              <a:rPr lang="en-US" sz="2600" dirty="0" smtClean="0"/>
              <a:t>Thus we ask questions </a:t>
            </a:r>
            <a:r>
              <a:rPr lang="en-US" sz="2600" dirty="0"/>
              <a:t>that can be </a:t>
            </a:r>
            <a:r>
              <a:rPr lang="en-US" sz="2600" b="1" dirty="0">
                <a:solidFill>
                  <a:srgbClr val="C5180B"/>
                </a:solidFill>
              </a:rPr>
              <a:t>solved using computer</a:t>
            </a:r>
            <a:r>
              <a:rPr lang="en-US" sz="2600" dirty="0">
                <a:solidFill>
                  <a:srgbClr val="C5180B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These are questions that do not involve physical activity or emotions this is because a computer only acts on instructions given to it, thus it is not intelligent i.e. garbage in garbage out.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3189028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2057400"/>
            <a:ext cx="8001000" cy="43433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Advantage of using computer to solve a problem is that once the instruction is written for the computer, the computer can repeat the solution very quickly and consistently, again and again, for different situations or data.</a:t>
            </a:r>
          </a:p>
          <a:p>
            <a:pPr algn="just"/>
            <a:r>
              <a:rPr lang="en-US" sz="2800" dirty="0"/>
              <a:t>This means, a computer program for computation of CGPA of students can do it accurately for as many students as possible.</a:t>
            </a:r>
          </a:p>
          <a:p>
            <a:endParaRPr lang="en-US" sz="2400" dirty="0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37527885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43467" y="2332037"/>
            <a:ext cx="7738533" cy="35353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Understanding and analysis of the </a:t>
            </a:r>
            <a:r>
              <a:rPr lang="en-US" sz="2800" dirty="0" smtClean="0"/>
              <a:t>problem (breaking it down into simpler manageable units)</a:t>
            </a:r>
            <a:endParaRPr lang="en-US" sz="2800" dirty="0"/>
          </a:p>
          <a:p>
            <a:pPr algn="just"/>
            <a:r>
              <a:rPr lang="en-US" sz="2800" dirty="0"/>
              <a:t>Development of algorithm i.e. devising a plan</a:t>
            </a:r>
          </a:p>
          <a:p>
            <a:pPr algn="just"/>
            <a:r>
              <a:rPr lang="en-US" sz="2800" dirty="0"/>
              <a:t>Coding and implementation </a:t>
            </a:r>
            <a:r>
              <a:rPr lang="en-US" sz="2800" dirty="0" smtClean="0"/>
              <a:t>(writing programs)</a:t>
            </a:r>
            <a:endParaRPr lang="en-US" sz="2800" dirty="0"/>
          </a:p>
          <a:p>
            <a:pPr algn="just"/>
            <a:r>
              <a:rPr lang="en-US" sz="2800" dirty="0"/>
              <a:t>Deployment and </a:t>
            </a:r>
            <a:r>
              <a:rPr lang="en-US" sz="2800" dirty="0" smtClean="0"/>
              <a:t>Maintenance </a:t>
            </a:r>
            <a:endParaRPr lang="en-US" sz="2800" dirty="0"/>
          </a:p>
          <a:p>
            <a:pPr algn="just">
              <a:buFont typeface="Wingdings" pitchFamily="2" charset="2"/>
              <a:buNone/>
            </a:pPr>
            <a:endParaRPr lang="en-US" sz="2800" dirty="0" smtClean="0"/>
          </a:p>
          <a:p>
            <a:pPr algn="just">
              <a:buFont typeface="Wingdings" pitchFamily="2" charset="2"/>
              <a:buNone/>
            </a:pPr>
            <a:r>
              <a:rPr lang="en-US" sz="2800" dirty="0" smtClean="0"/>
              <a:t>Note</a:t>
            </a:r>
            <a:r>
              <a:rPr lang="en-US" sz="2800" dirty="0"/>
              <a:t>: At each stage there should be testing and proper documentation.</a:t>
            </a:r>
          </a:p>
          <a:p>
            <a:pPr algn="just"/>
            <a:endParaRPr lang="en-US" sz="2800" dirty="0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Steps </a:t>
            </a:r>
            <a:r>
              <a:rPr lang="en-US" sz="3200" dirty="0" smtClean="0"/>
              <a:t>in </a:t>
            </a:r>
            <a:r>
              <a:rPr lang="en-US" sz="3200" dirty="0"/>
              <a:t>Problem Solving 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2581387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Write out what you want to gain from this course.</a:t>
            </a:r>
          </a:p>
          <a:p>
            <a:r>
              <a:rPr lang="en-CA" dirty="0" smtClean="0"/>
              <a:t>Write out your plan to achieve this.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COSC101?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698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2000"/>
              <a:t>Diagrammatic representation of Problem Solving Process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4610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262128"/>
            <a:ext cx="7391400" cy="1261872"/>
          </a:xfrm>
        </p:spPr>
        <p:txBody>
          <a:bodyPr>
            <a:normAutofit/>
          </a:bodyPr>
          <a:lstStyle/>
          <a:p>
            <a:r>
              <a:rPr lang="en-US" sz="2800" b="1" dirty="0"/>
              <a:t>Understanding and analysis of the problem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152401"/>
            <a:ext cx="1219200" cy="2549236"/>
          </a:xfrm>
          <a:noFill/>
          <a:ln/>
        </p:spPr>
      </p:pic>
      <p:sp>
        <p:nvSpPr>
          <p:cNvPr id="83973" name="Rectangle 5"/>
          <p:cNvSpPr>
            <a:spLocks noGrp="1" noChangeArrowheads="1"/>
          </p:cNvSpPr>
          <p:nvPr>
            <p:ph sz="quarter" idx="14"/>
          </p:nvPr>
        </p:nvSpPr>
        <p:spPr>
          <a:xfrm>
            <a:off x="304800" y="2057400"/>
            <a:ext cx="8001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have a proper understanding of the problem, some analytical questions must be asked and answered, for </a:t>
            </a:r>
            <a:r>
              <a:rPr lang="en-US" dirty="0" smtClean="0"/>
              <a:t>example: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What </a:t>
            </a:r>
            <a:r>
              <a:rPr lang="en-US" b="1" dirty="0">
                <a:solidFill>
                  <a:srgbClr val="FF0000"/>
                </a:solidFill>
              </a:rPr>
              <a:t>input data/information </a:t>
            </a:r>
            <a:r>
              <a:rPr lang="en-US" dirty="0"/>
              <a:t>is </a:t>
            </a:r>
            <a:r>
              <a:rPr lang="en-US" dirty="0" smtClean="0"/>
              <a:t>available or needed?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What does it </a:t>
            </a:r>
            <a:r>
              <a:rPr lang="en-US" b="1" dirty="0" smtClean="0">
                <a:solidFill>
                  <a:srgbClr val="FF0000"/>
                </a:solidFill>
              </a:rPr>
              <a:t>represent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What </a:t>
            </a:r>
            <a:r>
              <a:rPr lang="en-US" b="1" dirty="0">
                <a:solidFill>
                  <a:srgbClr val="FF0000"/>
                </a:solidFill>
              </a:rPr>
              <a:t>format</a:t>
            </a:r>
            <a:r>
              <a:rPr lang="en-US" dirty="0"/>
              <a:t> is it </a:t>
            </a:r>
            <a:r>
              <a:rPr lang="en-US" dirty="0" smtClean="0"/>
              <a:t>in?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Is anything </a:t>
            </a:r>
            <a:r>
              <a:rPr lang="en-US" b="1" dirty="0" smtClean="0">
                <a:solidFill>
                  <a:srgbClr val="FF0000"/>
                </a:solidFill>
              </a:rPr>
              <a:t>missing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Do I have everything that I </a:t>
            </a:r>
            <a:r>
              <a:rPr lang="en-US" dirty="0" smtClean="0"/>
              <a:t>need?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What </a:t>
            </a:r>
            <a:r>
              <a:rPr lang="en-US" b="1" dirty="0">
                <a:solidFill>
                  <a:srgbClr val="FF0000"/>
                </a:solidFill>
              </a:rPr>
              <a:t>output information</a:t>
            </a:r>
            <a:r>
              <a:rPr lang="en-US" dirty="0"/>
              <a:t> am I trying </a:t>
            </a:r>
            <a:r>
              <a:rPr lang="en-US" dirty="0" smtClean="0"/>
              <a:t>to produce?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What do I want the result to look </a:t>
            </a:r>
            <a:r>
              <a:rPr lang="en-US" dirty="0" smtClean="0"/>
              <a:t>like i.e. </a:t>
            </a:r>
            <a:r>
              <a:rPr lang="en-US" b="1" dirty="0" smtClean="0">
                <a:solidFill>
                  <a:srgbClr val="FF0000"/>
                </a:solidFill>
              </a:rPr>
              <a:t>result format</a:t>
            </a:r>
            <a:r>
              <a:rPr lang="en-US" dirty="0" smtClean="0"/>
              <a:t> e.g. </a:t>
            </a:r>
            <a:r>
              <a:rPr lang="en-US" dirty="0" smtClean="0"/>
              <a:t>text, picture</a:t>
            </a:r>
            <a:r>
              <a:rPr lang="en-US" dirty="0"/>
              <a:t>, a graph </a:t>
            </a:r>
            <a:r>
              <a:rPr lang="en-US" dirty="0" smtClean="0"/>
              <a:t>…?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am I going to have to </a:t>
            </a:r>
            <a:r>
              <a:rPr lang="en-US" b="1" dirty="0">
                <a:solidFill>
                  <a:srgbClr val="FF0000"/>
                </a:solidFill>
              </a:rPr>
              <a:t>compute</a:t>
            </a:r>
            <a:r>
              <a:rPr lang="en-US" dirty="0"/>
              <a:t>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7771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534399" cy="406876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600" dirty="0"/>
              <a:t>These questions will help in</a:t>
            </a:r>
            <a:r>
              <a:rPr lang="en-US" sz="2600" dirty="0" smtClean="0"/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300" dirty="0" smtClean="0"/>
              <a:t>Identifying </a:t>
            </a:r>
            <a:r>
              <a:rPr lang="en-US" sz="3300" dirty="0"/>
              <a:t>the </a:t>
            </a:r>
            <a:r>
              <a:rPr lang="en-US" sz="3300" b="1" dirty="0">
                <a:solidFill>
                  <a:srgbClr val="FF0000"/>
                </a:solidFill>
              </a:rPr>
              <a:t>input data 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300" dirty="0" smtClean="0"/>
              <a:t>Identifying </a:t>
            </a:r>
            <a:r>
              <a:rPr lang="en-US" sz="3300" dirty="0"/>
              <a:t>the </a:t>
            </a:r>
            <a:r>
              <a:rPr lang="en-US" sz="3300" b="1" dirty="0">
                <a:solidFill>
                  <a:srgbClr val="FF0000"/>
                </a:solidFill>
              </a:rPr>
              <a:t>output requirement </a:t>
            </a:r>
            <a:r>
              <a:rPr lang="en-US" sz="3300" dirty="0" smtClean="0"/>
              <a:t>(</a:t>
            </a:r>
            <a:r>
              <a:rPr lang="en-US" sz="3300" dirty="0"/>
              <a:t>results)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300" dirty="0" smtClean="0"/>
              <a:t>Describe </a:t>
            </a:r>
            <a:r>
              <a:rPr lang="en-US" sz="3300" dirty="0"/>
              <a:t>the </a:t>
            </a:r>
            <a:r>
              <a:rPr lang="en-US" sz="3300" b="1" dirty="0">
                <a:solidFill>
                  <a:srgbClr val="FF0000"/>
                </a:solidFill>
              </a:rPr>
              <a:t>processing </a:t>
            </a:r>
            <a:r>
              <a:rPr lang="en-US" sz="3300" b="1" dirty="0" smtClean="0">
                <a:solidFill>
                  <a:srgbClr val="FF0000"/>
                </a:solidFill>
              </a:rPr>
              <a:t>requirements </a:t>
            </a:r>
            <a:r>
              <a:rPr lang="en-US" sz="2800" b="1" dirty="0" smtClean="0">
                <a:solidFill>
                  <a:srgbClr val="FF0000"/>
                </a:solidFill>
              </a:rPr>
              <a:t>(e.g. the square of a number n is n multiply by itself; </a:t>
            </a:r>
            <a:r>
              <a:rPr lang="en-US" sz="2800" b="1" dirty="0" err="1" smtClean="0">
                <a:solidFill>
                  <a:srgbClr val="FF0000"/>
                </a:solidFill>
              </a:rPr>
              <a:t>nxn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3300" dirty="0" smtClean="0"/>
              <a:t>Determine </a:t>
            </a:r>
            <a:r>
              <a:rPr lang="en-US" sz="3300" dirty="0"/>
              <a:t>whether </a:t>
            </a:r>
            <a:r>
              <a:rPr lang="en-US" sz="3300" dirty="0" smtClean="0"/>
              <a:t> </a:t>
            </a:r>
            <a:r>
              <a:rPr lang="en-US" sz="3300" b="1" dirty="0" smtClean="0">
                <a:solidFill>
                  <a:srgbClr val="FF0000"/>
                </a:solidFill>
              </a:rPr>
              <a:t>computer is </a:t>
            </a:r>
            <a:r>
              <a:rPr lang="en-US" sz="3300" b="1" dirty="0">
                <a:solidFill>
                  <a:srgbClr val="FF0000"/>
                </a:solidFill>
              </a:rPr>
              <a:t>require to solve the </a:t>
            </a:r>
            <a:r>
              <a:rPr lang="en-US" sz="3300" b="1" dirty="0" smtClean="0">
                <a:solidFill>
                  <a:srgbClr val="FF0000"/>
                </a:solidFill>
              </a:rPr>
              <a:t>problem</a:t>
            </a:r>
            <a:endParaRPr lang="en-GB" sz="33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Understanding and analysis of the problem</a:t>
            </a:r>
          </a:p>
        </p:txBody>
      </p:sp>
    </p:spTree>
    <p:extLst>
      <p:ext uri="{BB962C8B-B14F-4D97-AF65-F5344CB8AC3E}">
        <p14:creationId xmlns="" xmlns:p14="http://schemas.microsoft.com/office/powerpoint/2010/main" val="1450375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Understanding and analysis of the </a:t>
            </a:r>
            <a:r>
              <a:rPr lang="en-US" sz="3200" dirty="0" smtClean="0"/>
              <a:t>problem</a:t>
            </a:r>
            <a:br>
              <a:rPr lang="en-US" sz="3200" dirty="0" smtClean="0"/>
            </a:br>
            <a:r>
              <a:rPr lang="en-US" sz="3200" dirty="0" smtClean="0"/>
              <a:t>(Problem decomposition) </a:t>
            </a:r>
            <a:endParaRPr lang="en-US" sz="32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3400" y="1905000"/>
            <a:ext cx="4797425" cy="3352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Knowing the input, process and output requirement will help to break the problem down into </a:t>
            </a:r>
            <a:r>
              <a:rPr lang="en-US" sz="2800" b="1" dirty="0">
                <a:solidFill>
                  <a:srgbClr val="FF0000"/>
                </a:solidFill>
              </a:rPr>
              <a:t>smaller </a:t>
            </a:r>
            <a:r>
              <a:rPr lang="en-US" sz="2800" b="1" dirty="0" smtClean="0">
                <a:solidFill>
                  <a:srgbClr val="FF0000"/>
                </a:solidFill>
              </a:rPr>
              <a:t>sub- </a:t>
            </a:r>
            <a:r>
              <a:rPr lang="en-US" sz="2800" b="1" dirty="0" smtClean="0">
                <a:solidFill>
                  <a:srgbClr val="FF0000"/>
                </a:solidFill>
              </a:rPr>
              <a:t>problems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Each sub problem has data that can be computed in order to process the data.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/>
          </a:p>
        </p:txBody>
      </p:sp>
      <p:pic>
        <p:nvPicPr>
          <p:cNvPr id="88069" name="Picture 5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1447800"/>
            <a:ext cx="3581400" cy="5105400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76200" y="5791200"/>
            <a:ext cx="5715000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Note: Analysis means breaking a problem down into solvable units or sub-problems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432857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2133600"/>
            <a:ext cx="7975600" cy="3992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Note that the first thing is the </a:t>
            </a:r>
            <a:r>
              <a:rPr lang="en-US" sz="2800" b="1" i="1" dirty="0">
                <a:solidFill>
                  <a:srgbClr val="C00000"/>
                </a:solidFill>
              </a:rPr>
              <a:t>problem statement</a:t>
            </a:r>
            <a:r>
              <a:rPr lang="en-US" sz="2800" dirty="0"/>
              <a:t>, for </a:t>
            </a:r>
            <a:r>
              <a:rPr lang="en-US" sz="2800" dirty="0" smtClean="0"/>
              <a:t>example, </a:t>
            </a:r>
            <a:r>
              <a:rPr lang="en-US" sz="2800" dirty="0"/>
              <a:t>if we have a problem statement as given below</a:t>
            </a:r>
            <a:r>
              <a:rPr lang="en-US" sz="2800" dirty="0" smtClean="0"/>
              <a:t>: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b="1" dirty="0" smtClean="0"/>
              <a:t>Example 1</a:t>
            </a:r>
            <a:endParaRPr lang="en-US" sz="2800" b="1" dirty="0"/>
          </a:p>
          <a:p>
            <a:r>
              <a:rPr lang="en-US" sz="2800" dirty="0"/>
              <a:t>Calculate the </a:t>
            </a:r>
            <a:r>
              <a:rPr lang="en-US" sz="2800" b="1" dirty="0"/>
              <a:t>average grade </a:t>
            </a:r>
            <a:r>
              <a:rPr lang="en-US" sz="2800" dirty="0"/>
              <a:t>for all students in a class.</a:t>
            </a:r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Lab I: Understanding and Analyzing the </a:t>
            </a:r>
            <a:r>
              <a:rPr lang="en-US" sz="3200" dirty="0" smtClean="0">
                <a:solidFill>
                  <a:schemeClr val="tx1"/>
                </a:solidFill>
              </a:rPr>
              <a:t>Problem (Example 1)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74965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408333" cy="4343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a. </a:t>
            </a:r>
            <a:r>
              <a:rPr lang="en-US" sz="2600" dirty="0"/>
              <a:t>Determine the </a:t>
            </a:r>
            <a:r>
              <a:rPr lang="en-US" sz="2600" b="1" dirty="0">
                <a:solidFill>
                  <a:srgbClr val="FF0000"/>
                </a:solidFill>
              </a:rPr>
              <a:t>input data</a:t>
            </a:r>
            <a:r>
              <a:rPr lang="en-US" sz="2600" dirty="0"/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What input data/information is </a:t>
            </a:r>
            <a:r>
              <a:rPr lang="en-US" sz="2600" dirty="0" smtClean="0"/>
              <a:t>available/required? </a:t>
            </a:r>
            <a:r>
              <a:rPr lang="en-US" sz="2600" dirty="0"/>
              <a:t>(score, total number of students)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What format is it </a:t>
            </a:r>
            <a:r>
              <a:rPr lang="en-US" sz="2600" dirty="0" smtClean="0"/>
              <a:t>in? </a:t>
            </a:r>
            <a:r>
              <a:rPr lang="en-US" sz="2600" dirty="0"/>
              <a:t>(integer? float? string? video? picture?)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Is anything missing ? (is there any missing score?)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b. Determine the </a:t>
            </a:r>
            <a:r>
              <a:rPr lang="en-US" sz="2600" b="1" dirty="0">
                <a:solidFill>
                  <a:srgbClr val="FF0000"/>
                </a:solidFill>
              </a:rPr>
              <a:t>processing requirement</a:t>
            </a:r>
            <a:r>
              <a:rPr lang="en-US" sz="2600" dirty="0"/>
              <a:t>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Do I have everything that I need ? (sum, total number of students)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c. What </a:t>
            </a:r>
            <a:r>
              <a:rPr lang="en-US" sz="2600" b="1" dirty="0">
                <a:solidFill>
                  <a:srgbClr val="FF0000"/>
                </a:solidFill>
              </a:rPr>
              <a:t>output information </a:t>
            </a:r>
            <a:r>
              <a:rPr lang="en-US" sz="2600" dirty="0"/>
              <a:t>am I trying to produce ?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What do I want the result to look like … </a:t>
            </a:r>
            <a:r>
              <a:rPr lang="en-US" sz="2600" dirty="0" smtClean="0"/>
              <a:t>text, </a:t>
            </a:r>
            <a:endParaRPr lang="en-US" sz="2600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/>
              <a:t>	a picture, a graph … ?</a:t>
            </a:r>
          </a:p>
          <a:p>
            <a:pPr algn="just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158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Lab I: Understanding and Analyzing the </a:t>
            </a:r>
            <a:r>
              <a:rPr lang="en-US" sz="3200" dirty="0" smtClean="0">
                <a:solidFill>
                  <a:schemeClr val="tx1"/>
                </a:solidFill>
              </a:rPr>
              <a:t>Problem (Example 1)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497688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dentify (stage 1):</a:t>
            </a:r>
          </a:p>
          <a:p>
            <a:r>
              <a:rPr lang="en-CA" dirty="0" smtClean="0"/>
              <a:t>Output requirement and </a:t>
            </a:r>
            <a:r>
              <a:rPr lang="en-CA" dirty="0" smtClean="0"/>
              <a:t>respective </a:t>
            </a:r>
            <a:r>
              <a:rPr lang="en-CA" dirty="0" smtClean="0"/>
              <a:t>formats</a:t>
            </a:r>
          </a:p>
          <a:p>
            <a:r>
              <a:rPr lang="en-CA" dirty="0" smtClean="0"/>
              <a:t>Input requirement and </a:t>
            </a:r>
            <a:r>
              <a:rPr lang="en-CA" dirty="0" smtClean="0"/>
              <a:t>respective </a:t>
            </a:r>
            <a:r>
              <a:rPr lang="en-CA" dirty="0" smtClean="0"/>
              <a:t>formats</a:t>
            </a:r>
          </a:p>
          <a:p>
            <a:r>
              <a:rPr lang="en-CA" dirty="0" smtClean="0"/>
              <a:t>Processing requirement</a:t>
            </a:r>
          </a:p>
          <a:p>
            <a:r>
              <a:rPr lang="en-CA" dirty="0" smtClean="0"/>
              <a:t>Stage 2:</a:t>
            </a:r>
          </a:p>
          <a:p>
            <a:r>
              <a:rPr lang="en-CA" dirty="0" smtClean="0"/>
              <a:t>Identify the sub-problems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I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0472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067" y="1828800"/>
            <a:ext cx="7890933" cy="42973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Output requirement:</a:t>
            </a:r>
          </a:p>
          <a:p>
            <a:r>
              <a:rPr lang="en-US" dirty="0" smtClean="0"/>
              <a:t>Expected Result: Average grade</a:t>
            </a:r>
          </a:p>
          <a:p>
            <a:r>
              <a:rPr lang="en-US" dirty="0" smtClean="0"/>
              <a:t>Format: floating-point or </a:t>
            </a:r>
            <a:r>
              <a:rPr lang="en-US" dirty="0" smtClean="0"/>
              <a:t>double(numeric)</a:t>
            </a:r>
            <a:endParaRPr lang="en-US" dirty="0" smtClean="0"/>
          </a:p>
          <a:p>
            <a:r>
              <a:rPr lang="en-US" b="1" dirty="0" smtClean="0"/>
              <a:t>Input data:</a:t>
            </a:r>
          </a:p>
          <a:p>
            <a:r>
              <a:rPr lang="en-US" dirty="0" smtClean="0"/>
              <a:t>Total number of students (format: integer)</a:t>
            </a:r>
          </a:p>
          <a:p>
            <a:r>
              <a:rPr lang="en-US" dirty="0" smtClean="0"/>
              <a:t>Score per student (format: </a:t>
            </a:r>
            <a:r>
              <a:rPr lang="en-US" dirty="0" smtClean="0"/>
              <a:t>floating-point)</a:t>
            </a:r>
            <a:endParaRPr lang="en-US" dirty="0" smtClean="0"/>
          </a:p>
          <a:p>
            <a:r>
              <a:rPr lang="en-US" dirty="0" smtClean="0"/>
              <a:t>Total score: (format: </a:t>
            </a:r>
            <a:r>
              <a:rPr lang="en-US" dirty="0" smtClean="0"/>
              <a:t>floating-point)</a:t>
            </a:r>
            <a:endParaRPr lang="en-US" dirty="0" smtClean="0"/>
          </a:p>
          <a:p>
            <a:r>
              <a:rPr lang="en-US" b="1" dirty="0" smtClean="0"/>
              <a:t>Processing requirement:</a:t>
            </a:r>
          </a:p>
          <a:p>
            <a:r>
              <a:rPr lang="en-US" dirty="0" smtClean="0"/>
              <a:t>Average grade= total score/total number of student</a:t>
            </a:r>
          </a:p>
          <a:p>
            <a:r>
              <a:rPr lang="en-US" dirty="0" smtClean="0"/>
              <a:t>Format: digit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(Example 1)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97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905000"/>
            <a:ext cx="8153400" cy="4495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In the problem at hand there are data like scores, sum of scores, and number of student in the class. These data 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in calculating average grade.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Thus the sub problems are:</a:t>
            </a:r>
          </a:p>
          <a:p>
            <a:pPr algn="just">
              <a:lnSpc>
                <a:spcPct val="90000"/>
              </a:lnSpc>
            </a:pPr>
            <a:r>
              <a:rPr lang="en-US" b="1" dirty="0" smtClean="0"/>
              <a:t>Total score</a:t>
            </a:r>
            <a:r>
              <a:rPr lang="en-US" dirty="0" smtClean="0"/>
              <a:t>: problem of adding all the students scores together.</a:t>
            </a:r>
          </a:p>
          <a:p>
            <a:pPr algn="just">
              <a:lnSpc>
                <a:spcPct val="90000"/>
              </a:lnSpc>
            </a:pPr>
            <a:r>
              <a:rPr lang="en-US" b="1" dirty="0" smtClean="0"/>
              <a:t>Total number of students</a:t>
            </a:r>
            <a:r>
              <a:rPr lang="en-US" dirty="0" smtClean="0"/>
              <a:t>: problem of counting the number of all students.</a:t>
            </a:r>
          </a:p>
          <a:p>
            <a:pPr algn="just">
              <a:lnSpc>
                <a:spcPct val="90000"/>
              </a:lnSpc>
            </a:pPr>
            <a:r>
              <a:rPr lang="en-US" b="1" dirty="0" smtClean="0"/>
              <a:t>Average grade</a:t>
            </a:r>
            <a:r>
              <a:rPr lang="en-US" dirty="0" smtClean="0"/>
              <a:t>: problem of finding the average score per student.</a:t>
            </a:r>
            <a:endParaRPr lang="en-US" dirty="0"/>
          </a:p>
          <a:p>
            <a:pPr lvl="2" algn="just">
              <a:lnSpc>
                <a:spcPct val="90000"/>
              </a:lnSpc>
            </a:pPr>
            <a:r>
              <a:rPr lang="en-US" sz="2400" dirty="0"/>
              <a:t>Average=sum of scores/total no of students</a:t>
            </a:r>
          </a:p>
          <a:p>
            <a:pPr lvl="2" algn="just">
              <a:lnSpc>
                <a:spcPct val="90000"/>
              </a:lnSpc>
            </a:pPr>
            <a:r>
              <a:rPr lang="en-US" sz="2400" dirty="0"/>
              <a:t>If no mathematical expression is available you can formulate </a:t>
            </a:r>
            <a:r>
              <a:rPr lang="en-US" sz="2400" dirty="0" smtClean="0"/>
              <a:t>one if necessary.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 Decomposition </a:t>
            </a:r>
            <a:r>
              <a:rPr lang="en-US" dirty="0" smtClean="0"/>
              <a:t>(Example 1)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93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914400" y="333375"/>
            <a:ext cx="8229600" cy="1141413"/>
          </a:xfrm>
        </p:spPr>
        <p:txBody>
          <a:bodyPr lIns="0" rIns="0" bIns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(Example </a:t>
            </a:r>
            <a:r>
              <a:rPr lang="en-US" dirty="0" smtClean="0">
                <a:solidFill>
                  <a:schemeClr val="tx1"/>
                </a:solidFill>
              </a:rPr>
              <a:t>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45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pPr marL="273050" indent="-273050"/>
            <a:r>
              <a:rPr lang="en-US" sz="3300" b="1" dirty="0"/>
              <a:t>Example 2:	</a:t>
            </a:r>
            <a:endParaRPr lang="en-GB" sz="3300" dirty="0"/>
          </a:p>
          <a:p>
            <a:pPr marL="273050" indent="-273050" algn="just">
              <a:buFont typeface="Wingdings" pitchFamily="2" charset="2"/>
              <a:buNone/>
            </a:pPr>
            <a:r>
              <a:rPr lang="en-US" sz="3300" dirty="0"/>
              <a:t>	The personnel office of Babcock University is assigned the task of computing the monthly emolument of all category of employees of the </a:t>
            </a:r>
            <a:r>
              <a:rPr lang="en-US" sz="3300" dirty="0" smtClean="0"/>
              <a:t>institution. The </a:t>
            </a:r>
            <a:r>
              <a:rPr lang="en-US" sz="3300" dirty="0"/>
              <a:t>employee taxation is </a:t>
            </a:r>
            <a:r>
              <a:rPr lang="en-US" sz="3300" dirty="0" smtClean="0"/>
              <a:t>based </a:t>
            </a:r>
            <a:r>
              <a:rPr lang="en-US" sz="3300" dirty="0"/>
              <a:t>on the following </a:t>
            </a:r>
            <a:r>
              <a:rPr lang="en-US" sz="3300" dirty="0" smtClean="0"/>
              <a:t>constraints:</a:t>
            </a:r>
            <a:endParaRPr lang="en-GB" sz="3300" dirty="0"/>
          </a:p>
        </p:txBody>
      </p:sp>
    </p:spTree>
    <p:extLst>
      <p:ext uri="{BB962C8B-B14F-4D97-AF65-F5344CB8AC3E}">
        <p14:creationId xmlns="" xmlns:p14="http://schemas.microsoft.com/office/powerpoint/2010/main" val="1649513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2057400"/>
            <a:ext cx="80010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Attendance is very </a:t>
            </a:r>
            <a:r>
              <a:rPr lang="en-US" sz="3200" b="1" dirty="0" smtClean="0"/>
              <a:t>important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sz="3200" b="1" dirty="0"/>
              <a:t>The first mid-semester test will take place in the fourth week of resumption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The second mid-semester test will take place in the eighth week of resumption</a:t>
            </a:r>
          </a:p>
          <a:p>
            <a:pPr>
              <a:lnSpc>
                <a:spcPct val="90000"/>
              </a:lnSpc>
            </a:pPr>
            <a:r>
              <a:rPr lang="en-US" sz="3200" b="1" dirty="0"/>
              <a:t>A mini project will be given at the sixth week of resumption, to be submitted on the ninth week of resumption. The project will be openly defended.</a:t>
            </a:r>
          </a:p>
          <a:p>
            <a:pPr>
              <a:lnSpc>
                <a:spcPct val="90000"/>
              </a:lnSpc>
            </a:pPr>
            <a:endParaRPr lang="en-US" sz="3200" b="1" dirty="0"/>
          </a:p>
        </p:txBody>
      </p:sp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Notice</a:t>
            </a:r>
          </a:p>
        </p:txBody>
      </p:sp>
    </p:spTree>
    <p:extLst>
      <p:ext uri="{BB962C8B-B14F-4D97-AF65-F5344CB8AC3E}">
        <p14:creationId xmlns="" xmlns:p14="http://schemas.microsoft.com/office/powerpoint/2010/main" val="1633935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362950" cy="1141413"/>
          </a:xfrm>
        </p:spPr>
        <p:txBody>
          <a:bodyPr lIns="0" rIns="0" bIns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(Example 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163762"/>
            <a:ext cx="8305800" cy="4389438"/>
          </a:xfrm>
          <a:noFill/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3000" kern="1200" dirty="0" smtClean="0">
                <a:latin typeface="+mn-lt"/>
                <a:ea typeface="+mn-ea"/>
                <a:cs typeface="+mn-cs"/>
              </a:rPr>
              <a:t>If </a:t>
            </a:r>
            <a:r>
              <a:rPr lang="en-US" sz="3000" kern="1200" dirty="0">
                <a:latin typeface="+mn-lt"/>
                <a:ea typeface="+mn-ea"/>
                <a:cs typeface="+mn-cs"/>
              </a:rPr>
              <a:t>basic salary is less than or equal to </a:t>
            </a:r>
            <a:r>
              <a:rPr lang="en-US" sz="3000" strike="dblStrike" kern="1200" dirty="0">
                <a:latin typeface="+mn-lt"/>
                <a:ea typeface="+mn-ea"/>
                <a:cs typeface="+mn-cs"/>
              </a:rPr>
              <a:t>N</a:t>
            </a:r>
            <a:r>
              <a:rPr lang="en-US" sz="3000" kern="1200" dirty="0">
                <a:latin typeface="+mn-lt"/>
                <a:ea typeface="+mn-ea"/>
                <a:cs typeface="+mn-cs"/>
              </a:rPr>
              <a:t>5000, 5% of basic salary is deducted as tax otherwise 8% deducted</a:t>
            </a:r>
            <a:r>
              <a:rPr lang="en-US" sz="3000" kern="1200" dirty="0" smtClean="0">
                <a:latin typeface="+mn-lt"/>
                <a:ea typeface="+mn-ea"/>
                <a:cs typeface="+mn-cs"/>
              </a:rPr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endParaRPr lang="en-US" sz="1200" kern="1200" dirty="0" smtClean="0">
              <a:latin typeface="+mn-lt"/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3000" dirty="0" smtClean="0"/>
              <a:t>Also 10% of the employee gross pay should be deducted as part of pension scheme</a:t>
            </a:r>
            <a:r>
              <a:rPr lang="en-US" sz="3000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endParaRPr lang="en-GB" sz="1200" kern="1200" dirty="0">
              <a:latin typeface="+mn-lt"/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800" kern="1200" dirty="0">
                <a:latin typeface="+mn-lt"/>
                <a:ea typeface="+mn-ea"/>
                <a:cs typeface="+mn-cs"/>
              </a:rPr>
              <a:t>It is require that each employee pay slip should contain employee number, name, total allowance, tax, basic salary, gross pay and Net pay</a:t>
            </a:r>
            <a:endParaRPr lang="en-US" sz="2800" b="1" kern="1200" dirty="0">
              <a:latin typeface="+mn-lt"/>
              <a:ea typeface="+mn-ea"/>
              <a:cs typeface="+mn-cs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GB" sz="3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4153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>
          <a:xfrm>
            <a:off x="914400" y="333375"/>
            <a:ext cx="8229600" cy="1141413"/>
          </a:xfrm>
        </p:spPr>
        <p:txBody>
          <a:bodyPr lIns="0" rIns="0" bIns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(Example 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38313"/>
            <a:ext cx="8229600" cy="4967287"/>
          </a:xfrm>
        </p:spPr>
        <p:txBody>
          <a:bodyPr>
            <a:normAutofit lnSpcReduction="10000"/>
          </a:bodyPr>
          <a:lstStyle/>
          <a:p>
            <a:pPr marL="273050" indent="-273050">
              <a:lnSpc>
                <a:spcPct val="90000"/>
              </a:lnSpc>
            </a:pPr>
            <a:r>
              <a:rPr lang="en-GB" dirty="0"/>
              <a:t>Analyse the above problem and identify the output, input and processing requirements</a:t>
            </a:r>
          </a:p>
          <a:p>
            <a:pPr marL="273050" indent="-273050">
              <a:lnSpc>
                <a:spcPct val="90000"/>
              </a:lnSpc>
            </a:pPr>
            <a:r>
              <a:rPr lang="en-GB" dirty="0"/>
              <a:t>Solution:</a:t>
            </a:r>
          </a:p>
          <a:p>
            <a:pPr marL="273050" indent="-273050">
              <a:lnSpc>
                <a:spcPct val="90000"/>
              </a:lnSpc>
            </a:pPr>
            <a:r>
              <a:rPr lang="en-US" b="1" dirty="0"/>
              <a:t>Output requirements:</a:t>
            </a:r>
            <a:endParaRPr lang="en-GB" dirty="0"/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Employee Number</a:t>
            </a:r>
            <a:endParaRPr lang="en-GB" sz="2600" dirty="0"/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Employee Name</a:t>
            </a:r>
            <a:endParaRPr lang="en-GB" sz="2600" dirty="0"/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Total allowance</a:t>
            </a:r>
            <a:endParaRPr lang="en-GB" sz="2600" dirty="0"/>
          </a:p>
          <a:p>
            <a:pPr marL="639763" lvl="1" indent="-246063">
              <a:lnSpc>
                <a:spcPct val="90000"/>
              </a:lnSpc>
            </a:pPr>
            <a:r>
              <a:rPr lang="en-US" sz="2600" dirty="0" smtClean="0"/>
              <a:t>Tax</a:t>
            </a:r>
          </a:p>
          <a:p>
            <a:pPr marL="639763" lvl="1" indent="-246063">
              <a:lnSpc>
                <a:spcPct val="90000"/>
              </a:lnSpc>
            </a:pPr>
            <a:r>
              <a:rPr lang="en-US" sz="2600" dirty="0" smtClean="0"/>
              <a:t>Contributory Pension</a:t>
            </a:r>
            <a:endParaRPr lang="en-US" sz="2600" dirty="0"/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Basic salary</a:t>
            </a:r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Gross pay</a:t>
            </a:r>
          </a:p>
          <a:p>
            <a:pPr marL="639763" lvl="1" indent="-246063">
              <a:lnSpc>
                <a:spcPct val="90000"/>
              </a:lnSpc>
            </a:pPr>
            <a:r>
              <a:rPr lang="en-US" sz="2600" dirty="0"/>
              <a:t>Net pay</a:t>
            </a:r>
            <a:endParaRPr lang="en-GB" sz="2600" dirty="0"/>
          </a:p>
          <a:p>
            <a:pPr marL="273050" indent="-273050">
              <a:lnSpc>
                <a:spcPct val="90000"/>
              </a:lnSpc>
            </a:pPr>
            <a:endParaRPr lang="en-GB" sz="2600" dirty="0"/>
          </a:p>
        </p:txBody>
      </p:sp>
    </p:spTree>
    <p:extLst>
      <p:ext uri="{BB962C8B-B14F-4D97-AF65-F5344CB8AC3E}">
        <p14:creationId xmlns="" xmlns:p14="http://schemas.microsoft.com/office/powerpoint/2010/main" val="84594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(Example 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273050" indent="-273050">
              <a:lnSpc>
                <a:spcPct val="90000"/>
              </a:lnSpc>
            </a:pPr>
            <a:r>
              <a:rPr lang="en-US" sz="3700" b="1" dirty="0"/>
              <a:t>Input data:</a:t>
            </a:r>
            <a:endParaRPr lang="en-GB" sz="37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Employee Number</a:t>
            </a:r>
            <a:endParaRPr lang="en-GB" sz="36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Employee Name</a:t>
            </a:r>
            <a:endParaRPr lang="en-GB" sz="36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Basic salary</a:t>
            </a:r>
            <a:endParaRPr lang="en-GB" sz="36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Housing allowance</a:t>
            </a:r>
            <a:endParaRPr lang="en-GB" sz="36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Transport allowance</a:t>
            </a:r>
            <a:endParaRPr lang="en-GB" sz="3600" dirty="0"/>
          </a:p>
          <a:p>
            <a:pPr marL="639763" lvl="1" indent="-246063">
              <a:lnSpc>
                <a:spcPct val="90000"/>
              </a:lnSpc>
            </a:pPr>
            <a:r>
              <a:rPr lang="en-US" sz="3600" dirty="0"/>
              <a:t>Meal subsidy</a:t>
            </a:r>
            <a:endParaRPr lang="en-GB" sz="3600" dirty="0"/>
          </a:p>
          <a:p>
            <a:pPr marL="273050" indent="-273050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97577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>
          <a:xfrm>
            <a:off x="914400" y="304800"/>
            <a:ext cx="8229600" cy="1141413"/>
          </a:xfrm>
        </p:spPr>
        <p:txBody>
          <a:bodyPr lIns="0" rIns="0" bIns="0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Lab I: Understanding and Analyzing the </a:t>
            </a:r>
            <a:r>
              <a:rPr lang="en-US" dirty="0" smtClean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(Example 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229600" cy="4840288"/>
          </a:xfrm>
        </p:spPr>
        <p:txBody>
          <a:bodyPr>
            <a:normAutofit/>
          </a:bodyPr>
          <a:lstStyle/>
          <a:p>
            <a:pPr marL="273050" indent="-273050">
              <a:lnSpc>
                <a:spcPct val="90000"/>
              </a:lnSpc>
            </a:pPr>
            <a:r>
              <a:rPr lang="en-US" sz="2400" b="1" dirty="0"/>
              <a:t>Processing requirements:</a:t>
            </a:r>
            <a:endParaRPr lang="en-GB" sz="2400" dirty="0"/>
          </a:p>
          <a:p>
            <a:pPr marL="639763" lvl="1" indent="-246063">
              <a:lnSpc>
                <a:spcPct val="90000"/>
              </a:lnSpc>
            </a:pPr>
            <a:r>
              <a:rPr lang="en-US" sz="2800" dirty="0"/>
              <a:t>If Basic salary is &lt;=5000, Tax = 5% of Basic salary </a:t>
            </a:r>
            <a:endParaRPr lang="en-GB" sz="2800" dirty="0"/>
          </a:p>
          <a:p>
            <a:pPr marL="639763" lvl="1" indent="-246063">
              <a:lnSpc>
                <a:spcPct val="90000"/>
              </a:lnSpc>
              <a:buFontTx/>
              <a:buNone/>
            </a:pPr>
            <a:r>
              <a:rPr lang="en-US" sz="2800" dirty="0"/>
              <a:t>Else Tax = 8% of basic salary</a:t>
            </a:r>
            <a:r>
              <a:rPr lang="en-US" sz="2800" dirty="0" smtClean="0"/>
              <a:t>.</a:t>
            </a:r>
            <a:endParaRPr lang="en-GB" sz="2800" dirty="0"/>
          </a:p>
          <a:p>
            <a:pPr marL="639763" lvl="1" indent="-246063">
              <a:lnSpc>
                <a:spcPct val="90000"/>
              </a:lnSpc>
            </a:pPr>
            <a:r>
              <a:rPr lang="en-US" sz="2800" dirty="0"/>
              <a:t>Total allowances = Housing + Transport + meal subsidy </a:t>
            </a:r>
            <a:endParaRPr lang="en-US" sz="2800" dirty="0" smtClean="0"/>
          </a:p>
          <a:p>
            <a:pPr marL="639763" lvl="1" indent="-246063">
              <a:lnSpc>
                <a:spcPct val="90000"/>
              </a:lnSpc>
            </a:pPr>
            <a:r>
              <a:rPr lang="en-US" sz="2800" dirty="0" smtClean="0"/>
              <a:t>Gross </a:t>
            </a:r>
            <a:r>
              <a:rPr lang="en-US" sz="2800" dirty="0"/>
              <a:t>Pay  = Basic salary + Total </a:t>
            </a:r>
            <a:r>
              <a:rPr lang="en-US" sz="2800" dirty="0" smtClean="0"/>
              <a:t>allowances</a:t>
            </a:r>
          </a:p>
          <a:p>
            <a:pPr marL="639763" lvl="1" indent="-246063">
              <a:lnSpc>
                <a:spcPct val="90000"/>
              </a:lnSpc>
            </a:pPr>
            <a:r>
              <a:rPr lang="en-US" sz="2800" dirty="0"/>
              <a:t>Contributory pension= 10% of Gross </a:t>
            </a:r>
            <a:r>
              <a:rPr lang="en-US" sz="2800" dirty="0" smtClean="0"/>
              <a:t>Pay</a:t>
            </a:r>
            <a:endParaRPr lang="en-GB" sz="2800" dirty="0"/>
          </a:p>
          <a:p>
            <a:pPr marL="639763" lvl="1" indent="-246063">
              <a:lnSpc>
                <a:spcPct val="90000"/>
              </a:lnSpc>
            </a:pPr>
            <a:r>
              <a:rPr lang="en-US" sz="2800" dirty="0"/>
              <a:t>Net pay = Gross pay  – </a:t>
            </a:r>
            <a:r>
              <a:rPr lang="en-US" sz="2800" smtClean="0"/>
              <a:t>(Tax + contributory </a:t>
            </a:r>
            <a:r>
              <a:rPr lang="en-US" sz="2800" dirty="0" smtClean="0"/>
              <a:t>pension)</a:t>
            </a:r>
            <a:endParaRPr lang="en-GB" sz="2800" dirty="0"/>
          </a:p>
          <a:p>
            <a:pPr marL="273050" indent="-273050">
              <a:lnSpc>
                <a:spcPct val="9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603527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967133" cy="4297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Identify the sub problems in Example 2</a:t>
            </a:r>
          </a:p>
          <a:p>
            <a:pPr marL="273050" indent="-273050"/>
            <a:r>
              <a:rPr lang="en-GB" dirty="0"/>
              <a:t>The volume of a cylinder is given </a:t>
            </a:r>
            <a:r>
              <a:rPr lang="en-GB" dirty="0" smtClean="0"/>
              <a:t>by: </a:t>
            </a:r>
            <a:endParaRPr lang="en-GB" dirty="0"/>
          </a:p>
          <a:p>
            <a:pPr marL="639763" lvl="1" indent="-246063">
              <a:buNone/>
            </a:pPr>
            <a:r>
              <a:rPr lang="en-GB" sz="2400" dirty="0"/>
              <a:t>V =</a:t>
            </a:r>
            <a:r>
              <a:rPr lang="el-GR" sz="2400" dirty="0"/>
              <a:t> π</a:t>
            </a:r>
            <a:r>
              <a:rPr lang="en-GB" sz="2400" dirty="0"/>
              <a:t> r</a:t>
            </a:r>
            <a:r>
              <a:rPr lang="en-GB" sz="2400" baseline="30000" dirty="0"/>
              <a:t>2</a:t>
            </a:r>
            <a:r>
              <a:rPr lang="en-GB" sz="2400" dirty="0"/>
              <a:t>h</a:t>
            </a:r>
          </a:p>
          <a:p>
            <a:pPr marL="639763" lvl="1" indent="-246063">
              <a:buNone/>
            </a:pPr>
            <a:r>
              <a:rPr lang="en-GB" sz="2400" dirty="0"/>
              <a:t>Analyse the above problem and identify:</a:t>
            </a:r>
          </a:p>
          <a:p>
            <a:pPr marL="639763" lvl="1" indent="-246063"/>
            <a:r>
              <a:rPr lang="en-GB" sz="2400" dirty="0"/>
              <a:t>the input, output and processing requirements</a:t>
            </a:r>
          </a:p>
          <a:p>
            <a:pPr marL="639763" lvl="1" indent="-246063"/>
            <a:r>
              <a:rPr lang="en-GB" sz="2400" dirty="0"/>
              <a:t>And the sub problems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dirty="0"/>
              <a:t>The  area of a circle is given by the formula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		Area = </a:t>
            </a:r>
            <a:r>
              <a:rPr lang="el-GR" dirty="0"/>
              <a:t>π</a:t>
            </a:r>
            <a:r>
              <a:rPr lang="en-GB" dirty="0"/>
              <a:t>r</a:t>
            </a:r>
            <a:r>
              <a:rPr lang="en-GB" baseline="30000" dirty="0"/>
              <a:t>2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GB" dirty="0"/>
              <a:t>	Analyse the above and identify the output, input and processing requirements. And identify the sub problems.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endParaRPr lang="en-GB" baseline="30000" dirty="0"/>
          </a:p>
          <a:p>
            <a:pPr marL="639763" lvl="1" indent="-246063"/>
            <a:endParaRPr lang="en-GB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Classwork: Problem </a:t>
            </a:r>
            <a:r>
              <a:rPr lang="en-US" dirty="0" smtClean="0"/>
              <a:t>Decomposition </a:t>
            </a:r>
            <a:r>
              <a:rPr lang="en-US" dirty="0" smtClean="0"/>
              <a:t>(class/lab work)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5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what way(s) do you think step 1 of problem decomposition is needful or helpful?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 </a:t>
            </a:r>
            <a:r>
              <a:rPr lang="en-CA" dirty="0" smtClean="0"/>
              <a:t>Comment/Interactive Session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715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r>
              <a:rPr lang="en-CA" dirty="0" smtClean="0"/>
              <a:t>Think about a </a:t>
            </a:r>
            <a:r>
              <a:rPr lang="en-CA" dirty="0" smtClean="0"/>
              <a:t>computable </a:t>
            </a:r>
            <a:r>
              <a:rPr lang="en-CA" dirty="0" smtClean="0"/>
              <a:t>problem and generate the </a:t>
            </a:r>
            <a:r>
              <a:rPr lang="en-CA" dirty="0" smtClean="0"/>
              <a:t>following: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Problem </a:t>
            </a:r>
            <a:r>
              <a:rPr lang="en-CA" dirty="0" smtClean="0"/>
              <a:t>Statement - (i.e. What is the problem?)</a:t>
            </a:r>
            <a:endParaRPr lang="en-CA" dirty="0" smtClean="0"/>
          </a:p>
          <a:p>
            <a:r>
              <a:rPr lang="en-CA" dirty="0" smtClean="0"/>
              <a:t>Output, Input, and Processing requirements</a:t>
            </a:r>
          </a:p>
          <a:p>
            <a:r>
              <a:rPr lang="en-CA" dirty="0" smtClean="0"/>
              <a:t>Sub-problems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049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/>
          <a:lstStyle/>
          <a:p>
            <a:r>
              <a:rPr lang="en-CA" dirty="0" smtClean="0"/>
              <a:t>Is the concepts of Computer Science, Computer Scientist, abstraction, modelling, clear?</a:t>
            </a:r>
          </a:p>
          <a:p>
            <a:r>
              <a:rPr lang="en-CA" dirty="0" smtClean="0"/>
              <a:t>How  exactly do </a:t>
            </a:r>
            <a:r>
              <a:rPr lang="en-CA" smtClean="0"/>
              <a:t>Computer </a:t>
            </a:r>
            <a:r>
              <a:rPr lang="en-CA" smtClean="0"/>
              <a:t>Scientists </a:t>
            </a:r>
            <a:r>
              <a:rPr lang="en-CA" dirty="0" smtClean="0"/>
              <a:t>solve problem?</a:t>
            </a:r>
          </a:p>
          <a:p>
            <a:r>
              <a:rPr lang="en-CA" dirty="0" smtClean="0"/>
              <a:t>How can I understand and analyse a problem?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Self Assessment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864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consistently: do not leave your assignment undone till the last moment, do it the same day you are given, this will get you prepared for the next class.</a:t>
            </a:r>
          </a:p>
          <a:p>
            <a:r>
              <a:rPr lang="en-US" dirty="0"/>
              <a:t>Ask: when you don’t understand something ask for it becomes hard to work when you don’t understand something.</a:t>
            </a:r>
          </a:p>
          <a:p>
            <a:endParaRPr lang="en-US" dirty="0"/>
          </a:p>
        </p:txBody>
      </p:sp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survive this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1952956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For </a:t>
            </a:r>
            <a:r>
              <a:rPr lang="en-US" sz="2400" dirty="0"/>
              <a:t>students to do well in programming you must: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Attend practical classes as well as lectures </a:t>
            </a:r>
            <a:r>
              <a:rPr lang="en-US" sz="2400" dirty="0" smtClean="0"/>
              <a:t>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    organized </a:t>
            </a:r>
            <a:r>
              <a:rPr lang="en-US" sz="2400" dirty="0"/>
              <a:t>tutorials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Start practical assignment as soon as you are given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Do the tutorial exercises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Seek help when things get difficult</a:t>
            </a:r>
          </a:p>
        </p:txBody>
      </p:sp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survive this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1416080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8077200" cy="4038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you get help from your friends or </a:t>
            </a:r>
            <a:r>
              <a:rPr lang="en-US" sz="2800" dirty="0" smtClean="0"/>
              <a:t>tutors on assignment, </a:t>
            </a:r>
            <a:r>
              <a:rPr lang="en-US" sz="2800" dirty="0"/>
              <a:t>make sure you understand </a:t>
            </a:r>
            <a:r>
              <a:rPr lang="en-US" sz="2800" dirty="0" smtClean="0"/>
              <a:t>it.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You can also search the internet to get resources on learning C programming.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may mail me at </a:t>
            </a:r>
            <a:r>
              <a:rPr lang="en-US" sz="2800" dirty="0" smtClean="0">
                <a:solidFill>
                  <a:srgbClr val="FF0000"/>
                </a:solidFill>
              </a:rPr>
              <a:t>adexbukene@gmail.com</a:t>
            </a:r>
            <a:r>
              <a:rPr lang="en-US" sz="2800" dirty="0" smtClean="0"/>
              <a:t> </a:t>
            </a:r>
            <a:r>
              <a:rPr lang="en-US" sz="2800" dirty="0"/>
              <a:t>if you still don’t understand what I taught and you have asked your colleague whom you think understands.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You can also meet me at schedule time for interaction.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290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Help…..</a:t>
            </a:r>
          </a:p>
        </p:txBody>
      </p:sp>
    </p:spTree>
    <p:extLst>
      <p:ext uri="{BB962C8B-B14F-4D97-AF65-F5344CB8AC3E}">
        <p14:creationId xmlns="" xmlns:p14="http://schemas.microsoft.com/office/powerpoint/2010/main" val="314991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Register your name, phone number, and e-mail address with the class Representative.</a:t>
            </a:r>
          </a:p>
          <a:p>
            <a:endParaRPr lang="en-US"/>
          </a:p>
        </p:txBody>
      </p:sp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 Things to do</a:t>
            </a:r>
          </a:p>
        </p:txBody>
      </p:sp>
    </p:spTree>
    <p:extLst>
      <p:ext uri="{BB962C8B-B14F-4D97-AF65-F5344CB8AC3E}">
        <p14:creationId xmlns="" xmlns:p14="http://schemas.microsoft.com/office/powerpoint/2010/main" val="19716763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153400" cy="4038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computer acts based on </a:t>
            </a:r>
            <a:r>
              <a:rPr lang="en-US" sz="2800" b="1" dirty="0">
                <a:solidFill>
                  <a:srgbClr val="FF0000"/>
                </a:solidFill>
              </a:rPr>
              <a:t>instructions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A computer is </a:t>
            </a:r>
            <a:r>
              <a:rPr lang="en-US" sz="2800" b="1" dirty="0">
                <a:solidFill>
                  <a:srgbClr val="FF0000"/>
                </a:solidFill>
              </a:rPr>
              <a:t>not intelligent</a:t>
            </a:r>
            <a:r>
              <a:rPr lang="en-US" sz="2800" dirty="0"/>
              <a:t>, because it cannot analyze a problem on its own.</a:t>
            </a:r>
          </a:p>
          <a:p>
            <a:pPr algn="just"/>
            <a:r>
              <a:rPr lang="en-US" sz="2800" dirty="0"/>
              <a:t>It </a:t>
            </a:r>
            <a:r>
              <a:rPr lang="en-US" sz="2800" b="1" dirty="0">
                <a:solidFill>
                  <a:srgbClr val="FF0000"/>
                </a:solidFill>
              </a:rPr>
              <a:t>needs </a:t>
            </a:r>
            <a:r>
              <a:rPr lang="en-US" sz="2800" b="1" dirty="0" smtClean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human </a:t>
            </a:r>
            <a:r>
              <a:rPr lang="en-US" sz="2800" b="1" dirty="0" smtClean="0">
                <a:solidFill>
                  <a:srgbClr val="FF0000"/>
                </a:solidFill>
              </a:rPr>
              <a:t>expert </a:t>
            </a:r>
            <a:r>
              <a:rPr lang="en-US" sz="2800" dirty="0" smtClean="0"/>
              <a:t>to </a:t>
            </a:r>
            <a:r>
              <a:rPr lang="en-US" sz="2800" dirty="0"/>
              <a:t>analyze a problem and develop a program (a set of instruction) for the computer.</a:t>
            </a:r>
          </a:p>
          <a:p>
            <a:pPr algn="just"/>
            <a:r>
              <a:rPr lang="en-US" sz="2800" dirty="0"/>
              <a:t>The computer can only carry out the instructions given to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COMPUTER</a:t>
            </a:r>
          </a:p>
        </p:txBody>
      </p:sp>
    </p:spTree>
    <p:extLst>
      <p:ext uri="{BB962C8B-B14F-4D97-AF65-F5344CB8AC3E}">
        <p14:creationId xmlns="" xmlns:p14="http://schemas.microsoft.com/office/powerpoint/2010/main" val="190163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8362950" cy="1512888"/>
          </a:xfrm>
        </p:spPr>
        <p:txBody>
          <a:bodyPr lIns="0" rIns="0" bIns="0"/>
          <a:lstStyle/>
          <a:p>
            <a:r>
              <a:rPr lang="en-US" sz="3500" dirty="0">
                <a:solidFill>
                  <a:schemeClr val="tx1"/>
                </a:solidFill>
              </a:rPr>
              <a:t>Computers Are Electronic Data-Processing  Devices</a:t>
            </a:r>
            <a:endParaRPr lang="en-GB" sz="3500" dirty="0">
              <a:solidFill>
                <a:schemeClr val="tx1"/>
              </a:solidFill>
            </a:endParaRPr>
          </a:p>
        </p:txBody>
      </p:sp>
      <p:sp>
        <p:nvSpPr>
          <p:cNvPr id="1003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81200"/>
            <a:ext cx="8229600" cy="4068763"/>
          </a:xfrm>
        </p:spPr>
        <p:txBody>
          <a:bodyPr lIns="0">
            <a:normAutofit/>
          </a:bodyPr>
          <a:lstStyle/>
          <a:p>
            <a:pPr marL="273050" indent="-273050" algn="just"/>
            <a:r>
              <a:rPr lang="en-US" sz="2800" dirty="0"/>
              <a:t>A computer’s four major functions:</a:t>
            </a:r>
          </a:p>
          <a:p>
            <a:pPr marL="639763" lvl="1" indent="-246063" algn="just"/>
            <a:r>
              <a:rPr lang="en-US" sz="2800" dirty="0">
                <a:solidFill>
                  <a:srgbClr val="FF0000"/>
                </a:solidFill>
              </a:rPr>
              <a:t>Accepts</a:t>
            </a:r>
            <a:r>
              <a:rPr lang="en-US" sz="2800" dirty="0"/>
              <a:t> data</a:t>
            </a:r>
          </a:p>
          <a:p>
            <a:pPr marL="639763" lvl="1" indent="-246063" algn="just"/>
            <a:r>
              <a:rPr lang="en-US" sz="2800" dirty="0">
                <a:solidFill>
                  <a:srgbClr val="FF0000"/>
                </a:solidFill>
              </a:rPr>
              <a:t>Processes</a:t>
            </a:r>
            <a:r>
              <a:rPr lang="en-US" sz="2800" dirty="0"/>
              <a:t> data into information</a:t>
            </a:r>
          </a:p>
          <a:p>
            <a:pPr marL="639763" lvl="1" indent="-246063" algn="just"/>
            <a:r>
              <a:rPr lang="en-US" sz="2800" dirty="0">
                <a:solidFill>
                  <a:srgbClr val="FF0000"/>
                </a:solidFill>
              </a:rPr>
              <a:t>Outputs</a:t>
            </a:r>
            <a:r>
              <a:rPr lang="en-US" sz="2800" dirty="0"/>
              <a:t> data or information</a:t>
            </a:r>
          </a:p>
          <a:p>
            <a:pPr marL="639763" lvl="1" indent="-246063" algn="just"/>
            <a:r>
              <a:rPr lang="en-US" sz="2800" dirty="0">
                <a:solidFill>
                  <a:srgbClr val="FF0000"/>
                </a:solidFill>
              </a:rPr>
              <a:t>Stores</a:t>
            </a:r>
            <a:r>
              <a:rPr lang="en-US" sz="2800" dirty="0"/>
              <a:t> data and </a:t>
            </a:r>
            <a:r>
              <a:rPr lang="en-US" sz="2800" dirty="0" smtClean="0"/>
              <a:t>information</a:t>
            </a:r>
          </a:p>
          <a:p>
            <a:pPr marL="393700" lvl="1" indent="0" algn="just">
              <a:buNone/>
            </a:pPr>
            <a:r>
              <a:rPr lang="en-US" sz="2800" dirty="0" smtClean="0"/>
              <a:t>Thus </a:t>
            </a:r>
            <a:r>
              <a:rPr lang="en-US" sz="2800" b="1" dirty="0">
                <a:solidFill>
                  <a:srgbClr val="FF0000"/>
                </a:solidFill>
              </a:rPr>
              <a:t>data is the raw fact </a:t>
            </a:r>
            <a:r>
              <a:rPr lang="en-US" sz="2800" dirty="0"/>
              <a:t>which computer uses. Data can be in form of diagram, numbers, alphabets, words, video etc.</a:t>
            </a:r>
          </a:p>
          <a:p>
            <a:pPr marL="273050" indent="-273050" algn="just"/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14424618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985</TotalTime>
  <Words>1809</Words>
  <Application>Microsoft Office PowerPoint</Application>
  <PresentationFormat>On-screen Show (4:3)</PresentationFormat>
  <Paragraphs>224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Waveform</vt:lpstr>
      <vt:lpstr>INTRODUCTION TO  PROGRAMMING IN C LANGUAGE</vt:lpstr>
      <vt:lpstr>Why COSC101?</vt:lpstr>
      <vt:lpstr>Special Notice</vt:lpstr>
      <vt:lpstr>How to survive this course</vt:lpstr>
      <vt:lpstr>How to survive this course</vt:lpstr>
      <vt:lpstr> Help…..</vt:lpstr>
      <vt:lpstr> Things to do</vt:lpstr>
      <vt:lpstr>DEFINING A COMPUTER</vt:lpstr>
      <vt:lpstr>Computers Are Electronic Data-Processing  Devices</vt:lpstr>
      <vt:lpstr>Three Basic Units of a Computer</vt:lpstr>
      <vt:lpstr>Defining Computer Science</vt:lpstr>
      <vt:lpstr>Why Computer?</vt:lpstr>
      <vt:lpstr>Computer Scientist</vt:lpstr>
      <vt:lpstr>Computer Scientist</vt:lpstr>
      <vt:lpstr>Computer Scientist</vt:lpstr>
      <vt:lpstr>PROBLEM SOLVING PROCESS</vt:lpstr>
      <vt:lpstr>Problem Solving Process</vt:lpstr>
      <vt:lpstr>Problem Solving Process</vt:lpstr>
      <vt:lpstr>Steps in Problem Solving Process</vt:lpstr>
      <vt:lpstr>Diagrammatic representation of Problem Solving Process</vt:lpstr>
      <vt:lpstr>Understanding and analysis of the problem</vt:lpstr>
      <vt:lpstr>Understanding and analysis of the problem</vt:lpstr>
      <vt:lpstr>Understanding and analysis of the problem (Problem decomposition) </vt:lpstr>
      <vt:lpstr>Lab I: Understanding and Analyzing the Problem (Example 1)</vt:lpstr>
      <vt:lpstr>Lab I: Understanding and Analyzing the Problem (Example 1)</vt:lpstr>
      <vt:lpstr>Lab I</vt:lpstr>
      <vt:lpstr>Lab I: Understanding and Analyzing the Problem (Example 1)</vt:lpstr>
      <vt:lpstr>Problem Decomposition (Example 1)</vt:lpstr>
      <vt:lpstr>Lab I: Understanding and Analyzing the Problem (Example 2)</vt:lpstr>
      <vt:lpstr>Lab I: Understanding and Analyzing the Problem (Example 2)</vt:lpstr>
      <vt:lpstr>Lab I: Understanding and Analyzing the Problem (Example 2)</vt:lpstr>
      <vt:lpstr>Lab I: Understanding and Analyzing the Problem (Example 2)</vt:lpstr>
      <vt:lpstr>Lab I: Understanding and Analyzing the Problem (Example 2)</vt:lpstr>
      <vt:lpstr>Classwork: Problem Decomposition (class/lab work)</vt:lpstr>
      <vt:lpstr>Class Comment/Interactive Session</vt:lpstr>
      <vt:lpstr>Assignment</vt:lpstr>
      <vt:lpstr>Self Assessment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bola akande</dc:creator>
  <cp:lastModifiedBy>Adekola_PC</cp:lastModifiedBy>
  <cp:revision>198</cp:revision>
  <dcterms:created xsi:type="dcterms:W3CDTF">2013-08-28T11:30:28Z</dcterms:created>
  <dcterms:modified xsi:type="dcterms:W3CDTF">2017-09-13T06:40:52Z</dcterms:modified>
</cp:coreProperties>
</file>