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92" r:id="rId12"/>
    <p:sldId id="266" r:id="rId13"/>
    <p:sldId id="267" r:id="rId14"/>
    <p:sldId id="268" r:id="rId15"/>
    <p:sldId id="269" r:id="rId16"/>
    <p:sldId id="273" r:id="rId17"/>
    <p:sldId id="275" r:id="rId18"/>
    <p:sldId id="274" r:id="rId19"/>
    <p:sldId id="307" r:id="rId20"/>
    <p:sldId id="293" r:id="rId21"/>
    <p:sldId id="294" r:id="rId22"/>
    <p:sldId id="295" r:id="rId23"/>
    <p:sldId id="296" r:id="rId24"/>
    <p:sldId id="299" r:id="rId25"/>
    <p:sldId id="298" r:id="rId26"/>
    <p:sldId id="276" r:id="rId27"/>
    <p:sldId id="300" r:id="rId28"/>
    <p:sldId id="301" r:id="rId29"/>
    <p:sldId id="304" r:id="rId30"/>
    <p:sldId id="308" r:id="rId31"/>
    <p:sldId id="302" r:id="rId32"/>
    <p:sldId id="303" r:id="rId33"/>
    <p:sldId id="305" r:id="rId34"/>
    <p:sldId id="306" r:id="rId35"/>
    <p:sldId id="278" r:id="rId36"/>
    <p:sldId id="277" r:id="rId37"/>
    <p:sldId id="270" r:id="rId38"/>
    <p:sldId id="279" r:id="rId39"/>
    <p:sldId id="280" r:id="rId40"/>
    <p:sldId id="271" r:id="rId41"/>
    <p:sldId id="282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54BEA-9A4A-4FEB-9678-255DA8BDC7AD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301E-C3AA-448E-99CA-9D745BC3CE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0974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31564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29527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7616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3334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5333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68704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00926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4277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06071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59487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9835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70839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75293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08321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34723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60190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42920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91765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5698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760757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16200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823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3065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858892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03177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4626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6598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1850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C301E-C3AA-448E-99CA-9D745BC3CE6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5230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E5A9776-85A8-4F86-B3AF-F063D31CF109}" type="datetimeFigureOut">
              <a:rPr lang="en-CA" smtClean="0"/>
              <a:pPr/>
              <a:t>2021-06-01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A380466-7B4D-4034-B233-AF52071B032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Programming</a:t>
            </a:r>
            <a:br>
              <a:rPr lang="en-CA" dirty="0" smtClean="0"/>
            </a:br>
            <a:r>
              <a:rPr lang="en-CA" dirty="0" smtClean="0"/>
              <a:t>with C++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Computer Science Department</a:t>
            </a:r>
          </a:p>
          <a:p>
            <a:r>
              <a:rPr lang="en-CA" dirty="0" smtClean="0"/>
              <a:t>Babcock University</a:t>
            </a:r>
          </a:p>
          <a:p>
            <a:r>
              <a:rPr lang="en-CA" dirty="0" err="1" smtClean="0"/>
              <a:t>Ilisan</a:t>
            </a:r>
            <a:endParaRPr lang="en-CA" dirty="0" smtClean="0"/>
          </a:p>
          <a:p>
            <a:r>
              <a:rPr lang="en-CA" dirty="0" smtClean="0"/>
              <a:t>Bola </a:t>
            </a:r>
            <a:r>
              <a:rPr lang="en-CA" dirty="0" err="1" smtClean="0"/>
              <a:t>Akande</a:t>
            </a:r>
            <a:r>
              <a:rPr lang="en-CA" dirty="0" smtClean="0"/>
              <a:t> and </a:t>
            </a:r>
            <a:r>
              <a:rPr lang="en-CA" dirty="0" err="1" smtClean="0"/>
              <a:t>Omotunde</a:t>
            </a:r>
            <a:r>
              <a:rPr lang="en-CA" smtClean="0"/>
              <a:t> 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8880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Explanation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CA" dirty="0" err="1" smtClean="0">
                <a:solidFill>
                  <a:srgbClr val="FF0000"/>
                </a:solidFill>
              </a:rPr>
              <a:t>cout</a:t>
            </a:r>
            <a:r>
              <a:rPr lang="en-CA" dirty="0" smtClean="0">
                <a:solidFill>
                  <a:srgbClr val="FF0000"/>
                </a:solidFill>
              </a:rPr>
              <a:t> &lt;&lt; </a:t>
            </a:r>
            <a:r>
              <a:rPr lang="en-CA" dirty="0" smtClean="0"/>
              <a:t>is the syntax for </a:t>
            </a:r>
            <a:r>
              <a:rPr lang="en-CA" dirty="0" err="1" smtClean="0"/>
              <a:t>outputing</a:t>
            </a:r>
            <a:r>
              <a:rPr lang="en-CA" dirty="0" smtClean="0"/>
              <a:t> text to the screen.</a:t>
            </a:r>
          </a:p>
          <a:p>
            <a:pPr algn="just"/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 smtClean="0">
                <a:solidFill>
                  <a:srgbClr val="FF0000"/>
                </a:solidFill>
              </a:rPr>
              <a:t>eturn 0;</a:t>
            </a:r>
            <a:r>
              <a:rPr lang="en-CA" dirty="0" smtClean="0"/>
              <a:t> indicates that the program should tell the computer that it has ended successfully.</a:t>
            </a:r>
          </a:p>
          <a:p>
            <a:pPr algn="just"/>
            <a:r>
              <a:rPr lang="en-CA" dirty="0" err="1" smtClean="0">
                <a:solidFill>
                  <a:srgbClr val="FF0000"/>
                </a:solidFill>
              </a:rPr>
              <a:t>std</a:t>
            </a:r>
            <a:r>
              <a:rPr lang="en-CA" dirty="0" smtClean="0">
                <a:solidFill>
                  <a:srgbClr val="FF0000"/>
                </a:solidFill>
              </a:rPr>
              <a:t>:: </a:t>
            </a:r>
            <a:r>
              <a:rPr lang="en-CA" dirty="0" smtClean="0"/>
              <a:t>is the scope </a:t>
            </a:r>
            <a:r>
              <a:rPr lang="en-CA" dirty="0" err="1" smtClean="0"/>
              <a:t>resolutor</a:t>
            </a:r>
            <a:r>
              <a:rPr lang="en-CA" dirty="0" smtClean="0"/>
              <a:t>. Its informing the compiler </a:t>
            </a:r>
            <a:r>
              <a:rPr lang="en-CA" dirty="0"/>
              <a:t>t</a:t>
            </a:r>
            <a:r>
              <a:rPr lang="en-CA" dirty="0" smtClean="0"/>
              <a:t>o look for an identifier inside a namespace.</a:t>
            </a:r>
          </a:p>
          <a:p>
            <a:pPr algn="just"/>
            <a:r>
              <a:rPr lang="en-CA" dirty="0" smtClean="0"/>
              <a:t>Thus to access an identifier in a namespace we either use the following syntax</a:t>
            </a:r>
          </a:p>
          <a:p>
            <a:pPr lvl="1" algn="just"/>
            <a:r>
              <a:rPr lang="en-CA" dirty="0" err="1" smtClean="0"/>
              <a:t>std</a:t>
            </a:r>
            <a:r>
              <a:rPr lang="en-CA" dirty="0" smtClean="0"/>
              <a:t>:: </a:t>
            </a:r>
            <a:r>
              <a:rPr lang="en-CA" dirty="0" err="1" smtClean="0"/>
              <a:t>cout</a:t>
            </a:r>
            <a:r>
              <a:rPr lang="en-CA" dirty="0" smtClean="0"/>
              <a:t> &lt;&lt; “output statement”;</a:t>
            </a:r>
          </a:p>
          <a:p>
            <a:pPr algn="just"/>
            <a:r>
              <a:rPr lang="en-CA" dirty="0" smtClean="0"/>
              <a:t>or insert  </a:t>
            </a:r>
          </a:p>
          <a:p>
            <a:pPr lvl="1" algn="just"/>
            <a:r>
              <a:rPr lang="en-CA" dirty="0" smtClean="0"/>
              <a:t>using </a:t>
            </a:r>
            <a:r>
              <a:rPr lang="en-CA" dirty="0"/>
              <a:t>namespace </a:t>
            </a:r>
            <a:r>
              <a:rPr lang="en-CA" dirty="0" err="1"/>
              <a:t>std</a:t>
            </a:r>
            <a:r>
              <a:rPr lang="en-CA" dirty="0"/>
              <a:t>; </a:t>
            </a:r>
            <a:r>
              <a:rPr lang="en-CA" dirty="0" smtClean="0"/>
              <a:t> after the </a:t>
            </a:r>
            <a:r>
              <a:rPr lang="en-CA" dirty="0" err="1" smtClean="0"/>
              <a:t>preprocessor</a:t>
            </a:r>
            <a:r>
              <a:rPr lang="en-CA" dirty="0" smtClean="0"/>
              <a:t> definitions.</a:t>
            </a:r>
          </a:p>
          <a:p>
            <a:pPr marL="457200" lvl="1" indent="0" algn="just">
              <a:buNone/>
            </a:pPr>
            <a:endParaRPr lang="en-CA" dirty="0"/>
          </a:p>
          <a:p>
            <a:pPr marL="457200" lvl="1" indent="0" algn="just">
              <a:buNone/>
            </a:pPr>
            <a:endParaRPr lang="en-CA" dirty="0" smtClean="0"/>
          </a:p>
          <a:p>
            <a:pPr marL="457200" lvl="1" indent="0" algn="just">
              <a:buNone/>
            </a:pPr>
            <a:endParaRPr lang="en-CA" dirty="0" smtClean="0"/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3570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35292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454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9" y="1412776"/>
            <a:ext cx="889248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9301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Explaining the line of Code (QUIZ)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Explain what the following lines in </a:t>
            </a:r>
            <a:r>
              <a:rPr lang="en-CA" dirty="0" err="1" smtClean="0"/>
              <a:t>ExampleII</a:t>
            </a:r>
            <a:r>
              <a:rPr lang="en-CA" dirty="0" smtClean="0"/>
              <a:t> mean based on your knowledge of C language</a:t>
            </a:r>
          </a:p>
          <a:p>
            <a:r>
              <a:rPr lang="en-CA" dirty="0" smtClean="0"/>
              <a:t>Line 1</a:t>
            </a:r>
          </a:p>
          <a:p>
            <a:r>
              <a:rPr lang="en-CA" dirty="0" smtClean="0"/>
              <a:t># in line 3</a:t>
            </a:r>
          </a:p>
          <a:p>
            <a:r>
              <a:rPr lang="en-CA" dirty="0" smtClean="0"/>
              <a:t>Line 3</a:t>
            </a:r>
          </a:p>
          <a:p>
            <a:r>
              <a:rPr lang="en-CA" dirty="0" smtClean="0"/>
              <a:t>Where does execution begin?</a:t>
            </a:r>
          </a:p>
          <a:p>
            <a:r>
              <a:rPr lang="en-CA" dirty="0" smtClean="0"/>
              <a:t>The curly brackets in main() indicates ……….. 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0968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QUIZ </a:t>
            </a:r>
            <a:r>
              <a:rPr lang="en-CA" dirty="0" err="1" smtClean="0"/>
              <a:t>contd</a:t>
            </a:r>
            <a:r>
              <a:rPr lang="en-CA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escape sequence do we have in example II?</a:t>
            </a:r>
          </a:p>
          <a:p>
            <a:r>
              <a:rPr lang="en-CA" dirty="0" smtClean="0"/>
              <a:t>List five other escape sequences and the characters each represent.</a:t>
            </a:r>
          </a:p>
          <a:p>
            <a:r>
              <a:rPr lang="en-CA" dirty="0" smtClean="0"/>
              <a:t>What is a string?</a:t>
            </a:r>
          </a:p>
          <a:p>
            <a:r>
              <a:rPr lang="en-CA" dirty="0" smtClean="0"/>
              <a:t>Identify five strings in example II.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9364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Language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Statements, Values, and Expression:</a:t>
            </a:r>
            <a:endParaRPr lang="en-CA" b="1" dirty="0" smtClean="0"/>
          </a:p>
          <a:p>
            <a:pPr lvl="1"/>
            <a:r>
              <a:rPr lang="en-CA" dirty="0" smtClean="0"/>
              <a:t>Statement is a basic building block of a program, it is the smallest unit that does something</a:t>
            </a:r>
          </a:p>
          <a:p>
            <a:pPr lvl="1"/>
            <a:r>
              <a:rPr lang="en-CA" dirty="0" smtClean="0"/>
              <a:t>An </a:t>
            </a:r>
            <a:r>
              <a:rPr lang="en-CA" dirty="0" smtClean="0">
                <a:solidFill>
                  <a:srgbClr val="FF0000"/>
                </a:solidFill>
              </a:rPr>
              <a:t>expression</a:t>
            </a:r>
            <a:r>
              <a:rPr lang="en-CA" dirty="0" smtClean="0"/>
              <a:t> is a statement that has value.</a:t>
            </a:r>
          </a:p>
          <a:p>
            <a:pPr lvl="1"/>
            <a:r>
              <a:rPr lang="en-CA" dirty="0" smtClean="0"/>
              <a:t>Note that not every statement is an expression.</a:t>
            </a:r>
          </a:p>
          <a:p>
            <a:pPr lvl="1"/>
            <a:endParaRPr lang="en-CA" dirty="0" smtClean="0"/>
          </a:p>
          <a:p>
            <a:pPr marL="0" indent="0">
              <a:buNone/>
            </a:pPr>
            <a:endParaRPr lang="en-CA" dirty="0" smtClean="0">
              <a:solidFill>
                <a:srgbClr val="FF0000"/>
              </a:solidFill>
            </a:endParaRPr>
          </a:p>
          <a:p>
            <a:endParaRPr lang="en-CA" dirty="0" smtClean="0">
              <a:solidFill>
                <a:srgbClr val="FF0000"/>
              </a:solidFill>
            </a:endParaRPr>
          </a:p>
          <a:p>
            <a:endParaRPr lang="en-CA" dirty="0"/>
          </a:p>
          <a:p>
            <a:pPr marL="0" indent="0">
              <a:buNone/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293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Language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Operators</a:t>
            </a:r>
            <a:r>
              <a:rPr lang="en-CA" dirty="0" smtClean="0"/>
              <a:t> </a:t>
            </a:r>
            <a:r>
              <a:rPr lang="en-CA" dirty="0"/>
              <a:t>are used for performing mathematical operations. </a:t>
            </a:r>
            <a:endParaRPr lang="en-CA" dirty="0" smtClean="0"/>
          </a:p>
          <a:p>
            <a:r>
              <a:rPr lang="en-CA" dirty="0" smtClean="0"/>
              <a:t>Operators acts on </a:t>
            </a:r>
            <a:r>
              <a:rPr lang="en-CA" b="1" dirty="0" smtClean="0">
                <a:solidFill>
                  <a:srgbClr val="FF0000"/>
                </a:solidFill>
              </a:rPr>
              <a:t>operands </a:t>
            </a:r>
            <a:r>
              <a:rPr lang="en-CA" dirty="0" smtClean="0"/>
              <a:t>e.g. 4, 2 etc.</a:t>
            </a:r>
          </a:p>
          <a:p>
            <a:r>
              <a:rPr lang="en-CA" dirty="0" smtClean="0"/>
              <a:t>An operator that acts on one operand is a unary operator e.g. !(NOT) which is a logical operator</a:t>
            </a:r>
          </a:p>
          <a:p>
            <a:r>
              <a:rPr lang="en-CA" dirty="0" smtClean="0"/>
              <a:t>Operator that acts on two operands is a binary operator e.g. Arithmetic operators.</a:t>
            </a:r>
          </a:p>
          <a:p>
            <a:r>
              <a:rPr lang="en-CA" dirty="0" smtClean="0"/>
              <a:t>Operator that acts on three operands is a </a:t>
            </a:r>
            <a:r>
              <a:rPr lang="en-CA" dirty="0" err="1" smtClean="0"/>
              <a:t>tenary</a:t>
            </a:r>
            <a:r>
              <a:rPr lang="en-CA" dirty="0" smtClean="0"/>
              <a:t> operator e.g. conditional operator.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3268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language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Types of operators are:</a:t>
            </a:r>
            <a:endParaRPr lang="en-CA" dirty="0"/>
          </a:p>
          <a:p>
            <a:pPr lvl="1"/>
            <a:r>
              <a:rPr lang="en-CA" dirty="0"/>
              <a:t>Arithmetic operators: +,-,/,*,%</a:t>
            </a:r>
          </a:p>
          <a:p>
            <a:pPr lvl="1"/>
            <a:r>
              <a:rPr lang="en-CA" dirty="0"/>
              <a:t>Logical operators: &amp;&amp;-logical AND, ||-logical OR, !-NOT</a:t>
            </a:r>
          </a:p>
          <a:p>
            <a:pPr lvl="1"/>
            <a:r>
              <a:rPr lang="en-CA" dirty="0"/>
              <a:t>Relational operators: ==, !=, &lt;, &gt;, &lt;=, &gt;=</a:t>
            </a:r>
          </a:p>
          <a:p>
            <a:pPr lvl="1"/>
            <a:r>
              <a:rPr lang="en-CA" dirty="0"/>
              <a:t>Assignment operator: =</a:t>
            </a:r>
          </a:p>
          <a:p>
            <a:pPr lvl="1"/>
            <a:r>
              <a:rPr lang="en-CA" dirty="0"/>
              <a:t>Compound Assignment operators: +=, -=, *=, /=</a:t>
            </a:r>
          </a:p>
          <a:p>
            <a:pPr marL="457200" lvl="1" indent="0">
              <a:buNone/>
            </a:pPr>
            <a:r>
              <a:rPr lang="en-CA" dirty="0"/>
              <a:t>        		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478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language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/>
              <a:t> Increment and Decrement operator</a:t>
            </a:r>
            <a:r>
              <a:rPr lang="en-CA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CA" dirty="0" smtClean="0"/>
              <a:t> </a:t>
            </a:r>
            <a:r>
              <a:rPr lang="en-CA" dirty="0"/>
              <a:t>increment:++ (++variable (</a:t>
            </a:r>
            <a:r>
              <a:rPr lang="en-CA" dirty="0" smtClean="0"/>
              <a:t>pre-increment</a:t>
            </a:r>
            <a:r>
              <a:rPr lang="en-CA" dirty="0"/>
              <a:t>) or variable++(</a:t>
            </a:r>
            <a:r>
              <a:rPr lang="en-CA" dirty="0" smtClean="0"/>
              <a:t>post-increment)). </a:t>
            </a:r>
          </a:p>
          <a:p>
            <a:pPr lvl="1">
              <a:buFont typeface="Wingdings" pitchFamily="2" charset="2"/>
              <a:buChar char="v"/>
            </a:pPr>
            <a:r>
              <a:rPr lang="en-CA" dirty="0" smtClean="0"/>
              <a:t>decrement</a:t>
            </a:r>
            <a:r>
              <a:rPr lang="en-CA" dirty="0"/>
              <a:t>: --(--variable (pre-decrement) or variable—(post-decrement) ) . Note that </a:t>
            </a:r>
            <a:r>
              <a:rPr lang="en-CA" dirty="0" smtClean="0"/>
              <a:t>the variable </a:t>
            </a:r>
            <a:r>
              <a:rPr lang="en-CA" dirty="0"/>
              <a:t>is an integer variable.</a:t>
            </a:r>
          </a:p>
          <a:p>
            <a:pPr lvl="1"/>
            <a:r>
              <a:rPr lang="en-CA" dirty="0"/>
              <a:t>Conditional operator: it’s a </a:t>
            </a:r>
            <a:r>
              <a:rPr lang="en-CA" dirty="0" err="1"/>
              <a:t>tenary</a:t>
            </a:r>
            <a:r>
              <a:rPr lang="en-CA" dirty="0"/>
              <a:t> operator because it operates on three operands.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Syntax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       </a:t>
            </a:r>
            <a:r>
              <a:rPr lang="en-CA" b="1" i="1" dirty="0"/>
              <a:t>condition expression ? expression 1:expression 2 </a:t>
            </a:r>
          </a:p>
          <a:p>
            <a:pPr marL="457200" lvl="1" indent="0">
              <a:buNone/>
            </a:pPr>
            <a:r>
              <a:rPr lang="en-CA" dirty="0"/>
              <a:t> I</a:t>
            </a:r>
            <a:r>
              <a:rPr lang="en-CA" dirty="0" smtClean="0"/>
              <a:t>f </a:t>
            </a:r>
            <a:r>
              <a:rPr lang="en-CA" dirty="0"/>
              <a:t>the conditional expression evaluates to be true expression 1 is executed, if false expression   2 is executed</a:t>
            </a:r>
          </a:p>
        </p:txBody>
      </p:sp>
    </p:spTree>
    <p:extLst>
      <p:ext uri="{BB962C8B-B14F-4D97-AF65-F5344CB8AC3E}">
        <p14:creationId xmlns:p14="http://schemas.microsoft.com/office/powerpoint/2010/main" xmlns="" val="187345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Conditional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3063"/>
            <a:ext cx="8136904" cy="459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145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Language Overview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7949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Example on Compound Assignment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08912" cy="508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862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 smtClean="0"/>
              <a:t>Extend the precious program with the followings compound assignment operators</a:t>
            </a:r>
          </a:p>
          <a:p>
            <a:pPr algn="just"/>
            <a:r>
              <a:rPr lang="en-CA" dirty="0" smtClean="0"/>
              <a:t>*=</a:t>
            </a:r>
          </a:p>
          <a:p>
            <a:pPr algn="just"/>
            <a:r>
              <a:rPr lang="en-CA" dirty="0" smtClean="0"/>
              <a:t>/=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4703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on Increment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28092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651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Class/</a:t>
            </a:r>
            <a:r>
              <a:rPr lang="en-CA" dirty="0" err="1"/>
              <a:t>L</a:t>
            </a:r>
            <a:r>
              <a:rPr lang="en-CA" dirty="0" err="1" smtClean="0"/>
              <a:t>abwork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Extend the previous program with decrements operators.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6215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Operators Precedence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 smtClean="0"/>
              <a:t>This refers to the set of order in which operators are evaluated.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45200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Operators Precedence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12776"/>
            <a:ext cx="9443020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0044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Language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Data Types: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endParaRPr lang="en-CA" b="1" dirty="0"/>
          </a:p>
          <a:p>
            <a:r>
              <a:rPr lang="en-CA" dirty="0" smtClean="0"/>
              <a:t>It is a formal description of data a value is.</a:t>
            </a:r>
          </a:p>
          <a:p>
            <a:pPr algn="just"/>
            <a:r>
              <a:rPr lang="en-CA" dirty="0" smtClean="0"/>
              <a:t>It indicates the set of value for a particular variable and the type of operation that can be performed on a value.</a:t>
            </a:r>
          </a:p>
          <a:p>
            <a:pPr algn="just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xmlns="" val="177801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Language Features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Constant</a:t>
            </a:r>
            <a:r>
              <a:rPr lang="en-CA" b="1" dirty="0" smtClean="0"/>
              <a:t>: </a:t>
            </a:r>
            <a:r>
              <a:rPr lang="en-CA" dirty="0" smtClean="0"/>
              <a:t>A constant is an expression with a fixed value.</a:t>
            </a:r>
            <a:endParaRPr lang="en-CA" b="1" dirty="0" smtClean="0"/>
          </a:p>
          <a:p>
            <a:r>
              <a:rPr lang="en-CA" dirty="0" smtClean="0"/>
              <a:t>There are three types of constants they are</a:t>
            </a:r>
          </a:p>
          <a:p>
            <a:r>
              <a:rPr lang="en-CA" dirty="0" smtClean="0"/>
              <a:t>Literal constant</a:t>
            </a:r>
          </a:p>
          <a:p>
            <a:r>
              <a:rPr lang="en-CA" dirty="0" smtClean="0"/>
              <a:t>Defined constant</a:t>
            </a:r>
          </a:p>
          <a:p>
            <a:r>
              <a:rPr lang="en-CA" dirty="0" smtClean="0"/>
              <a:t>Declared constant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42122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Literal constant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Literal constant is for expressing particular values.</a:t>
            </a:r>
          </a:p>
          <a:p>
            <a:r>
              <a:rPr lang="en-CA" dirty="0" smtClean="0"/>
              <a:t>Literal constant can be</a:t>
            </a:r>
          </a:p>
          <a:p>
            <a:r>
              <a:rPr lang="en-CA" dirty="0" smtClean="0"/>
              <a:t>An integer (1,2,-3, -78)</a:t>
            </a:r>
          </a:p>
          <a:p>
            <a:r>
              <a:rPr lang="en-CA" dirty="0" smtClean="0"/>
              <a:t>Floating point (3.142, 0.89765)</a:t>
            </a:r>
          </a:p>
          <a:p>
            <a:r>
              <a:rPr lang="en-CA" dirty="0" smtClean="0"/>
              <a:t>Characters (“s”, “ ”, “\n”)</a:t>
            </a:r>
          </a:p>
          <a:p>
            <a:r>
              <a:rPr lang="en-CA" dirty="0" smtClean="0"/>
              <a:t>Strings (“hello world”, “a”)</a:t>
            </a:r>
          </a:p>
          <a:p>
            <a:r>
              <a:rPr lang="en-CA" dirty="0" smtClean="0"/>
              <a:t>Boolean (true, false)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857530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Literal Constant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3529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768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Brief History of 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C++ is an extension of C programing language.</a:t>
            </a:r>
          </a:p>
          <a:p>
            <a:r>
              <a:rPr lang="en-CA" dirty="0" smtClean="0"/>
              <a:t>It was developed in the year 1979 by </a:t>
            </a:r>
            <a:r>
              <a:rPr lang="en-CA" dirty="0" err="1" smtClean="0"/>
              <a:t>Bjarne</a:t>
            </a:r>
            <a:r>
              <a:rPr lang="en-CA" dirty="0" smtClean="0"/>
              <a:t> </a:t>
            </a:r>
            <a:r>
              <a:rPr lang="en-CA" dirty="0" err="1" smtClean="0"/>
              <a:t>Stroustrup</a:t>
            </a:r>
            <a:r>
              <a:rPr lang="en-CA" dirty="0" smtClean="0"/>
              <a:t> of Bell’s laboratory.</a:t>
            </a:r>
          </a:p>
          <a:p>
            <a:r>
              <a:rPr lang="en-CA" dirty="0" smtClean="0"/>
              <a:t>The ANSI-C++ specific standard was published in the year 1998.</a:t>
            </a:r>
          </a:p>
          <a:p>
            <a:r>
              <a:rPr lang="en-CA" dirty="0" smtClean="0"/>
              <a:t>Its one of the preferred languages to develop professional applications on all platform.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3523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Literal Constant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71296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98295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Defined constant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Defined constant is a user-defined named constant which does not use up the memory like variables.</a:t>
            </a:r>
          </a:p>
          <a:p>
            <a:r>
              <a:rPr lang="en-CA" dirty="0" smtClean="0"/>
              <a:t>Syntax: </a:t>
            </a:r>
            <a:r>
              <a:rPr lang="en-CA" b="1" dirty="0" smtClean="0">
                <a:solidFill>
                  <a:srgbClr val="FF0000"/>
                </a:solidFill>
              </a:rPr>
              <a:t>#define &lt;identifier&gt; &lt;value&gt;</a:t>
            </a:r>
          </a:p>
          <a:p>
            <a:r>
              <a:rPr lang="en-CA" dirty="0" smtClean="0"/>
              <a:t>The </a:t>
            </a:r>
            <a:r>
              <a:rPr lang="en-CA" dirty="0" err="1" smtClean="0"/>
              <a:t>preprocessor</a:t>
            </a:r>
            <a:r>
              <a:rPr lang="en-CA" dirty="0" smtClean="0"/>
              <a:t> replaces every subsequent occurrences of the identifier with the constant value.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254536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Defined Constant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24024"/>
            <a:ext cx="8280920" cy="485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70226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Declared Constant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Its also a user-defined constant.</a:t>
            </a:r>
          </a:p>
          <a:p>
            <a:r>
              <a:rPr lang="en-CA" dirty="0" smtClean="0"/>
              <a:t>The value of a declared constant cannot be modified.</a:t>
            </a:r>
          </a:p>
          <a:p>
            <a:r>
              <a:rPr lang="en-CA" dirty="0" smtClean="0"/>
              <a:t>Syntax:</a:t>
            </a:r>
          </a:p>
          <a:p>
            <a:r>
              <a:rPr lang="en-CA" b="1" dirty="0" err="1">
                <a:solidFill>
                  <a:srgbClr val="FF0000"/>
                </a:solidFill>
              </a:rPr>
              <a:t>c</a:t>
            </a:r>
            <a:r>
              <a:rPr lang="en-CA" b="1" dirty="0" err="1" smtClean="0">
                <a:solidFill>
                  <a:srgbClr val="FF0000"/>
                </a:solidFill>
              </a:rPr>
              <a:t>onst</a:t>
            </a:r>
            <a:r>
              <a:rPr lang="en-CA" b="1" dirty="0" smtClean="0">
                <a:solidFill>
                  <a:srgbClr val="FF0000"/>
                </a:solidFill>
              </a:rPr>
              <a:t>  &lt;identifier&gt; &lt;value&gt; ;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165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49694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22998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Table Showing the built in data type in C</a:t>
            </a:r>
            <a:r>
              <a:rPr lang="en-CA" smtClean="0"/>
              <a:t>++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44408" cy="508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7867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Write a program where you</a:t>
            </a:r>
          </a:p>
          <a:p>
            <a:pPr lvl="1"/>
            <a:r>
              <a:rPr lang="en-CA" dirty="0" smtClean="0"/>
              <a:t>Use statements to declare five variables</a:t>
            </a:r>
          </a:p>
          <a:p>
            <a:pPr lvl="1"/>
            <a:r>
              <a:rPr lang="en-CA" dirty="0" smtClean="0"/>
              <a:t>assign values to each statement.</a:t>
            </a:r>
          </a:p>
          <a:p>
            <a:r>
              <a:rPr lang="en-CA" dirty="0" smtClean="0"/>
              <a:t>Write a full commented program that uses the following operators:</a:t>
            </a:r>
          </a:p>
          <a:p>
            <a:pPr lvl="1"/>
            <a:r>
              <a:rPr lang="en-CA" dirty="0" smtClean="0"/>
              <a:t>%, /, +=,*=, ++variable, variable--, !=, ==, =</a:t>
            </a:r>
          </a:p>
          <a:p>
            <a:r>
              <a:rPr lang="en-CA" dirty="0" smtClean="0"/>
              <a:t>Write a program that uses conditional operator.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191180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variable is a named memory location which can be given to a value, or an expression.</a:t>
            </a:r>
          </a:p>
          <a:p>
            <a:r>
              <a:rPr lang="en-CA" dirty="0"/>
              <a:t>Note that variable names are also tokens of a program.</a:t>
            </a:r>
          </a:p>
          <a:p>
            <a:r>
              <a:rPr lang="en-CA" dirty="0"/>
              <a:t>An identifier refers to a variable name.</a:t>
            </a:r>
          </a:p>
          <a:p>
            <a:endParaRPr lang="en-CA" dirty="0" smtClean="0"/>
          </a:p>
          <a:p>
            <a:r>
              <a:rPr lang="en-CA" dirty="0" smtClean="0"/>
              <a:t>For example:</a:t>
            </a:r>
          </a:p>
          <a:p>
            <a:pPr lvl="1"/>
            <a:r>
              <a:rPr lang="en-CA" dirty="0" smtClean="0"/>
              <a:t>Given a name to value 6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err="1" smtClean="0"/>
              <a:t>int</a:t>
            </a:r>
            <a:r>
              <a:rPr lang="en-CA" dirty="0" smtClean="0"/>
              <a:t> a=6; </a:t>
            </a:r>
          </a:p>
          <a:p>
            <a:pPr lvl="1"/>
            <a:r>
              <a:rPr lang="en-CA" dirty="0" smtClean="0"/>
              <a:t>Given a name to an expression (4+2)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nt</a:t>
            </a:r>
            <a:r>
              <a:rPr lang="en-CA" dirty="0" smtClean="0"/>
              <a:t> b=4+2;</a:t>
            </a:r>
          </a:p>
        </p:txBody>
      </p:sp>
    </p:spTree>
    <p:extLst>
      <p:ext uri="{BB962C8B-B14F-4D97-AF65-F5344CB8AC3E}">
        <p14:creationId xmlns:p14="http://schemas.microsoft.com/office/powerpoint/2010/main" xmlns="" val="16735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064896" cy="508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36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line 8 indicates?</a:t>
            </a:r>
          </a:p>
          <a:p>
            <a:pPr algn="just"/>
            <a:r>
              <a:rPr lang="en-CA" dirty="0" smtClean="0"/>
              <a:t>Write a statement that initialize a variable with 10.</a:t>
            </a:r>
          </a:p>
          <a:p>
            <a:pPr algn="just"/>
            <a:r>
              <a:rPr lang="en-CA" dirty="0" smtClean="0"/>
              <a:t>Re-write lines 8, 9 and 10 with two statements.</a:t>
            </a:r>
          </a:p>
          <a:p>
            <a:pPr algn="just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807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C++ as an extension of 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C++ extends C by adding these to the features of C</a:t>
            </a:r>
          </a:p>
          <a:p>
            <a:r>
              <a:rPr lang="en-CA" dirty="0" smtClean="0"/>
              <a:t>Object-oriented feature</a:t>
            </a:r>
          </a:p>
          <a:p>
            <a:r>
              <a:rPr lang="en-CA" dirty="0" smtClean="0"/>
              <a:t>Safety feature</a:t>
            </a:r>
          </a:p>
          <a:p>
            <a:r>
              <a:rPr lang="en-CA" dirty="0" smtClean="0"/>
              <a:t>New standard library features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91873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Input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CA" dirty="0" smtClean="0"/>
              <a:t>Just like in C there is a syntax for accepting integer values for a variable from the keyboard as follows:</a:t>
            </a:r>
          </a:p>
          <a:p>
            <a:r>
              <a:rPr lang="en-CA" dirty="0" err="1"/>
              <a:t>c</a:t>
            </a:r>
            <a:r>
              <a:rPr lang="en-CA" dirty="0" err="1" smtClean="0"/>
              <a:t>in</a:t>
            </a:r>
            <a:r>
              <a:rPr lang="en-CA" dirty="0" smtClean="0"/>
              <a:t> &gt;&gt; variable-name</a:t>
            </a:r>
          </a:p>
          <a:p>
            <a:r>
              <a:rPr lang="en-CA" dirty="0" smtClean="0"/>
              <a:t>To accept char use the followings:</a:t>
            </a:r>
          </a:p>
          <a:p>
            <a:endParaRPr lang="en-CA" dirty="0"/>
          </a:p>
          <a:p>
            <a:r>
              <a:rPr lang="en-CA" dirty="0" smtClean="0"/>
              <a:t>To accept string use the followings: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4966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892480" cy="525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76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 of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uniqueness of one programming language to another is it </a:t>
            </a:r>
            <a:r>
              <a:rPr lang="en-US" sz="2400" smtClean="0">
                <a:solidFill>
                  <a:srgbClr val="C5180B"/>
                </a:solidFill>
              </a:rPr>
              <a:t>syntax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C5180B"/>
                </a:solidFill>
              </a:rPr>
              <a:t>semantics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400" b="1" smtClean="0"/>
              <a:t>Syntax</a:t>
            </a:r>
            <a:r>
              <a:rPr lang="en-US" sz="2400" smtClean="0"/>
              <a:t>: this are the grammatical rules of a particular programming language. As a natural language has its grammatical rule for construction of a correct </a:t>
            </a:r>
            <a:r>
              <a:rPr lang="en-US" sz="2400" smtClean="0">
                <a:solidFill>
                  <a:srgbClr val="C5180B"/>
                </a:solidFill>
              </a:rPr>
              <a:t>sentence</a:t>
            </a:r>
            <a:r>
              <a:rPr lang="en-US" sz="2400" smtClean="0"/>
              <a:t>, so also programming languages has grammatical rules for the construction of a correct </a:t>
            </a:r>
            <a:r>
              <a:rPr lang="en-US" sz="2400" smtClean="0">
                <a:solidFill>
                  <a:srgbClr val="C5180B"/>
                </a:solidFill>
              </a:rPr>
              <a:t>statement</a:t>
            </a:r>
            <a:r>
              <a:rPr lang="en-US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919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Semantic of a Programing language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>
                <a:solidFill>
                  <a:srgbClr val="C5180B"/>
                </a:solidFill>
              </a:rPr>
              <a:t>Semantics</a:t>
            </a:r>
            <a:r>
              <a:rPr lang="en-US" dirty="0" smtClean="0"/>
              <a:t>: this is the intended interpretation of programming statement. It implies that meanings are attached to each programming statement e.g. assigning a floating point i.e. decimal to a memory location that has been declared as integer will cause a semantic error.</a:t>
            </a:r>
          </a:p>
        </p:txBody>
      </p:sp>
    </p:spTree>
    <p:extLst>
      <p:ext uri="{BB962C8B-B14F-4D97-AF65-F5344CB8AC3E}">
        <p14:creationId xmlns:p14="http://schemas.microsoft.com/office/powerpoint/2010/main" xmlns="" val="41498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PROGRAMMING ERRORS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C5180B"/>
                </a:solidFill>
              </a:rPr>
              <a:t>Violations</a:t>
            </a:r>
            <a:r>
              <a:rPr lang="en-US" smtClean="0"/>
              <a:t> to the syntax and semantics of a programming language leads to error.</a:t>
            </a:r>
          </a:p>
          <a:p>
            <a:pPr eaLnBrk="1" hangingPunct="1"/>
            <a:r>
              <a:rPr lang="en-US" smtClean="0"/>
              <a:t>Errors in programming are also known as </a:t>
            </a:r>
            <a:r>
              <a:rPr lang="en-US" smtClean="0">
                <a:solidFill>
                  <a:srgbClr val="C5180B"/>
                </a:solidFill>
              </a:rPr>
              <a:t>bugs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Removal of errors is what we know as </a:t>
            </a:r>
            <a:r>
              <a:rPr lang="en-US" smtClean="0">
                <a:solidFill>
                  <a:srgbClr val="C5180B"/>
                </a:solidFill>
              </a:rPr>
              <a:t>debugging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682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/>
          <a:lstStyle/>
          <a:p>
            <a:pPr algn="ctr" eaLnBrk="1" hangingPunct="1"/>
            <a:r>
              <a:rPr lang="en-GB" smtClean="0"/>
              <a:t>Programming Errors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273050" indent="-273050" eaLnBrk="1" hangingPunct="1"/>
            <a:r>
              <a:rPr lang="en-GB" sz="4100" smtClean="0"/>
              <a:t>There are 3 basic types of program errors</a:t>
            </a:r>
          </a:p>
          <a:p>
            <a:pPr marL="639763" lvl="1" indent="-246063" eaLnBrk="1" hangingPunct="1"/>
            <a:r>
              <a:rPr lang="en-GB" sz="4000" smtClean="0">
                <a:solidFill>
                  <a:srgbClr val="FF0000"/>
                </a:solidFill>
              </a:rPr>
              <a:t>Syntax  error</a:t>
            </a:r>
          </a:p>
          <a:p>
            <a:pPr marL="639763" lvl="1" indent="-246063" eaLnBrk="1" hangingPunct="1"/>
            <a:r>
              <a:rPr lang="en-GB" sz="4000" smtClean="0">
                <a:solidFill>
                  <a:srgbClr val="FF0000"/>
                </a:solidFill>
              </a:rPr>
              <a:t>Semantic error</a:t>
            </a:r>
          </a:p>
          <a:p>
            <a:pPr marL="639763" lvl="1" indent="-246063" eaLnBrk="1" hangingPunct="1"/>
            <a:r>
              <a:rPr lang="en-GB" sz="4000" smtClean="0">
                <a:solidFill>
                  <a:srgbClr val="FF0000"/>
                </a:solidFill>
              </a:rPr>
              <a:t>Logic error</a:t>
            </a:r>
          </a:p>
          <a:p>
            <a:pPr marL="639763" lvl="1" indent="-246063"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xmlns="" val="2468442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ERRORS……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These errors can occur either during compilation time or during running time, thus depending on when the error occur we can categorized the errors into </a:t>
            </a:r>
            <a:r>
              <a:rPr lang="en-US" smtClean="0">
                <a:solidFill>
                  <a:srgbClr val="C5180B"/>
                </a:solidFill>
              </a:rPr>
              <a:t>compile-time error</a:t>
            </a:r>
            <a:r>
              <a:rPr lang="en-US" smtClean="0"/>
              <a:t> and </a:t>
            </a:r>
            <a:r>
              <a:rPr lang="en-US" smtClean="0">
                <a:solidFill>
                  <a:srgbClr val="C5180B"/>
                </a:solidFill>
              </a:rPr>
              <a:t>run-time error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121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0" y="762000"/>
            <a:ext cx="8229600" cy="1143000"/>
          </a:xfrm>
        </p:spPr>
        <p:txBody>
          <a:bodyPr lIns="0" rIns="0" bIns="0"/>
          <a:lstStyle/>
          <a:p>
            <a:pPr algn="ctr" eaLnBrk="1" hangingPunct="1"/>
            <a:r>
              <a:rPr lang="en-GB" smtClean="0"/>
              <a:t>Programming Errors . . .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708025" y="1905000"/>
            <a:ext cx="8435975" cy="4953000"/>
          </a:xfrm>
        </p:spPr>
        <p:txBody>
          <a:bodyPr>
            <a:normAutofit/>
          </a:bodyPr>
          <a:lstStyle/>
          <a:p>
            <a:pPr marL="273050" indent="-273050" eaLnBrk="1" hangingPunct="1"/>
            <a:r>
              <a:rPr lang="en-GB" sz="2400" b="1" dirty="0" smtClean="0">
                <a:solidFill>
                  <a:srgbClr val="FF0000"/>
                </a:solidFill>
              </a:rPr>
              <a:t>Compile - time error</a:t>
            </a:r>
          </a:p>
          <a:p>
            <a:pPr marL="639763" lvl="1" indent="-246063" eaLnBrk="1" hangingPunct="1"/>
            <a:r>
              <a:rPr lang="en-GB" dirty="0" smtClean="0"/>
              <a:t>Error that violate the rules (syntax) of a programming language. </a:t>
            </a:r>
            <a:r>
              <a:rPr lang="en-US" dirty="0" smtClean="0"/>
              <a:t>This category of error are reported during compilation. Errors reported at that time are syntax error and semantic error.</a:t>
            </a:r>
            <a:endParaRPr lang="en-GB" dirty="0" smtClean="0"/>
          </a:p>
          <a:p>
            <a:pPr marL="273050" indent="-273050" eaLnBrk="1" hangingPunct="1"/>
            <a:r>
              <a:rPr lang="en-GB" sz="2400" dirty="0" smtClean="0"/>
              <a:t>Examples of syntax errors are</a:t>
            </a:r>
          </a:p>
          <a:p>
            <a:pPr marL="639763" lvl="1" indent="-246063" eaLnBrk="1" hangingPunct="1"/>
            <a:r>
              <a:rPr lang="en-GB" dirty="0" smtClean="0"/>
              <a:t>Typographical mistakes</a:t>
            </a:r>
          </a:p>
          <a:p>
            <a:pPr marL="639763" lvl="1" indent="-246063" eaLnBrk="1" hangingPunct="1"/>
            <a:r>
              <a:rPr lang="en-GB" dirty="0" smtClean="0"/>
              <a:t>Omitted semicolon</a:t>
            </a:r>
          </a:p>
          <a:p>
            <a:pPr marL="639763" lvl="1" indent="-246063" eaLnBrk="1" hangingPunct="1"/>
            <a:r>
              <a:rPr lang="en-GB" dirty="0" smtClean="0"/>
              <a:t>References to undeclared variables</a:t>
            </a:r>
          </a:p>
          <a:p>
            <a:pPr marL="639763" lvl="1" indent="-246063" eaLnBrk="1" hangingPunct="1"/>
            <a:r>
              <a:rPr lang="en-GB" dirty="0" smtClean="0"/>
              <a:t>Wrong type of values assigned to a variable</a:t>
            </a:r>
          </a:p>
          <a:p>
            <a:pPr marL="639763" lvl="1" indent="-246063" eaLnBrk="1" hangingPunct="1"/>
            <a:r>
              <a:rPr lang="en-GB" dirty="0" smtClean="0"/>
              <a:t>Wrong number or type of arguments passed to a function</a:t>
            </a:r>
          </a:p>
          <a:p>
            <a:pPr marL="273050" indent="-273050"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4206562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/>
          <a:lstStyle/>
          <a:p>
            <a:pPr eaLnBrk="1" hangingPunct="1"/>
            <a:r>
              <a:rPr lang="en-GB" smtClean="0"/>
              <a:t>Programming Errors . . .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41438"/>
            <a:ext cx="8229600" cy="4525962"/>
          </a:xfrm>
        </p:spPr>
        <p:txBody>
          <a:bodyPr>
            <a:normAutofit/>
          </a:bodyPr>
          <a:lstStyle/>
          <a:p>
            <a:pPr marL="273050" indent="-273050" algn="just" eaLnBrk="1" hangingPunct="1"/>
            <a:r>
              <a:rPr lang="en-GB" sz="2400" b="1" dirty="0" smtClean="0">
                <a:solidFill>
                  <a:srgbClr val="FF0000"/>
                </a:solidFill>
              </a:rPr>
              <a:t>Run-time error</a:t>
            </a:r>
          </a:p>
          <a:p>
            <a:pPr marL="639763" lvl="1" indent="-246063" algn="just" eaLnBrk="1" hangingPunct="1"/>
            <a:r>
              <a:rPr lang="en-GB" dirty="0" smtClean="0"/>
              <a:t>An error that does not prevent your program from compiling, but causes it to fail when you try to run it. </a:t>
            </a:r>
            <a:r>
              <a:rPr lang="en-US" dirty="0" smtClean="0"/>
              <a:t>This refers to errors reported during execution, this can be a semantic error or it can be a logic error.</a:t>
            </a:r>
            <a:r>
              <a:rPr lang="en-GB" dirty="0" smtClean="0"/>
              <a:t> Note that its more tricky to debug a run-time error.</a:t>
            </a:r>
          </a:p>
          <a:p>
            <a:pPr marL="273050" indent="-273050" algn="just" eaLnBrk="1" hangingPunct="1"/>
            <a:r>
              <a:rPr lang="en-GB" sz="2400" dirty="0" smtClean="0"/>
              <a:t>Example includes:</a:t>
            </a:r>
          </a:p>
          <a:p>
            <a:pPr marL="639763" lvl="1" indent="-246063" algn="just" eaLnBrk="1" hangingPunct="1"/>
            <a:r>
              <a:rPr lang="en-GB" dirty="0" smtClean="0"/>
              <a:t> trying to divide by zero </a:t>
            </a:r>
          </a:p>
          <a:p>
            <a:pPr marL="639763" lvl="1" indent="-246063" algn="just" eaLnBrk="1" hangingPunct="1"/>
            <a:r>
              <a:rPr lang="en-GB" dirty="0" smtClean="0"/>
              <a:t> trying to open a file that does not exist</a:t>
            </a:r>
          </a:p>
        </p:txBody>
      </p:sp>
    </p:spTree>
    <p:extLst>
      <p:ext uri="{BB962C8B-B14F-4D97-AF65-F5344CB8AC3E}">
        <p14:creationId xmlns:p14="http://schemas.microsoft.com/office/powerpoint/2010/main" xmlns="" val="1314345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 lIns="0" rIns="0" bIns="0"/>
          <a:lstStyle/>
          <a:p>
            <a:pPr eaLnBrk="1" hangingPunct="1"/>
            <a:r>
              <a:rPr lang="en-GB" smtClean="0"/>
              <a:t>Programming Errors . . .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41438"/>
            <a:ext cx="8229600" cy="4525962"/>
          </a:xfrm>
        </p:spPr>
        <p:txBody>
          <a:bodyPr/>
          <a:lstStyle/>
          <a:p>
            <a:pPr marL="273050" indent="-273050" eaLnBrk="1" hangingPunct="1"/>
            <a:r>
              <a:rPr lang="en-GB" sz="2400" b="1" dirty="0" smtClean="0">
                <a:solidFill>
                  <a:srgbClr val="FF0000"/>
                </a:solidFill>
              </a:rPr>
              <a:t>Logic error</a:t>
            </a:r>
          </a:p>
          <a:p>
            <a:pPr marL="639763" lvl="1" indent="-246063" eaLnBrk="1" hangingPunct="1"/>
            <a:r>
              <a:rPr lang="en-GB" dirty="0" smtClean="0"/>
              <a:t>An error in design or implementation that does not prevent your program from compiling but causes it to not do what you intended. </a:t>
            </a:r>
          </a:p>
          <a:p>
            <a:pPr marL="639763" lvl="1" indent="-246063" eaLnBrk="1" hangingPunct="1"/>
            <a:r>
              <a:rPr lang="en-GB" dirty="0" smtClean="0"/>
              <a:t>Difficult to track.</a:t>
            </a:r>
          </a:p>
          <a:p>
            <a:pPr marL="639763" lvl="1" indent="-246063" eaLnBrk="1" hangingPunct="1"/>
            <a:r>
              <a:rPr lang="en-GB" dirty="0" smtClean="0"/>
              <a:t>Examples are:</a:t>
            </a:r>
          </a:p>
          <a:p>
            <a:pPr marL="914400" lvl="2" indent="-246063" eaLnBrk="1" hangingPunct="1"/>
            <a:r>
              <a:rPr lang="en-US" sz="2400" dirty="0" smtClean="0"/>
              <a:t>an incorrect formula</a:t>
            </a:r>
          </a:p>
          <a:p>
            <a:pPr marL="914400" lvl="2" indent="-246063" eaLnBrk="1" hangingPunct="1"/>
            <a:r>
              <a:rPr lang="en-US" sz="2400" dirty="0" smtClean="0"/>
              <a:t> incorrect sequence of statements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612277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Characteristics of 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It is an </a:t>
            </a:r>
            <a:r>
              <a:rPr lang="en-CA" b="1" dirty="0" smtClean="0">
                <a:solidFill>
                  <a:srgbClr val="FF0000"/>
                </a:solidFill>
              </a:rPr>
              <a:t>object oriented language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Portability</a:t>
            </a:r>
            <a:r>
              <a:rPr lang="en-CA" dirty="0" smtClean="0"/>
              <a:t> i.e. it can be compiled and executed on almost all type of computers and operating system without making any changes.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Brevity</a:t>
            </a:r>
            <a:r>
              <a:rPr lang="en-CA" dirty="0" smtClean="0"/>
              <a:t>: it is very short compared to other programming languages.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Modular programming</a:t>
            </a:r>
            <a:r>
              <a:rPr lang="en-CA" dirty="0" smtClean="0"/>
              <a:t>: application created with C++ can comprise of several source code which are compiled separately and linked together.</a:t>
            </a:r>
          </a:p>
          <a:p>
            <a:r>
              <a:rPr lang="en-CA" dirty="0" smtClean="0"/>
              <a:t> </a:t>
            </a:r>
            <a:r>
              <a:rPr lang="en-CA" b="1" dirty="0" smtClean="0">
                <a:solidFill>
                  <a:srgbClr val="FF0000"/>
                </a:solidFill>
              </a:rPr>
              <a:t>C compatible</a:t>
            </a:r>
            <a:r>
              <a:rPr lang="en-CA" dirty="0" smtClean="0"/>
              <a:t>: Codes written in C can be easily included in C++ without making any change.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Speed: </a:t>
            </a:r>
            <a:r>
              <a:rPr lang="en-CA" dirty="0" smtClean="0"/>
              <a:t>due to its duality as both an high level and low level, and to its short size, C++ is very efficient.</a:t>
            </a:r>
            <a:endParaRPr lang="en-CA" b="1" dirty="0" smtClean="0">
              <a:solidFill>
                <a:srgbClr val="FF000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095010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0930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Characteristics of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C++ can be used to write </a:t>
            </a:r>
            <a:r>
              <a:rPr lang="en-CA" dirty="0" smtClean="0">
                <a:solidFill>
                  <a:srgbClr val="FF0000"/>
                </a:solidFill>
              </a:rPr>
              <a:t>both console and graphical programs</a:t>
            </a:r>
            <a:r>
              <a:rPr lang="en-CA" dirty="0" smtClean="0"/>
              <a:t>.</a:t>
            </a:r>
          </a:p>
          <a:p>
            <a:r>
              <a:rPr lang="en-CA" dirty="0" smtClean="0"/>
              <a:t>C++ like C is case sensitive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3671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Creating a C++ Program(A flowchart)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Check page 7 of </a:t>
            </a:r>
            <a:r>
              <a:rPr lang="en-CA" smtClean="0"/>
              <a:t>CPP workbook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15158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Tokens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token is a string of one or more character which is significant or meaningful to the compiler.</a:t>
            </a:r>
          </a:p>
          <a:p>
            <a:r>
              <a:rPr lang="en-CA" dirty="0" smtClean="0"/>
              <a:t>There are different types of tokens, they are</a:t>
            </a:r>
          </a:p>
          <a:p>
            <a:r>
              <a:rPr lang="en-CA" dirty="0" smtClean="0"/>
              <a:t>Keywords: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CA" dirty="0" smtClean="0"/>
              <a:t>Identifier</a:t>
            </a:r>
          </a:p>
          <a:p>
            <a:r>
              <a:rPr lang="en-CA" dirty="0" smtClean="0"/>
              <a:t>Literals</a:t>
            </a:r>
          </a:p>
          <a:p>
            <a:r>
              <a:rPr lang="en-CA" dirty="0" smtClean="0"/>
              <a:t>Operators</a:t>
            </a:r>
          </a:p>
          <a:p>
            <a:r>
              <a:rPr lang="en-CA" dirty="0" smtClean="0"/>
              <a:t>Punctuation/Separators</a:t>
            </a:r>
          </a:p>
          <a:p>
            <a:r>
              <a:rPr lang="en-CA" dirty="0" smtClean="0"/>
              <a:t>White space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0826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My First C++ Program</a:t>
            </a:r>
            <a:r>
              <a:rPr lang="en-CA" smtClean="0"/>
              <a:t/>
            </a:r>
            <a:br>
              <a:rPr lang="en-CA" smtClean="0"/>
            </a:br>
            <a:r>
              <a:rPr lang="en-CA" smtClean="0"/>
              <a:t>Example 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85938"/>
            <a:ext cx="8208912" cy="452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7102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848</TotalTime>
  <Words>1586</Words>
  <Application>Microsoft Office PowerPoint</Application>
  <PresentationFormat>On-screen Show (4:3)</PresentationFormat>
  <Paragraphs>233</Paragraphs>
  <Slides>50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Clarity</vt:lpstr>
      <vt:lpstr>Introduction to Programming with C++</vt:lpstr>
      <vt:lpstr>Language Overview</vt:lpstr>
      <vt:lpstr>Brief History of C++</vt:lpstr>
      <vt:lpstr>C++ as an extension of C</vt:lpstr>
      <vt:lpstr>Characteristics of C++</vt:lpstr>
      <vt:lpstr>Characteristics of C++</vt:lpstr>
      <vt:lpstr>Creating a C++ Program(A flowchart)</vt:lpstr>
      <vt:lpstr>Tokens</vt:lpstr>
      <vt:lpstr>My First C++ Program Example I</vt:lpstr>
      <vt:lpstr>Explanation</vt:lpstr>
      <vt:lpstr>Classwork</vt:lpstr>
      <vt:lpstr>Example II</vt:lpstr>
      <vt:lpstr>Explaining the line of Code (QUIZ)</vt:lpstr>
      <vt:lpstr>QUIZ contd:</vt:lpstr>
      <vt:lpstr>Basic Language Features</vt:lpstr>
      <vt:lpstr>Basic Language Features</vt:lpstr>
      <vt:lpstr>Basic language Features</vt:lpstr>
      <vt:lpstr>Basic language Features</vt:lpstr>
      <vt:lpstr>Conditional Operator</vt:lpstr>
      <vt:lpstr>Example on Compound Assignment Operators</vt:lpstr>
      <vt:lpstr>Classwork</vt:lpstr>
      <vt:lpstr>Example on Increment operators</vt:lpstr>
      <vt:lpstr>Class/Labwork</vt:lpstr>
      <vt:lpstr>Operators Precedence</vt:lpstr>
      <vt:lpstr>Table of Operators Precedence</vt:lpstr>
      <vt:lpstr>Basic Language Features</vt:lpstr>
      <vt:lpstr>Basic Language Features</vt:lpstr>
      <vt:lpstr>Literal constant</vt:lpstr>
      <vt:lpstr>Literal Constant</vt:lpstr>
      <vt:lpstr>Literal Constant</vt:lpstr>
      <vt:lpstr>Defined constant</vt:lpstr>
      <vt:lpstr>Defined Constant</vt:lpstr>
      <vt:lpstr>Declared Constant</vt:lpstr>
      <vt:lpstr>Example</vt:lpstr>
      <vt:lpstr>Table Showing the built in data type in C++ </vt:lpstr>
      <vt:lpstr>Lab Work</vt:lpstr>
      <vt:lpstr>Variables</vt:lpstr>
      <vt:lpstr>Variables</vt:lpstr>
      <vt:lpstr>QUIZ</vt:lpstr>
      <vt:lpstr>Input</vt:lpstr>
      <vt:lpstr>Example </vt:lpstr>
      <vt:lpstr>Syntax of a Programming Language</vt:lpstr>
      <vt:lpstr>Semantic of a Programing language</vt:lpstr>
      <vt:lpstr>PROGRAMMING ERRORS</vt:lpstr>
      <vt:lpstr>Programming Errors</vt:lpstr>
      <vt:lpstr>PROGRAMMING ERRORS……</vt:lpstr>
      <vt:lpstr>Programming Errors . . .</vt:lpstr>
      <vt:lpstr>Programming Errors . . .</vt:lpstr>
      <vt:lpstr>Programming Errors . . .</vt:lpstr>
      <vt:lpstr>Slide 50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C++</dc:title>
  <dc:creator>akande</dc:creator>
  <cp:lastModifiedBy>USER</cp:lastModifiedBy>
  <cp:revision>154</cp:revision>
  <dcterms:created xsi:type="dcterms:W3CDTF">2013-12-18T13:49:35Z</dcterms:created>
  <dcterms:modified xsi:type="dcterms:W3CDTF">2021-06-02T03:32:04Z</dcterms:modified>
</cp:coreProperties>
</file>