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9" r:id="rId2"/>
    <p:sldId id="282" r:id="rId3"/>
    <p:sldId id="284" r:id="rId4"/>
    <p:sldId id="281" r:id="rId5"/>
    <p:sldId id="28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7D736-4DDD-4282-8112-390C77AF93EE}"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387D736-4DDD-4282-8112-390C77AF93EE}"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387D736-4DDD-4282-8112-390C77AF93EE}" type="datetimeFigureOut">
              <a:rPr lang="en-US" smtClean="0"/>
              <a:pPr/>
              <a:t>7/5/2022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387D736-4DDD-4282-8112-390C77AF93EE}" type="datetimeFigureOut">
              <a:rPr lang="en-US" smtClean="0"/>
              <a:pPr/>
              <a:t>7/5/2022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7D736-4DDD-4282-8112-390C77AF93EE}" type="datetimeFigureOut">
              <a:rPr lang="en-US" smtClean="0"/>
              <a:pPr/>
              <a:t>7/5/2022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7D736-4DDD-4282-8112-390C77AF93EE}"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7D736-4DDD-4282-8112-390C77AF93EE}"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7D736-4DDD-4282-8112-390C77AF93EE}" type="datetimeFigureOut">
              <a:rPr lang="en-US" smtClean="0"/>
              <a:pPr/>
              <a:t>7/5/2022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6A082-2069-45C6-B0DC-16C8718E370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215370" cy="5949280"/>
          </a:xfrm>
        </p:spPr>
        <p:txBody>
          <a:bodyPr>
            <a:noAutofit/>
          </a:bodyPr>
          <a:lstStyle/>
          <a:p>
            <a:pPr algn="just"/>
            <a:r>
              <a:rPr lang="en-US" sz="2400" b="1" dirty="0" smtClean="0">
                <a:solidFill>
                  <a:schemeClr val="tx1"/>
                </a:solidFill>
              </a:rPr>
              <a:t>Pass-by-value: </a:t>
            </a:r>
            <a:r>
              <a:rPr lang="en-US" sz="2400" dirty="0" smtClean="0">
                <a:solidFill>
                  <a:schemeClr val="tx1"/>
                </a:solidFill>
              </a:rPr>
              <a:t>Here</a:t>
            </a:r>
            <a:r>
              <a:rPr lang="en-US" sz="2400" dirty="0">
                <a:solidFill>
                  <a:schemeClr val="tx1"/>
                </a:solidFill>
              </a:rPr>
              <a:t>, a copy of the actual parameters (i.e. their values) is supplied to the formal parameters. Thus any modification of these parameter is not reflected outside of the </a:t>
            </a:r>
            <a:r>
              <a:rPr lang="en-US" sz="2400" dirty="0" smtClean="0">
                <a:solidFill>
                  <a:schemeClr val="tx1"/>
                </a:solidFill>
              </a:rPr>
              <a:t>procedure(function). </a:t>
            </a:r>
            <a:r>
              <a:rPr lang="en-US" sz="2400" dirty="0">
                <a:solidFill>
                  <a:schemeClr val="tx1"/>
                </a:solidFill>
              </a:rPr>
              <a:t>That is, a change in value of one of the parameters inside the procedure is local to that </a:t>
            </a:r>
            <a:r>
              <a:rPr lang="en-US" sz="2400" dirty="0" smtClean="0">
                <a:solidFill>
                  <a:schemeClr val="tx1"/>
                </a:solidFill>
              </a:rPr>
              <a:t>procedure(function).</a:t>
            </a:r>
          </a:p>
          <a:p>
            <a:pPr algn="just"/>
            <a:endParaRPr lang="en-US" sz="2400" b="1" dirty="0" smtClean="0">
              <a:solidFill>
                <a:schemeClr val="tx1"/>
              </a:solidFill>
            </a:endParaRPr>
          </a:p>
          <a:p>
            <a:pPr algn="just"/>
            <a:r>
              <a:rPr lang="en-US" sz="2400" b="1" dirty="0" smtClean="0">
                <a:solidFill>
                  <a:schemeClr val="tx1"/>
                </a:solidFill>
              </a:rPr>
              <a:t>Pass-by-reference</a:t>
            </a:r>
            <a:r>
              <a:rPr lang="en-US" sz="2400" b="1" dirty="0">
                <a:solidFill>
                  <a:schemeClr val="tx1"/>
                </a:solidFill>
              </a:rPr>
              <a:t>: </a:t>
            </a:r>
            <a:r>
              <a:rPr lang="en-US" sz="2400" dirty="0" smtClean="0">
                <a:solidFill>
                  <a:schemeClr val="tx1"/>
                </a:solidFill>
              </a:rPr>
              <a:t>Here, the </a:t>
            </a:r>
            <a:r>
              <a:rPr lang="en-US" sz="2400" dirty="0">
                <a:solidFill>
                  <a:schemeClr val="tx1"/>
                </a:solidFill>
              </a:rPr>
              <a:t>formal parameters are bound to the reference values of the actual parameters. This means that a change in the value of a parameter inside the procedure will actually change the value contained in the variable to which that parameter refers. Thus, a change in the value of a parameter inside the  procedure is </a:t>
            </a:r>
            <a:r>
              <a:rPr lang="en-US" sz="2400" b="1" dirty="0">
                <a:solidFill>
                  <a:schemeClr val="tx1"/>
                </a:solidFill>
              </a:rPr>
              <a:t>not</a:t>
            </a:r>
            <a:r>
              <a:rPr lang="en-US" sz="2400" dirty="0">
                <a:solidFill>
                  <a:schemeClr val="tx1"/>
                </a:solidFill>
              </a:rPr>
              <a:t> local to that </a:t>
            </a:r>
            <a:r>
              <a:rPr lang="en-US" sz="2400" dirty="0">
                <a:solidFill>
                  <a:schemeClr val="tx1"/>
                </a:solidFill>
              </a:rPr>
              <a:t>procedure(function</a:t>
            </a:r>
            <a:r>
              <a:rPr lang="en-US" sz="2400" dirty="0" smtClean="0">
                <a:solidFill>
                  <a:schemeClr val="tx1"/>
                </a:solidFill>
              </a:rPr>
              <a:t>).</a:t>
            </a:r>
            <a:endParaRPr lang="en-US" sz="2400" dirty="0" smtClean="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Title 1"/>
          <p:cNvSpPr txBox="1">
            <a:spLocks/>
          </p:cNvSpPr>
          <p:nvPr/>
        </p:nvSpPr>
        <p:spPr>
          <a:xfrm>
            <a:off x="467544" y="76168"/>
            <a:ext cx="7786742" cy="472512"/>
          </a:xfrm>
          <a:prstGeom prst="rect">
            <a:avLst/>
          </a:prstGeom>
        </p:spPr>
        <p:txBody>
          <a:bodyPr vert="horz" lIns="91440" tIns="45720" rIns="91440" bIns="45720" rtlCol="0" anchor="ctr">
            <a:noAutofit/>
          </a:bodyPr>
          <a:lstStyle/>
          <a:p>
            <a:r>
              <a:rPr lang="en-US" sz="2800" b="1" dirty="0" smtClean="0"/>
              <a:t>Pass-by-value </a:t>
            </a:r>
            <a:r>
              <a:rPr lang="en-US" sz="2800" b="1" dirty="0" err="1" smtClean="0"/>
              <a:t>vs</a:t>
            </a:r>
            <a:r>
              <a:rPr lang="en-US" sz="2800" b="1" dirty="0" smtClean="0"/>
              <a:t> </a:t>
            </a:r>
            <a:r>
              <a:rPr lang="en-US" sz="2800" b="1" dirty="0"/>
              <a:t>Pass-by-reference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857232"/>
            <a:ext cx="8215370" cy="6000768"/>
          </a:xfrm>
        </p:spPr>
        <p:txBody>
          <a:bodyPr>
            <a:noAutofit/>
          </a:bodyPr>
          <a:lstStyle/>
          <a:p>
            <a:pPr marL="342900" indent="-342900" algn="l">
              <a:spcBef>
                <a:spcPts val="0"/>
              </a:spcBef>
              <a:buFont typeface="+mj-lt"/>
              <a:buAutoNum type="arabicPeriod"/>
            </a:pPr>
            <a:r>
              <a:rPr lang="en-GB" sz="1600" dirty="0" smtClean="0">
                <a:solidFill>
                  <a:schemeClr val="tx1"/>
                </a:solidFill>
              </a:rPr>
              <a:t>#</a:t>
            </a:r>
            <a:r>
              <a:rPr lang="en-GB" sz="1600" dirty="0">
                <a:solidFill>
                  <a:schemeClr val="tx1"/>
                </a:solidFill>
              </a:rPr>
              <a:t>include &lt;</a:t>
            </a:r>
            <a:r>
              <a:rPr lang="en-GB" sz="1600" dirty="0" err="1">
                <a:solidFill>
                  <a:schemeClr val="tx1"/>
                </a:solidFill>
              </a:rPr>
              <a:t>iostream</a:t>
            </a:r>
            <a:r>
              <a:rPr lang="en-GB" sz="1600" dirty="0">
                <a:solidFill>
                  <a:schemeClr val="tx1"/>
                </a:solidFill>
              </a:rPr>
              <a:t>&gt;</a:t>
            </a:r>
          </a:p>
          <a:p>
            <a:pPr marL="342900" indent="-342900" algn="l">
              <a:spcBef>
                <a:spcPts val="0"/>
              </a:spcBef>
              <a:buFont typeface="+mj-lt"/>
              <a:buAutoNum type="arabicPeriod"/>
            </a:pPr>
            <a:r>
              <a:rPr lang="en-GB" sz="1600" dirty="0">
                <a:solidFill>
                  <a:schemeClr val="tx1"/>
                </a:solidFill>
              </a:rPr>
              <a:t>using namespace </a:t>
            </a:r>
            <a:r>
              <a:rPr lang="en-GB" sz="1600" dirty="0" err="1">
                <a:solidFill>
                  <a:schemeClr val="tx1"/>
                </a:solidFill>
              </a:rPr>
              <a:t>std</a:t>
            </a:r>
            <a:r>
              <a:rPr lang="en-GB" sz="1600" dirty="0">
                <a:solidFill>
                  <a:schemeClr val="tx1"/>
                </a:solidFill>
              </a:rPr>
              <a:t>;</a:t>
            </a:r>
          </a:p>
          <a:p>
            <a:pPr marL="342900" indent="-342900" algn="l">
              <a:spcBef>
                <a:spcPts val="0"/>
              </a:spcBef>
              <a:buFont typeface="+mj-lt"/>
              <a:buAutoNum type="arabicPeriod"/>
            </a:pPr>
            <a:endParaRPr lang="en-GB" sz="1600" dirty="0">
              <a:solidFill>
                <a:schemeClr val="tx1"/>
              </a:solidFill>
            </a:endParaRPr>
          </a:p>
          <a:p>
            <a:pPr marL="342900" indent="-342900" algn="l">
              <a:spcBef>
                <a:spcPts val="0"/>
              </a:spcBef>
              <a:buFont typeface="+mj-lt"/>
              <a:buAutoNum type="arabicPeriod"/>
            </a:pPr>
            <a:r>
              <a:rPr lang="en-GB" sz="1600" dirty="0" err="1">
                <a:solidFill>
                  <a:schemeClr val="tx1"/>
                </a:solidFill>
              </a:rPr>
              <a:t>int</a:t>
            </a:r>
            <a:r>
              <a:rPr lang="en-GB" sz="1600" dirty="0">
                <a:solidFill>
                  <a:schemeClr val="tx1"/>
                </a:solidFill>
              </a:rPr>
              <a:t> main()</a:t>
            </a:r>
          </a:p>
          <a:p>
            <a:pPr marL="342900" indent="-342900" algn="l">
              <a:spcBef>
                <a:spcPts val="0"/>
              </a:spcBef>
              <a:buFont typeface="+mj-lt"/>
              <a:buAutoNum type="arabicPeriod"/>
            </a:pPr>
            <a:r>
              <a:rPr lang="en-GB" sz="1600" dirty="0">
                <a:solidFill>
                  <a:schemeClr val="tx1"/>
                </a:solidFill>
              </a:rPr>
              <a:t>{        </a:t>
            </a:r>
          </a:p>
          <a:p>
            <a:pPr marL="342900" indent="-342900" algn="l">
              <a:spcBef>
                <a:spcPts val="0"/>
              </a:spcBef>
              <a:buFont typeface="+mj-lt"/>
              <a:buAutoNum type="arabicPeriod"/>
            </a:pPr>
            <a:r>
              <a:rPr lang="en-GB" sz="1600" dirty="0" err="1">
                <a:solidFill>
                  <a:schemeClr val="tx1"/>
                </a:solidFill>
              </a:rPr>
              <a:t>int</a:t>
            </a:r>
            <a:r>
              <a:rPr lang="en-GB" sz="1600" dirty="0">
                <a:solidFill>
                  <a:schemeClr val="tx1"/>
                </a:solidFill>
              </a:rPr>
              <a:t> n;</a:t>
            </a:r>
          </a:p>
          <a:p>
            <a:pPr marL="342900" indent="-342900" algn="l">
              <a:spcBef>
                <a:spcPts val="0"/>
              </a:spcBef>
              <a:buFont typeface="+mj-lt"/>
              <a:buAutoNum type="arabicPeriod"/>
            </a:pPr>
            <a:r>
              <a:rPr lang="en-GB" sz="1600" dirty="0" err="1">
                <a:solidFill>
                  <a:schemeClr val="tx1"/>
                </a:solidFill>
              </a:rPr>
              <a:t>int</a:t>
            </a:r>
            <a:r>
              <a:rPr lang="en-GB" sz="1600" dirty="0">
                <a:solidFill>
                  <a:schemeClr val="tx1"/>
                </a:solidFill>
              </a:rPr>
              <a:t> increment(</a:t>
            </a:r>
            <a:r>
              <a:rPr lang="en-GB" sz="1600" dirty="0" err="1">
                <a:solidFill>
                  <a:schemeClr val="tx1"/>
                </a:solidFill>
              </a:rPr>
              <a:t>int</a:t>
            </a:r>
            <a:r>
              <a:rPr lang="en-GB" sz="1600" dirty="0">
                <a:solidFill>
                  <a:schemeClr val="tx1"/>
                </a:solidFill>
              </a:rPr>
              <a:t> *</a:t>
            </a:r>
            <a:r>
              <a:rPr lang="en-GB" sz="1600" dirty="0" err="1">
                <a:solidFill>
                  <a:schemeClr val="tx1"/>
                </a:solidFill>
              </a:rPr>
              <a:t>ptrn</a:t>
            </a:r>
            <a:r>
              <a:rPr lang="en-GB" sz="1600" dirty="0">
                <a:solidFill>
                  <a:schemeClr val="tx1"/>
                </a:solidFill>
              </a:rPr>
              <a:t>);</a:t>
            </a:r>
          </a:p>
          <a:p>
            <a:pPr marL="342900" indent="-342900" algn="l">
              <a:spcBef>
                <a:spcPts val="0"/>
              </a:spcBef>
              <a:buFont typeface="+mj-lt"/>
              <a:buAutoNum type="arabicPeriod"/>
            </a:pPr>
            <a:endParaRPr lang="en-GB" sz="1600" dirty="0">
              <a:solidFill>
                <a:schemeClr val="tx1"/>
              </a:solidFill>
            </a:endParaRPr>
          </a:p>
          <a:p>
            <a:pPr marL="342900" indent="-342900" algn="l">
              <a:spcBef>
                <a:spcPts val="0"/>
              </a:spcBef>
              <a:buFont typeface="+mj-lt"/>
              <a:buAutoNum type="arabicPeriod"/>
            </a:pPr>
            <a:r>
              <a:rPr lang="en-GB" sz="1600" dirty="0">
                <a:solidFill>
                  <a:schemeClr val="tx1"/>
                </a:solidFill>
              </a:rPr>
              <a:t>n=5</a:t>
            </a:r>
            <a:r>
              <a:rPr lang="en-GB" sz="1600" dirty="0" smtClean="0">
                <a:solidFill>
                  <a:schemeClr val="tx1"/>
                </a:solidFill>
              </a:rPr>
              <a:t>; //n is set to 5</a:t>
            </a:r>
            <a:endParaRPr lang="en-GB" sz="1600" dirty="0">
              <a:solidFill>
                <a:schemeClr val="tx1"/>
              </a:solidFill>
            </a:endParaRPr>
          </a:p>
          <a:p>
            <a:pPr marL="342900" indent="-342900" algn="l">
              <a:spcBef>
                <a:spcPts val="0"/>
              </a:spcBef>
              <a:buFont typeface="+mj-lt"/>
              <a:buAutoNum type="arabicPeriod"/>
            </a:pPr>
            <a:r>
              <a:rPr lang="en-GB" sz="1600" dirty="0" err="1">
                <a:solidFill>
                  <a:schemeClr val="tx1"/>
                </a:solidFill>
              </a:rPr>
              <a:t>cout</a:t>
            </a:r>
            <a:r>
              <a:rPr lang="en-GB" sz="1600" dirty="0">
                <a:solidFill>
                  <a:schemeClr val="tx1"/>
                </a:solidFill>
              </a:rPr>
              <a:t>&lt;&lt;"\</a:t>
            </a:r>
            <a:r>
              <a:rPr lang="en-GB" sz="1600" dirty="0" err="1">
                <a:solidFill>
                  <a:schemeClr val="tx1"/>
                </a:solidFill>
              </a:rPr>
              <a:t>nValue</a:t>
            </a:r>
            <a:r>
              <a:rPr lang="en-GB" sz="1600" dirty="0">
                <a:solidFill>
                  <a:schemeClr val="tx1"/>
                </a:solidFill>
              </a:rPr>
              <a:t> of n before the function call: "&lt;&lt;n;	</a:t>
            </a:r>
          </a:p>
          <a:p>
            <a:pPr marL="342900" indent="-342900" algn="l">
              <a:spcBef>
                <a:spcPts val="0"/>
              </a:spcBef>
              <a:buFont typeface="+mj-lt"/>
              <a:buAutoNum type="arabicPeriod"/>
            </a:pPr>
            <a:r>
              <a:rPr lang="en-GB" sz="1600" dirty="0" err="1">
                <a:solidFill>
                  <a:schemeClr val="tx1"/>
                </a:solidFill>
              </a:rPr>
              <a:t>cout</a:t>
            </a:r>
            <a:r>
              <a:rPr lang="en-GB" sz="1600" dirty="0">
                <a:solidFill>
                  <a:schemeClr val="tx1"/>
                </a:solidFill>
              </a:rPr>
              <a:t>&lt;&lt;"\n\n Value of n increment via the function =  "&lt;&lt;increment(&amp;n);  // passing the </a:t>
            </a:r>
            <a:r>
              <a:rPr lang="en-GB" sz="1600" dirty="0" smtClean="0">
                <a:solidFill>
                  <a:schemeClr val="tx1"/>
                </a:solidFill>
              </a:rPr>
              <a:t>//address </a:t>
            </a:r>
            <a:r>
              <a:rPr lang="en-GB" sz="1600" dirty="0">
                <a:solidFill>
                  <a:schemeClr val="tx1"/>
                </a:solidFill>
              </a:rPr>
              <a:t>of n</a:t>
            </a:r>
          </a:p>
          <a:p>
            <a:pPr marL="342900" indent="-342900" algn="l">
              <a:spcBef>
                <a:spcPts val="0"/>
              </a:spcBef>
              <a:buFont typeface="+mj-lt"/>
              <a:buAutoNum type="arabicPeriod"/>
            </a:pPr>
            <a:r>
              <a:rPr lang="en-GB" sz="1600" dirty="0" err="1">
                <a:solidFill>
                  <a:schemeClr val="tx1"/>
                </a:solidFill>
              </a:rPr>
              <a:t>cout</a:t>
            </a:r>
            <a:r>
              <a:rPr lang="en-GB" sz="1600" dirty="0">
                <a:solidFill>
                  <a:schemeClr val="tx1"/>
                </a:solidFill>
              </a:rPr>
              <a:t>&lt;&lt;"\n Changed n now permanent in main </a:t>
            </a:r>
            <a:r>
              <a:rPr lang="en-GB" sz="1600" dirty="0" err="1">
                <a:solidFill>
                  <a:schemeClr val="tx1"/>
                </a:solidFill>
              </a:rPr>
              <a:t>fn</a:t>
            </a:r>
            <a:r>
              <a:rPr lang="en-GB" sz="1600" dirty="0">
                <a:solidFill>
                  <a:schemeClr val="tx1"/>
                </a:solidFill>
              </a:rPr>
              <a:t>: "&lt;&lt;n;</a:t>
            </a:r>
          </a:p>
          <a:p>
            <a:pPr marL="342900" indent="-342900" algn="l">
              <a:spcBef>
                <a:spcPts val="0"/>
              </a:spcBef>
              <a:buFont typeface="+mj-lt"/>
              <a:buAutoNum type="arabicPeriod"/>
            </a:pPr>
            <a:endParaRPr lang="en-GB" sz="1600" dirty="0">
              <a:solidFill>
                <a:schemeClr val="tx1"/>
              </a:solidFill>
            </a:endParaRPr>
          </a:p>
          <a:p>
            <a:pPr marL="342900" indent="-342900" algn="l">
              <a:spcBef>
                <a:spcPts val="0"/>
              </a:spcBef>
              <a:buFont typeface="+mj-lt"/>
              <a:buAutoNum type="arabicPeriod"/>
            </a:pPr>
            <a:r>
              <a:rPr lang="en-GB" sz="1600" dirty="0">
                <a:solidFill>
                  <a:schemeClr val="tx1"/>
                </a:solidFill>
              </a:rPr>
              <a:t>return 0;</a:t>
            </a:r>
          </a:p>
          <a:p>
            <a:pPr marL="342900" indent="-342900" algn="l">
              <a:spcBef>
                <a:spcPts val="0"/>
              </a:spcBef>
              <a:buFont typeface="+mj-lt"/>
              <a:buAutoNum type="arabicPeriod"/>
            </a:pPr>
            <a:r>
              <a:rPr lang="en-GB" sz="1600" dirty="0">
                <a:solidFill>
                  <a:schemeClr val="tx1"/>
                </a:solidFill>
              </a:rPr>
              <a:t>}    //end of main</a:t>
            </a:r>
          </a:p>
          <a:p>
            <a:pPr marL="342900" indent="-342900" algn="l">
              <a:spcBef>
                <a:spcPts val="0"/>
              </a:spcBef>
              <a:buFont typeface="+mj-lt"/>
              <a:buAutoNum type="arabicPeriod"/>
            </a:pPr>
            <a:endParaRPr lang="en-GB" sz="1600" dirty="0">
              <a:solidFill>
                <a:schemeClr val="tx1"/>
              </a:solidFill>
            </a:endParaRPr>
          </a:p>
          <a:p>
            <a:pPr marL="342900" indent="-342900" algn="l">
              <a:spcBef>
                <a:spcPts val="0"/>
              </a:spcBef>
              <a:buFont typeface="+mj-lt"/>
              <a:buAutoNum type="arabicPeriod"/>
            </a:pPr>
            <a:r>
              <a:rPr lang="en-GB" sz="1600" dirty="0">
                <a:solidFill>
                  <a:schemeClr val="tx1"/>
                </a:solidFill>
              </a:rPr>
              <a:t>//function definition</a:t>
            </a:r>
          </a:p>
          <a:p>
            <a:pPr marL="342900" indent="-342900" algn="l">
              <a:spcBef>
                <a:spcPts val="0"/>
              </a:spcBef>
              <a:buFont typeface="+mj-lt"/>
              <a:buAutoNum type="arabicPeriod"/>
            </a:pPr>
            <a:r>
              <a:rPr lang="en-GB" sz="1600" dirty="0" err="1">
                <a:solidFill>
                  <a:schemeClr val="tx1"/>
                </a:solidFill>
              </a:rPr>
              <a:t>int</a:t>
            </a:r>
            <a:r>
              <a:rPr lang="en-GB" sz="1600" dirty="0">
                <a:solidFill>
                  <a:schemeClr val="tx1"/>
                </a:solidFill>
              </a:rPr>
              <a:t> increment(</a:t>
            </a:r>
            <a:r>
              <a:rPr lang="en-GB" sz="1600" dirty="0" err="1">
                <a:solidFill>
                  <a:schemeClr val="tx1"/>
                </a:solidFill>
              </a:rPr>
              <a:t>int</a:t>
            </a:r>
            <a:r>
              <a:rPr lang="en-GB" sz="1600" dirty="0">
                <a:solidFill>
                  <a:schemeClr val="tx1"/>
                </a:solidFill>
              </a:rPr>
              <a:t> *</a:t>
            </a:r>
            <a:r>
              <a:rPr lang="en-GB" sz="1600" dirty="0" err="1">
                <a:solidFill>
                  <a:schemeClr val="tx1"/>
                </a:solidFill>
              </a:rPr>
              <a:t>ptrn</a:t>
            </a:r>
            <a:r>
              <a:rPr lang="en-GB" sz="1600" dirty="0">
                <a:solidFill>
                  <a:schemeClr val="tx1"/>
                </a:solidFill>
              </a:rPr>
              <a:t>)  </a:t>
            </a:r>
          </a:p>
          <a:p>
            <a:pPr marL="342900" indent="-342900" algn="l">
              <a:spcBef>
                <a:spcPts val="0"/>
              </a:spcBef>
              <a:buFont typeface="+mj-lt"/>
              <a:buAutoNum type="arabicPeriod"/>
            </a:pPr>
            <a:r>
              <a:rPr lang="en-GB" sz="1600" dirty="0">
                <a:solidFill>
                  <a:schemeClr val="tx1"/>
                </a:solidFill>
              </a:rPr>
              <a:t>{</a:t>
            </a:r>
          </a:p>
          <a:p>
            <a:pPr marL="342900" indent="-342900" algn="l">
              <a:spcBef>
                <a:spcPts val="0"/>
              </a:spcBef>
              <a:buFont typeface="+mj-lt"/>
              <a:buAutoNum type="arabicPeriod"/>
            </a:pPr>
            <a:r>
              <a:rPr lang="en-GB" sz="1600" dirty="0">
                <a:solidFill>
                  <a:schemeClr val="tx1"/>
                </a:solidFill>
              </a:rPr>
              <a:t>	*</a:t>
            </a:r>
            <a:r>
              <a:rPr lang="en-GB" sz="1600" dirty="0" err="1">
                <a:solidFill>
                  <a:schemeClr val="tx1"/>
                </a:solidFill>
              </a:rPr>
              <a:t>ptrn</a:t>
            </a:r>
            <a:r>
              <a:rPr lang="en-GB" sz="1600" dirty="0">
                <a:solidFill>
                  <a:schemeClr val="tx1"/>
                </a:solidFill>
              </a:rPr>
              <a:t> = *ptrn+1; //altering n by adding 1...the change is permanent everywhere</a:t>
            </a:r>
          </a:p>
          <a:p>
            <a:pPr marL="342900" indent="-342900" algn="l">
              <a:spcBef>
                <a:spcPts val="0"/>
              </a:spcBef>
              <a:buFont typeface="+mj-lt"/>
              <a:buAutoNum type="arabicPeriod"/>
            </a:pPr>
            <a:r>
              <a:rPr lang="en-GB" sz="1600" dirty="0">
                <a:solidFill>
                  <a:schemeClr val="tx1"/>
                </a:solidFill>
              </a:rPr>
              <a:t>     return *</a:t>
            </a:r>
            <a:r>
              <a:rPr lang="en-GB" sz="1600" dirty="0" err="1">
                <a:solidFill>
                  <a:schemeClr val="tx1"/>
                </a:solidFill>
              </a:rPr>
              <a:t>ptrn</a:t>
            </a:r>
            <a:r>
              <a:rPr lang="en-GB" sz="1600" dirty="0">
                <a:solidFill>
                  <a:schemeClr val="tx1"/>
                </a:solidFill>
              </a:rPr>
              <a:t>;  </a:t>
            </a:r>
          </a:p>
          <a:p>
            <a:pPr marL="342900" indent="-342900" algn="l">
              <a:spcBef>
                <a:spcPts val="0"/>
              </a:spcBef>
              <a:buFont typeface="+mj-lt"/>
              <a:buAutoNum type="arabicPeriod"/>
            </a:pPr>
            <a:r>
              <a:rPr lang="en-GB" sz="1600" dirty="0">
                <a:solidFill>
                  <a:schemeClr val="tx1"/>
                </a:solidFill>
              </a:rPr>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Title 1"/>
          <p:cNvSpPr txBox="1">
            <a:spLocks/>
          </p:cNvSpPr>
          <p:nvPr/>
        </p:nvSpPr>
        <p:spPr>
          <a:xfrm>
            <a:off x="285720" y="323824"/>
            <a:ext cx="7786742" cy="247656"/>
          </a:xfrm>
          <a:prstGeom prst="rect">
            <a:avLst/>
          </a:prstGeom>
        </p:spPr>
        <p:txBody>
          <a:bodyPr vert="horz" lIns="91440" tIns="45720" rIns="91440" bIns="45720" rtlCol="0" anchor="ctr">
            <a:noAutofit/>
          </a:bodyPr>
          <a:lstStyle/>
          <a:p>
            <a:r>
              <a:rPr lang="en-GB" sz="2400" b="1" dirty="0"/>
              <a:t>//A C++ code demonstrating pass by reference using pointer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302" y="863373"/>
            <a:ext cx="5336524" cy="206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77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857232"/>
            <a:ext cx="8215370" cy="6000768"/>
          </a:xfrm>
        </p:spPr>
        <p:txBody>
          <a:bodyPr>
            <a:noAutofit/>
          </a:bodyPr>
          <a:lstStyle/>
          <a:p>
            <a:pPr marL="342900" indent="-342900" algn="l">
              <a:spcBef>
                <a:spcPts val="0"/>
              </a:spcBef>
              <a:buFont typeface="+mj-lt"/>
              <a:buAutoNum type="arabicParenR"/>
            </a:pPr>
            <a:r>
              <a:rPr lang="en-GB" sz="1600" dirty="0" smtClean="0">
                <a:solidFill>
                  <a:schemeClr val="tx1"/>
                </a:solidFill>
              </a:rPr>
              <a:t>#</a:t>
            </a:r>
            <a:r>
              <a:rPr lang="en-GB" sz="1600" dirty="0">
                <a:solidFill>
                  <a:schemeClr val="tx1"/>
                </a:solidFill>
              </a:rPr>
              <a:t>include &lt;</a:t>
            </a:r>
            <a:r>
              <a:rPr lang="en-GB" sz="1600" dirty="0" err="1">
                <a:solidFill>
                  <a:schemeClr val="tx1"/>
                </a:solidFill>
              </a:rPr>
              <a:t>iostream</a:t>
            </a:r>
            <a:r>
              <a:rPr lang="en-GB" sz="1600" dirty="0">
                <a:solidFill>
                  <a:schemeClr val="tx1"/>
                </a:solidFill>
              </a:rPr>
              <a:t>&gt;</a:t>
            </a:r>
          </a:p>
          <a:p>
            <a:pPr marL="342900" indent="-342900" algn="l">
              <a:spcBef>
                <a:spcPts val="0"/>
              </a:spcBef>
              <a:buFont typeface="+mj-lt"/>
              <a:buAutoNum type="arabicParenR"/>
            </a:pPr>
            <a:r>
              <a:rPr lang="en-GB" sz="1600" dirty="0">
                <a:solidFill>
                  <a:schemeClr val="tx1"/>
                </a:solidFill>
              </a:rPr>
              <a:t>using namespace </a:t>
            </a:r>
            <a:r>
              <a:rPr lang="en-GB" sz="1600" dirty="0" err="1">
                <a:solidFill>
                  <a:schemeClr val="tx1"/>
                </a:solidFill>
              </a:rPr>
              <a:t>std</a:t>
            </a:r>
            <a:r>
              <a:rPr lang="en-GB" sz="1600" dirty="0">
                <a:solidFill>
                  <a:schemeClr val="tx1"/>
                </a:solidFill>
              </a:rPr>
              <a:t>;</a:t>
            </a:r>
          </a:p>
          <a:p>
            <a:pPr marL="342900" indent="-342900" algn="l">
              <a:spcBef>
                <a:spcPts val="0"/>
              </a:spcBef>
              <a:buFont typeface="+mj-lt"/>
              <a:buAutoNum type="arabicParenR"/>
            </a:pPr>
            <a:endParaRPr lang="en-GB" sz="1600" dirty="0">
              <a:solidFill>
                <a:schemeClr val="tx1"/>
              </a:solidFill>
            </a:endParaRPr>
          </a:p>
          <a:p>
            <a:pPr marL="342900" indent="-342900" algn="l">
              <a:spcBef>
                <a:spcPts val="0"/>
              </a:spcBef>
              <a:buFont typeface="+mj-lt"/>
              <a:buAutoNum type="arabicParenR"/>
            </a:pPr>
            <a:r>
              <a:rPr lang="en-GB" sz="1600" dirty="0" err="1">
                <a:solidFill>
                  <a:schemeClr val="tx1"/>
                </a:solidFill>
              </a:rPr>
              <a:t>int</a:t>
            </a:r>
            <a:r>
              <a:rPr lang="en-GB" sz="1600" dirty="0">
                <a:solidFill>
                  <a:schemeClr val="tx1"/>
                </a:solidFill>
              </a:rPr>
              <a:t> main()</a:t>
            </a:r>
          </a:p>
          <a:p>
            <a:pPr marL="342900" indent="-342900" algn="l">
              <a:spcBef>
                <a:spcPts val="0"/>
              </a:spcBef>
              <a:buFont typeface="+mj-lt"/>
              <a:buAutoNum type="arabicParenR"/>
            </a:pPr>
            <a:r>
              <a:rPr lang="en-GB" sz="1600" dirty="0">
                <a:solidFill>
                  <a:schemeClr val="tx1"/>
                </a:solidFill>
              </a:rPr>
              <a:t>{</a:t>
            </a:r>
          </a:p>
          <a:p>
            <a:pPr marL="342900" indent="-342900" algn="l">
              <a:spcBef>
                <a:spcPts val="0"/>
              </a:spcBef>
              <a:buFont typeface="+mj-lt"/>
              <a:buAutoNum type="arabicParenR"/>
            </a:pPr>
            <a:r>
              <a:rPr lang="en-GB" sz="1600" dirty="0">
                <a:solidFill>
                  <a:schemeClr val="tx1"/>
                </a:solidFill>
              </a:rPr>
              <a:t>            </a:t>
            </a:r>
          </a:p>
          <a:p>
            <a:pPr marL="342900" indent="-342900" algn="l">
              <a:spcBef>
                <a:spcPts val="0"/>
              </a:spcBef>
              <a:buFont typeface="+mj-lt"/>
              <a:buAutoNum type="arabicParenR"/>
            </a:pPr>
            <a:r>
              <a:rPr lang="en-GB" sz="1600" dirty="0" err="1">
                <a:solidFill>
                  <a:schemeClr val="tx1"/>
                </a:solidFill>
              </a:rPr>
              <a:t>int</a:t>
            </a:r>
            <a:r>
              <a:rPr lang="en-GB" sz="1600" dirty="0">
                <a:solidFill>
                  <a:schemeClr val="tx1"/>
                </a:solidFill>
              </a:rPr>
              <a:t> n;</a:t>
            </a:r>
          </a:p>
          <a:p>
            <a:pPr marL="342900" indent="-342900" algn="l">
              <a:spcBef>
                <a:spcPts val="0"/>
              </a:spcBef>
              <a:buFont typeface="+mj-lt"/>
              <a:buAutoNum type="arabicParenR"/>
            </a:pPr>
            <a:r>
              <a:rPr lang="en-GB" sz="1600" dirty="0" err="1">
                <a:solidFill>
                  <a:schemeClr val="tx1"/>
                </a:solidFill>
              </a:rPr>
              <a:t>int</a:t>
            </a:r>
            <a:r>
              <a:rPr lang="en-GB" sz="1600" dirty="0">
                <a:solidFill>
                  <a:schemeClr val="tx1"/>
                </a:solidFill>
              </a:rPr>
              <a:t> increment(</a:t>
            </a:r>
            <a:r>
              <a:rPr lang="en-GB" sz="1600" dirty="0" err="1">
                <a:solidFill>
                  <a:schemeClr val="tx1"/>
                </a:solidFill>
              </a:rPr>
              <a:t>int</a:t>
            </a:r>
            <a:r>
              <a:rPr lang="en-GB" sz="1600" dirty="0">
                <a:solidFill>
                  <a:schemeClr val="tx1"/>
                </a:solidFill>
              </a:rPr>
              <a:t> </a:t>
            </a:r>
            <a:r>
              <a:rPr lang="en-GB" sz="1600" dirty="0" err="1">
                <a:solidFill>
                  <a:schemeClr val="tx1"/>
                </a:solidFill>
              </a:rPr>
              <a:t>nformal</a:t>
            </a:r>
            <a:r>
              <a:rPr lang="en-GB" sz="1600" dirty="0">
                <a:solidFill>
                  <a:schemeClr val="tx1"/>
                </a:solidFill>
              </a:rPr>
              <a:t>);</a:t>
            </a:r>
          </a:p>
          <a:p>
            <a:pPr marL="342900" indent="-342900" algn="l">
              <a:spcBef>
                <a:spcPts val="0"/>
              </a:spcBef>
              <a:buFont typeface="+mj-lt"/>
              <a:buAutoNum type="arabicParenR"/>
            </a:pPr>
            <a:endParaRPr lang="en-GB" sz="1600" dirty="0">
              <a:solidFill>
                <a:schemeClr val="tx1"/>
              </a:solidFill>
            </a:endParaRPr>
          </a:p>
          <a:p>
            <a:pPr marL="342900" indent="-342900" algn="l">
              <a:spcBef>
                <a:spcPts val="0"/>
              </a:spcBef>
              <a:buFont typeface="+mj-lt"/>
              <a:buAutoNum type="arabicParenR"/>
            </a:pPr>
            <a:r>
              <a:rPr lang="en-GB" sz="1600" dirty="0">
                <a:solidFill>
                  <a:schemeClr val="tx1"/>
                </a:solidFill>
              </a:rPr>
              <a:t>n=5</a:t>
            </a:r>
            <a:r>
              <a:rPr lang="en-GB" sz="1600" dirty="0" smtClean="0">
                <a:solidFill>
                  <a:schemeClr val="tx1"/>
                </a:solidFill>
              </a:rPr>
              <a:t>; // n is set to 5</a:t>
            </a:r>
            <a:endParaRPr lang="en-GB" sz="1600" dirty="0">
              <a:solidFill>
                <a:schemeClr val="tx1"/>
              </a:solidFill>
            </a:endParaRPr>
          </a:p>
          <a:p>
            <a:pPr marL="342900" indent="-342900" algn="l">
              <a:spcBef>
                <a:spcPts val="0"/>
              </a:spcBef>
              <a:buFont typeface="+mj-lt"/>
              <a:buAutoNum type="arabicParenR"/>
            </a:pPr>
            <a:r>
              <a:rPr lang="en-GB" sz="1600" dirty="0" err="1">
                <a:solidFill>
                  <a:schemeClr val="tx1"/>
                </a:solidFill>
              </a:rPr>
              <a:t>cout</a:t>
            </a:r>
            <a:r>
              <a:rPr lang="en-GB" sz="1600" dirty="0">
                <a:solidFill>
                  <a:schemeClr val="tx1"/>
                </a:solidFill>
              </a:rPr>
              <a:t>&lt;&lt;"\</a:t>
            </a:r>
            <a:r>
              <a:rPr lang="en-GB" sz="1600" dirty="0" err="1">
                <a:solidFill>
                  <a:schemeClr val="tx1"/>
                </a:solidFill>
              </a:rPr>
              <a:t>nValue</a:t>
            </a:r>
            <a:r>
              <a:rPr lang="en-GB" sz="1600" dirty="0">
                <a:solidFill>
                  <a:schemeClr val="tx1"/>
                </a:solidFill>
              </a:rPr>
              <a:t> of n before the function call: "&lt;&lt;n;	</a:t>
            </a:r>
          </a:p>
          <a:p>
            <a:pPr marL="342900" indent="-342900" algn="l">
              <a:spcBef>
                <a:spcPts val="0"/>
              </a:spcBef>
              <a:buFont typeface="+mj-lt"/>
              <a:buAutoNum type="arabicParenR"/>
            </a:pPr>
            <a:r>
              <a:rPr lang="en-GB" sz="1600" dirty="0" err="1">
                <a:solidFill>
                  <a:schemeClr val="tx1"/>
                </a:solidFill>
              </a:rPr>
              <a:t>cout</a:t>
            </a:r>
            <a:r>
              <a:rPr lang="en-GB" sz="1600" dirty="0">
                <a:solidFill>
                  <a:schemeClr val="tx1"/>
                </a:solidFill>
              </a:rPr>
              <a:t>&lt;&lt;"\n\n Value of n increment via the function =  "&lt;&lt;increment(n); </a:t>
            </a:r>
          </a:p>
          <a:p>
            <a:pPr marL="342900" indent="-342900" algn="l">
              <a:spcBef>
                <a:spcPts val="0"/>
              </a:spcBef>
              <a:buFont typeface="+mj-lt"/>
              <a:buAutoNum type="arabicParenR"/>
            </a:pPr>
            <a:r>
              <a:rPr lang="en-GB" sz="1600" dirty="0" err="1">
                <a:solidFill>
                  <a:schemeClr val="tx1"/>
                </a:solidFill>
              </a:rPr>
              <a:t>cout</a:t>
            </a:r>
            <a:r>
              <a:rPr lang="en-GB" sz="1600" dirty="0">
                <a:solidFill>
                  <a:schemeClr val="tx1"/>
                </a:solidFill>
              </a:rPr>
              <a:t>&lt;&lt;"\n Old n remains unchanged in main </a:t>
            </a:r>
            <a:r>
              <a:rPr lang="en-GB" sz="1600" dirty="0" err="1">
                <a:solidFill>
                  <a:schemeClr val="tx1"/>
                </a:solidFill>
              </a:rPr>
              <a:t>fn</a:t>
            </a:r>
            <a:r>
              <a:rPr lang="en-GB" sz="1600" dirty="0">
                <a:solidFill>
                  <a:schemeClr val="tx1"/>
                </a:solidFill>
              </a:rPr>
              <a:t>: "&lt;&lt;n;</a:t>
            </a:r>
          </a:p>
          <a:p>
            <a:pPr marL="342900" indent="-342900" algn="l">
              <a:spcBef>
                <a:spcPts val="0"/>
              </a:spcBef>
              <a:buFont typeface="+mj-lt"/>
              <a:buAutoNum type="arabicParenR"/>
            </a:pPr>
            <a:endParaRPr lang="en-GB" sz="1600" dirty="0">
              <a:solidFill>
                <a:schemeClr val="tx1"/>
              </a:solidFill>
            </a:endParaRPr>
          </a:p>
          <a:p>
            <a:pPr marL="342900" indent="-342900" algn="l">
              <a:spcBef>
                <a:spcPts val="0"/>
              </a:spcBef>
              <a:buFont typeface="+mj-lt"/>
              <a:buAutoNum type="arabicParenR"/>
            </a:pPr>
            <a:r>
              <a:rPr lang="en-GB" sz="1600" dirty="0">
                <a:solidFill>
                  <a:schemeClr val="tx1"/>
                </a:solidFill>
              </a:rPr>
              <a:t>return 0;</a:t>
            </a:r>
          </a:p>
          <a:p>
            <a:pPr marL="342900" indent="-342900" algn="l">
              <a:spcBef>
                <a:spcPts val="0"/>
              </a:spcBef>
              <a:buFont typeface="+mj-lt"/>
              <a:buAutoNum type="arabicParenR"/>
            </a:pPr>
            <a:r>
              <a:rPr lang="en-GB" sz="1600" dirty="0">
                <a:solidFill>
                  <a:schemeClr val="tx1"/>
                </a:solidFill>
              </a:rPr>
              <a:t>}    //end of main</a:t>
            </a:r>
          </a:p>
          <a:p>
            <a:pPr marL="342900" indent="-342900" algn="l">
              <a:spcBef>
                <a:spcPts val="0"/>
              </a:spcBef>
              <a:buFont typeface="+mj-lt"/>
              <a:buAutoNum type="arabicParenR"/>
            </a:pPr>
            <a:endParaRPr lang="en-GB" sz="1600" dirty="0">
              <a:solidFill>
                <a:schemeClr val="tx1"/>
              </a:solidFill>
            </a:endParaRPr>
          </a:p>
          <a:p>
            <a:pPr marL="342900" indent="-342900" algn="l">
              <a:spcBef>
                <a:spcPts val="0"/>
              </a:spcBef>
              <a:buFont typeface="+mj-lt"/>
              <a:buAutoNum type="arabicParenR"/>
            </a:pPr>
            <a:r>
              <a:rPr lang="en-GB" sz="1600" dirty="0">
                <a:solidFill>
                  <a:schemeClr val="tx1"/>
                </a:solidFill>
              </a:rPr>
              <a:t>//function definition</a:t>
            </a:r>
          </a:p>
          <a:p>
            <a:pPr marL="342900" indent="-342900" algn="l">
              <a:spcBef>
                <a:spcPts val="0"/>
              </a:spcBef>
              <a:buFont typeface="+mj-lt"/>
              <a:buAutoNum type="arabicParenR"/>
            </a:pPr>
            <a:r>
              <a:rPr lang="en-GB" sz="1600" dirty="0" err="1">
                <a:solidFill>
                  <a:schemeClr val="tx1"/>
                </a:solidFill>
              </a:rPr>
              <a:t>int</a:t>
            </a:r>
            <a:r>
              <a:rPr lang="en-GB" sz="1600" dirty="0">
                <a:solidFill>
                  <a:schemeClr val="tx1"/>
                </a:solidFill>
              </a:rPr>
              <a:t> increment(</a:t>
            </a:r>
            <a:r>
              <a:rPr lang="en-GB" sz="1600" dirty="0" err="1">
                <a:solidFill>
                  <a:schemeClr val="tx1"/>
                </a:solidFill>
              </a:rPr>
              <a:t>int</a:t>
            </a:r>
            <a:r>
              <a:rPr lang="en-GB" sz="1600" dirty="0">
                <a:solidFill>
                  <a:schemeClr val="tx1"/>
                </a:solidFill>
              </a:rPr>
              <a:t> </a:t>
            </a:r>
            <a:r>
              <a:rPr lang="en-GB" sz="1600" dirty="0" err="1">
                <a:solidFill>
                  <a:schemeClr val="tx1"/>
                </a:solidFill>
              </a:rPr>
              <a:t>nformal</a:t>
            </a:r>
            <a:r>
              <a:rPr lang="en-GB" sz="1600" dirty="0">
                <a:solidFill>
                  <a:schemeClr val="tx1"/>
                </a:solidFill>
              </a:rPr>
              <a:t>)  </a:t>
            </a:r>
          </a:p>
          <a:p>
            <a:pPr marL="342900" indent="-342900" algn="l">
              <a:spcBef>
                <a:spcPts val="0"/>
              </a:spcBef>
              <a:buFont typeface="+mj-lt"/>
              <a:buAutoNum type="arabicParenR"/>
            </a:pPr>
            <a:r>
              <a:rPr lang="en-GB" sz="1600" dirty="0">
                <a:solidFill>
                  <a:schemeClr val="tx1"/>
                </a:solidFill>
              </a:rPr>
              <a:t>{</a:t>
            </a:r>
          </a:p>
          <a:p>
            <a:pPr marL="342900" indent="-342900" algn="l">
              <a:spcBef>
                <a:spcPts val="0"/>
              </a:spcBef>
              <a:buFont typeface="+mj-lt"/>
              <a:buAutoNum type="arabicParenR"/>
            </a:pPr>
            <a:r>
              <a:rPr lang="en-GB" sz="1600" dirty="0">
                <a:solidFill>
                  <a:schemeClr val="tx1"/>
                </a:solidFill>
              </a:rPr>
              <a:t>	</a:t>
            </a:r>
            <a:r>
              <a:rPr lang="en-GB" sz="1600" dirty="0" err="1">
                <a:solidFill>
                  <a:schemeClr val="tx1"/>
                </a:solidFill>
              </a:rPr>
              <a:t>nformal</a:t>
            </a:r>
            <a:r>
              <a:rPr lang="en-GB" sz="1600" dirty="0">
                <a:solidFill>
                  <a:schemeClr val="tx1"/>
                </a:solidFill>
              </a:rPr>
              <a:t> = </a:t>
            </a:r>
            <a:r>
              <a:rPr lang="en-GB" sz="1600" dirty="0" err="1">
                <a:solidFill>
                  <a:schemeClr val="tx1"/>
                </a:solidFill>
              </a:rPr>
              <a:t>nformal</a:t>
            </a:r>
            <a:r>
              <a:rPr lang="en-GB" sz="1600" dirty="0">
                <a:solidFill>
                  <a:schemeClr val="tx1"/>
                </a:solidFill>
              </a:rPr>
              <a:t> + 1; //change the value only in this function</a:t>
            </a:r>
          </a:p>
          <a:p>
            <a:pPr marL="342900" indent="-342900" algn="l">
              <a:spcBef>
                <a:spcPts val="0"/>
              </a:spcBef>
              <a:buFont typeface="+mj-lt"/>
              <a:buAutoNum type="arabicParenR"/>
            </a:pPr>
            <a:r>
              <a:rPr lang="en-GB" sz="1600" dirty="0">
                <a:solidFill>
                  <a:schemeClr val="tx1"/>
                </a:solidFill>
              </a:rPr>
              <a:t>    return </a:t>
            </a:r>
            <a:r>
              <a:rPr lang="en-GB" sz="1600" dirty="0" err="1">
                <a:solidFill>
                  <a:schemeClr val="tx1"/>
                </a:solidFill>
              </a:rPr>
              <a:t>nformal</a:t>
            </a:r>
            <a:r>
              <a:rPr lang="en-GB" sz="1600" dirty="0">
                <a:solidFill>
                  <a:schemeClr val="tx1"/>
                </a:solidFill>
              </a:rPr>
              <a:t>;  </a:t>
            </a:r>
          </a:p>
          <a:p>
            <a:pPr marL="342900" indent="-342900" algn="l">
              <a:spcBef>
                <a:spcPts val="0"/>
              </a:spcBef>
              <a:buFont typeface="+mj-lt"/>
              <a:buAutoNum type="arabicParenR"/>
            </a:pPr>
            <a:r>
              <a:rPr lang="en-GB" sz="1600" dirty="0">
                <a:solidFill>
                  <a:schemeClr val="tx1"/>
                </a:solidFill>
              </a:rPr>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Title 1"/>
          <p:cNvSpPr txBox="1">
            <a:spLocks/>
          </p:cNvSpPr>
          <p:nvPr/>
        </p:nvSpPr>
        <p:spPr>
          <a:xfrm>
            <a:off x="285720" y="323824"/>
            <a:ext cx="7786742" cy="247656"/>
          </a:xfrm>
          <a:prstGeom prst="rect">
            <a:avLst/>
          </a:prstGeom>
        </p:spPr>
        <p:txBody>
          <a:bodyPr vert="horz" lIns="91440" tIns="45720" rIns="91440" bIns="45720" rtlCol="0" anchor="ctr">
            <a:noAutofit/>
          </a:bodyPr>
          <a:lstStyle/>
          <a:p>
            <a:r>
              <a:rPr lang="en-GB" sz="2400" b="1" dirty="0"/>
              <a:t>//A C++ code demonstrating pass by value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917" y="908720"/>
            <a:ext cx="5448670" cy="20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48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857232"/>
            <a:ext cx="8215370" cy="6000768"/>
          </a:xfrm>
        </p:spPr>
        <p:txBody>
          <a:bodyPr>
            <a:noAutofit/>
          </a:bodyPr>
          <a:lstStyle/>
          <a:p>
            <a:pPr algn="just">
              <a:spcBef>
                <a:spcPts val="0"/>
              </a:spcBef>
            </a:pPr>
            <a:r>
              <a:rPr lang="en-US" sz="2000" dirty="0">
                <a:solidFill>
                  <a:schemeClr val="tx1"/>
                </a:solidFill>
              </a:rPr>
              <a:t>Elements of a one-dimensional array are stored in consecutive memory locations. To access elements of such array of data, we need to know the address of the first element of the array and so an addition of the simple suffices determines the address of an arbitrary element of the </a:t>
            </a:r>
            <a:r>
              <a:rPr lang="en-US" sz="2000" dirty="0" smtClean="0">
                <a:solidFill>
                  <a:schemeClr val="tx1"/>
                </a:solidFill>
              </a:rPr>
              <a:t>array.</a:t>
            </a:r>
            <a:endParaRPr lang="en-GB" sz="2000" dirty="0">
              <a:solidFill>
                <a:schemeClr val="tx1"/>
              </a:solidFill>
            </a:endParaRPr>
          </a:p>
          <a:p>
            <a:pPr algn="just">
              <a:spcBef>
                <a:spcPts val="0"/>
              </a:spcBef>
            </a:pPr>
            <a:r>
              <a:rPr lang="en-GB" sz="2000" dirty="0" smtClean="0">
                <a:solidFill>
                  <a:schemeClr val="tx1"/>
                </a:solidFill>
              </a:rPr>
              <a:t>If A[i] is one of the elements in the array named A, then:</a:t>
            </a:r>
            <a:endParaRPr lang="en-US" sz="2000" dirty="0" smtClean="0">
              <a:solidFill>
                <a:schemeClr val="tx1"/>
              </a:solidFill>
            </a:endParaRPr>
          </a:p>
          <a:p>
            <a:pPr marL="342900" indent="-342900" algn="just">
              <a:spcBef>
                <a:spcPts val="0"/>
              </a:spcBef>
              <a:buFont typeface="Arial" pitchFamily="34" charset="0"/>
              <a:buChar char="•"/>
            </a:pPr>
            <a:r>
              <a:rPr lang="en-US" sz="2000" dirty="0" smtClean="0">
                <a:solidFill>
                  <a:schemeClr val="tx1"/>
                </a:solidFill>
              </a:rPr>
              <a:t>A  (base address) (Base address also stands for the address of the first element in the array i.e. &amp;A[0]). It means fetch A is also fetching &amp;A[0].</a:t>
            </a:r>
          </a:p>
          <a:p>
            <a:pPr marL="342900" indent="-342900" algn="just">
              <a:spcBef>
                <a:spcPts val="0"/>
              </a:spcBef>
              <a:buFont typeface="Arial" pitchFamily="34" charset="0"/>
              <a:buChar char="•"/>
            </a:pPr>
            <a:r>
              <a:rPr lang="en-US" sz="2000" dirty="0" smtClean="0">
                <a:solidFill>
                  <a:schemeClr val="tx1"/>
                </a:solidFill>
              </a:rPr>
              <a:t>i  </a:t>
            </a:r>
            <a:r>
              <a:rPr lang="en-US" sz="2000" dirty="0">
                <a:solidFill>
                  <a:schemeClr val="tx1"/>
                </a:solidFill>
              </a:rPr>
              <a:t>(</a:t>
            </a:r>
            <a:r>
              <a:rPr lang="en-US" sz="2000" dirty="0" smtClean="0">
                <a:solidFill>
                  <a:schemeClr val="tx1"/>
                </a:solidFill>
              </a:rPr>
              <a:t>index)</a:t>
            </a:r>
          </a:p>
          <a:p>
            <a:pPr marL="342900" indent="-342900" algn="just">
              <a:spcBef>
                <a:spcPts val="0"/>
              </a:spcBef>
              <a:buFont typeface="Arial" pitchFamily="34" charset="0"/>
              <a:buChar char="•"/>
            </a:pPr>
            <a:r>
              <a:rPr lang="en-US" sz="2000" dirty="0" smtClean="0">
                <a:solidFill>
                  <a:schemeClr val="tx1"/>
                </a:solidFill>
              </a:rPr>
              <a:t>A[i</a:t>
            </a:r>
            <a:r>
              <a:rPr lang="en-US" sz="2000" dirty="0">
                <a:solidFill>
                  <a:schemeClr val="tx1"/>
                </a:solidFill>
              </a:rPr>
              <a:t>] </a:t>
            </a:r>
            <a:r>
              <a:rPr lang="en-US" sz="2000" dirty="0" smtClean="0">
                <a:solidFill>
                  <a:schemeClr val="tx1"/>
                </a:solidFill>
              </a:rPr>
              <a:t>(array </a:t>
            </a:r>
            <a:r>
              <a:rPr lang="en-US" sz="2000" dirty="0">
                <a:solidFill>
                  <a:schemeClr val="tx1"/>
                </a:solidFill>
              </a:rPr>
              <a:t>element A[i</a:t>
            </a:r>
            <a:r>
              <a:rPr lang="en-US" sz="2000" dirty="0" smtClean="0">
                <a:solidFill>
                  <a:schemeClr val="tx1"/>
                </a:solidFill>
              </a:rPr>
              <a:t>])</a:t>
            </a:r>
            <a:endParaRPr lang="en-GB" sz="2000" dirty="0" smtClean="0">
              <a:solidFill>
                <a:schemeClr val="tx1"/>
              </a:solidFill>
            </a:endParaRPr>
          </a:p>
          <a:p>
            <a:pPr algn="just"/>
            <a:r>
              <a:rPr lang="en-GB" sz="2000" dirty="0">
                <a:solidFill>
                  <a:schemeClr val="tx1"/>
                </a:solidFill>
              </a:rPr>
              <a:t>The concept of arrays is related to that of pointers. </a:t>
            </a:r>
          </a:p>
          <a:p>
            <a:pPr algn="just"/>
            <a:r>
              <a:rPr lang="en-GB" sz="2000" dirty="0">
                <a:solidFill>
                  <a:schemeClr val="tx1"/>
                </a:solidFill>
              </a:rPr>
              <a:t>The array name itself denotes the </a:t>
            </a:r>
            <a:r>
              <a:rPr lang="en-GB" sz="2000" b="1" dirty="0">
                <a:solidFill>
                  <a:schemeClr val="tx1"/>
                </a:solidFill>
              </a:rPr>
              <a:t>base address </a:t>
            </a:r>
            <a:r>
              <a:rPr lang="en-GB" sz="2000" dirty="0">
                <a:solidFill>
                  <a:schemeClr val="tx1"/>
                </a:solidFill>
              </a:rPr>
              <a:t>of the array, that is, arrays work very much like pointers to their first </a:t>
            </a:r>
            <a:r>
              <a:rPr lang="en-GB" sz="2000" dirty="0" smtClean="0">
                <a:solidFill>
                  <a:schemeClr val="tx1"/>
                </a:solidFill>
              </a:rPr>
              <a:t>elements. This </a:t>
            </a:r>
            <a:r>
              <a:rPr lang="en-GB" sz="2000" dirty="0">
                <a:solidFill>
                  <a:schemeClr val="tx1"/>
                </a:solidFill>
              </a:rPr>
              <a:t>means that ampersand (&amp;) is not needed to assign the address of an array to a pointer</a:t>
            </a:r>
            <a:r>
              <a:rPr lang="en-GB" sz="2000" dirty="0" smtClean="0">
                <a:solidFill>
                  <a:schemeClr val="tx1"/>
                </a:solidFill>
              </a:rPr>
              <a:t>.</a:t>
            </a:r>
          </a:p>
          <a:p>
            <a:pPr algn="l">
              <a:spcBef>
                <a:spcPts val="0"/>
              </a:spcBef>
            </a:pPr>
            <a:r>
              <a:rPr lang="en-GB" sz="2000" dirty="0" smtClean="0">
                <a:solidFill>
                  <a:schemeClr val="tx1"/>
                </a:solidFill>
              </a:rPr>
              <a:t>	</a:t>
            </a:r>
            <a:r>
              <a:rPr lang="en-GB" sz="2000" dirty="0" err="1" smtClean="0">
                <a:solidFill>
                  <a:schemeClr val="tx1"/>
                </a:solidFill>
              </a:rPr>
              <a:t>myptr</a:t>
            </a:r>
            <a:r>
              <a:rPr lang="en-GB" sz="2000" dirty="0">
                <a:solidFill>
                  <a:schemeClr val="tx1"/>
                </a:solidFill>
              </a:rPr>
              <a:t>= </a:t>
            </a:r>
            <a:r>
              <a:rPr lang="en-GB" sz="2000" dirty="0" err="1">
                <a:solidFill>
                  <a:schemeClr val="tx1"/>
                </a:solidFill>
              </a:rPr>
              <a:t>myarray</a:t>
            </a:r>
            <a:r>
              <a:rPr lang="en-GB" sz="2000" dirty="0">
                <a:solidFill>
                  <a:schemeClr val="tx1"/>
                </a:solidFill>
              </a:rPr>
              <a:t>;  </a:t>
            </a:r>
          </a:p>
          <a:p>
            <a:pPr algn="l">
              <a:spcBef>
                <a:spcPts val="0"/>
              </a:spcBef>
            </a:pPr>
            <a:r>
              <a:rPr lang="en-GB" sz="2000" dirty="0" smtClean="0">
                <a:solidFill>
                  <a:schemeClr val="tx1"/>
                </a:solidFill>
              </a:rPr>
              <a:t> But if you have to use &amp;, since it’s the address of the first element that is needed you write it as:</a:t>
            </a:r>
          </a:p>
          <a:p>
            <a:pPr algn="l">
              <a:spcBef>
                <a:spcPts val="0"/>
              </a:spcBef>
            </a:pPr>
            <a:r>
              <a:rPr lang="en-GB" sz="2000" dirty="0">
                <a:solidFill>
                  <a:schemeClr val="tx1"/>
                </a:solidFill>
              </a:rPr>
              <a:t> </a:t>
            </a:r>
            <a:r>
              <a:rPr lang="en-GB" sz="2000" dirty="0" smtClean="0">
                <a:solidFill>
                  <a:schemeClr val="tx1"/>
                </a:solidFill>
              </a:rPr>
              <a:t>               </a:t>
            </a:r>
            <a:r>
              <a:rPr lang="en-GB" sz="2000" dirty="0" err="1">
                <a:solidFill>
                  <a:schemeClr val="tx1"/>
                </a:solidFill>
              </a:rPr>
              <a:t>myptr</a:t>
            </a:r>
            <a:r>
              <a:rPr lang="en-GB" sz="2000" dirty="0">
                <a:solidFill>
                  <a:schemeClr val="tx1"/>
                </a:solidFill>
              </a:rPr>
              <a:t>= &amp;</a:t>
            </a:r>
            <a:r>
              <a:rPr lang="en-GB" sz="2000" dirty="0" err="1">
                <a:solidFill>
                  <a:schemeClr val="tx1"/>
                </a:solidFill>
              </a:rPr>
              <a:t>myarray</a:t>
            </a:r>
            <a:r>
              <a:rPr lang="en-GB" sz="2000" dirty="0">
                <a:solidFill>
                  <a:schemeClr val="tx1"/>
                </a:solidFill>
              </a:rPr>
              <a:t>[0</a:t>
            </a:r>
            <a:r>
              <a:rPr lang="en-GB" sz="2000" dirty="0" smtClean="0">
                <a:solidFill>
                  <a:schemeClr val="tx1"/>
                </a:solidFill>
              </a:rPr>
              <a:t>];   // same as </a:t>
            </a:r>
            <a:r>
              <a:rPr lang="en-GB" sz="2000" dirty="0" err="1">
                <a:solidFill>
                  <a:schemeClr val="tx1"/>
                </a:solidFill>
              </a:rPr>
              <a:t>myptr</a:t>
            </a:r>
            <a:r>
              <a:rPr lang="en-GB" sz="2000" dirty="0">
                <a:solidFill>
                  <a:schemeClr val="tx1"/>
                </a:solidFill>
              </a:rPr>
              <a:t>= </a:t>
            </a:r>
            <a:r>
              <a:rPr lang="en-GB" sz="2000" dirty="0" err="1">
                <a:solidFill>
                  <a:schemeClr val="tx1"/>
                </a:solidFill>
              </a:rPr>
              <a:t>myarray</a:t>
            </a:r>
            <a:r>
              <a:rPr lang="en-GB" sz="2000" dirty="0">
                <a:solidFill>
                  <a:schemeClr val="tx1"/>
                </a:solidFill>
              </a:rPr>
              <a:t>;  </a:t>
            </a:r>
          </a:p>
          <a:p>
            <a:pPr algn="just"/>
            <a:endParaRPr lang="en-GB" sz="2000" dirty="0">
              <a:solidFill>
                <a:schemeClr val="tx1"/>
              </a:solidFill>
            </a:endParaRPr>
          </a:p>
          <a:p>
            <a:pPr algn="just">
              <a:spcBef>
                <a:spcPts val="0"/>
              </a:spcBef>
            </a:pPr>
            <a:endParaRPr lang="en-GB" sz="2000" dirty="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Title 1"/>
          <p:cNvSpPr txBox="1">
            <a:spLocks/>
          </p:cNvSpPr>
          <p:nvPr/>
        </p:nvSpPr>
        <p:spPr>
          <a:xfrm>
            <a:off x="285720" y="323824"/>
            <a:ext cx="7786742" cy="247656"/>
          </a:xfrm>
          <a:prstGeom prst="rect">
            <a:avLst/>
          </a:prstGeom>
        </p:spPr>
        <p:txBody>
          <a:bodyPr vert="horz" lIns="91440" tIns="45720" rIns="91440" bIns="45720" rtlCol="0" anchor="ctr">
            <a:noAutofit/>
          </a:bodyPr>
          <a:lstStyle/>
          <a:p>
            <a:r>
              <a:rPr lang="en-GB" sz="2800" b="1" dirty="0" smtClean="0"/>
              <a:t>NOTE on ARRAY and Pointers:</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857232"/>
            <a:ext cx="8215370" cy="6000768"/>
          </a:xfrm>
        </p:spPr>
        <p:txBody>
          <a:bodyPr>
            <a:noAutofit/>
          </a:bodyPr>
          <a:lstStyle/>
          <a:p>
            <a:pPr algn="l">
              <a:spcBef>
                <a:spcPts val="0"/>
              </a:spcBef>
            </a:pPr>
            <a:r>
              <a:rPr lang="en-GB" sz="2000" dirty="0" smtClean="0">
                <a:solidFill>
                  <a:schemeClr val="tx1"/>
                </a:solidFill>
              </a:rPr>
              <a:t>// code example…</a:t>
            </a:r>
          </a:p>
          <a:p>
            <a:pPr marL="457200" indent="-457200" algn="l">
              <a:spcBef>
                <a:spcPts val="0"/>
              </a:spcBef>
              <a:buFont typeface="+mj-lt"/>
              <a:buAutoNum type="arabicPeriod"/>
            </a:pPr>
            <a:r>
              <a:rPr lang="en-GB" sz="2000" dirty="0" smtClean="0">
                <a:solidFill>
                  <a:schemeClr val="tx1"/>
                </a:solidFill>
              </a:rPr>
              <a:t>#</a:t>
            </a:r>
            <a:r>
              <a:rPr lang="en-GB" sz="2000" dirty="0">
                <a:solidFill>
                  <a:schemeClr val="tx1"/>
                </a:solidFill>
              </a:rPr>
              <a:t>include &lt;</a:t>
            </a:r>
            <a:r>
              <a:rPr lang="en-GB" sz="2000" dirty="0" err="1">
                <a:solidFill>
                  <a:schemeClr val="tx1"/>
                </a:solidFill>
              </a:rPr>
              <a:t>iostream</a:t>
            </a:r>
            <a:r>
              <a:rPr lang="en-GB" sz="2000" dirty="0">
                <a:solidFill>
                  <a:schemeClr val="tx1"/>
                </a:solidFill>
              </a:rPr>
              <a:t>&gt;</a:t>
            </a:r>
          </a:p>
          <a:p>
            <a:pPr marL="457200" indent="-457200" algn="l">
              <a:spcBef>
                <a:spcPts val="0"/>
              </a:spcBef>
              <a:buFont typeface="+mj-lt"/>
              <a:buAutoNum type="arabicPeriod"/>
            </a:pPr>
            <a:r>
              <a:rPr lang="en-GB" sz="2000" dirty="0">
                <a:solidFill>
                  <a:schemeClr val="tx1"/>
                </a:solidFill>
              </a:rPr>
              <a:t>using namespace </a:t>
            </a:r>
            <a:r>
              <a:rPr lang="en-GB" sz="2000" dirty="0" err="1">
                <a:solidFill>
                  <a:schemeClr val="tx1"/>
                </a:solidFill>
              </a:rPr>
              <a:t>std</a:t>
            </a:r>
            <a:r>
              <a:rPr lang="en-GB" sz="2000" dirty="0">
                <a:solidFill>
                  <a:schemeClr val="tx1"/>
                </a:solidFill>
              </a:rPr>
              <a:t>;</a:t>
            </a:r>
          </a:p>
          <a:p>
            <a:pPr marL="457200" indent="-457200" algn="l">
              <a:spcBef>
                <a:spcPts val="0"/>
              </a:spcBef>
              <a:buFont typeface="+mj-lt"/>
              <a:buAutoNum type="arabicPeriod"/>
            </a:pPr>
            <a:endParaRPr lang="en-GB" sz="2000" dirty="0">
              <a:solidFill>
                <a:schemeClr val="tx1"/>
              </a:solidFill>
            </a:endParaRPr>
          </a:p>
          <a:p>
            <a:pPr marL="457200" indent="-457200" algn="l">
              <a:spcBef>
                <a:spcPts val="0"/>
              </a:spcBef>
              <a:buFont typeface="+mj-lt"/>
              <a:buAutoNum type="arabicPeriod"/>
            </a:pPr>
            <a:r>
              <a:rPr lang="en-GB" sz="2000" dirty="0" err="1">
                <a:solidFill>
                  <a:schemeClr val="tx1"/>
                </a:solidFill>
              </a:rPr>
              <a:t>int</a:t>
            </a:r>
            <a:r>
              <a:rPr lang="en-GB" sz="2000" dirty="0">
                <a:solidFill>
                  <a:schemeClr val="tx1"/>
                </a:solidFill>
              </a:rPr>
              <a:t> main()</a:t>
            </a:r>
          </a:p>
          <a:p>
            <a:pPr marL="457200" indent="-457200" algn="l">
              <a:spcBef>
                <a:spcPts val="0"/>
              </a:spcBef>
              <a:buFont typeface="+mj-lt"/>
              <a:buAutoNum type="arabicPeriod"/>
            </a:pPr>
            <a:r>
              <a:rPr lang="en-GB" sz="2000" dirty="0">
                <a:solidFill>
                  <a:schemeClr val="tx1"/>
                </a:solidFill>
              </a:rPr>
              <a:t>{</a:t>
            </a:r>
          </a:p>
          <a:p>
            <a:pPr marL="457200" indent="-457200" algn="l">
              <a:spcBef>
                <a:spcPts val="0"/>
              </a:spcBef>
              <a:buFont typeface="+mj-lt"/>
              <a:buAutoNum type="arabicPeriod"/>
            </a:pPr>
            <a:r>
              <a:rPr lang="en-GB" sz="2000" dirty="0" err="1">
                <a:solidFill>
                  <a:schemeClr val="tx1"/>
                </a:solidFill>
              </a:rPr>
              <a:t>int</a:t>
            </a:r>
            <a:r>
              <a:rPr lang="en-GB" sz="2000" dirty="0">
                <a:solidFill>
                  <a:schemeClr val="tx1"/>
                </a:solidFill>
              </a:rPr>
              <a:t> </a:t>
            </a:r>
            <a:r>
              <a:rPr lang="en-GB" sz="2000" dirty="0" err="1">
                <a:solidFill>
                  <a:schemeClr val="tx1"/>
                </a:solidFill>
              </a:rPr>
              <a:t>myarray</a:t>
            </a:r>
            <a:r>
              <a:rPr lang="en-GB" sz="2000" dirty="0">
                <a:solidFill>
                  <a:schemeClr val="tx1"/>
                </a:solidFill>
              </a:rPr>
              <a:t>[5];</a:t>
            </a:r>
          </a:p>
          <a:p>
            <a:pPr marL="457200" indent="-457200" algn="l">
              <a:spcBef>
                <a:spcPts val="0"/>
              </a:spcBef>
              <a:buFont typeface="+mj-lt"/>
              <a:buAutoNum type="arabicPeriod"/>
            </a:pPr>
            <a:r>
              <a:rPr lang="en-GB" sz="2000" dirty="0" err="1">
                <a:solidFill>
                  <a:schemeClr val="tx1"/>
                </a:solidFill>
              </a:rPr>
              <a:t>int</a:t>
            </a:r>
            <a:r>
              <a:rPr lang="en-GB" sz="2000" dirty="0">
                <a:solidFill>
                  <a:schemeClr val="tx1"/>
                </a:solidFill>
              </a:rPr>
              <a:t> *</a:t>
            </a:r>
            <a:r>
              <a:rPr lang="en-GB" sz="2000" dirty="0" err="1">
                <a:solidFill>
                  <a:schemeClr val="tx1"/>
                </a:solidFill>
              </a:rPr>
              <a:t>myptr</a:t>
            </a:r>
            <a:r>
              <a:rPr lang="en-GB" sz="2000" dirty="0">
                <a:solidFill>
                  <a:schemeClr val="tx1"/>
                </a:solidFill>
              </a:rPr>
              <a:t>;</a:t>
            </a:r>
          </a:p>
          <a:p>
            <a:pPr marL="457200" indent="-457200" algn="l">
              <a:spcBef>
                <a:spcPts val="0"/>
              </a:spcBef>
              <a:buFont typeface="+mj-lt"/>
              <a:buAutoNum type="arabicPeriod"/>
            </a:pPr>
            <a:r>
              <a:rPr lang="en-GB" sz="2000" dirty="0" err="1">
                <a:solidFill>
                  <a:schemeClr val="tx1"/>
                </a:solidFill>
              </a:rPr>
              <a:t>myptr</a:t>
            </a:r>
            <a:r>
              <a:rPr lang="en-GB" sz="2000" dirty="0">
                <a:solidFill>
                  <a:schemeClr val="tx1"/>
                </a:solidFill>
              </a:rPr>
              <a:t>= </a:t>
            </a:r>
            <a:r>
              <a:rPr lang="en-GB" sz="2000" dirty="0" err="1" smtClean="0">
                <a:solidFill>
                  <a:schemeClr val="tx1"/>
                </a:solidFill>
              </a:rPr>
              <a:t>myarray</a:t>
            </a:r>
            <a:r>
              <a:rPr lang="en-GB" sz="2000" dirty="0" smtClean="0">
                <a:solidFill>
                  <a:schemeClr val="tx1"/>
                </a:solidFill>
              </a:rPr>
              <a:t>;  </a:t>
            </a:r>
          </a:p>
          <a:p>
            <a:pPr marL="457200" indent="-457200" algn="l">
              <a:spcBef>
                <a:spcPts val="0"/>
              </a:spcBef>
              <a:buFont typeface="+mj-lt"/>
              <a:buAutoNum type="arabicPeriod"/>
            </a:pPr>
            <a:r>
              <a:rPr lang="en-GB" sz="2000" dirty="0" smtClean="0">
                <a:solidFill>
                  <a:schemeClr val="tx1"/>
                </a:solidFill>
              </a:rPr>
              <a:t>// line 7 is same as  </a:t>
            </a:r>
            <a:r>
              <a:rPr lang="en-GB" sz="2000" dirty="0" err="1" smtClean="0">
                <a:solidFill>
                  <a:schemeClr val="tx1"/>
                </a:solidFill>
              </a:rPr>
              <a:t>myptr</a:t>
            </a:r>
            <a:r>
              <a:rPr lang="en-GB" sz="2000" dirty="0">
                <a:solidFill>
                  <a:schemeClr val="tx1"/>
                </a:solidFill>
              </a:rPr>
              <a:t>= &amp;</a:t>
            </a:r>
            <a:r>
              <a:rPr lang="en-GB" sz="2000" dirty="0" err="1">
                <a:solidFill>
                  <a:schemeClr val="tx1"/>
                </a:solidFill>
              </a:rPr>
              <a:t>myarray</a:t>
            </a:r>
            <a:r>
              <a:rPr lang="en-GB" sz="2000" dirty="0">
                <a:solidFill>
                  <a:schemeClr val="tx1"/>
                </a:solidFill>
              </a:rPr>
              <a:t>[0</a:t>
            </a:r>
            <a:r>
              <a:rPr lang="en-GB" sz="2000" dirty="0" smtClean="0">
                <a:solidFill>
                  <a:schemeClr val="tx1"/>
                </a:solidFill>
              </a:rPr>
              <a:t>];</a:t>
            </a:r>
          </a:p>
          <a:p>
            <a:pPr marL="342900" indent="-342900" algn="l">
              <a:buFont typeface="+mj-lt"/>
              <a:buAutoNum type="arabicParenR" startAt="9"/>
            </a:pPr>
            <a:r>
              <a:rPr lang="en-GB" sz="2000" dirty="0">
                <a:solidFill>
                  <a:schemeClr val="tx1"/>
                </a:solidFill>
              </a:rPr>
              <a:t>//read in values into array</a:t>
            </a:r>
          </a:p>
          <a:p>
            <a:pPr marL="342900" indent="-342900" algn="l">
              <a:buFont typeface="+mj-lt"/>
              <a:buAutoNum type="arabicParenR" startAt="9"/>
            </a:pPr>
            <a:r>
              <a:rPr lang="en-GB" sz="2000" dirty="0" err="1">
                <a:solidFill>
                  <a:schemeClr val="tx1"/>
                </a:solidFill>
              </a:rPr>
              <a:t>cout</a:t>
            </a:r>
            <a:r>
              <a:rPr lang="en-GB" sz="2000" dirty="0">
                <a:solidFill>
                  <a:schemeClr val="tx1"/>
                </a:solidFill>
              </a:rPr>
              <a:t>&lt;&lt;"\n accept values into array using pointer: ";</a:t>
            </a:r>
          </a:p>
          <a:p>
            <a:pPr marL="342900" indent="-342900" algn="l">
              <a:buFont typeface="+mj-lt"/>
              <a:buAutoNum type="arabicParenR" startAt="9"/>
            </a:pPr>
            <a:r>
              <a:rPr lang="en-GB" sz="2000" dirty="0">
                <a:solidFill>
                  <a:schemeClr val="tx1"/>
                </a:solidFill>
              </a:rPr>
              <a:t>for(</a:t>
            </a:r>
            <a:r>
              <a:rPr lang="en-GB" sz="2000" dirty="0" err="1">
                <a:solidFill>
                  <a:schemeClr val="tx1"/>
                </a:solidFill>
              </a:rPr>
              <a:t>int</a:t>
            </a:r>
            <a:r>
              <a:rPr lang="en-GB" sz="2000" dirty="0">
                <a:solidFill>
                  <a:schemeClr val="tx1"/>
                </a:solidFill>
              </a:rPr>
              <a:t> i = 0;i&lt;5; i++)</a:t>
            </a:r>
          </a:p>
          <a:p>
            <a:pPr marL="342900" indent="-342900" algn="l">
              <a:buFont typeface="+mj-lt"/>
              <a:buAutoNum type="arabicParenR" startAt="9"/>
            </a:pPr>
            <a:r>
              <a:rPr lang="en-GB" sz="2000" dirty="0">
                <a:solidFill>
                  <a:schemeClr val="tx1"/>
                </a:solidFill>
              </a:rPr>
              <a:t>{</a:t>
            </a:r>
          </a:p>
          <a:p>
            <a:pPr marL="342900" indent="-342900" algn="l">
              <a:buFont typeface="+mj-lt"/>
              <a:buAutoNum type="arabicParenR" startAt="9"/>
            </a:pPr>
            <a:r>
              <a:rPr lang="en-GB" sz="2000" dirty="0">
                <a:solidFill>
                  <a:schemeClr val="tx1"/>
                </a:solidFill>
              </a:rPr>
              <a:t>	</a:t>
            </a:r>
            <a:r>
              <a:rPr lang="en-GB" sz="2000" dirty="0" err="1">
                <a:solidFill>
                  <a:schemeClr val="tx1"/>
                </a:solidFill>
              </a:rPr>
              <a:t>cout</a:t>
            </a:r>
            <a:r>
              <a:rPr lang="en-GB" sz="2000" dirty="0">
                <a:solidFill>
                  <a:schemeClr val="tx1"/>
                </a:solidFill>
              </a:rPr>
              <a:t>&lt;&lt;"\</a:t>
            </a:r>
            <a:r>
              <a:rPr lang="en-GB" sz="2000" dirty="0" err="1">
                <a:solidFill>
                  <a:schemeClr val="tx1"/>
                </a:solidFill>
              </a:rPr>
              <a:t>nEnter</a:t>
            </a:r>
            <a:r>
              <a:rPr lang="en-GB" sz="2000" dirty="0">
                <a:solidFill>
                  <a:schemeClr val="tx1"/>
                </a:solidFill>
              </a:rPr>
              <a:t> Value: "&lt;&lt;i+1&lt;&lt;"of the array";	</a:t>
            </a:r>
          </a:p>
          <a:p>
            <a:pPr marL="342900" indent="-342900" algn="l">
              <a:buFont typeface="+mj-lt"/>
              <a:buAutoNum type="arabicParenR" startAt="9"/>
            </a:pPr>
            <a:r>
              <a:rPr lang="en-GB" sz="2000" dirty="0">
                <a:solidFill>
                  <a:schemeClr val="tx1"/>
                </a:solidFill>
              </a:rPr>
              <a:t>	</a:t>
            </a:r>
            <a:r>
              <a:rPr lang="en-GB" sz="2000" dirty="0" err="1">
                <a:solidFill>
                  <a:schemeClr val="tx1"/>
                </a:solidFill>
              </a:rPr>
              <a:t>cin</a:t>
            </a:r>
            <a:r>
              <a:rPr lang="en-GB" sz="2000" dirty="0">
                <a:solidFill>
                  <a:schemeClr val="tx1"/>
                </a:solidFill>
              </a:rPr>
              <a:t>&gt;&gt;*</a:t>
            </a:r>
            <a:r>
              <a:rPr lang="en-GB" sz="2000" dirty="0" err="1">
                <a:solidFill>
                  <a:schemeClr val="tx1"/>
                </a:solidFill>
              </a:rPr>
              <a:t>myptr</a:t>
            </a:r>
            <a:r>
              <a:rPr lang="en-GB" sz="2000" dirty="0">
                <a:solidFill>
                  <a:schemeClr val="tx1"/>
                </a:solidFill>
              </a:rPr>
              <a:t>;</a:t>
            </a:r>
          </a:p>
          <a:p>
            <a:pPr marL="342900" indent="-342900" algn="l">
              <a:buFont typeface="+mj-lt"/>
              <a:buAutoNum type="arabicParenR" startAt="9"/>
            </a:pPr>
            <a:r>
              <a:rPr lang="en-GB" sz="2000" dirty="0">
                <a:solidFill>
                  <a:schemeClr val="tx1"/>
                </a:solidFill>
              </a:rPr>
              <a:t>	</a:t>
            </a:r>
            <a:r>
              <a:rPr lang="en-GB" sz="2000" dirty="0" err="1">
                <a:solidFill>
                  <a:schemeClr val="tx1"/>
                </a:solidFill>
              </a:rPr>
              <a:t>myptr</a:t>
            </a:r>
            <a:r>
              <a:rPr lang="en-GB" sz="2000" dirty="0">
                <a:solidFill>
                  <a:schemeClr val="tx1"/>
                </a:solidFill>
              </a:rPr>
              <a:t>++;</a:t>
            </a:r>
          </a:p>
          <a:p>
            <a:pPr marL="342900" indent="-342900" algn="l">
              <a:buFont typeface="+mj-lt"/>
              <a:buAutoNum type="arabicParenR" startAt="9"/>
            </a:pPr>
            <a:r>
              <a:rPr lang="en-GB" sz="2000" dirty="0" smtClean="0">
                <a:solidFill>
                  <a:schemeClr val="tx1"/>
                </a:solidFill>
              </a:rPr>
              <a:t>}</a:t>
            </a:r>
            <a:endParaRPr lang="en-GB" sz="2000" dirty="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Title 1"/>
          <p:cNvSpPr txBox="1">
            <a:spLocks/>
          </p:cNvSpPr>
          <p:nvPr/>
        </p:nvSpPr>
        <p:spPr>
          <a:xfrm>
            <a:off x="285720" y="323824"/>
            <a:ext cx="7786742" cy="247656"/>
          </a:xfrm>
          <a:prstGeom prst="rect">
            <a:avLst/>
          </a:prstGeom>
        </p:spPr>
        <p:txBody>
          <a:bodyPr vert="horz" lIns="91440" tIns="45720" rIns="91440" bIns="45720" rtlCol="0" anchor="ctr">
            <a:noAutofit/>
          </a:bodyPr>
          <a:lstStyle/>
          <a:p>
            <a:r>
              <a:rPr lang="en-GB" sz="2800" b="1" dirty="0" smtClean="0"/>
              <a:t>NOTE on ARRAY:</a:t>
            </a:r>
            <a:endParaRPr lang="en-US" sz="2800" b="1" dirty="0"/>
          </a:p>
        </p:txBody>
      </p:sp>
      <p:sp>
        <p:nvSpPr>
          <p:cNvPr id="2" name="Rectangle 1"/>
          <p:cNvSpPr/>
          <p:nvPr/>
        </p:nvSpPr>
        <p:spPr>
          <a:xfrm>
            <a:off x="3748534" y="1226369"/>
            <a:ext cx="539546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mj-lt"/>
              <a:buAutoNum type="arabicParenR" startAt="17"/>
            </a:pPr>
            <a:r>
              <a:rPr lang="en-GB" dirty="0" err="1">
                <a:solidFill>
                  <a:schemeClr val="tx1"/>
                </a:solidFill>
              </a:rPr>
              <a:t>cout</a:t>
            </a:r>
            <a:r>
              <a:rPr lang="en-GB" dirty="0">
                <a:solidFill>
                  <a:schemeClr val="tx1"/>
                </a:solidFill>
              </a:rPr>
              <a:t>&lt;&lt;"\n </a:t>
            </a:r>
            <a:r>
              <a:rPr lang="en-GB" dirty="0" err="1">
                <a:solidFill>
                  <a:schemeClr val="tx1"/>
                </a:solidFill>
              </a:rPr>
              <a:t>myarray</a:t>
            </a:r>
            <a:r>
              <a:rPr lang="en-GB" dirty="0">
                <a:solidFill>
                  <a:schemeClr val="tx1"/>
                </a:solidFill>
              </a:rPr>
              <a:t> address"&lt;&lt;</a:t>
            </a:r>
            <a:r>
              <a:rPr lang="en-GB" dirty="0" err="1">
                <a:solidFill>
                  <a:schemeClr val="tx1"/>
                </a:solidFill>
              </a:rPr>
              <a:t>myarray</a:t>
            </a:r>
            <a:r>
              <a:rPr lang="en-GB" dirty="0">
                <a:solidFill>
                  <a:schemeClr val="tx1"/>
                </a:solidFill>
              </a:rPr>
              <a:t>;</a:t>
            </a:r>
          </a:p>
          <a:p>
            <a:pPr marL="342900" indent="-342900">
              <a:buFont typeface="+mj-lt"/>
              <a:buAutoNum type="arabicParenR" startAt="17"/>
            </a:pPr>
            <a:r>
              <a:rPr lang="en-GB" dirty="0" err="1">
                <a:solidFill>
                  <a:schemeClr val="tx1"/>
                </a:solidFill>
              </a:rPr>
              <a:t>cout</a:t>
            </a:r>
            <a:r>
              <a:rPr lang="en-GB" dirty="0">
                <a:solidFill>
                  <a:schemeClr val="tx1"/>
                </a:solidFill>
              </a:rPr>
              <a:t>&lt;&lt;"\n </a:t>
            </a:r>
            <a:r>
              <a:rPr lang="en-GB" dirty="0" err="1">
                <a:solidFill>
                  <a:schemeClr val="tx1"/>
                </a:solidFill>
              </a:rPr>
              <a:t>myarray</a:t>
            </a:r>
            <a:r>
              <a:rPr lang="en-GB" dirty="0">
                <a:solidFill>
                  <a:schemeClr val="tx1"/>
                </a:solidFill>
              </a:rPr>
              <a:t>[0] value  "&lt;&lt;</a:t>
            </a:r>
            <a:r>
              <a:rPr lang="en-GB" dirty="0" err="1">
                <a:solidFill>
                  <a:schemeClr val="tx1"/>
                </a:solidFill>
              </a:rPr>
              <a:t>myarray</a:t>
            </a:r>
            <a:r>
              <a:rPr lang="en-GB" dirty="0">
                <a:solidFill>
                  <a:schemeClr val="tx1"/>
                </a:solidFill>
              </a:rPr>
              <a:t>[0];</a:t>
            </a:r>
          </a:p>
          <a:p>
            <a:pPr marL="342900" indent="-342900">
              <a:buFont typeface="+mj-lt"/>
              <a:buAutoNum type="arabicParenR" startAt="17"/>
            </a:pPr>
            <a:r>
              <a:rPr lang="en-GB" dirty="0" err="1">
                <a:solidFill>
                  <a:schemeClr val="tx1"/>
                </a:solidFill>
              </a:rPr>
              <a:t>cout</a:t>
            </a:r>
            <a:r>
              <a:rPr lang="en-GB" dirty="0">
                <a:solidFill>
                  <a:schemeClr val="tx1"/>
                </a:solidFill>
              </a:rPr>
              <a:t>&lt;&lt;"\n </a:t>
            </a:r>
            <a:r>
              <a:rPr lang="en-GB" dirty="0" err="1">
                <a:solidFill>
                  <a:schemeClr val="tx1"/>
                </a:solidFill>
              </a:rPr>
              <a:t>myarray</a:t>
            </a:r>
            <a:r>
              <a:rPr lang="en-GB" dirty="0">
                <a:solidFill>
                  <a:schemeClr val="tx1"/>
                </a:solidFill>
              </a:rPr>
              <a:t>[0] address  "&lt;&lt;&amp;</a:t>
            </a:r>
            <a:r>
              <a:rPr lang="en-GB" dirty="0" err="1">
                <a:solidFill>
                  <a:schemeClr val="tx1"/>
                </a:solidFill>
              </a:rPr>
              <a:t>myarray</a:t>
            </a:r>
            <a:r>
              <a:rPr lang="en-GB" dirty="0">
                <a:solidFill>
                  <a:schemeClr val="tx1"/>
                </a:solidFill>
              </a:rPr>
              <a:t>[0</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405203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9216</TotalTime>
  <Words>503</Words>
  <Application>Microsoft Office PowerPoint</Application>
  <PresentationFormat>On-screen Show (4:3)</PresentationFormat>
  <Paragraphs>84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Identifiers in C language Program</dc:title>
  <dc:creator>Bukene</dc:creator>
  <cp:lastModifiedBy>HOD Software</cp:lastModifiedBy>
  <cp:revision>120</cp:revision>
  <dcterms:created xsi:type="dcterms:W3CDTF">2015-10-11T13:53:36Z</dcterms:created>
  <dcterms:modified xsi:type="dcterms:W3CDTF">2022-07-05T06:31:03Z</dcterms:modified>
</cp:coreProperties>
</file>