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76" r:id="rId5"/>
    <p:sldId id="282" r:id="rId6"/>
    <p:sldId id="265" r:id="rId7"/>
    <p:sldId id="267" r:id="rId8"/>
    <p:sldId id="278" r:id="rId9"/>
    <p:sldId id="268" r:id="rId10"/>
    <p:sldId id="283" r:id="rId11"/>
    <p:sldId id="284" r:id="rId12"/>
    <p:sldId id="269" r:id="rId13"/>
    <p:sldId id="280" r:id="rId14"/>
    <p:sldId id="279" r:id="rId15"/>
    <p:sldId id="285" r:id="rId16"/>
    <p:sldId id="286" r:id="rId17"/>
    <p:sldId id="287" r:id="rId18"/>
    <p:sldId id="289" r:id="rId19"/>
    <p:sldId id="291" r:id="rId20"/>
    <p:sldId id="290" r:id="rId21"/>
    <p:sldId id="288" r:id="rId22"/>
    <p:sldId id="292" r:id="rId23"/>
    <p:sldId id="293" r:id="rId24"/>
    <p:sldId id="294" r:id="rId25"/>
    <p:sldId id="295" r:id="rId26"/>
    <p:sldId id="296" r:id="rId27"/>
    <p:sldId id="297" r:id="rId28"/>
    <p:sldId id="298" r:id="rId29"/>
    <p:sldId id="307" r:id="rId30"/>
    <p:sldId id="299" r:id="rId31"/>
    <p:sldId id="309" r:id="rId32"/>
    <p:sldId id="310" r:id="rId33"/>
    <p:sldId id="311" r:id="rId34"/>
    <p:sldId id="312" r:id="rId35"/>
    <p:sldId id="313" r:id="rId36"/>
    <p:sldId id="314" r:id="rId37"/>
    <p:sldId id="316" r:id="rId38"/>
    <p:sldId id="317" r:id="rId39"/>
    <p:sldId id="318" r:id="rId40"/>
    <p:sldId id="319" r:id="rId41"/>
    <p:sldId id="300" r:id="rId42"/>
    <p:sldId id="301" r:id="rId43"/>
    <p:sldId id="306" r:id="rId44"/>
    <p:sldId id="302" r:id="rId45"/>
    <p:sldId id="303" r:id="rId46"/>
    <p:sldId id="304" r:id="rId47"/>
    <p:sldId id="305" r:id="rId48"/>
    <p:sldId id="32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416" y="-5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CAE61B-6B37-43B1-B412-F9D0D21B5FB3}"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709C3-83DF-4153-A1EB-647DA8492CCB}" type="slidenum">
              <a:rPr lang="en-US" smtClean="0"/>
              <a:t>‹#›</a:t>
            </a:fld>
            <a:endParaRPr lang="en-US"/>
          </a:p>
        </p:txBody>
      </p:sp>
    </p:spTree>
    <p:extLst>
      <p:ext uri="{BB962C8B-B14F-4D97-AF65-F5344CB8AC3E}">
        <p14:creationId xmlns:p14="http://schemas.microsoft.com/office/powerpoint/2010/main" val="25299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CAE61B-6B37-43B1-B412-F9D0D21B5FB3}"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709C3-83DF-4153-A1EB-647DA8492CCB}" type="slidenum">
              <a:rPr lang="en-US" smtClean="0"/>
              <a:t>‹#›</a:t>
            </a:fld>
            <a:endParaRPr lang="en-US"/>
          </a:p>
        </p:txBody>
      </p:sp>
    </p:spTree>
    <p:extLst>
      <p:ext uri="{BB962C8B-B14F-4D97-AF65-F5344CB8AC3E}">
        <p14:creationId xmlns:p14="http://schemas.microsoft.com/office/powerpoint/2010/main" val="2367403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CAE61B-6B37-43B1-B412-F9D0D21B5FB3}"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709C3-83DF-4153-A1EB-647DA8492CCB}" type="slidenum">
              <a:rPr lang="en-US" smtClean="0"/>
              <a:t>‹#›</a:t>
            </a:fld>
            <a:endParaRPr lang="en-US"/>
          </a:p>
        </p:txBody>
      </p:sp>
    </p:spTree>
    <p:extLst>
      <p:ext uri="{BB962C8B-B14F-4D97-AF65-F5344CB8AC3E}">
        <p14:creationId xmlns:p14="http://schemas.microsoft.com/office/powerpoint/2010/main" val="275390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CAE61B-6B37-43B1-B412-F9D0D21B5FB3}"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709C3-83DF-4153-A1EB-647DA8492CCB}" type="slidenum">
              <a:rPr lang="en-US" smtClean="0"/>
              <a:t>‹#›</a:t>
            </a:fld>
            <a:endParaRPr lang="en-US"/>
          </a:p>
        </p:txBody>
      </p:sp>
    </p:spTree>
    <p:extLst>
      <p:ext uri="{BB962C8B-B14F-4D97-AF65-F5344CB8AC3E}">
        <p14:creationId xmlns:p14="http://schemas.microsoft.com/office/powerpoint/2010/main" val="3003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CAE61B-6B37-43B1-B412-F9D0D21B5FB3}"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709C3-83DF-4153-A1EB-647DA8492CCB}" type="slidenum">
              <a:rPr lang="en-US" smtClean="0"/>
              <a:t>‹#›</a:t>
            </a:fld>
            <a:endParaRPr lang="en-US"/>
          </a:p>
        </p:txBody>
      </p:sp>
    </p:spTree>
    <p:extLst>
      <p:ext uri="{BB962C8B-B14F-4D97-AF65-F5344CB8AC3E}">
        <p14:creationId xmlns:p14="http://schemas.microsoft.com/office/powerpoint/2010/main" val="1094737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CAE61B-6B37-43B1-B412-F9D0D21B5FB3}"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709C3-83DF-4153-A1EB-647DA8492CCB}" type="slidenum">
              <a:rPr lang="en-US" smtClean="0"/>
              <a:t>‹#›</a:t>
            </a:fld>
            <a:endParaRPr lang="en-US"/>
          </a:p>
        </p:txBody>
      </p:sp>
    </p:spTree>
    <p:extLst>
      <p:ext uri="{BB962C8B-B14F-4D97-AF65-F5344CB8AC3E}">
        <p14:creationId xmlns:p14="http://schemas.microsoft.com/office/powerpoint/2010/main" val="101250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CAE61B-6B37-43B1-B412-F9D0D21B5FB3}" type="datetimeFigureOut">
              <a:rPr lang="en-US" smtClean="0"/>
              <a:t>6/27/2022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8709C3-83DF-4153-A1EB-647DA8492CCB}" type="slidenum">
              <a:rPr lang="en-US" smtClean="0"/>
              <a:t>‹#›</a:t>
            </a:fld>
            <a:endParaRPr lang="en-US"/>
          </a:p>
        </p:txBody>
      </p:sp>
    </p:spTree>
    <p:extLst>
      <p:ext uri="{BB962C8B-B14F-4D97-AF65-F5344CB8AC3E}">
        <p14:creationId xmlns:p14="http://schemas.microsoft.com/office/powerpoint/2010/main" val="1040554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CAE61B-6B37-43B1-B412-F9D0D21B5FB3}" type="datetimeFigureOut">
              <a:rPr lang="en-US" smtClean="0"/>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8709C3-83DF-4153-A1EB-647DA8492CCB}" type="slidenum">
              <a:rPr lang="en-US" smtClean="0"/>
              <a:t>‹#›</a:t>
            </a:fld>
            <a:endParaRPr lang="en-US"/>
          </a:p>
        </p:txBody>
      </p:sp>
    </p:spTree>
    <p:extLst>
      <p:ext uri="{BB962C8B-B14F-4D97-AF65-F5344CB8AC3E}">
        <p14:creationId xmlns:p14="http://schemas.microsoft.com/office/powerpoint/2010/main" val="1906767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CAE61B-6B37-43B1-B412-F9D0D21B5FB3}" type="datetimeFigureOut">
              <a:rPr lang="en-US" smtClean="0"/>
              <a:t>6/27/2022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8709C3-83DF-4153-A1EB-647DA8492CCB}" type="slidenum">
              <a:rPr lang="en-US" smtClean="0"/>
              <a:t>‹#›</a:t>
            </a:fld>
            <a:endParaRPr lang="en-US"/>
          </a:p>
        </p:txBody>
      </p:sp>
    </p:spTree>
    <p:extLst>
      <p:ext uri="{BB962C8B-B14F-4D97-AF65-F5344CB8AC3E}">
        <p14:creationId xmlns:p14="http://schemas.microsoft.com/office/powerpoint/2010/main" val="94100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CAE61B-6B37-43B1-B412-F9D0D21B5FB3}"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709C3-83DF-4153-A1EB-647DA8492CCB}" type="slidenum">
              <a:rPr lang="en-US" smtClean="0"/>
              <a:t>‹#›</a:t>
            </a:fld>
            <a:endParaRPr lang="en-US"/>
          </a:p>
        </p:txBody>
      </p:sp>
    </p:spTree>
    <p:extLst>
      <p:ext uri="{BB962C8B-B14F-4D97-AF65-F5344CB8AC3E}">
        <p14:creationId xmlns:p14="http://schemas.microsoft.com/office/powerpoint/2010/main" val="91167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CAE61B-6B37-43B1-B412-F9D0D21B5FB3}"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709C3-83DF-4153-A1EB-647DA8492CCB}" type="slidenum">
              <a:rPr lang="en-US" smtClean="0"/>
              <a:t>‹#›</a:t>
            </a:fld>
            <a:endParaRPr lang="en-US"/>
          </a:p>
        </p:txBody>
      </p:sp>
    </p:spTree>
    <p:extLst>
      <p:ext uri="{BB962C8B-B14F-4D97-AF65-F5344CB8AC3E}">
        <p14:creationId xmlns:p14="http://schemas.microsoft.com/office/powerpoint/2010/main" val="2483762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CAE61B-6B37-43B1-B412-F9D0D21B5FB3}" type="datetimeFigureOut">
              <a:rPr lang="en-US" smtClean="0"/>
              <a:t>6/27/2022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709C3-83DF-4153-A1EB-647DA8492CCB}" type="slidenum">
              <a:rPr lang="en-US" smtClean="0"/>
              <a:t>‹#›</a:t>
            </a:fld>
            <a:endParaRPr lang="en-US"/>
          </a:p>
        </p:txBody>
      </p:sp>
    </p:spTree>
    <p:extLst>
      <p:ext uri="{BB962C8B-B14F-4D97-AF65-F5344CB8AC3E}">
        <p14:creationId xmlns:p14="http://schemas.microsoft.com/office/powerpoint/2010/main" val="1943289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7515" y="1362270"/>
            <a:ext cx="9556102" cy="830997"/>
          </a:xfrm>
          <a:prstGeom prst="rect">
            <a:avLst/>
          </a:prstGeom>
          <a:noFill/>
        </p:spPr>
        <p:txBody>
          <a:bodyPr wrap="square" rtlCol="0">
            <a:spAutoFit/>
          </a:bodyPr>
          <a:lstStyle/>
          <a:p>
            <a:pPr algn="ctr"/>
            <a:r>
              <a:rPr lang="en-US" sz="4800" b="1" dirty="0" smtClean="0">
                <a:solidFill>
                  <a:schemeClr val="accent2"/>
                </a:solidFill>
              </a:rPr>
              <a:t>MODULE 6</a:t>
            </a:r>
            <a:endParaRPr lang="en-US" sz="4800" b="1" dirty="0">
              <a:solidFill>
                <a:schemeClr val="accent2"/>
              </a:solidFill>
            </a:endParaRPr>
          </a:p>
        </p:txBody>
      </p:sp>
      <p:sp>
        <p:nvSpPr>
          <p:cNvPr id="6" name="TextBox 5"/>
          <p:cNvSpPr txBox="1"/>
          <p:nvPr/>
        </p:nvSpPr>
        <p:spPr>
          <a:xfrm>
            <a:off x="653142" y="2587505"/>
            <a:ext cx="10804849" cy="2123658"/>
          </a:xfrm>
          <a:prstGeom prst="rect">
            <a:avLst/>
          </a:prstGeom>
          <a:noFill/>
        </p:spPr>
        <p:txBody>
          <a:bodyPr wrap="square" rtlCol="0">
            <a:spAutoFit/>
          </a:bodyPr>
          <a:lstStyle/>
          <a:p>
            <a:pPr algn="ctr"/>
            <a:r>
              <a:rPr lang="en-US" sz="4400" b="1" dirty="0" smtClean="0"/>
              <a:t>Derived Data Types </a:t>
            </a:r>
          </a:p>
          <a:p>
            <a:pPr algn="ctr"/>
            <a:r>
              <a:rPr lang="en-US" sz="4400" b="1" dirty="0" smtClean="0"/>
              <a:t>&amp; </a:t>
            </a:r>
          </a:p>
          <a:p>
            <a:pPr algn="ctr"/>
            <a:r>
              <a:rPr lang="en-US" sz="4400" b="1" dirty="0" smtClean="0"/>
              <a:t>Intro. To </a:t>
            </a:r>
            <a:r>
              <a:rPr lang="en-GB" sz="4400" b="1" dirty="0"/>
              <a:t>Basic OOP </a:t>
            </a:r>
            <a:endParaRPr lang="en-US" sz="4400" b="1" dirty="0" smtClean="0"/>
          </a:p>
        </p:txBody>
      </p:sp>
      <p:sp>
        <p:nvSpPr>
          <p:cNvPr id="5" name="TextBox 4"/>
          <p:cNvSpPr txBox="1"/>
          <p:nvPr/>
        </p:nvSpPr>
        <p:spPr>
          <a:xfrm>
            <a:off x="669062" y="5104331"/>
            <a:ext cx="10804849" cy="707886"/>
          </a:xfrm>
          <a:prstGeom prst="rect">
            <a:avLst/>
          </a:prstGeom>
          <a:noFill/>
        </p:spPr>
        <p:txBody>
          <a:bodyPr wrap="square" rtlCol="0">
            <a:spAutoFit/>
          </a:bodyPr>
          <a:lstStyle/>
          <a:p>
            <a:pPr algn="ctr"/>
            <a:r>
              <a:rPr lang="en-GB" sz="4000" b="1" dirty="0" smtClean="0"/>
              <a:t>By: </a:t>
            </a:r>
            <a:r>
              <a:rPr lang="en-GB" sz="4000" b="1" dirty="0" err="1" smtClean="0"/>
              <a:t>Adekola</a:t>
            </a:r>
            <a:r>
              <a:rPr lang="en-GB" sz="4000" b="1" dirty="0" smtClean="0"/>
              <a:t> </a:t>
            </a:r>
            <a:r>
              <a:rPr lang="en-GB" sz="4000" b="1" dirty="0" err="1" smtClean="0"/>
              <a:t>Olubukola</a:t>
            </a:r>
            <a:r>
              <a:rPr lang="en-GB" sz="4000" b="1" dirty="0" smtClean="0"/>
              <a:t> PhD</a:t>
            </a:r>
            <a:endParaRPr lang="en-US" sz="4000" b="1" dirty="0"/>
          </a:p>
        </p:txBody>
      </p:sp>
    </p:spTree>
    <p:extLst>
      <p:ext uri="{BB962C8B-B14F-4D97-AF65-F5344CB8AC3E}">
        <p14:creationId xmlns:p14="http://schemas.microsoft.com/office/powerpoint/2010/main" val="40899096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3159"/>
            <a:ext cx="10515600" cy="863340"/>
          </a:xfrm>
        </p:spPr>
        <p:txBody>
          <a:bodyPr>
            <a:normAutofit/>
          </a:bodyPr>
          <a:lstStyle/>
          <a:p>
            <a:r>
              <a:rPr lang="en-US" sz="4000" b="1" dirty="0" err="1" smtClean="0"/>
              <a:t>Struct</a:t>
            </a:r>
            <a:r>
              <a:rPr lang="en-US" sz="4000" b="1" dirty="0" smtClean="0"/>
              <a:t>: (In Summary)</a:t>
            </a:r>
            <a:endParaRPr lang="en-US" sz="4000" b="1" dirty="0"/>
          </a:p>
        </p:txBody>
      </p:sp>
      <p:sp>
        <p:nvSpPr>
          <p:cNvPr id="3" name="Content Placeholder 2"/>
          <p:cNvSpPr>
            <a:spLocks noGrp="1"/>
          </p:cNvSpPr>
          <p:nvPr>
            <p:ph idx="1"/>
          </p:nvPr>
        </p:nvSpPr>
        <p:spPr>
          <a:xfrm>
            <a:off x="634482" y="1116498"/>
            <a:ext cx="10719318" cy="5741502"/>
          </a:xfrm>
        </p:spPr>
        <p:txBody>
          <a:bodyPr>
            <a:noAutofit/>
          </a:bodyPr>
          <a:lstStyle/>
          <a:p>
            <a:pPr marL="0" indent="0">
              <a:buNone/>
            </a:pPr>
            <a:r>
              <a:rPr lang="en-GB" dirty="0" smtClean="0"/>
              <a:t>Usually, a CD account has 3 pieces </a:t>
            </a:r>
            <a:r>
              <a:rPr lang="en-GB" dirty="0"/>
              <a:t>of data associated with it: </a:t>
            </a:r>
            <a:endParaRPr lang="en-GB" dirty="0" smtClean="0"/>
          </a:p>
          <a:p>
            <a:pPr marL="571500" indent="-571500">
              <a:buAutoNum type="romanLcParenR"/>
            </a:pPr>
            <a:r>
              <a:rPr lang="en-GB" dirty="0" smtClean="0"/>
              <a:t>the </a:t>
            </a:r>
            <a:r>
              <a:rPr lang="en-GB" dirty="0"/>
              <a:t>account </a:t>
            </a:r>
            <a:r>
              <a:rPr lang="en-GB" dirty="0" smtClean="0"/>
              <a:t>balance ( of type double)</a:t>
            </a:r>
          </a:p>
          <a:p>
            <a:pPr marL="571500" indent="-571500">
              <a:buFont typeface="Arial" panose="020B0604020202020204" pitchFamily="34" charset="0"/>
              <a:buAutoNum type="romanLcParenR"/>
            </a:pPr>
            <a:r>
              <a:rPr lang="en-GB" dirty="0" smtClean="0"/>
              <a:t>the </a:t>
            </a:r>
            <a:r>
              <a:rPr lang="en-GB" dirty="0"/>
              <a:t>interest </a:t>
            </a:r>
            <a:r>
              <a:rPr lang="en-GB" dirty="0" smtClean="0"/>
              <a:t>rate for </a:t>
            </a:r>
            <a:r>
              <a:rPr lang="en-GB" dirty="0"/>
              <a:t>the </a:t>
            </a:r>
            <a:r>
              <a:rPr lang="en-GB" dirty="0" smtClean="0"/>
              <a:t>account (of type </a:t>
            </a:r>
            <a:r>
              <a:rPr lang="en-GB" dirty="0"/>
              <a:t>double</a:t>
            </a:r>
            <a:r>
              <a:rPr lang="en-GB" dirty="0" smtClean="0"/>
              <a:t>)</a:t>
            </a:r>
          </a:p>
          <a:p>
            <a:pPr marL="571500" indent="-571500">
              <a:buAutoNum type="romanLcParenR"/>
            </a:pPr>
            <a:r>
              <a:rPr lang="en-GB" dirty="0" smtClean="0"/>
              <a:t>the term i.e. </a:t>
            </a:r>
            <a:r>
              <a:rPr lang="en-GB" dirty="0"/>
              <a:t>the number of months until </a:t>
            </a:r>
            <a:r>
              <a:rPr lang="en-GB" dirty="0" smtClean="0"/>
              <a:t>maturity (of type </a:t>
            </a:r>
            <a:r>
              <a:rPr lang="en-GB" dirty="0" err="1" smtClean="0"/>
              <a:t>int</a:t>
            </a:r>
            <a:r>
              <a:rPr lang="en-GB" dirty="0" smtClean="0"/>
              <a:t>)</a:t>
            </a:r>
          </a:p>
          <a:p>
            <a:pPr marL="0" indent="0">
              <a:buNone/>
            </a:pPr>
            <a:r>
              <a:rPr lang="en-GB" dirty="0" smtClean="0"/>
              <a:t>Structure </a:t>
            </a:r>
            <a:r>
              <a:rPr lang="en-GB" dirty="0"/>
              <a:t>definition </a:t>
            </a:r>
            <a:r>
              <a:rPr lang="en-GB" dirty="0" smtClean="0"/>
              <a:t>format is </a:t>
            </a:r>
            <a:r>
              <a:rPr lang="en-GB" dirty="0"/>
              <a:t>as follows:</a:t>
            </a:r>
          </a:p>
          <a:p>
            <a:pPr marL="0" indent="0">
              <a:buNone/>
            </a:pPr>
            <a:endParaRPr lang="en-US" dirty="0"/>
          </a:p>
        </p:txBody>
      </p:sp>
      <p:pic>
        <p:nvPicPr>
          <p:cNvPr id="4" name="Picture 3"/>
          <p:cNvPicPr>
            <a:picLocks noChangeAspect="1"/>
          </p:cNvPicPr>
          <p:nvPr/>
        </p:nvPicPr>
        <p:blipFill>
          <a:blip r:embed="rId2"/>
          <a:stretch>
            <a:fillRect/>
          </a:stretch>
        </p:blipFill>
        <p:spPr>
          <a:xfrm>
            <a:off x="721895" y="3914271"/>
            <a:ext cx="3286067" cy="2654969"/>
          </a:xfrm>
          <a:prstGeom prst="rect">
            <a:avLst/>
          </a:prstGeom>
        </p:spPr>
      </p:pic>
      <p:sp>
        <p:nvSpPr>
          <p:cNvPr id="5" name="TextBox 4"/>
          <p:cNvSpPr txBox="1"/>
          <p:nvPr/>
        </p:nvSpPr>
        <p:spPr>
          <a:xfrm rot="10800000" flipH="1" flipV="1">
            <a:off x="4007961" y="3706325"/>
            <a:ext cx="7855175" cy="3046988"/>
          </a:xfrm>
          <a:prstGeom prst="rect">
            <a:avLst/>
          </a:prstGeom>
          <a:noFill/>
        </p:spPr>
        <p:txBody>
          <a:bodyPr wrap="square" rtlCol="0">
            <a:spAutoFit/>
          </a:bodyPr>
          <a:lstStyle/>
          <a:p>
            <a:r>
              <a:rPr lang="en-US" sz="2400" dirty="0" smtClean="0"/>
              <a:t>Such that: </a:t>
            </a:r>
            <a:r>
              <a:rPr lang="en-US" sz="2400" b="1" dirty="0" err="1" smtClean="0"/>
              <a:t>struct</a:t>
            </a:r>
            <a:r>
              <a:rPr lang="en-US" sz="2400" dirty="0" smtClean="0"/>
              <a:t> </a:t>
            </a:r>
            <a:r>
              <a:rPr lang="en-US" sz="2400" dirty="0"/>
              <a:t>is a required keyword; </a:t>
            </a:r>
            <a:r>
              <a:rPr lang="en-US" sz="2400" b="1" i="1" dirty="0"/>
              <a:t>tag </a:t>
            </a:r>
            <a:r>
              <a:rPr lang="en-US" sz="2400" dirty="0"/>
              <a:t>is a name that identifies structures </a:t>
            </a:r>
            <a:r>
              <a:rPr lang="en-US" sz="2400" b="1" dirty="0"/>
              <a:t>of </a:t>
            </a:r>
            <a:r>
              <a:rPr lang="en-US" sz="2400" dirty="0"/>
              <a:t>this type </a:t>
            </a:r>
            <a:r>
              <a:rPr lang="en-US" sz="2400" dirty="0" smtClean="0"/>
              <a:t>(having </a:t>
            </a:r>
            <a:r>
              <a:rPr lang="en-US" sz="2400" dirty="0"/>
              <a:t>this composition</a:t>
            </a:r>
            <a:r>
              <a:rPr lang="en-US" sz="2400" dirty="0" smtClean="0"/>
              <a:t>); </a:t>
            </a:r>
            <a:r>
              <a:rPr lang="en-US" sz="2400" b="1" i="1" dirty="0"/>
              <a:t>member I , member 2, </a:t>
            </a:r>
            <a:r>
              <a:rPr lang="en-US" sz="2400" dirty="0"/>
              <a:t>. . . , </a:t>
            </a:r>
            <a:r>
              <a:rPr lang="en-US" sz="2400" b="1" i="1" dirty="0"/>
              <a:t>member m </a:t>
            </a:r>
            <a:r>
              <a:rPr lang="en-US" sz="2400" dirty="0"/>
              <a:t>are individual </a:t>
            </a:r>
            <a:r>
              <a:rPr lang="en-US" sz="2400" dirty="0" smtClean="0"/>
              <a:t>member declarations</a:t>
            </a:r>
            <a:r>
              <a:rPr lang="en-US" sz="2400" dirty="0"/>
              <a:t>.</a:t>
            </a:r>
            <a:r>
              <a:rPr lang="en-US" sz="2400" dirty="0" smtClean="0"/>
              <a:t> </a:t>
            </a:r>
          </a:p>
          <a:p>
            <a:r>
              <a:rPr lang="en-GB" sz="2400" dirty="0"/>
              <a:t>The </a:t>
            </a:r>
            <a:r>
              <a:rPr lang="en-GB" sz="2400" b="1" dirty="0"/>
              <a:t>tag</a:t>
            </a:r>
            <a:r>
              <a:rPr lang="en-GB" sz="2400" dirty="0"/>
              <a:t> can be any legal identifier (but not</a:t>
            </a:r>
          </a:p>
          <a:p>
            <a:r>
              <a:rPr lang="en-US" sz="2400" dirty="0"/>
              <a:t>a keyword</a:t>
            </a:r>
            <a:r>
              <a:rPr lang="en-US" sz="2400" dirty="0" smtClean="0"/>
              <a:t>). </a:t>
            </a:r>
            <a:r>
              <a:rPr lang="en-US" sz="2400" b="1" i="1" dirty="0" smtClean="0"/>
              <a:t>Members</a:t>
            </a:r>
            <a:r>
              <a:rPr lang="en-US" sz="2400" dirty="0" smtClean="0"/>
              <a:t> could be of any types, </a:t>
            </a:r>
            <a:r>
              <a:rPr lang="en-US" sz="2400" dirty="0" err="1" smtClean="0"/>
              <a:t>int</a:t>
            </a:r>
            <a:r>
              <a:rPr lang="en-US" sz="2400" dirty="0" smtClean="0"/>
              <a:t>, float, array or even another </a:t>
            </a:r>
            <a:r>
              <a:rPr lang="en-US" sz="2400" dirty="0" err="1" smtClean="0"/>
              <a:t>struct</a:t>
            </a:r>
            <a:r>
              <a:rPr lang="en-US" sz="2400" dirty="0" smtClean="0"/>
              <a:t>. Here, structure definitions are seen as structure declarations. </a:t>
            </a:r>
            <a:endParaRPr lang="en-US" sz="2400" dirty="0"/>
          </a:p>
        </p:txBody>
      </p:sp>
    </p:spTree>
    <p:extLst>
      <p:ext uri="{BB962C8B-B14F-4D97-AF65-F5344CB8AC3E}">
        <p14:creationId xmlns:p14="http://schemas.microsoft.com/office/powerpoint/2010/main" val="35701391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631" y="253159"/>
            <a:ext cx="10515600" cy="863340"/>
          </a:xfrm>
        </p:spPr>
        <p:txBody>
          <a:bodyPr>
            <a:normAutofit/>
          </a:bodyPr>
          <a:lstStyle/>
          <a:p>
            <a:r>
              <a:rPr lang="en-US" sz="4000" b="1" dirty="0" err="1" smtClean="0"/>
              <a:t>Struct</a:t>
            </a:r>
            <a:r>
              <a:rPr lang="en-US" sz="4000" b="1" dirty="0" smtClean="0"/>
              <a:t>: Example 1</a:t>
            </a:r>
            <a:endParaRPr lang="en-US" sz="4000" b="1" dirty="0"/>
          </a:p>
        </p:txBody>
      </p:sp>
      <p:sp>
        <p:nvSpPr>
          <p:cNvPr id="3" name="Content Placeholder 2"/>
          <p:cNvSpPr>
            <a:spLocks noGrp="1"/>
          </p:cNvSpPr>
          <p:nvPr>
            <p:ph idx="1"/>
          </p:nvPr>
        </p:nvSpPr>
        <p:spPr>
          <a:xfrm>
            <a:off x="634482" y="1116498"/>
            <a:ext cx="10719318" cy="5741502"/>
          </a:xfrm>
        </p:spPr>
        <p:txBody>
          <a:bodyPr>
            <a:noAutofit/>
          </a:bodyPr>
          <a:lstStyle/>
          <a:p>
            <a:pPr marL="0" indent="0">
              <a:buNone/>
            </a:pPr>
            <a:r>
              <a:rPr lang="en-GB" sz="2600" b="1" dirty="0" err="1"/>
              <a:t>struct</a:t>
            </a:r>
            <a:r>
              <a:rPr lang="en-GB" sz="2600" dirty="0"/>
              <a:t> </a:t>
            </a:r>
            <a:r>
              <a:rPr lang="en-GB" sz="2600" dirty="0" err="1"/>
              <a:t>CDAccount</a:t>
            </a:r>
            <a:endParaRPr lang="en-GB" sz="2600" dirty="0"/>
          </a:p>
          <a:p>
            <a:pPr marL="0" indent="0">
              <a:buNone/>
            </a:pPr>
            <a:r>
              <a:rPr lang="en-GB" sz="2600" dirty="0"/>
              <a:t>{</a:t>
            </a:r>
          </a:p>
          <a:p>
            <a:pPr marL="0" indent="0">
              <a:buNone/>
            </a:pPr>
            <a:r>
              <a:rPr lang="en-GB" sz="2600" dirty="0" smtClean="0"/>
              <a:t>    double </a:t>
            </a:r>
            <a:r>
              <a:rPr lang="en-GB" sz="2600" dirty="0"/>
              <a:t>balance;</a:t>
            </a:r>
          </a:p>
          <a:p>
            <a:pPr marL="0" indent="0">
              <a:buNone/>
            </a:pPr>
            <a:r>
              <a:rPr lang="en-GB" sz="2600" dirty="0" smtClean="0"/>
              <a:t>    double </a:t>
            </a:r>
            <a:r>
              <a:rPr lang="en-GB" sz="2600" dirty="0" err="1"/>
              <a:t>interest_rate</a:t>
            </a:r>
            <a:r>
              <a:rPr lang="en-GB" sz="2600" dirty="0"/>
              <a:t>;</a:t>
            </a:r>
          </a:p>
          <a:p>
            <a:pPr marL="0" indent="0">
              <a:buNone/>
            </a:pPr>
            <a:r>
              <a:rPr lang="en-GB" sz="2600" dirty="0" smtClean="0"/>
              <a:t>    </a:t>
            </a:r>
            <a:r>
              <a:rPr lang="en-GB" sz="2600" dirty="0" err="1" smtClean="0"/>
              <a:t>int</a:t>
            </a:r>
            <a:r>
              <a:rPr lang="en-GB" sz="2600" dirty="0" smtClean="0"/>
              <a:t> </a:t>
            </a:r>
            <a:r>
              <a:rPr lang="en-GB" sz="2600" dirty="0"/>
              <a:t>term; </a:t>
            </a:r>
            <a:r>
              <a:rPr lang="en-GB" sz="2600" dirty="0" smtClean="0"/>
              <a:t>//number of months </a:t>
            </a:r>
            <a:r>
              <a:rPr lang="en-GB" sz="2600" dirty="0"/>
              <a:t>until maturity</a:t>
            </a:r>
          </a:p>
          <a:p>
            <a:pPr marL="0" indent="0">
              <a:buNone/>
            </a:pPr>
            <a:r>
              <a:rPr lang="en-GB" sz="2600" dirty="0" smtClean="0"/>
              <a:t>};</a:t>
            </a:r>
          </a:p>
          <a:p>
            <a:pPr marL="0" indent="0">
              <a:buNone/>
            </a:pPr>
            <a:r>
              <a:rPr lang="en-GB" sz="2600" dirty="0" smtClean="0"/>
              <a:t>Like a globally defined constant declaration, a </a:t>
            </a:r>
            <a:r>
              <a:rPr lang="en-GB" sz="2600" dirty="0"/>
              <a:t>structure definition is usually placed outside of any function </a:t>
            </a:r>
            <a:r>
              <a:rPr lang="en-GB" sz="2600" dirty="0" smtClean="0"/>
              <a:t>definition. </a:t>
            </a:r>
            <a:r>
              <a:rPr lang="en-GB" sz="2600" dirty="0"/>
              <a:t>The structure type is then available to </a:t>
            </a:r>
            <a:r>
              <a:rPr lang="en-GB" sz="2600" dirty="0" smtClean="0"/>
              <a:t>all the </a:t>
            </a:r>
            <a:r>
              <a:rPr lang="en-GB" sz="2600" dirty="0"/>
              <a:t>code that follows the structure definition. </a:t>
            </a:r>
            <a:r>
              <a:rPr lang="en-GB" sz="2600" dirty="0" smtClean="0"/>
              <a:t>The </a:t>
            </a:r>
            <a:r>
              <a:rPr lang="en-GB" sz="2600" dirty="0"/>
              <a:t>structure type can </a:t>
            </a:r>
            <a:r>
              <a:rPr lang="en-GB" sz="2600" dirty="0" smtClean="0"/>
              <a:t>be used like </a:t>
            </a:r>
            <a:r>
              <a:rPr lang="en-GB" sz="2600" dirty="0"/>
              <a:t>the predefined types </a:t>
            </a:r>
            <a:r>
              <a:rPr lang="en-GB" sz="2600" dirty="0" err="1"/>
              <a:t>int</a:t>
            </a:r>
            <a:r>
              <a:rPr lang="en-GB" sz="2600" dirty="0"/>
              <a:t>, </a:t>
            </a:r>
            <a:r>
              <a:rPr lang="en-GB" sz="2600" dirty="0" smtClean="0"/>
              <a:t>char etc.</a:t>
            </a:r>
          </a:p>
          <a:p>
            <a:pPr marL="0" indent="0">
              <a:buNone/>
            </a:pPr>
            <a:r>
              <a:rPr lang="en-GB" sz="2600" dirty="0" smtClean="0"/>
              <a:t>We can declare 2 variables of type </a:t>
            </a:r>
            <a:r>
              <a:rPr lang="en-US" sz="2600" dirty="0" err="1"/>
              <a:t>CDAccount</a:t>
            </a:r>
            <a:r>
              <a:rPr lang="en-US" sz="2600" dirty="0"/>
              <a:t> </a:t>
            </a:r>
            <a:r>
              <a:rPr lang="en-US" sz="2600" dirty="0" smtClean="0"/>
              <a:t>as follows:</a:t>
            </a:r>
          </a:p>
          <a:p>
            <a:pPr marL="0" indent="0">
              <a:buNone/>
            </a:pPr>
            <a:r>
              <a:rPr lang="en-US" sz="2600" dirty="0" smtClean="0"/>
              <a:t>	</a:t>
            </a:r>
            <a:r>
              <a:rPr lang="en-US" sz="2600" dirty="0" err="1" smtClean="0"/>
              <a:t>CDAccount</a:t>
            </a:r>
            <a:r>
              <a:rPr lang="en-US" sz="2600" dirty="0" smtClean="0"/>
              <a:t> </a:t>
            </a:r>
            <a:r>
              <a:rPr lang="en-US" sz="2600" dirty="0" err="1" smtClean="0"/>
              <a:t>childAccount</a:t>
            </a:r>
            <a:r>
              <a:rPr lang="en-US" sz="2600" dirty="0"/>
              <a:t>, </a:t>
            </a:r>
            <a:r>
              <a:rPr lang="en-US" sz="2600" dirty="0" err="1" smtClean="0"/>
              <a:t>adultAccount</a:t>
            </a:r>
            <a:r>
              <a:rPr lang="en-US" sz="2600" dirty="0" smtClean="0"/>
              <a:t>;</a:t>
            </a:r>
            <a:endParaRPr lang="en-US" sz="2600" dirty="0"/>
          </a:p>
        </p:txBody>
      </p:sp>
    </p:spTree>
    <p:extLst>
      <p:ext uri="{BB962C8B-B14F-4D97-AF65-F5344CB8AC3E}">
        <p14:creationId xmlns:p14="http://schemas.microsoft.com/office/powerpoint/2010/main" val="4292794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126"/>
            <a:ext cx="10515600" cy="549775"/>
          </a:xfrm>
        </p:spPr>
        <p:txBody>
          <a:bodyPr>
            <a:normAutofit fontScale="90000"/>
          </a:bodyPr>
          <a:lstStyle/>
          <a:p>
            <a:r>
              <a:rPr lang="en-US" sz="3600" b="1" dirty="0" smtClean="0"/>
              <a:t>Code Illustration:</a:t>
            </a:r>
            <a:endParaRPr 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102" y="554526"/>
            <a:ext cx="8951496" cy="6153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8868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854"/>
            <a:ext cx="10515600" cy="642581"/>
          </a:xfrm>
        </p:spPr>
        <p:txBody>
          <a:bodyPr>
            <a:normAutofit fontScale="90000"/>
          </a:bodyPr>
          <a:lstStyle/>
          <a:p>
            <a:r>
              <a:rPr lang="en-US" b="1" dirty="0" smtClean="0"/>
              <a:t>Manipulating structure members(variables):</a:t>
            </a:r>
            <a:endParaRPr lang="en-US" b="1" dirty="0"/>
          </a:p>
        </p:txBody>
      </p:sp>
      <p:sp>
        <p:nvSpPr>
          <p:cNvPr id="3" name="Content Placeholder 2"/>
          <p:cNvSpPr>
            <a:spLocks noGrp="1"/>
          </p:cNvSpPr>
          <p:nvPr>
            <p:ph idx="1"/>
          </p:nvPr>
        </p:nvSpPr>
        <p:spPr>
          <a:xfrm>
            <a:off x="838199" y="836582"/>
            <a:ext cx="10736179" cy="5852975"/>
          </a:xfrm>
        </p:spPr>
        <p:txBody>
          <a:bodyPr>
            <a:noAutofit/>
          </a:bodyPr>
          <a:lstStyle/>
          <a:p>
            <a:pPr marL="0" indent="0">
              <a:buNone/>
            </a:pPr>
            <a:r>
              <a:rPr lang="en-US" sz="2400" dirty="0"/>
              <a:t>The members of a structure are usually processed individually, as separate entities. Therefore, we must be able to access the individual structure members. A structure member can be accessed by:</a:t>
            </a:r>
          </a:p>
          <a:p>
            <a:pPr marL="0" indent="0">
              <a:buNone/>
            </a:pPr>
            <a:r>
              <a:rPr lang="en-US" sz="2400" dirty="0"/>
              <a:t>                          </a:t>
            </a:r>
            <a:r>
              <a:rPr lang="en-US" sz="2400" b="1" i="1" dirty="0" err="1"/>
              <a:t>variable.member</a:t>
            </a:r>
            <a:endParaRPr lang="en-US" sz="2400" b="1" i="1" dirty="0"/>
          </a:p>
          <a:p>
            <a:r>
              <a:rPr lang="en-US" sz="2400" b="1" i="1" dirty="0" smtClean="0"/>
              <a:t>variable </a:t>
            </a:r>
            <a:r>
              <a:rPr lang="en-US" sz="2400" dirty="0"/>
              <a:t>is the name of a structure-type </a:t>
            </a:r>
            <a:r>
              <a:rPr lang="en-US" sz="2400" dirty="0" smtClean="0"/>
              <a:t>variable.</a:t>
            </a:r>
          </a:p>
          <a:p>
            <a:r>
              <a:rPr lang="en-US" sz="2400" b="1" i="1" dirty="0" smtClean="0"/>
              <a:t>member </a:t>
            </a:r>
            <a:r>
              <a:rPr lang="en-US" sz="2400" dirty="0"/>
              <a:t>refers to the name of a member within the structure. </a:t>
            </a:r>
            <a:endParaRPr lang="en-US" sz="2400" dirty="0" smtClean="0"/>
          </a:p>
          <a:p>
            <a:r>
              <a:rPr lang="en-US" sz="2400" dirty="0" smtClean="0"/>
              <a:t>The </a:t>
            </a:r>
            <a:r>
              <a:rPr lang="en-US" sz="2400" dirty="0"/>
              <a:t>dot (.) operator is inserted between variable and member. The dot (.) is a member of the highest precedence group, and its associativity is left to right.</a:t>
            </a:r>
            <a:endParaRPr lang="en-US" sz="2000" dirty="0"/>
          </a:p>
          <a:p>
            <a:pPr marL="0" indent="0">
              <a:buNone/>
            </a:pPr>
            <a:r>
              <a:rPr lang="en-GB" sz="2400" dirty="0" smtClean="0"/>
              <a:t>E.g.</a:t>
            </a:r>
            <a:endParaRPr lang="en-GB" sz="2400" dirty="0"/>
          </a:p>
          <a:p>
            <a:pPr marL="514350" indent="-514350">
              <a:buFont typeface="+mj-lt"/>
              <a:buAutoNum type="arabicParenR"/>
            </a:pPr>
            <a:r>
              <a:rPr lang="en-GB" sz="2400" dirty="0" err="1"/>
              <a:t>account.balance</a:t>
            </a:r>
            <a:r>
              <a:rPr lang="en-GB" sz="2400" dirty="0"/>
              <a:t> = 1000.00;</a:t>
            </a:r>
          </a:p>
          <a:p>
            <a:pPr marL="514350" indent="-514350">
              <a:buFont typeface="+mj-lt"/>
              <a:buAutoNum type="arabicParenR"/>
            </a:pPr>
            <a:r>
              <a:rPr lang="en-GB" sz="2400" dirty="0" err="1"/>
              <a:t>account.balance</a:t>
            </a:r>
            <a:r>
              <a:rPr lang="en-GB" sz="2400" dirty="0"/>
              <a:t> = </a:t>
            </a:r>
            <a:r>
              <a:rPr lang="en-GB" sz="2400" dirty="0" err="1"/>
              <a:t>account.balance</a:t>
            </a:r>
            <a:r>
              <a:rPr lang="en-GB" sz="2400" dirty="0"/>
              <a:t> + interest;</a:t>
            </a:r>
            <a:endParaRPr lang="en-US" sz="2400" dirty="0"/>
          </a:p>
        </p:txBody>
      </p:sp>
    </p:spTree>
    <p:extLst>
      <p:ext uri="{BB962C8B-B14F-4D97-AF65-F5344CB8AC3E}">
        <p14:creationId xmlns:p14="http://schemas.microsoft.com/office/powerpoint/2010/main" val="3321410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9591"/>
          </a:xfrm>
        </p:spPr>
        <p:txBody>
          <a:bodyPr>
            <a:normAutofit fontScale="90000"/>
          </a:bodyPr>
          <a:lstStyle/>
          <a:p>
            <a:r>
              <a:rPr lang="en-US" b="1" dirty="0" err="1" smtClean="0"/>
              <a:t>struct</a:t>
            </a:r>
            <a:r>
              <a:rPr lang="en-US" b="1" dirty="0"/>
              <a:t>: Example </a:t>
            </a:r>
            <a:r>
              <a:rPr lang="en-US" b="1" dirty="0" smtClean="0"/>
              <a:t>2</a:t>
            </a:r>
            <a:endParaRPr lang="en-US" dirty="0"/>
          </a:p>
        </p:txBody>
      </p:sp>
      <p:sp>
        <p:nvSpPr>
          <p:cNvPr id="3" name="Content Placeholder 2"/>
          <p:cNvSpPr>
            <a:spLocks noGrp="1"/>
          </p:cNvSpPr>
          <p:nvPr>
            <p:ph idx="1"/>
          </p:nvPr>
        </p:nvSpPr>
        <p:spPr>
          <a:xfrm>
            <a:off x="790074" y="1055604"/>
            <a:ext cx="10928684" cy="5561765"/>
          </a:xfrm>
        </p:spPr>
        <p:txBody>
          <a:bodyPr>
            <a:normAutofit fontScale="92500" lnSpcReduction="20000"/>
          </a:bodyPr>
          <a:lstStyle/>
          <a:p>
            <a:pPr marL="0" indent="0">
              <a:buNone/>
            </a:pPr>
            <a:r>
              <a:rPr lang="en-US" sz="2400" b="1" dirty="0" err="1" smtClean="0"/>
              <a:t>struct</a:t>
            </a:r>
            <a:r>
              <a:rPr lang="en-US" sz="2400" dirty="0" smtClean="0"/>
              <a:t> account {</a:t>
            </a:r>
          </a:p>
          <a:p>
            <a:pPr marL="0" indent="0">
              <a:buNone/>
            </a:pPr>
            <a:r>
              <a:rPr lang="en-GB" sz="2400" dirty="0" err="1"/>
              <a:t>i</a:t>
            </a:r>
            <a:r>
              <a:rPr lang="en-GB" sz="2400" dirty="0" err="1" smtClean="0"/>
              <a:t>nt</a:t>
            </a:r>
            <a:r>
              <a:rPr lang="en-GB" sz="2400" dirty="0" smtClean="0"/>
              <a:t> </a:t>
            </a:r>
            <a:r>
              <a:rPr lang="en-GB" sz="2400" dirty="0" err="1" smtClean="0"/>
              <a:t>acct_no</a:t>
            </a:r>
            <a:r>
              <a:rPr lang="en-GB" sz="2400" dirty="0" smtClean="0"/>
              <a:t>;</a:t>
            </a:r>
          </a:p>
          <a:p>
            <a:pPr marL="0" indent="0">
              <a:buNone/>
            </a:pPr>
            <a:r>
              <a:rPr lang="en-GB" sz="2400" dirty="0"/>
              <a:t>c</a:t>
            </a:r>
            <a:r>
              <a:rPr lang="en-GB" sz="2400" dirty="0" smtClean="0"/>
              <a:t>har </a:t>
            </a:r>
            <a:r>
              <a:rPr lang="en-GB" sz="2400" dirty="0" err="1" smtClean="0"/>
              <a:t>acct_type</a:t>
            </a:r>
            <a:r>
              <a:rPr lang="en-GB" sz="2400" dirty="0" smtClean="0"/>
              <a:t>;</a:t>
            </a:r>
          </a:p>
          <a:p>
            <a:pPr marL="0" indent="0">
              <a:buNone/>
            </a:pPr>
            <a:r>
              <a:rPr lang="en-GB" sz="2400" dirty="0"/>
              <a:t>s</a:t>
            </a:r>
            <a:r>
              <a:rPr lang="en-GB" sz="2400" dirty="0" smtClean="0"/>
              <a:t>tring name;</a:t>
            </a:r>
          </a:p>
          <a:p>
            <a:pPr marL="0" indent="0">
              <a:buNone/>
            </a:pPr>
            <a:r>
              <a:rPr lang="en-GB" sz="2400" dirty="0" smtClean="0"/>
              <a:t>float balance;</a:t>
            </a:r>
          </a:p>
          <a:p>
            <a:pPr marL="0" indent="0">
              <a:buNone/>
            </a:pPr>
            <a:r>
              <a:rPr lang="en-GB" sz="2400" dirty="0" smtClean="0"/>
              <a:t>};</a:t>
            </a:r>
          </a:p>
          <a:p>
            <a:pPr marL="0" indent="0">
              <a:buNone/>
            </a:pPr>
            <a:r>
              <a:rPr lang="en-GB" sz="2400" dirty="0"/>
              <a:t>a</a:t>
            </a:r>
            <a:r>
              <a:rPr lang="en-GB" sz="2400" dirty="0" smtClean="0"/>
              <a:t>ccount </a:t>
            </a:r>
            <a:r>
              <a:rPr lang="en-GB" sz="2400" dirty="0" err="1" smtClean="0"/>
              <a:t>oldcustomer</a:t>
            </a:r>
            <a:r>
              <a:rPr lang="en-GB" sz="2400" dirty="0" smtClean="0"/>
              <a:t>, </a:t>
            </a:r>
            <a:r>
              <a:rPr lang="en-GB" sz="2400" dirty="0" err="1" smtClean="0"/>
              <a:t>newcustomer</a:t>
            </a:r>
            <a:r>
              <a:rPr lang="en-GB" sz="2400" dirty="0" smtClean="0"/>
              <a:t>; //variable of type account</a:t>
            </a:r>
          </a:p>
          <a:p>
            <a:pPr marL="0" indent="0">
              <a:buNone/>
            </a:pPr>
            <a:r>
              <a:rPr lang="en-GB" sz="2400" dirty="0" err="1" smtClean="0"/>
              <a:t>oldcustomer</a:t>
            </a:r>
            <a:r>
              <a:rPr lang="en-GB" sz="2400" dirty="0" smtClean="0"/>
              <a:t> = {1001, ’C’, “Daniel </a:t>
            </a:r>
            <a:r>
              <a:rPr lang="en-GB" sz="2400" dirty="0" err="1" smtClean="0"/>
              <a:t>Adekola</a:t>
            </a:r>
            <a:r>
              <a:rPr lang="en-GB" sz="2400" dirty="0" smtClean="0"/>
              <a:t>”, 10000.50};  //setting of initial values</a:t>
            </a:r>
          </a:p>
          <a:p>
            <a:pPr marL="0" indent="0">
              <a:buNone/>
            </a:pPr>
            <a:endParaRPr lang="en-GB" sz="2400" dirty="0"/>
          </a:p>
          <a:p>
            <a:pPr marL="0" indent="0">
              <a:buNone/>
            </a:pPr>
            <a:r>
              <a:rPr lang="en-GB" sz="2400" dirty="0" smtClean="0"/>
              <a:t>//referencing  the present account balance for </a:t>
            </a:r>
            <a:r>
              <a:rPr lang="en-GB" sz="2400" b="1" i="1" dirty="0" err="1" smtClean="0"/>
              <a:t>oldcustomer</a:t>
            </a:r>
            <a:r>
              <a:rPr lang="en-GB" sz="2400" dirty="0" smtClean="0"/>
              <a:t> structure type variable</a:t>
            </a:r>
          </a:p>
          <a:p>
            <a:pPr marL="0" indent="0">
              <a:buNone/>
            </a:pPr>
            <a:r>
              <a:rPr lang="en-GB" sz="2400" dirty="0" err="1" smtClean="0"/>
              <a:t>cout</a:t>
            </a:r>
            <a:r>
              <a:rPr lang="en-GB" sz="2400" dirty="0" smtClean="0"/>
              <a:t>&lt;&lt;“The present balance is: ”&lt;&lt; </a:t>
            </a:r>
            <a:r>
              <a:rPr lang="en-GB" sz="2400" dirty="0" err="1" smtClean="0"/>
              <a:t>oldcustomer.balance</a:t>
            </a:r>
            <a:r>
              <a:rPr lang="en-GB" sz="2400" dirty="0" smtClean="0"/>
              <a:t>;</a:t>
            </a:r>
          </a:p>
          <a:p>
            <a:pPr marL="0" indent="0">
              <a:buNone/>
            </a:pPr>
            <a:r>
              <a:rPr lang="en-GB" sz="2400" dirty="0"/>
              <a:t>//updating account balance for </a:t>
            </a:r>
            <a:r>
              <a:rPr lang="en-GB" sz="2400" b="1" i="1" dirty="0" err="1"/>
              <a:t>oldcustomer</a:t>
            </a:r>
            <a:r>
              <a:rPr lang="en-GB" sz="2400" dirty="0"/>
              <a:t> structure type </a:t>
            </a:r>
            <a:r>
              <a:rPr lang="en-GB" sz="2400" dirty="0" smtClean="0"/>
              <a:t>variable</a:t>
            </a:r>
          </a:p>
          <a:p>
            <a:pPr marL="0" indent="0">
              <a:buNone/>
            </a:pPr>
            <a:r>
              <a:rPr lang="en-GB" sz="2400" dirty="0" smtClean="0"/>
              <a:t>float deposit;</a:t>
            </a:r>
          </a:p>
          <a:p>
            <a:pPr marL="0" indent="0">
              <a:buNone/>
            </a:pPr>
            <a:r>
              <a:rPr lang="en-GB" sz="2400" dirty="0" smtClean="0"/>
              <a:t> </a:t>
            </a:r>
            <a:r>
              <a:rPr lang="en-GB" sz="2400" dirty="0" err="1" smtClean="0"/>
              <a:t>cin</a:t>
            </a:r>
            <a:r>
              <a:rPr lang="en-GB" sz="2400" dirty="0" smtClean="0"/>
              <a:t>&gt;&gt;deposit;</a:t>
            </a:r>
          </a:p>
          <a:p>
            <a:pPr marL="0" indent="0">
              <a:buNone/>
            </a:pPr>
            <a:r>
              <a:rPr lang="en-GB" sz="2400" dirty="0" smtClean="0"/>
              <a:t> </a:t>
            </a:r>
            <a:r>
              <a:rPr lang="en-GB" sz="2400" dirty="0" err="1" smtClean="0"/>
              <a:t>oldcustomer.balance</a:t>
            </a:r>
            <a:r>
              <a:rPr lang="en-GB" sz="2400" dirty="0" smtClean="0"/>
              <a:t> = </a:t>
            </a:r>
            <a:r>
              <a:rPr lang="en-GB" sz="2400" dirty="0" err="1" smtClean="0"/>
              <a:t>oldcustomer.balance</a:t>
            </a:r>
            <a:r>
              <a:rPr lang="en-GB" sz="2400" dirty="0" smtClean="0"/>
              <a:t> + deposit ;</a:t>
            </a:r>
            <a:endParaRPr lang="en-GB" sz="2400" dirty="0"/>
          </a:p>
          <a:p>
            <a:pPr marL="0" indent="0">
              <a:buNone/>
            </a:pPr>
            <a:endParaRPr lang="en-GB" sz="2400" dirty="0" smtClean="0"/>
          </a:p>
          <a:p>
            <a:pPr marL="0" indent="0">
              <a:buNone/>
            </a:pPr>
            <a:endParaRPr lang="en-GB" sz="2400" dirty="0" smtClean="0"/>
          </a:p>
          <a:p>
            <a:pPr marL="0" indent="0">
              <a:buNone/>
            </a:pPr>
            <a:endParaRPr lang="en-GB" sz="2400" dirty="0"/>
          </a:p>
          <a:p>
            <a:pPr marL="0" indent="0">
              <a:buNone/>
            </a:pPr>
            <a:endParaRPr lang="en-US" sz="2400" dirty="0"/>
          </a:p>
        </p:txBody>
      </p:sp>
    </p:spTree>
    <p:extLst>
      <p:ext uri="{BB962C8B-B14F-4D97-AF65-F5344CB8AC3E}">
        <p14:creationId xmlns:p14="http://schemas.microsoft.com/office/powerpoint/2010/main" val="2561857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9591"/>
          </a:xfrm>
        </p:spPr>
        <p:txBody>
          <a:bodyPr>
            <a:normAutofit fontScale="90000"/>
          </a:bodyPr>
          <a:lstStyle/>
          <a:p>
            <a:r>
              <a:rPr lang="en-US" b="1" dirty="0"/>
              <a:t>Reusing </a:t>
            </a:r>
            <a:r>
              <a:rPr lang="en-US" b="1" dirty="0" smtClean="0"/>
              <a:t>member names:</a:t>
            </a:r>
            <a:endParaRPr lang="en-US" b="1" dirty="0"/>
          </a:p>
        </p:txBody>
      </p:sp>
      <p:sp>
        <p:nvSpPr>
          <p:cNvPr id="3" name="Content Placeholder 2"/>
          <p:cNvSpPr>
            <a:spLocks noGrp="1"/>
          </p:cNvSpPr>
          <p:nvPr>
            <p:ph idx="1"/>
          </p:nvPr>
        </p:nvSpPr>
        <p:spPr>
          <a:xfrm>
            <a:off x="790074" y="1055604"/>
            <a:ext cx="10928684" cy="5561765"/>
          </a:xfrm>
        </p:spPr>
        <p:txBody>
          <a:bodyPr>
            <a:noAutofit/>
          </a:bodyPr>
          <a:lstStyle/>
          <a:p>
            <a:pPr marL="0" indent="0">
              <a:buNone/>
            </a:pPr>
            <a:r>
              <a:rPr lang="en-US" sz="2400" dirty="0" smtClean="0"/>
              <a:t>Each </a:t>
            </a:r>
            <a:r>
              <a:rPr lang="en-US" sz="2400" dirty="0"/>
              <a:t>structure is a self-contained entity with respect to member definitions. Thus</a:t>
            </a:r>
            <a:r>
              <a:rPr lang="en-US" sz="2400" b="1" dirty="0"/>
              <a:t>, </a:t>
            </a:r>
            <a:r>
              <a:rPr lang="en-US" sz="2400" dirty="0"/>
              <a:t>the same member name can be used in different structures to represent different data. i.e. the scope of a member name is confined to the particular structure within which it is </a:t>
            </a:r>
            <a:r>
              <a:rPr lang="en-US" sz="2400" dirty="0" smtClean="0"/>
              <a:t>defined. Consider the following example:</a:t>
            </a:r>
          </a:p>
          <a:p>
            <a:pPr marL="0" indent="0">
              <a:buNone/>
            </a:pPr>
            <a:endParaRPr lang="en-GB" sz="2400" dirty="0"/>
          </a:p>
          <a:p>
            <a:pPr marL="0" indent="0">
              <a:buNone/>
            </a:pPr>
            <a:endParaRPr lang="en-GB" sz="2400" dirty="0" smtClean="0"/>
          </a:p>
          <a:p>
            <a:pPr marL="0" indent="0">
              <a:buNone/>
            </a:pPr>
            <a:endParaRPr lang="en-GB" sz="2400" dirty="0"/>
          </a:p>
          <a:p>
            <a:pPr marL="0" indent="0">
              <a:buNone/>
            </a:pPr>
            <a:endParaRPr lang="en-GB" sz="2400" dirty="0" smtClean="0"/>
          </a:p>
          <a:p>
            <a:pPr marL="0" indent="0">
              <a:buNone/>
            </a:pPr>
            <a:endParaRPr lang="en-GB" sz="2400" dirty="0"/>
          </a:p>
          <a:p>
            <a:pPr marL="0" indent="0">
              <a:buNone/>
            </a:pPr>
            <a:endParaRPr lang="en-GB" sz="2400" dirty="0" smtClean="0"/>
          </a:p>
          <a:p>
            <a:pPr marL="0" indent="0">
              <a:buNone/>
            </a:pPr>
            <a:endParaRPr lang="en-GB" sz="2400" dirty="0"/>
          </a:p>
          <a:p>
            <a:pPr marL="0" indent="0">
              <a:buNone/>
            </a:pPr>
            <a:r>
              <a:rPr lang="en-US" sz="2400" dirty="0" smtClean="0"/>
              <a:t>In </a:t>
            </a:r>
            <a:r>
              <a:rPr lang="en-US" sz="2400" dirty="0"/>
              <a:t>this example </a:t>
            </a:r>
            <a:r>
              <a:rPr lang="en-US" sz="2400" dirty="0" smtClean="0"/>
              <a:t>variable/ member </a:t>
            </a:r>
            <a:r>
              <a:rPr lang="en-US" sz="2400" b="1" dirty="0" smtClean="0"/>
              <a:t>a </a:t>
            </a:r>
            <a:r>
              <a:rPr lang="en-US" sz="2400" dirty="0"/>
              <a:t>is of type float in </a:t>
            </a:r>
            <a:r>
              <a:rPr lang="en-US" sz="2400" b="1" dirty="0"/>
              <a:t>first </a:t>
            </a:r>
            <a:r>
              <a:rPr lang="en-US" sz="2400" dirty="0" err="1"/>
              <a:t>struct</a:t>
            </a:r>
            <a:r>
              <a:rPr lang="en-US" sz="2400" dirty="0"/>
              <a:t> but char in </a:t>
            </a:r>
            <a:r>
              <a:rPr lang="en-US" sz="2400" b="1" dirty="0"/>
              <a:t>second</a:t>
            </a:r>
            <a:r>
              <a:rPr lang="en-US" sz="2400" dirty="0"/>
              <a:t>. This is allowed, since the scope of each set of member definitions is confined to its respective </a:t>
            </a:r>
            <a:r>
              <a:rPr lang="en-US" sz="2400" dirty="0" smtClean="0"/>
              <a:t>structure.</a:t>
            </a:r>
            <a:endParaRPr lang="en-US" sz="2400" dirty="0"/>
          </a:p>
          <a:p>
            <a:pPr marL="0" indent="0">
              <a:buNone/>
            </a:pPr>
            <a:endParaRPr lang="en-US" sz="2400" dirty="0"/>
          </a:p>
        </p:txBody>
      </p:sp>
      <p:pic>
        <p:nvPicPr>
          <p:cNvPr id="4" name="Picture 3"/>
          <p:cNvPicPr>
            <a:picLocks noChangeAspect="1"/>
          </p:cNvPicPr>
          <p:nvPr/>
        </p:nvPicPr>
        <p:blipFill>
          <a:blip r:embed="rId2"/>
          <a:stretch>
            <a:fillRect/>
          </a:stretch>
        </p:blipFill>
        <p:spPr>
          <a:xfrm>
            <a:off x="930441" y="2446365"/>
            <a:ext cx="2499663" cy="3256603"/>
          </a:xfrm>
          <a:prstGeom prst="rect">
            <a:avLst/>
          </a:prstGeom>
        </p:spPr>
      </p:pic>
    </p:spTree>
    <p:extLst>
      <p:ext uri="{BB962C8B-B14F-4D97-AF65-F5344CB8AC3E}">
        <p14:creationId xmlns:p14="http://schemas.microsoft.com/office/powerpoint/2010/main" val="86242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9591"/>
          </a:xfrm>
        </p:spPr>
        <p:txBody>
          <a:bodyPr>
            <a:normAutofit fontScale="90000"/>
          </a:bodyPr>
          <a:lstStyle/>
          <a:p>
            <a:r>
              <a:rPr lang="en-US" b="1" dirty="0" smtClean="0"/>
              <a:t>Further Example:</a:t>
            </a:r>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785" y="1931522"/>
            <a:ext cx="4557162" cy="1677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26785" y="883957"/>
            <a:ext cx="10899858" cy="830997"/>
          </a:xfrm>
          <a:prstGeom prst="rect">
            <a:avLst/>
          </a:prstGeom>
          <a:noFill/>
        </p:spPr>
        <p:txBody>
          <a:bodyPr wrap="square" rtlCol="0">
            <a:spAutoFit/>
          </a:bodyPr>
          <a:lstStyle/>
          <a:p>
            <a:r>
              <a:rPr lang="en-GB" sz="2400" dirty="0" smtClean="0"/>
              <a:t>Consider the  following 2 </a:t>
            </a:r>
            <a:r>
              <a:rPr lang="en-GB" sz="2400" b="1" i="1" dirty="0" err="1" smtClean="0"/>
              <a:t>struct</a:t>
            </a:r>
            <a:r>
              <a:rPr lang="en-GB" sz="2400" dirty="0" smtClean="0"/>
              <a:t> definitions within the same program. If we declare also different structure variables for the structure definition:</a:t>
            </a:r>
            <a:endParaRPr lang="en-US" sz="24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782" y="3590026"/>
            <a:ext cx="3504583" cy="2193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826781" y="5737105"/>
            <a:ext cx="5213072" cy="830997"/>
          </a:xfrm>
          <a:prstGeom prst="rect">
            <a:avLst/>
          </a:prstGeom>
        </p:spPr>
        <p:txBody>
          <a:bodyPr wrap="square">
            <a:spAutoFit/>
          </a:bodyPr>
          <a:lstStyle/>
          <a:p>
            <a:r>
              <a:rPr lang="en-US" sz="2400" b="1" dirty="0" err="1"/>
              <a:t>FertilizerStock</a:t>
            </a:r>
            <a:r>
              <a:rPr lang="en-US" sz="2400" b="1" dirty="0"/>
              <a:t> </a:t>
            </a:r>
            <a:r>
              <a:rPr lang="en-US" sz="2400" b="1" dirty="0" smtClean="0"/>
              <a:t> </a:t>
            </a:r>
            <a:r>
              <a:rPr lang="en-US" sz="2400" dirty="0" err="1" smtClean="0"/>
              <a:t>growFast</a:t>
            </a:r>
            <a:r>
              <a:rPr lang="en-US" sz="2400" b="1" dirty="0" smtClean="0"/>
              <a:t>;  </a:t>
            </a:r>
            <a:endParaRPr lang="en-US" sz="2000" b="1" dirty="0"/>
          </a:p>
          <a:p>
            <a:r>
              <a:rPr lang="en-US" sz="2400" b="1" dirty="0" err="1"/>
              <a:t>CropYield</a:t>
            </a:r>
            <a:r>
              <a:rPr lang="en-US" sz="2400" b="1" dirty="0"/>
              <a:t> </a:t>
            </a:r>
            <a:r>
              <a:rPr lang="en-US" sz="2400" dirty="0"/>
              <a:t>apples</a:t>
            </a:r>
            <a:r>
              <a:rPr lang="en-US" sz="2400" b="1" dirty="0"/>
              <a:t>;</a:t>
            </a:r>
          </a:p>
        </p:txBody>
      </p:sp>
      <p:sp>
        <p:nvSpPr>
          <p:cNvPr id="9" name="Rectangle 8"/>
          <p:cNvSpPr/>
          <p:nvPr/>
        </p:nvSpPr>
        <p:spPr>
          <a:xfrm>
            <a:off x="7160234" y="2137429"/>
            <a:ext cx="3809184" cy="830997"/>
          </a:xfrm>
          <a:prstGeom prst="rect">
            <a:avLst/>
          </a:prstGeom>
        </p:spPr>
        <p:txBody>
          <a:bodyPr wrap="none">
            <a:spAutoFit/>
          </a:bodyPr>
          <a:lstStyle/>
          <a:p>
            <a:pPr marL="457200" indent="-457200">
              <a:buFont typeface="+mj-lt"/>
              <a:buAutoNum type="arabicPeriod" startAt="17"/>
            </a:pPr>
            <a:r>
              <a:rPr lang="en-US" sz="2400" dirty="0" err="1" smtClean="0"/>
              <a:t>growFast.quantity</a:t>
            </a:r>
            <a:r>
              <a:rPr lang="en-US" sz="2400" dirty="0" smtClean="0"/>
              <a:t> = 200;</a:t>
            </a:r>
          </a:p>
          <a:p>
            <a:pPr marL="457200" indent="-457200">
              <a:buFont typeface="+mj-lt"/>
              <a:buAutoNum type="arabicPeriod" startAt="17"/>
            </a:pPr>
            <a:r>
              <a:rPr lang="en-US" sz="2400" dirty="0" err="1"/>
              <a:t>a</a:t>
            </a:r>
            <a:r>
              <a:rPr lang="en-US" sz="2400" dirty="0" err="1" smtClean="0"/>
              <a:t>pples.quantity</a:t>
            </a:r>
            <a:r>
              <a:rPr lang="en-US" sz="2400" dirty="0" smtClean="0"/>
              <a:t> = 300;</a:t>
            </a:r>
            <a:endParaRPr lang="en-US" sz="2400" dirty="0"/>
          </a:p>
        </p:txBody>
      </p:sp>
      <p:sp>
        <p:nvSpPr>
          <p:cNvPr id="10" name="TextBox 9"/>
          <p:cNvSpPr txBox="1"/>
          <p:nvPr/>
        </p:nvSpPr>
        <p:spPr>
          <a:xfrm>
            <a:off x="417711" y="1955584"/>
            <a:ext cx="481259" cy="4524315"/>
          </a:xfrm>
          <a:prstGeom prst="rect">
            <a:avLst/>
          </a:prstGeom>
          <a:noFill/>
        </p:spPr>
        <p:txBody>
          <a:bodyPr wrap="square" rtlCol="0">
            <a:spAutoFit/>
          </a:bodyPr>
          <a:lstStyle/>
          <a:p>
            <a:r>
              <a:rPr lang="en-GB" dirty="0" smtClean="0"/>
              <a:t>1</a:t>
            </a:r>
          </a:p>
          <a:p>
            <a:r>
              <a:rPr lang="en-GB" dirty="0" smtClean="0"/>
              <a:t>2</a:t>
            </a:r>
          </a:p>
          <a:p>
            <a:r>
              <a:rPr lang="en-GB" dirty="0" smtClean="0"/>
              <a:t>3</a:t>
            </a:r>
          </a:p>
          <a:p>
            <a:r>
              <a:rPr lang="en-GB" dirty="0" smtClean="0"/>
              <a:t>4</a:t>
            </a:r>
          </a:p>
          <a:p>
            <a:r>
              <a:rPr lang="en-GB" dirty="0" smtClean="0"/>
              <a:t>5</a:t>
            </a:r>
          </a:p>
          <a:p>
            <a:r>
              <a:rPr lang="en-GB" dirty="0" smtClean="0"/>
              <a:t>6</a:t>
            </a:r>
          </a:p>
          <a:p>
            <a:r>
              <a:rPr lang="en-GB" dirty="0" smtClean="0"/>
              <a:t>7</a:t>
            </a:r>
          </a:p>
          <a:p>
            <a:r>
              <a:rPr lang="en-GB" dirty="0" smtClean="0"/>
              <a:t>8</a:t>
            </a:r>
          </a:p>
          <a:p>
            <a:r>
              <a:rPr lang="en-GB" dirty="0" smtClean="0"/>
              <a:t>9</a:t>
            </a:r>
          </a:p>
          <a:p>
            <a:r>
              <a:rPr lang="en-GB" dirty="0" smtClean="0"/>
              <a:t>10</a:t>
            </a:r>
          </a:p>
          <a:p>
            <a:r>
              <a:rPr lang="en-GB" dirty="0" smtClean="0"/>
              <a:t>11</a:t>
            </a:r>
          </a:p>
          <a:p>
            <a:r>
              <a:rPr lang="en-GB" dirty="0" smtClean="0"/>
              <a:t>12</a:t>
            </a:r>
          </a:p>
          <a:p>
            <a:r>
              <a:rPr lang="en-GB" dirty="0" smtClean="0"/>
              <a:t>13</a:t>
            </a:r>
          </a:p>
          <a:p>
            <a:r>
              <a:rPr lang="en-GB" dirty="0" smtClean="0"/>
              <a:t>14</a:t>
            </a:r>
          </a:p>
          <a:p>
            <a:r>
              <a:rPr lang="en-GB" dirty="0" smtClean="0"/>
              <a:t>15</a:t>
            </a:r>
          </a:p>
          <a:p>
            <a:r>
              <a:rPr lang="en-GB" dirty="0" smtClean="0"/>
              <a:t>16</a:t>
            </a:r>
            <a:endParaRPr lang="en-US" dirty="0"/>
          </a:p>
        </p:txBody>
      </p:sp>
      <p:sp>
        <p:nvSpPr>
          <p:cNvPr id="11" name="Rectangle 10"/>
          <p:cNvSpPr/>
          <p:nvPr/>
        </p:nvSpPr>
        <p:spPr>
          <a:xfrm>
            <a:off x="6039854" y="3318015"/>
            <a:ext cx="5867504" cy="34163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sz="2400" b="1" dirty="0" smtClean="0"/>
              <a:t>NOTE</a:t>
            </a:r>
            <a:r>
              <a:rPr lang="en-GB" sz="2400" dirty="0" smtClean="0"/>
              <a:t>: if </a:t>
            </a:r>
            <a:r>
              <a:rPr lang="en-GB" sz="2400" b="1" dirty="0"/>
              <a:t>apples</a:t>
            </a:r>
            <a:r>
              <a:rPr lang="en-GB" sz="2400" dirty="0"/>
              <a:t> and </a:t>
            </a:r>
            <a:r>
              <a:rPr lang="en-GB" sz="2400" b="1" dirty="0"/>
              <a:t>oranges</a:t>
            </a:r>
            <a:r>
              <a:rPr lang="en-GB" sz="2400" dirty="0"/>
              <a:t> are structure variables of the type </a:t>
            </a:r>
            <a:r>
              <a:rPr lang="en-GB" sz="2400" b="1" dirty="0" err="1"/>
              <a:t>CropYield</a:t>
            </a:r>
            <a:r>
              <a:rPr lang="en-GB" sz="2400" dirty="0"/>
              <a:t> </a:t>
            </a:r>
            <a:r>
              <a:rPr lang="en-GB" sz="2400" dirty="0" smtClean="0"/>
              <a:t>as defined</a:t>
            </a:r>
            <a:endParaRPr lang="en-GB" sz="2400" dirty="0"/>
          </a:p>
          <a:p>
            <a:r>
              <a:rPr lang="en-GB" sz="2400" dirty="0" smtClean="0"/>
              <a:t>, </a:t>
            </a:r>
            <a:r>
              <a:rPr lang="en-GB" sz="2400" dirty="0"/>
              <a:t>then the following is </a:t>
            </a:r>
            <a:r>
              <a:rPr lang="en-GB" sz="2400" dirty="0" smtClean="0"/>
              <a:t>allowed:</a:t>
            </a:r>
            <a:endParaRPr lang="en-GB" sz="2400" dirty="0"/>
          </a:p>
          <a:p>
            <a:endParaRPr lang="en-US" sz="2400" dirty="0" smtClean="0"/>
          </a:p>
          <a:p>
            <a:r>
              <a:rPr lang="en-US" sz="2400" dirty="0" smtClean="0"/>
              <a:t>apples </a:t>
            </a:r>
            <a:r>
              <a:rPr lang="en-US" sz="2400" dirty="0"/>
              <a:t>= oranges</a:t>
            </a:r>
            <a:r>
              <a:rPr lang="en-US" sz="2400" dirty="0" smtClean="0"/>
              <a:t>;</a:t>
            </a:r>
          </a:p>
          <a:p>
            <a:endParaRPr lang="en-GB" sz="2400" dirty="0"/>
          </a:p>
          <a:p>
            <a:r>
              <a:rPr lang="en-GB" sz="2400" dirty="0"/>
              <a:t>This assignment statement is equivalent to:</a:t>
            </a:r>
          </a:p>
          <a:p>
            <a:r>
              <a:rPr lang="en-US" sz="2400" dirty="0" err="1"/>
              <a:t>apples.quantity</a:t>
            </a:r>
            <a:r>
              <a:rPr lang="en-US" sz="2400" dirty="0"/>
              <a:t> = </a:t>
            </a:r>
            <a:r>
              <a:rPr lang="en-US" sz="2400" dirty="0" err="1"/>
              <a:t>oranges.quantity</a:t>
            </a:r>
            <a:r>
              <a:rPr lang="en-US" sz="2400" dirty="0"/>
              <a:t>;</a:t>
            </a:r>
          </a:p>
          <a:p>
            <a:r>
              <a:rPr lang="en-US" sz="2400" dirty="0" err="1"/>
              <a:t>apples.size</a:t>
            </a:r>
            <a:r>
              <a:rPr lang="en-US" sz="2400" dirty="0"/>
              <a:t> = </a:t>
            </a:r>
            <a:r>
              <a:rPr lang="en-US" sz="2400" dirty="0" err="1"/>
              <a:t>oranges.size</a:t>
            </a:r>
            <a:r>
              <a:rPr lang="en-US" sz="2400" dirty="0"/>
              <a:t>;</a:t>
            </a:r>
          </a:p>
        </p:txBody>
      </p:sp>
    </p:spTree>
    <p:extLst>
      <p:ext uri="{BB962C8B-B14F-4D97-AF65-F5344CB8AC3E}">
        <p14:creationId xmlns:p14="http://schemas.microsoft.com/office/powerpoint/2010/main" val="27976640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43"/>
            <a:ext cx="10515600" cy="669591"/>
          </a:xfrm>
        </p:spPr>
        <p:txBody>
          <a:bodyPr>
            <a:normAutofit fontScale="90000"/>
          </a:bodyPr>
          <a:lstStyle/>
          <a:p>
            <a:r>
              <a:rPr lang="en-US" b="1" dirty="0" smtClean="0"/>
              <a:t>Note:</a:t>
            </a:r>
            <a:endParaRPr lang="en-US" b="1" dirty="0"/>
          </a:p>
        </p:txBody>
      </p:sp>
      <p:sp>
        <p:nvSpPr>
          <p:cNvPr id="6" name="TextBox 5"/>
          <p:cNvSpPr txBox="1"/>
          <p:nvPr/>
        </p:nvSpPr>
        <p:spPr>
          <a:xfrm>
            <a:off x="423082" y="571138"/>
            <a:ext cx="11303562" cy="707886"/>
          </a:xfrm>
          <a:prstGeom prst="rect">
            <a:avLst/>
          </a:prstGeom>
          <a:noFill/>
        </p:spPr>
        <p:txBody>
          <a:bodyPr wrap="square" rtlCol="0">
            <a:spAutoFit/>
          </a:bodyPr>
          <a:lstStyle/>
          <a:p>
            <a:pPr marL="342900" indent="-342900">
              <a:buFont typeface="Arial" pitchFamily="34" charset="0"/>
              <a:buChar char="•"/>
            </a:pPr>
            <a:r>
              <a:rPr lang="en-US" sz="2000" dirty="0" smtClean="0"/>
              <a:t>A structure definition must end with a semicolon. Also, you are </a:t>
            </a:r>
            <a:r>
              <a:rPr lang="en-GB" sz="2000" dirty="0" smtClean="0"/>
              <a:t>allowed </a:t>
            </a:r>
            <a:r>
              <a:rPr lang="en-GB" sz="2000" dirty="0"/>
              <a:t>to list structure variable names between that final brace and that </a:t>
            </a:r>
            <a:r>
              <a:rPr lang="en-GB" sz="2000" dirty="0" smtClean="0"/>
              <a:t>final </a:t>
            </a:r>
            <a:r>
              <a:rPr lang="en-US" sz="2000" dirty="0" smtClean="0"/>
              <a:t>semicolon</a:t>
            </a:r>
            <a:r>
              <a:rPr lang="en-US" sz="2000" dirty="0"/>
              <a:t>.</a:t>
            </a:r>
          </a:p>
        </p:txBody>
      </p:sp>
      <p:sp>
        <p:nvSpPr>
          <p:cNvPr id="11" name="Rectangle 10"/>
          <p:cNvSpPr/>
          <p:nvPr/>
        </p:nvSpPr>
        <p:spPr>
          <a:xfrm>
            <a:off x="826785" y="1319287"/>
            <a:ext cx="5867504"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i="1" dirty="0" err="1"/>
              <a:t>struct</a:t>
            </a:r>
            <a:r>
              <a:rPr lang="en-US" sz="2000" i="1" dirty="0"/>
              <a:t> </a:t>
            </a:r>
            <a:r>
              <a:rPr lang="en-US" sz="2000" dirty="0" err="1"/>
              <a:t>CropYield</a:t>
            </a:r>
            <a:endParaRPr lang="en-US" sz="2000" dirty="0"/>
          </a:p>
          <a:p>
            <a:r>
              <a:rPr lang="en-US" sz="2000" dirty="0"/>
              <a:t>{</a:t>
            </a:r>
          </a:p>
          <a:p>
            <a:r>
              <a:rPr lang="en-US" sz="2000" i="1" dirty="0" smtClean="0"/>
              <a:t>     </a:t>
            </a:r>
            <a:r>
              <a:rPr lang="en-US" sz="2000" i="1" dirty="0" err="1" smtClean="0"/>
              <a:t>int</a:t>
            </a:r>
            <a:r>
              <a:rPr lang="en-US" sz="2000" i="1" dirty="0" smtClean="0"/>
              <a:t> </a:t>
            </a:r>
            <a:r>
              <a:rPr lang="en-US" sz="2000" dirty="0"/>
              <a:t>quantity;</a:t>
            </a:r>
          </a:p>
          <a:p>
            <a:r>
              <a:rPr lang="en-US" sz="2000" i="1" dirty="0" smtClean="0"/>
              <a:t>     double </a:t>
            </a:r>
            <a:r>
              <a:rPr lang="en-US" sz="2000" dirty="0"/>
              <a:t>size;</a:t>
            </a:r>
          </a:p>
          <a:p>
            <a:r>
              <a:rPr lang="en-US" sz="2000" dirty="0" smtClean="0"/>
              <a:t>} apples, oranges;</a:t>
            </a:r>
            <a:endParaRPr lang="en-US" sz="2000" dirty="0"/>
          </a:p>
        </p:txBody>
      </p:sp>
      <p:sp>
        <p:nvSpPr>
          <p:cNvPr id="3" name="Rectangle 2"/>
          <p:cNvSpPr/>
          <p:nvPr/>
        </p:nvSpPr>
        <p:spPr>
          <a:xfrm>
            <a:off x="532263" y="2992989"/>
            <a:ext cx="11308628" cy="707886"/>
          </a:xfrm>
          <a:prstGeom prst="rect">
            <a:avLst/>
          </a:prstGeom>
        </p:spPr>
        <p:txBody>
          <a:bodyPr wrap="square">
            <a:spAutoFit/>
          </a:bodyPr>
          <a:lstStyle/>
          <a:p>
            <a:pPr marL="342900" indent="-342900">
              <a:buFont typeface="Arial" pitchFamily="34" charset="0"/>
              <a:buChar char="•"/>
            </a:pPr>
            <a:r>
              <a:rPr lang="en-US" sz="2000" b="1" dirty="0"/>
              <a:t>A </a:t>
            </a:r>
            <a:r>
              <a:rPr lang="en-US" sz="2000" dirty="0"/>
              <a:t>structure variable may be defined </a:t>
            </a:r>
            <a:r>
              <a:rPr lang="en-US" sz="2000" b="1" dirty="0"/>
              <a:t>as </a:t>
            </a:r>
            <a:r>
              <a:rPr lang="en-US" sz="2000" dirty="0"/>
              <a:t>a member of another structure. In such situations, the declaration of the embedded structure must appear before the declaration of the outer structure.</a:t>
            </a:r>
          </a:p>
        </p:txBody>
      </p:sp>
      <p:pic>
        <p:nvPicPr>
          <p:cNvPr id="13" name="Picture 12"/>
          <p:cNvPicPr>
            <a:picLocks noChangeAspect="1"/>
          </p:cNvPicPr>
          <p:nvPr/>
        </p:nvPicPr>
        <p:blipFill>
          <a:blip r:embed="rId2"/>
          <a:stretch>
            <a:fillRect/>
          </a:stretch>
        </p:blipFill>
        <p:spPr>
          <a:xfrm>
            <a:off x="826785" y="3700875"/>
            <a:ext cx="3358376" cy="3157125"/>
          </a:xfrm>
          <a:prstGeom prst="rect">
            <a:avLst/>
          </a:prstGeom>
        </p:spPr>
      </p:pic>
      <p:sp>
        <p:nvSpPr>
          <p:cNvPr id="14" name="TextBox 13"/>
          <p:cNvSpPr txBox="1"/>
          <p:nvPr/>
        </p:nvSpPr>
        <p:spPr>
          <a:xfrm>
            <a:off x="5351264" y="5279437"/>
            <a:ext cx="5958420" cy="1200329"/>
          </a:xfrm>
          <a:prstGeom prst="rect">
            <a:avLst/>
          </a:prstGeom>
          <a:noFill/>
          <a:ln>
            <a:solidFill>
              <a:srgbClr val="00B0F0"/>
            </a:solidFill>
          </a:ln>
        </p:spPr>
        <p:txBody>
          <a:bodyPr wrap="square" rtlCol="0">
            <a:spAutoFit/>
          </a:bodyPr>
          <a:lstStyle/>
          <a:p>
            <a:r>
              <a:rPr lang="en-US" sz="2400" dirty="0"/>
              <a:t>The second structure </a:t>
            </a:r>
            <a:r>
              <a:rPr lang="en-US" sz="2400" b="1" dirty="0"/>
              <a:t>(account) </a:t>
            </a:r>
            <a:r>
              <a:rPr lang="en-US" sz="2400" dirty="0"/>
              <a:t>now contains another structure </a:t>
            </a:r>
            <a:r>
              <a:rPr lang="en-US" sz="2400" b="1" dirty="0"/>
              <a:t>(date) as </a:t>
            </a:r>
            <a:r>
              <a:rPr lang="en-US" sz="2400" dirty="0"/>
              <a:t>one of its members</a:t>
            </a:r>
          </a:p>
        </p:txBody>
      </p:sp>
    </p:spTree>
    <p:extLst>
      <p:ext uri="{BB962C8B-B14F-4D97-AF65-F5344CB8AC3E}">
        <p14:creationId xmlns:p14="http://schemas.microsoft.com/office/powerpoint/2010/main" val="1153692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8"/>
            <a:ext cx="10515600" cy="1325563"/>
          </a:xfrm>
        </p:spPr>
        <p:txBody>
          <a:bodyPr>
            <a:normAutofit/>
          </a:bodyPr>
          <a:lstStyle/>
          <a:p>
            <a:pPr marL="0" indent="0"/>
            <a:r>
              <a:rPr lang="en-GB" sz="4000" b="1" dirty="0"/>
              <a:t>Basis of Object oriented Programming Concepts</a:t>
            </a:r>
            <a:endParaRPr lang="en-US" sz="4000" b="1" dirty="0"/>
          </a:p>
        </p:txBody>
      </p:sp>
      <p:sp>
        <p:nvSpPr>
          <p:cNvPr id="3" name="Content Placeholder 2"/>
          <p:cNvSpPr>
            <a:spLocks noGrp="1"/>
          </p:cNvSpPr>
          <p:nvPr>
            <p:ph idx="1"/>
          </p:nvPr>
        </p:nvSpPr>
        <p:spPr>
          <a:xfrm>
            <a:off x="838200" y="1392491"/>
            <a:ext cx="10515600" cy="5152688"/>
          </a:xfrm>
        </p:spPr>
        <p:txBody>
          <a:bodyPr>
            <a:noAutofit/>
          </a:bodyPr>
          <a:lstStyle/>
          <a:p>
            <a:pPr marL="0" indent="0" algn="just">
              <a:buNone/>
            </a:pPr>
            <a:r>
              <a:rPr lang="en-US" dirty="0" smtClean="0"/>
              <a:t>In Object Oriented Programming (OOP) paradigm,  </a:t>
            </a:r>
            <a:r>
              <a:rPr lang="en-US" dirty="0"/>
              <a:t>the basic building block </a:t>
            </a:r>
            <a:r>
              <a:rPr lang="en-US" dirty="0" smtClean="0"/>
              <a:t>are </a:t>
            </a:r>
            <a:r>
              <a:rPr lang="en-US" b="1" dirty="0" smtClean="0"/>
              <a:t>objects</a:t>
            </a:r>
            <a:r>
              <a:rPr lang="en-US" dirty="0" smtClean="0"/>
              <a:t> </a:t>
            </a:r>
            <a:r>
              <a:rPr lang="en-US" dirty="0"/>
              <a:t>and </a:t>
            </a:r>
            <a:r>
              <a:rPr lang="en-US" dirty="0" smtClean="0"/>
              <a:t>are implemented </a:t>
            </a:r>
            <a:r>
              <a:rPr lang="en-US" dirty="0"/>
              <a:t>in </a:t>
            </a:r>
            <a:r>
              <a:rPr lang="en-US" b="1" dirty="0" smtClean="0"/>
              <a:t>classes</a:t>
            </a:r>
            <a:r>
              <a:rPr lang="en-US" dirty="0" smtClean="0"/>
              <a:t>. Software solution coming out of OOP are simply interacting objects. The essential features of object oriented concepts that distinguished it from procedural programming are basically </a:t>
            </a:r>
            <a:r>
              <a:rPr lang="en-US" b="1" dirty="0" smtClean="0"/>
              <a:t>encapsulation, polymorphism and inheritance</a:t>
            </a:r>
            <a:r>
              <a:rPr lang="en-US" dirty="0" smtClean="0"/>
              <a:t>. All these are implemented in classes or via classes so to speak.  Then what is a class? </a:t>
            </a:r>
          </a:p>
          <a:p>
            <a:pPr marL="0" indent="0" algn="just">
              <a:buNone/>
            </a:pPr>
            <a:r>
              <a:rPr lang="en-US" dirty="0" smtClean="0"/>
              <a:t>A </a:t>
            </a:r>
            <a:r>
              <a:rPr lang="en-US" b="1" dirty="0" smtClean="0"/>
              <a:t>class</a:t>
            </a:r>
            <a:r>
              <a:rPr lang="en-GB" dirty="0"/>
              <a:t> </a:t>
            </a:r>
            <a:r>
              <a:rPr lang="en-GB" b="1" dirty="0" smtClean="0"/>
              <a:t>defines</a:t>
            </a:r>
            <a:r>
              <a:rPr lang="en-GB" dirty="0" smtClean="0"/>
              <a:t> </a:t>
            </a:r>
            <a:r>
              <a:rPr lang="en-GB" dirty="0"/>
              <a:t>the form of an </a:t>
            </a:r>
            <a:r>
              <a:rPr lang="en-GB" b="1" dirty="0" smtClean="0"/>
              <a:t>object</a:t>
            </a:r>
            <a:r>
              <a:rPr lang="en-GB" dirty="0" smtClean="0"/>
              <a:t>. It </a:t>
            </a:r>
            <a:r>
              <a:rPr lang="en-GB" dirty="0"/>
              <a:t>is a set of plans where we </a:t>
            </a:r>
            <a:r>
              <a:rPr lang="en-GB" b="1" dirty="0"/>
              <a:t>specify</a:t>
            </a:r>
            <a:r>
              <a:rPr lang="en-GB" dirty="0"/>
              <a:t> </a:t>
            </a:r>
            <a:r>
              <a:rPr lang="en-GB" b="1" dirty="0"/>
              <a:t>how</a:t>
            </a:r>
            <a:r>
              <a:rPr lang="en-GB" dirty="0"/>
              <a:t> an </a:t>
            </a:r>
            <a:r>
              <a:rPr lang="en-GB" b="1" dirty="0"/>
              <a:t>object</a:t>
            </a:r>
            <a:r>
              <a:rPr lang="en-GB" dirty="0"/>
              <a:t> is </a:t>
            </a:r>
            <a:r>
              <a:rPr lang="en-GB" b="1" dirty="0" smtClean="0"/>
              <a:t>built</a:t>
            </a:r>
            <a:r>
              <a:rPr lang="en-GB" dirty="0"/>
              <a:t>. </a:t>
            </a:r>
            <a:r>
              <a:rPr lang="en-GB" dirty="0" smtClean="0"/>
              <a:t>The </a:t>
            </a:r>
            <a:r>
              <a:rPr lang="en-GB" dirty="0"/>
              <a:t>primary </a:t>
            </a:r>
            <a:r>
              <a:rPr lang="en-GB" b="1" dirty="0"/>
              <a:t>unit</a:t>
            </a:r>
            <a:r>
              <a:rPr lang="en-GB" dirty="0"/>
              <a:t> of </a:t>
            </a:r>
            <a:r>
              <a:rPr lang="en-GB" b="1" dirty="0"/>
              <a:t>encapsulation</a:t>
            </a:r>
            <a:r>
              <a:rPr lang="en-GB" dirty="0"/>
              <a:t> is the class. A class is the general template we use to define and create specific instances or objects. </a:t>
            </a:r>
            <a:r>
              <a:rPr lang="en-GB" dirty="0" smtClean="0"/>
              <a:t>A Class encapsulates </a:t>
            </a:r>
            <a:r>
              <a:rPr lang="en-GB" dirty="0"/>
              <a:t>or </a:t>
            </a:r>
            <a:r>
              <a:rPr lang="en-GB" dirty="0" smtClean="0"/>
              <a:t>binds attributes/data </a:t>
            </a:r>
            <a:r>
              <a:rPr lang="en-GB" dirty="0"/>
              <a:t>and member functions </a:t>
            </a:r>
            <a:r>
              <a:rPr lang="en-GB" dirty="0" smtClean="0"/>
              <a:t>(codes) into </a:t>
            </a:r>
            <a:r>
              <a:rPr lang="en-GB" dirty="0"/>
              <a:t>objects.</a:t>
            </a:r>
            <a:endParaRPr lang="en-US" dirty="0"/>
          </a:p>
        </p:txBody>
      </p:sp>
    </p:spTree>
    <p:extLst>
      <p:ext uri="{BB962C8B-B14F-4D97-AF65-F5344CB8AC3E}">
        <p14:creationId xmlns:p14="http://schemas.microsoft.com/office/powerpoint/2010/main" val="1179244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8"/>
            <a:ext cx="10515600" cy="1325563"/>
          </a:xfrm>
        </p:spPr>
        <p:txBody>
          <a:bodyPr>
            <a:normAutofit/>
          </a:bodyPr>
          <a:lstStyle/>
          <a:p>
            <a:pPr marL="0" indent="0"/>
            <a:r>
              <a:rPr lang="en-GB" sz="4000" b="1" dirty="0"/>
              <a:t>Basis of Object oriented Programming Concepts</a:t>
            </a:r>
            <a:endParaRPr lang="en-US" sz="4000" b="1" dirty="0"/>
          </a:p>
        </p:txBody>
      </p:sp>
      <p:sp>
        <p:nvSpPr>
          <p:cNvPr id="3" name="Content Placeholder 2"/>
          <p:cNvSpPr>
            <a:spLocks noGrp="1"/>
          </p:cNvSpPr>
          <p:nvPr>
            <p:ph idx="1"/>
          </p:nvPr>
        </p:nvSpPr>
        <p:spPr>
          <a:xfrm>
            <a:off x="838200" y="1392491"/>
            <a:ext cx="10515600" cy="5152688"/>
          </a:xfrm>
        </p:spPr>
        <p:txBody>
          <a:bodyPr>
            <a:noAutofit/>
          </a:bodyPr>
          <a:lstStyle/>
          <a:p>
            <a:pPr marL="0" indent="0" algn="just">
              <a:buNone/>
            </a:pPr>
            <a:r>
              <a:rPr lang="en-GB" dirty="0" smtClean="0"/>
              <a:t>Then what is encapsulation?</a:t>
            </a:r>
          </a:p>
          <a:p>
            <a:pPr marL="0" indent="0" algn="just">
              <a:buNone/>
            </a:pPr>
            <a:r>
              <a:rPr lang="en-GB" b="1" dirty="0"/>
              <a:t>Encapsulation </a:t>
            </a:r>
            <a:r>
              <a:rPr lang="en-GB" dirty="0" smtClean="0"/>
              <a:t>is </a:t>
            </a:r>
            <a:r>
              <a:rPr lang="en-GB" dirty="0"/>
              <a:t>a programming mechanism that binds together </a:t>
            </a:r>
            <a:r>
              <a:rPr lang="en-GB" dirty="0" smtClean="0"/>
              <a:t>code/functions </a:t>
            </a:r>
            <a:r>
              <a:rPr lang="en-GB" dirty="0"/>
              <a:t>and the data it manipulates</a:t>
            </a:r>
            <a:r>
              <a:rPr lang="en-GB" dirty="0" smtClean="0"/>
              <a:t>. In a simple term, the act of creating a class (or making a class properly so that it will behave well like predefined data types) is what we call </a:t>
            </a:r>
            <a:r>
              <a:rPr lang="en-GB" dirty="0"/>
              <a:t>encapsulation! </a:t>
            </a:r>
            <a:r>
              <a:rPr lang="en-GB" dirty="0" smtClean="0"/>
              <a:t>So when code(function) </a:t>
            </a:r>
            <a:r>
              <a:rPr lang="en-GB" dirty="0"/>
              <a:t>and data are linked together in this fashion, an </a:t>
            </a:r>
            <a:r>
              <a:rPr lang="en-GB" b="1" dirty="0"/>
              <a:t>object</a:t>
            </a:r>
            <a:r>
              <a:rPr lang="en-GB" dirty="0"/>
              <a:t> is created. Therefore, </a:t>
            </a:r>
            <a:r>
              <a:rPr lang="en-GB" dirty="0" smtClean="0"/>
              <a:t>an </a:t>
            </a:r>
            <a:r>
              <a:rPr lang="en-GB" dirty="0"/>
              <a:t>object is the device that supports </a:t>
            </a:r>
            <a:r>
              <a:rPr lang="en-GB" dirty="0" smtClean="0"/>
              <a:t>encapsulation.</a:t>
            </a:r>
          </a:p>
          <a:p>
            <a:pPr marL="0" indent="0" algn="just">
              <a:buNone/>
            </a:pPr>
            <a:r>
              <a:rPr lang="en-GB" dirty="0"/>
              <a:t>An </a:t>
            </a:r>
            <a:r>
              <a:rPr lang="en-GB" b="1" dirty="0" smtClean="0"/>
              <a:t>object</a:t>
            </a:r>
            <a:r>
              <a:rPr lang="en-GB" dirty="0" smtClean="0"/>
              <a:t> </a:t>
            </a:r>
            <a:r>
              <a:rPr lang="en-GB" dirty="0"/>
              <a:t>is an instance of a </a:t>
            </a:r>
            <a:r>
              <a:rPr lang="en-GB" dirty="0" smtClean="0"/>
              <a:t>class while a</a:t>
            </a:r>
            <a:r>
              <a:rPr lang="en-US" dirty="0" smtClean="0"/>
              <a:t> </a:t>
            </a:r>
            <a:r>
              <a:rPr lang="en-US" b="1" dirty="0"/>
              <a:t>class</a:t>
            </a:r>
            <a:r>
              <a:rPr lang="en-GB" dirty="0"/>
              <a:t> defines </a:t>
            </a:r>
            <a:r>
              <a:rPr lang="en-GB" dirty="0" smtClean="0"/>
              <a:t>an </a:t>
            </a:r>
            <a:r>
              <a:rPr lang="en-GB" b="1" dirty="0" smtClean="0"/>
              <a:t>object. </a:t>
            </a:r>
            <a:r>
              <a:rPr lang="en-GB" dirty="0" smtClean="0"/>
              <a:t>So when you instantiate an class, it means you create an object. It means that a class contains both code(function) and data (bound together) to birth objects. The code and data are called </a:t>
            </a:r>
            <a:r>
              <a:rPr lang="en-GB" b="1" dirty="0" smtClean="0"/>
              <a:t>members</a:t>
            </a:r>
            <a:r>
              <a:rPr lang="en-GB" dirty="0" smtClean="0"/>
              <a:t> of that class. The code is the </a:t>
            </a:r>
            <a:r>
              <a:rPr lang="en-GB" b="1" dirty="0" smtClean="0"/>
              <a:t>function member </a:t>
            </a:r>
            <a:r>
              <a:rPr lang="en-GB" dirty="0" smtClean="0"/>
              <a:t>and the data is  called the </a:t>
            </a:r>
            <a:r>
              <a:rPr lang="en-GB" b="1" dirty="0" smtClean="0"/>
              <a:t>data member</a:t>
            </a:r>
            <a:r>
              <a:rPr lang="en-GB" dirty="0" smtClean="0"/>
              <a:t>.</a:t>
            </a:r>
            <a:endParaRPr lang="en-US" dirty="0"/>
          </a:p>
        </p:txBody>
      </p:sp>
    </p:spTree>
    <p:extLst>
      <p:ext uri="{BB962C8B-B14F-4D97-AF65-F5344CB8AC3E}">
        <p14:creationId xmlns:p14="http://schemas.microsoft.com/office/powerpoint/2010/main" val="604595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497" y="340411"/>
            <a:ext cx="10515600" cy="1325563"/>
          </a:xfrm>
        </p:spPr>
        <p:txBody>
          <a:bodyPr>
            <a:normAutofit/>
          </a:bodyPr>
          <a:lstStyle/>
          <a:p>
            <a:pPr marL="514350" indent="-514350"/>
            <a:r>
              <a:rPr lang="en-US" sz="3600" b="1" dirty="0" smtClean="0"/>
              <a:t>Derived Types:</a:t>
            </a:r>
            <a:endParaRPr lang="en-US" sz="3600" b="1" dirty="0"/>
          </a:p>
        </p:txBody>
      </p:sp>
      <p:sp>
        <p:nvSpPr>
          <p:cNvPr id="3" name="Content Placeholder 2"/>
          <p:cNvSpPr>
            <a:spLocks noGrp="1"/>
          </p:cNvSpPr>
          <p:nvPr>
            <p:ph idx="1"/>
          </p:nvPr>
        </p:nvSpPr>
        <p:spPr>
          <a:xfrm>
            <a:off x="442784" y="1553776"/>
            <a:ext cx="6724135" cy="4351338"/>
          </a:xfrm>
        </p:spPr>
        <p:txBody>
          <a:bodyPr>
            <a:normAutofit fontScale="92500"/>
          </a:bodyPr>
          <a:lstStyle/>
          <a:p>
            <a:pPr marL="0" indent="0">
              <a:buNone/>
            </a:pPr>
            <a:r>
              <a:rPr lang="en-US" sz="3600" dirty="0"/>
              <a:t>Data type </a:t>
            </a:r>
            <a:r>
              <a:rPr lang="en-US" sz="3600" dirty="0" smtClean="0"/>
              <a:t>indicates </a:t>
            </a:r>
            <a:r>
              <a:rPr lang="en-US" sz="3600" dirty="0"/>
              <a:t>the type of </a:t>
            </a:r>
            <a:r>
              <a:rPr lang="en-US" sz="3600" dirty="0" smtClean="0"/>
              <a:t>data a variable can store </a:t>
            </a:r>
            <a:r>
              <a:rPr lang="en-US" sz="3600" dirty="0"/>
              <a:t>and also the type of operations that can be performed on it</a:t>
            </a:r>
            <a:r>
              <a:rPr lang="en-US" sz="3600" dirty="0" smtClean="0"/>
              <a:t>. The </a:t>
            </a:r>
            <a:r>
              <a:rPr lang="en-US" sz="3600" b="1" i="1" dirty="0" smtClean="0"/>
              <a:t>primitive types </a:t>
            </a:r>
            <a:r>
              <a:rPr lang="en-US" sz="3600" dirty="0" smtClean="0"/>
              <a:t>are the built in that come with the language (e.g. </a:t>
            </a:r>
            <a:r>
              <a:rPr lang="en-US" sz="3600" dirty="0" err="1" smtClean="0"/>
              <a:t>int</a:t>
            </a:r>
            <a:r>
              <a:rPr lang="en-US" sz="3600" dirty="0" smtClean="0"/>
              <a:t>, float) while the </a:t>
            </a:r>
            <a:r>
              <a:rPr lang="en-US" sz="3600" b="1" i="1" dirty="0" smtClean="0"/>
              <a:t>derived types </a:t>
            </a:r>
            <a:r>
              <a:rPr lang="en-US" sz="3600" dirty="0" smtClean="0"/>
              <a:t>are the ones defined by the users to solve complex problems. The following are derived/user-defined data types:</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3796701717"/>
              </p:ext>
            </p:extLst>
          </p:nvPr>
        </p:nvGraphicFramePr>
        <p:xfrm>
          <a:off x="7608871" y="1628121"/>
          <a:ext cx="4199073" cy="4363956"/>
        </p:xfrm>
        <a:graphic>
          <a:graphicData uri="http://schemas.openxmlformats.org/drawingml/2006/table">
            <a:tbl>
              <a:tblPr>
                <a:tableStyleId>{D7AC3CCA-C797-4891-BE02-D94E43425B78}</a:tableStyleId>
              </a:tblPr>
              <a:tblGrid>
                <a:gridCol w="4199073"/>
              </a:tblGrid>
              <a:tr h="580932">
                <a:tc>
                  <a:txBody>
                    <a:bodyPr/>
                    <a:lstStyle/>
                    <a:p>
                      <a:pPr algn="l" fontAlgn="t"/>
                      <a:r>
                        <a:rPr lang="en-US" sz="2400" b="1" dirty="0" smtClean="0"/>
                        <a:t>Derived Types Examples</a:t>
                      </a:r>
                      <a:endParaRPr lang="en-US" sz="2400" b="1" dirty="0">
                        <a:effectLst/>
                      </a:endParaRPr>
                    </a:p>
                  </a:txBody>
                  <a:tcPr marL="71100" marR="71100" marT="71100" marB="71100">
                    <a:solidFill>
                      <a:schemeClr val="accent4">
                        <a:lumMod val="40000"/>
                        <a:lumOff val="60000"/>
                      </a:schemeClr>
                    </a:solidFill>
                  </a:tcPr>
                </a:tc>
              </a:tr>
              <a:tr h="829059">
                <a:tc>
                  <a:txBody>
                    <a:bodyPr/>
                    <a:lstStyle/>
                    <a:p>
                      <a:pPr algn="l" fontAlgn="t"/>
                      <a:r>
                        <a:rPr lang="en-US" sz="2400" b="1" dirty="0" smtClean="0">
                          <a:effectLst/>
                        </a:rPr>
                        <a:t>1) Array</a:t>
                      </a:r>
                      <a:r>
                        <a:rPr lang="en-US" sz="2400" dirty="0" smtClean="0">
                          <a:effectLst/>
                        </a:rPr>
                        <a:t> (Grouping</a:t>
                      </a:r>
                      <a:r>
                        <a:rPr lang="en-US" sz="2400" baseline="0" dirty="0" smtClean="0">
                          <a:effectLst/>
                        </a:rPr>
                        <a:t> d</a:t>
                      </a:r>
                      <a:r>
                        <a:rPr lang="en-US" sz="2400" dirty="0" smtClean="0">
                          <a:effectLst/>
                        </a:rPr>
                        <a:t>ata of same type under a name)</a:t>
                      </a:r>
                      <a:endParaRPr lang="en-US" sz="2400" dirty="0">
                        <a:effectLst/>
                      </a:endParaRPr>
                    </a:p>
                  </a:txBody>
                  <a:tcPr marL="71100" marR="71100" marT="71100" marB="71100"/>
                </a:tc>
              </a:tr>
              <a:tr h="580932">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2400" b="1" dirty="0" smtClean="0">
                          <a:effectLst/>
                        </a:rPr>
                        <a:t>2) string</a:t>
                      </a:r>
                      <a:r>
                        <a:rPr lang="en-US" sz="2400" dirty="0" smtClean="0">
                          <a:effectLst/>
                        </a:rPr>
                        <a:t> (Series</a:t>
                      </a:r>
                      <a:r>
                        <a:rPr lang="en-US" sz="2400" baseline="0" dirty="0" smtClean="0">
                          <a:effectLst/>
                        </a:rPr>
                        <a:t> of Characters)</a:t>
                      </a:r>
                      <a:endParaRPr lang="en-US" sz="2400" dirty="0" smtClean="0">
                        <a:effectLst/>
                      </a:endParaRPr>
                    </a:p>
                  </a:txBody>
                  <a:tcPr marL="71100" marR="71100" marT="71100" marB="71100"/>
                </a:tc>
              </a:tr>
              <a:tr h="580932">
                <a:tc>
                  <a:txBody>
                    <a:bodyPr/>
                    <a:lstStyle/>
                    <a:p>
                      <a:pPr algn="l" fontAlgn="t"/>
                      <a:r>
                        <a:rPr lang="en-US" sz="2400" b="1" dirty="0" smtClean="0">
                          <a:effectLst/>
                        </a:rPr>
                        <a:t>3) </a:t>
                      </a:r>
                      <a:r>
                        <a:rPr lang="en-US" sz="2400" b="1" dirty="0" err="1" smtClean="0">
                          <a:effectLst/>
                        </a:rPr>
                        <a:t>struct</a:t>
                      </a:r>
                      <a:r>
                        <a:rPr lang="en-US" sz="2400" dirty="0" smtClean="0">
                          <a:effectLst/>
                        </a:rPr>
                        <a:t> (Defining records)</a:t>
                      </a:r>
                      <a:endParaRPr lang="en-US" sz="2400" dirty="0">
                        <a:effectLst/>
                      </a:endParaRPr>
                    </a:p>
                  </a:txBody>
                  <a:tcPr marL="71100" marR="71100" marT="71100" marB="71100"/>
                </a:tc>
              </a:tr>
              <a:tr h="829059">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2400" b="1" dirty="0" smtClean="0">
                          <a:effectLst/>
                        </a:rPr>
                        <a:t>4) class</a:t>
                      </a:r>
                      <a:r>
                        <a:rPr lang="en-GB" sz="2400" dirty="0" smtClean="0">
                          <a:effectLst/>
                        </a:rPr>
                        <a:t> (component of OOP design)</a:t>
                      </a:r>
                      <a:endParaRPr lang="en-US" sz="2400" dirty="0" smtClean="0">
                        <a:effectLst/>
                      </a:endParaRPr>
                    </a:p>
                  </a:txBody>
                  <a:tcPr marL="71100" marR="71100" marT="71100" marB="71100"/>
                </a:tc>
              </a:tr>
              <a:tr h="580932">
                <a:tc>
                  <a:txBody>
                    <a:bodyPr/>
                    <a:lstStyle/>
                    <a:p>
                      <a:pPr algn="l" fontAlgn="t"/>
                      <a:r>
                        <a:rPr lang="en-US" sz="2400" b="1" dirty="0" smtClean="0">
                          <a:effectLst/>
                        </a:rPr>
                        <a:t>5) </a:t>
                      </a:r>
                      <a:r>
                        <a:rPr lang="en-US" sz="2400" b="1" dirty="0" err="1" smtClean="0">
                          <a:effectLst/>
                        </a:rPr>
                        <a:t>enum</a:t>
                      </a:r>
                      <a:r>
                        <a:rPr lang="en-US" sz="2400" dirty="0" smtClean="0">
                          <a:effectLst/>
                        </a:rPr>
                        <a:t> (defining integral constants)</a:t>
                      </a:r>
                      <a:endParaRPr lang="en-US" sz="2400" dirty="0">
                        <a:effectLst/>
                      </a:endParaRPr>
                    </a:p>
                  </a:txBody>
                  <a:tcPr marL="71100" marR="71100" marT="71100" marB="71100"/>
                </a:tc>
              </a:tr>
            </a:tbl>
          </a:graphicData>
        </a:graphic>
      </p:graphicFrame>
    </p:spTree>
    <p:extLst>
      <p:ext uri="{BB962C8B-B14F-4D97-AF65-F5344CB8AC3E}">
        <p14:creationId xmlns:p14="http://schemas.microsoft.com/office/powerpoint/2010/main" val="2385135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8"/>
            <a:ext cx="10515600" cy="1325563"/>
          </a:xfrm>
        </p:spPr>
        <p:txBody>
          <a:bodyPr>
            <a:normAutofit/>
          </a:bodyPr>
          <a:lstStyle/>
          <a:p>
            <a:pPr marL="0" indent="0"/>
            <a:r>
              <a:rPr lang="en-GB" sz="4000" b="1" dirty="0" smtClean="0"/>
              <a:t>OOP Benefits and Idiosyncrasies:</a:t>
            </a:r>
            <a:endParaRPr lang="en-US" sz="4000" b="1" dirty="0"/>
          </a:p>
        </p:txBody>
      </p:sp>
      <p:sp>
        <p:nvSpPr>
          <p:cNvPr id="3" name="Content Placeholder 2"/>
          <p:cNvSpPr>
            <a:spLocks noGrp="1"/>
          </p:cNvSpPr>
          <p:nvPr>
            <p:ph idx="1"/>
          </p:nvPr>
        </p:nvSpPr>
        <p:spPr>
          <a:xfrm>
            <a:off x="838200" y="1392491"/>
            <a:ext cx="10515600" cy="5152688"/>
          </a:xfrm>
        </p:spPr>
        <p:txBody>
          <a:bodyPr>
            <a:noAutofit/>
          </a:bodyPr>
          <a:lstStyle/>
          <a:p>
            <a:pPr marL="0" indent="0" algn="just">
              <a:buNone/>
            </a:pPr>
            <a:r>
              <a:rPr lang="en-GB" dirty="0" smtClean="0"/>
              <a:t>It is important </a:t>
            </a:r>
            <a:r>
              <a:rPr lang="en-GB" dirty="0"/>
              <a:t>to know is that programming in an object oriented language is more than just learning new syntax or new language. It’s a new way of thinking. In procedural languages, we think in terms of data structures and algorithms but in Object Oriented Programming (OOP) </a:t>
            </a:r>
            <a:r>
              <a:rPr lang="en-GB" b="1" i="1" dirty="0"/>
              <a:t>we think in terms of objects and their relationships. </a:t>
            </a:r>
            <a:r>
              <a:rPr lang="en-GB" dirty="0"/>
              <a:t>Users typically do not think in terms of </a:t>
            </a:r>
            <a:r>
              <a:rPr lang="en-GB" b="1" dirty="0"/>
              <a:t>data</a:t>
            </a:r>
            <a:r>
              <a:rPr lang="en-GB" dirty="0"/>
              <a:t> or </a:t>
            </a:r>
            <a:r>
              <a:rPr lang="en-GB" b="1" dirty="0"/>
              <a:t>process</a:t>
            </a:r>
            <a:r>
              <a:rPr lang="en-GB" dirty="0"/>
              <a:t>; instead, they see their business as a collection of logical units that contain </a:t>
            </a:r>
            <a:r>
              <a:rPr lang="en-GB" b="1" dirty="0"/>
              <a:t>both</a:t>
            </a:r>
            <a:r>
              <a:rPr lang="en-GB" dirty="0"/>
              <a:t>—so communicating in terms of objects improves the interaction between the user and the analyst or developer.</a:t>
            </a:r>
            <a:r>
              <a:rPr lang="en-GB" b="1" i="1" dirty="0"/>
              <a:t> </a:t>
            </a:r>
            <a:endParaRPr lang="en-GB" b="1" i="1" dirty="0" smtClean="0"/>
          </a:p>
          <a:p>
            <a:pPr marL="0" indent="0" algn="just">
              <a:buNone/>
            </a:pPr>
            <a:r>
              <a:rPr lang="en-GB" dirty="0" smtClean="0"/>
              <a:t>OO concept helps </a:t>
            </a:r>
            <a:r>
              <a:rPr lang="en-GB" dirty="0"/>
              <a:t>in developing high quality software at a much easier and faster pace</a:t>
            </a:r>
            <a:r>
              <a:rPr lang="en-GB" dirty="0" smtClean="0"/>
              <a:t>. </a:t>
            </a:r>
            <a:r>
              <a:rPr lang="en-GB" dirty="0"/>
              <a:t>Object-oriented programs are easier to understand, correct and modify. Languages like C++, Java etc. are good tools in learning OOP concepts.</a:t>
            </a:r>
            <a:endParaRPr lang="en-US" dirty="0"/>
          </a:p>
        </p:txBody>
      </p:sp>
    </p:spTree>
    <p:extLst>
      <p:ext uri="{BB962C8B-B14F-4D97-AF65-F5344CB8AC3E}">
        <p14:creationId xmlns:p14="http://schemas.microsoft.com/office/powerpoint/2010/main" val="4094378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8"/>
            <a:ext cx="10515600" cy="1325563"/>
          </a:xfrm>
        </p:spPr>
        <p:txBody>
          <a:bodyPr/>
          <a:lstStyle/>
          <a:p>
            <a:r>
              <a:rPr lang="en-GB" b="1" dirty="0"/>
              <a:t>Class</a:t>
            </a:r>
            <a:r>
              <a:rPr lang="en-GB" dirty="0"/>
              <a:t> </a:t>
            </a:r>
            <a:r>
              <a:rPr lang="en-GB" dirty="0" smtClean="0"/>
              <a:t>(Constituent component </a:t>
            </a:r>
            <a:r>
              <a:rPr lang="en-GB" dirty="0"/>
              <a:t>of OOP design</a:t>
            </a:r>
            <a:r>
              <a:rPr lang="en-GB" dirty="0" smtClean="0"/>
              <a:t>)</a:t>
            </a:r>
            <a:endParaRPr lang="en-US" dirty="0"/>
          </a:p>
        </p:txBody>
      </p:sp>
      <p:sp>
        <p:nvSpPr>
          <p:cNvPr id="3" name="Content Placeholder 2"/>
          <p:cNvSpPr>
            <a:spLocks noGrp="1"/>
          </p:cNvSpPr>
          <p:nvPr>
            <p:ph idx="1"/>
          </p:nvPr>
        </p:nvSpPr>
        <p:spPr>
          <a:xfrm>
            <a:off x="838200" y="1392491"/>
            <a:ext cx="10515600" cy="5152688"/>
          </a:xfrm>
        </p:spPr>
        <p:txBody>
          <a:bodyPr>
            <a:noAutofit/>
          </a:bodyPr>
          <a:lstStyle/>
          <a:p>
            <a:pPr marL="0" indent="0" algn="just">
              <a:buNone/>
            </a:pPr>
            <a:r>
              <a:rPr lang="en-GB" b="1" dirty="0" smtClean="0"/>
              <a:t>DEFINING CLASSES: Basis of Object oriented Concepts</a:t>
            </a:r>
            <a:endParaRPr lang="en-US" b="1" dirty="0"/>
          </a:p>
          <a:p>
            <a:pPr marL="0" indent="0" algn="just">
              <a:buNone/>
            </a:pPr>
            <a:r>
              <a:rPr lang="en-GB" dirty="0" smtClean="0"/>
              <a:t>A </a:t>
            </a:r>
            <a:r>
              <a:rPr lang="en-GB" b="1" dirty="0"/>
              <a:t>class</a:t>
            </a:r>
            <a:r>
              <a:rPr lang="en-GB" dirty="0"/>
              <a:t> is a </a:t>
            </a:r>
            <a:r>
              <a:rPr lang="en-GB" dirty="0" smtClean="0"/>
              <a:t>derived (user-defined) data type just as a </a:t>
            </a:r>
            <a:r>
              <a:rPr lang="en-GB" b="1" dirty="0" smtClean="0"/>
              <a:t>structure</a:t>
            </a:r>
            <a:r>
              <a:rPr lang="en-GB" dirty="0" smtClean="0"/>
              <a:t> is. The </a:t>
            </a:r>
            <a:r>
              <a:rPr lang="en-GB" b="1" dirty="0" smtClean="0"/>
              <a:t>conventional</a:t>
            </a:r>
            <a:r>
              <a:rPr lang="en-GB" dirty="0" smtClean="0"/>
              <a:t> difference (but not </a:t>
            </a:r>
            <a:r>
              <a:rPr lang="en-GB" b="1" dirty="0" smtClean="0"/>
              <a:t>technical</a:t>
            </a:r>
            <a:r>
              <a:rPr lang="en-GB" dirty="0" smtClean="0"/>
              <a:t>) is that a </a:t>
            </a:r>
            <a:r>
              <a:rPr lang="en-US" b="1" dirty="0" smtClean="0"/>
              <a:t>structure</a:t>
            </a:r>
            <a:r>
              <a:rPr lang="en-US" dirty="0" smtClean="0"/>
              <a:t> (</a:t>
            </a:r>
            <a:r>
              <a:rPr lang="en-US" b="1" i="1" dirty="0" err="1" smtClean="0"/>
              <a:t>struct</a:t>
            </a:r>
            <a:r>
              <a:rPr lang="en-US" dirty="0" smtClean="0"/>
              <a:t>) is used to </a:t>
            </a:r>
            <a:r>
              <a:rPr lang="en-US" dirty="0"/>
              <a:t>define values of the structure type by defining </a:t>
            </a:r>
            <a:r>
              <a:rPr lang="en-US" dirty="0" smtClean="0"/>
              <a:t>only member </a:t>
            </a:r>
            <a:r>
              <a:rPr lang="en-US" dirty="0"/>
              <a:t>variables </a:t>
            </a:r>
            <a:r>
              <a:rPr lang="en-US" dirty="0" smtClean="0"/>
              <a:t>(being public) and </a:t>
            </a:r>
            <a:r>
              <a:rPr lang="en-US" dirty="0"/>
              <a:t>having no member </a:t>
            </a:r>
            <a:r>
              <a:rPr lang="en-US" dirty="0" smtClean="0"/>
              <a:t>functions while a </a:t>
            </a:r>
            <a:r>
              <a:rPr lang="en-US" b="1" dirty="0" smtClean="0"/>
              <a:t>class</a:t>
            </a:r>
            <a:r>
              <a:rPr lang="en-US" dirty="0" smtClean="0"/>
              <a:t> defines both member </a:t>
            </a:r>
            <a:r>
              <a:rPr lang="en-US" b="1" dirty="0" smtClean="0"/>
              <a:t>variables(data)</a:t>
            </a:r>
            <a:r>
              <a:rPr lang="en-US" dirty="0" smtClean="0"/>
              <a:t> as well as member </a:t>
            </a:r>
            <a:r>
              <a:rPr lang="en-US" b="1" dirty="0" smtClean="0"/>
              <a:t>functions</a:t>
            </a:r>
            <a:r>
              <a:rPr lang="en-US" dirty="0" smtClean="0"/>
              <a:t> to work with them.  Simply put, to </a:t>
            </a:r>
            <a:r>
              <a:rPr lang="en-US" dirty="0"/>
              <a:t>obtain a </a:t>
            </a:r>
            <a:r>
              <a:rPr lang="en-US" b="1" dirty="0"/>
              <a:t>class</a:t>
            </a:r>
            <a:r>
              <a:rPr lang="en-US" dirty="0"/>
              <a:t>, all you need do is to add some member functions to the already defined variables in a </a:t>
            </a:r>
            <a:r>
              <a:rPr lang="en-US" b="1" dirty="0"/>
              <a:t>structure</a:t>
            </a:r>
            <a:r>
              <a:rPr lang="en-US" dirty="0"/>
              <a:t>. </a:t>
            </a:r>
            <a:r>
              <a:rPr lang="en-US" dirty="0" smtClean="0"/>
              <a:t> We can say that a class is an extension of </a:t>
            </a:r>
            <a:r>
              <a:rPr lang="en-US" b="1" dirty="0" err="1" smtClean="0"/>
              <a:t>struct</a:t>
            </a:r>
            <a:r>
              <a:rPr lang="en-US" dirty="0" smtClean="0"/>
              <a:t> having functions. The is true for a normal or conventional usage so as to speak the same language across software communities. But a </a:t>
            </a:r>
            <a:r>
              <a:rPr lang="en-US" dirty="0"/>
              <a:t>C++ structure can do </a:t>
            </a:r>
            <a:r>
              <a:rPr lang="en-US" dirty="0" smtClean="0"/>
              <a:t>technically what a class can do. </a:t>
            </a:r>
            <a:r>
              <a:rPr lang="en-GB" dirty="0" smtClean="0"/>
              <a:t>However</a:t>
            </a:r>
            <a:r>
              <a:rPr lang="en-GB" dirty="0"/>
              <a:t>, </a:t>
            </a:r>
            <a:r>
              <a:rPr lang="en-GB" dirty="0" smtClean="0"/>
              <a:t>a class should be defined in </a:t>
            </a:r>
            <a:r>
              <a:rPr lang="en-GB" dirty="0"/>
              <a:t>the right </a:t>
            </a:r>
            <a:r>
              <a:rPr lang="en-GB" dirty="0" smtClean="0"/>
              <a:t>way to be as </a:t>
            </a:r>
            <a:r>
              <a:rPr lang="en-GB" dirty="0"/>
              <a:t>well behaved as </a:t>
            </a:r>
            <a:r>
              <a:rPr lang="en-GB" dirty="0" smtClean="0"/>
              <a:t>the </a:t>
            </a:r>
            <a:r>
              <a:rPr lang="en-GB" dirty="0"/>
              <a:t>predefined data types.</a:t>
            </a:r>
            <a:endParaRPr lang="en-US" dirty="0"/>
          </a:p>
          <a:p>
            <a:pPr marL="0" indent="0" algn="just">
              <a:buNone/>
            </a:pPr>
            <a:endParaRPr lang="en-US" dirty="0"/>
          </a:p>
        </p:txBody>
      </p:sp>
    </p:spTree>
    <p:extLst>
      <p:ext uri="{BB962C8B-B14F-4D97-AF65-F5344CB8AC3E}">
        <p14:creationId xmlns:p14="http://schemas.microsoft.com/office/powerpoint/2010/main" val="38854460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8"/>
            <a:ext cx="10515600" cy="1325563"/>
          </a:xfrm>
        </p:spPr>
        <p:txBody>
          <a:bodyPr/>
          <a:lstStyle/>
          <a:p>
            <a:r>
              <a:rPr lang="en-GB" b="1" dirty="0"/>
              <a:t>Class</a:t>
            </a:r>
            <a:r>
              <a:rPr lang="en-GB" dirty="0"/>
              <a:t> </a:t>
            </a:r>
            <a:r>
              <a:rPr lang="en-GB" dirty="0" smtClean="0"/>
              <a:t>(Constituent component </a:t>
            </a:r>
            <a:r>
              <a:rPr lang="en-GB" dirty="0"/>
              <a:t>of OOP design</a:t>
            </a:r>
            <a:r>
              <a:rPr lang="en-GB" dirty="0" smtClean="0"/>
              <a:t>)</a:t>
            </a:r>
            <a:endParaRPr lang="en-US" dirty="0"/>
          </a:p>
        </p:txBody>
      </p:sp>
      <p:sp>
        <p:nvSpPr>
          <p:cNvPr id="3" name="Content Placeholder 2"/>
          <p:cNvSpPr>
            <a:spLocks noGrp="1"/>
          </p:cNvSpPr>
          <p:nvPr>
            <p:ph idx="1"/>
          </p:nvPr>
        </p:nvSpPr>
        <p:spPr>
          <a:xfrm>
            <a:off x="838200" y="1392490"/>
            <a:ext cx="10515600" cy="5465509"/>
          </a:xfrm>
        </p:spPr>
        <p:txBody>
          <a:bodyPr>
            <a:noAutofit/>
          </a:bodyPr>
          <a:lstStyle/>
          <a:p>
            <a:pPr marL="0" indent="0" algn="just">
              <a:buNone/>
            </a:pPr>
            <a:r>
              <a:rPr lang="en-GB" sz="2700" b="1" dirty="0" smtClean="0"/>
              <a:t>DEFINING CLASSES: Basis of Object oriented Concepts</a:t>
            </a:r>
          </a:p>
          <a:p>
            <a:pPr marL="0" indent="0" algn="just">
              <a:buNone/>
            </a:pPr>
            <a:r>
              <a:rPr lang="en-GB" sz="2700" dirty="0" smtClean="0"/>
              <a:t>While</a:t>
            </a:r>
            <a:r>
              <a:rPr lang="en-GB" sz="2700" b="1" dirty="0" smtClean="0"/>
              <a:t> </a:t>
            </a:r>
            <a:r>
              <a:rPr lang="en-GB" sz="2700" b="1" dirty="0"/>
              <a:t>e</a:t>
            </a:r>
            <a:r>
              <a:rPr lang="en-GB" sz="2700" b="1" dirty="0" smtClean="0"/>
              <a:t>ncapsulation </a:t>
            </a:r>
            <a:r>
              <a:rPr lang="en-GB" sz="2700" dirty="0" smtClean="0"/>
              <a:t>is the binding </a:t>
            </a:r>
            <a:r>
              <a:rPr lang="en-GB" sz="2700" dirty="0"/>
              <a:t>together </a:t>
            </a:r>
            <a:r>
              <a:rPr lang="en-GB" sz="2700" dirty="0" smtClean="0"/>
              <a:t>of code/functions </a:t>
            </a:r>
            <a:r>
              <a:rPr lang="en-GB" sz="2700"/>
              <a:t>and </a:t>
            </a:r>
            <a:r>
              <a:rPr lang="en-GB" sz="2700" smtClean="0"/>
              <a:t>data, </a:t>
            </a:r>
            <a:r>
              <a:rPr lang="en-GB" sz="2700" b="1" dirty="0" smtClean="0"/>
              <a:t>abstraction</a:t>
            </a:r>
            <a:r>
              <a:rPr lang="en-GB" sz="2700" dirty="0" smtClean="0"/>
              <a:t> is simply </a:t>
            </a:r>
            <a:r>
              <a:rPr lang="en-US" sz="2700" b="1" i="1" dirty="0" smtClean="0"/>
              <a:t>information  hiding</a:t>
            </a:r>
            <a:r>
              <a:rPr lang="en-US" sz="2700" b="1" dirty="0" smtClean="0"/>
              <a:t>. Abstraction </a:t>
            </a:r>
            <a:r>
              <a:rPr lang="en-US" sz="2700" dirty="0" smtClean="0"/>
              <a:t>is obtainable both in structured programming concept and in OOP</a:t>
            </a:r>
            <a:r>
              <a:rPr lang="en-US" sz="2700" b="1" dirty="0" smtClean="0"/>
              <a:t>. </a:t>
            </a:r>
            <a:r>
              <a:rPr lang="en-US" sz="2700" dirty="0" smtClean="0"/>
              <a:t>In</a:t>
            </a:r>
            <a:r>
              <a:rPr lang="en-US" sz="2700" b="1" dirty="0" smtClean="0"/>
              <a:t> abstraction/information hiding, </a:t>
            </a:r>
            <a:r>
              <a:rPr lang="en-US" sz="2700" dirty="0" smtClean="0"/>
              <a:t>codes are written in a way that </a:t>
            </a:r>
            <a:r>
              <a:rPr lang="en-GB" sz="2700" dirty="0" smtClean="0"/>
              <a:t>they </a:t>
            </a:r>
            <a:r>
              <a:rPr lang="en-GB" sz="2700" dirty="0"/>
              <a:t>could be used as black boxes, that </a:t>
            </a:r>
            <a:r>
              <a:rPr lang="en-GB" sz="2700" dirty="0" smtClean="0"/>
              <a:t>is, </a:t>
            </a:r>
            <a:r>
              <a:rPr lang="en-GB" sz="2700" dirty="0"/>
              <a:t>the programmer who uses the </a:t>
            </a:r>
            <a:r>
              <a:rPr lang="en-GB" sz="2700" dirty="0" smtClean="0"/>
              <a:t>code/function </a:t>
            </a:r>
            <a:r>
              <a:rPr lang="en-GB" sz="2700" dirty="0"/>
              <a:t>need not know any details about how the function is implemented. </a:t>
            </a:r>
            <a:r>
              <a:rPr lang="en-GB" sz="2700" dirty="0" smtClean="0"/>
              <a:t>It means a programmer only needs to know how to use them possibly by knowing the function </a:t>
            </a:r>
            <a:r>
              <a:rPr lang="en-GB" sz="2700" dirty="0"/>
              <a:t>declaration and the accompanying comment that explains how to use the function. The use of private member </a:t>
            </a:r>
            <a:r>
              <a:rPr lang="en-GB" sz="2700" dirty="0" smtClean="0"/>
              <a:t>variables and </a:t>
            </a:r>
            <a:r>
              <a:rPr lang="en-GB" sz="2700" dirty="0"/>
              <a:t>private member functions in the definition of an abstract data type is another way to implement information </a:t>
            </a:r>
            <a:r>
              <a:rPr lang="en-GB" sz="2700" dirty="0" smtClean="0"/>
              <a:t>hiding. Benefits are ease of modification, reusability and security. </a:t>
            </a:r>
            <a:endParaRPr lang="en-GB" sz="2700" dirty="0"/>
          </a:p>
          <a:p>
            <a:pPr marL="0" indent="0" algn="just">
              <a:buNone/>
            </a:pPr>
            <a:endParaRPr lang="en-US" sz="2700" b="1" dirty="0"/>
          </a:p>
          <a:p>
            <a:pPr marL="0" indent="0" algn="just">
              <a:buNone/>
            </a:pPr>
            <a:endParaRPr lang="en-US" sz="2700" dirty="0"/>
          </a:p>
        </p:txBody>
      </p:sp>
    </p:spTree>
    <p:extLst>
      <p:ext uri="{BB962C8B-B14F-4D97-AF65-F5344CB8AC3E}">
        <p14:creationId xmlns:p14="http://schemas.microsoft.com/office/powerpoint/2010/main" val="559853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8"/>
            <a:ext cx="10515600" cy="1325563"/>
          </a:xfrm>
        </p:spPr>
        <p:txBody>
          <a:bodyPr/>
          <a:lstStyle/>
          <a:p>
            <a:r>
              <a:rPr lang="en-GB" b="1" dirty="0"/>
              <a:t>Class</a:t>
            </a:r>
            <a:r>
              <a:rPr lang="en-GB" dirty="0"/>
              <a:t> </a:t>
            </a:r>
            <a:r>
              <a:rPr lang="en-GB" dirty="0" smtClean="0"/>
              <a:t>(Constituent component </a:t>
            </a:r>
            <a:r>
              <a:rPr lang="en-GB" dirty="0"/>
              <a:t>of OOP design</a:t>
            </a:r>
            <a:r>
              <a:rPr lang="en-GB" dirty="0" smtClean="0"/>
              <a:t>)</a:t>
            </a:r>
            <a:endParaRPr lang="en-US" dirty="0"/>
          </a:p>
        </p:txBody>
      </p:sp>
      <p:sp>
        <p:nvSpPr>
          <p:cNvPr id="3" name="Content Placeholder 2"/>
          <p:cNvSpPr>
            <a:spLocks noGrp="1"/>
          </p:cNvSpPr>
          <p:nvPr>
            <p:ph idx="1"/>
          </p:nvPr>
        </p:nvSpPr>
        <p:spPr>
          <a:xfrm>
            <a:off x="838200" y="1272176"/>
            <a:ext cx="10515600" cy="5152688"/>
          </a:xfrm>
        </p:spPr>
        <p:txBody>
          <a:bodyPr>
            <a:noAutofit/>
          </a:bodyPr>
          <a:lstStyle/>
          <a:p>
            <a:pPr marL="0" indent="0" algn="ctr">
              <a:buNone/>
            </a:pPr>
            <a:r>
              <a:rPr lang="en-GB" b="1" dirty="0" smtClean="0"/>
              <a:t>STRUCT VS CLASS: (Implementation Definitions)</a:t>
            </a:r>
            <a:endParaRPr lang="en-US" b="1" dirty="0"/>
          </a:p>
          <a:p>
            <a:pPr marL="0" indent="0" algn="just">
              <a:buNone/>
            </a:pPr>
            <a:endParaRPr lang="en-US" dirty="0"/>
          </a:p>
        </p:txBody>
      </p:sp>
      <p:sp>
        <p:nvSpPr>
          <p:cNvPr id="4" name="Text Box 2"/>
          <p:cNvSpPr txBox="1">
            <a:spLocks noChangeArrowheads="1"/>
          </p:cNvSpPr>
          <p:nvPr/>
        </p:nvSpPr>
        <p:spPr bwMode="auto">
          <a:xfrm>
            <a:off x="1058780" y="1790284"/>
            <a:ext cx="10034336" cy="230832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457200" marR="0" lvl="1"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Calibri" pitchFamily="34" charset="0"/>
                <a:cs typeface="Arial" pitchFamily="34" charset="0"/>
              </a:rPr>
              <a:t>struct</a:t>
            </a:r>
            <a:r>
              <a:rPr kumimoji="0" lang="en-US" sz="2400" b="0" i="0" u="none" strike="noStrike" cap="none" normalizeH="0" baseline="0" dirty="0" smtClean="0">
                <a:ln>
                  <a:noFill/>
                </a:ln>
                <a:solidFill>
                  <a:schemeClr val="tx1"/>
                </a:solidFill>
                <a:effectLst/>
                <a:latin typeface="Calibri" pitchFamily="34" charset="0"/>
                <a:cs typeface="Arial" pitchFamily="34" charset="0"/>
              </a:rPr>
              <a:t> eagle {</a:t>
            </a:r>
          </a:p>
          <a:p>
            <a:pPr marL="457200" marR="0" lvl="1"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		      float weight;  //only defines data/variable</a:t>
            </a:r>
          </a:p>
          <a:p>
            <a:pPr marL="457200" marR="0" lvl="1"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		      </a:t>
            </a:r>
            <a:r>
              <a:rPr kumimoji="0" lang="en-US" sz="2400" b="0" i="0" u="none" strike="noStrike" cap="none" normalizeH="0" baseline="0" dirty="0" err="1" smtClean="0">
                <a:ln>
                  <a:noFill/>
                </a:ln>
                <a:solidFill>
                  <a:schemeClr val="tx1"/>
                </a:solidFill>
                <a:effectLst/>
                <a:latin typeface="Calibri" pitchFamily="34" charset="0"/>
                <a:cs typeface="Arial" pitchFamily="34" charset="0"/>
              </a:rPr>
              <a:t>int</a:t>
            </a:r>
            <a:r>
              <a:rPr kumimoji="0" lang="en-US" sz="2400" b="0" i="0" u="none" strike="noStrike" cap="none" normalizeH="0" baseline="0" dirty="0" smtClean="0">
                <a:ln>
                  <a:noFill/>
                </a:ln>
                <a:solidFill>
                  <a:schemeClr val="tx1"/>
                </a:solidFill>
                <a:effectLst/>
                <a:latin typeface="Calibri" pitchFamily="34" charset="0"/>
                <a:cs typeface="Arial" pitchFamily="34" charset="0"/>
              </a:rPr>
              <a:t> age;</a:t>
            </a:r>
          </a:p>
          <a:p>
            <a:pPr marL="457200" marR="0" lvl="1"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	              } ; //end of structure definition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      fly();  // function defined separately in </a:t>
            </a:r>
            <a:r>
              <a:rPr kumimoji="0" lang="en-US" sz="2400" b="0" i="0" u="none" strike="noStrike" cap="none" normalizeH="0" dirty="0" smtClean="0">
                <a:ln>
                  <a:noFill/>
                </a:ln>
                <a:solidFill>
                  <a:schemeClr val="tx1"/>
                </a:solidFill>
                <a:effectLst/>
                <a:latin typeface="Calibri" pitchFamily="34" charset="0"/>
                <a:cs typeface="Arial" pitchFamily="34" charset="0"/>
              </a:rPr>
              <a:t> another part  of the entire program</a:t>
            </a:r>
            <a:endParaRPr kumimoji="0" lang="en-US" sz="24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      hunt(); // function is seen as separate from data; standing alone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 Box 2"/>
          <p:cNvSpPr txBox="1">
            <a:spLocks noChangeArrowheads="1"/>
          </p:cNvSpPr>
          <p:nvPr/>
        </p:nvSpPr>
        <p:spPr bwMode="auto">
          <a:xfrm>
            <a:off x="1058780" y="4291113"/>
            <a:ext cx="10034336" cy="230832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457200" marR="0" lvl="1" indent="0" algn="just" defTabSz="914400" rtl="0" eaLnBrk="1" fontAlgn="base" latinLnBrk="0" hangingPunct="1">
              <a:lnSpc>
                <a:spcPct val="100000"/>
              </a:lnSpc>
              <a:spcBef>
                <a:spcPct val="0"/>
              </a:spcBef>
              <a:spcAft>
                <a:spcPct val="0"/>
              </a:spcAft>
              <a:buClrTx/>
              <a:buSzTx/>
              <a:buFontTx/>
              <a:buNone/>
              <a:tabLst/>
            </a:pPr>
            <a:r>
              <a:rPr lang="en-US" sz="2400" b="1" dirty="0">
                <a:latin typeface="Calibri" pitchFamily="34" charset="0"/>
                <a:cs typeface="Arial" pitchFamily="34" charset="0"/>
              </a:rPr>
              <a:t>c</a:t>
            </a:r>
            <a:r>
              <a:rPr kumimoji="0" lang="en-US" sz="2400" b="1" i="0" u="none" strike="noStrike" cap="none" normalizeH="0" baseline="0" dirty="0" smtClean="0">
                <a:ln>
                  <a:noFill/>
                </a:ln>
                <a:solidFill>
                  <a:schemeClr val="tx1"/>
                </a:solidFill>
                <a:effectLst/>
                <a:latin typeface="Calibri" pitchFamily="34" charset="0"/>
                <a:cs typeface="Arial" pitchFamily="34" charset="0"/>
              </a:rPr>
              <a:t>lass </a:t>
            </a:r>
            <a:r>
              <a:rPr kumimoji="0" lang="en-US" sz="2400" b="0" i="0" u="none" strike="noStrike" cap="none" normalizeH="0" baseline="0" dirty="0" smtClean="0">
                <a:ln>
                  <a:noFill/>
                </a:ln>
                <a:solidFill>
                  <a:schemeClr val="tx1"/>
                </a:solidFill>
                <a:effectLst/>
                <a:latin typeface="Calibri" pitchFamily="34" charset="0"/>
                <a:cs typeface="Arial" pitchFamily="34" charset="0"/>
              </a:rPr>
              <a:t>eagle {</a:t>
            </a:r>
          </a:p>
          <a:p>
            <a:pPr marL="457200" marR="0" lvl="1"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		   float weight;  </a:t>
            </a:r>
          </a:p>
          <a:p>
            <a:pPr marL="457200" marR="0" lvl="1"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		   </a:t>
            </a:r>
            <a:r>
              <a:rPr kumimoji="0" lang="en-US" sz="2400" b="0" i="0" u="none" strike="noStrike" cap="none" normalizeH="0" baseline="0" dirty="0" err="1" smtClean="0">
                <a:ln>
                  <a:noFill/>
                </a:ln>
                <a:solidFill>
                  <a:schemeClr val="tx1"/>
                </a:solidFill>
                <a:effectLst/>
                <a:latin typeface="Calibri" pitchFamily="34" charset="0"/>
                <a:cs typeface="Arial" pitchFamily="34" charset="0"/>
              </a:rPr>
              <a:t>int</a:t>
            </a:r>
            <a:r>
              <a:rPr kumimoji="0" lang="en-US" sz="2400" b="0" i="0" u="none" strike="noStrike" cap="none" normalizeH="0" baseline="0" dirty="0" smtClean="0">
                <a:ln>
                  <a:noFill/>
                </a:ln>
                <a:solidFill>
                  <a:schemeClr val="tx1"/>
                </a:solidFill>
                <a:effectLst/>
                <a:latin typeface="Calibri" pitchFamily="34" charset="0"/>
                <a:cs typeface="Arial" pitchFamily="34" charset="0"/>
              </a:rPr>
              <a:t> age;</a:t>
            </a:r>
          </a:p>
          <a:p>
            <a:pPr marL="457200" marR="0" lvl="1"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	                </a:t>
            </a:r>
            <a:r>
              <a:rPr kumimoji="0" lang="en-US" sz="2400" b="0" i="0" u="none" strike="noStrike" cap="none" normalizeH="0" dirty="0" smtClean="0">
                <a:ln>
                  <a:noFill/>
                </a:ln>
                <a:solidFill>
                  <a:schemeClr val="tx1"/>
                </a:solidFill>
                <a:effectLst/>
                <a:latin typeface="Calibri" pitchFamily="34" charset="0"/>
                <a:cs typeface="Arial" pitchFamily="34" charset="0"/>
              </a:rPr>
              <a:t> </a:t>
            </a:r>
            <a:r>
              <a:rPr kumimoji="0" lang="en-US" sz="2400" b="0" i="0" u="none" strike="noStrike" cap="none" normalizeH="0" baseline="0" dirty="0" smtClean="0">
                <a:ln>
                  <a:noFill/>
                </a:ln>
                <a:solidFill>
                  <a:schemeClr val="tx1"/>
                </a:solidFill>
                <a:effectLst/>
                <a:latin typeface="Calibri" pitchFamily="34" charset="0"/>
                <a:cs typeface="Arial" pitchFamily="34" charset="0"/>
              </a:rPr>
              <a:t>fly();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                             </a:t>
            </a:r>
            <a:r>
              <a:rPr kumimoji="0" lang="en-US" sz="2400" b="0" i="0" u="none" strike="noStrike" cap="none" normalizeH="0" dirty="0" smtClean="0">
                <a:ln>
                  <a:noFill/>
                </a:ln>
                <a:solidFill>
                  <a:schemeClr val="tx1"/>
                </a:solidFill>
                <a:effectLst/>
                <a:latin typeface="Calibri" pitchFamily="34" charset="0"/>
                <a:cs typeface="Arial" pitchFamily="34" charset="0"/>
              </a:rPr>
              <a:t> </a:t>
            </a:r>
            <a:r>
              <a:rPr kumimoji="0" lang="en-US" sz="2400" b="0" i="0" u="none" strike="noStrike" cap="none" normalizeH="0" baseline="0" dirty="0" smtClean="0">
                <a:ln>
                  <a:noFill/>
                </a:ln>
                <a:solidFill>
                  <a:schemeClr val="tx1"/>
                </a:solidFill>
                <a:effectLst/>
                <a:latin typeface="Calibri" pitchFamily="34" charset="0"/>
                <a:cs typeface="Arial" pitchFamily="34" charset="0"/>
              </a:rPr>
              <a:t>hunt();</a:t>
            </a:r>
          </a:p>
          <a:p>
            <a:pPr fontAlgn="base">
              <a:spcBef>
                <a:spcPct val="0"/>
              </a:spcBef>
              <a:spcAft>
                <a:spcPct val="0"/>
              </a:spcAft>
            </a:pPr>
            <a:r>
              <a:rPr lang="en-US" sz="2400" dirty="0" smtClean="0">
                <a:latin typeface="Calibri" pitchFamily="34" charset="0"/>
                <a:cs typeface="Arial" pitchFamily="34" charset="0"/>
              </a:rPr>
              <a:t>                          } //</a:t>
            </a:r>
            <a:r>
              <a:rPr lang="en-US" sz="2400" dirty="0">
                <a:latin typeface="Calibri" pitchFamily="34" charset="0"/>
                <a:cs typeface="Arial" pitchFamily="34" charset="0"/>
              </a:rPr>
              <a:t>end of </a:t>
            </a:r>
            <a:r>
              <a:rPr lang="en-US" sz="2400" dirty="0" smtClean="0">
                <a:latin typeface="Calibri" pitchFamily="34" charset="0"/>
                <a:cs typeface="Arial" pitchFamily="34" charset="0"/>
              </a:rPr>
              <a:t>class definition</a:t>
            </a:r>
            <a:endParaRPr lang="en-US" sz="2400" dirty="0">
              <a:latin typeface="Calibri" pitchFamily="34" charset="0"/>
              <a:cs typeface="Arial" pitchFamily="34" charset="0"/>
            </a:endParaRPr>
          </a:p>
        </p:txBody>
      </p:sp>
      <p:sp>
        <p:nvSpPr>
          <p:cNvPr id="6" name="Right Brace 5"/>
          <p:cNvSpPr/>
          <p:nvPr/>
        </p:nvSpPr>
        <p:spPr>
          <a:xfrm>
            <a:off x="4981074" y="4764505"/>
            <a:ext cx="1094874" cy="1323474"/>
          </a:xfrm>
          <a:prstGeom prst="rightBrace">
            <a:avLst>
              <a:gd name="adj1" fmla="val 8333"/>
              <a:gd name="adj2" fmla="val 4818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p:cNvSpPr txBox="1"/>
          <p:nvPr/>
        </p:nvSpPr>
        <p:spPr>
          <a:xfrm>
            <a:off x="6184233" y="4354079"/>
            <a:ext cx="4764505" cy="2123658"/>
          </a:xfrm>
          <a:prstGeom prst="rect">
            <a:avLst/>
          </a:prstGeom>
          <a:noFill/>
        </p:spPr>
        <p:txBody>
          <a:bodyPr wrap="square" rtlCol="0">
            <a:spAutoFit/>
          </a:bodyPr>
          <a:lstStyle/>
          <a:p>
            <a:r>
              <a:rPr lang="en-GB" sz="2200" dirty="0" smtClean="0"/>
              <a:t>Here, both data/variables and codes/ functions are bound together in a single unit called class.  Note: to make them well-behaved, they must be related. </a:t>
            </a:r>
            <a:r>
              <a:rPr lang="en-GB" sz="2200" dirty="0" err="1" smtClean="0"/>
              <a:t>i.e</a:t>
            </a:r>
            <a:r>
              <a:rPr lang="en-GB" sz="2200" dirty="0" smtClean="0"/>
              <a:t> programmer should not include unrelated function in this code</a:t>
            </a:r>
            <a:endParaRPr lang="en-US" sz="2200" dirty="0"/>
          </a:p>
        </p:txBody>
      </p:sp>
    </p:spTree>
    <p:extLst>
      <p:ext uri="{BB962C8B-B14F-4D97-AF65-F5344CB8AC3E}">
        <p14:creationId xmlns:p14="http://schemas.microsoft.com/office/powerpoint/2010/main" val="15517670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8"/>
            <a:ext cx="10515600" cy="1325563"/>
          </a:xfrm>
        </p:spPr>
        <p:txBody>
          <a:bodyPr/>
          <a:lstStyle/>
          <a:p>
            <a:r>
              <a:rPr lang="en-GB" b="1" dirty="0"/>
              <a:t>Class</a:t>
            </a:r>
            <a:r>
              <a:rPr lang="en-GB" dirty="0"/>
              <a:t> </a:t>
            </a:r>
            <a:r>
              <a:rPr lang="en-GB" dirty="0" smtClean="0"/>
              <a:t>(Constituent component </a:t>
            </a:r>
            <a:r>
              <a:rPr lang="en-GB" dirty="0"/>
              <a:t>of OOP design</a:t>
            </a:r>
            <a:r>
              <a:rPr lang="en-GB" dirty="0" smtClean="0"/>
              <a:t>)</a:t>
            </a:r>
            <a:endParaRPr lang="en-US" dirty="0"/>
          </a:p>
        </p:txBody>
      </p:sp>
      <p:sp>
        <p:nvSpPr>
          <p:cNvPr id="3" name="Content Placeholder 2"/>
          <p:cNvSpPr>
            <a:spLocks noGrp="1"/>
          </p:cNvSpPr>
          <p:nvPr>
            <p:ph idx="1"/>
          </p:nvPr>
        </p:nvSpPr>
        <p:spPr>
          <a:xfrm>
            <a:off x="838200" y="1272175"/>
            <a:ext cx="10515600" cy="5200813"/>
          </a:xfrm>
        </p:spPr>
        <p:txBody>
          <a:bodyPr>
            <a:noAutofit/>
          </a:bodyPr>
          <a:lstStyle/>
          <a:p>
            <a:pPr marL="0" indent="0">
              <a:buNone/>
            </a:pPr>
            <a:r>
              <a:rPr lang="en-GB" b="1" dirty="0" smtClean="0"/>
              <a:t>STRUCT VS CLASS: (Implementation Definitions)</a:t>
            </a:r>
          </a:p>
          <a:p>
            <a:pPr marL="0" indent="0">
              <a:buNone/>
            </a:pPr>
            <a:r>
              <a:rPr lang="en-GB" b="1" dirty="0" smtClean="0"/>
              <a:t>In the procedural Pattern where </a:t>
            </a:r>
            <a:r>
              <a:rPr lang="en-GB" b="1" i="1" dirty="0" err="1" smtClean="0">
                <a:solidFill>
                  <a:srgbClr val="C00000"/>
                </a:solidFill>
              </a:rPr>
              <a:t>struct</a:t>
            </a:r>
            <a:r>
              <a:rPr lang="en-GB" b="1" dirty="0" smtClean="0">
                <a:solidFill>
                  <a:srgbClr val="C00000"/>
                </a:solidFill>
              </a:rPr>
              <a:t> </a:t>
            </a:r>
            <a:r>
              <a:rPr lang="en-GB" b="1" dirty="0" smtClean="0"/>
              <a:t>is used in that manner:</a:t>
            </a:r>
          </a:p>
          <a:p>
            <a:pPr marL="514350" indent="-514350">
              <a:buFont typeface="+mj-lt"/>
              <a:buAutoNum type="alphaLcParenR"/>
            </a:pPr>
            <a:r>
              <a:rPr lang="en-GB" dirty="0"/>
              <a:t>data </a:t>
            </a:r>
            <a:r>
              <a:rPr lang="en-GB" dirty="0" smtClean="0"/>
              <a:t>do not </a:t>
            </a:r>
            <a:r>
              <a:rPr lang="en-GB" dirty="0"/>
              <a:t>have </a:t>
            </a:r>
            <a:r>
              <a:rPr lang="en-GB" dirty="0" smtClean="0"/>
              <a:t>owner </a:t>
            </a:r>
            <a:r>
              <a:rPr lang="en-GB" dirty="0"/>
              <a:t>and there is difficulty in maintaining data integrity. For example, many functions are using shared </a:t>
            </a:r>
            <a:r>
              <a:rPr lang="en-GB" dirty="0" smtClean="0"/>
              <a:t>data.</a:t>
            </a:r>
            <a:endParaRPr lang="en-GB" dirty="0"/>
          </a:p>
          <a:p>
            <a:pPr marL="514350" indent="-514350">
              <a:buFont typeface="+mj-lt"/>
              <a:buAutoNum type="alphaLcParenR"/>
            </a:pPr>
            <a:r>
              <a:rPr lang="en-GB" dirty="0"/>
              <a:t>there is insufficient support for abstraction</a:t>
            </a:r>
            <a:r>
              <a:rPr lang="en-GB" dirty="0" smtClean="0"/>
              <a:t>.</a:t>
            </a:r>
          </a:p>
          <a:p>
            <a:pPr marL="514350" indent="-514350">
              <a:buFont typeface="+mj-lt"/>
              <a:buAutoNum type="alphaLcParenR"/>
            </a:pPr>
            <a:r>
              <a:rPr lang="en-US" dirty="0"/>
              <a:t>illegal utilizations can only be handled at runtime</a:t>
            </a:r>
          </a:p>
          <a:p>
            <a:pPr marL="0" indent="0" algn="just">
              <a:buNone/>
            </a:pPr>
            <a:r>
              <a:rPr lang="en-GB" b="1" dirty="0"/>
              <a:t>In the </a:t>
            </a:r>
            <a:r>
              <a:rPr lang="en-GB" b="1" dirty="0" smtClean="0"/>
              <a:t>OOP Pattern </a:t>
            </a:r>
            <a:r>
              <a:rPr lang="en-GB" b="1" dirty="0"/>
              <a:t>where </a:t>
            </a:r>
            <a:r>
              <a:rPr lang="en-GB" b="1" i="1" dirty="0" smtClean="0">
                <a:solidFill>
                  <a:srgbClr val="C00000"/>
                </a:solidFill>
              </a:rPr>
              <a:t>class</a:t>
            </a:r>
            <a:r>
              <a:rPr lang="en-GB" b="1" dirty="0" smtClean="0"/>
              <a:t> is used, we enjoy the following:</a:t>
            </a:r>
          </a:p>
          <a:p>
            <a:pPr marL="514350" indent="-514350" algn="just">
              <a:buFont typeface="+mj-lt"/>
              <a:buAutoNum type="alphaLcParenR"/>
            </a:pPr>
            <a:r>
              <a:rPr lang="en-GB" dirty="0"/>
              <a:t>functions here are not needlessly </a:t>
            </a:r>
            <a:r>
              <a:rPr lang="en-GB" dirty="0" smtClean="0"/>
              <a:t>global</a:t>
            </a:r>
          </a:p>
          <a:p>
            <a:pPr marL="514350" indent="-514350" algn="just">
              <a:buFont typeface="+mj-lt"/>
              <a:buAutoNum type="alphaLcParenR"/>
            </a:pPr>
            <a:r>
              <a:rPr lang="en-GB" dirty="0" smtClean="0"/>
              <a:t>the </a:t>
            </a:r>
            <a:r>
              <a:rPr lang="en-GB" dirty="0"/>
              <a:t>compiler </a:t>
            </a:r>
            <a:r>
              <a:rPr lang="en-GB" dirty="0" smtClean="0"/>
              <a:t>directly knows which functions own the data, since they are bound together. Illegal </a:t>
            </a:r>
            <a:r>
              <a:rPr lang="en-GB" dirty="0"/>
              <a:t>utilizations </a:t>
            </a:r>
            <a:r>
              <a:rPr lang="en-GB" dirty="0" smtClean="0"/>
              <a:t>easily prevented.</a:t>
            </a:r>
          </a:p>
          <a:p>
            <a:pPr marL="514350" indent="-514350" algn="just">
              <a:buFont typeface="+mj-lt"/>
              <a:buAutoNum type="alphaLcParenR"/>
            </a:pPr>
            <a:r>
              <a:rPr lang="en-GB" dirty="0"/>
              <a:t>t</a:t>
            </a:r>
            <a:r>
              <a:rPr lang="en-GB" dirty="0" smtClean="0"/>
              <a:t>here is experience of better </a:t>
            </a:r>
            <a:r>
              <a:rPr lang="en-GB" dirty="0"/>
              <a:t>abstraction</a:t>
            </a:r>
          </a:p>
          <a:p>
            <a:pPr marL="514350" indent="-514350" algn="just">
              <a:buFont typeface="+mj-lt"/>
              <a:buAutoNum type="alphaLcParenR"/>
            </a:pPr>
            <a:endParaRPr lang="en-GB" dirty="0"/>
          </a:p>
          <a:p>
            <a:pPr marL="0" indent="0" algn="just">
              <a:buNone/>
            </a:pPr>
            <a:endParaRPr lang="en-US" dirty="0"/>
          </a:p>
        </p:txBody>
      </p:sp>
    </p:spTree>
    <p:extLst>
      <p:ext uri="{BB962C8B-B14F-4D97-AF65-F5344CB8AC3E}">
        <p14:creationId xmlns:p14="http://schemas.microsoft.com/office/powerpoint/2010/main" val="40408107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8"/>
            <a:ext cx="10515600" cy="910221"/>
          </a:xfrm>
        </p:spPr>
        <p:txBody>
          <a:bodyPr>
            <a:normAutofit/>
          </a:bodyPr>
          <a:lstStyle/>
          <a:p>
            <a:pPr marL="0" indent="0"/>
            <a:r>
              <a:rPr lang="en-GB" sz="3600" b="1" dirty="0"/>
              <a:t>DEFINING CLASSES: Basis of Object oriented Concepts</a:t>
            </a:r>
          </a:p>
        </p:txBody>
      </p:sp>
      <p:sp>
        <p:nvSpPr>
          <p:cNvPr id="3" name="Content Placeholder 2"/>
          <p:cNvSpPr>
            <a:spLocks noGrp="1"/>
          </p:cNvSpPr>
          <p:nvPr>
            <p:ph idx="1"/>
          </p:nvPr>
        </p:nvSpPr>
        <p:spPr>
          <a:xfrm>
            <a:off x="838200" y="983419"/>
            <a:ext cx="10515600" cy="5826455"/>
          </a:xfrm>
        </p:spPr>
        <p:txBody>
          <a:bodyPr>
            <a:noAutofit/>
          </a:bodyPr>
          <a:lstStyle/>
          <a:p>
            <a:pPr marL="0" indent="0" algn="just">
              <a:buNone/>
            </a:pPr>
            <a:r>
              <a:rPr lang="en-US" sz="2200" b="1" dirty="0" smtClean="0"/>
              <a:t>Class</a:t>
            </a:r>
            <a:r>
              <a:rPr lang="en-US" sz="2200" dirty="0" smtClean="0"/>
              <a:t>  </a:t>
            </a:r>
            <a:r>
              <a:rPr lang="en-US" sz="2200" dirty="0"/>
              <a:t>= state (data members defined e.g. weight) + </a:t>
            </a:r>
            <a:r>
              <a:rPr lang="en-US" sz="2200" dirty="0" smtClean="0"/>
              <a:t>behavior(function </a:t>
            </a:r>
            <a:r>
              <a:rPr lang="en-US" sz="2200" dirty="0"/>
              <a:t>defined e.g. hunt</a:t>
            </a:r>
            <a:r>
              <a:rPr lang="en-US" sz="2200" dirty="0" smtClean="0"/>
              <a:t>() as seen in the  earlier illustration)</a:t>
            </a:r>
            <a:endParaRPr lang="en-US" sz="2200" dirty="0"/>
          </a:p>
          <a:p>
            <a:pPr marL="0" indent="0" algn="just">
              <a:buNone/>
            </a:pPr>
            <a:r>
              <a:rPr lang="en-US" sz="2200" b="1" dirty="0"/>
              <a:t>Object</a:t>
            </a:r>
            <a:r>
              <a:rPr lang="en-US" sz="2200" dirty="0"/>
              <a:t>: </a:t>
            </a:r>
            <a:r>
              <a:rPr lang="en-US" sz="2200" dirty="0" smtClean="0"/>
              <a:t>An </a:t>
            </a:r>
            <a:r>
              <a:rPr lang="en-US" sz="2200" dirty="0"/>
              <a:t>object has state, exhibits some </a:t>
            </a:r>
            <a:r>
              <a:rPr lang="en-US" sz="2200" dirty="0" smtClean="0"/>
              <a:t>well-defined </a:t>
            </a:r>
            <a:r>
              <a:rPr lang="en-US" sz="2200" dirty="0" err="1" smtClean="0"/>
              <a:t>behaviours</a:t>
            </a:r>
            <a:r>
              <a:rPr lang="en-US" sz="2200" dirty="0" smtClean="0"/>
              <a:t> (commonly called functions/methods) </a:t>
            </a:r>
            <a:r>
              <a:rPr lang="en-US" sz="2200" dirty="0"/>
              <a:t>and has a unique identity (</a:t>
            </a:r>
            <a:r>
              <a:rPr lang="en-US" sz="2200" dirty="0" err="1"/>
              <a:t>Booch</a:t>
            </a:r>
            <a:r>
              <a:rPr lang="en-US" sz="2200" dirty="0"/>
              <a:t>, 1995). Unique identity means one object is different from the </a:t>
            </a:r>
            <a:r>
              <a:rPr lang="en-US" sz="2200" dirty="0" smtClean="0"/>
              <a:t>other. </a:t>
            </a:r>
          </a:p>
          <a:p>
            <a:pPr marL="0" indent="0" algn="just">
              <a:buNone/>
            </a:pPr>
            <a:r>
              <a:rPr lang="en-US" sz="2200" dirty="0" smtClean="0"/>
              <a:t>A </a:t>
            </a:r>
            <a:r>
              <a:rPr lang="en-US" sz="2200" b="1" dirty="0" smtClean="0"/>
              <a:t>state</a:t>
            </a:r>
            <a:r>
              <a:rPr lang="en-US" sz="2200" dirty="0" smtClean="0"/>
              <a:t> of an object is the </a:t>
            </a:r>
            <a:r>
              <a:rPr lang="en-US" sz="2200" b="1" dirty="0" smtClean="0"/>
              <a:t>value </a:t>
            </a:r>
            <a:r>
              <a:rPr lang="en-US" sz="2200" dirty="0" smtClean="0"/>
              <a:t>of its variable/data  member per time. </a:t>
            </a:r>
          </a:p>
          <a:p>
            <a:pPr marL="0" indent="0" algn="just">
              <a:buNone/>
            </a:pPr>
            <a:r>
              <a:rPr lang="en-US" sz="2200" dirty="0" smtClean="0"/>
              <a:t>E.g. weight =  25; // meaning the eagle has </a:t>
            </a:r>
            <a:r>
              <a:rPr lang="en-US" sz="2200" b="1" dirty="0" smtClean="0"/>
              <a:t>state</a:t>
            </a:r>
            <a:r>
              <a:rPr lang="en-US" sz="2200" dirty="0" smtClean="0"/>
              <a:t> 25 kg which could be changed.</a:t>
            </a:r>
            <a:endParaRPr lang="en-US" sz="2200" b="1" dirty="0"/>
          </a:p>
          <a:p>
            <a:pPr marL="0" indent="0">
              <a:buNone/>
            </a:pPr>
            <a:r>
              <a:rPr lang="en-US" sz="2200" b="1" dirty="0"/>
              <a:t>C++ format example: </a:t>
            </a:r>
            <a:r>
              <a:rPr lang="en-US" sz="2200" dirty="0"/>
              <a:t>The access modifier is declared once for all members of same </a:t>
            </a:r>
            <a:r>
              <a:rPr lang="en-US" sz="2200" dirty="0" smtClean="0"/>
              <a:t>modification.</a:t>
            </a:r>
          </a:p>
          <a:p>
            <a:pPr marL="457200" lvl="1" indent="0">
              <a:buNone/>
            </a:pPr>
            <a:r>
              <a:rPr lang="en-US" sz="2200" i="1" dirty="0"/>
              <a:t>Access </a:t>
            </a:r>
            <a:r>
              <a:rPr lang="en-US" sz="2200" i="1" dirty="0" err="1"/>
              <a:t>Specifier</a:t>
            </a:r>
            <a:r>
              <a:rPr lang="en-US" sz="2200" b="1" i="1" dirty="0"/>
              <a:t> class</a:t>
            </a:r>
            <a:r>
              <a:rPr lang="en-US" sz="2200" i="1" dirty="0"/>
              <a:t> </a:t>
            </a:r>
            <a:r>
              <a:rPr lang="en-US" sz="2200" i="1" dirty="0" err="1"/>
              <a:t>ClassName</a:t>
            </a:r>
            <a:r>
              <a:rPr lang="en-US" sz="2200" i="1" dirty="0"/>
              <a:t> </a:t>
            </a:r>
            <a:endParaRPr lang="en-US" sz="2200" dirty="0"/>
          </a:p>
          <a:p>
            <a:pPr marL="457200" lvl="1" indent="0">
              <a:buNone/>
            </a:pPr>
            <a:r>
              <a:rPr lang="en-US" sz="2200" i="1" dirty="0"/>
              <a:t>			{</a:t>
            </a:r>
            <a:endParaRPr lang="en-US" sz="2200" dirty="0"/>
          </a:p>
          <a:p>
            <a:pPr marL="457200" lvl="1" indent="0">
              <a:buNone/>
            </a:pPr>
            <a:r>
              <a:rPr lang="en-US" sz="2200" i="1" dirty="0"/>
              <a:t>				private:  //Declaration of </a:t>
            </a:r>
            <a:r>
              <a:rPr lang="en-US" sz="2200" i="1" dirty="0" smtClean="0"/>
              <a:t>private members</a:t>
            </a:r>
            <a:endParaRPr lang="en-US" sz="2200" dirty="0"/>
          </a:p>
          <a:p>
            <a:pPr marL="457200" lvl="1" indent="0">
              <a:buNone/>
            </a:pPr>
            <a:r>
              <a:rPr lang="en-US" sz="2200" i="1" dirty="0"/>
              <a:t>				    //members listed here</a:t>
            </a:r>
            <a:endParaRPr lang="en-US" sz="2200" dirty="0"/>
          </a:p>
          <a:p>
            <a:pPr marL="457200" lvl="1" indent="0">
              <a:buNone/>
            </a:pPr>
            <a:r>
              <a:rPr lang="en-US" sz="2200" i="1" dirty="0"/>
              <a:t>				public:</a:t>
            </a:r>
            <a:r>
              <a:rPr lang="en-US" sz="2200" dirty="0"/>
              <a:t>  </a:t>
            </a:r>
            <a:r>
              <a:rPr lang="en-US" sz="2200" i="1" dirty="0"/>
              <a:t> //Declaration of </a:t>
            </a:r>
            <a:r>
              <a:rPr lang="en-US" sz="2200" i="1" dirty="0" smtClean="0"/>
              <a:t>public members</a:t>
            </a:r>
            <a:endParaRPr lang="en-US" sz="2200" dirty="0"/>
          </a:p>
          <a:p>
            <a:pPr marL="457200" lvl="1" indent="0">
              <a:buNone/>
            </a:pPr>
            <a:r>
              <a:rPr lang="en-US" sz="2200" i="1" dirty="0"/>
              <a:t>				   //members listed here</a:t>
            </a:r>
            <a:endParaRPr lang="en-US" sz="2200" dirty="0"/>
          </a:p>
          <a:p>
            <a:pPr marL="457200" lvl="1" indent="0">
              <a:buNone/>
            </a:pPr>
            <a:r>
              <a:rPr lang="en-US" sz="2200" i="1" dirty="0"/>
              <a:t>			};  // semicolon ends the class definition</a:t>
            </a:r>
            <a:endParaRPr lang="en-US" sz="2200" dirty="0"/>
          </a:p>
          <a:p>
            <a:pPr marL="0" indent="0">
              <a:buNone/>
            </a:pPr>
            <a:endParaRPr lang="en-US" sz="2200" dirty="0"/>
          </a:p>
          <a:p>
            <a:pPr marL="0" indent="0" algn="just">
              <a:buNone/>
            </a:pPr>
            <a:endParaRPr lang="en-US" sz="2200" dirty="0"/>
          </a:p>
        </p:txBody>
      </p:sp>
    </p:spTree>
    <p:extLst>
      <p:ext uri="{BB962C8B-B14F-4D97-AF65-F5344CB8AC3E}">
        <p14:creationId xmlns:p14="http://schemas.microsoft.com/office/powerpoint/2010/main" val="2123184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8"/>
            <a:ext cx="10515600" cy="1325563"/>
          </a:xfrm>
        </p:spPr>
        <p:txBody>
          <a:bodyPr>
            <a:normAutofit/>
          </a:bodyPr>
          <a:lstStyle/>
          <a:p>
            <a:r>
              <a:rPr lang="en-GB" sz="3600" b="1" dirty="0"/>
              <a:t>DEFINING CLASSES: Basis of Object oriented Concepts</a:t>
            </a:r>
            <a:endParaRPr lang="en-US" sz="3600" dirty="0"/>
          </a:p>
        </p:txBody>
      </p:sp>
      <p:sp>
        <p:nvSpPr>
          <p:cNvPr id="3" name="Content Placeholder 2"/>
          <p:cNvSpPr>
            <a:spLocks noGrp="1"/>
          </p:cNvSpPr>
          <p:nvPr>
            <p:ph idx="1"/>
          </p:nvPr>
        </p:nvSpPr>
        <p:spPr>
          <a:xfrm>
            <a:off x="838200" y="1610858"/>
            <a:ext cx="10515600" cy="4598877"/>
          </a:xfrm>
        </p:spPr>
        <p:txBody>
          <a:bodyPr>
            <a:noAutofit/>
          </a:bodyPr>
          <a:lstStyle/>
          <a:p>
            <a:pPr marL="0" indent="0">
              <a:buNone/>
            </a:pPr>
            <a:r>
              <a:rPr lang="en-US" sz="2400" b="1" dirty="0" smtClean="0"/>
              <a:t>//Class </a:t>
            </a:r>
            <a:r>
              <a:rPr lang="en-US" sz="2400" b="1" dirty="0"/>
              <a:t>Definition- C++ example</a:t>
            </a:r>
            <a:r>
              <a:rPr lang="en-US" sz="2400" b="1" dirty="0" smtClean="0"/>
              <a:t>:</a:t>
            </a:r>
          </a:p>
          <a:p>
            <a:pPr marL="0" indent="0">
              <a:buNone/>
            </a:pPr>
            <a:r>
              <a:rPr lang="en-GB" sz="2400" b="1" dirty="0"/>
              <a:t>c</a:t>
            </a:r>
            <a:r>
              <a:rPr lang="en-GB" sz="2400" b="1" dirty="0" smtClean="0"/>
              <a:t>lass </a:t>
            </a:r>
            <a:r>
              <a:rPr lang="en-GB" sz="2400" dirty="0" smtClean="0"/>
              <a:t>Rectangle</a:t>
            </a:r>
          </a:p>
          <a:p>
            <a:pPr marL="0" indent="0">
              <a:buNone/>
            </a:pPr>
            <a:r>
              <a:rPr lang="en-GB" sz="2400" b="1" dirty="0" smtClean="0"/>
              <a:t>{</a:t>
            </a:r>
          </a:p>
          <a:p>
            <a:pPr marL="0" indent="0">
              <a:buNone/>
            </a:pPr>
            <a:r>
              <a:rPr lang="en-GB" sz="2400" b="1" dirty="0" smtClean="0"/>
              <a:t>	public: </a:t>
            </a:r>
          </a:p>
          <a:p>
            <a:pPr marL="0" indent="0">
              <a:buNone/>
            </a:pPr>
            <a:r>
              <a:rPr lang="en-GB" sz="2400" b="1" dirty="0" smtClean="0"/>
              <a:t>		double </a:t>
            </a:r>
            <a:r>
              <a:rPr lang="en-GB" sz="2400" dirty="0" smtClean="0"/>
              <a:t>area(); </a:t>
            </a:r>
            <a:r>
              <a:rPr lang="en-GB" sz="1400" b="1" dirty="0" smtClean="0"/>
              <a:t>//operations /functions on rectangle defined here</a:t>
            </a:r>
          </a:p>
          <a:p>
            <a:pPr marL="0" indent="0">
              <a:buNone/>
            </a:pPr>
            <a:r>
              <a:rPr lang="en-GB" sz="2400" dirty="0"/>
              <a:t>	</a:t>
            </a:r>
            <a:r>
              <a:rPr lang="en-GB" sz="2400" dirty="0" smtClean="0"/>
              <a:t>	</a:t>
            </a:r>
            <a:r>
              <a:rPr lang="en-GB" sz="2400" b="1" dirty="0" smtClean="0"/>
              <a:t>double</a:t>
            </a:r>
            <a:r>
              <a:rPr lang="en-GB" sz="2400" dirty="0" smtClean="0"/>
              <a:t> perimeter();</a:t>
            </a:r>
            <a:endParaRPr lang="en-GB" sz="2400" dirty="0"/>
          </a:p>
          <a:p>
            <a:pPr marL="0" indent="0">
              <a:buNone/>
            </a:pPr>
            <a:r>
              <a:rPr lang="en-GB" sz="2400" b="1" dirty="0" smtClean="0"/>
              <a:t>	private:</a:t>
            </a:r>
          </a:p>
          <a:p>
            <a:pPr marL="0" indent="0">
              <a:buNone/>
            </a:pPr>
            <a:r>
              <a:rPr lang="en-GB" sz="2400" dirty="0" smtClean="0"/>
              <a:t>		</a:t>
            </a:r>
            <a:r>
              <a:rPr lang="en-GB" sz="2400" b="1" dirty="0" smtClean="0"/>
              <a:t>double</a:t>
            </a:r>
            <a:r>
              <a:rPr lang="en-GB" sz="2400" dirty="0" smtClean="0"/>
              <a:t> length;  </a:t>
            </a:r>
            <a:r>
              <a:rPr lang="en-GB" sz="1400" b="1" dirty="0" smtClean="0"/>
              <a:t>// data to be used by the operations/functions</a:t>
            </a:r>
          </a:p>
          <a:p>
            <a:pPr marL="0" indent="0">
              <a:buNone/>
            </a:pPr>
            <a:r>
              <a:rPr lang="en-GB" sz="2400" dirty="0"/>
              <a:t>	</a:t>
            </a:r>
            <a:r>
              <a:rPr lang="en-GB" sz="2400" dirty="0" smtClean="0"/>
              <a:t>	</a:t>
            </a:r>
            <a:r>
              <a:rPr lang="en-GB" sz="2400" b="1" dirty="0" smtClean="0"/>
              <a:t>double</a:t>
            </a:r>
            <a:r>
              <a:rPr lang="en-GB" sz="2400" dirty="0" smtClean="0"/>
              <a:t> breadth;</a:t>
            </a:r>
          </a:p>
          <a:p>
            <a:pPr marL="0" indent="0">
              <a:buNone/>
            </a:pPr>
            <a:r>
              <a:rPr lang="en-GB" sz="2400" dirty="0" smtClean="0"/>
              <a:t>};</a:t>
            </a:r>
          </a:p>
          <a:p>
            <a:pPr marL="0" indent="0">
              <a:buNone/>
            </a:pPr>
            <a:r>
              <a:rPr lang="en-GB" sz="2000" b="1" dirty="0" smtClean="0"/>
              <a:t>Note</a:t>
            </a:r>
            <a:r>
              <a:rPr lang="en-GB" sz="2000" dirty="0" smtClean="0"/>
              <a:t>: The </a:t>
            </a:r>
            <a:r>
              <a:rPr lang="en-US" sz="2000" dirty="0" smtClean="0"/>
              <a:t>first </a:t>
            </a:r>
            <a:r>
              <a:rPr lang="en-US" sz="2000" dirty="0"/>
              <a:t>law of OOP is that </a:t>
            </a:r>
            <a:r>
              <a:rPr lang="en-US" sz="2000" dirty="0" smtClean="0"/>
              <a:t>data/variables </a:t>
            </a:r>
            <a:r>
              <a:rPr lang="en-US" sz="2000" dirty="0"/>
              <a:t>must be hidden(make it </a:t>
            </a:r>
            <a:r>
              <a:rPr lang="en-US" sz="2000" dirty="0" smtClean="0"/>
              <a:t>private); to enhance security. You can read/write to data by creating read/write functions. </a:t>
            </a:r>
            <a:endParaRPr lang="en-GB" sz="2000" dirty="0" smtClean="0"/>
          </a:p>
        </p:txBody>
      </p:sp>
      <p:graphicFrame>
        <p:nvGraphicFramePr>
          <p:cNvPr id="4" name="Table 3"/>
          <p:cNvGraphicFramePr>
            <a:graphicFrameLocks noGrp="1"/>
          </p:cNvGraphicFramePr>
          <p:nvPr>
            <p:extLst>
              <p:ext uri="{D42A27DB-BD31-4B8C-83A1-F6EECF244321}">
                <p14:modId xmlns:p14="http://schemas.microsoft.com/office/powerpoint/2010/main" val="2736637117"/>
              </p:ext>
            </p:extLst>
          </p:nvPr>
        </p:nvGraphicFramePr>
        <p:xfrm>
          <a:off x="9038238" y="3713695"/>
          <a:ext cx="2248459" cy="1859344"/>
        </p:xfrm>
        <a:graphic>
          <a:graphicData uri="http://schemas.openxmlformats.org/drawingml/2006/table">
            <a:tbl>
              <a:tblPr firstRow="1" firstCol="1" bandRow="1">
                <a:tableStyleId>{D7AC3CCA-C797-4891-BE02-D94E43425B78}</a:tableStyleId>
              </a:tblPr>
              <a:tblGrid>
                <a:gridCol w="2248459"/>
              </a:tblGrid>
              <a:tr h="319069">
                <a:tc>
                  <a:txBody>
                    <a:bodyPr/>
                    <a:lstStyle/>
                    <a:p>
                      <a:pPr algn="ctr">
                        <a:lnSpc>
                          <a:spcPct val="115000"/>
                        </a:lnSpc>
                        <a:spcAft>
                          <a:spcPts val="0"/>
                        </a:spcAft>
                        <a:tabLst>
                          <a:tab pos="808355" algn="l"/>
                        </a:tabLst>
                      </a:pPr>
                      <a:r>
                        <a:rPr lang="en-US" sz="1600" dirty="0">
                          <a:effectLst/>
                        </a:rPr>
                        <a:t>Rectangle</a:t>
                      </a:r>
                      <a:endParaRPr lang="en-US" sz="1600" dirty="0">
                        <a:effectLst/>
                        <a:latin typeface="Calibri"/>
                        <a:ea typeface="Calibri"/>
                        <a:cs typeface="Times New Roman"/>
                      </a:endParaRPr>
                    </a:p>
                  </a:txBody>
                  <a:tcPr/>
                </a:tc>
              </a:tr>
              <a:tr h="540240">
                <a:tc>
                  <a:txBody>
                    <a:bodyPr/>
                    <a:lstStyle/>
                    <a:p>
                      <a:pPr algn="just">
                        <a:lnSpc>
                          <a:spcPct val="107000"/>
                        </a:lnSpc>
                        <a:spcAft>
                          <a:spcPts val="0"/>
                        </a:spcAft>
                        <a:tabLst>
                          <a:tab pos="808355" algn="l"/>
                        </a:tabLst>
                      </a:pPr>
                      <a:r>
                        <a:rPr lang="en-US" sz="1600">
                          <a:effectLst/>
                        </a:rPr>
                        <a:t> - length : int</a:t>
                      </a:r>
                    </a:p>
                    <a:p>
                      <a:pPr algn="just">
                        <a:lnSpc>
                          <a:spcPct val="107000"/>
                        </a:lnSpc>
                        <a:spcAft>
                          <a:spcPts val="0"/>
                        </a:spcAft>
                        <a:tabLst>
                          <a:tab pos="808355" algn="l"/>
                        </a:tabLst>
                      </a:pPr>
                      <a:r>
                        <a:rPr lang="en-US" sz="1600">
                          <a:effectLst/>
                        </a:rPr>
                        <a:t> - height : int</a:t>
                      </a:r>
                      <a:endParaRPr lang="en-US" sz="1600">
                        <a:effectLst/>
                        <a:latin typeface="Calibri"/>
                        <a:ea typeface="Calibri"/>
                        <a:cs typeface="Times New Roman"/>
                      </a:endParaRPr>
                    </a:p>
                  </a:txBody>
                  <a:tcPr/>
                </a:tc>
              </a:tr>
              <a:tr h="858806">
                <a:tc>
                  <a:txBody>
                    <a:bodyPr/>
                    <a:lstStyle/>
                    <a:p>
                      <a:pPr algn="just">
                        <a:lnSpc>
                          <a:spcPct val="107000"/>
                        </a:lnSpc>
                        <a:spcAft>
                          <a:spcPts val="0"/>
                        </a:spcAft>
                        <a:tabLst>
                          <a:tab pos="808355" algn="l"/>
                        </a:tabLst>
                      </a:pPr>
                      <a:r>
                        <a:rPr lang="en-US" sz="1600" dirty="0" smtClean="0">
                          <a:effectLst/>
                        </a:rPr>
                        <a:t>+ </a:t>
                      </a:r>
                      <a:r>
                        <a:rPr lang="en-GB" sz="1600" dirty="0" smtClean="0"/>
                        <a:t>area</a:t>
                      </a:r>
                      <a:r>
                        <a:rPr lang="en-US" sz="1600" dirty="0" smtClean="0">
                          <a:effectLst/>
                        </a:rPr>
                        <a:t>() </a:t>
                      </a:r>
                      <a:r>
                        <a:rPr lang="en-US" sz="1600" dirty="0">
                          <a:effectLst/>
                        </a:rPr>
                        <a:t>: </a:t>
                      </a:r>
                      <a:r>
                        <a:rPr lang="en-US" sz="1600" dirty="0" err="1">
                          <a:effectLst/>
                        </a:rPr>
                        <a:t>int</a:t>
                      </a:r>
                      <a:endParaRPr lang="en-US" sz="1600" dirty="0">
                        <a:effectLst/>
                      </a:endParaRPr>
                    </a:p>
                    <a:p>
                      <a:pPr algn="just">
                        <a:lnSpc>
                          <a:spcPct val="107000"/>
                        </a:lnSpc>
                        <a:spcAft>
                          <a:spcPts val="0"/>
                        </a:spcAft>
                        <a:tabLst>
                          <a:tab pos="808355" algn="l"/>
                        </a:tabLst>
                      </a:pPr>
                      <a:r>
                        <a:rPr lang="en-US" sz="1600" dirty="0">
                          <a:effectLst/>
                        </a:rPr>
                        <a:t>+ </a:t>
                      </a:r>
                      <a:r>
                        <a:rPr lang="en-GB" sz="1600" dirty="0" smtClean="0"/>
                        <a:t>perimeter </a:t>
                      </a:r>
                      <a:r>
                        <a:rPr lang="en-US" sz="1600" dirty="0" smtClean="0">
                          <a:effectLst/>
                        </a:rPr>
                        <a:t>() </a:t>
                      </a:r>
                      <a:r>
                        <a:rPr lang="en-US" sz="1600" dirty="0">
                          <a:effectLst/>
                        </a:rPr>
                        <a:t>: </a:t>
                      </a:r>
                      <a:r>
                        <a:rPr lang="en-US" sz="1600" dirty="0" err="1">
                          <a:effectLst/>
                        </a:rPr>
                        <a:t>int</a:t>
                      </a:r>
                      <a:r>
                        <a:rPr lang="en-US" sz="1600" dirty="0">
                          <a:effectLst/>
                        </a:rPr>
                        <a:t> </a:t>
                      </a:r>
                      <a:endParaRPr lang="en-US" sz="1600" dirty="0" smtClean="0">
                        <a:effectLst/>
                      </a:endParaRPr>
                    </a:p>
                    <a:p>
                      <a:pPr algn="just">
                        <a:lnSpc>
                          <a:spcPct val="107000"/>
                        </a:lnSpc>
                        <a:spcAft>
                          <a:spcPts val="0"/>
                        </a:spcAft>
                        <a:tabLst>
                          <a:tab pos="808355" algn="l"/>
                        </a:tabLst>
                      </a:pPr>
                      <a:endParaRPr lang="en-US" sz="1600" dirty="0">
                        <a:effectLst/>
                        <a:latin typeface="Calibri"/>
                        <a:ea typeface="Calibri"/>
                        <a:cs typeface="Times New Roman"/>
                      </a:endParaRPr>
                    </a:p>
                  </a:txBody>
                  <a:tcPr/>
                </a:tc>
              </a:tr>
            </a:tbl>
          </a:graphicData>
        </a:graphic>
      </p:graphicFrame>
      <p:sp>
        <p:nvSpPr>
          <p:cNvPr id="5" name="Rectangle 4"/>
          <p:cNvSpPr/>
          <p:nvPr/>
        </p:nvSpPr>
        <p:spPr>
          <a:xfrm>
            <a:off x="7349833" y="1087988"/>
            <a:ext cx="4673846"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smtClean="0"/>
              <a:t>The diagram below is the Unified </a:t>
            </a:r>
            <a:r>
              <a:rPr lang="en-US" dirty="0"/>
              <a:t>Modeling </a:t>
            </a:r>
            <a:r>
              <a:rPr lang="en-US" dirty="0" smtClean="0"/>
              <a:t>Language(</a:t>
            </a:r>
            <a:r>
              <a:rPr lang="en-US" b="1" dirty="0" smtClean="0"/>
              <a:t>UML</a:t>
            </a:r>
            <a:r>
              <a:rPr lang="en-US" dirty="0" smtClean="0"/>
              <a:t>) </a:t>
            </a:r>
            <a:r>
              <a:rPr lang="en-GB" dirty="0" smtClean="0"/>
              <a:t>Class </a:t>
            </a:r>
            <a:r>
              <a:rPr lang="en-GB" dirty="0"/>
              <a:t>D</a:t>
            </a:r>
            <a:r>
              <a:rPr lang="en-GB" dirty="0" smtClean="0"/>
              <a:t>iagram used to model class design. A class </a:t>
            </a:r>
            <a:r>
              <a:rPr lang="en-GB" dirty="0"/>
              <a:t>is drawn by </a:t>
            </a:r>
            <a:r>
              <a:rPr lang="en-GB" dirty="0" smtClean="0"/>
              <a:t>using 3 part-rectangles </a:t>
            </a:r>
            <a:r>
              <a:rPr lang="en-GB" dirty="0"/>
              <a:t>with the class’s name at the top, </a:t>
            </a:r>
            <a:endParaRPr lang="en-GB" dirty="0" smtClean="0"/>
          </a:p>
          <a:p>
            <a:r>
              <a:rPr lang="en-GB" dirty="0" smtClean="0"/>
              <a:t>attributes/</a:t>
            </a:r>
            <a:r>
              <a:rPr lang="en-GB" dirty="0"/>
              <a:t>v</a:t>
            </a:r>
            <a:r>
              <a:rPr lang="en-GB" dirty="0" smtClean="0"/>
              <a:t>ariables </a:t>
            </a:r>
            <a:r>
              <a:rPr lang="en-GB" dirty="0"/>
              <a:t>in the middle, and </a:t>
            </a:r>
            <a:r>
              <a:rPr lang="en-GB" dirty="0" smtClean="0"/>
              <a:t>functions </a:t>
            </a:r>
            <a:r>
              <a:rPr lang="en-GB" dirty="0"/>
              <a:t>at the bottom</a:t>
            </a:r>
            <a:r>
              <a:rPr lang="en-GB" dirty="0" smtClean="0"/>
              <a:t>. The </a:t>
            </a:r>
            <a:r>
              <a:rPr lang="en-US" dirty="0" smtClean="0"/>
              <a:t>only </a:t>
            </a:r>
            <a:r>
              <a:rPr lang="en-US" dirty="0"/>
              <a:t>mandatory part of </a:t>
            </a:r>
            <a:r>
              <a:rPr lang="en-US" dirty="0" smtClean="0"/>
              <a:t>a class diagram is the name compartment used to show relationship between different classes. </a:t>
            </a:r>
            <a:endParaRPr lang="en-US" dirty="0"/>
          </a:p>
        </p:txBody>
      </p:sp>
    </p:spTree>
    <p:extLst>
      <p:ext uri="{BB962C8B-B14F-4D97-AF65-F5344CB8AC3E}">
        <p14:creationId xmlns:p14="http://schemas.microsoft.com/office/powerpoint/2010/main" val="984099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8"/>
            <a:ext cx="10515600" cy="1325563"/>
          </a:xfrm>
        </p:spPr>
        <p:txBody>
          <a:bodyPr>
            <a:normAutofit/>
          </a:bodyPr>
          <a:lstStyle/>
          <a:p>
            <a:r>
              <a:rPr lang="en-GB" sz="3600" b="1" dirty="0"/>
              <a:t>DEFINING CLASSES: Class </a:t>
            </a:r>
            <a:r>
              <a:rPr lang="en-GB" sz="3600" b="1" dirty="0" smtClean="0"/>
              <a:t>Diagrams</a:t>
            </a:r>
            <a:endParaRPr lang="en-GB" sz="3600" b="1" dirty="0"/>
          </a:p>
        </p:txBody>
      </p:sp>
      <p:sp>
        <p:nvSpPr>
          <p:cNvPr id="3" name="Content Placeholder 2"/>
          <p:cNvSpPr>
            <a:spLocks noGrp="1"/>
          </p:cNvSpPr>
          <p:nvPr>
            <p:ph idx="1"/>
          </p:nvPr>
        </p:nvSpPr>
        <p:spPr>
          <a:xfrm>
            <a:off x="838200" y="1174123"/>
            <a:ext cx="10515600" cy="3384226"/>
          </a:xfrm>
        </p:spPr>
        <p:txBody>
          <a:bodyPr>
            <a:noAutofit/>
          </a:bodyPr>
          <a:lstStyle/>
          <a:p>
            <a:pPr marL="0" indent="0">
              <a:buNone/>
            </a:pPr>
            <a:r>
              <a:rPr lang="en-GB" sz="2000" dirty="0" smtClean="0"/>
              <a:t>Class members visibility are majorly public </a:t>
            </a:r>
            <a:r>
              <a:rPr lang="en-GB" sz="2000" dirty="0"/>
              <a:t>(+), protected (#), or private </a:t>
            </a:r>
            <a:r>
              <a:rPr lang="en-GB" sz="2000" dirty="0" smtClean="0"/>
              <a:t>(-). You can attach any of the visibility to variables or functions depending on what you intend to hide:</a:t>
            </a:r>
            <a:endParaRPr lang="en-US" sz="2000" dirty="0"/>
          </a:p>
          <a:p>
            <a:r>
              <a:rPr lang="en-GB" sz="2000" dirty="0"/>
              <a:t>A </a:t>
            </a:r>
            <a:r>
              <a:rPr lang="en-GB" sz="2000" b="1" i="1" dirty="0"/>
              <a:t>public</a:t>
            </a:r>
            <a:r>
              <a:rPr lang="en-GB" sz="2000" i="1" dirty="0"/>
              <a:t> </a:t>
            </a:r>
            <a:r>
              <a:rPr lang="en-GB" sz="2000" dirty="0" smtClean="0"/>
              <a:t>attribute/function </a:t>
            </a:r>
            <a:r>
              <a:rPr lang="en-GB" sz="2000" dirty="0"/>
              <a:t>is one </a:t>
            </a:r>
            <a:r>
              <a:rPr lang="en-GB" sz="2000" dirty="0" smtClean="0"/>
              <a:t>can be seen from any where. </a:t>
            </a:r>
            <a:endParaRPr lang="en-US" sz="2000" dirty="0"/>
          </a:p>
          <a:p>
            <a:r>
              <a:rPr lang="en-GB" sz="2000" dirty="0"/>
              <a:t>A </a:t>
            </a:r>
            <a:r>
              <a:rPr lang="en-GB" sz="2000" b="1" i="1" dirty="0"/>
              <a:t>protected</a:t>
            </a:r>
            <a:r>
              <a:rPr lang="en-GB" sz="2000" i="1" dirty="0"/>
              <a:t> </a:t>
            </a:r>
            <a:r>
              <a:rPr lang="en-GB" sz="2000" dirty="0"/>
              <a:t>attribute is hidden from all other classes except its immediate subclasses. </a:t>
            </a:r>
            <a:endParaRPr lang="en-US" sz="2000" dirty="0"/>
          </a:p>
          <a:p>
            <a:r>
              <a:rPr lang="en-GB" sz="2000" dirty="0"/>
              <a:t>A </a:t>
            </a:r>
            <a:r>
              <a:rPr lang="en-GB" sz="2000" b="1" i="1" dirty="0"/>
              <a:t>private</a:t>
            </a:r>
            <a:r>
              <a:rPr lang="en-GB" sz="2000" i="1" dirty="0"/>
              <a:t> </a:t>
            </a:r>
            <a:r>
              <a:rPr lang="en-GB" sz="2000" dirty="0"/>
              <a:t>attribute is one that is hidden from all other classes.</a:t>
            </a:r>
            <a:endParaRPr lang="en-US" sz="2000" dirty="0"/>
          </a:p>
          <a:p>
            <a:r>
              <a:rPr lang="en-GB" sz="2000" b="1" i="1" dirty="0"/>
              <a:t>The default visibility for an attribute is usually private. </a:t>
            </a:r>
            <a:endParaRPr lang="en-US" sz="2000" dirty="0"/>
          </a:p>
          <a:p>
            <a:r>
              <a:rPr lang="en-GB" sz="2000" i="1" dirty="0" smtClean="0"/>
              <a:t>Functions are better defined public (because you expect them to be used by others outside its class definition) except for helper function(i.e. the one that is only to be used within the class)</a:t>
            </a:r>
            <a:endParaRPr lang="en-US" sz="2000" dirty="0"/>
          </a:p>
          <a:p>
            <a:r>
              <a:rPr lang="en-GB" sz="2000" dirty="0"/>
              <a:t>There are three kinds of operations that a class can contain: constructor, query, and update.</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795456468"/>
              </p:ext>
            </p:extLst>
          </p:nvPr>
        </p:nvGraphicFramePr>
        <p:xfrm>
          <a:off x="696032" y="4751241"/>
          <a:ext cx="11177517" cy="1840230"/>
        </p:xfrm>
        <a:graphic>
          <a:graphicData uri="http://schemas.openxmlformats.org/drawingml/2006/table">
            <a:tbl>
              <a:tblPr firstRow="1" firstCol="1" bandRow="1">
                <a:tableStyleId>{073A0DAA-6AF3-43AB-8588-CEC1D06C72B9}</a:tableStyleId>
              </a:tblPr>
              <a:tblGrid>
                <a:gridCol w="1798300"/>
                <a:gridCol w="9379217"/>
              </a:tblGrid>
              <a:tr h="0">
                <a:tc>
                  <a:txBody>
                    <a:bodyPr/>
                    <a:lstStyle/>
                    <a:p>
                      <a:pPr algn="just">
                        <a:lnSpc>
                          <a:spcPct val="115000"/>
                        </a:lnSpc>
                        <a:spcAft>
                          <a:spcPts val="0"/>
                        </a:spcAft>
                        <a:tabLst>
                          <a:tab pos="808355" algn="l"/>
                        </a:tabLst>
                      </a:pPr>
                      <a:r>
                        <a:rPr lang="en-GB" sz="1500" dirty="0" err="1">
                          <a:effectLst/>
                        </a:rPr>
                        <a:t>Specifier</a:t>
                      </a:r>
                      <a:endParaRPr lang="en-US" sz="1500" dirty="0">
                        <a:effectLst/>
                        <a:latin typeface="Calibri"/>
                        <a:ea typeface="Calibri"/>
                        <a:cs typeface="Times New Roman"/>
                      </a:endParaRPr>
                    </a:p>
                  </a:txBody>
                  <a:tcPr marL="68580" marR="68580" marT="0" marB="0"/>
                </a:tc>
                <a:tc>
                  <a:txBody>
                    <a:bodyPr/>
                    <a:lstStyle/>
                    <a:p>
                      <a:pPr algn="just">
                        <a:lnSpc>
                          <a:spcPct val="115000"/>
                        </a:lnSpc>
                        <a:spcAft>
                          <a:spcPts val="0"/>
                        </a:spcAft>
                        <a:tabLst>
                          <a:tab pos="808355" algn="l"/>
                        </a:tabLst>
                      </a:pPr>
                      <a:r>
                        <a:rPr lang="en-GB" sz="1500">
                          <a:effectLst/>
                        </a:rPr>
                        <a:t>Description</a:t>
                      </a:r>
                      <a:endParaRPr lang="en-US" sz="1500">
                        <a:effectLst/>
                        <a:latin typeface="Calibri"/>
                        <a:ea typeface="Calibri"/>
                        <a:cs typeface="Times New Roman"/>
                      </a:endParaRPr>
                    </a:p>
                  </a:txBody>
                  <a:tcPr marL="68580" marR="68580" marT="0" marB="0"/>
                </a:tc>
              </a:tr>
              <a:tr h="0">
                <a:tc>
                  <a:txBody>
                    <a:bodyPr/>
                    <a:lstStyle/>
                    <a:p>
                      <a:pPr algn="just">
                        <a:lnSpc>
                          <a:spcPct val="115000"/>
                        </a:lnSpc>
                        <a:spcAft>
                          <a:spcPts val="0"/>
                        </a:spcAft>
                        <a:tabLst>
                          <a:tab pos="808355" algn="l"/>
                        </a:tabLst>
                      </a:pPr>
                      <a:r>
                        <a:rPr lang="en-GB" sz="1500">
                          <a:effectLst/>
                        </a:rPr>
                        <a:t>Private</a:t>
                      </a:r>
                      <a:endParaRPr lang="en-US" sz="1500">
                        <a:effectLst/>
                        <a:latin typeface="Calibri"/>
                        <a:ea typeface="Calibri"/>
                        <a:cs typeface="Times New Roman"/>
                      </a:endParaRPr>
                    </a:p>
                  </a:txBody>
                  <a:tcPr marL="68580" marR="68580" marT="0" marB="0"/>
                </a:tc>
                <a:tc>
                  <a:txBody>
                    <a:bodyPr/>
                    <a:lstStyle/>
                    <a:p>
                      <a:pPr algn="just">
                        <a:lnSpc>
                          <a:spcPct val="115000"/>
                        </a:lnSpc>
                        <a:spcAft>
                          <a:spcPts val="0"/>
                        </a:spcAft>
                        <a:tabLst>
                          <a:tab pos="808355" algn="l"/>
                        </a:tabLst>
                      </a:pPr>
                      <a:r>
                        <a:rPr lang="en-GB" sz="1500" dirty="0">
                          <a:effectLst/>
                        </a:rPr>
                        <a:t>Private members (variables or </a:t>
                      </a:r>
                      <a:r>
                        <a:rPr lang="en-GB" sz="1500" dirty="0" smtClean="0">
                          <a:effectLst/>
                        </a:rPr>
                        <a:t>functions) </a:t>
                      </a:r>
                      <a:r>
                        <a:rPr lang="en-GB" sz="1500" dirty="0">
                          <a:effectLst/>
                        </a:rPr>
                        <a:t>in a class can be seen, used, assigned or changed only by other members of the same class. Private members are neither accessible by the object nor inherited by the derived class.</a:t>
                      </a:r>
                      <a:endParaRPr lang="en-US" sz="1500" dirty="0">
                        <a:effectLst/>
                        <a:latin typeface="Calibri"/>
                        <a:ea typeface="Calibri"/>
                        <a:cs typeface="Times New Roman"/>
                      </a:endParaRPr>
                    </a:p>
                  </a:txBody>
                  <a:tcPr marL="68580" marR="68580" marT="0" marB="0"/>
                </a:tc>
              </a:tr>
              <a:tr h="0">
                <a:tc>
                  <a:txBody>
                    <a:bodyPr/>
                    <a:lstStyle/>
                    <a:p>
                      <a:pPr>
                        <a:lnSpc>
                          <a:spcPct val="115000"/>
                        </a:lnSpc>
                        <a:spcAft>
                          <a:spcPts val="0"/>
                        </a:spcAft>
                        <a:tabLst>
                          <a:tab pos="808355" algn="l"/>
                        </a:tabLst>
                      </a:pPr>
                      <a:r>
                        <a:rPr lang="en-GB" sz="1500">
                          <a:effectLst/>
                        </a:rPr>
                        <a:t>Protected</a:t>
                      </a:r>
                      <a:endParaRPr lang="en-US" sz="1500">
                        <a:effectLst/>
                        <a:latin typeface="Calibri"/>
                        <a:ea typeface="Calibri"/>
                        <a:cs typeface="Times New Roman"/>
                      </a:endParaRPr>
                    </a:p>
                  </a:txBody>
                  <a:tcPr marL="68580" marR="68580" marT="0" marB="0"/>
                </a:tc>
                <a:tc>
                  <a:txBody>
                    <a:bodyPr/>
                    <a:lstStyle/>
                    <a:p>
                      <a:pPr algn="just">
                        <a:lnSpc>
                          <a:spcPct val="115000"/>
                        </a:lnSpc>
                        <a:spcAft>
                          <a:spcPts val="0"/>
                        </a:spcAft>
                        <a:tabLst>
                          <a:tab pos="808355" algn="l"/>
                        </a:tabLst>
                      </a:pPr>
                      <a:r>
                        <a:rPr lang="en-GB" sz="1500">
                          <a:effectLst/>
                        </a:rPr>
                        <a:t>Protected members in a class can be seen, used, assigned or changed by other members of the class. They can be inherited by the derived/subclass. Protected members are also not accessible by the object.</a:t>
                      </a:r>
                      <a:endParaRPr lang="en-US" sz="1500">
                        <a:effectLst/>
                        <a:latin typeface="Calibri"/>
                        <a:ea typeface="Calibri"/>
                        <a:cs typeface="Times New Roman"/>
                      </a:endParaRPr>
                    </a:p>
                  </a:txBody>
                  <a:tcPr marL="68580" marR="68580" marT="0" marB="0"/>
                </a:tc>
              </a:tr>
              <a:tr h="0">
                <a:tc>
                  <a:txBody>
                    <a:bodyPr/>
                    <a:lstStyle/>
                    <a:p>
                      <a:pPr>
                        <a:lnSpc>
                          <a:spcPct val="115000"/>
                        </a:lnSpc>
                        <a:spcAft>
                          <a:spcPts val="0"/>
                        </a:spcAft>
                        <a:tabLst>
                          <a:tab pos="808355" algn="l"/>
                        </a:tabLst>
                      </a:pPr>
                      <a:r>
                        <a:rPr lang="en-GB" sz="1500" dirty="0">
                          <a:effectLst/>
                        </a:rPr>
                        <a:t>Public</a:t>
                      </a:r>
                      <a:endParaRPr lang="en-US" sz="1500" dirty="0">
                        <a:effectLst/>
                        <a:latin typeface="Calibri"/>
                        <a:ea typeface="Calibri"/>
                        <a:cs typeface="Times New Roman"/>
                      </a:endParaRPr>
                    </a:p>
                  </a:txBody>
                  <a:tcPr marL="68580" marR="68580" marT="0" marB="0"/>
                </a:tc>
                <a:tc>
                  <a:txBody>
                    <a:bodyPr/>
                    <a:lstStyle/>
                    <a:p>
                      <a:pPr algn="just">
                        <a:lnSpc>
                          <a:spcPct val="115000"/>
                        </a:lnSpc>
                        <a:spcAft>
                          <a:spcPts val="0"/>
                        </a:spcAft>
                        <a:tabLst>
                          <a:tab pos="808355" algn="l"/>
                        </a:tabLst>
                      </a:pPr>
                      <a:r>
                        <a:rPr lang="en-GB" sz="1500" dirty="0">
                          <a:effectLst/>
                        </a:rPr>
                        <a:t>Public members may be seen, used, assigned, or changed by all class members and also accessible by objects. Any part of the program that has access to the class object can access public members (variables or </a:t>
                      </a:r>
                      <a:r>
                        <a:rPr lang="en-GB" sz="1500" dirty="0" smtClean="0">
                          <a:effectLst/>
                        </a:rPr>
                        <a:t>functions) </a:t>
                      </a:r>
                      <a:r>
                        <a:rPr lang="en-GB" sz="1500" dirty="0">
                          <a:effectLst/>
                        </a:rPr>
                        <a:t>via the object.</a:t>
                      </a:r>
                      <a:endParaRPr lang="en-US" sz="15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650511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9"/>
            <a:ext cx="10515600" cy="752194"/>
          </a:xfrm>
        </p:spPr>
        <p:txBody>
          <a:bodyPr/>
          <a:lstStyle/>
          <a:p>
            <a:r>
              <a:rPr lang="en-GB" b="1" dirty="0"/>
              <a:t>DEFINING </a:t>
            </a:r>
            <a:r>
              <a:rPr lang="en-GB" b="1" dirty="0" smtClean="0"/>
              <a:t>CLASSES: Rectangle Class Example</a:t>
            </a:r>
            <a:endParaRPr lang="en-US" dirty="0"/>
          </a:p>
        </p:txBody>
      </p:sp>
      <p:sp>
        <p:nvSpPr>
          <p:cNvPr id="3" name="Content Placeholder 2"/>
          <p:cNvSpPr>
            <a:spLocks noGrp="1"/>
          </p:cNvSpPr>
          <p:nvPr>
            <p:ph idx="1"/>
          </p:nvPr>
        </p:nvSpPr>
        <p:spPr>
          <a:xfrm>
            <a:off x="838200" y="1392490"/>
            <a:ext cx="10515600" cy="5465509"/>
          </a:xfrm>
        </p:spPr>
        <p:txBody>
          <a:bodyPr>
            <a:noAutofit/>
          </a:bodyPr>
          <a:lstStyle/>
          <a:p>
            <a:pPr marL="0" indent="0">
              <a:buNone/>
            </a:pPr>
            <a:r>
              <a:rPr lang="en-GB" sz="2700" b="1" dirty="0" smtClean="0"/>
              <a:t>Rectangle Class Implementation Example 1:</a:t>
            </a:r>
            <a:endParaRPr lang="en-GB" sz="2400" dirty="0" smtClean="0"/>
          </a:p>
          <a:p>
            <a:pPr marL="0" indent="0">
              <a:buNone/>
            </a:pPr>
            <a:r>
              <a:rPr lang="en-GB" sz="2400" dirty="0" smtClean="0"/>
              <a:t>In this example, we will define both our variables and functions under the </a:t>
            </a:r>
            <a:r>
              <a:rPr lang="en-GB" sz="2400" dirty="0"/>
              <a:t>keyword </a:t>
            </a:r>
            <a:r>
              <a:rPr lang="en-GB" sz="2400" b="1" i="1" dirty="0" smtClean="0"/>
              <a:t>public</a:t>
            </a:r>
            <a:r>
              <a:rPr lang="en-GB" sz="2400" i="1" dirty="0" smtClean="0"/>
              <a:t> </a:t>
            </a:r>
            <a:r>
              <a:rPr lang="en-GB" sz="2400" i="1" dirty="0" err="1" smtClean="0"/>
              <a:t>specifier</a:t>
            </a:r>
            <a:r>
              <a:rPr lang="en-GB" sz="2400" i="1" dirty="0" smtClean="0"/>
              <a:t> only and ignore details on that for now. It means that all members can be seen within and outside the class definition. There is no restriction.</a:t>
            </a:r>
            <a:endParaRPr lang="en-GB" sz="2700" b="1" dirty="0" smtClean="0"/>
          </a:p>
          <a:p>
            <a:pPr marL="0" indent="0" algn="just">
              <a:buNone/>
            </a:pPr>
            <a:endParaRPr lang="en-US" sz="2700" dirty="0"/>
          </a:p>
        </p:txBody>
      </p:sp>
      <p:sp>
        <p:nvSpPr>
          <p:cNvPr id="4" name="Rectangle 3"/>
          <p:cNvSpPr/>
          <p:nvPr/>
        </p:nvSpPr>
        <p:spPr>
          <a:xfrm>
            <a:off x="933450" y="3140839"/>
            <a:ext cx="8648700" cy="3477875"/>
          </a:xfrm>
          <a:prstGeom prst="rect">
            <a:avLst/>
          </a:prstGeom>
        </p:spPr>
        <p:txBody>
          <a:bodyPr wrap="square">
            <a:spAutoFit/>
          </a:bodyPr>
          <a:lstStyle/>
          <a:p>
            <a:pPr marL="342900" indent="-342900">
              <a:buFont typeface="+mj-lt"/>
              <a:buAutoNum type="arabicParenR"/>
            </a:pPr>
            <a:r>
              <a:rPr lang="en-GB" sz="2000" dirty="0" smtClean="0"/>
              <a:t>//</a:t>
            </a:r>
            <a:r>
              <a:rPr lang="en-GB" sz="2000" dirty="0"/>
              <a:t>Program to demonstrate a </a:t>
            </a:r>
            <a:r>
              <a:rPr lang="en-GB" sz="2000" dirty="0" smtClean="0"/>
              <a:t>simple </a:t>
            </a:r>
            <a:r>
              <a:rPr lang="en-GB" sz="2000" dirty="0"/>
              <a:t>example of </a:t>
            </a:r>
            <a:r>
              <a:rPr lang="en-GB" sz="2000" dirty="0" smtClean="0"/>
              <a:t>Rectangle class</a:t>
            </a:r>
            <a:r>
              <a:rPr lang="en-GB" sz="2000" dirty="0"/>
              <a:t>.</a:t>
            </a:r>
          </a:p>
          <a:p>
            <a:pPr marL="342900" indent="-342900">
              <a:buFont typeface="+mj-lt"/>
              <a:buAutoNum type="arabicParenR"/>
            </a:pPr>
            <a:r>
              <a:rPr lang="en-GB" sz="2000" dirty="0" smtClean="0"/>
              <a:t>#</a:t>
            </a:r>
            <a:r>
              <a:rPr lang="en-GB" sz="2000" dirty="0"/>
              <a:t>include &lt;</a:t>
            </a:r>
            <a:r>
              <a:rPr lang="en-GB" sz="2000" dirty="0" err="1"/>
              <a:t>iostream</a:t>
            </a:r>
            <a:r>
              <a:rPr lang="en-GB" sz="2000" dirty="0"/>
              <a:t>&gt;</a:t>
            </a:r>
          </a:p>
          <a:p>
            <a:pPr marL="342900" indent="-342900">
              <a:buFont typeface="+mj-lt"/>
              <a:buAutoNum type="arabicParenR"/>
            </a:pPr>
            <a:r>
              <a:rPr lang="en-GB" sz="2000" dirty="0" smtClean="0"/>
              <a:t>using </a:t>
            </a:r>
            <a:r>
              <a:rPr lang="en-GB" sz="2000" dirty="0"/>
              <a:t>namespace </a:t>
            </a:r>
            <a:r>
              <a:rPr lang="en-GB" sz="2000" dirty="0" err="1"/>
              <a:t>std</a:t>
            </a:r>
            <a:r>
              <a:rPr lang="en-GB" sz="2000" dirty="0"/>
              <a:t>;</a:t>
            </a:r>
          </a:p>
          <a:p>
            <a:pPr marL="342900" indent="-342900">
              <a:buFont typeface="+mj-lt"/>
              <a:buAutoNum type="arabicParenR"/>
            </a:pPr>
            <a:r>
              <a:rPr lang="en-GB" sz="2000" dirty="0" smtClean="0"/>
              <a:t>class </a:t>
            </a:r>
            <a:r>
              <a:rPr lang="en-GB" sz="2000" dirty="0"/>
              <a:t>Rectangle</a:t>
            </a:r>
          </a:p>
          <a:p>
            <a:pPr marL="342900" indent="-342900">
              <a:buFont typeface="+mj-lt"/>
              <a:buAutoNum type="arabicParenR"/>
            </a:pPr>
            <a:r>
              <a:rPr lang="en-GB" sz="2000" dirty="0" smtClean="0"/>
              <a:t>{</a:t>
            </a:r>
            <a:endParaRPr lang="en-GB" sz="2000" dirty="0"/>
          </a:p>
          <a:p>
            <a:pPr marL="342900" indent="-342900">
              <a:buFont typeface="+mj-lt"/>
              <a:buAutoNum type="arabicParenR"/>
            </a:pPr>
            <a:r>
              <a:rPr lang="en-GB" sz="2000" dirty="0" smtClean="0"/>
              <a:t>public</a:t>
            </a:r>
            <a:r>
              <a:rPr lang="en-GB" sz="2000" dirty="0"/>
              <a:t>:</a:t>
            </a:r>
          </a:p>
          <a:p>
            <a:pPr marL="342900" indent="-342900">
              <a:buFont typeface="+mj-lt"/>
              <a:buAutoNum type="arabicParenR"/>
            </a:pPr>
            <a:r>
              <a:rPr lang="en-GB" sz="2000" dirty="0"/>
              <a:t> </a:t>
            </a:r>
            <a:r>
              <a:rPr lang="en-GB" sz="2000" dirty="0" smtClean="0"/>
              <a:t>   double  area( );       //member function declaration/prototype</a:t>
            </a:r>
          </a:p>
          <a:p>
            <a:pPr marL="342900" indent="-342900">
              <a:buFont typeface="+mj-lt"/>
              <a:buAutoNum type="arabicParenR"/>
            </a:pPr>
            <a:r>
              <a:rPr lang="en-GB" sz="2000" dirty="0"/>
              <a:t> </a:t>
            </a:r>
            <a:r>
              <a:rPr lang="en-GB" sz="2000" dirty="0" smtClean="0"/>
              <a:t>   double perimeter();  // this function is to be defined in the later portion</a:t>
            </a:r>
            <a:endParaRPr lang="en-GB" sz="2000" dirty="0"/>
          </a:p>
          <a:p>
            <a:pPr marL="342900" indent="-342900">
              <a:buFont typeface="+mj-lt"/>
              <a:buAutoNum type="arabicParenR"/>
            </a:pPr>
            <a:r>
              <a:rPr lang="en-GB" sz="2000" dirty="0" smtClean="0"/>
              <a:t>    double length;       //member variable declaration</a:t>
            </a:r>
            <a:endParaRPr lang="en-GB" sz="2000" dirty="0"/>
          </a:p>
          <a:p>
            <a:pPr marL="342900" indent="-342900">
              <a:buFont typeface="+mj-lt"/>
              <a:buAutoNum type="arabicParenR"/>
            </a:pPr>
            <a:r>
              <a:rPr lang="en-GB" sz="2000" dirty="0" smtClean="0"/>
              <a:t>    double  breadth;</a:t>
            </a:r>
            <a:endParaRPr lang="en-GB" sz="2000" dirty="0"/>
          </a:p>
          <a:p>
            <a:pPr marL="342900" indent="-342900">
              <a:buFont typeface="+mj-lt"/>
              <a:buAutoNum type="arabicParenR"/>
            </a:pPr>
            <a:r>
              <a:rPr lang="en-GB" sz="2000" dirty="0" smtClean="0"/>
              <a:t>};  // meaning the class definition has ended here</a:t>
            </a:r>
            <a:endParaRPr lang="en-US" sz="2000" dirty="0"/>
          </a:p>
        </p:txBody>
      </p:sp>
    </p:spTree>
    <p:extLst>
      <p:ext uri="{BB962C8B-B14F-4D97-AF65-F5344CB8AC3E}">
        <p14:creationId xmlns:p14="http://schemas.microsoft.com/office/powerpoint/2010/main" val="3958546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9"/>
            <a:ext cx="10515600" cy="752194"/>
          </a:xfrm>
        </p:spPr>
        <p:txBody>
          <a:bodyPr>
            <a:normAutofit fontScale="90000"/>
          </a:bodyPr>
          <a:lstStyle/>
          <a:p>
            <a:pPr marL="0" indent="0"/>
            <a:r>
              <a:rPr lang="en-GB" b="1" dirty="0"/>
              <a:t>Rectangle Class Implementation Example </a:t>
            </a:r>
            <a:r>
              <a:rPr lang="en-GB" b="1" dirty="0" smtClean="0"/>
              <a:t>1 contd.:</a:t>
            </a:r>
            <a:endParaRPr lang="en-GB" sz="4000" dirty="0"/>
          </a:p>
        </p:txBody>
      </p:sp>
      <p:sp>
        <p:nvSpPr>
          <p:cNvPr id="5" name="Rectangle 4"/>
          <p:cNvSpPr/>
          <p:nvPr/>
        </p:nvSpPr>
        <p:spPr>
          <a:xfrm>
            <a:off x="819150" y="928628"/>
            <a:ext cx="10991850" cy="5940088"/>
          </a:xfrm>
          <a:prstGeom prst="rect">
            <a:avLst/>
          </a:prstGeom>
        </p:spPr>
        <p:txBody>
          <a:bodyPr wrap="square">
            <a:spAutoFit/>
          </a:bodyPr>
          <a:lstStyle/>
          <a:p>
            <a:pPr marL="342900" indent="-342900">
              <a:buFont typeface="+mj-lt"/>
              <a:buAutoNum type="arabicParenR" startAt="12"/>
            </a:pPr>
            <a:r>
              <a:rPr lang="en-GB" sz="2000" dirty="0" smtClean="0"/>
              <a:t>// function definition goes here</a:t>
            </a:r>
          </a:p>
          <a:p>
            <a:pPr marL="342900" indent="-342900">
              <a:buFont typeface="+mj-lt"/>
              <a:buAutoNum type="arabicParenR" startAt="12"/>
            </a:pPr>
            <a:r>
              <a:rPr lang="en-GB" sz="2000" dirty="0" smtClean="0"/>
              <a:t>double  Rectangle::area()/</a:t>
            </a:r>
            <a:r>
              <a:rPr lang="en-GB" dirty="0" smtClean="0"/>
              <a:t>/ this function needs to be linked to its class using :: the scope resolution operator</a:t>
            </a:r>
            <a:endParaRPr lang="en-GB" dirty="0"/>
          </a:p>
          <a:p>
            <a:pPr marL="342900" indent="-342900">
              <a:buFont typeface="+mj-lt"/>
              <a:buAutoNum type="arabicParenR" startAt="12"/>
            </a:pPr>
            <a:r>
              <a:rPr lang="en-GB" sz="2000" dirty="0" smtClean="0"/>
              <a:t>{</a:t>
            </a:r>
            <a:endParaRPr lang="en-GB" sz="2000" dirty="0"/>
          </a:p>
          <a:p>
            <a:pPr marL="342900" indent="-342900">
              <a:buFont typeface="+mj-lt"/>
              <a:buAutoNum type="arabicParenR" startAt="12"/>
            </a:pPr>
            <a:r>
              <a:rPr lang="en-GB" sz="2000" dirty="0" smtClean="0"/>
              <a:t>    return length*breadth;   // what the function should do is  implemented here</a:t>
            </a:r>
          </a:p>
          <a:p>
            <a:pPr marL="342900" indent="-342900">
              <a:buFont typeface="+mj-lt"/>
              <a:buAutoNum type="arabicParenR" startAt="12"/>
            </a:pPr>
            <a:r>
              <a:rPr lang="en-GB" sz="2000" dirty="0" smtClean="0"/>
              <a:t>};</a:t>
            </a:r>
          </a:p>
          <a:p>
            <a:pPr marL="342900" indent="-342900">
              <a:buFont typeface="+mj-lt"/>
              <a:buAutoNum type="arabicParenR" startAt="12"/>
            </a:pPr>
            <a:endParaRPr lang="en-GB" sz="2000" dirty="0" smtClean="0"/>
          </a:p>
          <a:p>
            <a:pPr marL="342900" indent="-342900">
              <a:buFont typeface="+mj-lt"/>
              <a:buAutoNum type="arabicParenR" startAt="12"/>
            </a:pPr>
            <a:r>
              <a:rPr lang="en-GB" sz="2000" dirty="0"/>
              <a:t>double </a:t>
            </a:r>
            <a:r>
              <a:rPr lang="en-GB" sz="2000" dirty="0" smtClean="0"/>
              <a:t> Rectangle::</a:t>
            </a:r>
            <a:r>
              <a:rPr lang="en-GB" sz="2000" dirty="0"/>
              <a:t> perimeter</a:t>
            </a:r>
            <a:r>
              <a:rPr lang="en-GB" sz="2000" dirty="0" smtClean="0"/>
              <a:t>()</a:t>
            </a:r>
            <a:endParaRPr lang="en-GB" sz="2000" dirty="0"/>
          </a:p>
          <a:p>
            <a:pPr marL="342900" indent="-342900">
              <a:buFont typeface="+mj-lt"/>
              <a:buAutoNum type="arabicParenR" startAt="12"/>
            </a:pPr>
            <a:r>
              <a:rPr lang="en-GB" sz="2000" dirty="0"/>
              <a:t>{</a:t>
            </a:r>
          </a:p>
          <a:p>
            <a:pPr marL="342900" indent="-342900">
              <a:buFont typeface="+mj-lt"/>
              <a:buAutoNum type="arabicParenR" startAt="12"/>
            </a:pPr>
            <a:r>
              <a:rPr lang="en-GB" sz="2000" dirty="0"/>
              <a:t>    return </a:t>
            </a:r>
            <a:r>
              <a:rPr lang="en-GB" sz="2000" dirty="0" smtClean="0"/>
              <a:t>2*(</a:t>
            </a:r>
            <a:r>
              <a:rPr lang="en-GB" sz="2000" dirty="0" err="1" smtClean="0"/>
              <a:t>length+breadth</a:t>
            </a:r>
            <a:r>
              <a:rPr lang="en-GB" sz="2000" dirty="0" smtClean="0"/>
              <a:t>);</a:t>
            </a:r>
            <a:endParaRPr lang="en-GB" sz="2000" dirty="0"/>
          </a:p>
          <a:p>
            <a:pPr marL="342900" indent="-342900">
              <a:buFont typeface="+mj-lt"/>
              <a:buAutoNum type="arabicParenR" startAt="12"/>
            </a:pPr>
            <a:r>
              <a:rPr lang="en-GB" sz="2000" dirty="0" smtClean="0"/>
              <a:t>};</a:t>
            </a:r>
          </a:p>
          <a:p>
            <a:pPr marL="342900" indent="-342900">
              <a:buFont typeface="+mj-lt"/>
              <a:buAutoNum type="arabicParenR" startAt="12"/>
            </a:pPr>
            <a:endParaRPr lang="en-GB" sz="2000" dirty="0" smtClean="0"/>
          </a:p>
          <a:p>
            <a:pPr marL="342900" indent="-342900">
              <a:buFont typeface="+mj-lt"/>
              <a:buAutoNum type="arabicParenR" startAt="12"/>
            </a:pPr>
            <a:r>
              <a:rPr lang="en-GB" sz="2000" dirty="0" smtClean="0"/>
              <a:t>// the main program where object of Rectangle class  is created and used</a:t>
            </a:r>
          </a:p>
          <a:p>
            <a:pPr marL="342900" indent="-342900">
              <a:buFont typeface="+mj-lt"/>
              <a:buAutoNum type="arabicParenR" startAt="12"/>
            </a:pPr>
            <a:r>
              <a:rPr lang="en-GB" sz="2000" dirty="0" err="1" smtClean="0"/>
              <a:t>Int</a:t>
            </a:r>
            <a:r>
              <a:rPr lang="en-GB" sz="2000" dirty="0" smtClean="0"/>
              <a:t> main()</a:t>
            </a:r>
          </a:p>
          <a:p>
            <a:pPr marL="342900" indent="-342900">
              <a:buFont typeface="+mj-lt"/>
              <a:buAutoNum type="arabicParenR" startAt="12"/>
            </a:pPr>
            <a:r>
              <a:rPr lang="en-GB" sz="2000" dirty="0" smtClean="0"/>
              <a:t>{</a:t>
            </a:r>
          </a:p>
          <a:p>
            <a:pPr marL="342900" indent="-342900">
              <a:buFont typeface="+mj-lt"/>
              <a:buAutoNum type="arabicParenR" startAt="12"/>
            </a:pPr>
            <a:r>
              <a:rPr lang="en-GB" sz="2000" dirty="0" smtClean="0"/>
              <a:t>Rectangle  small, big;  //two objects instantiated</a:t>
            </a:r>
          </a:p>
          <a:p>
            <a:pPr marL="342900" indent="-342900">
              <a:buFont typeface="+mj-lt"/>
              <a:buAutoNum type="arabicParenR" startAt="12"/>
            </a:pPr>
            <a:r>
              <a:rPr lang="en-GB" sz="2000" dirty="0" err="1" smtClean="0"/>
              <a:t>cout</a:t>
            </a:r>
            <a:r>
              <a:rPr lang="en-GB" sz="2000" dirty="0" smtClean="0"/>
              <a:t> </a:t>
            </a:r>
            <a:r>
              <a:rPr lang="en-GB" sz="2000" dirty="0"/>
              <a:t>&lt;&lt; </a:t>
            </a:r>
            <a:r>
              <a:rPr lang="en-GB" sz="2000" dirty="0" smtClean="0"/>
              <a:t>“\</a:t>
            </a:r>
            <a:r>
              <a:rPr lang="en-GB" sz="2000" dirty="0" err="1" smtClean="0"/>
              <a:t>nEnter</a:t>
            </a:r>
            <a:r>
              <a:rPr lang="en-GB" sz="2000" dirty="0" smtClean="0"/>
              <a:t> the length of the small rectangle: </a:t>
            </a:r>
            <a:r>
              <a:rPr lang="en-GB" sz="2000" dirty="0"/>
              <a:t>";</a:t>
            </a:r>
          </a:p>
          <a:p>
            <a:pPr marL="342900" indent="-342900">
              <a:buFont typeface="+mj-lt"/>
              <a:buAutoNum type="arabicParenR" startAt="12"/>
            </a:pPr>
            <a:r>
              <a:rPr lang="en-GB" sz="2000" dirty="0" err="1" smtClean="0"/>
              <a:t>cin</a:t>
            </a:r>
            <a:r>
              <a:rPr lang="en-GB" sz="2000" dirty="0" smtClean="0"/>
              <a:t> </a:t>
            </a:r>
            <a:r>
              <a:rPr lang="en-GB" sz="2000" dirty="0"/>
              <a:t>&gt;&gt; </a:t>
            </a:r>
            <a:r>
              <a:rPr lang="en-GB" sz="2000" dirty="0" err="1" smtClean="0"/>
              <a:t>small.length</a:t>
            </a:r>
            <a:r>
              <a:rPr lang="en-GB" sz="2000" dirty="0" smtClean="0"/>
              <a:t>;  </a:t>
            </a:r>
            <a:r>
              <a:rPr lang="en-GB" dirty="0" smtClean="0"/>
              <a:t>// variable length is public so can be accessed from main function via its object (small).</a:t>
            </a:r>
          </a:p>
          <a:p>
            <a:pPr marL="342900" indent="-342900">
              <a:buFont typeface="+mj-lt"/>
              <a:buAutoNum type="arabicParenR" startAt="25"/>
            </a:pPr>
            <a:r>
              <a:rPr lang="en-GB" sz="2000" dirty="0" err="1"/>
              <a:t>cout</a:t>
            </a:r>
            <a:r>
              <a:rPr lang="en-GB" sz="2000" dirty="0"/>
              <a:t> &lt;&lt; “\</a:t>
            </a:r>
            <a:r>
              <a:rPr lang="en-GB" sz="2000" dirty="0" err="1"/>
              <a:t>nEnter</a:t>
            </a:r>
            <a:r>
              <a:rPr lang="en-GB" sz="2000" dirty="0"/>
              <a:t> the breadth of the small rectangle: ";</a:t>
            </a:r>
          </a:p>
          <a:p>
            <a:pPr marL="342900" indent="-342900">
              <a:buFont typeface="+mj-lt"/>
              <a:buAutoNum type="arabicParenR" startAt="25"/>
            </a:pPr>
            <a:r>
              <a:rPr lang="en-GB" sz="2000" dirty="0" err="1"/>
              <a:t>cin</a:t>
            </a:r>
            <a:r>
              <a:rPr lang="en-GB" sz="2000" dirty="0"/>
              <a:t> &gt;&gt; </a:t>
            </a:r>
            <a:r>
              <a:rPr lang="en-GB" sz="2000" dirty="0" err="1"/>
              <a:t>small.breadth</a:t>
            </a:r>
            <a:r>
              <a:rPr lang="en-GB" sz="2000" dirty="0" smtClean="0"/>
              <a:t>;</a:t>
            </a:r>
            <a:endParaRPr lang="en-GB" sz="2000" dirty="0"/>
          </a:p>
        </p:txBody>
      </p:sp>
    </p:spTree>
    <p:extLst>
      <p:ext uri="{BB962C8B-B14F-4D97-AF65-F5344CB8AC3E}">
        <p14:creationId xmlns:p14="http://schemas.microsoft.com/office/powerpoint/2010/main" val="374723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508"/>
            <a:ext cx="10515600" cy="563314"/>
          </a:xfrm>
        </p:spPr>
        <p:txBody>
          <a:bodyPr>
            <a:normAutofit/>
          </a:bodyPr>
          <a:lstStyle/>
          <a:p>
            <a:r>
              <a:rPr lang="en-US" sz="3200" b="1" dirty="0" smtClean="0"/>
              <a:t>Array (In Summary):</a:t>
            </a:r>
            <a:endParaRPr lang="en-US" sz="3200" b="1" dirty="0"/>
          </a:p>
        </p:txBody>
      </p:sp>
      <p:sp>
        <p:nvSpPr>
          <p:cNvPr id="3" name="Content Placeholder 2"/>
          <p:cNvSpPr>
            <a:spLocks noGrp="1"/>
          </p:cNvSpPr>
          <p:nvPr>
            <p:ph idx="1"/>
          </p:nvPr>
        </p:nvSpPr>
        <p:spPr>
          <a:xfrm>
            <a:off x="814137" y="583185"/>
            <a:ext cx="10515600" cy="6226689"/>
          </a:xfrm>
        </p:spPr>
        <p:txBody>
          <a:bodyPr>
            <a:noAutofit/>
          </a:bodyPr>
          <a:lstStyle/>
          <a:p>
            <a:pPr marL="0" indent="0">
              <a:buNone/>
            </a:pPr>
            <a:r>
              <a:rPr lang="en-US" dirty="0"/>
              <a:t>An array is an identifier </a:t>
            </a:r>
            <a:r>
              <a:rPr lang="en-US" dirty="0" smtClean="0"/>
              <a:t> or a variable name that </a:t>
            </a:r>
            <a:r>
              <a:rPr lang="en-US" dirty="0"/>
              <a:t>refers to a </a:t>
            </a:r>
            <a:r>
              <a:rPr lang="en-US" b="1" i="1" dirty="0"/>
              <a:t>collection </a:t>
            </a:r>
            <a:r>
              <a:rPr lang="en-US" dirty="0"/>
              <a:t>of data items using the same </a:t>
            </a:r>
            <a:r>
              <a:rPr lang="en-US" dirty="0" smtClean="0"/>
              <a:t>name. This set of data items using the same single name must be of the same data type. </a:t>
            </a:r>
          </a:p>
          <a:p>
            <a:pPr marL="0" indent="0">
              <a:buNone/>
            </a:pPr>
            <a:r>
              <a:rPr lang="en-US" b="1" dirty="0" smtClean="0"/>
              <a:t>Creating an array in C++ can take the following forms: </a:t>
            </a:r>
          </a:p>
          <a:p>
            <a:pPr marL="0" indent="0">
              <a:buNone/>
            </a:pPr>
            <a:r>
              <a:rPr lang="en-US" b="1" i="1" dirty="0" smtClean="0"/>
              <a:t>	</a:t>
            </a:r>
            <a:r>
              <a:rPr lang="en-US" b="1" i="1" dirty="0" err="1" smtClean="0"/>
              <a:t>datatype</a:t>
            </a:r>
            <a:r>
              <a:rPr lang="en-US" b="1" i="1" dirty="0" smtClean="0"/>
              <a:t>  </a:t>
            </a:r>
            <a:r>
              <a:rPr lang="en-US" b="1" i="1" dirty="0" err="1"/>
              <a:t>arrayName</a:t>
            </a:r>
            <a:r>
              <a:rPr lang="en-US" b="1" i="1" dirty="0"/>
              <a:t>[size of array</a:t>
            </a:r>
            <a:r>
              <a:rPr lang="en-US" b="1" i="1" dirty="0" smtClean="0"/>
              <a:t>];</a:t>
            </a:r>
          </a:p>
          <a:p>
            <a:pPr marL="0" indent="0">
              <a:buNone/>
            </a:pPr>
            <a:r>
              <a:rPr lang="en-GB" b="1" i="1" dirty="0" smtClean="0"/>
              <a:t>e.g.      </a:t>
            </a:r>
            <a:r>
              <a:rPr lang="en-GB" b="1" i="1" dirty="0" err="1" smtClean="0"/>
              <a:t>int</a:t>
            </a:r>
            <a:r>
              <a:rPr lang="en-GB" b="1" i="1" dirty="0" smtClean="0"/>
              <a:t> points[4]; //integer array named points allocated space for 4 elements</a:t>
            </a:r>
          </a:p>
          <a:p>
            <a:pPr marL="0" indent="0">
              <a:buNone/>
            </a:pPr>
            <a:r>
              <a:rPr lang="en-US" dirty="0"/>
              <a:t>Note that the size of the array or the number of elements must be known and set before you can start using the </a:t>
            </a:r>
            <a:r>
              <a:rPr lang="en-US" dirty="0" smtClean="0"/>
              <a:t>array.</a:t>
            </a:r>
          </a:p>
          <a:p>
            <a:pPr marL="0" indent="0">
              <a:buNone/>
            </a:pPr>
            <a:r>
              <a:rPr lang="en-GB" b="1" i="1" dirty="0" smtClean="0"/>
              <a:t>Array points still needs to be assigned element after the memory declaration/definition above.</a:t>
            </a:r>
          </a:p>
          <a:p>
            <a:pPr marL="0" indent="0">
              <a:buNone/>
            </a:pPr>
            <a:r>
              <a:rPr lang="en-GB" b="1" i="1" dirty="0" smtClean="0"/>
              <a:t>Array indexing, i.e. assessing the element usually starts from zero(0) to n-1 in C++.</a:t>
            </a:r>
          </a:p>
          <a:p>
            <a:pPr marL="0" indent="0">
              <a:buNone/>
            </a:pPr>
            <a:r>
              <a:rPr lang="en-GB" b="1" i="1" dirty="0" smtClean="0"/>
              <a:t>Elements can be assigned in the following major ways:</a:t>
            </a:r>
          </a:p>
          <a:p>
            <a:pPr marL="0" indent="0">
              <a:buNone/>
            </a:pPr>
            <a:endParaRPr lang="en-US" b="1" dirty="0" smtClean="0"/>
          </a:p>
        </p:txBody>
      </p:sp>
    </p:spTree>
    <p:extLst>
      <p:ext uri="{BB962C8B-B14F-4D97-AF65-F5344CB8AC3E}">
        <p14:creationId xmlns:p14="http://schemas.microsoft.com/office/powerpoint/2010/main" val="27630051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45106"/>
            <a:ext cx="10515600" cy="651542"/>
          </a:xfrm>
        </p:spPr>
        <p:txBody>
          <a:bodyPr>
            <a:normAutofit fontScale="90000"/>
          </a:bodyPr>
          <a:lstStyle/>
          <a:p>
            <a:pPr marL="0" indent="0"/>
            <a:r>
              <a:rPr lang="en-GB" b="1" dirty="0"/>
              <a:t>Rectangle Class Implementation Example 1:</a:t>
            </a:r>
            <a:endParaRPr lang="en-GB" sz="4000" dirty="0"/>
          </a:p>
        </p:txBody>
      </p:sp>
      <p:sp>
        <p:nvSpPr>
          <p:cNvPr id="5" name="Rectangle 4"/>
          <p:cNvSpPr/>
          <p:nvPr/>
        </p:nvSpPr>
        <p:spPr>
          <a:xfrm>
            <a:off x="171450" y="911989"/>
            <a:ext cx="6096000" cy="5632311"/>
          </a:xfrm>
          <a:prstGeom prst="rect">
            <a:avLst/>
          </a:prstGeom>
        </p:spPr>
        <p:txBody>
          <a:bodyPr>
            <a:spAutoFit/>
          </a:bodyPr>
          <a:lstStyle/>
          <a:p>
            <a:pPr marL="342900" indent="-342900">
              <a:buFont typeface="+mj-lt"/>
              <a:buAutoNum type="arabicParenR" startAt="27"/>
            </a:pPr>
            <a:r>
              <a:rPr lang="en-US" dirty="0" err="1" smtClean="0"/>
              <a:t>cout</a:t>
            </a:r>
            <a:r>
              <a:rPr lang="en-US" dirty="0" smtClean="0"/>
              <a:t> </a:t>
            </a:r>
            <a:r>
              <a:rPr lang="en-US" dirty="0"/>
              <a:t>&lt;&lt; </a:t>
            </a:r>
            <a:r>
              <a:rPr lang="en-US" dirty="0" smtClean="0"/>
              <a:t>“ \</a:t>
            </a:r>
            <a:r>
              <a:rPr lang="en-US" dirty="0" err="1" smtClean="0"/>
              <a:t>nThe</a:t>
            </a:r>
            <a:r>
              <a:rPr lang="en-US" dirty="0" smtClean="0"/>
              <a:t> area of the small rectangle is:  “;</a:t>
            </a:r>
          </a:p>
          <a:p>
            <a:pPr marL="342900" indent="-342900">
              <a:buFont typeface="+mj-lt"/>
              <a:buAutoNum type="arabicParenR" startAt="27"/>
            </a:pPr>
            <a:r>
              <a:rPr lang="en-US" dirty="0" err="1"/>
              <a:t>cout</a:t>
            </a:r>
            <a:r>
              <a:rPr lang="en-US" dirty="0"/>
              <a:t> &lt;&lt; </a:t>
            </a:r>
            <a:r>
              <a:rPr lang="en-US" dirty="0" err="1" smtClean="0"/>
              <a:t>small.area</a:t>
            </a:r>
            <a:r>
              <a:rPr lang="en-US" dirty="0" smtClean="0"/>
              <a:t>();</a:t>
            </a:r>
          </a:p>
          <a:p>
            <a:pPr marL="342900" indent="-342900">
              <a:buFont typeface="+mj-lt"/>
              <a:buAutoNum type="arabicParenR" startAt="27"/>
            </a:pPr>
            <a:r>
              <a:rPr lang="en-US" dirty="0" err="1"/>
              <a:t>cout</a:t>
            </a:r>
            <a:r>
              <a:rPr lang="en-US" dirty="0"/>
              <a:t> &lt;&lt; “ \</a:t>
            </a:r>
            <a:r>
              <a:rPr lang="en-US" dirty="0" err="1"/>
              <a:t>nThe</a:t>
            </a:r>
            <a:r>
              <a:rPr lang="en-US" dirty="0"/>
              <a:t> </a:t>
            </a:r>
            <a:r>
              <a:rPr lang="en-US" dirty="0" smtClean="0"/>
              <a:t>perimeter of </a:t>
            </a:r>
            <a:r>
              <a:rPr lang="en-US" dirty="0"/>
              <a:t>the small rectangle is:  “;</a:t>
            </a:r>
          </a:p>
          <a:p>
            <a:pPr marL="342900" indent="-342900">
              <a:buFont typeface="+mj-lt"/>
              <a:buAutoNum type="arabicParenR" startAt="27"/>
            </a:pPr>
            <a:r>
              <a:rPr lang="en-US" dirty="0" err="1"/>
              <a:t>cout</a:t>
            </a:r>
            <a:r>
              <a:rPr lang="en-US" dirty="0"/>
              <a:t> &lt;&lt; small</a:t>
            </a:r>
            <a:r>
              <a:rPr lang="en-US" dirty="0" smtClean="0"/>
              <a:t>.</a:t>
            </a:r>
            <a:r>
              <a:rPr lang="en-US" dirty="0"/>
              <a:t> perimeter </a:t>
            </a:r>
            <a:r>
              <a:rPr lang="en-US" dirty="0" smtClean="0"/>
              <a:t>();</a:t>
            </a:r>
          </a:p>
          <a:p>
            <a:pPr marL="342900" indent="-342900">
              <a:buFont typeface="+mj-lt"/>
              <a:buAutoNum type="arabicParenR" startAt="27"/>
            </a:pPr>
            <a:endParaRPr lang="en-US" dirty="0" smtClean="0"/>
          </a:p>
          <a:p>
            <a:pPr marL="342900" indent="-342900">
              <a:buFont typeface="+mj-lt"/>
              <a:buAutoNum type="arabicParenR" startAt="27"/>
            </a:pPr>
            <a:r>
              <a:rPr lang="en-GB" dirty="0" smtClean="0"/>
              <a:t>//accessing variables and functions for the 2</a:t>
            </a:r>
            <a:r>
              <a:rPr lang="en-GB" baseline="30000" dirty="0" smtClean="0"/>
              <a:t>nd</a:t>
            </a:r>
            <a:r>
              <a:rPr lang="en-GB" dirty="0" smtClean="0"/>
              <a:t> object</a:t>
            </a:r>
            <a:endParaRPr lang="en-GB" dirty="0"/>
          </a:p>
          <a:p>
            <a:pPr marL="342900" indent="-342900">
              <a:buFont typeface="+mj-lt"/>
              <a:buAutoNum type="arabicParenR" startAt="27"/>
            </a:pPr>
            <a:r>
              <a:rPr lang="en-GB" dirty="0" err="1"/>
              <a:t>cout</a:t>
            </a:r>
            <a:r>
              <a:rPr lang="en-GB" dirty="0"/>
              <a:t> &lt;&lt; “\</a:t>
            </a:r>
            <a:r>
              <a:rPr lang="en-GB" dirty="0" err="1"/>
              <a:t>nEnter</a:t>
            </a:r>
            <a:r>
              <a:rPr lang="en-GB" dirty="0"/>
              <a:t> the </a:t>
            </a:r>
            <a:r>
              <a:rPr lang="en-GB" dirty="0" smtClean="0"/>
              <a:t>length of </a:t>
            </a:r>
            <a:r>
              <a:rPr lang="en-GB" dirty="0"/>
              <a:t>the small rectangle: ";</a:t>
            </a:r>
          </a:p>
          <a:p>
            <a:pPr marL="342900" indent="-342900">
              <a:buFont typeface="+mj-lt"/>
              <a:buAutoNum type="arabicParenR" startAt="27"/>
            </a:pPr>
            <a:r>
              <a:rPr lang="en-GB" dirty="0" err="1"/>
              <a:t>cin</a:t>
            </a:r>
            <a:r>
              <a:rPr lang="en-GB" dirty="0"/>
              <a:t> &gt;&gt; </a:t>
            </a:r>
            <a:r>
              <a:rPr lang="en-GB" dirty="0" err="1" smtClean="0"/>
              <a:t>big.length</a:t>
            </a:r>
            <a:r>
              <a:rPr lang="en-GB" dirty="0" smtClean="0"/>
              <a:t>;</a:t>
            </a:r>
          </a:p>
          <a:p>
            <a:pPr marL="342900" indent="-342900">
              <a:buFont typeface="+mj-lt"/>
              <a:buAutoNum type="arabicParenR" startAt="27"/>
            </a:pPr>
            <a:r>
              <a:rPr lang="en-GB" dirty="0" err="1"/>
              <a:t>cout</a:t>
            </a:r>
            <a:r>
              <a:rPr lang="en-GB" dirty="0"/>
              <a:t> &lt;&lt; “\</a:t>
            </a:r>
            <a:r>
              <a:rPr lang="en-GB" dirty="0" err="1"/>
              <a:t>nEnter</a:t>
            </a:r>
            <a:r>
              <a:rPr lang="en-GB" dirty="0"/>
              <a:t> the breadth of the small rectangle: ";</a:t>
            </a:r>
          </a:p>
          <a:p>
            <a:pPr marL="342900" indent="-342900">
              <a:buFont typeface="+mj-lt"/>
              <a:buAutoNum type="arabicParenR" startAt="27"/>
            </a:pPr>
            <a:r>
              <a:rPr lang="en-GB" dirty="0" err="1"/>
              <a:t>cin</a:t>
            </a:r>
            <a:r>
              <a:rPr lang="en-GB" dirty="0"/>
              <a:t> &gt;&gt; </a:t>
            </a:r>
            <a:r>
              <a:rPr lang="en-GB" dirty="0" err="1"/>
              <a:t>big.breadth</a:t>
            </a:r>
            <a:r>
              <a:rPr lang="en-GB" dirty="0"/>
              <a:t>;</a:t>
            </a:r>
          </a:p>
          <a:p>
            <a:pPr marL="342900" indent="-342900">
              <a:buFont typeface="+mj-lt"/>
              <a:buAutoNum type="arabicParenR" startAt="27"/>
            </a:pPr>
            <a:r>
              <a:rPr lang="en-US" dirty="0" err="1" smtClean="0"/>
              <a:t>cout</a:t>
            </a:r>
            <a:r>
              <a:rPr lang="en-US" dirty="0" smtClean="0"/>
              <a:t> </a:t>
            </a:r>
            <a:r>
              <a:rPr lang="en-US" dirty="0"/>
              <a:t>&lt;&lt; “ \</a:t>
            </a:r>
            <a:r>
              <a:rPr lang="en-US" dirty="0" err="1"/>
              <a:t>nThe</a:t>
            </a:r>
            <a:r>
              <a:rPr lang="en-US" dirty="0"/>
              <a:t> area of the </a:t>
            </a:r>
            <a:r>
              <a:rPr lang="en-US" dirty="0" smtClean="0"/>
              <a:t>big rectangle </a:t>
            </a:r>
            <a:r>
              <a:rPr lang="en-US" dirty="0"/>
              <a:t>is:  “;</a:t>
            </a:r>
          </a:p>
          <a:p>
            <a:pPr marL="342900" indent="-342900">
              <a:buFont typeface="+mj-lt"/>
              <a:buAutoNum type="arabicParenR" startAt="27"/>
            </a:pPr>
            <a:r>
              <a:rPr lang="en-US" dirty="0" err="1"/>
              <a:t>cout</a:t>
            </a:r>
            <a:r>
              <a:rPr lang="en-US" dirty="0"/>
              <a:t> &lt;&lt; </a:t>
            </a:r>
            <a:r>
              <a:rPr lang="en-US" dirty="0" err="1" smtClean="0"/>
              <a:t>big.area</a:t>
            </a:r>
            <a:r>
              <a:rPr lang="en-US" dirty="0"/>
              <a:t>();</a:t>
            </a:r>
          </a:p>
          <a:p>
            <a:pPr marL="342900" indent="-342900">
              <a:buFont typeface="+mj-lt"/>
              <a:buAutoNum type="arabicParenR" startAt="27"/>
            </a:pPr>
            <a:r>
              <a:rPr lang="en-US" dirty="0" err="1"/>
              <a:t>cout</a:t>
            </a:r>
            <a:r>
              <a:rPr lang="en-US" dirty="0"/>
              <a:t> &lt;&lt; “ \</a:t>
            </a:r>
            <a:r>
              <a:rPr lang="en-US" dirty="0" err="1"/>
              <a:t>nThe</a:t>
            </a:r>
            <a:r>
              <a:rPr lang="en-US" dirty="0"/>
              <a:t> perimeter of the </a:t>
            </a:r>
            <a:r>
              <a:rPr lang="en-US" dirty="0" smtClean="0"/>
              <a:t>big rectangle </a:t>
            </a:r>
            <a:r>
              <a:rPr lang="en-US" dirty="0"/>
              <a:t>is:  “;</a:t>
            </a:r>
          </a:p>
          <a:p>
            <a:pPr marL="342900" indent="-342900">
              <a:buFont typeface="+mj-lt"/>
              <a:buAutoNum type="arabicParenR" startAt="27"/>
            </a:pPr>
            <a:r>
              <a:rPr lang="en-US" dirty="0" err="1"/>
              <a:t>cout</a:t>
            </a:r>
            <a:r>
              <a:rPr lang="en-US" dirty="0"/>
              <a:t> &lt;&lt; </a:t>
            </a:r>
            <a:r>
              <a:rPr lang="en-US" dirty="0" smtClean="0"/>
              <a:t>big.</a:t>
            </a:r>
            <a:r>
              <a:rPr lang="en-US" dirty="0"/>
              <a:t> </a:t>
            </a:r>
            <a:r>
              <a:rPr lang="en-US" dirty="0" smtClean="0"/>
              <a:t>perimeter();</a:t>
            </a:r>
            <a:endParaRPr lang="en-US" dirty="0"/>
          </a:p>
          <a:p>
            <a:pPr marL="342900" indent="-342900">
              <a:buFont typeface="+mj-lt"/>
              <a:buAutoNum type="arabicParenR" startAt="27"/>
            </a:pPr>
            <a:endParaRPr lang="en-US" dirty="0" smtClean="0"/>
          </a:p>
          <a:p>
            <a:pPr marL="342900" indent="-342900">
              <a:buFont typeface="+mj-lt"/>
              <a:buAutoNum type="arabicParenR" startAt="27"/>
            </a:pPr>
            <a:r>
              <a:rPr lang="en-GB" dirty="0" smtClean="0"/>
              <a:t>return 0;</a:t>
            </a:r>
          </a:p>
          <a:p>
            <a:pPr marL="342900" indent="-342900">
              <a:buFont typeface="+mj-lt"/>
              <a:buAutoNum type="arabicParenR" startAt="27"/>
            </a:pPr>
            <a:r>
              <a:rPr lang="en-GB" dirty="0" smtClean="0"/>
              <a:t>}// end of function main</a:t>
            </a:r>
          </a:p>
          <a:p>
            <a:pPr marL="342900" indent="-342900">
              <a:buFont typeface="+mj-lt"/>
              <a:buAutoNum type="arabicParenR" startAt="27"/>
            </a:pPr>
            <a:endParaRPr lang="en-US" dirty="0"/>
          </a:p>
          <a:p>
            <a:pPr marL="342900" indent="-342900">
              <a:buFont typeface="+mj-lt"/>
              <a:buAutoNum type="arabicParenR" startAt="27"/>
            </a:pPr>
            <a:endParaRPr lang="en-US" dirty="0"/>
          </a:p>
          <a:p>
            <a:pPr marL="342900" indent="-342900">
              <a:buFont typeface="+mj-lt"/>
              <a:buAutoNum type="arabicParenR" startAt="27"/>
            </a:pPr>
            <a:endParaRPr lang="en-US" dirty="0"/>
          </a:p>
        </p:txBody>
      </p:sp>
      <p:sp>
        <p:nvSpPr>
          <p:cNvPr id="6" name="Rectangle 5"/>
          <p:cNvSpPr/>
          <p:nvPr/>
        </p:nvSpPr>
        <p:spPr>
          <a:xfrm>
            <a:off x="5867400" y="1006198"/>
            <a:ext cx="6096000" cy="397031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GB" dirty="0"/>
              <a:t>The operator :: is called the scope resolution </a:t>
            </a:r>
            <a:r>
              <a:rPr lang="en-GB" dirty="0" smtClean="0"/>
              <a:t>operator. It serves a purpose similar </a:t>
            </a:r>
            <a:r>
              <a:rPr lang="en-GB" dirty="0"/>
              <a:t>to </a:t>
            </a:r>
            <a:r>
              <a:rPr lang="en-GB" dirty="0" smtClean="0"/>
              <a:t>the </a:t>
            </a:r>
            <a:r>
              <a:rPr lang="en-GB" dirty="0"/>
              <a:t>dot operator. </a:t>
            </a:r>
            <a:r>
              <a:rPr lang="en-GB" dirty="0" smtClean="0"/>
              <a:t>The </a:t>
            </a:r>
            <a:r>
              <a:rPr lang="en-GB" dirty="0"/>
              <a:t>scope resolution operator :: is used with a class </a:t>
            </a:r>
            <a:r>
              <a:rPr lang="en-GB" dirty="0" smtClean="0"/>
              <a:t>name; indicating that a particular function is a member of the class attached to it.</a:t>
            </a:r>
          </a:p>
          <a:p>
            <a:r>
              <a:rPr lang="en-GB" dirty="0"/>
              <a:t>The class name that precedes the scope resolution operator is often called </a:t>
            </a:r>
            <a:r>
              <a:rPr lang="en-GB" dirty="0" smtClean="0"/>
              <a:t>a type </a:t>
            </a:r>
            <a:r>
              <a:rPr lang="en-GB" dirty="0"/>
              <a:t>qualifier, because it specializes (“qualifies”) the function name to </a:t>
            </a:r>
            <a:r>
              <a:rPr lang="en-GB" dirty="0" smtClean="0"/>
              <a:t>one particular type. </a:t>
            </a:r>
          </a:p>
          <a:p>
            <a:r>
              <a:rPr lang="en-GB" dirty="0" smtClean="0"/>
              <a:t>	</a:t>
            </a:r>
            <a:r>
              <a:rPr lang="en-GB" b="1" dirty="0" smtClean="0"/>
              <a:t>double  </a:t>
            </a:r>
            <a:r>
              <a:rPr lang="en-GB" b="1" dirty="0"/>
              <a:t>Rectangle:: perimeter</a:t>
            </a:r>
            <a:r>
              <a:rPr lang="en-GB" b="1" dirty="0" smtClean="0"/>
              <a:t>(){…}</a:t>
            </a:r>
            <a:endParaRPr lang="en-GB" b="1" dirty="0"/>
          </a:p>
          <a:p>
            <a:endParaRPr lang="en-GB" dirty="0"/>
          </a:p>
          <a:p>
            <a:r>
              <a:rPr lang="en-GB" dirty="0" smtClean="0"/>
              <a:t>Whereas the </a:t>
            </a:r>
            <a:r>
              <a:rPr lang="en-GB" dirty="0"/>
              <a:t>dot </a:t>
            </a:r>
            <a:r>
              <a:rPr lang="en-GB" dirty="0" smtClean="0"/>
              <a:t>(.) operator </a:t>
            </a:r>
            <a:r>
              <a:rPr lang="en-GB" dirty="0"/>
              <a:t>is used with </a:t>
            </a:r>
            <a:r>
              <a:rPr lang="en-GB" dirty="0" smtClean="0"/>
              <a:t>objects:</a:t>
            </a:r>
          </a:p>
          <a:p>
            <a:r>
              <a:rPr lang="en-GB" dirty="0" smtClean="0"/>
              <a:t>	</a:t>
            </a:r>
            <a:r>
              <a:rPr lang="en-GB" b="1" dirty="0" err="1" smtClean="0"/>
              <a:t>small.length</a:t>
            </a:r>
            <a:r>
              <a:rPr lang="en-GB" b="1" dirty="0" smtClean="0"/>
              <a:t>;  // accessing the class public variable</a:t>
            </a:r>
          </a:p>
          <a:p>
            <a:r>
              <a:rPr lang="en-US" b="1" dirty="0" smtClean="0"/>
              <a:t>	</a:t>
            </a:r>
            <a:r>
              <a:rPr lang="en-US" b="1" dirty="0" err="1" smtClean="0"/>
              <a:t>small.area</a:t>
            </a:r>
            <a:r>
              <a:rPr lang="en-US" b="1" dirty="0" smtClean="0"/>
              <a:t>();  //accessing function</a:t>
            </a:r>
            <a:endParaRPr lang="en-US" b="1" dirty="0"/>
          </a:p>
          <a:p>
            <a:endParaRPr lang="en-GB" dirty="0" smtClean="0"/>
          </a:p>
          <a:p>
            <a:endParaRPr lang="en-US" dirty="0"/>
          </a:p>
        </p:txBody>
      </p:sp>
    </p:spTree>
    <p:extLst>
      <p:ext uri="{BB962C8B-B14F-4D97-AF65-F5344CB8AC3E}">
        <p14:creationId xmlns:p14="http://schemas.microsoft.com/office/powerpoint/2010/main" val="1304809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9"/>
            <a:ext cx="10515600" cy="752194"/>
          </a:xfrm>
        </p:spPr>
        <p:txBody>
          <a:bodyPr/>
          <a:lstStyle/>
          <a:p>
            <a:pPr marL="0" indent="0"/>
            <a:r>
              <a:rPr lang="en-GB" b="1" dirty="0"/>
              <a:t>Rectangle Class Implementation Example </a:t>
            </a:r>
            <a:r>
              <a:rPr lang="en-GB" b="1" dirty="0" smtClean="0"/>
              <a:t>2:</a:t>
            </a:r>
            <a:endParaRPr lang="en-GB" sz="4000" dirty="0"/>
          </a:p>
        </p:txBody>
      </p:sp>
      <p:sp>
        <p:nvSpPr>
          <p:cNvPr id="3" name="Content Placeholder 2"/>
          <p:cNvSpPr>
            <a:spLocks noGrp="1"/>
          </p:cNvSpPr>
          <p:nvPr>
            <p:ph idx="1"/>
          </p:nvPr>
        </p:nvSpPr>
        <p:spPr>
          <a:xfrm>
            <a:off x="933450" y="886505"/>
            <a:ext cx="10744200" cy="5971495"/>
          </a:xfrm>
        </p:spPr>
        <p:txBody>
          <a:bodyPr>
            <a:noAutofit/>
          </a:bodyPr>
          <a:lstStyle/>
          <a:p>
            <a:pPr marL="0" indent="0">
              <a:buNone/>
            </a:pPr>
            <a:r>
              <a:rPr lang="en-GB" sz="2400" dirty="0" smtClean="0"/>
              <a:t>This example takes us closer to the ideal. Remember the law of OOP says data should be (hidden) private. We will introduce declaring variables private and creating set(</a:t>
            </a:r>
            <a:r>
              <a:rPr lang="en-GB" sz="2400" dirty="0" err="1" smtClean="0"/>
              <a:t>mutator</a:t>
            </a:r>
            <a:r>
              <a:rPr lang="en-GB" sz="2400" dirty="0" smtClean="0"/>
              <a:t>) and get(</a:t>
            </a:r>
            <a:r>
              <a:rPr lang="en-GB" sz="2400" dirty="0" err="1" smtClean="0"/>
              <a:t>accessor</a:t>
            </a:r>
            <a:r>
              <a:rPr lang="en-GB" sz="2400" dirty="0" smtClean="0"/>
              <a:t>) functions to use them</a:t>
            </a:r>
            <a:r>
              <a:rPr lang="en-GB" sz="2400" i="1" dirty="0" smtClean="0"/>
              <a:t>. This is to prevent inadvertent modification of the variables. The following example insists that you can only access variables through the functions in the class.</a:t>
            </a:r>
            <a:endParaRPr lang="en-GB" sz="2400" dirty="0" smtClean="0"/>
          </a:p>
          <a:p>
            <a:pPr marL="0" indent="0" algn="just">
              <a:buNone/>
            </a:pPr>
            <a:endParaRPr lang="en-US" sz="2700" dirty="0"/>
          </a:p>
        </p:txBody>
      </p:sp>
      <p:sp>
        <p:nvSpPr>
          <p:cNvPr id="4" name="Rectangle 3"/>
          <p:cNvSpPr/>
          <p:nvPr/>
        </p:nvSpPr>
        <p:spPr>
          <a:xfrm>
            <a:off x="971550" y="2666911"/>
            <a:ext cx="8648700" cy="4247317"/>
          </a:xfrm>
          <a:prstGeom prst="rect">
            <a:avLst/>
          </a:prstGeom>
        </p:spPr>
        <p:txBody>
          <a:bodyPr wrap="square">
            <a:spAutoFit/>
          </a:bodyPr>
          <a:lstStyle/>
          <a:p>
            <a:pPr marL="342900" indent="-342900">
              <a:buFont typeface="+mj-lt"/>
              <a:buAutoNum type="arabicParenR"/>
            </a:pPr>
            <a:r>
              <a:rPr lang="en-GB" dirty="0" smtClean="0"/>
              <a:t>//</a:t>
            </a:r>
            <a:r>
              <a:rPr lang="en-GB" dirty="0"/>
              <a:t>Program to </a:t>
            </a:r>
            <a:r>
              <a:rPr lang="en-GB" dirty="0" smtClean="0"/>
              <a:t>demonstrate involving </a:t>
            </a:r>
            <a:r>
              <a:rPr lang="en-GB" dirty="0" err="1" smtClean="0"/>
              <a:t>accessor</a:t>
            </a:r>
            <a:r>
              <a:rPr lang="en-GB" dirty="0" smtClean="0"/>
              <a:t> and </a:t>
            </a:r>
            <a:r>
              <a:rPr lang="en-GB" dirty="0" err="1" smtClean="0"/>
              <a:t>mutator</a:t>
            </a:r>
            <a:r>
              <a:rPr lang="en-GB" dirty="0" smtClean="0"/>
              <a:t> functions.</a:t>
            </a:r>
            <a:endParaRPr lang="en-GB" dirty="0"/>
          </a:p>
          <a:p>
            <a:pPr marL="342900" indent="-342900">
              <a:buFont typeface="+mj-lt"/>
              <a:buAutoNum type="arabicParenR"/>
            </a:pPr>
            <a:r>
              <a:rPr lang="en-GB" dirty="0" smtClean="0"/>
              <a:t>#</a:t>
            </a:r>
            <a:r>
              <a:rPr lang="en-GB" dirty="0"/>
              <a:t>include &lt;</a:t>
            </a:r>
            <a:r>
              <a:rPr lang="en-GB" dirty="0" err="1"/>
              <a:t>iostream</a:t>
            </a:r>
            <a:r>
              <a:rPr lang="en-GB" dirty="0"/>
              <a:t>&gt;</a:t>
            </a:r>
          </a:p>
          <a:p>
            <a:pPr marL="342900" indent="-342900">
              <a:buFont typeface="+mj-lt"/>
              <a:buAutoNum type="arabicParenR"/>
            </a:pPr>
            <a:r>
              <a:rPr lang="en-GB" dirty="0" smtClean="0"/>
              <a:t>using </a:t>
            </a:r>
            <a:r>
              <a:rPr lang="en-GB" dirty="0"/>
              <a:t>namespace </a:t>
            </a:r>
            <a:r>
              <a:rPr lang="en-GB" dirty="0" err="1"/>
              <a:t>std</a:t>
            </a:r>
            <a:r>
              <a:rPr lang="en-GB" dirty="0"/>
              <a:t>;</a:t>
            </a:r>
          </a:p>
          <a:p>
            <a:pPr marL="342900" indent="-342900">
              <a:buFont typeface="+mj-lt"/>
              <a:buAutoNum type="arabicParenR"/>
            </a:pPr>
            <a:r>
              <a:rPr lang="en-GB" dirty="0" smtClean="0"/>
              <a:t>class </a:t>
            </a:r>
            <a:r>
              <a:rPr lang="en-GB" dirty="0"/>
              <a:t>Rectangle</a:t>
            </a:r>
          </a:p>
          <a:p>
            <a:pPr marL="342900" indent="-342900">
              <a:buFont typeface="+mj-lt"/>
              <a:buAutoNum type="arabicParenR"/>
            </a:pPr>
            <a:r>
              <a:rPr lang="en-GB" dirty="0" smtClean="0"/>
              <a:t>{</a:t>
            </a:r>
            <a:endParaRPr lang="en-GB" dirty="0"/>
          </a:p>
          <a:p>
            <a:pPr marL="342900" indent="-342900">
              <a:buFont typeface="+mj-lt"/>
              <a:buAutoNum type="arabicParenR"/>
            </a:pPr>
            <a:r>
              <a:rPr lang="en-GB" dirty="0" smtClean="0"/>
              <a:t>public:   //all functions and variables here can been seen outside of this class</a:t>
            </a:r>
            <a:endParaRPr lang="en-GB" dirty="0"/>
          </a:p>
          <a:p>
            <a:pPr marL="342900" indent="-342900">
              <a:buFont typeface="+mj-lt"/>
              <a:buAutoNum type="arabicParenR"/>
            </a:pPr>
            <a:r>
              <a:rPr lang="en-GB" dirty="0"/>
              <a:t> </a:t>
            </a:r>
            <a:r>
              <a:rPr lang="en-GB" dirty="0" smtClean="0"/>
              <a:t>   double </a:t>
            </a:r>
            <a:r>
              <a:rPr lang="en-GB" dirty="0" err="1" smtClean="0"/>
              <a:t>getLength</a:t>
            </a:r>
            <a:r>
              <a:rPr lang="en-GB" dirty="0" smtClean="0"/>
              <a:t>(); // </a:t>
            </a:r>
            <a:r>
              <a:rPr lang="en-GB" dirty="0" err="1" smtClean="0"/>
              <a:t>accessor</a:t>
            </a:r>
            <a:r>
              <a:rPr lang="en-GB" dirty="0" smtClean="0"/>
              <a:t> function commonly preceded with the word </a:t>
            </a:r>
            <a:r>
              <a:rPr lang="en-GB" b="1" dirty="0" smtClean="0"/>
              <a:t>get</a:t>
            </a:r>
          </a:p>
          <a:p>
            <a:pPr marL="342900" indent="-342900">
              <a:buFont typeface="+mj-lt"/>
              <a:buAutoNum type="arabicParenR"/>
            </a:pPr>
            <a:r>
              <a:rPr lang="en-GB" dirty="0"/>
              <a:t> </a:t>
            </a:r>
            <a:r>
              <a:rPr lang="en-GB" dirty="0" smtClean="0"/>
              <a:t>   void </a:t>
            </a:r>
            <a:r>
              <a:rPr lang="en-GB" dirty="0" err="1" smtClean="0"/>
              <a:t>setLength</a:t>
            </a:r>
            <a:r>
              <a:rPr lang="en-GB" dirty="0" smtClean="0"/>
              <a:t>( double l); //</a:t>
            </a:r>
            <a:r>
              <a:rPr lang="en-GB" dirty="0" err="1" smtClean="0"/>
              <a:t>mutator</a:t>
            </a:r>
            <a:r>
              <a:rPr lang="en-GB" dirty="0" smtClean="0"/>
              <a:t> function fondly tagged with the word </a:t>
            </a:r>
            <a:r>
              <a:rPr lang="en-GB" b="1" dirty="0" smtClean="0"/>
              <a:t>set</a:t>
            </a:r>
          </a:p>
          <a:p>
            <a:pPr marL="342900" indent="-342900">
              <a:buFont typeface="+mj-lt"/>
              <a:buAutoNum type="arabicParenR"/>
            </a:pPr>
            <a:r>
              <a:rPr lang="en-GB" b="1" dirty="0"/>
              <a:t> </a:t>
            </a:r>
            <a:r>
              <a:rPr lang="en-GB" b="1" dirty="0" smtClean="0"/>
              <a:t>   //you also need to  define </a:t>
            </a:r>
            <a:r>
              <a:rPr lang="en-GB" b="1" dirty="0" err="1" smtClean="0"/>
              <a:t>setBreadth</a:t>
            </a:r>
            <a:r>
              <a:rPr lang="en-GB" b="1" dirty="0" smtClean="0"/>
              <a:t>() and </a:t>
            </a:r>
            <a:r>
              <a:rPr lang="en-GB" b="1" dirty="0" err="1" smtClean="0"/>
              <a:t>getBreath</a:t>
            </a:r>
            <a:r>
              <a:rPr lang="en-GB" b="1" dirty="0" smtClean="0"/>
              <a:t>() for the 2</a:t>
            </a:r>
            <a:r>
              <a:rPr lang="en-GB" b="1" baseline="30000" dirty="0" smtClean="0"/>
              <a:t>nd</a:t>
            </a:r>
            <a:r>
              <a:rPr lang="en-GB" b="1" dirty="0" smtClean="0"/>
              <a:t> variable</a:t>
            </a:r>
          </a:p>
          <a:p>
            <a:pPr marL="342900" indent="-342900">
              <a:buFont typeface="+mj-lt"/>
              <a:buAutoNum type="arabicParenR"/>
            </a:pPr>
            <a:r>
              <a:rPr lang="en-GB" dirty="0"/>
              <a:t> </a:t>
            </a:r>
            <a:r>
              <a:rPr lang="en-GB" dirty="0" smtClean="0"/>
              <a:t>   double  area( ); </a:t>
            </a:r>
          </a:p>
          <a:p>
            <a:pPr marL="342900" indent="-342900">
              <a:buFont typeface="+mj-lt"/>
              <a:buAutoNum type="arabicParenR"/>
            </a:pPr>
            <a:r>
              <a:rPr lang="en-GB" dirty="0"/>
              <a:t> </a:t>
            </a:r>
            <a:r>
              <a:rPr lang="en-GB" dirty="0" smtClean="0"/>
              <a:t>   double perimeter(); </a:t>
            </a:r>
          </a:p>
          <a:p>
            <a:pPr marL="342900" indent="-342900">
              <a:buFont typeface="+mj-lt"/>
              <a:buAutoNum type="arabicParenR"/>
            </a:pPr>
            <a:r>
              <a:rPr lang="en-GB" dirty="0" smtClean="0"/>
              <a:t>Private:   // all functions and variables listed  from this point are hidden</a:t>
            </a:r>
          </a:p>
          <a:p>
            <a:pPr marL="342900" indent="-342900">
              <a:buFont typeface="+mj-lt"/>
              <a:buAutoNum type="arabicParenR"/>
            </a:pPr>
            <a:r>
              <a:rPr lang="en-GB" dirty="0" smtClean="0"/>
              <a:t>     double length;       </a:t>
            </a:r>
          </a:p>
          <a:p>
            <a:pPr marL="342900" indent="-342900">
              <a:buFont typeface="+mj-lt"/>
              <a:buAutoNum type="arabicParenR"/>
            </a:pPr>
            <a:r>
              <a:rPr lang="en-GB" dirty="0" smtClean="0"/>
              <a:t>     double  breadth;</a:t>
            </a:r>
            <a:endParaRPr lang="en-GB" dirty="0"/>
          </a:p>
          <a:p>
            <a:pPr marL="342900" indent="-342900">
              <a:buFont typeface="+mj-lt"/>
              <a:buAutoNum type="arabicParenR"/>
            </a:pPr>
            <a:r>
              <a:rPr lang="en-GB" dirty="0" smtClean="0"/>
              <a:t>};  // meaning the class definition has ended here</a:t>
            </a:r>
            <a:endParaRPr lang="en-US" dirty="0"/>
          </a:p>
        </p:txBody>
      </p:sp>
    </p:spTree>
    <p:extLst>
      <p:ext uri="{BB962C8B-B14F-4D97-AF65-F5344CB8AC3E}">
        <p14:creationId xmlns:p14="http://schemas.microsoft.com/office/powerpoint/2010/main" val="1524838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9"/>
            <a:ext cx="10515600" cy="752194"/>
          </a:xfrm>
        </p:spPr>
        <p:txBody>
          <a:bodyPr>
            <a:normAutofit fontScale="90000"/>
          </a:bodyPr>
          <a:lstStyle/>
          <a:p>
            <a:pPr marL="0" indent="0"/>
            <a:r>
              <a:rPr lang="en-GB" b="1" dirty="0"/>
              <a:t>Rectangle Class Implementation Example </a:t>
            </a:r>
            <a:r>
              <a:rPr lang="en-GB" b="1" dirty="0" smtClean="0"/>
              <a:t>2 contd.:</a:t>
            </a:r>
            <a:endParaRPr lang="en-GB" sz="4000" dirty="0"/>
          </a:p>
        </p:txBody>
      </p:sp>
      <p:sp>
        <p:nvSpPr>
          <p:cNvPr id="5" name="Rectangle 4"/>
          <p:cNvSpPr/>
          <p:nvPr/>
        </p:nvSpPr>
        <p:spPr>
          <a:xfrm>
            <a:off x="819150" y="928628"/>
            <a:ext cx="10991850" cy="5940088"/>
          </a:xfrm>
          <a:prstGeom prst="rect">
            <a:avLst/>
          </a:prstGeom>
        </p:spPr>
        <p:txBody>
          <a:bodyPr wrap="square">
            <a:spAutoFit/>
          </a:bodyPr>
          <a:lstStyle/>
          <a:p>
            <a:pPr marL="457200" indent="-457200">
              <a:buFont typeface="+mj-lt"/>
              <a:buAutoNum type="arabicParenR" startAt="16"/>
            </a:pPr>
            <a:r>
              <a:rPr lang="en-GB" sz="2000" dirty="0" smtClean="0"/>
              <a:t>// </a:t>
            </a:r>
            <a:r>
              <a:rPr lang="en-GB" sz="2000" dirty="0" err="1" smtClean="0"/>
              <a:t>accessor</a:t>
            </a:r>
            <a:r>
              <a:rPr lang="en-GB" sz="2000" dirty="0" smtClean="0"/>
              <a:t> function definition  for  variable length</a:t>
            </a:r>
          </a:p>
          <a:p>
            <a:pPr marL="457200" indent="-457200">
              <a:buFont typeface="+mj-lt"/>
              <a:buAutoNum type="arabicParenR" startAt="16"/>
            </a:pPr>
            <a:r>
              <a:rPr lang="en-GB" sz="2000" dirty="0" smtClean="0"/>
              <a:t>double </a:t>
            </a:r>
            <a:r>
              <a:rPr lang="en-GB" sz="2000" dirty="0"/>
              <a:t>Rectangle</a:t>
            </a:r>
            <a:r>
              <a:rPr lang="en-GB" sz="2000" dirty="0" smtClean="0"/>
              <a:t>::</a:t>
            </a:r>
            <a:r>
              <a:rPr lang="en-GB" sz="2000" dirty="0" err="1" smtClean="0"/>
              <a:t>getLength</a:t>
            </a:r>
            <a:r>
              <a:rPr lang="en-GB" sz="2000" dirty="0" smtClean="0"/>
              <a:t>()</a:t>
            </a:r>
          </a:p>
          <a:p>
            <a:pPr marL="457200" indent="-457200">
              <a:buFont typeface="+mj-lt"/>
              <a:buAutoNum type="arabicParenR" startAt="16"/>
            </a:pPr>
            <a:r>
              <a:rPr lang="en-GB" sz="2000" dirty="0" smtClean="0"/>
              <a:t>{</a:t>
            </a:r>
          </a:p>
          <a:p>
            <a:pPr marL="457200" indent="-457200">
              <a:buFont typeface="+mj-lt"/>
              <a:buAutoNum type="arabicParenR" startAt="16"/>
            </a:pPr>
            <a:r>
              <a:rPr lang="en-GB" sz="2000" dirty="0"/>
              <a:t> </a:t>
            </a:r>
            <a:r>
              <a:rPr lang="en-GB" sz="2000" dirty="0" smtClean="0"/>
              <a:t>       return length;</a:t>
            </a:r>
          </a:p>
          <a:p>
            <a:pPr marL="457200" indent="-457200">
              <a:buFont typeface="+mj-lt"/>
              <a:buAutoNum type="arabicParenR" startAt="16"/>
            </a:pPr>
            <a:r>
              <a:rPr lang="en-GB" sz="2000" dirty="0" smtClean="0"/>
              <a:t>}</a:t>
            </a:r>
          </a:p>
          <a:p>
            <a:pPr marL="457200" indent="-457200">
              <a:buFont typeface="+mj-lt"/>
              <a:buAutoNum type="arabicParenR" startAt="16"/>
            </a:pPr>
            <a:r>
              <a:rPr lang="en-GB" sz="2000" dirty="0" smtClean="0"/>
              <a:t>// </a:t>
            </a:r>
            <a:r>
              <a:rPr lang="en-GB" sz="2000" dirty="0" err="1" smtClean="0"/>
              <a:t>mutator</a:t>
            </a:r>
            <a:r>
              <a:rPr lang="en-GB" sz="2000" dirty="0" smtClean="0"/>
              <a:t> function for variable length</a:t>
            </a:r>
          </a:p>
          <a:p>
            <a:pPr marL="457200" indent="-457200">
              <a:buFont typeface="+mj-lt"/>
              <a:buAutoNum type="arabicParenR" startAt="16"/>
            </a:pPr>
            <a:r>
              <a:rPr lang="en-GB" sz="2000" dirty="0"/>
              <a:t>v</a:t>
            </a:r>
            <a:r>
              <a:rPr lang="en-GB" sz="2000" dirty="0" smtClean="0"/>
              <a:t>oid Rectangle::</a:t>
            </a:r>
            <a:r>
              <a:rPr lang="en-GB" sz="2000" dirty="0" err="1" smtClean="0"/>
              <a:t>setLength</a:t>
            </a:r>
            <a:r>
              <a:rPr lang="en-GB" sz="2000" dirty="0" smtClean="0"/>
              <a:t>(double l)</a:t>
            </a:r>
            <a:endParaRPr lang="en-GB" sz="2000" dirty="0"/>
          </a:p>
          <a:p>
            <a:pPr marL="457200" indent="-457200">
              <a:buFont typeface="+mj-lt"/>
              <a:buAutoNum type="arabicParenR" startAt="16"/>
            </a:pPr>
            <a:r>
              <a:rPr lang="en-GB" sz="2000" dirty="0"/>
              <a:t>{</a:t>
            </a:r>
          </a:p>
          <a:p>
            <a:pPr marL="457200" indent="-457200">
              <a:buFont typeface="+mj-lt"/>
              <a:buAutoNum type="arabicParenR" startAt="16"/>
            </a:pPr>
            <a:r>
              <a:rPr lang="en-GB" sz="2000" dirty="0"/>
              <a:t>        </a:t>
            </a:r>
            <a:r>
              <a:rPr lang="en-GB" sz="2000" dirty="0" smtClean="0"/>
              <a:t>length = l;</a:t>
            </a:r>
            <a:endParaRPr lang="en-GB" sz="2000" dirty="0"/>
          </a:p>
          <a:p>
            <a:pPr marL="457200" indent="-457200">
              <a:buFont typeface="+mj-lt"/>
              <a:buAutoNum type="arabicParenR" startAt="16"/>
            </a:pPr>
            <a:r>
              <a:rPr lang="en-GB" sz="2000" dirty="0"/>
              <a:t>}</a:t>
            </a:r>
          </a:p>
          <a:p>
            <a:pPr marL="457200" indent="-457200">
              <a:buFont typeface="+mj-lt"/>
              <a:buAutoNum type="arabicParenR" startAt="16"/>
            </a:pPr>
            <a:r>
              <a:rPr lang="en-GB" sz="2000" dirty="0" smtClean="0"/>
              <a:t>//…set and get are similarly defined for breath …we skip this to save time…(do it yourself)</a:t>
            </a:r>
          </a:p>
          <a:p>
            <a:pPr marL="457200" indent="-457200">
              <a:buFont typeface="+mj-lt"/>
              <a:buAutoNum type="arabicParenR" startAt="16"/>
            </a:pPr>
            <a:r>
              <a:rPr lang="en-GB" sz="2000" dirty="0" smtClean="0"/>
              <a:t>double  Rectangle::area()/</a:t>
            </a:r>
            <a:r>
              <a:rPr lang="en-GB" dirty="0" smtClean="0"/>
              <a:t>/ this function needs to be linked to its class using :: the scope resolution operator</a:t>
            </a:r>
            <a:endParaRPr lang="en-GB" dirty="0"/>
          </a:p>
          <a:p>
            <a:pPr marL="457200" indent="-457200">
              <a:buFont typeface="+mj-lt"/>
              <a:buAutoNum type="arabicParenR" startAt="16"/>
            </a:pPr>
            <a:r>
              <a:rPr lang="en-GB" sz="2000" dirty="0" smtClean="0"/>
              <a:t>{</a:t>
            </a:r>
            <a:endParaRPr lang="en-GB" sz="2000" dirty="0"/>
          </a:p>
          <a:p>
            <a:pPr marL="457200" indent="-457200">
              <a:buFont typeface="+mj-lt"/>
              <a:buAutoNum type="arabicParenR" startAt="16"/>
            </a:pPr>
            <a:r>
              <a:rPr lang="en-GB" sz="2000" dirty="0" smtClean="0"/>
              <a:t>    return length*breadth;   // what the function should do is  implemented here</a:t>
            </a:r>
          </a:p>
          <a:p>
            <a:pPr marL="457200" indent="-457200">
              <a:buFont typeface="+mj-lt"/>
              <a:buAutoNum type="arabicParenR" startAt="16"/>
            </a:pPr>
            <a:r>
              <a:rPr lang="en-GB" sz="2000" dirty="0" smtClean="0"/>
              <a:t>};</a:t>
            </a:r>
          </a:p>
          <a:p>
            <a:pPr marL="457200" indent="-457200">
              <a:buFont typeface="+mj-lt"/>
              <a:buAutoNum type="arabicParenR" startAt="16"/>
            </a:pPr>
            <a:r>
              <a:rPr lang="en-GB" sz="2000" dirty="0" smtClean="0"/>
              <a:t>double  Rectangle::</a:t>
            </a:r>
            <a:r>
              <a:rPr lang="en-GB" sz="2000" dirty="0"/>
              <a:t> perimeter</a:t>
            </a:r>
            <a:r>
              <a:rPr lang="en-GB" sz="2000" dirty="0" smtClean="0"/>
              <a:t>()</a:t>
            </a:r>
            <a:endParaRPr lang="en-GB" sz="2000" dirty="0"/>
          </a:p>
          <a:p>
            <a:pPr marL="457200" indent="-457200">
              <a:buFont typeface="+mj-lt"/>
              <a:buAutoNum type="arabicParenR" startAt="16"/>
            </a:pPr>
            <a:r>
              <a:rPr lang="en-GB" sz="2000" dirty="0"/>
              <a:t>{</a:t>
            </a:r>
          </a:p>
          <a:p>
            <a:pPr marL="457200" indent="-457200">
              <a:buFont typeface="+mj-lt"/>
              <a:buAutoNum type="arabicParenR" startAt="16"/>
            </a:pPr>
            <a:r>
              <a:rPr lang="en-GB" sz="2000" dirty="0"/>
              <a:t>    return </a:t>
            </a:r>
            <a:r>
              <a:rPr lang="en-GB" sz="2000" dirty="0" smtClean="0"/>
              <a:t>2*(</a:t>
            </a:r>
            <a:r>
              <a:rPr lang="en-GB" sz="2000" dirty="0" err="1" smtClean="0"/>
              <a:t>length+breadth</a:t>
            </a:r>
            <a:r>
              <a:rPr lang="en-GB" sz="2000" dirty="0" smtClean="0"/>
              <a:t>);</a:t>
            </a:r>
            <a:endParaRPr lang="en-GB" sz="2000" dirty="0"/>
          </a:p>
          <a:p>
            <a:pPr marL="457200" indent="-457200">
              <a:buFont typeface="+mj-lt"/>
              <a:buAutoNum type="arabicParenR" startAt="16"/>
            </a:pPr>
            <a:r>
              <a:rPr lang="en-GB" sz="2000" dirty="0" smtClean="0"/>
              <a:t>};</a:t>
            </a:r>
          </a:p>
        </p:txBody>
      </p:sp>
    </p:spTree>
    <p:extLst>
      <p:ext uri="{BB962C8B-B14F-4D97-AF65-F5344CB8AC3E}">
        <p14:creationId xmlns:p14="http://schemas.microsoft.com/office/powerpoint/2010/main" val="1657291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45106"/>
            <a:ext cx="10515600" cy="651542"/>
          </a:xfrm>
        </p:spPr>
        <p:txBody>
          <a:bodyPr>
            <a:normAutofit/>
          </a:bodyPr>
          <a:lstStyle/>
          <a:p>
            <a:pPr marL="0" indent="0"/>
            <a:r>
              <a:rPr lang="en-GB" sz="2800" b="1" dirty="0"/>
              <a:t>Rectangle Class Implementation Example </a:t>
            </a:r>
            <a:r>
              <a:rPr lang="en-GB" sz="2800" b="1" dirty="0" smtClean="0"/>
              <a:t>2:</a:t>
            </a:r>
            <a:endParaRPr lang="en-GB" sz="2800" dirty="0"/>
          </a:p>
        </p:txBody>
      </p:sp>
      <p:sp>
        <p:nvSpPr>
          <p:cNvPr id="5" name="Rectangle 4"/>
          <p:cNvSpPr/>
          <p:nvPr/>
        </p:nvSpPr>
        <p:spPr>
          <a:xfrm>
            <a:off x="171450" y="683389"/>
            <a:ext cx="11753850" cy="6494085"/>
          </a:xfrm>
          <a:prstGeom prst="rect">
            <a:avLst/>
          </a:prstGeom>
        </p:spPr>
        <p:txBody>
          <a:bodyPr wrap="square">
            <a:spAutoFit/>
          </a:bodyPr>
          <a:lstStyle/>
          <a:p>
            <a:pPr marL="457200" indent="-457200">
              <a:buFont typeface="+mj-lt"/>
              <a:buAutoNum type="arabicParenR" startAt="35"/>
            </a:pPr>
            <a:r>
              <a:rPr lang="en-GB" sz="1600" dirty="0"/>
              <a:t>// the main program where object of Rectangle class  is created and used</a:t>
            </a:r>
          </a:p>
          <a:p>
            <a:pPr marL="457200" indent="-457200">
              <a:buFont typeface="+mj-lt"/>
              <a:buAutoNum type="arabicParenR" startAt="35"/>
            </a:pPr>
            <a:r>
              <a:rPr lang="en-GB" sz="1600" dirty="0" err="1"/>
              <a:t>Int</a:t>
            </a:r>
            <a:r>
              <a:rPr lang="en-GB" sz="1600" dirty="0"/>
              <a:t> main()</a:t>
            </a:r>
          </a:p>
          <a:p>
            <a:pPr marL="457200" indent="-457200">
              <a:buFont typeface="+mj-lt"/>
              <a:buAutoNum type="arabicParenR" startAt="35"/>
            </a:pPr>
            <a:r>
              <a:rPr lang="en-GB" sz="1600" dirty="0"/>
              <a:t>{</a:t>
            </a:r>
          </a:p>
          <a:p>
            <a:pPr marL="457200" indent="-457200">
              <a:buFont typeface="+mj-lt"/>
              <a:buAutoNum type="arabicParenR" startAt="35"/>
            </a:pPr>
            <a:r>
              <a:rPr lang="en-GB" sz="1600" dirty="0"/>
              <a:t>Rectangle  </a:t>
            </a:r>
            <a:r>
              <a:rPr lang="en-GB" sz="1600" dirty="0" smtClean="0"/>
              <a:t>small</a:t>
            </a:r>
            <a:r>
              <a:rPr lang="en-GB" sz="1600" dirty="0"/>
              <a:t>;</a:t>
            </a:r>
          </a:p>
          <a:p>
            <a:pPr marL="457200" indent="-457200">
              <a:buFont typeface="+mj-lt"/>
              <a:buAutoNum type="arabicParenR" startAt="35"/>
            </a:pPr>
            <a:r>
              <a:rPr lang="en-GB" sz="1600" dirty="0" err="1"/>
              <a:t>cout</a:t>
            </a:r>
            <a:r>
              <a:rPr lang="en-GB" sz="1600" dirty="0"/>
              <a:t> &lt;&lt; “\</a:t>
            </a:r>
            <a:r>
              <a:rPr lang="en-GB" sz="1600" dirty="0" err="1"/>
              <a:t>nEnter</a:t>
            </a:r>
            <a:r>
              <a:rPr lang="en-GB" sz="1600" dirty="0"/>
              <a:t> the length of the small rectangle: ";</a:t>
            </a:r>
          </a:p>
          <a:p>
            <a:pPr marL="457200" indent="-457200">
              <a:buFont typeface="+mj-lt"/>
              <a:buAutoNum type="arabicParenR" startAt="35"/>
            </a:pPr>
            <a:r>
              <a:rPr lang="en-GB" sz="1600" b="1" dirty="0" err="1">
                <a:solidFill>
                  <a:srgbClr val="C00000"/>
                </a:solidFill>
              </a:rPr>
              <a:t>cin</a:t>
            </a:r>
            <a:r>
              <a:rPr lang="en-GB" sz="1600" b="1" dirty="0">
                <a:solidFill>
                  <a:srgbClr val="C00000"/>
                </a:solidFill>
              </a:rPr>
              <a:t> &gt;&gt; </a:t>
            </a:r>
            <a:r>
              <a:rPr lang="en-GB" sz="1600" b="1" dirty="0" err="1">
                <a:solidFill>
                  <a:srgbClr val="C00000"/>
                </a:solidFill>
              </a:rPr>
              <a:t>small.length</a:t>
            </a:r>
            <a:r>
              <a:rPr lang="en-GB" sz="1600" b="1" dirty="0">
                <a:solidFill>
                  <a:srgbClr val="C00000"/>
                </a:solidFill>
              </a:rPr>
              <a:t>;  // </a:t>
            </a:r>
            <a:r>
              <a:rPr lang="en-GB" sz="1600" b="1" dirty="0" smtClean="0">
                <a:solidFill>
                  <a:srgbClr val="C00000"/>
                </a:solidFill>
              </a:rPr>
              <a:t>you CANNOT access a private member variable directly – this is now wrong</a:t>
            </a:r>
          </a:p>
          <a:p>
            <a:pPr marL="457200" indent="-457200">
              <a:buFont typeface="+mj-lt"/>
              <a:buAutoNum type="arabicParenR" startAt="35"/>
            </a:pPr>
            <a:endParaRPr lang="en-GB" sz="1600" dirty="0" smtClean="0"/>
          </a:p>
          <a:p>
            <a:pPr marL="457200" indent="-457200">
              <a:buFont typeface="+mj-lt"/>
              <a:buAutoNum type="arabicParenR" startAt="35"/>
            </a:pPr>
            <a:r>
              <a:rPr lang="en-GB" sz="1600" dirty="0" smtClean="0"/>
              <a:t>//read in the value and send to </a:t>
            </a:r>
            <a:r>
              <a:rPr lang="en-GB" sz="1600" dirty="0" err="1" smtClean="0"/>
              <a:t>setLength</a:t>
            </a:r>
            <a:r>
              <a:rPr lang="en-GB" sz="1600" dirty="0" smtClean="0"/>
              <a:t> function</a:t>
            </a:r>
          </a:p>
          <a:p>
            <a:pPr marL="457200" indent="-457200">
              <a:buFont typeface="+mj-lt"/>
              <a:buAutoNum type="arabicParenR" startAt="35"/>
            </a:pPr>
            <a:r>
              <a:rPr lang="en-GB" sz="1600" dirty="0" err="1" smtClean="0"/>
              <a:t>int</a:t>
            </a:r>
            <a:r>
              <a:rPr lang="en-GB" sz="1600" dirty="0" smtClean="0"/>
              <a:t> </a:t>
            </a:r>
            <a:r>
              <a:rPr lang="en-GB" sz="1600" dirty="0" err="1" smtClean="0"/>
              <a:t>len</a:t>
            </a:r>
            <a:r>
              <a:rPr lang="en-GB" sz="1600" dirty="0" smtClean="0"/>
              <a:t>, </a:t>
            </a:r>
            <a:r>
              <a:rPr lang="en-GB" sz="1600" dirty="0" err="1" smtClean="0"/>
              <a:t>bre</a:t>
            </a:r>
            <a:r>
              <a:rPr lang="en-GB" sz="1600" dirty="0" smtClean="0"/>
              <a:t>;</a:t>
            </a:r>
          </a:p>
          <a:p>
            <a:pPr marL="457200" indent="-457200">
              <a:buFont typeface="+mj-lt"/>
              <a:buAutoNum type="arabicParenR" startAt="35"/>
            </a:pPr>
            <a:r>
              <a:rPr lang="en-GB" sz="1600" dirty="0" err="1"/>
              <a:t>cin</a:t>
            </a:r>
            <a:r>
              <a:rPr lang="en-GB" sz="1600" dirty="0"/>
              <a:t> </a:t>
            </a:r>
            <a:r>
              <a:rPr lang="en-GB" sz="1600" dirty="0" smtClean="0"/>
              <a:t>&gt;&gt;</a:t>
            </a:r>
            <a:r>
              <a:rPr lang="en-GB" sz="1600" dirty="0" err="1" smtClean="0"/>
              <a:t>len</a:t>
            </a:r>
            <a:r>
              <a:rPr lang="en-GB" sz="1600" dirty="0" smtClean="0"/>
              <a:t>;</a:t>
            </a:r>
          </a:p>
          <a:p>
            <a:pPr marL="457200" indent="-457200">
              <a:buFont typeface="+mj-lt"/>
              <a:buAutoNum type="arabicParenR" startAt="35"/>
            </a:pPr>
            <a:r>
              <a:rPr lang="en-GB" sz="1600" dirty="0" smtClean="0"/>
              <a:t>// you can now access </a:t>
            </a:r>
            <a:r>
              <a:rPr lang="en-GB" sz="1600" b="1" dirty="0" smtClean="0"/>
              <a:t>length</a:t>
            </a:r>
            <a:r>
              <a:rPr lang="en-GB" sz="1600" dirty="0" smtClean="0"/>
              <a:t> via its set function</a:t>
            </a:r>
          </a:p>
          <a:p>
            <a:pPr marL="457200" indent="-457200">
              <a:buFont typeface="+mj-lt"/>
              <a:buAutoNum type="arabicParenR" startAt="35"/>
            </a:pPr>
            <a:r>
              <a:rPr lang="en-GB" sz="1600" dirty="0" err="1" smtClean="0"/>
              <a:t>cin</a:t>
            </a:r>
            <a:r>
              <a:rPr lang="en-GB" sz="1600" dirty="0" smtClean="0"/>
              <a:t> </a:t>
            </a:r>
            <a:r>
              <a:rPr lang="en-GB" sz="1600" dirty="0"/>
              <a:t>&gt;&gt; </a:t>
            </a:r>
            <a:r>
              <a:rPr lang="en-GB" sz="1600" dirty="0" err="1" smtClean="0"/>
              <a:t>small.setLength</a:t>
            </a:r>
            <a:r>
              <a:rPr lang="en-GB" sz="1600" dirty="0" smtClean="0"/>
              <a:t>(</a:t>
            </a:r>
            <a:r>
              <a:rPr lang="en-GB" sz="1600" dirty="0" err="1" smtClean="0"/>
              <a:t>len</a:t>
            </a:r>
            <a:r>
              <a:rPr lang="en-GB" sz="1600" dirty="0" smtClean="0"/>
              <a:t>);</a:t>
            </a:r>
          </a:p>
          <a:p>
            <a:pPr marL="457200" indent="-457200">
              <a:buFont typeface="+mj-lt"/>
              <a:buAutoNum type="arabicParenR" startAt="35"/>
            </a:pPr>
            <a:endParaRPr lang="en-GB" sz="1600" dirty="0"/>
          </a:p>
          <a:p>
            <a:pPr marL="457200" indent="-457200">
              <a:buFont typeface="+mj-lt"/>
              <a:buAutoNum type="arabicParenR" startAt="35"/>
            </a:pPr>
            <a:r>
              <a:rPr lang="en-GB" sz="1600" dirty="0" err="1"/>
              <a:t>cin</a:t>
            </a:r>
            <a:r>
              <a:rPr lang="en-GB" sz="1600" dirty="0"/>
              <a:t> </a:t>
            </a:r>
            <a:r>
              <a:rPr lang="en-GB" sz="1600" dirty="0" smtClean="0"/>
              <a:t>&gt;&gt;</a:t>
            </a:r>
            <a:r>
              <a:rPr lang="en-GB" sz="1600" dirty="0" err="1" smtClean="0"/>
              <a:t>bre</a:t>
            </a:r>
            <a:r>
              <a:rPr lang="en-GB" sz="1600" dirty="0" smtClean="0"/>
              <a:t>;</a:t>
            </a:r>
            <a:endParaRPr lang="en-GB" sz="1600" dirty="0"/>
          </a:p>
          <a:p>
            <a:pPr marL="457200" indent="-457200">
              <a:buFont typeface="+mj-lt"/>
              <a:buAutoNum type="arabicParenR" startAt="35"/>
            </a:pPr>
            <a:r>
              <a:rPr lang="en-GB" sz="1600" dirty="0"/>
              <a:t>// you can now access </a:t>
            </a:r>
            <a:r>
              <a:rPr lang="en-GB" sz="1600" b="1" dirty="0" smtClean="0"/>
              <a:t>breadth </a:t>
            </a:r>
            <a:r>
              <a:rPr lang="en-GB" sz="1600" dirty="0" smtClean="0"/>
              <a:t>via </a:t>
            </a:r>
            <a:r>
              <a:rPr lang="en-GB" sz="1600" dirty="0"/>
              <a:t>its set function</a:t>
            </a:r>
          </a:p>
          <a:p>
            <a:pPr marL="457200" indent="-457200">
              <a:buFont typeface="+mj-lt"/>
              <a:buAutoNum type="arabicParenR" startAt="35"/>
            </a:pPr>
            <a:r>
              <a:rPr lang="en-GB" sz="1600" dirty="0" err="1"/>
              <a:t>cin</a:t>
            </a:r>
            <a:r>
              <a:rPr lang="en-GB" sz="1600" dirty="0"/>
              <a:t> &gt;&gt; </a:t>
            </a:r>
            <a:r>
              <a:rPr lang="en-GB" sz="1600" dirty="0" err="1" smtClean="0"/>
              <a:t>small.setBreadth</a:t>
            </a:r>
            <a:r>
              <a:rPr lang="en-GB" sz="1600" dirty="0" smtClean="0"/>
              <a:t>(</a:t>
            </a:r>
            <a:r>
              <a:rPr lang="en-GB" sz="1600" dirty="0" err="1" smtClean="0"/>
              <a:t>bre</a:t>
            </a:r>
            <a:r>
              <a:rPr lang="en-GB" sz="1600" dirty="0" smtClean="0"/>
              <a:t>);</a:t>
            </a:r>
            <a:endParaRPr lang="en-GB" sz="1600" dirty="0"/>
          </a:p>
          <a:p>
            <a:pPr marL="342900" indent="-342900">
              <a:buFont typeface="+mj-lt"/>
              <a:buAutoNum type="arabicParenR" startAt="35"/>
            </a:pPr>
            <a:endParaRPr lang="en-US" sz="1600" dirty="0" smtClean="0"/>
          </a:p>
          <a:p>
            <a:pPr marL="342900" indent="-342900">
              <a:buFont typeface="+mj-lt"/>
              <a:buAutoNum type="arabicParenR" startAt="35"/>
            </a:pPr>
            <a:r>
              <a:rPr lang="en-US" sz="1600" dirty="0" err="1" smtClean="0"/>
              <a:t>cout</a:t>
            </a:r>
            <a:r>
              <a:rPr lang="en-US" sz="1600" dirty="0" smtClean="0"/>
              <a:t> </a:t>
            </a:r>
            <a:r>
              <a:rPr lang="en-US" sz="1600" dirty="0"/>
              <a:t>&lt;&lt; </a:t>
            </a:r>
            <a:r>
              <a:rPr lang="en-US" sz="1600" dirty="0" smtClean="0"/>
              <a:t>“ \</a:t>
            </a:r>
            <a:r>
              <a:rPr lang="en-US" sz="1600" dirty="0" err="1" smtClean="0"/>
              <a:t>nThe</a:t>
            </a:r>
            <a:r>
              <a:rPr lang="en-US" sz="1600" dirty="0" smtClean="0"/>
              <a:t> area of the small rectangle is:  “;</a:t>
            </a:r>
          </a:p>
          <a:p>
            <a:pPr marL="342900" indent="-342900">
              <a:buFont typeface="+mj-lt"/>
              <a:buAutoNum type="arabicParenR" startAt="35"/>
            </a:pPr>
            <a:r>
              <a:rPr lang="en-US" sz="1600" dirty="0" err="1"/>
              <a:t>cout</a:t>
            </a:r>
            <a:r>
              <a:rPr lang="en-US" sz="1600" dirty="0"/>
              <a:t> &lt;&lt; </a:t>
            </a:r>
            <a:r>
              <a:rPr lang="en-US" sz="1600" dirty="0" err="1" smtClean="0"/>
              <a:t>small.area</a:t>
            </a:r>
            <a:r>
              <a:rPr lang="en-US" sz="1600" dirty="0" smtClean="0"/>
              <a:t>();</a:t>
            </a:r>
          </a:p>
          <a:p>
            <a:pPr marL="342900" indent="-342900">
              <a:buFont typeface="+mj-lt"/>
              <a:buAutoNum type="arabicParenR" startAt="35"/>
            </a:pPr>
            <a:r>
              <a:rPr lang="en-US" sz="1600" dirty="0" err="1"/>
              <a:t>cout</a:t>
            </a:r>
            <a:r>
              <a:rPr lang="en-US" sz="1600" dirty="0"/>
              <a:t> &lt;&lt; “ \</a:t>
            </a:r>
            <a:r>
              <a:rPr lang="en-US" sz="1600" dirty="0" err="1"/>
              <a:t>nThe</a:t>
            </a:r>
            <a:r>
              <a:rPr lang="en-US" sz="1600" dirty="0"/>
              <a:t> </a:t>
            </a:r>
            <a:r>
              <a:rPr lang="en-US" sz="1600" dirty="0" smtClean="0"/>
              <a:t>perimeter of </a:t>
            </a:r>
            <a:r>
              <a:rPr lang="en-US" sz="1600" dirty="0"/>
              <a:t>the small rectangle is:  “;</a:t>
            </a:r>
          </a:p>
          <a:p>
            <a:pPr marL="342900" indent="-342900">
              <a:buFont typeface="+mj-lt"/>
              <a:buAutoNum type="arabicParenR" startAt="35"/>
            </a:pPr>
            <a:r>
              <a:rPr lang="en-US" sz="1600" dirty="0" err="1"/>
              <a:t>cout</a:t>
            </a:r>
            <a:r>
              <a:rPr lang="en-US" sz="1600" dirty="0"/>
              <a:t> &lt;&lt; small</a:t>
            </a:r>
            <a:r>
              <a:rPr lang="en-US" sz="1600" dirty="0" smtClean="0"/>
              <a:t>.</a:t>
            </a:r>
            <a:r>
              <a:rPr lang="en-US" sz="1600" dirty="0"/>
              <a:t> perimeter </a:t>
            </a:r>
            <a:r>
              <a:rPr lang="en-US" sz="1600" dirty="0" smtClean="0"/>
              <a:t>();</a:t>
            </a:r>
          </a:p>
          <a:p>
            <a:pPr marL="342900" indent="-342900">
              <a:buFont typeface="+mj-lt"/>
              <a:buAutoNum type="arabicParenR" startAt="35"/>
            </a:pPr>
            <a:r>
              <a:rPr lang="en-US" sz="1600" dirty="0" err="1"/>
              <a:t>cout</a:t>
            </a:r>
            <a:r>
              <a:rPr lang="en-US" sz="1600" dirty="0"/>
              <a:t> &lt;&lt; </a:t>
            </a:r>
            <a:r>
              <a:rPr lang="en-US" sz="1600" dirty="0" smtClean="0"/>
              <a:t>“ </a:t>
            </a:r>
            <a:r>
              <a:rPr lang="en-US" sz="1600" dirty="0"/>
              <a:t>\</a:t>
            </a:r>
            <a:r>
              <a:rPr lang="en-US" sz="1600" dirty="0" err="1"/>
              <a:t>nThe</a:t>
            </a:r>
            <a:r>
              <a:rPr lang="en-US" sz="1600" dirty="0"/>
              <a:t> </a:t>
            </a:r>
            <a:r>
              <a:rPr lang="en-US" sz="1600" dirty="0" smtClean="0"/>
              <a:t>length of </a:t>
            </a:r>
            <a:r>
              <a:rPr lang="en-US" sz="1600" dirty="0"/>
              <a:t>the small rectangle is:  </a:t>
            </a:r>
            <a:r>
              <a:rPr lang="en-US" sz="1600" dirty="0" smtClean="0"/>
              <a:t>“&lt;&lt;</a:t>
            </a:r>
            <a:r>
              <a:rPr lang="en-GB" sz="1600" dirty="0" err="1" smtClean="0"/>
              <a:t>getLength</a:t>
            </a:r>
            <a:r>
              <a:rPr lang="en-GB" sz="1600" dirty="0" smtClean="0"/>
              <a:t>();</a:t>
            </a:r>
            <a:endParaRPr lang="en-GB" sz="1600" dirty="0"/>
          </a:p>
          <a:p>
            <a:pPr marL="342900" indent="-342900">
              <a:buFont typeface="+mj-lt"/>
              <a:buAutoNum type="arabicParenR" startAt="35"/>
            </a:pPr>
            <a:r>
              <a:rPr lang="en-US" sz="1600" dirty="0" err="1"/>
              <a:t>cout</a:t>
            </a:r>
            <a:r>
              <a:rPr lang="en-US" sz="1600" dirty="0"/>
              <a:t> &lt;&lt; “ \</a:t>
            </a:r>
            <a:r>
              <a:rPr lang="en-US" sz="1600" dirty="0" err="1"/>
              <a:t>nThe</a:t>
            </a:r>
            <a:r>
              <a:rPr lang="en-US" sz="1600" dirty="0"/>
              <a:t> </a:t>
            </a:r>
            <a:r>
              <a:rPr lang="en-US" sz="1600" dirty="0" smtClean="0"/>
              <a:t>Breadth of </a:t>
            </a:r>
            <a:r>
              <a:rPr lang="en-US" sz="1600" dirty="0"/>
              <a:t>the small rectangle is:  </a:t>
            </a:r>
            <a:r>
              <a:rPr lang="en-US" sz="1600" dirty="0" smtClean="0"/>
              <a:t>“&lt;&lt;</a:t>
            </a:r>
            <a:r>
              <a:rPr lang="en-GB" sz="1600" dirty="0" err="1" smtClean="0"/>
              <a:t>getBreadth</a:t>
            </a:r>
            <a:r>
              <a:rPr lang="en-GB" sz="1600" dirty="0" smtClean="0"/>
              <a:t>();</a:t>
            </a:r>
            <a:endParaRPr lang="en-US" sz="1600" dirty="0" smtClean="0"/>
          </a:p>
          <a:p>
            <a:pPr marL="342900" indent="-342900">
              <a:buFont typeface="+mj-lt"/>
              <a:buAutoNum type="arabicParenR" startAt="35"/>
            </a:pPr>
            <a:r>
              <a:rPr lang="en-GB" sz="1600" dirty="0" smtClean="0"/>
              <a:t>return 0;</a:t>
            </a:r>
          </a:p>
          <a:p>
            <a:pPr marL="342900" indent="-342900">
              <a:buFont typeface="+mj-lt"/>
              <a:buAutoNum type="arabicParenR" startAt="35"/>
            </a:pPr>
            <a:r>
              <a:rPr lang="en-GB" sz="1600" dirty="0" smtClean="0"/>
              <a:t>}// end of function main</a:t>
            </a:r>
          </a:p>
        </p:txBody>
      </p:sp>
    </p:spTree>
    <p:extLst>
      <p:ext uri="{BB962C8B-B14F-4D97-AF65-F5344CB8AC3E}">
        <p14:creationId xmlns:p14="http://schemas.microsoft.com/office/powerpoint/2010/main" val="2051843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925"/>
          </a:xfrm>
        </p:spPr>
        <p:txBody>
          <a:bodyPr/>
          <a:lstStyle/>
          <a:p>
            <a:r>
              <a:rPr lang="en-GB" b="1" dirty="0"/>
              <a:t>Rectangle Class </a:t>
            </a:r>
            <a:r>
              <a:rPr lang="en-GB" b="1" dirty="0" smtClean="0"/>
              <a:t>Example </a:t>
            </a:r>
            <a:r>
              <a:rPr lang="en-GB" b="1" dirty="0"/>
              <a:t>2</a:t>
            </a:r>
            <a:r>
              <a:rPr lang="en-GB" b="1" dirty="0" smtClean="0"/>
              <a:t>: Note</a:t>
            </a:r>
            <a:endParaRPr lang="en-US" dirty="0"/>
          </a:p>
        </p:txBody>
      </p:sp>
      <p:sp>
        <p:nvSpPr>
          <p:cNvPr id="3" name="Content Placeholder 2"/>
          <p:cNvSpPr>
            <a:spLocks noGrp="1"/>
          </p:cNvSpPr>
          <p:nvPr>
            <p:ph idx="1"/>
          </p:nvPr>
        </p:nvSpPr>
        <p:spPr>
          <a:xfrm>
            <a:off x="819150" y="1235074"/>
            <a:ext cx="10515600" cy="5622925"/>
          </a:xfrm>
        </p:spPr>
        <p:txBody>
          <a:bodyPr>
            <a:noAutofit/>
          </a:bodyPr>
          <a:lstStyle/>
          <a:p>
            <a:pPr marL="0" indent="0">
              <a:buNone/>
            </a:pPr>
            <a:r>
              <a:rPr lang="en-GB" sz="2400" dirty="0"/>
              <a:t>Classes </a:t>
            </a:r>
            <a:r>
              <a:rPr lang="en-GB" sz="2400" dirty="0" smtClean="0"/>
              <a:t>should be defined in such a way that they can behave </a:t>
            </a:r>
            <a:r>
              <a:rPr lang="en-GB" sz="2400" dirty="0"/>
              <a:t>well </a:t>
            </a:r>
            <a:r>
              <a:rPr lang="en-GB" sz="2400" dirty="0" smtClean="0"/>
              <a:t>like the predefined types</a:t>
            </a:r>
            <a:r>
              <a:rPr lang="en-GB" sz="2400" dirty="0"/>
              <a:t>. You can build a library of your own class type definitions </a:t>
            </a:r>
            <a:r>
              <a:rPr lang="en-GB" sz="2400" dirty="0" smtClean="0"/>
              <a:t>and them </a:t>
            </a:r>
            <a:r>
              <a:rPr lang="en-GB" sz="2400" dirty="0"/>
              <a:t>as if they were predefined types. For example, you could place each </a:t>
            </a:r>
            <a:r>
              <a:rPr lang="en-GB" sz="2400" dirty="0" smtClean="0"/>
              <a:t>class definition </a:t>
            </a:r>
            <a:r>
              <a:rPr lang="en-GB" sz="2400" dirty="0"/>
              <a:t>in a separate file and copy it </a:t>
            </a:r>
            <a:r>
              <a:rPr lang="en-GB" sz="2400" dirty="0" smtClean="0"/>
              <a:t>or (link them) into </a:t>
            </a:r>
            <a:r>
              <a:rPr lang="en-GB" sz="2400" dirty="0"/>
              <a:t>any program that uses the type. If you change the implementation of a class (for </a:t>
            </a:r>
            <a:r>
              <a:rPr lang="en-GB" sz="2400" dirty="0" smtClean="0"/>
              <a:t>example, by </a:t>
            </a:r>
            <a:r>
              <a:rPr lang="en-GB" sz="2400" dirty="0"/>
              <a:t>changing some details in the definition of a member function in order </a:t>
            </a:r>
            <a:r>
              <a:rPr lang="en-GB" sz="2400" dirty="0" smtClean="0"/>
              <a:t>to make </a:t>
            </a:r>
            <a:r>
              <a:rPr lang="en-GB" sz="2400" dirty="0"/>
              <a:t>function calls run faster), then you should not need to change any of </a:t>
            </a:r>
            <a:r>
              <a:rPr lang="en-GB" sz="2400" dirty="0" smtClean="0"/>
              <a:t>the other </a:t>
            </a:r>
            <a:r>
              <a:rPr lang="en-GB" sz="2400" dirty="0"/>
              <a:t>parts of your programs. In order to realize this ideal, </a:t>
            </a:r>
            <a:r>
              <a:rPr lang="en-GB" sz="2400" dirty="0" smtClean="0"/>
              <a:t>get and set functions are introduced. So we redefine Example 1 to get use Example 2 where variables are declared private and set and get functions are made to access them. The variables are no longer accessed directly.</a:t>
            </a:r>
            <a:r>
              <a:rPr lang="en-US" sz="2400" dirty="0" smtClean="0"/>
              <a:t> It is now illegal to write:</a:t>
            </a:r>
          </a:p>
          <a:p>
            <a:pPr marL="0" indent="0">
              <a:buNone/>
            </a:pPr>
            <a:r>
              <a:rPr lang="en-GB" sz="2400" b="1" dirty="0" err="1" smtClean="0">
                <a:solidFill>
                  <a:srgbClr val="C00000"/>
                </a:solidFill>
              </a:rPr>
              <a:t>cin</a:t>
            </a:r>
            <a:r>
              <a:rPr lang="en-GB" sz="2400" b="1" dirty="0" smtClean="0">
                <a:solidFill>
                  <a:srgbClr val="C00000"/>
                </a:solidFill>
              </a:rPr>
              <a:t> </a:t>
            </a:r>
            <a:r>
              <a:rPr lang="en-GB" sz="2400" b="1" dirty="0">
                <a:solidFill>
                  <a:srgbClr val="C00000"/>
                </a:solidFill>
              </a:rPr>
              <a:t>&gt;&gt; </a:t>
            </a:r>
            <a:r>
              <a:rPr lang="en-GB" sz="2400" b="1" dirty="0" err="1">
                <a:solidFill>
                  <a:srgbClr val="C00000"/>
                </a:solidFill>
              </a:rPr>
              <a:t>small.length</a:t>
            </a:r>
            <a:r>
              <a:rPr lang="en-GB" sz="2400" b="1" dirty="0">
                <a:solidFill>
                  <a:srgbClr val="C00000"/>
                </a:solidFill>
              </a:rPr>
              <a:t>; </a:t>
            </a:r>
            <a:r>
              <a:rPr lang="en-GB" sz="2400" b="1" dirty="0" smtClean="0">
                <a:solidFill>
                  <a:srgbClr val="C00000"/>
                </a:solidFill>
              </a:rPr>
              <a:t>     or     </a:t>
            </a:r>
            <a:r>
              <a:rPr lang="en-GB" sz="2400" b="1" dirty="0" err="1" smtClean="0">
                <a:solidFill>
                  <a:srgbClr val="C00000"/>
                </a:solidFill>
              </a:rPr>
              <a:t>small.length</a:t>
            </a:r>
            <a:r>
              <a:rPr lang="en-GB" sz="2400" b="1" dirty="0" smtClean="0">
                <a:solidFill>
                  <a:srgbClr val="C00000"/>
                </a:solidFill>
              </a:rPr>
              <a:t> = 5.5;  // compiler flags an error for this</a:t>
            </a:r>
          </a:p>
          <a:p>
            <a:pPr marL="0" indent="0">
              <a:buNone/>
            </a:pPr>
            <a:endParaRPr lang="en-GB" sz="2400" b="1" dirty="0" smtClean="0">
              <a:solidFill>
                <a:srgbClr val="C00000"/>
              </a:solidFill>
            </a:endParaRPr>
          </a:p>
          <a:p>
            <a:pPr marL="0" indent="0">
              <a:buNone/>
            </a:pPr>
            <a:r>
              <a:rPr lang="en-GB" sz="2400" b="1" dirty="0" smtClean="0">
                <a:solidFill>
                  <a:srgbClr val="C00000"/>
                </a:solidFill>
              </a:rPr>
              <a:t>You now need to go through its get or set functions:</a:t>
            </a:r>
          </a:p>
          <a:p>
            <a:pPr marL="0" indent="0">
              <a:buNone/>
            </a:pPr>
            <a:r>
              <a:rPr lang="en-GB" sz="2400" b="1" dirty="0" smtClean="0">
                <a:solidFill>
                  <a:srgbClr val="C00000"/>
                </a:solidFill>
              </a:rPr>
              <a:t>		</a:t>
            </a:r>
            <a:r>
              <a:rPr lang="en-GB" sz="2400" b="1" dirty="0" err="1" smtClean="0">
                <a:solidFill>
                  <a:srgbClr val="C00000"/>
                </a:solidFill>
              </a:rPr>
              <a:t>small.setLength</a:t>
            </a:r>
            <a:r>
              <a:rPr lang="en-GB" sz="2400" b="1" dirty="0" smtClean="0">
                <a:solidFill>
                  <a:srgbClr val="C00000"/>
                </a:solidFill>
              </a:rPr>
              <a:t>(5.5); </a:t>
            </a:r>
            <a:endParaRPr lang="en-GB" sz="2400" dirty="0" smtClean="0"/>
          </a:p>
        </p:txBody>
      </p:sp>
    </p:spTree>
    <p:extLst>
      <p:ext uri="{BB962C8B-B14F-4D97-AF65-F5344CB8AC3E}">
        <p14:creationId xmlns:p14="http://schemas.microsoft.com/office/powerpoint/2010/main" val="4244219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Rectangle Class Example </a:t>
            </a:r>
            <a:r>
              <a:rPr lang="en-GB" sz="3200" b="1" dirty="0" smtClean="0"/>
              <a:t>2: </a:t>
            </a:r>
            <a:r>
              <a:rPr lang="en-GB" sz="3200" b="1" dirty="0" err="1" smtClean="0"/>
              <a:t>Accessor</a:t>
            </a:r>
            <a:r>
              <a:rPr lang="en-GB" sz="3200" dirty="0" smtClean="0"/>
              <a:t> </a:t>
            </a:r>
            <a:r>
              <a:rPr lang="en-GB" sz="3200" dirty="0"/>
              <a:t>and </a:t>
            </a:r>
            <a:r>
              <a:rPr lang="en-GB" sz="3200" b="1" dirty="0" err="1"/>
              <a:t>Mutator</a:t>
            </a:r>
            <a:r>
              <a:rPr lang="en-GB" sz="3200" dirty="0"/>
              <a:t> </a:t>
            </a:r>
            <a:r>
              <a:rPr lang="en-GB" sz="3200" dirty="0" smtClean="0"/>
              <a:t>Functions</a:t>
            </a:r>
            <a:endParaRPr lang="en-US" sz="3200" dirty="0"/>
          </a:p>
        </p:txBody>
      </p:sp>
      <p:sp>
        <p:nvSpPr>
          <p:cNvPr id="3" name="Content Placeholder 2"/>
          <p:cNvSpPr>
            <a:spLocks noGrp="1"/>
          </p:cNvSpPr>
          <p:nvPr>
            <p:ph idx="1"/>
          </p:nvPr>
        </p:nvSpPr>
        <p:spPr>
          <a:xfrm>
            <a:off x="876300" y="1425574"/>
            <a:ext cx="10801350" cy="5432425"/>
          </a:xfrm>
        </p:spPr>
        <p:txBody>
          <a:bodyPr>
            <a:noAutofit/>
          </a:bodyPr>
          <a:lstStyle/>
          <a:p>
            <a:pPr marL="0" indent="0">
              <a:lnSpc>
                <a:spcPct val="100000"/>
              </a:lnSpc>
              <a:spcBef>
                <a:spcPts val="0"/>
              </a:spcBef>
              <a:buNone/>
            </a:pPr>
            <a:r>
              <a:rPr lang="en-GB" sz="2300" dirty="0" smtClean="0"/>
              <a:t>Member </a:t>
            </a:r>
            <a:r>
              <a:rPr lang="en-GB" sz="2300" dirty="0"/>
              <a:t>functions that allow you to find out the values of the private</a:t>
            </a:r>
          </a:p>
          <a:p>
            <a:pPr marL="0" indent="0">
              <a:lnSpc>
                <a:spcPct val="100000"/>
              </a:lnSpc>
              <a:spcBef>
                <a:spcPts val="0"/>
              </a:spcBef>
              <a:buNone/>
            </a:pPr>
            <a:r>
              <a:rPr lang="en-GB" sz="2300" dirty="0"/>
              <a:t>member variables of a class are called </a:t>
            </a:r>
            <a:r>
              <a:rPr lang="en-GB" sz="2300" b="1" dirty="0" err="1"/>
              <a:t>accessor</a:t>
            </a:r>
            <a:r>
              <a:rPr lang="en-GB" sz="2300" dirty="0"/>
              <a:t> </a:t>
            </a:r>
            <a:r>
              <a:rPr lang="en-GB" sz="2300" dirty="0" smtClean="0"/>
              <a:t>(getter or get) functions</a:t>
            </a:r>
            <a:r>
              <a:rPr lang="en-GB" sz="2300" dirty="0"/>
              <a:t>. The </a:t>
            </a:r>
            <a:r>
              <a:rPr lang="en-GB" sz="2300" dirty="0" err="1" smtClean="0"/>
              <a:t>accessor</a:t>
            </a:r>
            <a:r>
              <a:rPr lang="en-GB" sz="2300" dirty="0" smtClean="0"/>
              <a:t> functions </a:t>
            </a:r>
            <a:r>
              <a:rPr lang="en-GB" sz="2300" dirty="0"/>
              <a:t>need not literally return the values of each member </a:t>
            </a:r>
            <a:r>
              <a:rPr lang="en-GB" sz="2300" dirty="0" smtClean="0"/>
              <a:t>variable, but </a:t>
            </a:r>
            <a:r>
              <a:rPr lang="en-GB" sz="2300" dirty="0"/>
              <a:t>they must return something equivalent to those </a:t>
            </a:r>
            <a:r>
              <a:rPr lang="en-GB" sz="2300" dirty="0" smtClean="0"/>
              <a:t>values. The </a:t>
            </a:r>
            <a:r>
              <a:rPr lang="en-GB" sz="2300" dirty="0"/>
              <a:t>names of </a:t>
            </a:r>
            <a:r>
              <a:rPr lang="en-GB" sz="2300" dirty="0" err="1"/>
              <a:t>accessor</a:t>
            </a:r>
            <a:r>
              <a:rPr lang="en-GB" sz="2300" dirty="0"/>
              <a:t> </a:t>
            </a:r>
            <a:r>
              <a:rPr lang="en-GB" sz="2300" dirty="0" smtClean="0"/>
              <a:t>functions commonly (but not required) include </a:t>
            </a:r>
            <a:r>
              <a:rPr lang="en-GB" sz="2300" dirty="0"/>
              <a:t>the word </a:t>
            </a:r>
            <a:r>
              <a:rPr lang="en-GB" sz="2300" b="1" dirty="0"/>
              <a:t>get</a:t>
            </a:r>
            <a:r>
              <a:rPr lang="en-GB" sz="2300" dirty="0" smtClean="0"/>
              <a:t>.</a:t>
            </a:r>
          </a:p>
          <a:p>
            <a:pPr marL="0" indent="0">
              <a:lnSpc>
                <a:spcPct val="100000"/>
              </a:lnSpc>
              <a:spcBef>
                <a:spcPts val="0"/>
              </a:spcBef>
              <a:buNone/>
            </a:pPr>
            <a:endParaRPr lang="en-GB" sz="2300" dirty="0" smtClean="0"/>
          </a:p>
          <a:p>
            <a:pPr marL="0" indent="0">
              <a:lnSpc>
                <a:spcPct val="100000"/>
              </a:lnSpc>
              <a:spcBef>
                <a:spcPts val="0"/>
              </a:spcBef>
              <a:buNone/>
            </a:pPr>
            <a:r>
              <a:rPr lang="en-GB" sz="2300" dirty="0" smtClean="0"/>
              <a:t>Member </a:t>
            </a:r>
            <a:r>
              <a:rPr lang="en-GB" sz="2300" dirty="0"/>
              <a:t>functions that allow you to change the values of the private</a:t>
            </a:r>
          </a:p>
          <a:p>
            <a:pPr marL="0" indent="0">
              <a:lnSpc>
                <a:spcPct val="100000"/>
              </a:lnSpc>
              <a:spcBef>
                <a:spcPts val="0"/>
              </a:spcBef>
              <a:buNone/>
            </a:pPr>
            <a:r>
              <a:rPr lang="en-GB" sz="2300" dirty="0"/>
              <a:t>member variables of a class are called </a:t>
            </a:r>
            <a:r>
              <a:rPr lang="en-GB" sz="2300" b="1" dirty="0" err="1"/>
              <a:t>mutator</a:t>
            </a:r>
            <a:r>
              <a:rPr lang="en-GB" sz="2300" dirty="0"/>
              <a:t> </a:t>
            </a:r>
            <a:r>
              <a:rPr lang="en-GB" sz="2300" dirty="0" smtClean="0"/>
              <a:t>(setter or set) functions. The </a:t>
            </a:r>
            <a:r>
              <a:rPr lang="en-GB" sz="2300" dirty="0"/>
              <a:t>names of </a:t>
            </a:r>
            <a:r>
              <a:rPr lang="en-GB" sz="2300" dirty="0" err="1"/>
              <a:t>mutator</a:t>
            </a:r>
            <a:r>
              <a:rPr lang="en-GB" sz="2300" dirty="0"/>
              <a:t> </a:t>
            </a:r>
            <a:r>
              <a:rPr lang="en-GB" sz="2300" dirty="0" smtClean="0"/>
              <a:t>functions normally </a:t>
            </a:r>
            <a:r>
              <a:rPr lang="en-GB" sz="2300" dirty="0"/>
              <a:t>include the word </a:t>
            </a:r>
            <a:r>
              <a:rPr lang="en-GB" sz="2300" b="1" dirty="0"/>
              <a:t>set</a:t>
            </a:r>
            <a:r>
              <a:rPr lang="en-GB" sz="2300" dirty="0"/>
              <a:t>.</a:t>
            </a:r>
          </a:p>
          <a:p>
            <a:pPr marL="0" indent="0">
              <a:lnSpc>
                <a:spcPct val="100000"/>
              </a:lnSpc>
              <a:spcBef>
                <a:spcPts val="0"/>
              </a:spcBef>
              <a:buNone/>
            </a:pPr>
            <a:r>
              <a:rPr lang="en-GB" sz="2300" dirty="0"/>
              <a:t>It is important to always include </a:t>
            </a:r>
            <a:r>
              <a:rPr lang="en-GB" sz="2300" dirty="0" err="1"/>
              <a:t>accessor</a:t>
            </a:r>
            <a:r>
              <a:rPr lang="en-GB" sz="2300" dirty="0"/>
              <a:t> and </a:t>
            </a:r>
            <a:r>
              <a:rPr lang="en-GB" sz="2300" dirty="0" err="1"/>
              <a:t>mutator</a:t>
            </a:r>
            <a:r>
              <a:rPr lang="en-GB" sz="2300" dirty="0"/>
              <a:t> functions with</a:t>
            </a:r>
          </a:p>
          <a:p>
            <a:pPr marL="0" indent="0">
              <a:lnSpc>
                <a:spcPct val="100000"/>
              </a:lnSpc>
              <a:spcBef>
                <a:spcPts val="0"/>
              </a:spcBef>
              <a:buNone/>
            </a:pPr>
            <a:r>
              <a:rPr lang="en-GB" sz="2300" dirty="0"/>
              <a:t>each class definition so that you can change the data stored in an object</a:t>
            </a:r>
            <a:r>
              <a:rPr lang="en-GB" sz="2300" dirty="0" smtClean="0"/>
              <a:t>.</a:t>
            </a:r>
          </a:p>
          <a:p>
            <a:pPr marL="0" indent="0">
              <a:lnSpc>
                <a:spcPct val="100000"/>
              </a:lnSpc>
              <a:spcBef>
                <a:spcPts val="0"/>
              </a:spcBef>
              <a:buNone/>
            </a:pPr>
            <a:endParaRPr lang="en-US" sz="2300" b="1" i="1" dirty="0" smtClean="0"/>
          </a:p>
          <a:p>
            <a:pPr marL="0" indent="0">
              <a:lnSpc>
                <a:spcPct val="100000"/>
              </a:lnSpc>
              <a:spcBef>
                <a:spcPts val="0"/>
              </a:spcBef>
              <a:buNone/>
            </a:pPr>
            <a:r>
              <a:rPr lang="en-US" sz="2300" b="1" i="1" dirty="0" smtClean="0"/>
              <a:t>Remember, the </a:t>
            </a:r>
            <a:r>
              <a:rPr lang="en-US" sz="2300" b="1" i="1" dirty="0"/>
              <a:t>principles of keeping variables/data private and restricting access to public </a:t>
            </a:r>
            <a:r>
              <a:rPr lang="en-US" sz="2300" b="1" i="1" dirty="0" smtClean="0"/>
              <a:t>functions is </a:t>
            </a:r>
            <a:r>
              <a:rPr lang="en-US" sz="2300" b="1" i="1" dirty="0"/>
              <a:t>the basic idea of encapsulation</a:t>
            </a:r>
            <a:r>
              <a:rPr lang="en-US" sz="2300" dirty="0" smtClean="0"/>
              <a:t>. </a:t>
            </a:r>
            <a:r>
              <a:rPr lang="en-US" sz="2300" dirty="0"/>
              <a:t>This implies that variables </a:t>
            </a:r>
            <a:r>
              <a:rPr lang="en-US" sz="2300" b="1" i="1" dirty="0" smtClean="0"/>
              <a:t>length</a:t>
            </a:r>
            <a:r>
              <a:rPr lang="en-US" sz="2300" dirty="0" smtClean="0"/>
              <a:t> </a:t>
            </a:r>
            <a:r>
              <a:rPr lang="en-US" sz="2300" dirty="0"/>
              <a:t>and </a:t>
            </a:r>
            <a:r>
              <a:rPr lang="en-US" sz="2300" b="1" i="1" dirty="0" smtClean="0"/>
              <a:t>breadth </a:t>
            </a:r>
            <a:r>
              <a:rPr lang="en-US" sz="2300" dirty="0" smtClean="0"/>
              <a:t>are </a:t>
            </a:r>
            <a:r>
              <a:rPr lang="en-US" sz="2300" dirty="0"/>
              <a:t>better defined </a:t>
            </a:r>
            <a:r>
              <a:rPr lang="en-US" sz="2300" b="1" i="1" dirty="0"/>
              <a:t>private </a:t>
            </a:r>
            <a:r>
              <a:rPr lang="en-US" sz="2300" dirty="0"/>
              <a:t>for </a:t>
            </a:r>
            <a:r>
              <a:rPr lang="en-US" sz="2300" b="1" dirty="0"/>
              <a:t>security</a:t>
            </a:r>
            <a:r>
              <a:rPr lang="en-US" sz="2300" dirty="0"/>
              <a:t> and </a:t>
            </a:r>
            <a:r>
              <a:rPr lang="en-US" sz="2300" b="1" dirty="0"/>
              <a:t>data</a:t>
            </a:r>
            <a:r>
              <a:rPr lang="en-US" sz="2300" dirty="0"/>
              <a:t> </a:t>
            </a:r>
            <a:r>
              <a:rPr lang="en-US" sz="2300" b="1" dirty="0"/>
              <a:t>integrity</a:t>
            </a:r>
            <a:r>
              <a:rPr lang="en-US" sz="2300" b="1" dirty="0" smtClean="0"/>
              <a:t>.</a:t>
            </a:r>
          </a:p>
        </p:txBody>
      </p:sp>
    </p:spTree>
    <p:extLst>
      <p:ext uri="{BB962C8B-B14F-4D97-AF65-F5344CB8AC3E}">
        <p14:creationId xmlns:p14="http://schemas.microsoft.com/office/powerpoint/2010/main" val="3287484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Introducing Constructor </a:t>
            </a:r>
            <a:r>
              <a:rPr lang="en-GB" b="1" dirty="0" smtClean="0"/>
              <a:t>functions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 constructor is a function that helps in creating our objects. In the earlier examples, there were no explicit definition of any constructors. It means the compiler makes use of a default constructor when none is defined. Such is called implicit constructor. You don’t need to bother if they exist but they are. All you do is just instantiate your objects, e.g.:</a:t>
            </a:r>
          </a:p>
          <a:p>
            <a:pPr marL="0" indent="0">
              <a:buNone/>
            </a:pPr>
            <a:r>
              <a:rPr lang="en-GB" dirty="0" smtClean="0">
                <a:solidFill>
                  <a:srgbClr val="7030A0"/>
                </a:solidFill>
              </a:rPr>
              <a:t>	Rectangle  </a:t>
            </a:r>
            <a:r>
              <a:rPr lang="en-GB" dirty="0">
                <a:solidFill>
                  <a:srgbClr val="7030A0"/>
                </a:solidFill>
              </a:rPr>
              <a:t>small, big;  </a:t>
            </a:r>
            <a:r>
              <a:rPr lang="en-GB" dirty="0" smtClean="0">
                <a:solidFill>
                  <a:srgbClr val="7030A0"/>
                </a:solidFill>
              </a:rPr>
              <a:t>//object created via implicit </a:t>
            </a:r>
            <a:r>
              <a:rPr lang="en-US" dirty="0">
                <a:solidFill>
                  <a:srgbClr val="7030A0"/>
                </a:solidFill>
              </a:rPr>
              <a:t>constructor </a:t>
            </a:r>
            <a:endParaRPr lang="en-GB" dirty="0">
              <a:solidFill>
                <a:srgbClr val="7030A0"/>
              </a:solidFill>
            </a:endParaRPr>
          </a:p>
          <a:p>
            <a:pPr marL="0" indent="0">
              <a:buNone/>
            </a:pPr>
            <a:r>
              <a:rPr lang="en-US" dirty="0" smtClean="0"/>
              <a:t>You can also define your own </a:t>
            </a:r>
            <a:r>
              <a:rPr lang="en-US" dirty="0"/>
              <a:t>constructors, </a:t>
            </a:r>
            <a:r>
              <a:rPr lang="en-US" dirty="0" smtClean="0"/>
              <a:t>it means this </a:t>
            </a:r>
            <a:r>
              <a:rPr lang="en-US" dirty="0"/>
              <a:t>default constructor </a:t>
            </a:r>
            <a:r>
              <a:rPr lang="en-US" dirty="0" smtClean="0"/>
              <a:t>will no </a:t>
            </a:r>
            <a:r>
              <a:rPr lang="en-US" dirty="0"/>
              <a:t>longer </a:t>
            </a:r>
            <a:r>
              <a:rPr lang="en-US" dirty="0" smtClean="0"/>
              <a:t>be automatically </a:t>
            </a:r>
            <a:r>
              <a:rPr lang="en-US" dirty="0"/>
              <a:t>available. But if you </a:t>
            </a:r>
            <a:r>
              <a:rPr lang="en-US" dirty="0" smtClean="0"/>
              <a:t>want the default constructor to still be </a:t>
            </a:r>
            <a:r>
              <a:rPr lang="en-US" dirty="0"/>
              <a:t>available then </a:t>
            </a:r>
            <a:r>
              <a:rPr lang="en-US" dirty="0" smtClean="0"/>
              <a:t>you have </a:t>
            </a:r>
            <a:r>
              <a:rPr lang="en-US" dirty="0"/>
              <a:t>to re-define it </a:t>
            </a:r>
            <a:r>
              <a:rPr lang="en-US" dirty="0" smtClean="0"/>
              <a:t>explicitly. You can have more than one constructors in a program. This is another example of function overloading in a feature called polymorphism.</a:t>
            </a:r>
          </a:p>
          <a:p>
            <a:pPr marL="0" indent="0">
              <a:buNone/>
            </a:pPr>
            <a:r>
              <a:rPr lang="en-GB" dirty="0" smtClean="0"/>
              <a:t>Consider the following updated code Example 3:</a:t>
            </a:r>
            <a:endParaRPr lang="en-US" dirty="0"/>
          </a:p>
          <a:p>
            <a:endParaRPr lang="en-US" dirty="0"/>
          </a:p>
        </p:txBody>
      </p:sp>
    </p:spTree>
    <p:extLst>
      <p:ext uri="{BB962C8B-B14F-4D97-AF65-F5344CB8AC3E}">
        <p14:creationId xmlns:p14="http://schemas.microsoft.com/office/powerpoint/2010/main" val="3701315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9"/>
            <a:ext cx="10515600" cy="752194"/>
          </a:xfrm>
        </p:spPr>
        <p:txBody>
          <a:bodyPr>
            <a:normAutofit/>
          </a:bodyPr>
          <a:lstStyle/>
          <a:p>
            <a:pPr marL="0" indent="0"/>
            <a:r>
              <a:rPr lang="en-GB" b="1" dirty="0"/>
              <a:t>Rectangle Class </a:t>
            </a:r>
            <a:r>
              <a:rPr lang="en-GB" b="1" dirty="0" smtClean="0"/>
              <a:t>Example </a:t>
            </a:r>
            <a:r>
              <a:rPr lang="en-GB" b="1" dirty="0"/>
              <a:t>3</a:t>
            </a:r>
            <a:r>
              <a:rPr lang="en-GB" b="1" dirty="0" smtClean="0"/>
              <a:t>:  Constructors</a:t>
            </a:r>
            <a:endParaRPr lang="en-GB" sz="4000" dirty="0"/>
          </a:p>
        </p:txBody>
      </p:sp>
      <p:sp>
        <p:nvSpPr>
          <p:cNvPr id="4" name="Rectangle 3"/>
          <p:cNvSpPr/>
          <p:nvPr/>
        </p:nvSpPr>
        <p:spPr>
          <a:xfrm>
            <a:off x="971550" y="971461"/>
            <a:ext cx="10096500" cy="5355312"/>
          </a:xfrm>
          <a:prstGeom prst="rect">
            <a:avLst/>
          </a:prstGeom>
        </p:spPr>
        <p:txBody>
          <a:bodyPr wrap="square">
            <a:spAutoFit/>
          </a:bodyPr>
          <a:lstStyle/>
          <a:p>
            <a:pPr marL="342900" indent="-342900">
              <a:buFont typeface="+mj-lt"/>
              <a:buAutoNum type="arabicParenR"/>
            </a:pPr>
            <a:r>
              <a:rPr lang="en-GB" dirty="0" smtClean="0"/>
              <a:t>//</a:t>
            </a:r>
            <a:r>
              <a:rPr lang="en-GB" dirty="0"/>
              <a:t>Program to </a:t>
            </a:r>
            <a:r>
              <a:rPr lang="en-GB" dirty="0" smtClean="0"/>
              <a:t>demonstrate involving constructor functions.</a:t>
            </a:r>
            <a:endParaRPr lang="en-GB" dirty="0"/>
          </a:p>
          <a:p>
            <a:pPr marL="342900" indent="-342900">
              <a:buFont typeface="+mj-lt"/>
              <a:buAutoNum type="arabicParenR"/>
            </a:pPr>
            <a:r>
              <a:rPr lang="en-GB" dirty="0" smtClean="0"/>
              <a:t>#</a:t>
            </a:r>
            <a:r>
              <a:rPr lang="en-GB" dirty="0"/>
              <a:t>include &lt;</a:t>
            </a:r>
            <a:r>
              <a:rPr lang="en-GB" dirty="0" err="1"/>
              <a:t>iostream</a:t>
            </a:r>
            <a:r>
              <a:rPr lang="en-GB" dirty="0"/>
              <a:t>&gt;</a:t>
            </a:r>
          </a:p>
          <a:p>
            <a:pPr marL="342900" indent="-342900">
              <a:buFont typeface="+mj-lt"/>
              <a:buAutoNum type="arabicParenR"/>
            </a:pPr>
            <a:r>
              <a:rPr lang="en-GB" dirty="0" smtClean="0"/>
              <a:t>using </a:t>
            </a:r>
            <a:r>
              <a:rPr lang="en-GB" dirty="0"/>
              <a:t>namespace </a:t>
            </a:r>
            <a:r>
              <a:rPr lang="en-GB" dirty="0" err="1"/>
              <a:t>std</a:t>
            </a:r>
            <a:r>
              <a:rPr lang="en-GB" dirty="0"/>
              <a:t>;</a:t>
            </a:r>
          </a:p>
          <a:p>
            <a:pPr marL="342900" indent="-342900">
              <a:buFont typeface="+mj-lt"/>
              <a:buAutoNum type="arabicParenR"/>
            </a:pPr>
            <a:r>
              <a:rPr lang="en-GB" dirty="0" smtClean="0"/>
              <a:t>class </a:t>
            </a:r>
            <a:r>
              <a:rPr lang="en-GB" dirty="0"/>
              <a:t>Rectangle</a:t>
            </a:r>
          </a:p>
          <a:p>
            <a:pPr marL="342900" indent="-342900">
              <a:buFont typeface="+mj-lt"/>
              <a:buAutoNum type="arabicParenR"/>
            </a:pPr>
            <a:r>
              <a:rPr lang="en-GB" dirty="0" smtClean="0"/>
              <a:t>{</a:t>
            </a:r>
            <a:endParaRPr lang="en-GB" dirty="0"/>
          </a:p>
          <a:p>
            <a:pPr marL="342900" indent="-342900">
              <a:buFont typeface="+mj-lt"/>
              <a:buAutoNum type="arabicParenR"/>
            </a:pPr>
            <a:r>
              <a:rPr lang="en-GB" dirty="0" smtClean="0"/>
              <a:t>public:   //all functions and variables here can been seen outside of this class</a:t>
            </a:r>
          </a:p>
          <a:p>
            <a:pPr marL="342900" indent="-342900">
              <a:buFont typeface="+mj-lt"/>
              <a:buAutoNum type="arabicParenR"/>
            </a:pPr>
            <a:endParaRPr lang="en-GB" b="1" dirty="0">
              <a:solidFill>
                <a:srgbClr val="7030A0"/>
              </a:solidFill>
            </a:endParaRPr>
          </a:p>
          <a:p>
            <a:pPr marL="342900" indent="-342900">
              <a:buFont typeface="+mj-lt"/>
              <a:buAutoNum type="arabicParenR"/>
            </a:pPr>
            <a:r>
              <a:rPr lang="en-GB" b="1" dirty="0">
                <a:solidFill>
                  <a:srgbClr val="7030A0"/>
                </a:solidFill>
              </a:rPr>
              <a:t> </a:t>
            </a:r>
            <a:r>
              <a:rPr lang="en-GB" b="1" dirty="0" smtClean="0">
                <a:solidFill>
                  <a:srgbClr val="7030A0"/>
                </a:solidFill>
              </a:rPr>
              <a:t>   Rectangle(); // prototype for default constructor which is to be explicitly defined</a:t>
            </a:r>
          </a:p>
          <a:p>
            <a:pPr marL="342900" indent="-342900">
              <a:buFont typeface="+mj-lt"/>
              <a:buAutoNum type="arabicParenR"/>
            </a:pPr>
            <a:r>
              <a:rPr lang="en-GB" b="1" dirty="0">
                <a:solidFill>
                  <a:srgbClr val="7030A0"/>
                </a:solidFill>
              </a:rPr>
              <a:t> </a:t>
            </a:r>
            <a:r>
              <a:rPr lang="en-GB" b="1" dirty="0" smtClean="0">
                <a:solidFill>
                  <a:srgbClr val="7030A0"/>
                </a:solidFill>
              </a:rPr>
              <a:t>   Rectangle( double l, double b); // user-defined constructor prototype</a:t>
            </a:r>
          </a:p>
          <a:p>
            <a:pPr marL="342900" indent="-342900">
              <a:buFont typeface="+mj-lt"/>
              <a:buAutoNum type="arabicParenR"/>
            </a:pPr>
            <a:endParaRPr lang="en-GB" dirty="0" smtClean="0"/>
          </a:p>
          <a:p>
            <a:pPr marL="342900" indent="-342900">
              <a:buFont typeface="+mj-lt"/>
              <a:buAutoNum type="arabicParenR"/>
            </a:pPr>
            <a:r>
              <a:rPr lang="en-GB" dirty="0"/>
              <a:t> </a:t>
            </a:r>
            <a:r>
              <a:rPr lang="en-GB" dirty="0" smtClean="0"/>
              <a:t>   double </a:t>
            </a:r>
            <a:r>
              <a:rPr lang="en-GB" dirty="0" err="1" smtClean="0"/>
              <a:t>getLength</a:t>
            </a:r>
            <a:r>
              <a:rPr lang="en-GB" dirty="0" smtClean="0"/>
              <a:t>(); // </a:t>
            </a:r>
            <a:r>
              <a:rPr lang="en-GB" dirty="0" err="1" smtClean="0"/>
              <a:t>accessor</a:t>
            </a:r>
            <a:r>
              <a:rPr lang="en-GB" dirty="0" smtClean="0"/>
              <a:t> function commonly preceded with the word </a:t>
            </a:r>
            <a:r>
              <a:rPr lang="en-GB" b="1" dirty="0" smtClean="0"/>
              <a:t>get</a:t>
            </a:r>
          </a:p>
          <a:p>
            <a:pPr marL="342900" indent="-342900">
              <a:buFont typeface="+mj-lt"/>
              <a:buAutoNum type="arabicParenR"/>
            </a:pPr>
            <a:r>
              <a:rPr lang="en-GB" dirty="0"/>
              <a:t> </a:t>
            </a:r>
            <a:r>
              <a:rPr lang="en-GB" dirty="0" smtClean="0"/>
              <a:t>   void </a:t>
            </a:r>
            <a:r>
              <a:rPr lang="en-GB" dirty="0" err="1" smtClean="0"/>
              <a:t>setLength</a:t>
            </a:r>
            <a:r>
              <a:rPr lang="en-GB" dirty="0" smtClean="0"/>
              <a:t>( double l); //</a:t>
            </a:r>
            <a:r>
              <a:rPr lang="en-GB" dirty="0" err="1" smtClean="0"/>
              <a:t>mutator</a:t>
            </a:r>
            <a:r>
              <a:rPr lang="en-GB" dirty="0" smtClean="0"/>
              <a:t> function fondly tagged with the word </a:t>
            </a:r>
            <a:r>
              <a:rPr lang="en-GB" b="1" dirty="0" smtClean="0"/>
              <a:t>set</a:t>
            </a:r>
          </a:p>
          <a:p>
            <a:pPr marL="342900" indent="-342900">
              <a:buFont typeface="+mj-lt"/>
              <a:buAutoNum type="arabicParenR"/>
            </a:pPr>
            <a:r>
              <a:rPr lang="en-GB" b="1" dirty="0"/>
              <a:t> </a:t>
            </a:r>
            <a:r>
              <a:rPr lang="en-GB" b="1" dirty="0" smtClean="0"/>
              <a:t>   //you also need to  define </a:t>
            </a:r>
            <a:r>
              <a:rPr lang="en-GB" b="1" dirty="0" err="1" smtClean="0"/>
              <a:t>setBreadth</a:t>
            </a:r>
            <a:r>
              <a:rPr lang="en-GB" b="1" dirty="0" smtClean="0"/>
              <a:t>() and </a:t>
            </a:r>
            <a:r>
              <a:rPr lang="en-GB" b="1" dirty="0" err="1" smtClean="0"/>
              <a:t>getBreath</a:t>
            </a:r>
            <a:r>
              <a:rPr lang="en-GB" b="1" dirty="0" smtClean="0"/>
              <a:t>() for the 2</a:t>
            </a:r>
            <a:r>
              <a:rPr lang="en-GB" b="1" baseline="30000" dirty="0" smtClean="0"/>
              <a:t>nd</a:t>
            </a:r>
            <a:r>
              <a:rPr lang="en-GB" b="1" dirty="0" smtClean="0"/>
              <a:t> variable</a:t>
            </a:r>
          </a:p>
          <a:p>
            <a:pPr marL="342900" indent="-342900">
              <a:buFont typeface="+mj-lt"/>
              <a:buAutoNum type="arabicParenR"/>
            </a:pPr>
            <a:r>
              <a:rPr lang="en-GB" dirty="0"/>
              <a:t> </a:t>
            </a:r>
            <a:r>
              <a:rPr lang="en-GB" dirty="0" smtClean="0"/>
              <a:t>   double  area( ); </a:t>
            </a:r>
          </a:p>
          <a:p>
            <a:pPr marL="342900" indent="-342900">
              <a:buFont typeface="+mj-lt"/>
              <a:buAutoNum type="arabicParenR"/>
            </a:pPr>
            <a:r>
              <a:rPr lang="en-GB" dirty="0"/>
              <a:t> </a:t>
            </a:r>
            <a:r>
              <a:rPr lang="en-GB" dirty="0" smtClean="0"/>
              <a:t>   double perimeter(); </a:t>
            </a:r>
          </a:p>
          <a:p>
            <a:pPr marL="342900" indent="-342900">
              <a:buFont typeface="+mj-lt"/>
              <a:buAutoNum type="arabicParenR"/>
            </a:pPr>
            <a:r>
              <a:rPr lang="en-GB" dirty="0" smtClean="0"/>
              <a:t>Private:   // all functions and variables listed  from this point are hidden</a:t>
            </a:r>
          </a:p>
          <a:p>
            <a:pPr marL="342900" indent="-342900">
              <a:buFont typeface="+mj-lt"/>
              <a:buAutoNum type="arabicParenR"/>
            </a:pPr>
            <a:r>
              <a:rPr lang="en-GB" dirty="0" smtClean="0"/>
              <a:t>     double length;       </a:t>
            </a:r>
          </a:p>
          <a:p>
            <a:pPr marL="342900" indent="-342900">
              <a:buFont typeface="+mj-lt"/>
              <a:buAutoNum type="arabicParenR"/>
            </a:pPr>
            <a:r>
              <a:rPr lang="en-GB" dirty="0" smtClean="0"/>
              <a:t>     double  breadth;</a:t>
            </a:r>
            <a:endParaRPr lang="en-GB" dirty="0"/>
          </a:p>
          <a:p>
            <a:pPr marL="342900" indent="-342900">
              <a:buFont typeface="+mj-lt"/>
              <a:buAutoNum type="arabicParenR"/>
            </a:pPr>
            <a:r>
              <a:rPr lang="en-GB" dirty="0" smtClean="0"/>
              <a:t>};  // meaning the class definition has ended here</a:t>
            </a:r>
            <a:endParaRPr lang="en-US" dirty="0"/>
          </a:p>
        </p:txBody>
      </p:sp>
    </p:spTree>
    <p:extLst>
      <p:ext uri="{BB962C8B-B14F-4D97-AF65-F5344CB8AC3E}">
        <p14:creationId xmlns:p14="http://schemas.microsoft.com/office/powerpoint/2010/main" val="3849199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9"/>
            <a:ext cx="10515600" cy="752194"/>
          </a:xfrm>
        </p:spPr>
        <p:txBody>
          <a:bodyPr>
            <a:normAutofit fontScale="90000"/>
          </a:bodyPr>
          <a:lstStyle/>
          <a:p>
            <a:pPr marL="0" indent="0"/>
            <a:r>
              <a:rPr lang="en-GB" b="1" dirty="0"/>
              <a:t>Rectangle Class Implementation Example </a:t>
            </a:r>
            <a:r>
              <a:rPr lang="en-GB" b="1" dirty="0" smtClean="0"/>
              <a:t>2 contd.:</a:t>
            </a:r>
            <a:endParaRPr lang="en-GB" sz="4000" dirty="0"/>
          </a:p>
        </p:txBody>
      </p:sp>
      <p:sp>
        <p:nvSpPr>
          <p:cNvPr id="5" name="Rectangle 4"/>
          <p:cNvSpPr/>
          <p:nvPr/>
        </p:nvSpPr>
        <p:spPr>
          <a:xfrm>
            <a:off x="819150" y="928628"/>
            <a:ext cx="10991850" cy="5940088"/>
          </a:xfrm>
          <a:prstGeom prst="rect">
            <a:avLst/>
          </a:prstGeom>
        </p:spPr>
        <p:txBody>
          <a:bodyPr wrap="square">
            <a:spAutoFit/>
          </a:bodyPr>
          <a:lstStyle/>
          <a:p>
            <a:pPr marL="457200" indent="-457200">
              <a:buFont typeface="+mj-lt"/>
              <a:buAutoNum type="arabicParenR" startAt="18"/>
            </a:pPr>
            <a:r>
              <a:rPr lang="en-GB" sz="2000" dirty="0" smtClean="0"/>
              <a:t>// explicit definition of a default constructor function, no code in the function body</a:t>
            </a:r>
          </a:p>
          <a:p>
            <a:pPr marL="457200" indent="-457200">
              <a:buFont typeface="+mj-lt"/>
              <a:buAutoNum type="arabicParenR" startAt="18"/>
            </a:pPr>
            <a:r>
              <a:rPr lang="en-GB" sz="2000" dirty="0" smtClean="0"/>
              <a:t>double </a:t>
            </a:r>
            <a:r>
              <a:rPr lang="en-GB" sz="2000" dirty="0"/>
              <a:t>Rectangle</a:t>
            </a:r>
            <a:r>
              <a:rPr lang="en-GB" sz="2000" dirty="0" smtClean="0"/>
              <a:t>::</a:t>
            </a:r>
            <a:r>
              <a:rPr lang="en-GB" sz="2000" dirty="0"/>
              <a:t> Rectangle</a:t>
            </a:r>
            <a:r>
              <a:rPr lang="en-GB" sz="2000" dirty="0" smtClean="0"/>
              <a:t>()    // it sets variables/ objects to their default initial values</a:t>
            </a:r>
          </a:p>
          <a:p>
            <a:pPr marL="457200" indent="-457200">
              <a:buFont typeface="+mj-lt"/>
              <a:buAutoNum type="arabicParenR" startAt="18"/>
            </a:pPr>
            <a:r>
              <a:rPr lang="en-GB" sz="2000" dirty="0" smtClean="0"/>
              <a:t>{</a:t>
            </a:r>
          </a:p>
          <a:p>
            <a:pPr marL="457200" indent="-457200">
              <a:buFont typeface="+mj-lt"/>
              <a:buAutoNum type="arabicParenR" startAt="18"/>
            </a:pPr>
            <a:r>
              <a:rPr lang="en-GB" sz="2000" dirty="0" smtClean="0"/>
              <a:t>}</a:t>
            </a:r>
          </a:p>
          <a:p>
            <a:pPr marL="457200" indent="-457200">
              <a:buFont typeface="+mj-lt"/>
              <a:buAutoNum type="arabicParenR" startAt="18"/>
            </a:pPr>
            <a:r>
              <a:rPr lang="en-GB" sz="2000" dirty="0" smtClean="0"/>
              <a:t>// user-defined or </a:t>
            </a:r>
            <a:r>
              <a:rPr lang="en-GB" sz="2000" dirty="0" err="1" smtClean="0"/>
              <a:t>parametized</a:t>
            </a:r>
            <a:r>
              <a:rPr lang="en-GB" sz="2000" dirty="0" smtClean="0"/>
              <a:t> constructor function to set values to length and breadth</a:t>
            </a:r>
          </a:p>
          <a:p>
            <a:pPr marL="457200" indent="-457200">
              <a:buFont typeface="+mj-lt"/>
              <a:buAutoNum type="arabicParenR" startAt="18"/>
            </a:pPr>
            <a:r>
              <a:rPr lang="en-GB" sz="2000" dirty="0"/>
              <a:t>v</a:t>
            </a:r>
            <a:r>
              <a:rPr lang="en-GB" sz="2000" dirty="0" smtClean="0"/>
              <a:t>oid Rectangle::</a:t>
            </a:r>
            <a:r>
              <a:rPr lang="en-GB" sz="2000" dirty="0"/>
              <a:t> </a:t>
            </a:r>
            <a:r>
              <a:rPr lang="en-GB" sz="2000" dirty="0" smtClean="0"/>
              <a:t>Rectangle(double l, </a:t>
            </a:r>
            <a:r>
              <a:rPr lang="en-GB" sz="2000" dirty="0"/>
              <a:t>double </a:t>
            </a:r>
            <a:r>
              <a:rPr lang="en-GB" sz="2000" dirty="0" smtClean="0"/>
              <a:t>b)</a:t>
            </a:r>
            <a:endParaRPr lang="en-GB" sz="2000" dirty="0"/>
          </a:p>
          <a:p>
            <a:pPr marL="457200" indent="-457200">
              <a:buFont typeface="+mj-lt"/>
              <a:buAutoNum type="arabicParenR" startAt="18"/>
            </a:pPr>
            <a:r>
              <a:rPr lang="en-GB" sz="2000" dirty="0"/>
              <a:t>{</a:t>
            </a:r>
          </a:p>
          <a:p>
            <a:pPr marL="457200" indent="-457200">
              <a:buFont typeface="+mj-lt"/>
              <a:buAutoNum type="arabicParenR" startAt="18"/>
            </a:pPr>
            <a:r>
              <a:rPr lang="en-GB" sz="2000" dirty="0"/>
              <a:t>        </a:t>
            </a:r>
            <a:r>
              <a:rPr lang="en-GB" sz="2000" dirty="0" smtClean="0"/>
              <a:t>length = l;    // sets the variable length the value passed to it via parameter l from outside</a:t>
            </a:r>
          </a:p>
          <a:p>
            <a:pPr marL="457200" indent="-457200">
              <a:buFont typeface="+mj-lt"/>
              <a:buAutoNum type="arabicParenR" startAt="18"/>
            </a:pPr>
            <a:r>
              <a:rPr lang="en-GB" sz="2000" dirty="0"/>
              <a:t> </a:t>
            </a:r>
            <a:r>
              <a:rPr lang="en-GB" sz="2000" dirty="0" smtClean="0"/>
              <a:t>       breadth = b;</a:t>
            </a:r>
            <a:endParaRPr lang="en-GB" sz="2000" dirty="0"/>
          </a:p>
          <a:p>
            <a:pPr marL="457200" indent="-457200">
              <a:buFont typeface="+mj-lt"/>
              <a:buAutoNum type="arabicParenR" startAt="18"/>
            </a:pPr>
            <a:r>
              <a:rPr lang="en-GB" sz="2000" dirty="0" smtClean="0"/>
              <a:t>}</a:t>
            </a:r>
          </a:p>
          <a:p>
            <a:pPr marL="457200" indent="-457200">
              <a:buFont typeface="+mj-lt"/>
              <a:buAutoNum type="arabicParenR" startAt="18"/>
            </a:pPr>
            <a:r>
              <a:rPr lang="en-GB" sz="2000" dirty="0" smtClean="0"/>
              <a:t>// other codes continue as usual</a:t>
            </a:r>
          </a:p>
          <a:p>
            <a:pPr marL="457200" indent="-457200">
              <a:buFont typeface="+mj-lt"/>
              <a:buAutoNum type="arabicParenR" startAt="18"/>
            </a:pPr>
            <a:endParaRPr lang="en-GB" sz="2000" dirty="0"/>
          </a:p>
          <a:p>
            <a:pPr marL="457200" indent="-457200">
              <a:buFont typeface="+mj-lt"/>
              <a:buAutoNum type="arabicParenR" startAt="18"/>
            </a:pPr>
            <a:r>
              <a:rPr lang="en-GB" sz="2000" dirty="0" err="1"/>
              <a:t>Int</a:t>
            </a:r>
            <a:r>
              <a:rPr lang="en-GB" sz="2000" dirty="0"/>
              <a:t> main()</a:t>
            </a:r>
          </a:p>
          <a:p>
            <a:pPr marL="457200" indent="-457200">
              <a:buFont typeface="+mj-lt"/>
              <a:buAutoNum type="arabicParenR" startAt="18"/>
            </a:pPr>
            <a:r>
              <a:rPr lang="en-GB" sz="2000" dirty="0" smtClean="0"/>
              <a:t>{</a:t>
            </a:r>
          </a:p>
          <a:p>
            <a:pPr marL="457200" indent="-457200">
              <a:buFont typeface="+mj-lt"/>
              <a:buAutoNum type="arabicParenR" startAt="18"/>
            </a:pPr>
            <a:r>
              <a:rPr lang="en-GB" sz="2000" dirty="0" smtClean="0"/>
              <a:t>//instantiating  objects using user-defined constructor</a:t>
            </a:r>
            <a:endParaRPr lang="en-GB" sz="2000" dirty="0"/>
          </a:p>
          <a:p>
            <a:pPr marL="457200" indent="-457200">
              <a:buFont typeface="+mj-lt"/>
              <a:buAutoNum type="arabicParenR" startAt="18"/>
            </a:pPr>
            <a:r>
              <a:rPr lang="en-GB" sz="2000" dirty="0" smtClean="0"/>
              <a:t>Rectangle  small(4.5, 20.0), big(22.5, 11.4);  </a:t>
            </a:r>
            <a:r>
              <a:rPr lang="en-GB" sz="2000" dirty="0"/>
              <a:t>//two objects </a:t>
            </a:r>
            <a:r>
              <a:rPr lang="en-GB" sz="2000" dirty="0" smtClean="0"/>
              <a:t>with initial values</a:t>
            </a:r>
          </a:p>
          <a:p>
            <a:pPr marL="457200" indent="-457200">
              <a:buFont typeface="+mj-lt"/>
              <a:buAutoNum type="arabicParenR" startAt="18"/>
            </a:pPr>
            <a:r>
              <a:rPr lang="en-GB" sz="2000" dirty="0" smtClean="0"/>
              <a:t>//instantiating  </a:t>
            </a:r>
            <a:r>
              <a:rPr lang="en-GB" sz="2000" dirty="0"/>
              <a:t>objects using </a:t>
            </a:r>
            <a:r>
              <a:rPr lang="en-GB" sz="2000" dirty="0" smtClean="0"/>
              <a:t>default constructor allowed because its constructor is re-defined</a:t>
            </a:r>
            <a:endParaRPr lang="en-GB" sz="2000" dirty="0"/>
          </a:p>
          <a:p>
            <a:pPr marL="457200" indent="-457200">
              <a:buFont typeface="+mj-lt"/>
              <a:buAutoNum type="arabicParenR" startAt="18"/>
            </a:pPr>
            <a:r>
              <a:rPr lang="en-GB" sz="2000" dirty="0" smtClean="0"/>
              <a:t>Rectangle medium; // medium variables e.g. </a:t>
            </a:r>
            <a:r>
              <a:rPr lang="en-GB" sz="2000" b="1" dirty="0" smtClean="0"/>
              <a:t>length</a:t>
            </a:r>
            <a:r>
              <a:rPr lang="en-GB" sz="2000" dirty="0" smtClean="0"/>
              <a:t> are set to default also, 0.0 for double value</a:t>
            </a:r>
            <a:endParaRPr lang="en-GB" sz="2000" dirty="0"/>
          </a:p>
          <a:p>
            <a:pPr marL="457200" indent="-457200">
              <a:buFont typeface="+mj-lt"/>
              <a:buAutoNum type="arabicParenR" startAt="18"/>
            </a:pPr>
            <a:r>
              <a:rPr lang="en-GB" sz="2000" dirty="0" smtClean="0"/>
              <a:t>…..//continuation…..</a:t>
            </a:r>
            <a:endParaRPr lang="en-GB" sz="2000" dirty="0"/>
          </a:p>
        </p:txBody>
      </p:sp>
    </p:spTree>
    <p:extLst>
      <p:ext uri="{BB962C8B-B14F-4D97-AF65-F5344CB8AC3E}">
        <p14:creationId xmlns:p14="http://schemas.microsoft.com/office/powerpoint/2010/main" val="37250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Note about a constructor function:</a:t>
            </a:r>
            <a:endParaRPr lang="en-US" dirty="0"/>
          </a:p>
        </p:txBody>
      </p:sp>
      <p:sp>
        <p:nvSpPr>
          <p:cNvPr id="3" name="Content Placeholder 2"/>
          <p:cNvSpPr>
            <a:spLocks noGrp="1"/>
          </p:cNvSpPr>
          <p:nvPr>
            <p:ph idx="1"/>
          </p:nvPr>
        </p:nvSpPr>
        <p:spPr>
          <a:xfrm>
            <a:off x="838200" y="1692275"/>
            <a:ext cx="10515600" cy="4351338"/>
          </a:xfrm>
        </p:spPr>
        <p:txBody>
          <a:bodyPr>
            <a:noAutofit/>
          </a:bodyPr>
          <a:lstStyle/>
          <a:p>
            <a:r>
              <a:rPr lang="en-GB" dirty="0" smtClean="0"/>
              <a:t>In C++, a constructor function are defined as </a:t>
            </a:r>
            <a:r>
              <a:rPr lang="en-GB" b="1" dirty="0" smtClean="0"/>
              <a:t>public</a:t>
            </a:r>
            <a:r>
              <a:rPr lang="en-GB" dirty="0" smtClean="0"/>
              <a:t> and must </a:t>
            </a:r>
            <a:r>
              <a:rPr lang="en-GB" dirty="0"/>
              <a:t>have the same name as the class</a:t>
            </a:r>
            <a:r>
              <a:rPr lang="en-GB" dirty="0" smtClean="0"/>
              <a:t>.</a:t>
            </a:r>
          </a:p>
          <a:p>
            <a:r>
              <a:rPr lang="en-GB" dirty="0"/>
              <a:t>A constructor is called automatically when an object of the </a:t>
            </a:r>
            <a:r>
              <a:rPr lang="en-GB" dirty="0" smtClean="0"/>
              <a:t>class </a:t>
            </a:r>
            <a:r>
              <a:rPr lang="en-US" dirty="0" smtClean="0"/>
              <a:t>is </a:t>
            </a:r>
            <a:r>
              <a:rPr lang="en-US" dirty="0"/>
              <a:t>declared.</a:t>
            </a:r>
            <a:endParaRPr lang="en-US" dirty="0" smtClean="0"/>
          </a:p>
          <a:p>
            <a:r>
              <a:rPr lang="en-US" dirty="0" smtClean="0"/>
              <a:t>A </a:t>
            </a:r>
            <a:r>
              <a:rPr lang="en-US" dirty="0"/>
              <a:t>constructor does not have a return type and does not even use the word “</a:t>
            </a:r>
            <a:r>
              <a:rPr lang="en-US" b="1" dirty="0"/>
              <a:t>void</a:t>
            </a:r>
            <a:r>
              <a:rPr lang="en-US" dirty="0"/>
              <a:t>” otherwise the compiler would think it is a regular </a:t>
            </a:r>
            <a:r>
              <a:rPr lang="en-US" dirty="0" smtClean="0"/>
              <a:t>function</a:t>
            </a:r>
          </a:p>
          <a:p>
            <a:r>
              <a:rPr lang="en-GB" dirty="0" smtClean="0"/>
              <a:t>A user-defined constructor function can be used to set </a:t>
            </a:r>
            <a:r>
              <a:rPr lang="en-GB" b="1" dirty="0" smtClean="0"/>
              <a:t>initial</a:t>
            </a:r>
            <a:r>
              <a:rPr lang="en-GB" dirty="0" smtClean="0"/>
              <a:t> values to object variables similar to how you will use a set function.</a:t>
            </a:r>
          </a:p>
          <a:p>
            <a:r>
              <a:rPr lang="en-GB" dirty="0" smtClean="0"/>
              <a:t>If you defined a user-defined constructor, you don’t have access to the default any longer except you explicitly define the default as well.</a:t>
            </a:r>
            <a:endParaRPr lang="en-US" dirty="0"/>
          </a:p>
        </p:txBody>
      </p:sp>
    </p:spTree>
    <p:extLst>
      <p:ext uri="{BB962C8B-B14F-4D97-AF65-F5344CB8AC3E}">
        <p14:creationId xmlns:p14="http://schemas.microsoft.com/office/powerpoint/2010/main" val="425023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993" y="287061"/>
            <a:ext cx="11014132" cy="2761119"/>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marL="457200" indent="-457200">
              <a:buAutoNum type="alphaLcParenBoth"/>
            </a:pPr>
            <a:r>
              <a:rPr lang="en-GB" sz="3600" b="1" i="1" dirty="0" smtClean="0"/>
              <a:t>Direct assignment or </a:t>
            </a:r>
            <a:r>
              <a:rPr lang="en-GB" sz="3600" b="1" i="1" dirty="0"/>
              <a:t>using a loop statement:</a:t>
            </a:r>
          </a:p>
          <a:p>
            <a:pPr marL="0" indent="0">
              <a:buNone/>
            </a:pPr>
            <a:r>
              <a:rPr lang="en-GB" sz="3600" b="1" dirty="0"/>
              <a:t>      	</a:t>
            </a:r>
            <a:r>
              <a:rPr lang="en-GB" sz="3200" b="1" dirty="0"/>
              <a:t> </a:t>
            </a:r>
            <a:r>
              <a:rPr lang="en-GB" sz="3200" b="1" dirty="0" err="1" smtClean="0"/>
              <a:t>int</a:t>
            </a:r>
            <a:r>
              <a:rPr lang="en-GB" sz="3200" b="1" dirty="0" smtClean="0"/>
              <a:t> </a:t>
            </a:r>
            <a:r>
              <a:rPr lang="en-GB" sz="3200" b="1" dirty="0"/>
              <a:t>points[4]; </a:t>
            </a:r>
            <a:r>
              <a:rPr lang="en-GB" sz="3200" b="1" dirty="0" smtClean="0"/>
              <a:t>// space allocation at declaration</a:t>
            </a:r>
            <a:endParaRPr lang="en-GB" sz="3600" b="1" dirty="0" smtClean="0"/>
          </a:p>
          <a:p>
            <a:pPr marL="0" indent="0">
              <a:buNone/>
            </a:pPr>
            <a:r>
              <a:rPr lang="en-GB" sz="3600" b="1" i="1" dirty="0"/>
              <a:t>	</a:t>
            </a:r>
            <a:r>
              <a:rPr lang="en-GB" sz="3600" b="1" dirty="0" smtClean="0"/>
              <a:t>points[0</a:t>
            </a:r>
            <a:r>
              <a:rPr lang="en-GB" sz="3600" b="1" dirty="0"/>
              <a:t>] = 5;</a:t>
            </a:r>
          </a:p>
          <a:p>
            <a:pPr marL="0" indent="0">
              <a:buNone/>
            </a:pPr>
            <a:r>
              <a:rPr lang="en-GB" sz="3600" b="1" dirty="0"/>
              <a:t>	</a:t>
            </a:r>
            <a:r>
              <a:rPr lang="en-GB" sz="3600" b="1" dirty="0" smtClean="0"/>
              <a:t>points[1] </a:t>
            </a:r>
            <a:r>
              <a:rPr lang="en-GB" sz="3600" b="1" dirty="0"/>
              <a:t>= </a:t>
            </a:r>
            <a:r>
              <a:rPr lang="en-GB" sz="3600" b="1" dirty="0" smtClean="0"/>
              <a:t>3;         or </a:t>
            </a:r>
            <a:endParaRPr lang="en-GB" sz="3600" b="1" dirty="0"/>
          </a:p>
          <a:p>
            <a:pPr marL="0" indent="0">
              <a:buNone/>
            </a:pPr>
            <a:r>
              <a:rPr lang="en-GB" sz="3600" b="1" dirty="0"/>
              <a:t>	</a:t>
            </a:r>
            <a:r>
              <a:rPr lang="en-GB" sz="3600" b="1" dirty="0" smtClean="0"/>
              <a:t>points[2] </a:t>
            </a:r>
            <a:r>
              <a:rPr lang="en-GB" sz="3600" b="1" dirty="0"/>
              <a:t>= </a:t>
            </a:r>
            <a:r>
              <a:rPr lang="en-GB" sz="3600" b="1" dirty="0" smtClean="0"/>
              <a:t>7;</a:t>
            </a:r>
          </a:p>
          <a:p>
            <a:pPr marL="0" indent="0">
              <a:buNone/>
            </a:pPr>
            <a:r>
              <a:rPr lang="en-GB" sz="3600" b="1" dirty="0"/>
              <a:t> </a:t>
            </a:r>
            <a:r>
              <a:rPr lang="en-GB" sz="3600" b="1" dirty="0" smtClean="0"/>
              <a:t>       </a:t>
            </a:r>
            <a:r>
              <a:rPr lang="en-GB" sz="3600" b="1" dirty="0"/>
              <a:t>	</a:t>
            </a:r>
            <a:r>
              <a:rPr lang="en-GB" sz="3600" b="1" dirty="0" smtClean="0"/>
              <a:t>points[3] </a:t>
            </a:r>
            <a:r>
              <a:rPr lang="en-GB" sz="3600" b="1" dirty="0"/>
              <a:t>= </a:t>
            </a:r>
            <a:r>
              <a:rPr lang="en-GB" sz="3600" b="1" dirty="0" smtClean="0"/>
              <a:t>2;</a:t>
            </a:r>
            <a:endParaRPr lang="en-GB" sz="3600" b="1" dirty="0"/>
          </a:p>
        </p:txBody>
      </p:sp>
      <p:sp>
        <p:nvSpPr>
          <p:cNvPr id="5" name="Rectangle 4"/>
          <p:cNvSpPr/>
          <p:nvPr/>
        </p:nvSpPr>
        <p:spPr>
          <a:xfrm>
            <a:off x="5911515" y="1109189"/>
            <a:ext cx="6096000" cy="1938992"/>
          </a:xfrm>
          <a:prstGeom prst="rect">
            <a:avLst/>
          </a:prstGeom>
        </p:spPr>
        <p:txBody>
          <a:bodyPr>
            <a:spAutoFit/>
          </a:bodyPr>
          <a:lstStyle/>
          <a:p>
            <a:r>
              <a:rPr lang="en-GB" sz="2400" b="1" dirty="0" smtClean="0"/>
              <a:t>for(</a:t>
            </a:r>
            <a:r>
              <a:rPr lang="en-GB" sz="2400" b="1" dirty="0" err="1" smtClean="0"/>
              <a:t>int</a:t>
            </a:r>
            <a:r>
              <a:rPr lang="en-GB" sz="2400" b="1" dirty="0" smtClean="0"/>
              <a:t> i </a:t>
            </a:r>
            <a:r>
              <a:rPr lang="en-GB" sz="2400" b="1" dirty="0"/>
              <a:t>= 0; </a:t>
            </a:r>
            <a:r>
              <a:rPr lang="en-GB" sz="2400" b="1" dirty="0" smtClean="0"/>
              <a:t>i&lt;4; </a:t>
            </a:r>
            <a:r>
              <a:rPr lang="en-GB" sz="2400" b="1" dirty="0"/>
              <a:t>++i)</a:t>
            </a:r>
          </a:p>
          <a:p>
            <a:r>
              <a:rPr lang="en-GB" sz="2400" b="1" dirty="0"/>
              <a:t>{</a:t>
            </a:r>
          </a:p>
          <a:p>
            <a:r>
              <a:rPr lang="en-GB" sz="2400" b="1" dirty="0"/>
              <a:t>     </a:t>
            </a:r>
            <a:r>
              <a:rPr lang="en-GB" sz="2400" b="1" dirty="0" err="1" smtClean="0"/>
              <a:t>cout</a:t>
            </a:r>
            <a:r>
              <a:rPr lang="en-GB" sz="2400" b="1" dirty="0" smtClean="0"/>
              <a:t>&lt;&lt;" \</a:t>
            </a:r>
            <a:r>
              <a:rPr lang="en-GB" sz="2400" b="1" dirty="0" err="1" smtClean="0"/>
              <a:t>nEnter</a:t>
            </a:r>
            <a:r>
              <a:rPr lang="en-GB" sz="2400" b="1" dirty="0" smtClean="0"/>
              <a:t> Element:" ;</a:t>
            </a:r>
            <a:endParaRPr lang="en-GB" sz="2400" b="1" dirty="0"/>
          </a:p>
          <a:p>
            <a:r>
              <a:rPr lang="en-GB" sz="2400" b="1" dirty="0"/>
              <a:t>     </a:t>
            </a:r>
            <a:r>
              <a:rPr lang="en-GB" sz="2400" b="1" dirty="0" err="1" smtClean="0"/>
              <a:t>cin</a:t>
            </a:r>
            <a:r>
              <a:rPr lang="en-GB" sz="2400" b="1" dirty="0" smtClean="0"/>
              <a:t>&gt;&gt;</a:t>
            </a:r>
            <a:r>
              <a:rPr lang="en-GB" sz="2400" b="1" dirty="0"/>
              <a:t> </a:t>
            </a:r>
            <a:r>
              <a:rPr lang="en-GB" sz="2400" b="1" dirty="0" smtClean="0"/>
              <a:t>points[i] ;  //keyed in by user</a:t>
            </a:r>
            <a:endParaRPr lang="en-GB" sz="2400" b="1" dirty="0"/>
          </a:p>
          <a:p>
            <a:r>
              <a:rPr lang="en-GB" sz="2400" b="1" dirty="0"/>
              <a:t>}</a:t>
            </a:r>
          </a:p>
        </p:txBody>
      </p:sp>
      <p:sp>
        <p:nvSpPr>
          <p:cNvPr id="6" name="Content Placeholder 2"/>
          <p:cNvSpPr txBox="1">
            <a:spLocks/>
          </p:cNvSpPr>
          <p:nvPr/>
        </p:nvSpPr>
        <p:spPr>
          <a:xfrm>
            <a:off x="472014" y="3206706"/>
            <a:ext cx="11006111" cy="3651293"/>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i="1" dirty="0" smtClean="0"/>
              <a:t>(b) When elements are known before hand:</a:t>
            </a:r>
          </a:p>
          <a:p>
            <a:pPr marL="0" indent="0">
              <a:buNone/>
            </a:pPr>
            <a:r>
              <a:rPr lang="en-US" dirty="0" smtClean="0"/>
              <a:t>If </a:t>
            </a:r>
            <a:r>
              <a:rPr lang="en-US" dirty="0"/>
              <a:t>all elements are known before hand, declaration,  initialization and allocation can be done as follows with each element separated by comma:</a:t>
            </a:r>
          </a:p>
          <a:p>
            <a:pPr marL="0" indent="0">
              <a:buNone/>
            </a:pPr>
            <a:r>
              <a:rPr lang="en-GB" b="1" dirty="0" smtClean="0"/>
              <a:t> </a:t>
            </a:r>
            <a:r>
              <a:rPr lang="en-GB" b="1" dirty="0" err="1" smtClean="0"/>
              <a:t>int</a:t>
            </a:r>
            <a:r>
              <a:rPr lang="en-GB" b="1" dirty="0" smtClean="0"/>
              <a:t> points[4] </a:t>
            </a:r>
            <a:r>
              <a:rPr lang="en-US" b="1" dirty="0" smtClean="0"/>
              <a:t>= {5, 3, 7, 2};     </a:t>
            </a:r>
            <a:endParaRPr lang="en-US" dirty="0"/>
          </a:p>
          <a:p>
            <a:pPr marL="0" indent="0">
              <a:buNone/>
            </a:pPr>
            <a:r>
              <a:rPr lang="en-US" b="1" dirty="0" smtClean="0"/>
              <a:t>   </a:t>
            </a:r>
            <a:r>
              <a:rPr lang="en-US" b="1" dirty="0"/>
              <a:t> or</a:t>
            </a:r>
            <a:endParaRPr lang="en-US" dirty="0"/>
          </a:p>
          <a:p>
            <a:pPr marL="0" indent="0">
              <a:buNone/>
            </a:pPr>
            <a:r>
              <a:rPr lang="en-GB" b="1" dirty="0" smtClean="0"/>
              <a:t> </a:t>
            </a:r>
            <a:r>
              <a:rPr lang="en-GB" b="1" dirty="0" err="1"/>
              <a:t>int</a:t>
            </a:r>
            <a:r>
              <a:rPr lang="en-GB" b="1" dirty="0"/>
              <a:t> points</a:t>
            </a:r>
            <a:r>
              <a:rPr lang="en-GB" b="1" dirty="0" smtClean="0"/>
              <a:t>[] </a:t>
            </a:r>
            <a:r>
              <a:rPr lang="en-US" b="1" dirty="0"/>
              <a:t>= {5, 3, 7, 2</a:t>
            </a:r>
            <a:r>
              <a:rPr lang="en-US" b="1" dirty="0" smtClean="0"/>
              <a:t>}; /* with the blank in the square bracket, the compiler automatically detects the size of the array or the quantity of elements since they are already listed. */</a:t>
            </a:r>
            <a:endParaRPr lang="en-US" b="1" dirty="0"/>
          </a:p>
        </p:txBody>
      </p:sp>
    </p:spTree>
    <p:extLst>
      <p:ext uri="{BB962C8B-B14F-4D97-AF65-F5344CB8AC3E}">
        <p14:creationId xmlns:p14="http://schemas.microsoft.com/office/powerpoint/2010/main" val="32760666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Destructor function:</a:t>
            </a:r>
            <a:endParaRPr lang="en-US" b="1" dirty="0"/>
          </a:p>
        </p:txBody>
      </p:sp>
      <p:sp>
        <p:nvSpPr>
          <p:cNvPr id="3" name="Content Placeholder 2"/>
          <p:cNvSpPr>
            <a:spLocks noGrp="1"/>
          </p:cNvSpPr>
          <p:nvPr>
            <p:ph idx="1"/>
          </p:nvPr>
        </p:nvSpPr>
        <p:spPr>
          <a:xfrm>
            <a:off x="838200" y="1425575"/>
            <a:ext cx="10515600" cy="5051426"/>
          </a:xfrm>
        </p:spPr>
        <p:txBody>
          <a:bodyPr>
            <a:noAutofit/>
          </a:bodyPr>
          <a:lstStyle/>
          <a:p>
            <a:pPr marL="0" indent="0" algn="just">
              <a:lnSpc>
                <a:spcPct val="100000"/>
              </a:lnSpc>
              <a:spcBef>
                <a:spcPts val="0"/>
              </a:spcBef>
              <a:buNone/>
            </a:pPr>
            <a:r>
              <a:rPr lang="en-GB" sz="2000" dirty="0"/>
              <a:t>A destructor </a:t>
            </a:r>
            <a:r>
              <a:rPr lang="en-GB" sz="2000" dirty="0" smtClean="0"/>
              <a:t>function is </a:t>
            </a:r>
            <a:r>
              <a:rPr lang="en-GB" sz="2000" dirty="0"/>
              <a:t>a member function having same name as </a:t>
            </a:r>
            <a:r>
              <a:rPr lang="en-GB" sz="2000" dirty="0" smtClean="0"/>
              <a:t>its </a:t>
            </a:r>
            <a:r>
              <a:rPr lang="en-GB" sz="2000" dirty="0"/>
              <a:t>class preceded by ~(tilde) sign and which is used to destroy the objects that have been created by a constructor. It </a:t>
            </a:r>
            <a:r>
              <a:rPr lang="en-GB" sz="2000" dirty="0" smtClean="0"/>
              <a:t>is invoked </a:t>
            </a:r>
            <a:r>
              <a:rPr lang="en-GB" sz="2000" dirty="0"/>
              <a:t>when an o</a:t>
            </a:r>
            <a:r>
              <a:rPr lang="en-GB" sz="2000" dirty="0" smtClean="0"/>
              <a:t>bject is out of scope . The </a:t>
            </a:r>
            <a:r>
              <a:rPr lang="en-GB" sz="2000" dirty="0"/>
              <a:t>class destructor doesn't return a value and doesn't have parameters </a:t>
            </a:r>
            <a:r>
              <a:rPr lang="en-GB" sz="2000" dirty="0" smtClean="0"/>
              <a:t>defined:            //sample definition</a:t>
            </a:r>
            <a:endParaRPr lang="en-GB" sz="2000" dirty="0"/>
          </a:p>
          <a:p>
            <a:pPr marL="0" indent="0" algn="just">
              <a:lnSpc>
                <a:spcPct val="100000"/>
              </a:lnSpc>
              <a:spcBef>
                <a:spcPts val="0"/>
              </a:spcBef>
              <a:buNone/>
            </a:pPr>
            <a:r>
              <a:rPr lang="en-GB" sz="2000" dirty="0" smtClean="0"/>
              <a:t>                                ~Rectangle() </a:t>
            </a:r>
            <a:r>
              <a:rPr lang="en-GB" sz="2000" dirty="0"/>
              <a:t>{} </a:t>
            </a:r>
            <a:endParaRPr lang="en-GB" sz="2000" dirty="0" smtClean="0"/>
          </a:p>
          <a:p>
            <a:pPr marL="457200" indent="-457200" algn="just">
              <a:lnSpc>
                <a:spcPct val="100000"/>
              </a:lnSpc>
              <a:spcBef>
                <a:spcPts val="0"/>
              </a:spcBef>
              <a:buFont typeface="+mj-lt"/>
              <a:buAutoNum type="arabicParenR"/>
            </a:pPr>
            <a:r>
              <a:rPr lang="en-GB" sz="2000" dirty="0" smtClean="0"/>
              <a:t>//illustration</a:t>
            </a:r>
            <a:endParaRPr lang="en-GB" sz="2000" dirty="0"/>
          </a:p>
          <a:p>
            <a:pPr marL="457200" indent="-457200">
              <a:lnSpc>
                <a:spcPct val="100000"/>
              </a:lnSpc>
              <a:spcBef>
                <a:spcPts val="0"/>
              </a:spcBef>
              <a:buFont typeface="+mj-lt"/>
              <a:buAutoNum type="arabicParenR"/>
            </a:pPr>
            <a:r>
              <a:rPr lang="en-GB" sz="2000" dirty="0"/>
              <a:t>class Rectangle</a:t>
            </a:r>
          </a:p>
          <a:p>
            <a:pPr marL="457200" indent="-457200">
              <a:lnSpc>
                <a:spcPct val="100000"/>
              </a:lnSpc>
              <a:spcBef>
                <a:spcPts val="0"/>
              </a:spcBef>
              <a:buFont typeface="+mj-lt"/>
              <a:buAutoNum type="arabicParenR"/>
            </a:pPr>
            <a:r>
              <a:rPr lang="en-GB" sz="2000" dirty="0"/>
              <a:t>{</a:t>
            </a:r>
          </a:p>
          <a:p>
            <a:pPr marL="457200" indent="-457200">
              <a:lnSpc>
                <a:spcPct val="100000"/>
              </a:lnSpc>
              <a:spcBef>
                <a:spcPts val="0"/>
              </a:spcBef>
              <a:buFont typeface="+mj-lt"/>
              <a:buAutoNum type="arabicParenR"/>
            </a:pPr>
            <a:r>
              <a:rPr lang="en-GB" sz="2000" dirty="0"/>
              <a:t>private:</a:t>
            </a:r>
          </a:p>
          <a:p>
            <a:pPr marL="457200" indent="-457200">
              <a:lnSpc>
                <a:spcPct val="100000"/>
              </a:lnSpc>
              <a:spcBef>
                <a:spcPts val="0"/>
              </a:spcBef>
              <a:buFont typeface="+mj-lt"/>
              <a:buAutoNum type="arabicParenR"/>
            </a:pPr>
            <a:r>
              <a:rPr lang="en-GB" sz="2000" dirty="0" smtClean="0"/>
              <a:t>           // members</a:t>
            </a:r>
            <a:endParaRPr lang="en-GB" sz="2000" dirty="0"/>
          </a:p>
          <a:p>
            <a:pPr marL="457200" indent="-457200">
              <a:lnSpc>
                <a:spcPct val="100000"/>
              </a:lnSpc>
              <a:spcBef>
                <a:spcPts val="0"/>
              </a:spcBef>
              <a:buFont typeface="+mj-lt"/>
              <a:buAutoNum type="arabicParenR"/>
            </a:pPr>
            <a:r>
              <a:rPr lang="en-GB" sz="2000" dirty="0"/>
              <a:t>public:</a:t>
            </a:r>
          </a:p>
          <a:p>
            <a:pPr marL="457200" indent="-457200">
              <a:lnSpc>
                <a:spcPct val="100000"/>
              </a:lnSpc>
              <a:spcBef>
                <a:spcPts val="0"/>
              </a:spcBef>
              <a:buFont typeface="+mj-lt"/>
              <a:buAutoNum type="arabicParenR"/>
            </a:pPr>
            <a:r>
              <a:rPr lang="en-GB" sz="2000" dirty="0" smtClean="0"/>
              <a:t>           Rectangle()  //</a:t>
            </a:r>
            <a:r>
              <a:rPr lang="en-GB" sz="2000" dirty="0"/>
              <a:t>constructor (same name as class)</a:t>
            </a:r>
          </a:p>
          <a:p>
            <a:pPr marL="457200" indent="-457200">
              <a:lnSpc>
                <a:spcPct val="100000"/>
              </a:lnSpc>
              <a:spcBef>
                <a:spcPts val="0"/>
              </a:spcBef>
              <a:buFont typeface="+mj-lt"/>
              <a:buAutoNum type="arabicParenR"/>
            </a:pPr>
            <a:r>
              <a:rPr lang="en-GB" sz="2000" dirty="0" smtClean="0"/>
              <a:t>            { </a:t>
            </a:r>
            <a:r>
              <a:rPr lang="en-GB" sz="2000" dirty="0"/>
              <a:t>}</a:t>
            </a:r>
          </a:p>
          <a:p>
            <a:pPr marL="457200" indent="-457200">
              <a:lnSpc>
                <a:spcPct val="100000"/>
              </a:lnSpc>
              <a:spcBef>
                <a:spcPts val="0"/>
              </a:spcBef>
              <a:buFont typeface="+mj-lt"/>
              <a:buAutoNum type="arabicParenR"/>
            </a:pPr>
            <a:r>
              <a:rPr lang="en-GB" sz="2000" dirty="0" smtClean="0"/>
              <a:t>            ~Rectangle()  //</a:t>
            </a:r>
            <a:r>
              <a:rPr lang="en-GB" sz="2000" dirty="0"/>
              <a:t>destructor (same name with tilde)</a:t>
            </a:r>
          </a:p>
          <a:p>
            <a:pPr marL="457200" indent="-457200">
              <a:lnSpc>
                <a:spcPct val="100000"/>
              </a:lnSpc>
              <a:spcBef>
                <a:spcPts val="0"/>
              </a:spcBef>
              <a:buFont typeface="+mj-lt"/>
              <a:buAutoNum type="arabicParenR"/>
            </a:pPr>
            <a:r>
              <a:rPr lang="en-GB" sz="2000" dirty="0" smtClean="0"/>
              <a:t>            { </a:t>
            </a:r>
            <a:r>
              <a:rPr lang="en-GB" sz="2000" dirty="0"/>
              <a:t>}</a:t>
            </a:r>
          </a:p>
          <a:p>
            <a:pPr marL="457200" indent="-457200">
              <a:lnSpc>
                <a:spcPct val="100000"/>
              </a:lnSpc>
              <a:spcBef>
                <a:spcPts val="0"/>
              </a:spcBef>
              <a:buFont typeface="+mj-lt"/>
              <a:buAutoNum type="arabicParenR"/>
            </a:pPr>
            <a:r>
              <a:rPr lang="en-GB" sz="2000" dirty="0" smtClean="0"/>
              <a:t>};</a:t>
            </a:r>
            <a:endParaRPr lang="en-US" sz="2000" dirty="0"/>
          </a:p>
        </p:txBody>
      </p:sp>
    </p:spTree>
    <p:extLst>
      <p:ext uri="{BB962C8B-B14F-4D97-AF65-F5344CB8AC3E}">
        <p14:creationId xmlns:p14="http://schemas.microsoft.com/office/powerpoint/2010/main" val="27334540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8"/>
            <a:ext cx="10515600" cy="1325563"/>
          </a:xfrm>
        </p:spPr>
        <p:txBody>
          <a:bodyPr>
            <a:normAutofit/>
          </a:bodyPr>
          <a:lstStyle/>
          <a:p>
            <a:r>
              <a:rPr lang="en-GB" sz="3600" b="1" dirty="0" smtClean="0"/>
              <a:t>SUMMARY: Major </a:t>
            </a:r>
            <a:r>
              <a:rPr lang="en-GB" sz="3600" b="1" dirty="0"/>
              <a:t>Distinguishing Features of OOP:</a:t>
            </a:r>
            <a:endParaRPr lang="en-US" sz="3600" dirty="0"/>
          </a:p>
        </p:txBody>
      </p:sp>
      <p:sp>
        <p:nvSpPr>
          <p:cNvPr id="3" name="Content Placeholder 2"/>
          <p:cNvSpPr>
            <a:spLocks noGrp="1"/>
          </p:cNvSpPr>
          <p:nvPr>
            <p:ph idx="1"/>
          </p:nvPr>
        </p:nvSpPr>
        <p:spPr>
          <a:xfrm>
            <a:off x="553453" y="1248112"/>
            <a:ext cx="11069051" cy="5465509"/>
          </a:xfrm>
        </p:spPr>
        <p:txBody>
          <a:bodyPr>
            <a:noAutofit/>
          </a:bodyPr>
          <a:lstStyle/>
          <a:p>
            <a:pPr marL="0" indent="0">
              <a:buNone/>
            </a:pPr>
            <a:r>
              <a:rPr lang="en-US" sz="2400" dirty="0"/>
              <a:t>There are </a:t>
            </a:r>
            <a:r>
              <a:rPr lang="en-US" sz="2400" dirty="0" smtClean="0"/>
              <a:t>3 major </a:t>
            </a:r>
            <a:r>
              <a:rPr lang="en-US" sz="2400" dirty="0"/>
              <a:t>features in object-oriented programming that makes them different from non-OOP languages namely:                  </a:t>
            </a:r>
          </a:p>
          <a:p>
            <a:pPr marL="0" indent="0">
              <a:buNone/>
            </a:pPr>
            <a:r>
              <a:rPr lang="en-US" sz="2400" dirty="0"/>
              <a:t>(a) encapsulation, </a:t>
            </a:r>
          </a:p>
          <a:p>
            <a:pPr marL="0" indent="0">
              <a:buNone/>
            </a:pPr>
            <a:r>
              <a:rPr lang="en-US" sz="2400" dirty="0"/>
              <a:t>(b) inheritance and </a:t>
            </a:r>
          </a:p>
          <a:p>
            <a:pPr marL="0" indent="0">
              <a:buNone/>
            </a:pPr>
            <a:r>
              <a:rPr lang="en-US" sz="2400" dirty="0"/>
              <a:t>(c) polymorphism</a:t>
            </a:r>
            <a:r>
              <a:rPr lang="en-US" sz="2400" dirty="0" smtClean="0"/>
              <a:t>.</a:t>
            </a:r>
          </a:p>
          <a:p>
            <a:pPr marL="0" indent="0">
              <a:buNone/>
            </a:pPr>
            <a:r>
              <a:rPr lang="en-GB" sz="2400" b="1" dirty="0"/>
              <a:t>Encapsulation and Information Hiding:</a:t>
            </a:r>
            <a:endParaRPr lang="en-US" sz="2400" dirty="0"/>
          </a:p>
          <a:p>
            <a:pPr marL="0" indent="0">
              <a:buNone/>
            </a:pPr>
            <a:r>
              <a:rPr lang="en-US" sz="2200" b="1" dirty="0"/>
              <a:t>Encapsulation</a:t>
            </a:r>
            <a:r>
              <a:rPr lang="en-US" sz="2200" i="1" dirty="0"/>
              <a:t> in Object-oriented methodology is simply the combining of </a:t>
            </a:r>
            <a:r>
              <a:rPr lang="en-US" sz="2200" i="1" dirty="0" smtClean="0"/>
              <a:t>function and </a:t>
            </a:r>
            <a:r>
              <a:rPr lang="en-US" sz="2200" i="1" dirty="0"/>
              <a:t>data into a single entity</a:t>
            </a:r>
            <a:r>
              <a:rPr lang="en-US" sz="2200" dirty="0"/>
              <a:t>. </a:t>
            </a:r>
            <a:r>
              <a:rPr lang="en-US" sz="2200" b="1" dirty="0"/>
              <a:t>Information hiding </a:t>
            </a:r>
            <a:r>
              <a:rPr lang="en-US" sz="2200" dirty="0"/>
              <a:t>was first promoted in structured systems development. </a:t>
            </a:r>
            <a:r>
              <a:rPr lang="en-US" sz="2200" i="1" dirty="0"/>
              <a:t>The principle of information hiding suggests that only the information required to use a software module be published to the user of the module (abstraction</a:t>
            </a:r>
            <a:r>
              <a:rPr lang="en-US" sz="2200" i="1" dirty="0" smtClean="0"/>
              <a:t>). </a:t>
            </a:r>
            <a:r>
              <a:rPr lang="en-US" sz="2200" dirty="0" smtClean="0"/>
              <a:t>Combining </a:t>
            </a:r>
            <a:r>
              <a:rPr lang="en-US" sz="2200" dirty="0"/>
              <a:t>encapsulation with the information hiding principle suggests that the information hiding principle be applied to objects instead of merely applying it to functions </a:t>
            </a:r>
            <a:r>
              <a:rPr lang="en-US" sz="2200" dirty="0" smtClean="0"/>
              <a:t>. </a:t>
            </a:r>
            <a:r>
              <a:rPr lang="en-US" sz="2200" dirty="0"/>
              <a:t>Classes encapsulate or bind </a:t>
            </a:r>
            <a:r>
              <a:rPr lang="en-US" sz="2200" b="1" dirty="0"/>
              <a:t>attributes</a:t>
            </a:r>
            <a:r>
              <a:rPr lang="en-US" sz="2200" dirty="0"/>
              <a:t> and </a:t>
            </a:r>
            <a:r>
              <a:rPr lang="en-US" sz="2200" b="1" dirty="0"/>
              <a:t>member</a:t>
            </a:r>
            <a:r>
              <a:rPr lang="en-US" sz="2200" dirty="0"/>
              <a:t> </a:t>
            </a:r>
            <a:r>
              <a:rPr lang="en-US" sz="2200" b="1" dirty="0" smtClean="0"/>
              <a:t>functions </a:t>
            </a:r>
            <a:r>
              <a:rPr lang="en-US" sz="2200" dirty="0" smtClean="0"/>
              <a:t>into objects. </a:t>
            </a:r>
            <a:r>
              <a:rPr lang="en-US" sz="2200" dirty="0"/>
              <a:t>Objects communicate but do not have each other’s implementation details (that are  hidden within each object itself</a:t>
            </a:r>
            <a:r>
              <a:rPr lang="en-US" sz="2200" dirty="0" smtClean="0"/>
              <a:t>). </a:t>
            </a:r>
            <a:r>
              <a:rPr lang="en-US" sz="2200" dirty="0"/>
              <a:t>The </a:t>
            </a:r>
            <a:r>
              <a:rPr lang="en-US" sz="2200" dirty="0" smtClean="0"/>
              <a:t>principle of </a:t>
            </a:r>
            <a:r>
              <a:rPr lang="en-US" sz="2200" dirty="0"/>
              <a:t>keeping variables/data private and restricting access to public </a:t>
            </a:r>
            <a:r>
              <a:rPr lang="en-US" sz="2200" dirty="0" smtClean="0"/>
              <a:t>functions is </a:t>
            </a:r>
            <a:r>
              <a:rPr lang="en-US" sz="2200" dirty="0"/>
              <a:t>the basic idea of </a:t>
            </a:r>
            <a:r>
              <a:rPr lang="en-US" sz="2200" dirty="0" smtClean="0"/>
              <a:t>encapsulation.</a:t>
            </a:r>
            <a:endParaRPr lang="en-US" sz="2200" dirty="0"/>
          </a:p>
          <a:p>
            <a:pPr marL="0" indent="0">
              <a:buNone/>
            </a:pPr>
            <a:endParaRPr lang="en-US" sz="2400" dirty="0"/>
          </a:p>
        </p:txBody>
      </p:sp>
    </p:spTree>
    <p:extLst>
      <p:ext uri="{BB962C8B-B14F-4D97-AF65-F5344CB8AC3E}">
        <p14:creationId xmlns:p14="http://schemas.microsoft.com/office/powerpoint/2010/main" val="3541200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8"/>
            <a:ext cx="10515600" cy="1325563"/>
          </a:xfrm>
        </p:spPr>
        <p:txBody>
          <a:bodyPr>
            <a:normAutofit/>
          </a:bodyPr>
          <a:lstStyle/>
          <a:p>
            <a:r>
              <a:rPr lang="en-GB" sz="3600" b="1" dirty="0" smtClean="0"/>
              <a:t>SUMMARY: Major </a:t>
            </a:r>
            <a:r>
              <a:rPr lang="en-GB" sz="3600" b="1" dirty="0"/>
              <a:t>Distinguishing Features of OOP:</a:t>
            </a:r>
            <a:endParaRPr lang="en-US" sz="3600" dirty="0"/>
          </a:p>
        </p:txBody>
      </p:sp>
      <p:sp>
        <p:nvSpPr>
          <p:cNvPr id="3" name="Content Placeholder 2"/>
          <p:cNvSpPr>
            <a:spLocks noGrp="1"/>
          </p:cNvSpPr>
          <p:nvPr>
            <p:ph idx="1"/>
          </p:nvPr>
        </p:nvSpPr>
        <p:spPr>
          <a:xfrm>
            <a:off x="553453" y="1248112"/>
            <a:ext cx="11069051" cy="5465509"/>
          </a:xfrm>
        </p:spPr>
        <p:txBody>
          <a:bodyPr>
            <a:noAutofit/>
          </a:bodyPr>
          <a:lstStyle/>
          <a:p>
            <a:pPr marL="0" indent="0">
              <a:buNone/>
            </a:pPr>
            <a:r>
              <a:rPr lang="en-GB" sz="2400" b="1" dirty="0"/>
              <a:t>Polymorphism</a:t>
            </a:r>
            <a:endParaRPr lang="en-US" sz="2400" dirty="0"/>
          </a:p>
          <a:p>
            <a:pPr marL="0" indent="0">
              <a:buNone/>
            </a:pPr>
            <a:r>
              <a:rPr lang="en-US" sz="2400" i="1" dirty="0"/>
              <a:t>Polymorphism </a:t>
            </a:r>
            <a:r>
              <a:rPr lang="en-US" sz="2400" dirty="0"/>
              <a:t>means that the same message can be interpreted differently by different classes of objects. For example, if we sent the message “Draw yourself ” to a square object, a circle object, and a triangle object, the results would be very different, even though the message is the same. Polymorphism is either static or dynamic binding. </a:t>
            </a:r>
            <a:r>
              <a:rPr lang="en-US" sz="2400" b="1" dirty="0"/>
              <a:t>Static is demonstrated in </a:t>
            </a:r>
            <a:r>
              <a:rPr lang="en-US" sz="2400" b="1" dirty="0" smtClean="0"/>
              <a:t>function overloading</a:t>
            </a:r>
            <a:r>
              <a:rPr lang="en-US" sz="2400" b="1" dirty="0"/>
              <a:t>. Dynamic or late </a:t>
            </a:r>
            <a:r>
              <a:rPr lang="en-US" sz="2400" b="1" i="1" dirty="0"/>
              <a:t>binding is a technique that delays identifying the type of object until run-time -demonstrated in </a:t>
            </a:r>
            <a:r>
              <a:rPr lang="en-US" sz="2400" b="1" i="1" dirty="0" smtClean="0"/>
              <a:t>function overriding</a:t>
            </a:r>
            <a:r>
              <a:rPr lang="en-US" sz="2400" b="1" i="1" dirty="0"/>
              <a:t>. </a:t>
            </a:r>
            <a:endParaRPr lang="en-US" sz="2400" b="1" i="1" dirty="0" smtClean="0"/>
          </a:p>
          <a:p>
            <a:pPr marL="0" indent="0">
              <a:buNone/>
            </a:pPr>
            <a:r>
              <a:rPr lang="en-US" sz="2400" dirty="0"/>
              <a:t>In a traditional programming language, instead of sending the message “Draw yourself ” to the different types of graphical objects, you would have to write decision logic by using a case statement or a set of “if ” statements to determine what kind of graphical object you wanted to draw, and you would have to name each draw function differently(e.g. </a:t>
            </a:r>
            <a:r>
              <a:rPr lang="en-US" sz="2400" dirty="0" err="1"/>
              <a:t>drawSquare</a:t>
            </a:r>
            <a:r>
              <a:rPr lang="en-US" sz="2400" dirty="0"/>
              <a:t>, </a:t>
            </a:r>
            <a:r>
              <a:rPr lang="en-US" sz="2400" dirty="0" err="1"/>
              <a:t>drawCircle</a:t>
            </a:r>
            <a:r>
              <a:rPr lang="en-US" sz="2400" dirty="0" smtClean="0"/>
              <a:t>).</a:t>
            </a:r>
            <a:endParaRPr lang="en-US" sz="2400" dirty="0"/>
          </a:p>
          <a:p>
            <a:pPr marL="0" indent="0">
              <a:buNone/>
            </a:pPr>
            <a:endParaRPr lang="en-US" sz="2400" dirty="0"/>
          </a:p>
        </p:txBody>
      </p:sp>
    </p:spTree>
    <p:extLst>
      <p:ext uri="{BB962C8B-B14F-4D97-AF65-F5344CB8AC3E}">
        <p14:creationId xmlns:p14="http://schemas.microsoft.com/office/powerpoint/2010/main" val="970686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71"/>
            <a:ext cx="10515600" cy="1325563"/>
          </a:xfrm>
        </p:spPr>
        <p:txBody>
          <a:bodyPr/>
          <a:lstStyle/>
          <a:p>
            <a:r>
              <a:rPr lang="en-GB" b="1" dirty="0" smtClean="0"/>
              <a:t>Polymorphism: Function Example</a:t>
            </a:r>
            <a:endParaRPr lang="en-US" dirty="0"/>
          </a:p>
        </p:txBody>
      </p:sp>
      <p:sp>
        <p:nvSpPr>
          <p:cNvPr id="3" name="Content Placeholder 2"/>
          <p:cNvSpPr>
            <a:spLocks noGrp="1"/>
          </p:cNvSpPr>
          <p:nvPr>
            <p:ph idx="1"/>
          </p:nvPr>
        </p:nvSpPr>
        <p:spPr>
          <a:xfrm>
            <a:off x="838200" y="1115929"/>
            <a:ext cx="10515600" cy="1859282"/>
          </a:xfrm>
        </p:spPr>
        <p:txBody>
          <a:bodyPr>
            <a:normAutofit lnSpcReduction="10000"/>
          </a:bodyPr>
          <a:lstStyle/>
          <a:p>
            <a:pPr marL="0" indent="0">
              <a:lnSpc>
                <a:spcPct val="100000"/>
              </a:lnSpc>
              <a:spcBef>
                <a:spcPts val="0"/>
              </a:spcBef>
              <a:buNone/>
            </a:pPr>
            <a:r>
              <a:rPr lang="en-GB" sz="2400" b="1" dirty="0" smtClean="0"/>
              <a:t>Overloading as a type of polymorphism: </a:t>
            </a:r>
            <a:r>
              <a:rPr lang="en-GB" sz="2400" b="1" dirty="0"/>
              <a:t>Occurs when several </a:t>
            </a:r>
            <a:r>
              <a:rPr lang="en-GB" sz="2400" b="1" dirty="0" smtClean="0"/>
              <a:t>functions have </a:t>
            </a:r>
            <a:r>
              <a:rPr lang="en-GB" sz="2400" b="1" dirty="0"/>
              <a:t>same </a:t>
            </a:r>
            <a:r>
              <a:rPr lang="en-GB" sz="2400" b="1" dirty="0" smtClean="0"/>
              <a:t>name </a:t>
            </a:r>
            <a:r>
              <a:rPr lang="en-GB" sz="2400" b="1" dirty="0"/>
              <a:t>with:</a:t>
            </a:r>
            <a:endParaRPr lang="en-US" sz="2400" b="1" dirty="0"/>
          </a:p>
          <a:p>
            <a:pPr lvl="0">
              <a:lnSpc>
                <a:spcPct val="100000"/>
              </a:lnSpc>
              <a:spcBef>
                <a:spcPts val="0"/>
              </a:spcBef>
            </a:pPr>
            <a:r>
              <a:rPr lang="en-GB" sz="2400" dirty="0" smtClean="0"/>
              <a:t>different type </a:t>
            </a:r>
            <a:r>
              <a:rPr lang="en-GB" sz="2400" dirty="0"/>
              <a:t>of parameters.</a:t>
            </a:r>
            <a:endParaRPr lang="en-US" sz="2400" dirty="0"/>
          </a:p>
          <a:p>
            <a:pPr lvl="0">
              <a:lnSpc>
                <a:spcPct val="100000"/>
              </a:lnSpc>
              <a:spcBef>
                <a:spcPts val="0"/>
              </a:spcBef>
            </a:pPr>
            <a:r>
              <a:rPr lang="en-GB" sz="2400" dirty="0" smtClean="0"/>
              <a:t>different </a:t>
            </a:r>
            <a:r>
              <a:rPr lang="en-GB" sz="2400" dirty="0"/>
              <a:t>number of parameters.</a:t>
            </a:r>
            <a:endParaRPr lang="en-US" sz="2400" dirty="0"/>
          </a:p>
          <a:p>
            <a:pPr lvl="0">
              <a:lnSpc>
                <a:spcPct val="100000"/>
              </a:lnSpc>
              <a:spcBef>
                <a:spcPts val="0"/>
              </a:spcBef>
            </a:pPr>
            <a:r>
              <a:rPr lang="en-GB" sz="2400" dirty="0" smtClean="0"/>
              <a:t>same </a:t>
            </a:r>
            <a:r>
              <a:rPr lang="en-GB" sz="2400" dirty="0"/>
              <a:t>number of parameters but of different type</a:t>
            </a:r>
            <a:endParaRPr lang="en-US" sz="2400" dirty="0"/>
          </a:p>
          <a:p>
            <a:pPr>
              <a:lnSpc>
                <a:spcPct val="100000"/>
              </a:lnSpc>
              <a:spcBef>
                <a:spcPts val="0"/>
              </a:spcBef>
            </a:pPr>
            <a:endParaRPr lang="en-US" sz="2400" dirty="0"/>
          </a:p>
        </p:txBody>
      </p:sp>
      <p:sp>
        <p:nvSpPr>
          <p:cNvPr id="4" name="Rectangle 3"/>
          <p:cNvSpPr/>
          <p:nvPr/>
        </p:nvSpPr>
        <p:spPr>
          <a:xfrm>
            <a:off x="946245" y="3144745"/>
            <a:ext cx="6096000" cy="3693319"/>
          </a:xfrm>
          <a:prstGeom prst="rect">
            <a:avLst/>
          </a:prstGeom>
        </p:spPr>
        <p:txBody>
          <a:bodyPr>
            <a:spAutoFit/>
          </a:bodyPr>
          <a:lstStyle/>
          <a:p>
            <a:r>
              <a:rPr lang="en-GB" b="1" dirty="0" smtClean="0"/>
              <a:t>//Implementation example of function overload</a:t>
            </a:r>
            <a:endParaRPr lang="en-US" b="1" dirty="0" smtClean="0"/>
          </a:p>
          <a:p>
            <a:r>
              <a:rPr lang="en-US" dirty="0" err="1" smtClean="0"/>
              <a:t>int</a:t>
            </a:r>
            <a:r>
              <a:rPr lang="en-US" dirty="0" smtClean="0"/>
              <a:t> </a:t>
            </a:r>
            <a:r>
              <a:rPr lang="en-US" b="1" dirty="0" err="1"/>
              <a:t>findMax</a:t>
            </a:r>
            <a:r>
              <a:rPr lang="en-US" dirty="0"/>
              <a:t>(</a:t>
            </a:r>
            <a:r>
              <a:rPr lang="en-US" dirty="0" err="1"/>
              <a:t>int</a:t>
            </a:r>
            <a:r>
              <a:rPr lang="en-US" dirty="0"/>
              <a:t> a, </a:t>
            </a:r>
            <a:r>
              <a:rPr lang="en-US" dirty="0" err="1"/>
              <a:t>int</a:t>
            </a:r>
            <a:r>
              <a:rPr lang="en-US" dirty="0"/>
              <a:t> b)</a:t>
            </a:r>
          </a:p>
          <a:p>
            <a:r>
              <a:rPr lang="en-US" i="1" dirty="0"/>
              <a:t>{</a:t>
            </a:r>
            <a:endParaRPr lang="en-US" dirty="0"/>
          </a:p>
          <a:p>
            <a:r>
              <a:rPr lang="en-US" i="1" dirty="0"/>
              <a:t>     if (a&gt;b) return a; </a:t>
            </a:r>
            <a:endParaRPr lang="en-US" i="1" dirty="0" smtClean="0"/>
          </a:p>
          <a:p>
            <a:r>
              <a:rPr lang="en-GB" i="1" dirty="0"/>
              <a:t> </a:t>
            </a:r>
            <a:r>
              <a:rPr lang="en-GB" i="1" dirty="0" smtClean="0"/>
              <a:t>    else return b;</a:t>
            </a:r>
            <a:endParaRPr lang="en-GB" i="1" dirty="0"/>
          </a:p>
          <a:p>
            <a:r>
              <a:rPr lang="en-GB" i="1" dirty="0" smtClean="0"/>
              <a:t>}</a:t>
            </a:r>
            <a:endParaRPr lang="en-US" i="1" dirty="0" smtClean="0"/>
          </a:p>
          <a:p>
            <a:r>
              <a:rPr lang="en-US" dirty="0" err="1"/>
              <a:t>int</a:t>
            </a:r>
            <a:r>
              <a:rPr lang="en-US" dirty="0"/>
              <a:t> </a:t>
            </a:r>
            <a:r>
              <a:rPr lang="en-US" b="1" dirty="0" err="1"/>
              <a:t>findMax</a:t>
            </a:r>
            <a:r>
              <a:rPr lang="en-US" dirty="0"/>
              <a:t>(</a:t>
            </a:r>
            <a:r>
              <a:rPr lang="en-US" dirty="0" err="1"/>
              <a:t>int</a:t>
            </a:r>
            <a:r>
              <a:rPr lang="en-US" dirty="0"/>
              <a:t> a, </a:t>
            </a:r>
            <a:r>
              <a:rPr lang="en-US" dirty="0" err="1"/>
              <a:t>int</a:t>
            </a:r>
            <a:r>
              <a:rPr lang="en-US" dirty="0"/>
              <a:t> b, </a:t>
            </a:r>
            <a:r>
              <a:rPr lang="en-US" dirty="0" err="1"/>
              <a:t>int</a:t>
            </a:r>
            <a:r>
              <a:rPr lang="en-US" dirty="0"/>
              <a:t> c)</a:t>
            </a:r>
          </a:p>
          <a:p>
            <a:r>
              <a:rPr lang="en-US" i="1" dirty="0"/>
              <a:t>{</a:t>
            </a:r>
            <a:endParaRPr lang="en-US" dirty="0"/>
          </a:p>
          <a:p>
            <a:r>
              <a:rPr lang="en-US" i="1" dirty="0"/>
              <a:t>      </a:t>
            </a:r>
            <a:r>
              <a:rPr lang="en-US" i="1" dirty="0" err="1"/>
              <a:t>int</a:t>
            </a:r>
            <a:r>
              <a:rPr lang="en-US" i="1" dirty="0"/>
              <a:t> biggest =  a;	</a:t>
            </a:r>
            <a:endParaRPr lang="en-US" dirty="0"/>
          </a:p>
          <a:p>
            <a:r>
              <a:rPr lang="en-US" i="1" dirty="0"/>
              <a:t>      if (b&gt; biggest) biggest = b;</a:t>
            </a:r>
            <a:endParaRPr lang="en-US" dirty="0"/>
          </a:p>
          <a:p>
            <a:r>
              <a:rPr lang="en-US" i="1" dirty="0"/>
              <a:t>      if (c &gt; biggest) biggest = c;</a:t>
            </a:r>
            <a:endParaRPr lang="en-US" dirty="0"/>
          </a:p>
          <a:p>
            <a:r>
              <a:rPr lang="en-US" i="1" dirty="0"/>
              <a:t>    return biggest;</a:t>
            </a:r>
            <a:endParaRPr lang="en-US" dirty="0"/>
          </a:p>
          <a:p>
            <a:r>
              <a:rPr lang="en-US" i="1" dirty="0" smtClean="0"/>
              <a:t>}</a:t>
            </a:r>
            <a:endParaRPr lang="en-US" dirty="0"/>
          </a:p>
        </p:txBody>
      </p:sp>
    </p:spTree>
    <p:extLst>
      <p:ext uri="{BB962C8B-B14F-4D97-AF65-F5344CB8AC3E}">
        <p14:creationId xmlns:p14="http://schemas.microsoft.com/office/powerpoint/2010/main" val="19406878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8"/>
            <a:ext cx="10515600" cy="1325563"/>
          </a:xfrm>
        </p:spPr>
        <p:txBody>
          <a:bodyPr>
            <a:normAutofit/>
          </a:bodyPr>
          <a:lstStyle/>
          <a:p>
            <a:r>
              <a:rPr lang="en-GB" sz="3600" b="1" dirty="0" smtClean="0"/>
              <a:t>SUMMARY: Major </a:t>
            </a:r>
            <a:r>
              <a:rPr lang="en-GB" sz="3600" b="1" dirty="0"/>
              <a:t>Distinguishing Features of OOP:</a:t>
            </a:r>
            <a:endParaRPr lang="en-US" sz="3600" dirty="0"/>
          </a:p>
        </p:txBody>
      </p:sp>
      <p:sp>
        <p:nvSpPr>
          <p:cNvPr id="3" name="Content Placeholder 2"/>
          <p:cNvSpPr>
            <a:spLocks noGrp="1"/>
          </p:cNvSpPr>
          <p:nvPr>
            <p:ph idx="1"/>
          </p:nvPr>
        </p:nvSpPr>
        <p:spPr>
          <a:xfrm>
            <a:off x="553453" y="1248112"/>
            <a:ext cx="11069051" cy="5465509"/>
          </a:xfrm>
        </p:spPr>
        <p:txBody>
          <a:bodyPr>
            <a:noAutofit/>
          </a:bodyPr>
          <a:lstStyle/>
          <a:p>
            <a:pPr marL="0" indent="0">
              <a:buNone/>
            </a:pPr>
            <a:r>
              <a:rPr lang="en-GB" sz="2400" b="1" dirty="0"/>
              <a:t>Inheritance</a:t>
            </a:r>
            <a:endParaRPr lang="en-US" sz="2400" dirty="0"/>
          </a:p>
          <a:p>
            <a:pPr marL="0" indent="0">
              <a:buNone/>
            </a:pPr>
            <a:r>
              <a:rPr lang="en-US" sz="2400" dirty="0"/>
              <a:t>Inheritance entails making a new class object from an existing class either by customizing or adding new unique characteristics. Therefore, stabilized components are easily reused. E.g. an object of class “convertible”  can be made from general </a:t>
            </a:r>
            <a:r>
              <a:rPr lang="en-US" sz="2400" dirty="0" smtClean="0"/>
              <a:t> class “automobile”.</a:t>
            </a:r>
          </a:p>
          <a:p>
            <a:pPr marL="0" indent="0">
              <a:buNone/>
            </a:pPr>
            <a:r>
              <a:rPr lang="en-US" sz="2400" b="1" i="1" dirty="0"/>
              <a:t>Common sets of attributes and </a:t>
            </a:r>
            <a:r>
              <a:rPr lang="en-US" sz="2400" b="1" i="1" dirty="0" smtClean="0"/>
              <a:t>functions can </a:t>
            </a:r>
            <a:r>
              <a:rPr lang="en-US" sz="2400" b="1" i="1" dirty="0"/>
              <a:t>be organized into </a:t>
            </a:r>
            <a:r>
              <a:rPr lang="en-US" sz="2400" b="1" i="1" dirty="0" err="1"/>
              <a:t>superclasses</a:t>
            </a:r>
            <a:r>
              <a:rPr lang="en-US" sz="2400" i="1" dirty="0"/>
              <a:t>. </a:t>
            </a:r>
            <a:r>
              <a:rPr lang="en-US" sz="2400" dirty="0"/>
              <a:t>Typically, classes are arranged in a hierarchy whereby the </a:t>
            </a:r>
            <a:r>
              <a:rPr lang="en-US" sz="2400" dirty="0" err="1"/>
              <a:t>superclasses</a:t>
            </a:r>
            <a:r>
              <a:rPr lang="en-US" sz="2400" dirty="0"/>
              <a:t>, or general classes, are at the top, and the </a:t>
            </a:r>
            <a:r>
              <a:rPr lang="en-US" sz="2400" i="1" dirty="0"/>
              <a:t>subclasses</a:t>
            </a:r>
            <a:r>
              <a:rPr lang="en-US" sz="2400" dirty="0"/>
              <a:t>, or specific classes, are at the bottom. </a:t>
            </a:r>
            <a:endParaRPr lang="en-US" sz="2400" dirty="0" smtClean="0"/>
          </a:p>
          <a:p>
            <a:pPr marL="0" indent="0">
              <a:buNone/>
            </a:pPr>
            <a:r>
              <a:rPr lang="en-US" sz="2400" b="1" i="1" dirty="0"/>
              <a:t>Subclasses inherit the attributes and </a:t>
            </a:r>
            <a:r>
              <a:rPr lang="en-US" sz="2400" b="1" i="1" dirty="0" smtClean="0"/>
              <a:t>functions from </a:t>
            </a:r>
            <a:r>
              <a:rPr lang="en-US" sz="2400" b="1" i="1" dirty="0"/>
              <a:t>the superclass above them</a:t>
            </a:r>
            <a:r>
              <a:rPr lang="en-US" sz="2400" dirty="0"/>
              <a:t>. Instead of repeating the attributes and </a:t>
            </a:r>
            <a:r>
              <a:rPr lang="en-US" sz="2400" dirty="0" smtClean="0"/>
              <a:t>functions in </a:t>
            </a:r>
            <a:r>
              <a:rPr lang="en-US" sz="2400" dirty="0"/>
              <a:t>the employee and customer classes separately, the attributes and methods that are common to both are placed in the person class and inherited by those classes below </a:t>
            </a:r>
            <a:r>
              <a:rPr lang="en-US" sz="2400" dirty="0" smtClean="0"/>
              <a:t>it.</a:t>
            </a:r>
          </a:p>
          <a:p>
            <a:pPr marL="0" indent="0">
              <a:buNone/>
            </a:pPr>
            <a:r>
              <a:rPr lang="en-US" sz="2400" b="1" i="1" dirty="0"/>
              <a:t>Some classes do not produce instances, because they are used merely as templates </a:t>
            </a:r>
            <a:r>
              <a:rPr lang="en-US" sz="2400" dirty="0"/>
              <a:t>for others that are more specific classes (especially those classes located high up in a hierarchy). They are called abstract </a:t>
            </a:r>
            <a:r>
              <a:rPr lang="en-US" sz="2400" dirty="0" smtClean="0"/>
              <a:t>classes.</a:t>
            </a: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570226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8"/>
            <a:ext cx="10515600" cy="1325563"/>
          </a:xfrm>
        </p:spPr>
        <p:txBody>
          <a:bodyPr>
            <a:normAutofit/>
          </a:bodyPr>
          <a:lstStyle/>
          <a:p>
            <a:r>
              <a:rPr lang="en-GB" sz="3600" b="1" dirty="0" smtClean="0"/>
              <a:t>SUMMARY: Major </a:t>
            </a:r>
            <a:r>
              <a:rPr lang="en-GB" sz="3600" b="1" dirty="0"/>
              <a:t>Distinguishing Features of OOP:</a:t>
            </a:r>
            <a:endParaRPr lang="en-US" sz="3600" dirty="0"/>
          </a:p>
        </p:txBody>
      </p:sp>
      <p:sp>
        <p:nvSpPr>
          <p:cNvPr id="3" name="Content Placeholder 2"/>
          <p:cNvSpPr>
            <a:spLocks noGrp="1"/>
          </p:cNvSpPr>
          <p:nvPr>
            <p:ph idx="1"/>
          </p:nvPr>
        </p:nvSpPr>
        <p:spPr>
          <a:xfrm>
            <a:off x="553453" y="1248112"/>
            <a:ext cx="11069051" cy="5465509"/>
          </a:xfrm>
        </p:spPr>
        <p:txBody>
          <a:bodyPr>
            <a:noAutofit/>
          </a:bodyPr>
          <a:lstStyle/>
          <a:p>
            <a:pPr marL="0" indent="0">
              <a:buNone/>
            </a:pPr>
            <a:r>
              <a:rPr lang="en-GB" sz="2400" b="1" dirty="0"/>
              <a:t>Inheritance Class Hierarchy</a:t>
            </a:r>
            <a:endParaRPr lang="en-US" sz="2400" dirty="0"/>
          </a:p>
          <a:p>
            <a:pPr marL="0" indent="0">
              <a:buNone/>
            </a:pPr>
            <a:r>
              <a:rPr lang="en-US" sz="2400" dirty="0"/>
              <a:t>In the following, </a:t>
            </a:r>
            <a:r>
              <a:rPr lang="en-US" sz="2400" b="1" dirty="0"/>
              <a:t>Person</a:t>
            </a:r>
            <a:r>
              <a:rPr lang="en-US" sz="2400" dirty="0"/>
              <a:t> is a superclass to the classes </a:t>
            </a:r>
            <a:r>
              <a:rPr lang="en-US" sz="2400" b="1" dirty="0"/>
              <a:t>Employee</a:t>
            </a:r>
            <a:r>
              <a:rPr lang="en-US" sz="2400" dirty="0"/>
              <a:t> and </a:t>
            </a:r>
            <a:r>
              <a:rPr lang="en-US" sz="2400" b="1" dirty="0"/>
              <a:t>Customer</a:t>
            </a:r>
            <a:endParaRPr lang="en-US" sz="2400" dirty="0"/>
          </a:p>
        </p:txBody>
      </p:sp>
      <p:pic>
        <p:nvPicPr>
          <p:cNvPr id="4" name="Picture 3"/>
          <p:cNvPicPr/>
          <p:nvPr/>
        </p:nvPicPr>
        <p:blipFill>
          <a:blip r:embed="rId2">
            <a:extLst>
              <a:ext uri="{28A0092B-C50C-407E-A947-70E740481C1C}">
                <a14:useLocalDpi xmlns:a14="http://schemas.microsoft.com/office/drawing/2010/main" val="0"/>
              </a:ext>
            </a:extLst>
          </a:blip>
          <a:srcRect t="8730"/>
          <a:stretch>
            <a:fillRect/>
          </a:stretch>
        </p:blipFill>
        <p:spPr bwMode="auto">
          <a:xfrm>
            <a:off x="877887" y="2216299"/>
            <a:ext cx="5564814" cy="3948931"/>
          </a:xfrm>
          <a:prstGeom prst="rect">
            <a:avLst/>
          </a:prstGeom>
          <a:noFill/>
          <a:ln>
            <a:noFill/>
          </a:ln>
          <a:extLst/>
        </p:spPr>
      </p:pic>
      <p:sp>
        <p:nvSpPr>
          <p:cNvPr id="5" name="Rectangle 4"/>
          <p:cNvSpPr/>
          <p:nvPr/>
        </p:nvSpPr>
        <p:spPr>
          <a:xfrm>
            <a:off x="781634" y="6189293"/>
            <a:ext cx="11129630" cy="461665"/>
          </a:xfrm>
          <a:prstGeom prst="rect">
            <a:avLst/>
          </a:prstGeom>
        </p:spPr>
        <p:txBody>
          <a:bodyPr wrap="square">
            <a:spAutoFit/>
          </a:bodyPr>
          <a:lstStyle/>
          <a:p>
            <a:r>
              <a:rPr lang="en-US" sz="2400" dirty="0"/>
              <a:t>Figure 6.4: Showing </a:t>
            </a:r>
            <a:r>
              <a:rPr lang="en-US" sz="2400" b="1" dirty="0"/>
              <a:t>Person</a:t>
            </a:r>
            <a:r>
              <a:rPr lang="en-US" sz="2400" dirty="0"/>
              <a:t> as a superclass to E</a:t>
            </a:r>
            <a:r>
              <a:rPr lang="en-US" sz="2400" b="1" dirty="0"/>
              <a:t>mployee</a:t>
            </a:r>
            <a:r>
              <a:rPr lang="en-US" sz="2400" dirty="0"/>
              <a:t> and </a:t>
            </a:r>
            <a:r>
              <a:rPr lang="en-US" sz="2400" b="1" dirty="0"/>
              <a:t>Customer</a:t>
            </a:r>
            <a:r>
              <a:rPr lang="en-US" sz="2400" dirty="0"/>
              <a:t> classes.</a:t>
            </a:r>
          </a:p>
        </p:txBody>
      </p:sp>
    </p:spTree>
    <p:extLst>
      <p:ext uri="{BB962C8B-B14F-4D97-AF65-F5344CB8AC3E}">
        <p14:creationId xmlns:p14="http://schemas.microsoft.com/office/powerpoint/2010/main" val="408018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8"/>
            <a:ext cx="10515600" cy="1325563"/>
          </a:xfrm>
        </p:spPr>
        <p:txBody>
          <a:bodyPr>
            <a:normAutofit/>
          </a:bodyPr>
          <a:lstStyle/>
          <a:p>
            <a:r>
              <a:rPr lang="en-GB" sz="3600" b="1" dirty="0" smtClean="0"/>
              <a:t>SUMMARY: Major </a:t>
            </a:r>
            <a:r>
              <a:rPr lang="en-GB" sz="3600" b="1" dirty="0"/>
              <a:t>Distinguishing Features of OOP:</a:t>
            </a:r>
            <a:endParaRPr lang="en-US" sz="3600" dirty="0"/>
          </a:p>
        </p:txBody>
      </p:sp>
      <p:sp>
        <p:nvSpPr>
          <p:cNvPr id="3" name="Content Placeholder 2"/>
          <p:cNvSpPr>
            <a:spLocks noGrp="1"/>
          </p:cNvSpPr>
          <p:nvPr>
            <p:ph idx="1"/>
          </p:nvPr>
        </p:nvSpPr>
        <p:spPr>
          <a:xfrm>
            <a:off x="553453" y="1248112"/>
            <a:ext cx="11069051" cy="5465509"/>
          </a:xfrm>
        </p:spPr>
        <p:txBody>
          <a:bodyPr>
            <a:noAutofit/>
          </a:bodyPr>
          <a:lstStyle/>
          <a:p>
            <a:pPr marL="0" indent="0">
              <a:buNone/>
            </a:pPr>
            <a:r>
              <a:rPr lang="en-US" sz="2400" b="1" dirty="0"/>
              <a:t>Designs with and without Inheritance – Spotting the difference</a:t>
            </a:r>
            <a:endParaRPr lang="en-US" sz="2400" dirty="0"/>
          </a:p>
        </p:txBody>
      </p:sp>
      <p:sp>
        <p:nvSpPr>
          <p:cNvPr id="5" name="Rectangle 4"/>
          <p:cNvSpPr/>
          <p:nvPr/>
        </p:nvSpPr>
        <p:spPr>
          <a:xfrm>
            <a:off x="685382" y="6357734"/>
            <a:ext cx="11129630" cy="461665"/>
          </a:xfrm>
          <a:prstGeom prst="rect">
            <a:avLst/>
          </a:prstGeom>
        </p:spPr>
        <p:txBody>
          <a:bodyPr wrap="square">
            <a:spAutoFit/>
          </a:bodyPr>
          <a:lstStyle/>
          <a:p>
            <a:r>
              <a:rPr lang="en-US" sz="2400" dirty="0"/>
              <a:t>Figure 6.5: Code repetition difference in no inheritance and with inheritance.</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781634" y="1674977"/>
            <a:ext cx="9060198" cy="4658693"/>
          </a:xfrm>
          <a:prstGeom prst="rect">
            <a:avLst/>
          </a:prstGeom>
          <a:noFill/>
          <a:ln>
            <a:noFill/>
          </a:ln>
          <a:extLst/>
        </p:spPr>
      </p:pic>
    </p:spTree>
    <p:extLst>
      <p:ext uri="{BB962C8B-B14F-4D97-AF65-F5344CB8AC3E}">
        <p14:creationId xmlns:p14="http://schemas.microsoft.com/office/powerpoint/2010/main" val="2565473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8"/>
            <a:ext cx="10515600" cy="1325563"/>
          </a:xfrm>
        </p:spPr>
        <p:txBody>
          <a:bodyPr>
            <a:normAutofit/>
          </a:bodyPr>
          <a:lstStyle/>
          <a:p>
            <a:r>
              <a:rPr lang="en-GB" sz="3600" b="1" dirty="0" smtClean="0"/>
              <a:t>SUMMARY: Major </a:t>
            </a:r>
            <a:r>
              <a:rPr lang="en-GB" sz="3600" b="1" dirty="0"/>
              <a:t>Distinguishing Features of OOP:</a:t>
            </a:r>
            <a:endParaRPr lang="en-US" sz="3600" dirty="0"/>
          </a:p>
        </p:txBody>
      </p:sp>
      <p:sp>
        <p:nvSpPr>
          <p:cNvPr id="5" name="Rectangle 4"/>
          <p:cNvSpPr/>
          <p:nvPr/>
        </p:nvSpPr>
        <p:spPr>
          <a:xfrm>
            <a:off x="685382" y="6357734"/>
            <a:ext cx="11129630" cy="430887"/>
          </a:xfrm>
          <a:prstGeom prst="rect">
            <a:avLst/>
          </a:prstGeom>
        </p:spPr>
        <p:txBody>
          <a:bodyPr wrap="square">
            <a:spAutoFit/>
          </a:bodyPr>
          <a:lstStyle/>
          <a:p>
            <a:r>
              <a:rPr lang="en-GB" sz="2200" dirty="0"/>
              <a:t>Figure 6.7: </a:t>
            </a:r>
            <a:r>
              <a:rPr lang="en-US" sz="2200" dirty="0"/>
              <a:t>A more summarized view of class relationship showing only the name compartment</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01592" y="1058780"/>
            <a:ext cx="6185426" cy="2389546"/>
          </a:xfrm>
          <a:prstGeom prst="rect">
            <a:avLst/>
          </a:prstGeom>
          <a:noFill/>
          <a:ln>
            <a:noFill/>
          </a:ln>
          <a:extLst/>
        </p:spPr>
      </p:pic>
      <p:sp>
        <p:nvSpPr>
          <p:cNvPr id="4" name="Rectangle 3"/>
          <p:cNvSpPr/>
          <p:nvPr/>
        </p:nvSpPr>
        <p:spPr>
          <a:xfrm>
            <a:off x="586240" y="3520515"/>
            <a:ext cx="5887959" cy="461665"/>
          </a:xfrm>
          <a:prstGeom prst="rect">
            <a:avLst/>
          </a:prstGeom>
        </p:spPr>
        <p:txBody>
          <a:bodyPr wrap="none">
            <a:spAutoFit/>
          </a:bodyPr>
          <a:lstStyle/>
          <a:p>
            <a:r>
              <a:rPr lang="en-GB" sz="2400" dirty="0"/>
              <a:t>Figure 6.6: A summarized view of inheritance:</a:t>
            </a:r>
            <a:endParaRPr lang="en-US" sz="2400" dirty="0"/>
          </a:p>
        </p:txBody>
      </p:sp>
      <p:grpSp>
        <p:nvGrpSpPr>
          <p:cNvPr id="8" name="Group 7"/>
          <p:cNvGrpSpPr/>
          <p:nvPr/>
        </p:nvGrpSpPr>
        <p:grpSpPr>
          <a:xfrm>
            <a:off x="2989935" y="4437721"/>
            <a:ext cx="5384044" cy="1578068"/>
            <a:chOff x="0" y="0"/>
            <a:chExt cx="7937640" cy="1826224"/>
          </a:xfrm>
        </p:grpSpPr>
        <p:sp>
          <p:nvSpPr>
            <p:cNvPr id="9" name="Rectangle 8"/>
            <p:cNvSpPr/>
            <p:nvPr/>
          </p:nvSpPr>
          <p:spPr>
            <a:xfrm>
              <a:off x="0" y="1153872"/>
              <a:ext cx="2138082" cy="6723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spcAft>
                  <a:spcPts val="0"/>
                </a:spcAft>
              </a:pPr>
              <a:r>
                <a:rPr lang="en-US" sz="1800" kern="1200">
                  <a:solidFill>
                    <a:srgbClr val="000000"/>
                  </a:solidFill>
                  <a:effectLst/>
                  <a:ea typeface="Times New Roman"/>
                  <a:cs typeface="Times New Roman"/>
                </a:rPr>
                <a:t>Employee</a:t>
              </a:r>
              <a:endParaRPr lang="en-US" sz="1200">
                <a:effectLst/>
                <a:latin typeface="Times New Roman"/>
                <a:ea typeface="Times New Roman"/>
              </a:endParaRPr>
            </a:p>
          </p:txBody>
        </p:sp>
        <p:sp>
          <p:nvSpPr>
            <p:cNvPr id="10" name="Rectangle 9"/>
            <p:cNvSpPr/>
            <p:nvPr/>
          </p:nvSpPr>
          <p:spPr>
            <a:xfrm>
              <a:off x="2888876" y="0"/>
              <a:ext cx="2138082" cy="6723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spcAft>
                  <a:spcPts val="0"/>
                </a:spcAft>
              </a:pPr>
              <a:r>
                <a:rPr lang="en-US" sz="1800" kern="1200">
                  <a:solidFill>
                    <a:srgbClr val="000000"/>
                  </a:solidFill>
                  <a:effectLst/>
                  <a:ea typeface="Times New Roman"/>
                  <a:cs typeface="Times New Roman"/>
                </a:rPr>
                <a:t>Person</a:t>
              </a:r>
              <a:endParaRPr lang="en-US" sz="1200">
                <a:effectLst/>
                <a:latin typeface="Times New Roman"/>
                <a:ea typeface="Times New Roman"/>
              </a:endParaRPr>
            </a:p>
          </p:txBody>
        </p:sp>
        <p:sp>
          <p:nvSpPr>
            <p:cNvPr id="11" name="Rectangle 10"/>
            <p:cNvSpPr/>
            <p:nvPr/>
          </p:nvSpPr>
          <p:spPr>
            <a:xfrm>
              <a:off x="5799558" y="1153872"/>
              <a:ext cx="2138082" cy="6723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spcAft>
                  <a:spcPts val="0"/>
                </a:spcAft>
              </a:pPr>
              <a:r>
                <a:rPr lang="en-US" sz="1800" kern="1200">
                  <a:solidFill>
                    <a:srgbClr val="000000"/>
                  </a:solidFill>
                  <a:effectLst/>
                  <a:ea typeface="Times New Roman"/>
                  <a:cs typeface="Times New Roman"/>
                </a:rPr>
                <a:t>Customer</a:t>
              </a:r>
              <a:endParaRPr lang="en-US" sz="1200">
                <a:effectLst/>
                <a:latin typeface="Times New Roman"/>
                <a:ea typeface="Times New Roman"/>
              </a:endParaRPr>
            </a:p>
          </p:txBody>
        </p:sp>
        <p:grpSp>
          <p:nvGrpSpPr>
            <p:cNvPr id="12" name="Group 11"/>
            <p:cNvGrpSpPr/>
            <p:nvPr/>
          </p:nvGrpSpPr>
          <p:grpSpPr>
            <a:xfrm>
              <a:off x="1082488" y="615990"/>
              <a:ext cx="2637864" cy="537882"/>
              <a:chOff x="1082488" y="615990"/>
              <a:chExt cx="2637864" cy="537882"/>
            </a:xfrm>
          </p:grpSpPr>
          <p:sp>
            <p:nvSpPr>
              <p:cNvPr id="18" name="Flowchart: Extract 17"/>
              <p:cNvSpPr/>
              <p:nvPr/>
            </p:nvSpPr>
            <p:spPr>
              <a:xfrm>
                <a:off x="3384175" y="615990"/>
                <a:ext cx="336177" cy="152400"/>
              </a:xfrm>
              <a:prstGeom prst="flowChartExtract">
                <a:avLst/>
              </a:prstGeom>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6000"/>
                  </a:lnSpc>
                  <a:spcAft>
                    <a:spcPts val="800"/>
                  </a:spcAft>
                </a:pPr>
                <a:r>
                  <a:rPr lang="en-GB" sz="1100">
                    <a:effectLst/>
                    <a:ea typeface="Times New Roman"/>
                    <a:cs typeface="Times New Roman"/>
                  </a:rPr>
                  <a:t> </a:t>
                </a:r>
                <a:endParaRPr lang="en-US" sz="1100">
                  <a:effectLst/>
                  <a:ea typeface="Calibri"/>
                  <a:cs typeface="Times New Roman"/>
                </a:endParaRPr>
              </a:p>
            </p:txBody>
          </p:sp>
          <p:cxnSp>
            <p:nvCxnSpPr>
              <p:cNvPr id="19" name="Straight Connector 18"/>
              <p:cNvCxnSpPr/>
              <p:nvPr/>
            </p:nvCxnSpPr>
            <p:spPr>
              <a:xfrm flipH="1">
                <a:off x="3558986" y="768390"/>
                <a:ext cx="1" cy="2061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1082488" y="961131"/>
                <a:ext cx="2489945"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1095935" y="974578"/>
                <a:ext cx="0" cy="179294"/>
              </a:xfrm>
              <a:prstGeom prst="line">
                <a:avLst/>
              </a:prstGeom>
            </p:spPr>
            <p:style>
              <a:lnRef idx="1">
                <a:schemeClr val="dk1"/>
              </a:lnRef>
              <a:fillRef idx="0">
                <a:schemeClr val="dk1"/>
              </a:fillRef>
              <a:effectRef idx="0">
                <a:schemeClr val="dk1"/>
              </a:effectRef>
              <a:fontRef idx="minor">
                <a:schemeClr val="tx1"/>
              </a:fontRef>
            </p:style>
          </p:cxnSp>
        </p:grpSp>
        <p:grpSp>
          <p:nvGrpSpPr>
            <p:cNvPr id="13" name="Group 12"/>
            <p:cNvGrpSpPr/>
            <p:nvPr/>
          </p:nvGrpSpPr>
          <p:grpSpPr>
            <a:xfrm flipH="1">
              <a:off x="4276159" y="633921"/>
              <a:ext cx="2595288" cy="519953"/>
              <a:chOff x="4276159" y="633919"/>
              <a:chExt cx="2637864" cy="537882"/>
            </a:xfrm>
          </p:grpSpPr>
          <p:sp>
            <p:nvSpPr>
              <p:cNvPr id="14" name="Flowchart: Extract 13"/>
              <p:cNvSpPr/>
              <p:nvPr/>
            </p:nvSpPr>
            <p:spPr>
              <a:xfrm>
                <a:off x="6577846" y="633919"/>
                <a:ext cx="336177" cy="152400"/>
              </a:xfrm>
              <a:prstGeom prst="flowChartExtract">
                <a:avLst/>
              </a:prstGeom>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6000"/>
                  </a:lnSpc>
                  <a:spcAft>
                    <a:spcPts val="800"/>
                  </a:spcAft>
                </a:pPr>
                <a:r>
                  <a:rPr lang="en-GB" sz="1100">
                    <a:effectLst/>
                    <a:ea typeface="Times New Roman"/>
                    <a:cs typeface="Times New Roman"/>
                  </a:rPr>
                  <a:t> </a:t>
                </a:r>
                <a:endParaRPr lang="en-US" sz="1100">
                  <a:effectLst/>
                  <a:ea typeface="Calibri"/>
                  <a:cs typeface="Times New Roman"/>
                </a:endParaRPr>
              </a:p>
            </p:txBody>
          </p:sp>
          <p:cxnSp>
            <p:nvCxnSpPr>
              <p:cNvPr id="15" name="Straight Connector 14"/>
              <p:cNvCxnSpPr/>
              <p:nvPr/>
            </p:nvCxnSpPr>
            <p:spPr>
              <a:xfrm flipH="1">
                <a:off x="6752657" y="786319"/>
                <a:ext cx="1" cy="2061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a:off x="4276159" y="979060"/>
                <a:ext cx="2489945"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4289606" y="992507"/>
                <a:ext cx="0" cy="179294"/>
              </a:xfrm>
              <a:prstGeom prst="line">
                <a:avLst/>
              </a:prstGeom>
            </p:spPr>
            <p:style>
              <a:lnRef idx="1">
                <a:schemeClr val="dk1"/>
              </a:lnRef>
              <a:fillRef idx="0">
                <a:schemeClr val="dk1"/>
              </a:fillRef>
              <a:effectRef idx="0">
                <a:schemeClr val="dk1"/>
              </a:effectRef>
              <a:fontRef idx="minor">
                <a:schemeClr val="tx1"/>
              </a:fontRef>
            </p:style>
          </p:cxnSp>
        </p:grpSp>
      </p:grpSp>
      <p:cxnSp>
        <p:nvCxnSpPr>
          <p:cNvPr id="22" name="Straight Arrow Connector 21"/>
          <p:cNvCxnSpPr/>
          <p:nvPr/>
        </p:nvCxnSpPr>
        <p:spPr>
          <a:xfrm>
            <a:off x="8849184" y="4658310"/>
            <a:ext cx="0" cy="1169035"/>
          </a:xfrm>
          <a:prstGeom prst="straightConnector1">
            <a:avLst/>
          </a:prstGeom>
          <a:ln w="9525">
            <a:prstDash val="lgDashDotDot"/>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2672972" y="4819917"/>
            <a:ext cx="0" cy="1093885"/>
          </a:xfrm>
          <a:prstGeom prst="straightConnector1">
            <a:avLst/>
          </a:prstGeom>
          <a:ln w="9525">
            <a:prstDash val="lgDashDotDot"/>
            <a:tailEnd type="arrow"/>
          </a:ln>
        </p:spPr>
        <p:style>
          <a:lnRef idx="1">
            <a:schemeClr val="dk1"/>
          </a:lnRef>
          <a:fillRef idx="0">
            <a:schemeClr val="dk1"/>
          </a:fillRef>
          <a:effectRef idx="0">
            <a:schemeClr val="dk1"/>
          </a:effectRef>
          <a:fontRef idx="minor">
            <a:schemeClr val="tx1"/>
          </a:fontRef>
        </p:style>
      </p:cxnSp>
      <p:sp>
        <p:nvSpPr>
          <p:cNvPr id="25" name="Rectangle 24"/>
          <p:cNvSpPr/>
          <p:nvPr/>
        </p:nvSpPr>
        <p:spPr>
          <a:xfrm>
            <a:off x="8993562" y="5073255"/>
            <a:ext cx="2195806" cy="361546"/>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spcAft>
                <a:spcPts val="0"/>
              </a:spcAft>
            </a:pPr>
            <a:r>
              <a:rPr lang="en-GB" sz="2200" kern="1200">
                <a:solidFill>
                  <a:srgbClr val="000000"/>
                </a:solidFill>
                <a:effectLst/>
                <a:ea typeface="Times New Roman"/>
                <a:cs typeface="Times New Roman"/>
              </a:rPr>
              <a:t>Specialisation</a:t>
            </a:r>
            <a:endParaRPr lang="en-US" sz="2200">
              <a:effectLst/>
              <a:latin typeface="Times New Roman"/>
              <a:ea typeface="Times New Roman"/>
            </a:endParaRPr>
          </a:p>
        </p:txBody>
      </p:sp>
      <p:sp>
        <p:nvSpPr>
          <p:cNvPr id="26" name="Rectangle 25"/>
          <p:cNvSpPr/>
          <p:nvPr/>
        </p:nvSpPr>
        <p:spPr>
          <a:xfrm>
            <a:off x="354889" y="5241244"/>
            <a:ext cx="2195806" cy="361546"/>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r>
              <a:rPr lang="en-GB" sz="2400" dirty="0" smtClean="0"/>
              <a:t>Generalisation</a:t>
            </a:r>
            <a:endParaRPr lang="en-US" sz="2400" dirty="0"/>
          </a:p>
        </p:txBody>
      </p:sp>
      <p:sp>
        <p:nvSpPr>
          <p:cNvPr id="27" name="Rectangle 26"/>
          <p:cNvSpPr/>
          <p:nvPr/>
        </p:nvSpPr>
        <p:spPr>
          <a:xfrm>
            <a:off x="7432926" y="1495533"/>
            <a:ext cx="4526464" cy="280076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200" dirty="0"/>
              <a:t>Generalization is the term </a:t>
            </a:r>
            <a:r>
              <a:rPr lang="en-US" sz="2200" dirty="0" smtClean="0"/>
              <a:t>used </a:t>
            </a:r>
            <a:r>
              <a:rPr lang="en-US" sz="2200" dirty="0"/>
              <a:t>to denote abstraction of common properties into a base class in </a:t>
            </a:r>
            <a:r>
              <a:rPr lang="en-US" sz="2200" dirty="0" smtClean="0"/>
              <a:t>UML(unified modeling language). The</a:t>
            </a:r>
            <a:r>
              <a:rPr lang="en-US" sz="2200" dirty="0"/>
              <a:t> UML diagram's Generalization association is also known as Inheritance. </a:t>
            </a:r>
            <a:r>
              <a:rPr lang="en-US" sz="2200" dirty="0" smtClean="0"/>
              <a:t>Going </a:t>
            </a:r>
            <a:r>
              <a:rPr lang="en-US" sz="2200" dirty="0"/>
              <a:t>specific into subclasses is </a:t>
            </a:r>
            <a:r>
              <a:rPr lang="en-US" sz="2200" dirty="0" smtClean="0"/>
              <a:t>called </a:t>
            </a:r>
            <a:r>
              <a:rPr lang="en-US" sz="2200" dirty="0"/>
              <a:t>specialization. </a:t>
            </a:r>
          </a:p>
        </p:txBody>
      </p:sp>
    </p:spTree>
    <p:extLst>
      <p:ext uri="{BB962C8B-B14F-4D97-AF65-F5344CB8AC3E}">
        <p14:creationId xmlns:p14="http://schemas.microsoft.com/office/powerpoint/2010/main" val="2455874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5"/>
            <a:ext cx="10515600" cy="606425"/>
          </a:xfrm>
        </p:spPr>
        <p:txBody>
          <a:bodyPr>
            <a:normAutofit/>
          </a:bodyPr>
          <a:lstStyle/>
          <a:p>
            <a:r>
              <a:rPr lang="en-GB" sz="3200" b="1" dirty="0" smtClean="0"/>
              <a:t>Tasks:</a:t>
            </a:r>
            <a:endParaRPr lang="en-US" sz="3200" b="1" dirty="0"/>
          </a:p>
        </p:txBody>
      </p:sp>
      <p:sp>
        <p:nvSpPr>
          <p:cNvPr id="3" name="Content Placeholder 2"/>
          <p:cNvSpPr>
            <a:spLocks noGrp="1"/>
          </p:cNvSpPr>
          <p:nvPr>
            <p:ph idx="1"/>
          </p:nvPr>
        </p:nvSpPr>
        <p:spPr>
          <a:xfrm>
            <a:off x="495300" y="930275"/>
            <a:ext cx="11296650" cy="5927726"/>
          </a:xfrm>
        </p:spPr>
        <p:txBody>
          <a:bodyPr>
            <a:noAutofit/>
          </a:bodyPr>
          <a:lstStyle/>
          <a:p>
            <a:pPr marL="514350" lvl="0" indent="-514350">
              <a:buFont typeface="+mj-lt"/>
              <a:buAutoNum type="arabicParenR"/>
            </a:pPr>
            <a:r>
              <a:rPr lang="en-GB" sz="2100" dirty="0"/>
              <a:t>Briefly explain the idea of class creation in line with making a </a:t>
            </a:r>
            <a:r>
              <a:rPr lang="en-GB" sz="2100" dirty="0" err="1"/>
              <a:t>datatype</a:t>
            </a:r>
            <a:r>
              <a:rPr lang="en-GB" sz="2100" dirty="0" smtClean="0"/>
              <a:t>.</a:t>
            </a:r>
          </a:p>
          <a:p>
            <a:pPr marL="514350" indent="-514350">
              <a:buFont typeface="+mj-lt"/>
              <a:buAutoNum type="arabicParenR"/>
            </a:pPr>
            <a:r>
              <a:rPr lang="en-GB" sz="2100" dirty="0"/>
              <a:t>Why do we characteristically make the </a:t>
            </a:r>
            <a:r>
              <a:rPr lang="en-GB" sz="2100" dirty="0" smtClean="0"/>
              <a:t>data/variables members of a class </a:t>
            </a:r>
            <a:r>
              <a:rPr lang="en-GB" sz="2100" b="1" dirty="0"/>
              <a:t>private</a:t>
            </a:r>
            <a:r>
              <a:rPr lang="en-GB" sz="2100" dirty="0" smtClean="0"/>
              <a:t>:?</a:t>
            </a:r>
            <a:endParaRPr lang="en-US" sz="2100" dirty="0"/>
          </a:p>
          <a:p>
            <a:pPr marL="514350" lvl="0" indent="-514350">
              <a:buFont typeface="+mj-lt"/>
              <a:buAutoNum type="arabicParenR"/>
            </a:pPr>
            <a:r>
              <a:rPr lang="en-GB" sz="2100" dirty="0"/>
              <a:t>Define the following terms: (i)  Object	    (ii) Attribute	(iii) Behaviour</a:t>
            </a:r>
            <a:endParaRPr lang="en-US" sz="2100" dirty="0"/>
          </a:p>
          <a:p>
            <a:pPr marL="514350" lvl="0" indent="-514350">
              <a:buFont typeface="+mj-lt"/>
              <a:buAutoNum type="arabicParenR"/>
            </a:pPr>
            <a:r>
              <a:rPr lang="en-GB" sz="2100" dirty="0"/>
              <a:t>Define the following terms: (i)   </a:t>
            </a:r>
            <a:r>
              <a:rPr lang="en-GB" sz="2100" dirty="0" err="1"/>
              <a:t>Mutator</a:t>
            </a:r>
            <a:r>
              <a:rPr lang="en-GB" sz="2100" dirty="0"/>
              <a:t>       (ii)   </a:t>
            </a:r>
            <a:r>
              <a:rPr lang="en-GB" sz="2100" dirty="0" err="1"/>
              <a:t>Accessor</a:t>
            </a:r>
            <a:r>
              <a:rPr lang="en-GB" sz="2100" dirty="0"/>
              <a:t>	(iii)  </a:t>
            </a:r>
            <a:r>
              <a:rPr lang="en-GB" sz="2100" dirty="0" smtClean="0"/>
              <a:t>Constructor</a:t>
            </a:r>
          </a:p>
          <a:p>
            <a:pPr marL="514350" indent="-514350">
              <a:buFont typeface="+mj-lt"/>
              <a:buAutoNum type="arabicParenR"/>
            </a:pPr>
            <a:r>
              <a:rPr lang="en-GB" sz="2100" dirty="0"/>
              <a:t>Draw the UML class diagram for a named class having two methods in which one is public and the other is void</a:t>
            </a:r>
            <a:endParaRPr lang="en-US" sz="2100" dirty="0"/>
          </a:p>
          <a:p>
            <a:pPr marL="514350" indent="-514350">
              <a:buFont typeface="+mj-lt"/>
              <a:buAutoNum type="arabicParenR"/>
            </a:pPr>
            <a:r>
              <a:rPr lang="en-GB" sz="2100" dirty="0" smtClean="0"/>
              <a:t>Using </a:t>
            </a:r>
            <a:r>
              <a:rPr lang="en-GB" sz="2100" dirty="0"/>
              <a:t>Object Oriented Programming, implement a Class for </a:t>
            </a:r>
            <a:r>
              <a:rPr lang="en-GB" sz="2100" b="1" dirty="0"/>
              <a:t>Calculator</a:t>
            </a:r>
            <a:r>
              <a:rPr lang="en-GB" sz="2100" dirty="0"/>
              <a:t>. </a:t>
            </a:r>
            <a:r>
              <a:rPr lang="en-GB" sz="2100" dirty="0" smtClean="0"/>
              <a:t>Create 4 functions within </a:t>
            </a:r>
            <a:r>
              <a:rPr lang="en-GB" sz="2100" dirty="0"/>
              <a:t>the Calculator class to implement addition, multiplication, subtraction and division. </a:t>
            </a:r>
            <a:r>
              <a:rPr lang="en-GB" sz="2100" dirty="0" smtClean="0"/>
              <a:t>Your main program  should read in two inputs, </a:t>
            </a:r>
            <a:r>
              <a:rPr lang="en-GB" sz="2100" dirty="0"/>
              <a:t>and </a:t>
            </a:r>
            <a:r>
              <a:rPr lang="en-GB" sz="2100" dirty="0" smtClean="0"/>
              <a:t>output result for the operations.</a:t>
            </a:r>
            <a:endParaRPr lang="en-US" sz="2100" dirty="0"/>
          </a:p>
          <a:p>
            <a:pPr marL="514350" lvl="0" indent="-514350">
              <a:buFont typeface="+mj-lt"/>
              <a:buAutoNum type="arabicParenR"/>
            </a:pPr>
            <a:r>
              <a:rPr lang="en-GB" sz="2100" dirty="0"/>
              <a:t>The </a:t>
            </a:r>
            <a:r>
              <a:rPr lang="en-GB" sz="2100" b="1" dirty="0"/>
              <a:t>set</a:t>
            </a:r>
            <a:r>
              <a:rPr lang="en-GB" sz="2100" dirty="0"/>
              <a:t> </a:t>
            </a:r>
            <a:r>
              <a:rPr lang="en-GB" sz="2100" dirty="0" smtClean="0"/>
              <a:t>function could </a:t>
            </a:r>
            <a:r>
              <a:rPr lang="en-GB" sz="2100" dirty="0"/>
              <a:t>also be used to validate data before assigning it to the data member. Write a </a:t>
            </a:r>
            <a:r>
              <a:rPr lang="en-GB" sz="2100" b="1" dirty="0"/>
              <a:t>set</a:t>
            </a:r>
            <a:r>
              <a:rPr lang="en-GB" sz="2100" dirty="0"/>
              <a:t> method that validates user’s input for a clock object such that “</a:t>
            </a:r>
            <a:r>
              <a:rPr lang="en-GB" sz="2100" b="1" dirty="0"/>
              <a:t>26</a:t>
            </a:r>
            <a:r>
              <a:rPr lang="en-GB" sz="2100" dirty="0"/>
              <a:t>:50:12” would be alarmed invalid for </a:t>
            </a:r>
            <a:r>
              <a:rPr lang="en-GB" sz="2100" b="1" dirty="0" err="1"/>
              <a:t>hh:mm:ss</a:t>
            </a:r>
            <a:r>
              <a:rPr lang="en-GB" sz="2100" dirty="0"/>
              <a:t> format (hours can’t be up to 26).</a:t>
            </a:r>
            <a:endParaRPr lang="en-US" sz="2100" dirty="0"/>
          </a:p>
          <a:p>
            <a:pPr marL="514350" lvl="0" indent="-514350">
              <a:buFont typeface="+mj-lt"/>
              <a:buAutoNum type="arabicParenR"/>
            </a:pPr>
            <a:r>
              <a:rPr lang="en-GB" sz="2100" dirty="0"/>
              <a:t>Imagine the various activities at an ATM (Automated Teller Machine) that can aid successful transaction between your Bank and you. Using object </a:t>
            </a:r>
            <a:r>
              <a:rPr lang="en-GB" sz="2100" dirty="0" smtClean="0"/>
              <a:t>oriented concept</a:t>
            </a:r>
            <a:r>
              <a:rPr lang="en-GB" sz="2100" dirty="0"/>
              <a:t>, </a:t>
            </a:r>
            <a:r>
              <a:rPr lang="en-GB" sz="2100" dirty="0" smtClean="0"/>
              <a:t>develop a class having operations </a:t>
            </a:r>
            <a:r>
              <a:rPr lang="en-GB" sz="2100" dirty="0"/>
              <a:t>that would do the following:  (i) checking your balance    (ii) making withdrawal   and (iii) making deposit.  </a:t>
            </a:r>
            <a:endParaRPr lang="en-US" sz="2100" dirty="0"/>
          </a:p>
          <a:p>
            <a:pPr marL="514350" lvl="0" indent="-514350">
              <a:buFont typeface="+mj-lt"/>
              <a:buAutoNum type="arabicParenR"/>
            </a:pPr>
            <a:endParaRPr lang="en-US" sz="2100" dirty="0"/>
          </a:p>
        </p:txBody>
      </p:sp>
    </p:spTree>
    <p:extLst>
      <p:ext uri="{BB962C8B-B14F-4D97-AF65-F5344CB8AC3E}">
        <p14:creationId xmlns:p14="http://schemas.microsoft.com/office/powerpoint/2010/main" val="1940498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992" y="287061"/>
            <a:ext cx="11206639" cy="2761119"/>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buNone/>
            </a:pPr>
            <a:r>
              <a:rPr lang="en-GB" sz="3200" b="1" i="1" dirty="0" smtClean="0"/>
              <a:t>Assessing Elements of an array:</a:t>
            </a:r>
          </a:p>
          <a:p>
            <a:pPr marL="0" indent="0">
              <a:buNone/>
            </a:pPr>
            <a:r>
              <a:rPr lang="en-GB" sz="3200" dirty="0" smtClean="0"/>
              <a:t>The First element can be referenced as: </a:t>
            </a:r>
            <a:r>
              <a:rPr lang="en-GB" sz="3200" b="1" dirty="0" err="1" smtClean="0"/>
              <a:t>cout</a:t>
            </a:r>
            <a:r>
              <a:rPr lang="en-GB" sz="3200" b="1" dirty="0" smtClean="0"/>
              <a:t>&lt;&lt;points[0];</a:t>
            </a:r>
            <a:endParaRPr lang="en-GB" sz="3200" dirty="0" smtClean="0"/>
          </a:p>
          <a:p>
            <a:pPr marL="0" indent="0">
              <a:buNone/>
            </a:pPr>
            <a:r>
              <a:rPr lang="en-GB" sz="3200" dirty="0"/>
              <a:t>The </a:t>
            </a:r>
            <a:r>
              <a:rPr lang="en-GB" sz="3200" dirty="0" smtClean="0"/>
              <a:t>Second element </a:t>
            </a:r>
            <a:r>
              <a:rPr lang="en-GB" sz="3200" dirty="0"/>
              <a:t>can be referenced as</a:t>
            </a:r>
            <a:r>
              <a:rPr lang="en-GB" sz="3200" dirty="0" smtClean="0"/>
              <a:t>: </a:t>
            </a:r>
            <a:r>
              <a:rPr lang="en-GB" sz="3200" b="1" dirty="0" err="1" smtClean="0"/>
              <a:t>cout</a:t>
            </a:r>
            <a:r>
              <a:rPr lang="en-GB" sz="3200" b="1" dirty="0"/>
              <a:t>&lt;&lt;</a:t>
            </a:r>
            <a:r>
              <a:rPr lang="en-GB" sz="3200" b="1" dirty="0" smtClean="0"/>
              <a:t>points[1];</a:t>
            </a:r>
            <a:endParaRPr lang="en-GB" sz="3200" dirty="0"/>
          </a:p>
          <a:p>
            <a:pPr marL="0" indent="0">
              <a:buNone/>
            </a:pPr>
            <a:r>
              <a:rPr lang="en-GB" sz="3200" dirty="0" smtClean="0"/>
              <a:t>The Last element in a 4 element- array can </a:t>
            </a:r>
            <a:r>
              <a:rPr lang="en-GB" sz="3200" dirty="0"/>
              <a:t>be referenced as</a:t>
            </a:r>
            <a:r>
              <a:rPr lang="en-GB" sz="3200" dirty="0" smtClean="0"/>
              <a:t>:</a:t>
            </a:r>
          </a:p>
          <a:p>
            <a:pPr marL="0" indent="0">
              <a:buNone/>
            </a:pPr>
            <a:r>
              <a:rPr lang="en-GB" sz="3200" b="1" dirty="0" smtClean="0"/>
              <a:t>                         </a:t>
            </a:r>
            <a:r>
              <a:rPr lang="en-GB" sz="3200" b="1" dirty="0" err="1" smtClean="0"/>
              <a:t>cout</a:t>
            </a:r>
            <a:r>
              <a:rPr lang="en-GB" sz="3200" b="1" dirty="0"/>
              <a:t>&lt;&lt;</a:t>
            </a:r>
            <a:r>
              <a:rPr lang="en-GB" sz="3200" b="1" dirty="0" smtClean="0"/>
              <a:t>points[3];</a:t>
            </a:r>
            <a:endParaRPr lang="en-GB" sz="3200" dirty="0"/>
          </a:p>
          <a:p>
            <a:pPr marL="0" indent="0">
              <a:buNone/>
            </a:pPr>
            <a:endParaRPr lang="en-GB" sz="3200" b="1" i="1" dirty="0" smtClean="0"/>
          </a:p>
          <a:p>
            <a:pPr marL="0" indent="0">
              <a:buNone/>
            </a:pPr>
            <a:endParaRPr lang="en-GB" sz="3200" b="1" dirty="0"/>
          </a:p>
        </p:txBody>
      </p:sp>
      <p:sp>
        <p:nvSpPr>
          <p:cNvPr id="6" name="Content Placeholder 2"/>
          <p:cNvSpPr txBox="1">
            <a:spLocks/>
          </p:cNvSpPr>
          <p:nvPr/>
        </p:nvSpPr>
        <p:spPr>
          <a:xfrm>
            <a:off x="472014" y="3206706"/>
            <a:ext cx="11198618" cy="3651293"/>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Elements here can also be accessed </a:t>
            </a:r>
            <a:r>
              <a:rPr lang="en-GB" sz="3200" b="1" dirty="0" smtClean="0"/>
              <a:t>using a loop as follows:</a:t>
            </a:r>
            <a:endParaRPr lang="en-US" sz="3200" b="1" dirty="0"/>
          </a:p>
          <a:p>
            <a:pPr marL="0" indent="0">
              <a:buNone/>
            </a:pPr>
            <a:endParaRPr lang="en-GB" sz="3200" b="1" dirty="0" smtClean="0"/>
          </a:p>
          <a:p>
            <a:pPr marL="0" indent="0">
              <a:buNone/>
            </a:pPr>
            <a:r>
              <a:rPr lang="en-GB" sz="3200" b="1" dirty="0" smtClean="0"/>
              <a:t>for(</a:t>
            </a:r>
            <a:r>
              <a:rPr lang="en-GB" sz="3200" b="1" dirty="0" err="1" smtClean="0"/>
              <a:t>int</a:t>
            </a:r>
            <a:r>
              <a:rPr lang="en-GB" sz="3200" b="1" dirty="0" smtClean="0"/>
              <a:t> i </a:t>
            </a:r>
            <a:r>
              <a:rPr lang="en-GB" sz="3200" b="1" dirty="0"/>
              <a:t>= 0; i&lt;4; ++i)</a:t>
            </a:r>
          </a:p>
          <a:p>
            <a:pPr marL="0" indent="0">
              <a:buNone/>
            </a:pPr>
            <a:r>
              <a:rPr lang="en-GB" sz="3200" b="1" dirty="0"/>
              <a:t>{</a:t>
            </a:r>
          </a:p>
          <a:p>
            <a:pPr marL="0" indent="0">
              <a:buNone/>
            </a:pPr>
            <a:r>
              <a:rPr lang="en-GB" sz="3200" b="1" dirty="0"/>
              <a:t>     </a:t>
            </a:r>
            <a:r>
              <a:rPr lang="en-GB" sz="3200" b="1" dirty="0" err="1" smtClean="0"/>
              <a:t>cout</a:t>
            </a:r>
            <a:r>
              <a:rPr lang="en-GB" sz="3200" b="1" dirty="0" smtClean="0"/>
              <a:t>&lt;&lt;points[i</a:t>
            </a:r>
            <a:r>
              <a:rPr lang="en-GB" sz="3200" b="1" dirty="0"/>
              <a:t>] </a:t>
            </a:r>
            <a:r>
              <a:rPr lang="en-GB" sz="3200" b="1" dirty="0" smtClean="0"/>
              <a:t>;</a:t>
            </a:r>
            <a:endParaRPr lang="en-GB" sz="3200" b="1" dirty="0"/>
          </a:p>
          <a:p>
            <a:pPr marL="0" indent="0">
              <a:buNone/>
            </a:pPr>
            <a:r>
              <a:rPr lang="en-GB" sz="3200" b="1" dirty="0" smtClean="0"/>
              <a:t>}</a:t>
            </a:r>
            <a:endParaRPr lang="en-GB" sz="3200" b="1" dirty="0"/>
          </a:p>
        </p:txBody>
      </p:sp>
    </p:spTree>
    <p:extLst>
      <p:ext uri="{BB962C8B-B14F-4D97-AF65-F5344CB8AC3E}">
        <p14:creationId xmlns:p14="http://schemas.microsoft.com/office/powerpoint/2010/main" val="3117889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198"/>
            <a:ext cx="10515600" cy="787557"/>
          </a:xfrm>
        </p:spPr>
        <p:txBody>
          <a:bodyPr>
            <a:normAutofit/>
          </a:bodyPr>
          <a:lstStyle/>
          <a:p>
            <a:pPr fontAlgn="t">
              <a:lnSpc>
                <a:spcPct val="100000"/>
              </a:lnSpc>
              <a:spcBef>
                <a:spcPts val="0"/>
              </a:spcBef>
              <a:defRPr/>
            </a:pPr>
            <a:r>
              <a:rPr lang="en-US" sz="3600" b="1" dirty="0" smtClean="0"/>
              <a:t>String Type: (In Summary)</a:t>
            </a:r>
            <a:endParaRPr lang="en-US" sz="3600" b="1" dirty="0"/>
          </a:p>
        </p:txBody>
      </p:sp>
      <p:sp>
        <p:nvSpPr>
          <p:cNvPr id="3" name="Content Placeholder 2"/>
          <p:cNvSpPr>
            <a:spLocks noGrp="1"/>
          </p:cNvSpPr>
          <p:nvPr>
            <p:ph idx="1"/>
          </p:nvPr>
        </p:nvSpPr>
        <p:spPr>
          <a:xfrm>
            <a:off x="838200" y="839755"/>
            <a:ext cx="10515600" cy="4351338"/>
          </a:xfrm>
        </p:spPr>
        <p:txBody>
          <a:bodyPr>
            <a:noAutofit/>
          </a:bodyPr>
          <a:lstStyle/>
          <a:p>
            <a:pPr marL="0" indent="0">
              <a:buNone/>
            </a:pPr>
            <a:r>
              <a:rPr lang="en-GB" sz="3200" dirty="0" smtClean="0"/>
              <a:t>In C, a string is created simply as array of characters </a:t>
            </a:r>
            <a:r>
              <a:rPr lang="en-GB" sz="3200" dirty="0"/>
              <a:t>terminated with the null character '\0'. </a:t>
            </a:r>
            <a:r>
              <a:rPr lang="en-GB" sz="3200" dirty="0" smtClean="0"/>
              <a:t>The </a:t>
            </a:r>
            <a:r>
              <a:rPr lang="en-GB" sz="3200" dirty="0"/>
              <a:t>latest ANSI/ISO </a:t>
            </a:r>
            <a:r>
              <a:rPr lang="en-GB" sz="3200" dirty="0" smtClean="0"/>
              <a:t>standard for </a:t>
            </a:r>
            <a:r>
              <a:rPr lang="en-GB" sz="3200" dirty="0"/>
              <a:t>C++ specified that C++ must now also have a class string that allows </a:t>
            </a:r>
            <a:r>
              <a:rPr lang="en-GB" sz="3200" dirty="0" smtClean="0"/>
              <a:t>the programmer </a:t>
            </a:r>
            <a:r>
              <a:rPr lang="en-GB" sz="3200" dirty="0"/>
              <a:t>to treat strings </a:t>
            </a:r>
            <a:r>
              <a:rPr lang="en-GB" sz="3200" dirty="0" smtClean="0"/>
              <a:t>like a basic </a:t>
            </a:r>
            <a:r>
              <a:rPr lang="en-GB" sz="3200" dirty="0"/>
              <a:t>data type without needing to worry </a:t>
            </a:r>
            <a:r>
              <a:rPr lang="en-GB" sz="3200" dirty="0" smtClean="0"/>
              <a:t>about implementation </a:t>
            </a:r>
            <a:r>
              <a:rPr lang="en-GB" sz="3200" dirty="0"/>
              <a:t>details</a:t>
            </a:r>
            <a:r>
              <a:rPr lang="en-GB" sz="3200" dirty="0" smtClean="0"/>
              <a:t>. </a:t>
            </a:r>
            <a:r>
              <a:rPr lang="en-GB" sz="3200" dirty="0"/>
              <a:t>The </a:t>
            </a:r>
            <a:r>
              <a:rPr lang="en-GB" sz="3200" b="1" dirty="0"/>
              <a:t>class</a:t>
            </a:r>
            <a:r>
              <a:rPr lang="en-GB" sz="3200" dirty="0"/>
              <a:t> </a:t>
            </a:r>
            <a:r>
              <a:rPr lang="en-GB" sz="3200" dirty="0" smtClean="0"/>
              <a:t>string in C++ </a:t>
            </a:r>
            <a:r>
              <a:rPr lang="en-GB" sz="3200" dirty="0"/>
              <a:t>provides more versatile string </a:t>
            </a:r>
            <a:r>
              <a:rPr lang="en-GB" sz="3200" dirty="0" smtClean="0"/>
              <a:t>representation </a:t>
            </a:r>
            <a:r>
              <a:rPr lang="en-US" sz="3200" dirty="0" smtClean="0"/>
              <a:t>than </a:t>
            </a:r>
            <a:r>
              <a:rPr lang="en-US" sz="3200" dirty="0"/>
              <a:t>the C </a:t>
            </a:r>
            <a:r>
              <a:rPr lang="en-US" sz="3200" dirty="0" smtClean="0"/>
              <a:t>strings in C language.</a:t>
            </a:r>
            <a:endParaRPr lang="en-US" sz="3200" dirty="0"/>
          </a:p>
          <a:p>
            <a:pPr marL="0" indent="0">
              <a:spcBef>
                <a:spcPct val="0"/>
              </a:spcBef>
              <a:buNone/>
            </a:pPr>
            <a:r>
              <a:rPr lang="en-GB" sz="3200" dirty="0" smtClean="0"/>
              <a:t>The </a:t>
            </a:r>
            <a:r>
              <a:rPr lang="en-GB" sz="3200" dirty="0"/>
              <a:t>class string is defined in the </a:t>
            </a:r>
            <a:r>
              <a:rPr lang="en-GB" sz="3200" dirty="0" smtClean="0"/>
              <a:t>following library:</a:t>
            </a:r>
          </a:p>
          <a:p>
            <a:pPr marL="0" indent="0">
              <a:spcBef>
                <a:spcPct val="0"/>
              </a:spcBef>
              <a:buNone/>
            </a:pPr>
            <a:r>
              <a:rPr lang="en-GB" sz="3200" dirty="0" smtClean="0"/>
              <a:t> 			</a:t>
            </a:r>
            <a:r>
              <a:rPr lang="en-US" sz="3200" dirty="0" smtClean="0"/>
              <a:t>#</a:t>
            </a:r>
            <a:r>
              <a:rPr lang="en-US" sz="3200" dirty="0"/>
              <a:t>include &lt;string</a:t>
            </a:r>
            <a:r>
              <a:rPr lang="en-US" sz="3200" dirty="0" smtClean="0"/>
              <a:t>&gt;</a:t>
            </a:r>
          </a:p>
          <a:p>
            <a:pPr marL="0" indent="0">
              <a:spcBef>
                <a:spcPct val="0"/>
              </a:spcBef>
              <a:buNone/>
            </a:pPr>
            <a:r>
              <a:rPr lang="en-US" sz="3200" dirty="0"/>
              <a:t>= </a:t>
            </a:r>
            <a:r>
              <a:rPr lang="en-US" sz="3200" dirty="0" smtClean="0"/>
              <a:t>operator can be used to assign a value to a string variable</a:t>
            </a:r>
          </a:p>
          <a:p>
            <a:pPr marL="0" indent="0">
              <a:spcBef>
                <a:spcPct val="0"/>
              </a:spcBef>
              <a:buNone/>
            </a:pPr>
            <a:r>
              <a:rPr lang="en-GB" sz="3200" dirty="0"/>
              <a:t>+ </a:t>
            </a:r>
            <a:r>
              <a:rPr lang="en-GB" sz="3200" dirty="0" smtClean="0"/>
              <a:t>operator  can be used to </a:t>
            </a:r>
            <a:r>
              <a:rPr lang="en-GB" sz="3200" dirty="0"/>
              <a:t>concatenate two </a:t>
            </a:r>
            <a:r>
              <a:rPr lang="en-GB" sz="3200" dirty="0" smtClean="0"/>
              <a:t>strings.</a:t>
            </a:r>
          </a:p>
          <a:p>
            <a:pPr marL="0" indent="0">
              <a:spcBef>
                <a:spcPct val="0"/>
              </a:spcBef>
              <a:buNone/>
            </a:pPr>
            <a:r>
              <a:rPr lang="en-GB" sz="3200" dirty="0"/>
              <a:t>Consider the following, suppose s1, s2, and s3 are objects of type </a:t>
            </a:r>
            <a:r>
              <a:rPr lang="en-GB" sz="3200" dirty="0" smtClean="0"/>
              <a:t>string.</a:t>
            </a:r>
            <a:endParaRPr lang="en-GB" sz="3200" dirty="0"/>
          </a:p>
          <a:p>
            <a:pPr marL="0" indent="0">
              <a:spcBef>
                <a:spcPct val="0"/>
              </a:spcBef>
              <a:buNone/>
            </a:pPr>
            <a:endParaRPr lang="en-GB" sz="3200" dirty="0" smtClean="0"/>
          </a:p>
        </p:txBody>
      </p:sp>
    </p:spTree>
    <p:extLst>
      <p:ext uri="{BB962C8B-B14F-4D97-AF65-F5344CB8AC3E}">
        <p14:creationId xmlns:p14="http://schemas.microsoft.com/office/powerpoint/2010/main" val="643586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621"/>
            <a:ext cx="10515600" cy="1325563"/>
          </a:xfrm>
        </p:spPr>
        <p:txBody>
          <a:bodyPr/>
          <a:lstStyle/>
          <a:p>
            <a:r>
              <a:rPr lang="en-GB" i="1" dirty="0" smtClean="0"/>
              <a:t>//Demonstrating standard </a:t>
            </a:r>
            <a:r>
              <a:rPr lang="en-GB" i="1" dirty="0"/>
              <a:t>class </a:t>
            </a:r>
            <a:r>
              <a:rPr lang="en-GB" i="1" dirty="0" smtClean="0"/>
              <a:t>string</a:t>
            </a:r>
            <a:endParaRPr lang="en-US" dirty="0"/>
          </a:p>
        </p:txBody>
      </p:sp>
      <p:sp>
        <p:nvSpPr>
          <p:cNvPr id="3" name="Content Placeholder 2"/>
          <p:cNvSpPr>
            <a:spLocks noGrp="1"/>
          </p:cNvSpPr>
          <p:nvPr>
            <p:ph idx="1"/>
          </p:nvPr>
        </p:nvSpPr>
        <p:spPr>
          <a:xfrm>
            <a:off x="838200" y="1344365"/>
            <a:ext cx="10515600" cy="4351338"/>
          </a:xfrm>
        </p:spPr>
        <p:txBody>
          <a:bodyPr>
            <a:noAutofit/>
          </a:bodyPr>
          <a:lstStyle/>
          <a:p>
            <a:pPr marL="514350" indent="-514350">
              <a:buFont typeface="+mj-lt"/>
              <a:buAutoNum type="arabicParenR"/>
            </a:pPr>
            <a:r>
              <a:rPr lang="en-US" i="1" dirty="0" smtClean="0"/>
              <a:t>#</a:t>
            </a:r>
            <a:r>
              <a:rPr lang="en-US" i="1" dirty="0"/>
              <a:t>include &lt;string&gt;</a:t>
            </a:r>
          </a:p>
          <a:p>
            <a:pPr marL="514350" indent="-514350">
              <a:buFont typeface="+mj-lt"/>
              <a:buAutoNum type="arabicParenR"/>
            </a:pPr>
            <a:r>
              <a:rPr lang="en-US" i="1" dirty="0"/>
              <a:t>using namespace </a:t>
            </a:r>
            <a:r>
              <a:rPr lang="en-US" i="1" dirty="0" err="1"/>
              <a:t>std</a:t>
            </a:r>
            <a:r>
              <a:rPr lang="en-US" i="1" dirty="0"/>
              <a:t>;</a:t>
            </a:r>
          </a:p>
          <a:p>
            <a:pPr marL="514350" indent="-514350">
              <a:buFont typeface="+mj-lt"/>
              <a:buAutoNum type="arabicParenR"/>
            </a:pPr>
            <a:r>
              <a:rPr lang="en-GB" i="1" dirty="0"/>
              <a:t>void main</a:t>
            </a:r>
            <a:r>
              <a:rPr lang="en-GB" i="1" dirty="0" smtClean="0"/>
              <a:t>()</a:t>
            </a:r>
          </a:p>
          <a:p>
            <a:pPr marL="514350" indent="-514350">
              <a:buFont typeface="+mj-lt"/>
              <a:buAutoNum type="arabicParenR"/>
            </a:pPr>
            <a:r>
              <a:rPr lang="en-GB" i="1" dirty="0" smtClean="0"/>
              <a:t>{</a:t>
            </a:r>
            <a:endParaRPr lang="en-US" i="1" dirty="0"/>
          </a:p>
          <a:p>
            <a:pPr marL="514350" indent="-514350">
              <a:buFont typeface="+mj-lt"/>
              <a:buAutoNum type="arabicParenR"/>
            </a:pPr>
            <a:r>
              <a:rPr lang="en-US" i="1" dirty="0"/>
              <a:t>string </a:t>
            </a:r>
            <a:r>
              <a:rPr lang="en-US" i="1" dirty="0" smtClean="0"/>
              <a:t>s3; //s3 </a:t>
            </a:r>
            <a:r>
              <a:rPr lang="en-GB" i="1" dirty="0" smtClean="0"/>
              <a:t>is initialized to empty string here</a:t>
            </a:r>
            <a:endParaRPr lang="en-US" i="1" dirty="0" smtClean="0"/>
          </a:p>
          <a:p>
            <a:pPr marL="514350" indent="-514350">
              <a:buFont typeface="+mj-lt"/>
              <a:buAutoNum type="arabicParenR"/>
            </a:pPr>
            <a:r>
              <a:rPr lang="en-US" i="1" dirty="0"/>
              <a:t>s</a:t>
            </a:r>
            <a:r>
              <a:rPr lang="en-US" i="1" dirty="0" smtClean="0"/>
              <a:t>tring s1(</a:t>
            </a:r>
            <a:r>
              <a:rPr lang="en-US" dirty="0" smtClean="0"/>
              <a:t>“Hallelujah"); /* </a:t>
            </a:r>
            <a:r>
              <a:rPr lang="en-US" dirty="0"/>
              <a:t>class </a:t>
            </a:r>
            <a:r>
              <a:rPr lang="en-US" dirty="0" smtClean="0"/>
              <a:t>string has a constructor that    </a:t>
            </a:r>
          </a:p>
          <a:p>
            <a:pPr marL="514350" indent="-514350">
              <a:buFont typeface="+mj-lt"/>
              <a:buAutoNum type="arabicParenR"/>
            </a:pPr>
            <a:r>
              <a:rPr lang="en-US" dirty="0" smtClean="0"/>
              <a:t>                       initializes </a:t>
            </a:r>
            <a:r>
              <a:rPr lang="en-US" dirty="0"/>
              <a:t>a </a:t>
            </a:r>
            <a:r>
              <a:rPr lang="en-US" dirty="0" smtClean="0"/>
              <a:t>string object to the value in quote*/</a:t>
            </a:r>
          </a:p>
          <a:p>
            <a:pPr marL="514350" indent="-514350">
              <a:buFont typeface="+mj-lt"/>
              <a:buAutoNum type="arabicParenR"/>
            </a:pPr>
            <a:r>
              <a:rPr lang="en-US" dirty="0"/>
              <a:t>string </a:t>
            </a:r>
            <a:r>
              <a:rPr lang="en-US" dirty="0" smtClean="0"/>
              <a:t>s2= “Amen";</a:t>
            </a:r>
          </a:p>
          <a:p>
            <a:pPr marL="514350" indent="-514350">
              <a:buFont typeface="+mj-lt"/>
              <a:buAutoNum type="arabicParenR"/>
            </a:pPr>
            <a:r>
              <a:rPr lang="en-US" dirty="0"/>
              <a:t>s</a:t>
            </a:r>
            <a:r>
              <a:rPr lang="en-US" dirty="0" smtClean="0"/>
              <a:t>3 = s1 </a:t>
            </a:r>
            <a:r>
              <a:rPr lang="en-US" dirty="0"/>
              <a:t>+ </a:t>
            </a:r>
            <a:r>
              <a:rPr lang="en-US" dirty="0" smtClean="0"/>
              <a:t> </a:t>
            </a:r>
            <a:r>
              <a:rPr lang="en-US" dirty="0"/>
              <a:t>" " + s2 </a:t>
            </a:r>
            <a:r>
              <a:rPr lang="en-US" dirty="0" smtClean="0"/>
              <a:t>+ "!";</a:t>
            </a:r>
          </a:p>
          <a:p>
            <a:pPr marL="514350" indent="-514350">
              <a:buFont typeface="+mj-lt"/>
              <a:buAutoNum type="arabicParenR"/>
            </a:pPr>
            <a:r>
              <a:rPr lang="en-US" dirty="0" err="1"/>
              <a:t>cout</a:t>
            </a:r>
            <a:r>
              <a:rPr lang="en-US" dirty="0"/>
              <a:t> &lt;&lt; s3 </a:t>
            </a:r>
            <a:r>
              <a:rPr lang="en-US" dirty="0" smtClean="0"/>
              <a:t>&lt;&lt; </a:t>
            </a:r>
            <a:r>
              <a:rPr lang="en-US" dirty="0" err="1" smtClean="0"/>
              <a:t>endl</a:t>
            </a:r>
            <a:r>
              <a:rPr lang="en-US" dirty="0" smtClean="0"/>
              <a:t>;</a:t>
            </a:r>
          </a:p>
          <a:p>
            <a:pPr marL="514350" indent="-514350">
              <a:buFont typeface="+mj-lt"/>
              <a:buAutoNum type="arabicParenR"/>
            </a:pPr>
            <a:r>
              <a:rPr lang="en-GB" i="1" dirty="0"/>
              <a:t>}</a:t>
            </a:r>
            <a:endParaRPr lang="en-US" i="1" dirty="0"/>
          </a:p>
          <a:p>
            <a:pPr marL="514350" indent="-514350">
              <a:buFont typeface="+mj-lt"/>
              <a:buAutoNum type="arabicParenR"/>
            </a:pPr>
            <a:endParaRPr lang="en-US" i="1" dirty="0"/>
          </a:p>
        </p:txBody>
      </p:sp>
      <p:graphicFrame>
        <p:nvGraphicFramePr>
          <p:cNvPr id="4" name="Table 3"/>
          <p:cNvGraphicFramePr>
            <a:graphicFrameLocks noGrp="1"/>
          </p:cNvGraphicFramePr>
          <p:nvPr>
            <p:extLst>
              <p:ext uri="{D42A27DB-BD31-4B8C-83A1-F6EECF244321}">
                <p14:modId xmlns:p14="http://schemas.microsoft.com/office/powerpoint/2010/main" val="942785799"/>
              </p:ext>
            </p:extLst>
          </p:nvPr>
        </p:nvGraphicFramePr>
        <p:xfrm>
          <a:off x="6964946" y="5099160"/>
          <a:ext cx="4681621" cy="1402080"/>
        </p:xfrm>
        <a:graphic>
          <a:graphicData uri="http://schemas.openxmlformats.org/drawingml/2006/table">
            <a:tbl>
              <a:tblPr firstRow="1" bandRow="1">
                <a:tableStyleId>{5C22544A-7EE6-4342-B048-85BDC9FD1C3A}</a:tableStyleId>
              </a:tblPr>
              <a:tblGrid>
                <a:gridCol w="4681621"/>
              </a:tblGrid>
              <a:tr h="470346">
                <a:tc>
                  <a:txBody>
                    <a:bodyPr/>
                    <a:lstStyle/>
                    <a:p>
                      <a:r>
                        <a:rPr lang="en-GB" sz="4000" dirty="0" smtClean="0"/>
                        <a:t>OUTPUT</a:t>
                      </a:r>
                      <a:endParaRPr lang="en-US" sz="4000" dirty="0"/>
                    </a:p>
                  </a:txBody>
                  <a:tcPr/>
                </a:tc>
              </a:tr>
              <a:tr h="470346">
                <a:tc>
                  <a:txBody>
                    <a:bodyPr/>
                    <a:lstStyle/>
                    <a:p>
                      <a:r>
                        <a:rPr lang="en-US" sz="4000" dirty="0" smtClean="0"/>
                        <a:t>Hallelujah Amen!</a:t>
                      </a:r>
                      <a:endParaRPr lang="en-US" sz="4000" dirty="0"/>
                    </a:p>
                  </a:txBody>
                  <a:tcPr/>
                </a:tc>
              </a:tr>
            </a:tbl>
          </a:graphicData>
        </a:graphic>
      </p:graphicFrame>
    </p:spTree>
    <p:extLst>
      <p:ext uri="{BB962C8B-B14F-4D97-AF65-F5344CB8AC3E}">
        <p14:creationId xmlns:p14="http://schemas.microsoft.com/office/powerpoint/2010/main" val="396445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65"/>
            <a:ext cx="10515600" cy="1089111"/>
          </a:xfrm>
        </p:spPr>
        <p:txBody>
          <a:bodyPr>
            <a:normAutofit/>
          </a:bodyPr>
          <a:lstStyle/>
          <a:p>
            <a:r>
              <a:rPr lang="en-GB" sz="3600" b="1" dirty="0"/>
              <a:t>I/O with the Class </a:t>
            </a:r>
            <a:r>
              <a:rPr lang="en-GB" sz="3600" b="1" dirty="0" smtClean="0"/>
              <a:t>string:</a:t>
            </a:r>
            <a:endParaRPr lang="en-US" sz="3600" b="1" dirty="0"/>
          </a:p>
        </p:txBody>
      </p:sp>
      <p:sp>
        <p:nvSpPr>
          <p:cNvPr id="3" name="Content Placeholder 2"/>
          <p:cNvSpPr>
            <a:spLocks noGrp="1"/>
          </p:cNvSpPr>
          <p:nvPr>
            <p:ph idx="1"/>
          </p:nvPr>
        </p:nvSpPr>
        <p:spPr>
          <a:xfrm>
            <a:off x="838200" y="935293"/>
            <a:ext cx="10515600" cy="5850517"/>
          </a:xfrm>
        </p:spPr>
        <p:txBody>
          <a:bodyPr>
            <a:noAutofit/>
          </a:bodyPr>
          <a:lstStyle/>
          <a:p>
            <a:pPr marL="0" indent="0">
              <a:buNone/>
            </a:pPr>
            <a:r>
              <a:rPr lang="en-GB" dirty="0"/>
              <a:t>The extraction operator &gt;&gt; and </a:t>
            </a:r>
            <a:r>
              <a:rPr lang="en-GB" b="1" dirty="0" err="1"/>
              <a:t>cin</a:t>
            </a:r>
            <a:r>
              <a:rPr lang="en-GB" dirty="0"/>
              <a:t> work the same for string </a:t>
            </a:r>
            <a:r>
              <a:rPr lang="en-GB" dirty="0" smtClean="0"/>
              <a:t>objects </a:t>
            </a:r>
            <a:r>
              <a:rPr lang="en-US" dirty="0" smtClean="0"/>
              <a:t>as </a:t>
            </a:r>
            <a:r>
              <a:rPr lang="en-US" dirty="0"/>
              <a:t>for other </a:t>
            </a:r>
            <a:r>
              <a:rPr lang="en-US" dirty="0" smtClean="0"/>
              <a:t>data </a:t>
            </a:r>
            <a:r>
              <a:rPr lang="en-GB" dirty="0"/>
              <a:t>but </a:t>
            </a:r>
            <a:r>
              <a:rPr lang="en-GB" dirty="0" smtClean="0"/>
              <a:t>the </a:t>
            </a:r>
            <a:r>
              <a:rPr lang="en-GB" dirty="0"/>
              <a:t>extraction operator ignores </a:t>
            </a:r>
            <a:r>
              <a:rPr lang="en-GB" dirty="0" smtClean="0"/>
              <a:t>initial whitespace </a:t>
            </a:r>
            <a:r>
              <a:rPr lang="en-GB" dirty="0"/>
              <a:t>and stops reading when it encounters more </a:t>
            </a:r>
            <a:r>
              <a:rPr lang="en-GB" dirty="0" smtClean="0"/>
              <a:t>whitespace:</a:t>
            </a:r>
          </a:p>
          <a:p>
            <a:pPr marL="0" indent="0">
              <a:buNone/>
            </a:pPr>
            <a:r>
              <a:rPr lang="en-US" dirty="0" smtClean="0"/>
              <a:t>	string s1</a:t>
            </a:r>
            <a:r>
              <a:rPr lang="en-US" dirty="0"/>
              <a:t>;</a:t>
            </a:r>
          </a:p>
          <a:p>
            <a:pPr marL="0" indent="0">
              <a:buNone/>
            </a:pPr>
            <a:r>
              <a:rPr lang="en-US" dirty="0" smtClean="0"/>
              <a:t>	</a:t>
            </a:r>
            <a:r>
              <a:rPr lang="en-US" dirty="0" err="1" smtClean="0"/>
              <a:t>cin</a:t>
            </a:r>
            <a:r>
              <a:rPr lang="en-US" dirty="0" smtClean="0"/>
              <a:t> </a:t>
            </a:r>
            <a:r>
              <a:rPr lang="en-US" dirty="0"/>
              <a:t>&gt;&gt; s1;</a:t>
            </a:r>
            <a:endParaRPr lang="en-GB" dirty="0" smtClean="0"/>
          </a:p>
          <a:p>
            <a:pPr marL="0" indent="0">
              <a:buNone/>
            </a:pPr>
            <a:r>
              <a:rPr lang="en-US" dirty="0"/>
              <a:t>Using the </a:t>
            </a:r>
            <a:r>
              <a:rPr lang="en-US" dirty="0" smtClean="0"/>
              <a:t>extraction </a:t>
            </a:r>
            <a:r>
              <a:rPr lang="en-GB" dirty="0" smtClean="0"/>
              <a:t>operator </a:t>
            </a:r>
            <a:r>
              <a:rPr lang="en-GB" b="1" dirty="0"/>
              <a:t>&gt;&gt;</a:t>
            </a:r>
            <a:r>
              <a:rPr lang="en-GB" dirty="0"/>
              <a:t> and </a:t>
            </a:r>
            <a:r>
              <a:rPr lang="en-GB" b="1" dirty="0" err="1"/>
              <a:t>cin</a:t>
            </a:r>
            <a:r>
              <a:rPr lang="en-GB" dirty="0"/>
              <a:t>, you can only read in words; you cannot read in a line </a:t>
            </a:r>
            <a:r>
              <a:rPr lang="en-GB" dirty="0" smtClean="0"/>
              <a:t>or other </a:t>
            </a:r>
            <a:r>
              <a:rPr lang="en-GB" dirty="0"/>
              <a:t>string that contains a blank</a:t>
            </a:r>
            <a:r>
              <a:rPr lang="en-GB" dirty="0" smtClean="0"/>
              <a:t>.</a:t>
            </a:r>
          </a:p>
          <a:p>
            <a:pPr marL="0" indent="0">
              <a:buNone/>
            </a:pPr>
            <a:r>
              <a:rPr lang="en-GB" dirty="0" smtClean="0"/>
              <a:t>If </a:t>
            </a:r>
            <a:r>
              <a:rPr lang="en-GB" dirty="0"/>
              <a:t>you want your program to read an entire line of input into a variable </a:t>
            </a:r>
            <a:r>
              <a:rPr lang="en-GB" dirty="0" smtClean="0"/>
              <a:t>of type string(containing whitespace), </a:t>
            </a:r>
            <a:r>
              <a:rPr lang="en-GB" dirty="0"/>
              <a:t>you can use the function </a:t>
            </a:r>
            <a:r>
              <a:rPr lang="en-GB" b="1" i="1" dirty="0" err="1"/>
              <a:t>getline</a:t>
            </a:r>
            <a:r>
              <a:rPr lang="en-GB" dirty="0" smtClean="0"/>
              <a:t>.</a:t>
            </a:r>
          </a:p>
          <a:p>
            <a:r>
              <a:rPr lang="en-US" sz="2400" dirty="0"/>
              <a:t>string line;</a:t>
            </a:r>
          </a:p>
          <a:p>
            <a:r>
              <a:rPr lang="en-GB" sz="2400" dirty="0" err="1"/>
              <a:t>cout</a:t>
            </a:r>
            <a:r>
              <a:rPr lang="en-GB" sz="2400" dirty="0"/>
              <a:t> &lt;&lt; "Enter a line of input:\n";</a:t>
            </a:r>
          </a:p>
          <a:p>
            <a:r>
              <a:rPr lang="en-US" sz="2400" dirty="0" err="1"/>
              <a:t>getline</a:t>
            </a:r>
            <a:r>
              <a:rPr lang="en-US" sz="2400" dirty="0"/>
              <a:t>(</a:t>
            </a:r>
            <a:r>
              <a:rPr lang="en-US" sz="2400" dirty="0" err="1"/>
              <a:t>cin</a:t>
            </a:r>
            <a:r>
              <a:rPr lang="en-US" sz="2400" dirty="0"/>
              <a:t>, line);</a:t>
            </a:r>
          </a:p>
          <a:p>
            <a:r>
              <a:rPr lang="en-US" sz="2400" dirty="0" err="1"/>
              <a:t>cout</a:t>
            </a:r>
            <a:r>
              <a:rPr lang="en-US" sz="2400" dirty="0"/>
              <a:t> &lt;&lt; </a:t>
            </a:r>
            <a:r>
              <a:rPr lang="en-US" sz="2400" dirty="0" smtClean="0"/>
              <a:t>line&lt;&lt;</a:t>
            </a:r>
            <a:r>
              <a:rPr lang="en-US" sz="2400" dirty="0" err="1" smtClean="0"/>
              <a:t>endl</a:t>
            </a:r>
            <a:r>
              <a:rPr lang="en-US" sz="2400" dirty="0" smtClean="0"/>
              <a:t>;</a:t>
            </a:r>
            <a:endParaRPr lang="en-US" sz="2400" dirty="0"/>
          </a:p>
        </p:txBody>
      </p:sp>
    </p:spTree>
    <p:extLst>
      <p:ext uri="{BB962C8B-B14F-4D97-AF65-F5344CB8AC3E}">
        <p14:creationId xmlns:p14="http://schemas.microsoft.com/office/powerpoint/2010/main" val="2090299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3159"/>
            <a:ext cx="10515600" cy="863340"/>
          </a:xfrm>
        </p:spPr>
        <p:txBody>
          <a:bodyPr>
            <a:normAutofit/>
          </a:bodyPr>
          <a:lstStyle/>
          <a:p>
            <a:r>
              <a:rPr lang="en-US" sz="4000" b="1" dirty="0" err="1" smtClean="0"/>
              <a:t>Struct</a:t>
            </a:r>
            <a:r>
              <a:rPr lang="en-US" sz="4000" b="1" dirty="0" smtClean="0"/>
              <a:t>: (In Summary)</a:t>
            </a:r>
            <a:endParaRPr lang="en-US" sz="4000" b="1" dirty="0"/>
          </a:p>
        </p:txBody>
      </p:sp>
      <p:sp>
        <p:nvSpPr>
          <p:cNvPr id="3" name="Content Placeholder 2"/>
          <p:cNvSpPr>
            <a:spLocks noGrp="1"/>
          </p:cNvSpPr>
          <p:nvPr>
            <p:ph idx="1"/>
          </p:nvPr>
        </p:nvSpPr>
        <p:spPr>
          <a:xfrm>
            <a:off x="634481" y="1116498"/>
            <a:ext cx="10939897" cy="5741502"/>
          </a:xfrm>
        </p:spPr>
        <p:txBody>
          <a:bodyPr>
            <a:noAutofit/>
          </a:bodyPr>
          <a:lstStyle/>
          <a:p>
            <a:pPr marL="0" indent="0">
              <a:buNone/>
            </a:pPr>
            <a:r>
              <a:rPr lang="en-US" dirty="0"/>
              <a:t>Before we introduce classes, we will first present </a:t>
            </a:r>
            <a:r>
              <a:rPr lang="en-US" b="1" i="1" dirty="0"/>
              <a:t>structures</a:t>
            </a:r>
            <a:r>
              <a:rPr lang="en-US" i="1" dirty="0"/>
              <a:t> </a:t>
            </a:r>
            <a:r>
              <a:rPr lang="en-US" dirty="0"/>
              <a:t>(also </a:t>
            </a:r>
            <a:r>
              <a:rPr lang="en-US" dirty="0" smtClean="0"/>
              <a:t>known as </a:t>
            </a:r>
            <a:r>
              <a:rPr lang="en-US" b="1" i="1" dirty="0" err="1" smtClean="0"/>
              <a:t>structs</a:t>
            </a:r>
            <a:r>
              <a:rPr lang="en-US" i="1" dirty="0" smtClean="0"/>
              <a:t>). </a:t>
            </a:r>
            <a:r>
              <a:rPr lang="en-GB" dirty="0" smtClean="0"/>
              <a:t>A </a:t>
            </a:r>
            <a:r>
              <a:rPr lang="en-GB" dirty="0"/>
              <a:t>structure is </a:t>
            </a:r>
            <a:r>
              <a:rPr lang="en-GB" dirty="0" smtClean="0"/>
              <a:t>a kind </a:t>
            </a:r>
            <a:r>
              <a:rPr lang="en-GB" dirty="0"/>
              <a:t>of simplified </a:t>
            </a:r>
            <a:r>
              <a:rPr lang="en-GB" dirty="0" smtClean="0"/>
              <a:t>class. Structures may be a </a:t>
            </a:r>
            <a:r>
              <a:rPr lang="en-GB" dirty="0"/>
              <a:t>stepping-stone </a:t>
            </a:r>
            <a:r>
              <a:rPr lang="en-GB" dirty="0" smtClean="0"/>
              <a:t>to </a:t>
            </a:r>
            <a:r>
              <a:rPr lang="en-US" dirty="0" smtClean="0"/>
              <a:t>understanding classes. </a:t>
            </a:r>
            <a:r>
              <a:rPr lang="en-GB" dirty="0"/>
              <a:t>A structure </a:t>
            </a:r>
            <a:r>
              <a:rPr lang="en-GB" dirty="0" smtClean="0"/>
              <a:t> </a:t>
            </a:r>
            <a:r>
              <a:rPr lang="en-GB" dirty="0"/>
              <a:t>can be thought of as an object without any member functions. Thus, the definition of a class should be a data type definition that describes two things: (1) what kinds of values the variables can hold and (2) what the member functions are. </a:t>
            </a:r>
            <a:r>
              <a:rPr lang="en-GB" dirty="0" smtClean="0"/>
              <a:t>Simply put, when you extend structures, you are already defining classes. </a:t>
            </a:r>
          </a:p>
          <a:p>
            <a:pPr marL="0" indent="0">
              <a:buNone/>
            </a:pPr>
            <a:r>
              <a:rPr lang="en-GB" dirty="0" smtClean="0"/>
              <a:t>While array is used to defined data of the same type, structure(</a:t>
            </a:r>
            <a:r>
              <a:rPr lang="en-GB" dirty="0" err="1" smtClean="0"/>
              <a:t>struct</a:t>
            </a:r>
            <a:r>
              <a:rPr lang="en-GB" dirty="0" smtClean="0"/>
              <a:t>) is used to define data of different types. </a:t>
            </a:r>
            <a:r>
              <a:rPr lang="en-GB" dirty="0"/>
              <a:t>Sometimes it is useful to have a collection of values of different types </a:t>
            </a:r>
            <a:r>
              <a:rPr lang="en-GB" dirty="0" smtClean="0"/>
              <a:t>and to treat </a:t>
            </a:r>
            <a:r>
              <a:rPr lang="en-GB" dirty="0"/>
              <a:t>the collection as a single </a:t>
            </a:r>
            <a:r>
              <a:rPr lang="en-GB" dirty="0" smtClean="0"/>
              <a:t>item (possibly because they are related in a way).</a:t>
            </a:r>
          </a:p>
          <a:p>
            <a:pPr marL="0" indent="0">
              <a:buNone/>
            </a:pPr>
            <a:r>
              <a:rPr lang="en-US" dirty="0" smtClean="0"/>
              <a:t>E.g. 1: consider </a:t>
            </a:r>
            <a:r>
              <a:rPr lang="en-US" dirty="0"/>
              <a:t>a bank </a:t>
            </a:r>
            <a:r>
              <a:rPr lang="en-US" dirty="0" smtClean="0"/>
              <a:t>certificate </a:t>
            </a:r>
            <a:r>
              <a:rPr lang="en-GB" dirty="0" smtClean="0"/>
              <a:t>of deposit(CD), </a:t>
            </a:r>
            <a:r>
              <a:rPr lang="en-GB" dirty="0"/>
              <a:t>which is </a:t>
            </a:r>
            <a:r>
              <a:rPr lang="en-GB" dirty="0" smtClean="0"/>
              <a:t> a bank account </a:t>
            </a:r>
            <a:r>
              <a:rPr lang="en-GB" dirty="0"/>
              <a:t>that does </a:t>
            </a:r>
            <a:r>
              <a:rPr lang="en-GB" dirty="0" smtClean="0"/>
              <a:t>not allow </a:t>
            </a:r>
            <a:r>
              <a:rPr lang="en-GB" dirty="0"/>
              <a:t>withdrawals for a specified number of months.</a:t>
            </a:r>
            <a:endParaRPr lang="en-US" dirty="0"/>
          </a:p>
        </p:txBody>
      </p:sp>
    </p:spTree>
    <p:extLst>
      <p:ext uri="{BB962C8B-B14F-4D97-AF65-F5344CB8AC3E}">
        <p14:creationId xmlns:p14="http://schemas.microsoft.com/office/powerpoint/2010/main" val="4118772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6969</TotalTime>
  <Words>5667</Words>
  <Application>Microsoft Office PowerPoint</Application>
  <PresentationFormat>Custom</PresentationFormat>
  <Paragraphs>535</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PowerPoint Presentation</vt:lpstr>
      <vt:lpstr>Derived Types:</vt:lpstr>
      <vt:lpstr>Array (In Summary):</vt:lpstr>
      <vt:lpstr>PowerPoint Presentation</vt:lpstr>
      <vt:lpstr>PowerPoint Presentation</vt:lpstr>
      <vt:lpstr>String Type: (In Summary)</vt:lpstr>
      <vt:lpstr>//Demonstrating standard class string</vt:lpstr>
      <vt:lpstr>I/O with the Class string:</vt:lpstr>
      <vt:lpstr>Struct: (In Summary)</vt:lpstr>
      <vt:lpstr>Struct: (In Summary)</vt:lpstr>
      <vt:lpstr>Struct: Example 1</vt:lpstr>
      <vt:lpstr>Code Illustration:</vt:lpstr>
      <vt:lpstr>Manipulating structure members(variables):</vt:lpstr>
      <vt:lpstr>struct: Example 2</vt:lpstr>
      <vt:lpstr>Reusing member names:</vt:lpstr>
      <vt:lpstr>Further Example:</vt:lpstr>
      <vt:lpstr>Note:</vt:lpstr>
      <vt:lpstr>Basis of Object oriented Programming Concepts</vt:lpstr>
      <vt:lpstr>Basis of Object oriented Programming Concepts</vt:lpstr>
      <vt:lpstr>OOP Benefits and Idiosyncrasies:</vt:lpstr>
      <vt:lpstr>Class (Constituent component of OOP design)</vt:lpstr>
      <vt:lpstr>Class (Constituent component of OOP design)</vt:lpstr>
      <vt:lpstr>Class (Constituent component of OOP design)</vt:lpstr>
      <vt:lpstr>Class (Constituent component of OOP design)</vt:lpstr>
      <vt:lpstr>DEFINING CLASSES: Basis of Object oriented Concepts</vt:lpstr>
      <vt:lpstr>DEFINING CLASSES: Basis of Object oriented Concepts</vt:lpstr>
      <vt:lpstr>DEFINING CLASSES: Class Diagrams</vt:lpstr>
      <vt:lpstr>DEFINING CLASSES: Rectangle Class Example</vt:lpstr>
      <vt:lpstr>Rectangle Class Implementation Example 1 contd.:</vt:lpstr>
      <vt:lpstr>Rectangle Class Implementation Example 1:</vt:lpstr>
      <vt:lpstr>Rectangle Class Implementation Example 2:</vt:lpstr>
      <vt:lpstr>Rectangle Class Implementation Example 2 contd.:</vt:lpstr>
      <vt:lpstr>Rectangle Class Implementation Example 2:</vt:lpstr>
      <vt:lpstr>Rectangle Class Example 2: Note</vt:lpstr>
      <vt:lpstr>Rectangle Class Example 2: Accessor and Mutator Functions</vt:lpstr>
      <vt:lpstr>Introducing Constructor functions</vt:lpstr>
      <vt:lpstr>Rectangle Class Example 3:  Constructors</vt:lpstr>
      <vt:lpstr>Rectangle Class Implementation Example 2 contd.:</vt:lpstr>
      <vt:lpstr>Note about a constructor function:</vt:lpstr>
      <vt:lpstr>Destructor function:</vt:lpstr>
      <vt:lpstr>SUMMARY: Major Distinguishing Features of OOP:</vt:lpstr>
      <vt:lpstr>SUMMARY: Major Distinguishing Features of OOP:</vt:lpstr>
      <vt:lpstr>Polymorphism: Function Example</vt:lpstr>
      <vt:lpstr>SUMMARY: Major Distinguishing Features of OOP:</vt:lpstr>
      <vt:lpstr>SUMMARY: Major Distinguishing Features of OOP:</vt:lpstr>
      <vt:lpstr>SUMMARY: Major Distinguishing Features of OOP:</vt:lpstr>
      <vt:lpstr>SUMMARY: Major Distinguishing Features of OOP:</vt:lpstr>
      <vt:lpstr>Tasks: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HOLIDAY C++ TRAINING</dc:title>
  <dc:creator>user</dc:creator>
  <cp:lastModifiedBy>HOD Software</cp:lastModifiedBy>
  <cp:revision>257</cp:revision>
  <dcterms:created xsi:type="dcterms:W3CDTF">2020-04-12T17:19:05Z</dcterms:created>
  <dcterms:modified xsi:type="dcterms:W3CDTF">2022-06-27T20:29:13Z</dcterms:modified>
</cp:coreProperties>
</file>