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FA71-DD36-463A-803E-E152C43C28BE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74C9-6ACB-42F8-A1D5-BE5218ADE3F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4832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274C9-6ACB-42F8-A1D5-BE5218ADE3F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6184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6E639DB-38D0-4A87-93AF-8AE8C24545A5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1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54127A0-3A27-4A98-968B-630BCCE6874E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62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41C2BCB-267E-45A1-976D-4174B5B77AF1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19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2B59510-85F3-476A-85AA-35AC5B3E2D36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31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BF04E4D-8782-4955-A9DC-94DEBA631893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189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A0FC98B-DF3E-44BE-865C-A411CC82ABBF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4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A45A9A2-BE59-45A6-945A-8F6248D0005D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55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9AF2630-F0BF-46FC-934A-0B0F08774B50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404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A99C4C1-9E29-4D2A-A834-57CAAB3E2DAB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06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4D35014-6A8A-47B6-A44B-E4FF2AA64816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0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274C9-6ACB-42F8-A1D5-BE5218ADE3F0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1160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382966E-9B81-45C6-B8F2-77A9C234E88A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106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A7A140F-8029-41EF-BCE1-16B962277DAC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95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67D76F6-D253-4A1D-9AD6-1D6228F5D239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98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D31027E-547C-4C2A-B846-D0CBD283EEC9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83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399E1D4-DF85-4205-B222-E39FCA1C22FB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51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3A93147-4988-42EA-B7D3-64D8D49FF34D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01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11288C2-C5B0-429B-9FE7-136482E3ABE2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66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7AEC937-8B1A-4B67-A63D-74E840F4601C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79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463990C-9CF0-4ABE-9423-8E1AA3776269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86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5783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8096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27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0284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515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964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3072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865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86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83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986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376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70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815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454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041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FC25-CB8F-4C4B-A791-DDC56FB5E71C}" type="datetimeFigureOut">
              <a:rPr lang="en-CA" smtClean="0"/>
              <a:pPr/>
              <a:t>2017-10-18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60FE6B-B09A-4F0D-BDD2-6343EA3B02E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1444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400" b="1" dirty="0" smtClean="0">
                <a:solidFill>
                  <a:schemeClr val="accent1"/>
                </a:solidFill>
              </a:rPr>
              <a:t>Creating a C program</a:t>
            </a:r>
            <a:endParaRPr lang="en-CA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5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Preprocessors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Preprocessor is a separate step of compilation. One of its uses is to allow C to make use of facilities which are not originally in C language. Any line in the source code stating with # sign is a preprocessor definition. There are different categories of C: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File Inclusion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Macro-substitution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113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File Inclusion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File inclusion makes it easy to;</a:t>
            </a:r>
          </a:p>
          <a:p>
            <a:pPr eaLnBrk="1" hangingPunct="1"/>
            <a:r>
              <a:rPr lang="en-US" smtClean="0"/>
              <a:t>access library functions in an header file</a:t>
            </a:r>
          </a:p>
          <a:p>
            <a:pPr eaLnBrk="1" hangingPunct="1"/>
            <a:r>
              <a:rPr lang="en-US" smtClean="0"/>
              <a:t>handle collection of #define and decalaration  statements.</a:t>
            </a:r>
          </a:p>
          <a:p>
            <a:pPr eaLnBrk="1" hangingPunct="1"/>
            <a:r>
              <a:rPr lang="en-US" smtClean="0"/>
              <a:t>The most popular preprocessor for file inclusion is #include</a:t>
            </a:r>
          </a:p>
          <a:p>
            <a:pPr eaLnBrk="1" hangingPunct="1"/>
            <a:r>
              <a:rPr lang="en-US" smtClean="0"/>
              <a:t>#include is a preprocessor directory that tells the compiler to put code from the headers such as stdio.h into our program before actually creating the executable.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Typically you will use the preprocessor to define constants, perform conditional code inclusion, include header files or to create shortcuts</a:t>
            </a:r>
          </a:p>
          <a:p>
            <a:pPr eaLnBrk="1" hangingPunct="1"/>
            <a:r>
              <a:rPr lang="en-US" smtClean="0"/>
              <a:t>The C preprocessor permits you to define simple macros that are evaluated and expanded prior to compilation.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38971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File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7693025" cy="4724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To access library functions in an header file the most popular preprocessor to use is #include.</a:t>
            </a:r>
          </a:p>
          <a:p>
            <a:pPr algn="just">
              <a:defRPr/>
            </a:pPr>
            <a:r>
              <a:rPr lang="en-US" sz="2000" dirty="0"/>
              <a:t>#include is a preprocessor directory that tells the compiler to put code from the headers such as </a:t>
            </a:r>
            <a:r>
              <a:rPr lang="en-US" sz="2000" dirty="0" err="1"/>
              <a:t>stdio.h</a:t>
            </a:r>
            <a:r>
              <a:rPr lang="en-US" sz="2000" dirty="0"/>
              <a:t> into our program before actually creating the executable. 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Syntax:</a:t>
            </a:r>
          </a:p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headerfile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>
              <a:defRPr/>
            </a:pPr>
            <a:r>
              <a:rPr lang="en-US" sz="2000" dirty="0"/>
              <a:t>For example:</a:t>
            </a:r>
          </a:p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stdio.h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>
              <a:defRPr/>
            </a:pPr>
            <a:r>
              <a:rPr lang="en-US" sz="2000" dirty="0"/>
              <a:t>Note that extension .h is added to make the standard input and output library an header file.</a:t>
            </a:r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68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File Inclusion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4495800"/>
          </a:xfrm>
        </p:spPr>
        <p:txBody>
          <a:bodyPr/>
          <a:lstStyle/>
          <a:p>
            <a:pPr algn="just"/>
            <a:r>
              <a:rPr lang="en-US" smtClean="0"/>
              <a:t>Header files contain definitions of variables and functions inside standard C libraries.</a:t>
            </a:r>
          </a:p>
          <a:p>
            <a:pPr algn="just"/>
            <a:r>
              <a:rPr lang="en-US" smtClean="0"/>
              <a:t>Such declarations of variables and functions (function prototype) are necessary for the functioning of a program. Examples of such functions are printf, scanf, getchar etc. which are part of standard input and output library, i.e. stdio.</a:t>
            </a:r>
          </a:p>
          <a:p>
            <a:r>
              <a:rPr lang="en-US" b="1" smtClean="0"/>
              <a:t>stdio.h</a:t>
            </a:r>
            <a:r>
              <a:rPr lang="en-US" smtClean="0"/>
              <a:t> provides support for keyboard input and for displaying output.</a:t>
            </a:r>
            <a:endParaRPr lang="en-GB" smtClean="0"/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7002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Libraries in C standard library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&lt; stdio.h&gt; -&gt; defining input and output routines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ctype.h&gt; -&gt; defining character manipulation routines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string.h&gt; -&gt; defining string manipulation routines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 &lt; math.h&gt; -&gt; defining mathematical routines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stdlib.h&gt; -&gt; defining number conversion, storage allocation and similar tasks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 &lt; stdarg.h&gt; -&gt; defining libraries to handle routines with variable numbers of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 &lt; time.h&gt; -&gt; defining time-manipulation routines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assert.h&gt; -&gt; defining diagnostic routines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setjmp.h&gt; -&gt; defining non-local function calls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&lt; signal.h&gt; -&gt; defining signal handlers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 &lt; limits.h&gt; -&gt; defining constants of the int type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 &lt; float.h&gt; -&gt; defining constants of the float type </a:t>
            </a:r>
          </a:p>
        </p:txBody>
      </p:sp>
    </p:spTree>
    <p:extLst>
      <p:ext uri="{BB962C8B-B14F-4D97-AF65-F5344CB8AC3E}">
        <p14:creationId xmlns:p14="http://schemas.microsoft.com/office/powerpoint/2010/main" xmlns="" val="34132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File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#include preprocessor directory also handles collection of #define and declaration  statements which are defined by the user-written.</a:t>
            </a:r>
          </a:p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“filename”</a:t>
            </a:r>
          </a:p>
          <a:p>
            <a:pPr algn="just">
              <a:defRPr/>
            </a:pPr>
            <a:r>
              <a:rPr lang="en-US" dirty="0" smtClean="0"/>
              <a:t>For example: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fileA.c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/>
          </a:p>
          <a:p>
            <a:pPr algn="just">
              <a:defRPr/>
            </a:pPr>
            <a:endParaRPr lang="en-US" dirty="0" smtClean="0"/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76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>
          <a:xfrm>
            <a:off x="1828800" y="228601"/>
            <a:ext cx="8229600" cy="1173163"/>
          </a:xfrm>
        </p:spPr>
        <p:txBody>
          <a:bodyPr/>
          <a:lstStyle/>
          <a:p>
            <a:pPr eaLnBrk="1" hangingPunct="1"/>
            <a:r>
              <a:rPr lang="en-US" sz="3200"/>
              <a:t>Common C headers in include preprocessor.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905000" y="2362201"/>
            <a:ext cx="8229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Standard Headers you should know about: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stdio.h – file and console (also a file) IO: </a:t>
            </a:r>
            <a:r>
              <a:rPr lang="en-US" sz="1800" i="1"/>
              <a:t>perror</a:t>
            </a:r>
            <a:r>
              <a:rPr lang="en-US" sz="1800"/>
              <a:t>, </a:t>
            </a:r>
            <a:r>
              <a:rPr lang="en-US" sz="1800" i="1"/>
              <a:t>printf</a:t>
            </a:r>
            <a:r>
              <a:rPr lang="en-US" sz="1800"/>
              <a:t>, </a:t>
            </a:r>
            <a:r>
              <a:rPr lang="en-US" sz="1800" i="1"/>
              <a:t>open</a:t>
            </a:r>
            <a:r>
              <a:rPr lang="en-US" sz="1800"/>
              <a:t>, </a:t>
            </a:r>
            <a:r>
              <a:rPr lang="en-US" sz="1800" i="1"/>
              <a:t>close</a:t>
            </a:r>
            <a:r>
              <a:rPr lang="en-US" sz="1800"/>
              <a:t>, </a:t>
            </a:r>
            <a:r>
              <a:rPr lang="en-US" sz="1800" i="1"/>
              <a:t>read</a:t>
            </a:r>
            <a:r>
              <a:rPr lang="en-US" sz="1800"/>
              <a:t>, </a:t>
            </a:r>
            <a:r>
              <a:rPr lang="en-US" sz="1800" i="1"/>
              <a:t>write</a:t>
            </a:r>
            <a:r>
              <a:rPr lang="en-US" sz="1800"/>
              <a:t>, </a:t>
            </a:r>
            <a:r>
              <a:rPr lang="en-US" sz="1800" i="1"/>
              <a:t>scanf</a:t>
            </a:r>
            <a:r>
              <a:rPr lang="en-US" sz="1800"/>
              <a:t>, etc.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stdlib.h - common utility functions: </a:t>
            </a:r>
            <a:r>
              <a:rPr lang="en-US" sz="1800" i="1"/>
              <a:t>malloc</a:t>
            </a:r>
            <a:r>
              <a:rPr lang="en-US" sz="1800"/>
              <a:t>, </a:t>
            </a:r>
            <a:r>
              <a:rPr lang="en-US" sz="1800" i="1"/>
              <a:t>calloc</a:t>
            </a:r>
            <a:r>
              <a:rPr lang="en-US" sz="1800"/>
              <a:t>, </a:t>
            </a:r>
            <a:r>
              <a:rPr lang="en-US" sz="1800" i="1"/>
              <a:t>strtol</a:t>
            </a:r>
            <a:r>
              <a:rPr lang="en-US" sz="1800"/>
              <a:t>, </a:t>
            </a:r>
            <a:r>
              <a:rPr lang="en-US" sz="1800" i="1"/>
              <a:t>atoi, </a:t>
            </a:r>
            <a:r>
              <a:rPr lang="en-US" sz="1800"/>
              <a:t>etc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string.h - string and byte manipulation: </a:t>
            </a:r>
            <a:r>
              <a:rPr lang="en-US" sz="1800" i="1"/>
              <a:t>strlen</a:t>
            </a:r>
            <a:r>
              <a:rPr lang="en-US" sz="1800"/>
              <a:t>, </a:t>
            </a:r>
            <a:r>
              <a:rPr lang="en-US" sz="1800" i="1"/>
              <a:t>strcpy</a:t>
            </a:r>
            <a:r>
              <a:rPr lang="en-US" sz="1800"/>
              <a:t>, </a:t>
            </a:r>
            <a:r>
              <a:rPr lang="en-US" sz="1800" i="1"/>
              <a:t>strcat</a:t>
            </a:r>
            <a:r>
              <a:rPr lang="en-US" sz="1800"/>
              <a:t>, </a:t>
            </a:r>
            <a:r>
              <a:rPr lang="en-US" sz="1800" i="1"/>
              <a:t>memcpy</a:t>
            </a:r>
            <a:r>
              <a:rPr lang="en-US" sz="1800"/>
              <a:t>, </a:t>
            </a:r>
            <a:r>
              <a:rPr lang="en-US" sz="1800" i="1"/>
              <a:t>memset</a:t>
            </a:r>
            <a:r>
              <a:rPr lang="en-US" sz="1800"/>
              <a:t>, etc.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ctype.h – character types: </a:t>
            </a:r>
            <a:r>
              <a:rPr lang="en-US" sz="1800" i="1"/>
              <a:t>isalnum</a:t>
            </a:r>
            <a:r>
              <a:rPr lang="en-US" sz="1800"/>
              <a:t>, </a:t>
            </a:r>
            <a:r>
              <a:rPr lang="en-US" sz="1800" i="1"/>
              <a:t>isprint</a:t>
            </a:r>
            <a:r>
              <a:rPr lang="en-US" sz="1800"/>
              <a:t>, </a:t>
            </a:r>
            <a:r>
              <a:rPr lang="en-US" sz="1800" i="1"/>
              <a:t>isupport</a:t>
            </a:r>
            <a:r>
              <a:rPr lang="en-US" sz="1800"/>
              <a:t>, </a:t>
            </a:r>
            <a:r>
              <a:rPr lang="en-US" sz="1800" i="1"/>
              <a:t>tolower</a:t>
            </a:r>
            <a:r>
              <a:rPr lang="en-US" sz="1800"/>
              <a:t>, etc.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errno.h – defines </a:t>
            </a:r>
            <a:r>
              <a:rPr lang="en-US" sz="1800" i="1"/>
              <a:t>errno</a:t>
            </a:r>
            <a:r>
              <a:rPr lang="en-US" sz="1800"/>
              <a:t> used for reporting system errors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math.h – math functions: </a:t>
            </a:r>
            <a:r>
              <a:rPr lang="en-US" sz="1800" i="1"/>
              <a:t>ceil</a:t>
            </a:r>
            <a:r>
              <a:rPr lang="en-US" sz="1800"/>
              <a:t>, </a:t>
            </a:r>
            <a:r>
              <a:rPr lang="en-US" sz="1800" i="1"/>
              <a:t>exp</a:t>
            </a:r>
            <a:r>
              <a:rPr lang="en-US" sz="1800"/>
              <a:t>, </a:t>
            </a:r>
            <a:r>
              <a:rPr lang="en-US" sz="1800" i="1"/>
              <a:t>floor</a:t>
            </a:r>
            <a:r>
              <a:rPr lang="en-US" sz="1800"/>
              <a:t>, </a:t>
            </a:r>
            <a:r>
              <a:rPr lang="en-US" sz="1800" i="1"/>
              <a:t>sqrt</a:t>
            </a:r>
            <a:r>
              <a:rPr lang="en-US" sz="1800"/>
              <a:t>, etc.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signal.h – signal handling facility: </a:t>
            </a:r>
            <a:r>
              <a:rPr lang="en-US" sz="1800" i="1"/>
              <a:t>raise</a:t>
            </a:r>
            <a:r>
              <a:rPr lang="en-US" sz="1800"/>
              <a:t>, </a:t>
            </a:r>
            <a:r>
              <a:rPr lang="en-US" sz="1800" i="1"/>
              <a:t>signal</a:t>
            </a:r>
            <a:r>
              <a:rPr lang="en-US" sz="1800"/>
              <a:t>, etc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stdint.h – standard integer: </a:t>
            </a:r>
            <a:r>
              <a:rPr lang="en-US" sz="1800" i="1"/>
              <a:t>intN_t</a:t>
            </a:r>
            <a:r>
              <a:rPr lang="en-US" sz="1800"/>
              <a:t>, </a:t>
            </a:r>
            <a:r>
              <a:rPr lang="en-US" sz="1800" i="1"/>
              <a:t>uintN_t</a:t>
            </a:r>
            <a:r>
              <a:rPr lang="en-US" sz="1800"/>
              <a:t>, etc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time.h – time related facility: </a:t>
            </a:r>
            <a:r>
              <a:rPr lang="en-US" sz="1800" i="1"/>
              <a:t>asctime</a:t>
            </a:r>
            <a:r>
              <a:rPr lang="en-US" sz="1800"/>
              <a:t>, </a:t>
            </a:r>
            <a:r>
              <a:rPr lang="en-US" sz="1800" i="1"/>
              <a:t>clock</a:t>
            </a:r>
            <a:r>
              <a:rPr lang="en-US" sz="1800"/>
              <a:t>, </a:t>
            </a:r>
            <a:r>
              <a:rPr lang="en-US" sz="1800" i="1"/>
              <a:t>time_t</a:t>
            </a:r>
            <a:r>
              <a:rPr lang="en-US" sz="180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3834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924800" cy="1143000"/>
          </a:xfrm>
        </p:spPr>
        <p:txBody>
          <a:bodyPr/>
          <a:lstStyle/>
          <a:p>
            <a:r>
              <a:rPr lang="en-CA" smtClean="0"/>
              <a:t>Macro-substitution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3886200"/>
          </a:xfrm>
        </p:spPr>
        <p:txBody>
          <a:bodyPr/>
          <a:lstStyle/>
          <a:p>
            <a:pPr algn="just"/>
            <a:r>
              <a:rPr lang="en-CA" sz="2400"/>
              <a:t>Macro-substitution implies that any subsequent occurrence of the token name will be replaced by the replacement text. </a:t>
            </a:r>
          </a:p>
          <a:p>
            <a:r>
              <a:rPr lang="en-CA" sz="2400"/>
              <a:t>The most popular preprocessor used is #define</a:t>
            </a:r>
          </a:p>
          <a:p>
            <a:pPr algn="just"/>
            <a:r>
              <a:rPr lang="en-US" sz="2400"/>
              <a:t>The C preprocessor permits you to define simple macros that are evaluated and expanded prior to compilation.</a:t>
            </a:r>
            <a:endParaRPr lang="en-CA" sz="2400"/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5074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Macro-substitution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>
                <a:solidFill>
                  <a:srgbClr val="FF0000"/>
                </a:solidFill>
              </a:rPr>
              <a:t>Syntax:</a:t>
            </a:r>
          </a:p>
          <a:p>
            <a:pPr>
              <a:defRPr/>
            </a:pP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#define token-name replacement text</a:t>
            </a:r>
          </a:p>
          <a:p>
            <a:pPr>
              <a:defRPr/>
            </a:pPr>
            <a:r>
              <a:rPr lang="en-CA" dirty="0" smtClean="0"/>
              <a:t>#define can be used for symbolic constant e.g.</a:t>
            </a:r>
          </a:p>
          <a:p>
            <a:pPr>
              <a:defRPr/>
            </a:pP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#define PIE 3.142</a:t>
            </a:r>
          </a:p>
          <a:p>
            <a:pPr>
              <a:defRPr/>
            </a:pPr>
            <a:r>
              <a:rPr lang="en-CA" dirty="0" smtClean="0"/>
              <a:t>This means subsequence occurrence of PIE will be replaced by 3.142</a:t>
            </a:r>
          </a:p>
          <a:p>
            <a:pPr marL="0" indent="0">
              <a:buNone/>
              <a:defRPr/>
            </a:pPr>
            <a:endParaRPr lang="en-CA" dirty="0" smtClean="0"/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91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smtClean="0"/>
              <a:t>Function Prototype and variable declarations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/>
              <a:t>Function prototypes and variable declarations </a:t>
            </a:r>
            <a:r>
              <a:rPr lang="en-US" sz="2000"/>
              <a:t>is the third step in creating a C file.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Function prototypes are also known as function declarations.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Declaration refers to where the nature of a variable is stated but no storage is allocated.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At this stage user-defined function are declared. Also any variable declared here are called external variable.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External variable is a variable which is not declared within any function and can be accessed by any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7220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WRITING/EDITING C PROGRAM 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79177"/>
            <a:ext cx="8596668" cy="4562186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9600" b="1" dirty="0">
                <a:latin typeface="Calibri Light" panose="020F0302020204030204" pitchFamily="34" charset="0"/>
              </a:rPr>
              <a:t>Advance Structure of a </a:t>
            </a:r>
            <a:r>
              <a:rPr lang="en-US" sz="9600" dirty="0">
                <a:latin typeface="Calibri Light" panose="020F0302020204030204" pitchFamily="34" charset="0"/>
              </a:rPr>
              <a:t>.c </a:t>
            </a:r>
            <a:r>
              <a:rPr lang="en-US" sz="9600" b="1" dirty="0">
                <a:latin typeface="Calibri Light" panose="020F0302020204030204" pitchFamily="34" charset="0"/>
              </a:rPr>
              <a:t>file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/* </a:t>
            </a:r>
            <a:r>
              <a:rPr lang="en-US" sz="9600" b="1" i="1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Begins </a:t>
            </a:r>
            <a:r>
              <a:rPr lang="en-US" sz="9600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with comments about file contents */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Insert </a:t>
            </a:r>
            <a:r>
              <a:rPr lang="en-US" sz="96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#include </a:t>
            </a:r>
            <a:r>
              <a:rPr lang="en-US" sz="96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statements and preprocessor definitions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3"/>
                </a:solidFill>
                <a:latin typeface="Calibri Light" panose="020F0302020204030204" pitchFamily="34" charset="0"/>
              </a:rPr>
              <a:t>Function prototypes and variable declarations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Define </a:t>
            </a:r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main() </a:t>
            </a:r>
            <a:r>
              <a:rPr lang="en-US" sz="9600" b="1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function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i="1" dirty="0">
                <a:latin typeface="Calibri Light" panose="020F0302020204030204" pitchFamily="34" charset="0"/>
              </a:rPr>
              <a:t>Function body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Define other function i.e. function definition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i="1" dirty="0">
                <a:latin typeface="Calibri Light" panose="020F0302020204030204" pitchFamily="34" charset="0"/>
              </a:rPr>
              <a:t>Function body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9600" dirty="0">
                <a:latin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294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41910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Function is simply a collection of commands that does something.</a:t>
            </a:r>
          </a:p>
          <a:p>
            <a:pPr algn="just"/>
            <a:r>
              <a:rPr lang="en-CA" dirty="0" smtClean="0"/>
              <a:t>Function breaks large computing task into smaller ones. </a:t>
            </a:r>
          </a:p>
          <a:p>
            <a:pPr algn="just"/>
            <a:r>
              <a:rPr lang="en-CA" dirty="0" smtClean="0"/>
              <a:t>It makes a program reusable i.e. enable people to build on what others have done instead of building another one from </a:t>
            </a:r>
            <a:r>
              <a:rPr lang="en-CA" dirty="0" smtClean="0"/>
              <a:t>scratch</a:t>
            </a:r>
            <a:r>
              <a:rPr lang="en-CA" dirty="0" smtClean="0"/>
              <a:t>.</a:t>
            </a:r>
          </a:p>
          <a:p>
            <a:pPr algn="just"/>
            <a:r>
              <a:rPr lang="en-CA" dirty="0" smtClean="0"/>
              <a:t>It also hides the detail of operation from parts of the program that do not need to know about them.</a:t>
            </a:r>
            <a:endParaRPr lang="en-CA" dirty="0" smtClean="0">
              <a:solidFill>
                <a:srgbClr val="002060"/>
              </a:solidFill>
            </a:endParaRPr>
          </a:p>
          <a:p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 Prototype/declaration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4267200"/>
          </a:xfrm>
        </p:spPr>
        <p:txBody>
          <a:bodyPr>
            <a:normAutofit fontScale="92500" lnSpcReduction="20000"/>
          </a:bodyPr>
          <a:lstStyle/>
          <a:p>
            <a:r>
              <a:rPr lang="en-CA" sz="2000"/>
              <a:t>The syntax for declaring a function is:</a:t>
            </a:r>
          </a:p>
          <a:p>
            <a:r>
              <a:rPr lang="en-CA" sz="2000" b="1" i="1">
                <a:solidFill>
                  <a:srgbClr val="FF0000"/>
                </a:solidFill>
              </a:rPr>
              <a:t>return-type function-name (argument or argument-list);</a:t>
            </a:r>
            <a:endParaRPr lang="en-CA" sz="2000" b="1" i="1">
              <a:solidFill>
                <a:srgbClr val="002060"/>
              </a:solidFill>
            </a:endParaRPr>
          </a:p>
          <a:p>
            <a:r>
              <a:rPr lang="en-CA" sz="2000">
                <a:solidFill>
                  <a:srgbClr val="002060"/>
                </a:solidFill>
              </a:rPr>
              <a:t>For example: the following function add is an integer and takes in three parameters x, y, and z.</a:t>
            </a:r>
          </a:p>
          <a:p>
            <a:pPr algn="just"/>
            <a:r>
              <a:rPr lang="en-CA" sz="2000">
                <a:solidFill>
                  <a:srgbClr val="002060"/>
                </a:solidFill>
              </a:rPr>
              <a:t>int add (int x, int y, int z);</a:t>
            </a:r>
          </a:p>
          <a:p>
            <a:pPr algn="just"/>
            <a:r>
              <a:rPr lang="en-CA" sz="2000">
                <a:solidFill>
                  <a:srgbClr val="002060"/>
                </a:solidFill>
              </a:rPr>
              <a:t>int factorial (int n);</a:t>
            </a:r>
          </a:p>
          <a:p>
            <a:pPr algn="just"/>
            <a:r>
              <a:rPr lang="en-CA" sz="2000" b="1">
                <a:solidFill>
                  <a:srgbClr val="FF0000"/>
                </a:solidFill>
              </a:rPr>
              <a:t>Note that</a:t>
            </a:r>
            <a:r>
              <a:rPr lang="en-CA" sz="2000">
                <a:solidFill>
                  <a:srgbClr val="002060"/>
                </a:solidFill>
              </a:rPr>
              <a:t> if the return-type is not there C uses int by default.</a:t>
            </a:r>
          </a:p>
          <a:p>
            <a:pPr algn="just"/>
            <a:r>
              <a:rPr lang="en-CA" sz="2000">
                <a:solidFill>
                  <a:srgbClr val="002060"/>
                </a:solidFill>
              </a:rPr>
              <a:t>Also the return value must match the return-type.</a:t>
            </a:r>
          </a:p>
          <a:p>
            <a:pPr algn="just"/>
            <a:r>
              <a:rPr lang="en-CA" sz="2000">
                <a:solidFill>
                  <a:srgbClr val="002060"/>
                </a:solidFill>
              </a:rPr>
              <a:t>If a function will not return any value use the following syntax;</a:t>
            </a:r>
          </a:p>
          <a:p>
            <a:pPr algn="just"/>
            <a:r>
              <a:rPr lang="en-CA" sz="2000" b="1" i="1">
                <a:solidFill>
                  <a:srgbClr val="FF0000"/>
                </a:solidFill>
              </a:rPr>
              <a:t>void function-name (argument or argument lists); </a:t>
            </a:r>
            <a:endParaRPr lang="en-CA" sz="2000" i="1"/>
          </a:p>
          <a:p>
            <a:pPr algn="just"/>
            <a:r>
              <a:rPr lang="en-CA" sz="2000">
                <a:solidFill>
                  <a:srgbClr val="002060"/>
                </a:solidFill>
              </a:rPr>
              <a:t>Void means no return value (when in the position of return-type), or no return arguments when in the position of argument.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4289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 Prototype/declaration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Arguments: are local variables i.e.  values passed from caller.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Return value: single value returned to caller function.  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4426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1" y="762000"/>
            <a:ext cx="9242425" cy="572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219201" y="1143001"/>
            <a:ext cx="2314575" cy="14716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549275" y="901701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Return 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01700"/>
            <a:ext cx="1600200" cy="17653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9"/>
          <p:cNvSpPr txBox="1">
            <a:spLocks noChangeArrowheads="1"/>
          </p:cNvSpPr>
          <p:nvPr/>
        </p:nvSpPr>
        <p:spPr bwMode="auto">
          <a:xfrm>
            <a:off x="1338262" y="533400"/>
            <a:ext cx="170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Function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76800" y="201613"/>
            <a:ext cx="609600" cy="2413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6" name="TextBox 11"/>
          <p:cNvSpPr txBox="1">
            <a:spLocks noChangeArrowheads="1"/>
          </p:cNvSpPr>
          <p:nvPr/>
        </p:nvSpPr>
        <p:spPr bwMode="auto">
          <a:xfrm>
            <a:off x="3352800" y="0"/>
            <a:ext cx="466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First argument: the argument type is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38331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924800" cy="1143000"/>
          </a:xfrm>
        </p:spPr>
        <p:txBody>
          <a:bodyPr/>
          <a:lstStyle/>
          <a:p>
            <a:r>
              <a:rPr lang="en-CA" smtClean="0"/>
              <a:t>main function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2362201" y="2286000"/>
            <a:ext cx="7693025" cy="4800600"/>
          </a:xfrm>
        </p:spPr>
        <p:txBody>
          <a:bodyPr/>
          <a:lstStyle/>
          <a:p>
            <a:pPr algn="just"/>
            <a:r>
              <a:rPr lang="en-CA" smtClean="0"/>
              <a:t>main function is a special function which every c program must have.</a:t>
            </a:r>
          </a:p>
          <a:p>
            <a:pPr algn="just"/>
            <a:r>
              <a:rPr lang="en-CA" smtClean="0"/>
              <a:t>Execution always start from the main function.</a:t>
            </a:r>
          </a:p>
          <a:p>
            <a:pPr algn="just"/>
            <a:r>
              <a:rPr lang="en-CA" smtClean="0"/>
              <a:t>It is a function which expects no arguments; this is indicated by an empty list ().</a:t>
            </a:r>
          </a:p>
          <a:p>
            <a:pPr algn="just"/>
            <a:r>
              <a:rPr lang="en-CA" smtClean="0"/>
              <a:t>Main function always call other functions like printf, scanf, getchar.</a:t>
            </a:r>
          </a:p>
          <a:p>
            <a:r>
              <a:rPr lang="en-CA" b="1" smtClean="0">
                <a:solidFill>
                  <a:srgbClr val="FF0000"/>
                </a:solidFill>
              </a:rPr>
              <a:t>Syntax:</a:t>
            </a:r>
          </a:p>
          <a:p>
            <a:r>
              <a:rPr lang="en-CA" i="1" smtClean="0"/>
              <a:t>return type main ()</a:t>
            </a:r>
          </a:p>
        </p:txBody>
      </p:sp>
    </p:spTree>
    <p:extLst>
      <p:ext uri="{BB962C8B-B14F-4D97-AF65-F5344CB8AC3E}">
        <p14:creationId xmlns:p14="http://schemas.microsoft.com/office/powerpoint/2010/main" xmlns="" val="8930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smtClean="0"/>
              <a:t>main function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/>
              <a:t>The function body is enclosed within the left and right braces {…}.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FF0000"/>
                </a:solidFill>
              </a:rPr>
              <a:t>{ </a:t>
            </a:r>
            <a:r>
              <a:rPr lang="en-US" sz="2600"/>
              <a:t>This opening brace marks the start of the statements that make up the function body.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/>
              <a:t>And must be ended with a closing brace </a:t>
            </a:r>
            <a:r>
              <a:rPr lang="en-US" sz="2600">
                <a:solidFill>
                  <a:srgbClr val="FF0000"/>
                </a:solidFill>
              </a:rPr>
              <a:t>}</a:t>
            </a:r>
            <a:r>
              <a:rPr lang="en-US" sz="2600"/>
              <a:t>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pair of braces and the portion of the program between the braces is called a 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block</a:t>
            </a:r>
            <a:endParaRPr lang="en-GB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96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4343400"/>
          </a:xfrm>
        </p:spPr>
        <p:txBody>
          <a:bodyPr/>
          <a:lstStyle/>
          <a:p>
            <a:pPr algn="just">
              <a:defRPr/>
            </a:pPr>
            <a:r>
              <a:rPr lang="en-CA" dirty="0" smtClean="0"/>
              <a:t>Main function like every other function can communicate with another function by calling the function.</a:t>
            </a:r>
          </a:p>
          <a:p>
            <a:pPr>
              <a:defRPr/>
            </a:pPr>
            <a:r>
              <a:rPr lang="en-CA" b="1" dirty="0" smtClean="0">
                <a:solidFill>
                  <a:srgbClr val="FF0000"/>
                </a:solidFill>
              </a:rPr>
              <a:t>Syntax for function call:</a:t>
            </a:r>
          </a:p>
          <a:p>
            <a:pPr>
              <a:defRPr/>
            </a:pPr>
            <a:r>
              <a:rPr lang="en-CA" i="1" dirty="0" err="1"/>
              <a:t>f</a:t>
            </a:r>
            <a:r>
              <a:rPr lang="en-CA" i="1" dirty="0" err="1" smtClean="0"/>
              <a:t>unction_name</a:t>
            </a:r>
            <a:r>
              <a:rPr lang="en-CA" i="1" dirty="0" smtClean="0"/>
              <a:t>(argument);</a:t>
            </a:r>
          </a:p>
          <a:p>
            <a:pPr>
              <a:defRPr/>
            </a:pPr>
            <a:r>
              <a:rPr lang="en-CA" dirty="0" smtClean="0"/>
              <a:t>For example:</a:t>
            </a:r>
          </a:p>
          <a:p>
            <a:pPr>
              <a:defRPr/>
            </a:pPr>
            <a:r>
              <a:rPr lang="en-CA" dirty="0" err="1"/>
              <a:t>p</a:t>
            </a:r>
            <a:r>
              <a:rPr lang="en-CA" dirty="0" err="1" smtClean="0"/>
              <a:t>rintf</a:t>
            </a:r>
            <a:r>
              <a:rPr lang="en-CA" dirty="0" smtClean="0"/>
              <a:t>(“Hello-World”);</a:t>
            </a:r>
          </a:p>
          <a:p>
            <a:pPr>
              <a:defRPr/>
            </a:pPr>
            <a:r>
              <a:rPr lang="en-CA" dirty="0" err="1"/>
              <a:t>p</a:t>
            </a:r>
            <a:r>
              <a:rPr lang="en-CA" dirty="0" err="1" smtClean="0"/>
              <a:t>rintf</a:t>
            </a:r>
            <a:r>
              <a:rPr lang="en-CA" dirty="0" smtClean="0"/>
              <a:t>(“the sum of two integers are %d”, sum(</a:t>
            </a:r>
            <a:r>
              <a:rPr lang="en-CA" dirty="0" err="1" smtClean="0"/>
              <a:t>a,b</a:t>
            </a:r>
            <a:r>
              <a:rPr lang="en-CA" dirty="0" smtClean="0"/>
              <a:t>));</a:t>
            </a:r>
          </a:p>
          <a:p>
            <a:pPr marL="0" indent="0">
              <a:buNone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799388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Line 5"/>
          <p:cNvSpPr>
            <a:spLocks noChangeShapeType="1"/>
          </p:cNvSpPr>
          <p:nvPr/>
        </p:nvSpPr>
        <p:spPr bwMode="auto">
          <a:xfrm flipV="1">
            <a:off x="6019800" y="304800"/>
            <a:ext cx="1676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680325" y="33339"/>
            <a:ext cx="180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1.Begin with comment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6096000" y="533400"/>
            <a:ext cx="3962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0042525" y="261939"/>
            <a:ext cx="1428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Define the library</a:t>
            </a: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H="1" flipV="1">
            <a:off x="3048000" y="228600"/>
            <a:ext cx="13716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209801" y="73025"/>
            <a:ext cx="204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Declare the main function</a:t>
            </a: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H="1">
            <a:off x="2362200" y="3505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 flipV="1">
            <a:off x="2362200" y="38100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2193926" y="3386139"/>
            <a:ext cx="112236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Use left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Right braces.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They contain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The body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The main fun-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2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b="1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715000" y="4267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0483851" y="4187826"/>
            <a:ext cx="16498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System pause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Is used by Dev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C++ for viewing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Console application</a:t>
            </a:r>
          </a:p>
        </p:txBody>
      </p:sp>
      <p:sp>
        <p:nvSpPr>
          <p:cNvPr id="81936" name="Freeform 16"/>
          <p:cNvSpPr>
            <a:spLocks/>
          </p:cNvSpPr>
          <p:nvPr/>
        </p:nvSpPr>
        <p:spPr bwMode="auto">
          <a:xfrm>
            <a:off x="5486400" y="3124200"/>
            <a:ext cx="1244600" cy="228600"/>
          </a:xfrm>
          <a:custGeom>
            <a:avLst/>
            <a:gdLst>
              <a:gd name="T0" fmla="*/ 0 w 784"/>
              <a:gd name="T1" fmla="*/ 2147483646 h 144"/>
              <a:gd name="T2" fmla="*/ 2147483646 w 784"/>
              <a:gd name="T3" fmla="*/ 0 h 144"/>
              <a:gd name="T4" fmla="*/ 2147483646 w 784"/>
              <a:gd name="T5" fmla="*/ 2147483646 h 144"/>
              <a:gd name="T6" fmla="*/ 2147483646 w 784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4" h="144">
                <a:moveTo>
                  <a:pt x="0" y="96"/>
                </a:moveTo>
                <a:cubicBezTo>
                  <a:pt x="280" y="48"/>
                  <a:pt x="560" y="0"/>
                  <a:pt x="672" y="0"/>
                </a:cubicBezTo>
                <a:cubicBezTo>
                  <a:pt x="784" y="0"/>
                  <a:pt x="680" y="72"/>
                  <a:pt x="672" y="96"/>
                </a:cubicBezTo>
                <a:cubicBezTo>
                  <a:pt x="664" y="120"/>
                  <a:pt x="632" y="136"/>
                  <a:pt x="624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629400" y="3048000"/>
            <a:ext cx="21859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Void indicates no argument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2286000" y="2895600"/>
            <a:ext cx="218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Int indicates the return type</a:t>
            </a: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 flipV="1">
            <a:off x="3657600" y="3048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 flipV="1">
            <a:off x="1981200" y="15240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28601" y="609601"/>
            <a:ext cx="21210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# indicates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That this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Line should be interpreted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By the preprocessor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6248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7832726" y="2471738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This line is the preprocessor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18688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smtClean="0"/>
              <a:t>Explanation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273050" indent="-273050"/>
            <a:r>
              <a:rPr lang="en-US" smtClean="0">
                <a:solidFill>
                  <a:srgbClr val="FF0000"/>
                </a:solidFill>
              </a:rPr>
              <a:t>printf(" The first program in C ");</a:t>
            </a:r>
          </a:p>
          <a:p>
            <a:pPr marL="273050" indent="-273050"/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instructs the computer to perform an </a:t>
            </a:r>
            <a:r>
              <a:rPr lang="en-US" sz="2600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, namely to print on the screen the </a:t>
            </a:r>
            <a:r>
              <a:rPr lang="en-US" sz="2600">
                <a:solidFill>
                  <a:srgbClr val="0000FF"/>
                </a:solidFill>
                <a:latin typeface="Times New Roman" panose="02020603050405020304" pitchFamily="18" charset="0"/>
              </a:rPr>
              <a:t>string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 of characters marked by the quotation marks</a:t>
            </a:r>
            <a:endParaRPr lang="en-GB" smtClean="0"/>
          </a:p>
          <a:p>
            <a:pPr marL="273050" indent="-273050">
              <a:buNone/>
            </a:pPr>
            <a:r>
              <a:rPr lang="en-US" smtClean="0"/>
              <a:t>	This displays the phrase  </a:t>
            </a:r>
            <a:r>
              <a:rPr lang="en-US" b="1" smtClean="0"/>
              <a:t>The first C program</a:t>
            </a:r>
          </a:p>
          <a:p>
            <a:pPr marL="273050" indent="-273050"/>
            <a:r>
              <a:rPr lang="en-US" b="1" smtClean="0"/>
              <a:t>printf() </a:t>
            </a:r>
            <a:r>
              <a:rPr lang="en-US" smtClean="0"/>
              <a:t>is part of the standard C library. It's termed a function, and using a function in the program is termed </a:t>
            </a:r>
            <a:r>
              <a:rPr lang="en-US" b="1" smtClean="0"/>
              <a:t>calling a function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2132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mtClean="0"/>
              <a:t>Identify the function called by main</a:t>
            </a: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6435" y="1636059"/>
            <a:ext cx="7620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63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385047"/>
            <a:ext cx="8596668" cy="4656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 Light" panose="020F0302020204030204" pitchFamily="34" charset="0"/>
              </a:rPr>
              <a:t>Comment is used to explain line of codes.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 Light" panose="020F0302020204030204" pitchFamily="34" charset="0"/>
              </a:rPr>
              <a:t>Its actually a way of documenting your source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 Light" panose="020F0302020204030204" pitchFamily="34" charset="0"/>
              </a:rPr>
              <a:t>It is completely ignored by the compiler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 Light" panose="020F0302020204030204" pitchFamily="34" charset="0"/>
              </a:rPr>
              <a:t>And it can appear anywhere 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 Light" panose="020F0302020204030204" pitchFamily="34" charset="0"/>
              </a:rPr>
              <a:t>There are two commenting styles: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Single line comment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</a:rPr>
              <a:t>Multiple line comment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99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mtClean="0"/>
              <a:t>Identify the functions called by main and the point of call</a:t>
            </a: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0088" y="1703295"/>
            <a:ext cx="8724900" cy="48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67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Solution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647" y="1541930"/>
            <a:ext cx="7696200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17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Note these: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677334" y="1662953"/>
            <a:ext cx="8001000" cy="40386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Note that :</a:t>
            </a:r>
          </a:p>
          <a:p>
            <a:pPr algn="just"/>
            <a:r>
              <a:rPr lang="en-CA" dirty="0" smtClean="0"/>
              <a:t>return 0; statement in the main function </a:t>
            </a:r>
            <a:r>
              <a:rPr lang="en-US" dirty="0" smtClean="0"/>
              <a:t>indicates the program ended successfully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keyword 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is one of several means we’ll use to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exit a function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Every statement must end with a semicolon (also known as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statement terminator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function including the main function must have its function body within the right and left braces i.e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.{ function body}</a:t>
            </a:r>
          </a:p>
          <a:p>
            <a:endParaRPr lang="en-GB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41971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677334" y="295835"/>
            <a:ext cx="79248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Things to Note When Writing C Program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; (semicolon) indicates the end of a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&lt;…&gt; e.g. &lt;stdio.h&gt;..the compiler should look for the file in a library. In this case compiler should look for input and output files such as “printf” and “getchar”.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C statements are defined in free format, i.e., with no specified layout or column assignment.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049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Lab work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mtClean="0"/>
              <a:t>Write a program without a return statement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022450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 Definition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refers to a place where the variable or function is created or assigned storage.</a:t>
            </a:r>
          </a:p>
          <a:p>
            <a:r>
              <a:rPr lang="en-US" smtClean="0">
                <a:solidFill>
                  <a:srgbClr val="FF0000"/>
                </a:solidFill>
              </a:rPr>
              <a:t>Syntax: </a:t>
            </a:r>
          </a:p>
          <a:p>
            <a:r>
              <a:rPr lang="en-US" i="1" smtClean="0">
                <a:solidFill>
                  <a:srgbClr val="FF0000"/>
                </a:solidFill>
              </a:rPr>
              <a:t>return-type function-name(argument or arguments list)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20530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Difference Between Function definition and 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43" y="1930400"/>
            <a:ext cx="7693025" cy="4876800"/>
          </a:xfrm>
        </p:spPr>
        <p:txBody>
          <a:bodyPr/>
          <a:lstStyle/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</a:rPr>
              <a:t>Function definition Syntax: </a:t>
            </a:r>
          </a:p>
          <a:p>
            <a:pPr algn="just">
              <a:defRPr/>
            </a:pPr>
            <a:r>
              <a:rPr lang="en-US" sz="2000" i="1" dirty="0">
                <a:solidFill>
                  <a:srgbClr val="FF0000"/>
                </a:solidFill>
              </a:rPr>
              <a:t>return-type function-name(argument or arguments list)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</a:rPr>
              <a:t>Function declaration Syntax: </a:t>
            </a:r>
          </a:p>
          <a:p>
            <a:pPr algn="just">
              <a:defRPr/>
            </a:pPr>
            <a:r>
              <a:rPr lang="en-US" sz="2000" i="1" dirty="0">
                <a:solidFill>
                  <a:srgbClr val="FF0000"/>
                </a:solidFill>
              </a:rPr>
              <a:t>return-type function-name(argument or arguments list);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major difference is that function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declaration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ends with a semicolon.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Another minor difference is that data type of the argument may not be indicated in function definition.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Another difference is that function definition is followed by a block of function body.</a:t>
            </a:r>
          </a:p>
          <a:p>
            <a:pPr>
              <a:defRPr/>
            </a:pPr>
            <a:endParaRPr lang="en-US" sz="2000" i="1" dirty="0">
              <a:solidFill>
                <a:srgbClr val="FF0000"/>
              </a:solidFill>
            </a:endParaRPr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1810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</a:t>
            </a:r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812" y="1331259"/>
            <a:ext cx="7500938" cy="488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2853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Textbook: Computer Science Problem Solving Methods In C and C++</a:t>
            </a:r>
          </a:p>
          <a:p>
            <a:pPr marL="0" indent="0">
              <a:buNone/>
              <a:defRPr/>
            </a:pPr>
            <a:r>
              <a:rPr lang="en-CA" smtClean="0"/>
              <a:t>Pages 92-110, 118-128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9732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Single line comment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11625" y="1627094"/>
            <a:ext cx="76930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Single line comment is used for commenting every single line of comment.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Its inserted at the beginning of every 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Examples: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For comment on a line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//…………………. </a:t>
            </a:r>
          </a:p>
          <a:p>
            <a:pPr marL="0" indent="0">
              <a:buNone/>
              <a:defRPr/>
            </a:pPr>
            <a:r>
              <a:rPr lang="en-US" sz="2000" dirty="0"/>
              <a:t>	//This is my first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For comment on multiple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To use single line comment when the comment is more than a line, ‘//’ will be inserted at the beginning of each line.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// This Application is to perform application,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		//and registration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86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Multiple line comment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/*……*/ this is multiple line commenting style,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examples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comment on a line</a:t>
            </a:r>
          </a:p>
          <a:p>
            <a:pPr marL="0" indent="0">
              <a:buNone/>
              <a:defRPr/>
            </a:pPr>
            <a:r>
              <a:rPr lang="en-US" dirty="0" smtClean="0"/>
              <a:t>	/* This is a registration application*/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comment on multiple line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/*This Application is to perform application, and registration */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defRPr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697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to use comment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609165"/>
            <a:ext cx="7693025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At the beginning of your code, explaining what the program is all about.</a:t>
            </a:r>
          </a:p>
          <a:p>
            <a:pPr eaLnBrk="1" hangingPunct="1"/>
            <a:r>
              <a:rPr lang="en-US" dirty="0" smtClean="0"/>
              <a:t>You can comment a line or a segment of your code to explaining what the line or segment is doing.</a:t>
            </a:r>
          </a:p>
          <a:p>
            <a:pPr eaLnBrk="1" hangingPunct="1"/>
            <a:r>
              <a:rPr lang="en-US" dirty="0" smtClean="0"/>
              <a:t>You can also use comment on sections of the code so to see what the output is really like if the section is not written.</a:t>
            </a:r>
          </a:p>
        </p:txBody>
      </p:sp>
    </p:spTree>
    <p:extLst>
      <p:ext uri="{BB962C8B-B14F-4D97-AF65-F5344CB8AC3E}">
        <p14:creationId xmlns:p14="http://schemas.microsoft.com/office/powerpoint/2010/main" xmlns="" val="22873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5180B"/>
                </a:solidFill>
              </a:rPr>
              <a:t>WARNING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676400"/>
            <a:ext cx="7693025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To use multiple line for comment do not forget to close the comment with the */ or else the codes entered after will also be taken as comment by the compiler.</a:t>
            </a:r>
          </a:p>
          <a:p>
            <a:pPr eaLnBrk="1" hangingPunct="1"/>
            <a:r>
              <a:rPr lang="en-US" dirty="0" smtClean="0"/>
              <a:t>For a single line comment, do not forget to add the comment sign “//” at the beginning of every line or else the comments will be seen as code by the compiler. This will results into error during compilation.</a:t>
            </a:r>
          </a:p>
          <a:p>
            <a:pPr eaLnBrk="1" hangingPunct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303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5180B"/>
                </a:solidFill>
              </a:rPr>
              <a:t>GOOD PROGRAMMING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Always start you coding with comment, the comment here can be used for giving title to the code or explain what the code want to accomplish or its all about.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302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Lab Work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362201" y="2362200"/>
            <a:ext cx="7693025" cy="4267200"/>
          </a:xfrm>
        </p:spPr>
        <p:txBody>
          <a:bodyPr/>
          <a:lstStyle/>
          <a:p>
            <a:pPr algn="just"/>
            <a:r>
              <a:rPr lang="en-CA" smtClean="0"/>
              <a:t>Write a comment on multiple lines using multiple line comment style, but do not close the comment. Continue coding after writing the comment and then compile your work.</a:t>
            </a:r>
          </a:p>
          <a:p>
            <a:pPr algn="just"/>
            <a:r>
              <a:rPr lang="en-CA" smtClean="0"/>
              <a:t> Write a comment on multiple line using single line comment style, but do not add comment sign “//” before the last line of the comment. Then, continue coding after writing the comment and then compile your work.</a:t>
            </a:r>
          </a:p>
          <a:p>
            <a:r>
              <a:rPr lang="en-CA" smtClean="0"/>
              <a:t> 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34930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1986</Words>
  <Application>Microsoft Office PowerPoint</Application>
  <PresentationFormat>Custom</PresentationFormat>
  <Paragraphs>250</Paragraphs>
  <Slides>38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Facet</vt:lpstr>
      <vt:lpstr>Introduction to Programming</vt:lpstr>
      <vt:lpstr>WRITING/EDITING C PROGRAM II</vt:lpstr>
      <vt:lpstr>COMMENT</vt:lpstr>
      <vt:lpstr>Single line comment</vt:lpstr>
      <vt:lpstr>Multiple line comment</vt:lpstr>
      <vt:lpstr>Where to use comment</vt:lpstr>
      <vt:lpstr>WARNING</vt:lpstr>
      <vt:lpstr>GOOD PROGRAMMING STYLE</vt:lpstr>
      <vt:lpstr>Lab Work</vt:lpstr>
      <vt:lpstr>Preprocessors Definitions</vt:lpstr>
      <vt:lpstr>File Inclusion</vt:lpstr>
      <vt:lpstr>File Inclusion</vt:lpstr>
      <vt:lpstr>File Inclusion</vt:lpstr>
      <vt:lpstr>Libraries in C standard library</vt:lpstr>
      <vt:lpstr>File Inclusion</vt:lpstr>
      <vt:lpstr>Common C headers in include preprocessor.</vt:lpstr>
      <vt:lpstr>Macro-substitution</vt:lpstr>
      <vt:lpstr>Macro-substitution</vt:lpstr>
      <vt:lpstr>Function Prototype and variable declarations</vt:lpstr>
      <vt:lpstr>Function</vt:lpstr>
      <vt:lpstr>Function Prototype/declaration</vt:lpstr>
      <vt:lpstr>Function Prototype/declaration</vt:lpstr>
      <vt:lpstr>Slide 23</vt:lpstr>
      <vt:lpstr>main function</vt:lpstr>
      <vt:lpstr>main function</vt:lpstr>
      <vt:lpstr>main function</vt:lpstr>
      <vt:lpstr>Slide 27</vt:lpstr>
      <vt:lpstr>Explanation</vt:lpstr>
      <vt:lpstr>Identify the function called by main</vt:lpstr>
      <vt:lpstr>Identify the functions called by main and the point of call</vt:lpstr>
      <vt:lpstr>Solution</vt:lpstr>
      <vt:lpstr>Note these:</vt:lpstr>
      <vt:lpstr>Things to Note When Writing C Program</vt:lpstr>
      <vt:lpstr>Lab work</vt:lpstr>
      <vt:lpstr>Function Definition</vt:lpstr>
      <vt:lpstr>Difference Between Function definition and function declaration</vt:lpstr>
      <vt:lpstr>Example:</vt:lpstr>
      <vt:lpstr>Reading Assignment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akande</dc:creator>
  <cp:lastModifiedBy>Adekola_PC</cp:lastModifiedBy>
  <cp:revision>5</cp:revision>
  <dcterms:created xsi:type="dcterms:W3CDTF">2014-08-24T20:28:51Z</dcterms:created>
  <dcterms:modified xsi:type="dcterms:W3CDTF">2017-10-18T11:09:53Z</dcterms:modified>
</cp:coreProperties>
</file>