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1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C1DDD-D690-4C42-BCE5-D211D627065D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BE4AE-8F4F-43E2-9589-E21445DB89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66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E4AE-8F4F-43E2-9589-E21445DB89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62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06BB85E-1D4C-4690-A5C2-DC26BF708012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518F90-E068-4272-9077-FE0D14D0A451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B85E-1D4C-4690-A5C2-DC26BF708012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F90-E068-4272-9077-FE0D14D0A4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B85E-1D4C-4690-A5C2-DC26BF708012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F90-E068-4272-9077-FE0D14D0A4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6BB85E-1D4C-4690-A5C2-DC26BF708012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518F90-E068-4272-9077-FE0D14D0A45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6BB85E-1D4C-4690-A5C2-DC26BF708012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518F90-E068-4272-9077-FE0D14D0A451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B85E-1D4C-4690-A5C2-DC26BF708012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F90-E068-4272-9077-FE0D14D0A45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B85E-1D4C-4690-A5C2-DC26BF708012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F90-E068-4272-9077-FE0D14D0A451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6BB85E-1D4C-4690-A5C2-DC26BF708012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518F90-E068-4272-9077-FE0D14D0A45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B85E-1D4C-4690-A5C2-DC26BF708012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F90-E068-4272-9077-FE0D14D0A4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6BB85E-1D4C-4690-A5C2-DC26BF708012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518F90-E068-4272-9077-FE0D14D0A451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6BB85E-1D4C-4690-A5C2-DC26BF708012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518F90-E068-4272-9077-FE0D14D0A451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06BB85E-1D4C-4690-A5C2-DC26BF708012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518F90-E068-4272-9077-FE0D14D0A45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DATA TYPE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BOLA AKANDE</a:t>
            </a:r>
          </a:p>
          <a:p>
            <a:r>
              <a:rPr lang="en-CA" dirty="0" smtClean="0"/>
              <a:t>COSC101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340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variable is as named link/reference to a </a:t>
            </a:r>
            <a:r>
              <a:rPr lang="en-US" smtClean="0">
                <a:solidFill>
                  <a:srgbClr val="FF0000"/>
                </a:solidFill>
              </a:rPr>
              <a:t>value </a:t>
            </a:r>
            <a:r>
              <a:rPr lang="en-US" smtClean="0"/>
              <a:t>stored in the system’s main memory or it is an </a:t>
            </a:r>
            <a:r>
              <a:rPr lang="en-US" smtClean="0">
                <a:solidFill>
                  <a:srgbClr val="FF0000"/>
                </a:solidFill>
              </a:rPr>
              <a:t>expression</a:t>
            </a:r>
            <a:r>
              <a:rPr lang="en-US" smtClean="0"/>
              <a:t> that can be evaluated.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Consider: int</a:t>
            </a:r>
            <a:r>
              <a:rPr lang="en-US" b="1" smtClean="0"/>
              <a:t> </a:t>
            </a:r>
            <a:r>
              <a:rPr lang="en-US" smtClean="0"/>
              <a:t>x=0,y=0;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	int y=x+2;. </a:t>
            </a:r>
          </a:p>
          <a:p>
            <a:pPr eaLnBrk="1" hangingPunct="1"/>
            <a:r>
              <a:rPr lang="en-US" smtClean="0"/>
              <a:t>x, y are variables </a:t>
            </a:r>
          </a:p>
          <a:p>
            <a:pPr eaLnBrk="1" hangingPunct="1"/>
            <a:r>
              <a:rPr lang="en-US" smtClean="0"/>
              <a:t>y = x +2 is an expression,+ is an operator.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10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SYNTAX FOR VARIABLE DECLARATION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2362200"/>
            <a:ext cx="7693025" cy="4495800"/>
          </a:xfrm>
        </p:spPr>
        <p:txBody>
          <a:bodyPr/>
          <a:lstStyle/>
          <a:p>
            <a:pPr marL="273050" indent="-273050" eaLnBrk="1" hangingPunct="1">
              <a:defRPr/>
            </a:pPr>
            <a:r>
              <a:rPr lang="en-GB" dirty="0" smtClean="0"/>
              <a:t>Note that variables are declared by the association of a data type with a variable name.</a:t>
            </a:r>
          </a:p>
          <a:p>
            <a:pPr marL="273050" indent="-273050" eaLnBrk="1" hangingPunct="1">
              <a:defRPr/>
            </a:pPr>
            <a:r>
              <a:rPr lang="en-GB" dirty="0" smtClean="0"/>
              <a:t> Variable declaration syntax is as follows:</a:t>
            </a:r>
          </a:p>
          <a:p>
            <a:pPr marL="273050" indent="-273050" eaLnBrk="1" hangingPunct="1">
              <a:defRPr/>
            </a:pPr>
            <a:r>
              <a:rPr lang="en-GB" dirty="0" smtClean="0"/>
              <a:t>&lt;data-type&gt;&lt;identifier or variable name&gt;;</a:t>
            </a:r>
            <a:endParaRPr lang="en-US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For example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f</a:t>
            </a:r>
            <a:r>
              <a:rPr lang="en-US" dirty="0" smtClean="0"/>
              <a:t>loat area;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d</a:t>
            </a:r>
            <a:r>
              <a:rPr lang="en-US" dirty="0" smtClean="0"/>
              <a:t>ouble temp;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c</a:t>
            </a:r>
            <a:r>
              <a:rPr lang="en-US" dirty="0" smtClean="0"/>
              <a:t>har c;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683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2286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6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Variables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Intialization means declaring the first or starting value or constant value of a variable that has been previously declared or has just been declared.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By default a variable which is not intialize will take a 0 value, thus if you don’t want your variable to be 0 then you must initialized it.</a:t>
            </a: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Point of initialization: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at the point of declaration e.g.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int n=3;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3192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variables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smtClean="0"/>
              <a:t>char </a:t>
            </a:r>
            <a:r>
              <a:rPr lang="en-US" smtClean="0"/>
              <a:t>x;         </a:t>
            </a:r>
            <a:r>
              <a:rPr lang="en-US" i="1" smtClean="0"/>
              <a:t>/∗ uninitialized ∗/ 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/>
              <a:t>char </a:t>
            </a:r>
            <a:r>
              <a:rPr lang="en-US" smtClean="0"/>
              <a:t>x=’A’;    </a:t>
            </a:r>
            <a:r>
              <a:rPr lang="en-US" i="1" smtClean="0"/>
              <a:t>/∗ intialized to ’A’∗/ 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/>
              <a:t>char </a:t>
            </a:r>
            <a:r>
              <a:rPr lang="en-US" smtClean="0"/>
              <a:t>x=’A’,y=’B’; </a:t>
            </a:r>
            <a:r>
              <a:rPr lang="en-US" i="1" smtClean="0"/>
              <a:t>/∗multiple variables initialized, meaning variable x will take 		   character A while variable y will take character B∗/</a:t>
            </a:r>
            <a:r>
              <a:rPr lang="en-US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/>
              <a:t>char </a:t>
            </a:r>
            <a:r>
              <a:rPr lang="en-US" smtClean="0"/>
              <a:t>x=y=’Z’; </a:t>
            </a:r>
            <a:r>
              <a:rPr lang="en-US" i="1" smtClean="0"/>
              <a:t>/∗multiple initializations this means character Z is assigned 		 to variables x and y∗/ 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HOW?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286000"/>
            <a:ext cx="7693025" cy="372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Variables is </a:t>
            </a:r>
            <a:r>
              <a:rPr lang="en-US" dirty="0" err="1" smtClean="0"/>
              <a:t>intialized</a:t>
            </a:r>
            <a:r>
              <a:rPr lang="en-US" dirty="0" smtClean="0"/>
              <a:t> through assignment operator i.e. =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/>
              <a:t>Decalration</a:t>
            </a:r>
            <a:r>
              <a:rPr lang="en-US" dirty="0" smtClean="0"/>
              <a:t> and </a:t>
            </a:r>
            <a:r>
              <a:rPr lang="en-US" dirty="0" err="1" smtClean="0"/>
              <a:t>intialization</a:t>
            </a:r>
            <a:r>
              <a:rPr lang="en-US" dirty="0" smtClean="0"/>
              <a:t> can be done thus: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 =0, d=4;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=+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5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5125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6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Memory Concepts</a:t>
            </a:r>
            <a:endParaRPr lang="en-GB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273050" indent="-273050" eaLnBrk="1" hangingPunct="1">
              <a:lnSpc>
                <a:spcPct val="70000"/>
              </a:lnSpc>
              <a:defRPr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Variable names such as </a:t>
            </a:r>
            <a:r>
              <a:rPr lang="en-US" sz="2600" dirty="0" smtClean="0">
                <a:solidFill>
                  <a:srgbClr val="000000"/>
                </a:solidFill>
                <a:latin typeface="Lucida Console" pitchFamily="49" charset="0"/>
              </a:rPr>
              <a:t>r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,  and </a:t>
            </a:r>
            <a:r>
              <a:rPr lang="en-US" sz="2600" dirty="0" smtClean="0">
                <a:solidFill>
                  <a:srgbClr val="000000"/>
                </a:solidFill>
                <a:latin typeface="Lucida Console" pitchFamily="49" charset="0"/>
              </a:rPr>
              <a:t>area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 actually correspond to locations in the computer’s memory.</a:t>
            </a:r>
          </a:p>
          <a:p>
            <a:pPr marL="273050" indent="-273050" eaLnBrk="1" hangingPunct="1">
              <a:lnSpc>
                <a:spcPct val="70000"/>
              </a:lnSpc>
              <a:defRPr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Every variable has a name, a </a:t>
            </a:r>
            <a:r>
              <a:rPr lang="en-US" sz="2600" dirty="0" smtClean="0">
                <a:solidFill>
                  <a:srgbClr val="0000FF"/>
                </a:solidFill>
                <a:latin typeface="Times New Roman" pitchFamily="18" charset="0"/>
              </a:rPr>
              <a:t>type 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and a </a:t>
            </a:r>
            <a:r>
              <a:rPr lang="en-US" sz="2600" dirty="0" smtClean="0">
                <a:solidFill>
                  <a:srgbClr val="0000FF"/>
                </a:solidFill>
                <a:latin typeface="Times New Roman" pitchFamily="18" charset="0"/>
              </a:rPr>
              <a:t>value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marL="273050" indent="-273050" eaLnBrk="1" hangingPunct="1">
              <a:lnSpc>
                <a:spcPct val="70000"/>
              </a:lnSpc>
              <a:defRPr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when the statement</a:t>
            </a:r>
          </a:p>
          <a:p>
            <a:pPr marL="914400" lvl="2" indent="-246063" eaLnBrk="1" hangingPunct="1">
              <a:lnSpc>
                <a:spcPct val="70000"/>
              </a:lnSpc>
              <a:defRPr/>
            </a:pPr>
            <a:r>
              <a:rPr lang="en-US" sz="1700" dirty="0" err="1" smtClean="0">
                <a:solidFill>
                  <a:srgbClr val="000000"/>
                </a:solidFill>
                <a:latin typeface="Lucida Console" pitchFamily="49" charset="0"/>
              </a:rPr>
              <a:t>scanf</a:t>
            </a:r>
            <a:r>
              <a:rPr lang="en-US" sz="1700" dirty="0" smtClean="0">
                <a:solidFill>
                  <a:srgbClr val="000000"/>
                </a:solidFill>
                <a:latin typeface="Lucida Console" pitchFamily="49" charset="0"/>
              </a:rPr>
              <a:t>( </a:t>
            </a:r>
            <a:r>
              <a:rPr lang="en-US" sz="1700" b="1" dirty="0" smtClean="0">
                <a:solidFill>
                  <a:srgbClr val="128AFF"/>
                </a:solidFill>
                <a:latin typeface="Lucida Console" pitchFamily="49" charset="0"/>
              </a:rPr>
              <a:t>"%f"</a:t>
            </a:r>
            <a:r>
              <a:rPr lang="en-US" sz="1700" b="1" dirty="0" smtClean="0">
                <a:solidFill>
                  <a:srgbClr val="000000"/>
                </a:solidFill>
                <a:latin typeface="Lucida Console" pitchFamily="49" charset="0"/>
              </a:rPr>
              <a:t>, &amp;r ); </a:t>
            </a:r>
            <a:r>
              <a:rPr lang="en-US" sz="1700" b="1" dirty="0" smtClean="0">
                <a:solidFill>
                  <a:srgbClr val="00BF00"/>
                </a:solidFill>
                <a:latin typeface="Lucida Console" pitchFamily="49" charset="0"/>
              </a:rPr>
              <a:t>/* read a floating value */</a:t>
            </a:r>
          </a:p>
          <a:p>
            <a:pPr marL="273050" indent="-273050" eaLnBrk="1" hangingPunct="1">
              <a:lnSpc>
                <a:spcPct val="70000"/>
              </a:lnSpc>
              <a:defRPr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is executed, the value typed by the user is placed into a memory location to which the name </a:t>
            </a:r>
            <a:r>
              <a:rPr lang="en-US" sz="2600" dirty="0" smtClean="0">
                <a:solidFill>
                  <a:srgbClr val="000000"/>
                </a:solidFill>
                <a:latin typeface="Lucida Console" pitchFamily="49" charset="0"/>
              </a:rPr>
              <a:t>r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 has been assigned.</a:t>
            </a:r>
          </a:p>
          <a:p>
            <a:pPr marL="273050" indent="-273050" eaLnBrk="1" hangingPunct="1">
              <a:lnSpc>
                <a:spcPct val="70000"/>
              </a:lnSpc>
              <a:defRPr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Suppose the user enters the number </a:t>
            </a:r>
            <a:r>
              <a:rPr lang="en-US" sz="2600" dirty="0" smtClean="0">
                <a:solidFill>
                  <a:srgbClr val="000000"/>
                </a:solidFill>
                <a:latin typeface="Lucida Console" pitchFamily="49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 as the value for </a:t>
            </a:r>
            <a:r>
              <a:rPr lang="en-US" sz="2600" dirty="0" smtClean="0">
                <a:solidFill>
                  <a:srgbClr val="000000"/>
                </a:solidFill>
                <a:latin typeface="Lucida Console" pitchFamily="49" charset="0"/>
              </a:rPr>
              <a:t>r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273050" indent="-273050" eaLnBrk="1" hangingPunct="1">
              <a:lnSpc>
                <a:spcPct val="70000"/>
              </a:lnSpc>
              <a:defRPr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The computer will place </a:t>
            </a:r>
            <a:r>
              <a:rPr lang="en-US" sz="2600" dirty="0" smtClean="0">
                <a:solidFill>
                  <a:srgbClr val="000000"/>
                </a:solidFill>
                <a:latin typeface="Lucida Console" pitchFamily="49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 into location </a:t>
            </a:r>
            <a:r>
              <a:rPr lang="en-US" sz="2600" dirty="0" smtClean="0">
                <a:solidFill>
                  <a:srgbClr val="000000"/>
                </a:solidFill>
                <a:latin typeface="Lucida Console" pitchFamily="49" charset="0"/>
              </a:rPr>
              <a:t>r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273050" indent="-273050" eaLnBrk="1" hangingPunct="1">
              <a:lnSpc>
                <a:spcPct val="90000"/>
              </a:lnSpc>
              <a:defRPr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The statement </a:t>
            </a:r>
          </a:p>
          <a:p>
            <a:pPr marL="914400" lvl="2" indent="-246063" eaLnBrk="1" hangingPunct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  <a:latin typeface="Lucida Console" pitchFamily="49" charset="0"/>
              </a:rPr>
              <a:t>area = PI * r * r; </a:t>
            </a:r>
            <a:r>
              <a:rPr lang="en-US" sz="1800" dirty="0" smtClean="0">
                <a:solidFill>
                  <a:srgbClr val="00BF00"/>
                </a:solidFill>
                <a:latin typeface="Lucida Console" pitchFamily="49" charset="0"/>
              </a:rPr>
              <a:t>/* assign value to area */</a:t>
            </a:r>
          </a:p>
          <a:p>
            <a:pPr marL="273050" indent="-273050" eaLnBrk="1" hangingPunct="1">
              <a:lnSpc>
                <a:spcPct val="90000"/>
              </a:lnSpc>
              <a:defRPr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that performs the multiplications also replaces whatever value was stored in </a:t>
            </a:r>
            <a:r>
              <a:rPr lang="en-US" sz="2600" dirty="0" smtClean="0">
                <a:solidFill>
                  <a:srgbClr val="000000"/>
                </a:solidFill>
                <a:latin typeface="Lucida Console" pitchFamily="49" charset="0"/>
              </a:rPr>
              <a:t>area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273050" indent="-273050" eaLnBrk="1" hangingPunct="1">
              <a:lnSpc>
                <a:spcPct val="70000"/>
              </a:lnSpc>
              <a:defRPr/>
            </a:pPr>
            <a:endParaRPr lang="en-US" sz="26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0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Quiz</a:t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Pick out the errors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# 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int</a:t>
            </a:r>
            <a:r>
              <a:rPr lang="en-US" sz="2400" dirty="0" smtClean="0"/>
              <a:t> main (void)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int</a:t>
            </a:r>
            <a:r>
              <a:rPr lang="en-US" sz="2400" dirty="0" smtClean="0"/>
              <a:t> h=10;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float 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float 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h*y=x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printf</a:t>
            </a:r>
            <a:r>
              <a:rPr lang="en-US" sz="2400" dirty="0" smtClean="0"/>
              <a:t>(“the product is ” +x);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External and Local Variables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>
                <a:solidFill>
                  <a:srgbClr val="FF0000"/>
                </a:solidFill>
              </a:rPr>
              <a:t>Differences: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/>
              <a:t>The scope of external variable is from the point of declaration to the end of the program.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b="1">
                <a:solidFill>
                  <a:srgbClr val="92D050"/>
                </a:solidFill>
              </a:rPr>
              <a:t>Scope of local or automatic variable is only within the function where it is declared.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/>
              <a:t>External variable remains in existence permanently i.e. they retain their values even if after the function that set them have returned.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b="1">
                <a:solidFill>
                  <a:srgbClr val="92D050"/>
                </a:solidFill>
              </a:rPr>
              <a:t>Local variables are temporal; they only exists when the function that sets them exists.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92D050"/>
              </a:solidFill>
            </a:endParaRP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4059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TYPES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2362200"/>
            <a:ext cx="7693025" cy="3962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/>
              <a:t>data type </a:t>
            </a:r>
            <a:r>
              <a:rPr lang="en-US" dirty="0" smtClean="0"/>
              <a:t>of an object in memory determines the </a:t>
            </a:r>
            <a:r>
              <a:rPr lang="en-US" b="1" i="1" dirty="0" smtClean="0">
                <a:solidFill>
                  <a:schemeClr val="accent4"/>
                </a:solidFill>
              </a:rPr>
              <a:t>set of values it can have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rgbClr val="FF0000"/>
                </a:solidFill>
              </a:rPr>
              <a:t>what operations that can be performed on it</a:t>
            </a:r>
            <a:r>
              <a:rPr lang="en-US" dirty="0" smtClean="0"/>
              <a:t>. Examples of data types, </a:t>
            </a:r>
            <a:r>
              <a:rPr lang="en-US" dirty="0" err="1" smtClean="0"/>
              <a:t>int</a:t>
            </a:r>
            <a:r>
              <a:rPr lang="en-US" dirty="0" smtClean="0"/>
              <a:t>, float, char etc. Thus if a data type is an integer or float you can perform arithmetic operations on it.</a:t>
            </a:r>
          </a:p>
          <a:p>
            <a:pPr eaLnBrk="1" hangingPunct="1"/>
            <a:r>
              <a:rPr lang="en-US" dirty="0" smtClean="0"/>
              <a:t>It also signifies the way data is represented.</a:t>
            </a:r>
          </a:p>
          <a:p>
            <a:pPr eaLnBrk="1" hangingPunct="1"/>
            <a:r>
              <a:rPr lang="en-US" dirty="0" smtClean="0"/>
              <a:t>C is a </a:t>
            </a:r>
            <a:r>
              <a:rPr lang="en-US" b="1" i="1" dirty="0" smtClean="0"/>
              <a:t>strongly </a:t>
            </a:r>
            <a:r>
              <a:rPr lang="en-US" b="1" dirty="0" smtClean="0"/>
              <a:t>typed</a:t>
            </a:r>
            <a:r>
              <a:rPr lang="en-US" dirty="0" smtClean="0"/>
              <a:t> language because variables i.e. data must be declared before use.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9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/>
          <a:lstStyle/>
          <a:p>
            <a:pPr eaLnBrk="1" hangingPunct="1"/>
            <a:r>
              <a:rPr lang="en-GB" smtClean="0"/>
              <a:t>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273050" indent="-273050" eaLnBrk="1" hangingPunct="1">
              <a:lnSpc>
                <a:spcPct val="80000"/>
              </a:lnSpc>
              <a:defRPr/>
            </a:pPr>
            <a:r>
              <a:rPr lang="en-GB" sz="2600" dirty="0"/>
              <a:t>An </a:t>
            </a:r>
            <a:r>
              <a:rPr lang="en-GB" sz="2600" dirty="0">
                <a:solidFill>
                  <a:srgbClr val="FF0000"/>
                </a:solidFill>
              </a:rPr>
              <a:t>identifier</a:t>
            </a:r>
            <a:r>
              <a:rPr lang="en-GB" sz="2600" dirty="0"/>
              <a:t> refers directly to the data stored in a particular memory </a:t>
            </a:r>
            <a:r>
              <a:rPr lang="en-GB" sz="2600" dirty="0" smtClean="0"/>
              <a:t>location</a:t>
            </a:r>
          </a:p>
          <a:p>
            <a:pPr marL="273050" indent="-273050" eaLnBrk="1" hangingPunct="1">
              <a:lnSpc>
                <a:spcPct val="80000"/>
              </a:lnSpc>
              <a:defRPr/>
            </a:pPr>
            <a:r>
              <a:rPr lang="en-GB" sz="2600" dirty="0">
                <a:solidFill>
                  <a:srgbClr val="FF0000"/>
                </a:solidFill>
              </a:rPr>
              <a:t>Variable names </a:t>
            </a:r>
            <a:r>
              <a:rPr lang="en-GB" sz="2600" dirty="0"/>
              <a:t>are known as </a:t>
            </a:r>
            <a:r>
              <a:rPr lang="en-GB" sz="2600" b="1" dirty="0" smtClean="0"/>
              <a:t>identifiers</a:t>
            </a:r>
          </a:p>
          <a:p>
            <a:pPr marL="273050" indent="-273050" eaLnBrk="1" hangingPunct="1">
              <a:lnSpc>
                <a:spcPct val="80000"/>
              </a:lnSpc>
              <a:defRPr/>
            </a:pPr>
            <a:r>
              <a:rPr lang="en-GB" sz="2600" dirty="0" smtClean="0"/>
              <a:t>Identifiers can contain </a:t>
            </a:r>
            <a:r>
              <a:rPr lang="en-GB" sz="2600" dirty="0" smtClean="0">
                <a:solidFill>
                  <a:srgbClr val="FF0000"/>
                </a:solidFill>
              </a:rPr>
              <a:t>letters, digits, underscore</a:t>
            </a:r>
            <a:r>
              <a:rPr lang="en-GB" sz="2600" dirty="0" smtClean="0"/>
              <a:t> but it must not start with a digit.</a:t>
            </a:r>
          </a:p>
          <a:p>
            <a:pPr marL="273050" indent="-273050" eaLnBrk="1" hangingPunct="1">
              <a:lnSpc>
                <a:spcPct val="80000"/>
              </a:lnSpc>
              <a:defRPr/>
            </a:pPr>
            <a:r>
              <a:rPr lang="en-GB" sz="2600" dirty="0" smtClean="0"/>
              <a:t>In ANSI C the first 63 characters of an identifier is significant.</a:t>
            </a:r>
          </a:p>
          <a:p>
            <a:pPr marL="273050" indent="-273050" eaLnBrk="1" hangingPunct="1">
              <a:lnSpc>
                <a:spcPct val="80000"/>
              </a:lnSpc>
              <a:defRPr/>
            </a:pPr>
            <a:r>
              <a:rPr lang="en-GB" sz="2600" dirty="0" smtClean="0"/>
              <a:t>This is to increase portability and reduce errors.</a:t>
            </a:r>
          </a:p>
          <a:p>
            <a:pPr marL="273050" indent="-273050" eaLnBrk="1" hangingPunct="1">
              <a:lnSpc>
                <a:spcPct val="80000"/>
              </a:lnSpc>
              <a:defRPr/>
            </a:pPr>
            <a:endParaRPr lang="en-GB" sz="2600" b="1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600" dirty="0" smtClean="0"/>
          </a:p>
          <a:p>
            <a:pPr marL="639763" lvl="1" indent="-246063" eaLnBrk="1" hangingPunct="1">
              <a:lnSpc>
                <a:spcPct val="80000"/>
              </a:lnSpc>
              <a:defRPr/>
            </a:pPr>
            <a:endParaRPr lang="en-GB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452299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for Naming Identifiers</a:t>
            </a:r>
          </a:p>
        </p:txBody>
      </p:sp>
      <p:sp>
        <p:nvSpPr>
          <p:cNvPr id="33795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600" smtClean="0"/>
              <a:t> Rules govern the names that can be used as identifiers.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GB" sz="2200" smtClean="0"/>
              <a:t>Do not use C </a:t>
            </a:r>
            <a:r>
              <a:rPr lang="en-GB" sz="2200" smtClean="0">
                <a:solidFill>
                  <a:srgbClr val="FF0000"/>
                </a:solidFill>
              </a:rPr>
              <a:t>keywords </a:t>
            </a:r>
            <a:r>
              <a:rPr lang="en-GB" sz="2200" smtClean="0"/>
              <a:t>(reserved) as identifiers 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GB" sz="2200" smtClean="0"/>
              <a:t>Identifiers are </a:t>
            </a:r>
            <a:r>
              <a:rPr lang="en-GB" sz="2200" smtClean="0">
                <a:solidFill>
                  <a:srgbClr val="FF0000"/>
                </a:solidFill>
              </a:rPr>
              <a:t>case sensitive 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GB" sz="2200" smtClean="0"/>
              <a:t>Identifiers must not start with a </a:t>
            </a:r>
            <a:r>
              <a:rPr lang="en-GB" sz="2200" smtClean="0">
                <a:solidFill>
                  <a:srgbClr val="FF0000"/>
                </a:solidFill>
              </a:rPr>
              <a:t>numeric or digit  character 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GB" sz="2200" smtClean="0"/>
              <a:t>Identifiers must not include </a:t>
            </a:r>
            <a:r>
              <a:rPr lang="en-GB" sz="2200" smtClean="0">
                <a:solidFill>
                  <a:srgbClr val="FF0000"/>
                </a:solidFill>
              </a:rPr>
              <a:t>punctuation, control, or special characters 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GB" sz="2200" smtClean="0"/>
              <a:t>It must not include space.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GB" sz="2200" smtClean="0"/>
              <a:t>An identifier can start with an underscore e.g._age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GB" sz="2200" smtClean="0"/>
              <a:t>For external variables, only the first 31 characters of identifiers are significant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GB" sz="2200" smtClean="0"/>
              <a:t>Do not use an hyphen, the compiler treat it as minus.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32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/>
          <a:lstStyle/>
          <a:p>
            <a:pPr eaLnBrk="1" hangingPunct="1"/>
            <a:r>
              <a:rPr lang="en-GB" smtClean="0"/>
              <a:t>Naming Identifier contd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273050" lvl="1" indent="-273050" eaLnBrk="1" hangingPunct="1">
              <a:buClr>
                <a:srgbClr val="0BD0D9"/>
              </a:buClr>
              <a:buSzPct val="95000"/>
              <a:defRPr/>
            </a:pPr>
            <a:r>
              <a:rPr lang="en-GB" dirty="0" smtClean="0"/>
              <a:t>Do not use C keywords(reserved) as identifiers </a:t>
            </a:r>
          </a:p>
          <a:p>
            <a:pPr marL="273050" indent="-273050" eaLnBrk="1" hangingPunct="1">
              <a:defRPr/>
            </a:pPr>
            <a:r>
              <a:rPr lang="en-GB" dirty="0" smtClean="0"/>
              <a:t>C  has only 32 keywords</a:t>
            </a:r>
          </a:p>
          <a:p>
            <a:pPr marL="273050" lvl="1" indent="-273050" eaLnBrk="1" hangingPunct="1">
              <a:defRPr/>
            </a:pPr>
            <a:r>
              <a:rPr lang="en-GB" dirty="0" smtClean="0"/>
              <a:t>auto, double, 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struct</a:t>
            </a:r>
            <a:r>
              <a:rPr lang="en-GB" dirty="0" smtClean="0"/>
              <a:t>, long, </a:t>
            </a:r>
            <a:r>
              <a:rPr lang="en-GB" dirty="0" err="1" smtClean="0"/>
              <a:t>enum</a:t>
            </a:r>
            <a:r>
              <a:rPr lang="en-GB" dirty="0" smtClean="0"/>
              <a:t>, register, </a:t>
            </a:r>
            <a:r>
              <a:rPr lang="en-GB" dirty="0" err="1" smtClean="0"/>
              <a:t>typedef</a:t>
            </a:r>
            <a:r>
              <a:rPr lang="en-GB" dirty="0" smtClean="0"/>
              <a:t>, char, extern, union, </a:t>
            </a:r>
            <a:r>
              <a:rPr lang="en-GB" dirty="0" err="1" smtClean="0"/>
              <a:t>const</a:t>
            </a:r>
            <a:r>
              <a:rPr lang="en-GB" dirty="0" smtClean="0"/>
              <a:t>, float, short, unsigned, signed, void, volatile, if, else while , for, do, double etc.</a:t>
            </a:r>
          </a:p>
          <a:p>
            <a:pPr marL="273050" lvl="1" indent="-273050" eaLnBrk="1" hangingPunct="1">
              <a:defRPr/>
            </a:pPr>
            <a:r>
              <a:rPr lang="en-GB" dirty="0" smtClean="0"/>
              <a:t>These keywords cannot be redefined for they already have an intended meaning or interpretation.</a:t>
            </a:r>
          </a:p>
          <a:p>
            <a:pPr marL="273050" lvl="1" indent="-273050" eaLnBrk="1" hangingPunct="1">
              <a:buClr>
                <a:srgbClr val="0BD0D9"/>
              </a:buClr>
              <a:buSzPct val="95000"/>
              <a:defRPr/>
            </a:pPr>
            <a:r>
              <a:rPr lang="en-GB" dirty="0" smtClean="0"/>
              <a:t>Identifiers are case sensitive </a:t>
            </a:r>
          </a:p>
          <a:p>
            <a:pPr marL="273050" lvl="1" indent="-273050" eaLnBrk="1" hangingPunct="1">
              <a:defRPr/>
            </a:pPr>
            <a:r>
              <a:rPr lang="en-GB" dirty="0" smtClean="0"/>
              <a:t>Case sensitivity means that an uppercase letter is not considered to be the same as its lowercase equivalent</a:t>
            </a:r>
          </a:p>
          <a:p>
            <a:pPr marL="914400" lvl="2" indent="-246063" eaLnBrk="1" hangingPunct="1">
              <a:defRPr/>
            </a:pPr>
            <a:r>
              <a:rPr lang="en-GB" dirty="0" smtClean="0"/>
              <a:t>For example, identifiers EMPL_NO and </a:t>
            </a:r>
            <a:r>
              <a:rPr lang="en-GB" dirty="0" err="1" smtClean="0"/>
              <a:t>empl_no</a:t>
            </a:r>
            <a:r>
              <a:rPr lang="en-GB" dirty="0" smtClean="0"/>
              <a:t>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2180396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/>
          <a:lstStyle/>
          <a:p>
            <a:pPr eaLnBrk="1" hangingPunct="1"/>
            <a:r>
              <a:rPr lang="en-GB" smtClean="0"/>
              <a:t>Naming Identifier contd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273050" lvl="1" indent="-273050" eaLnBrk="1" hangingPunct="1">
              <a:lnSpc>
                <a:spcPct val="90000"/>
              </a:lnSpc>
              <a:buClr>
                <a:srgbClr val="0BD0D9"/>
              </a:buClr>
              <a:buSzPct val="95000"/>
              <a:defRPr/>
            </a:pPr>
            <a:r>
              <a:rPr lang="en-GB" dirty="0" smtClean="0"/>
              <a:t>Identifiers must not start with a numeric character </a:t>
            </a:r>
          </a:p>
          <a:p>
            <a:pPr marL="273050" lvl="1" indent="-273050" eaLnBrk="1" hangingPunct="1">
              <a:lnSpc>
                <a:spcPct val="90000"/>
              </a:lnSpc>
              <a:defRPr/>
            </a:pPr>
            <a:r>
              <a:rPr lang="en-GB" dirty="0" smtClean="0"/>
              <a:t>5age is illegal </a:t>
            </a:r>
            <a:r>
              <a:rPr lang="en-GB" sz="3500" dirty="0" smtClean="0">
                <a:solidFill>
                  <a:srgbClr val="FF0000"/>
                </a:solidFill>
              </a:rPr>
              <a:t>X</a:t>
            </a:r>
          </a:p>
          <a:p>
            <a:pPr marL="273050" indent="-273050" eaLnBrk="1" hangingPunct="1">
              <a:lnSpc>
                <a:spcPct val="90000"/>
              </a:lnSpc>
              <a:defRPr/>
            </a:pPr>
            <a:r>
              <a:rPr lang="en-GB" dirty="0" smtClean="0"/>
              <a:t>Identifiers must not include punctuation, control, or special characters </a:t>
            </a:r>
          </a:p>
          <a:p>
            <a:pPr marL="273050" lvl="1" indent="-273050" eaLnBrk="1" hangingPunct="1">
              <a:lnSpc>
                <a:spcPct val="90000"/>
              </a:lnSpc>
              <a:defRPr/>
            </a:pPr>
            <a:r>
              <a:rPr lang="en-GB" dirty="0" smtClean="0"/>
              <a:t>?. @, ” are illegal </a:t>
            </a:r>
            <a:r>
              <a:rPr lang="en-GB" sz="3900" dirty="0">
                <a:solidFill>
                  <a:srgbClr val="FF0000"/>
                </a:solidFill>
              </a:rPr>
              <a:t>X</a:t>
            </a:r>
            <a:endParaRPr lang="en-GB" sz="3900" dirty="0" smtClean="0"/>
          </a:p>
          <a:p>
            <a:pPr marL="273050" indent="-273050" eaLnBrk="1" hangingPunct="1">
              <a:lnSpc>
                <a:spcPct val="90000"/>
              </a:lnSpc>
              <a:defRPr/>
            </a:pPr>
            <a:r>
              <a:rPr lang="en-GB" dirty="0" smtClean="0"/>
              <a:t>Standard C practice is to use lowercase letters for variable names</a:t>
            </a:r>
          </a:p>
          <a:p>
            <a:pPr marL="273050" lvl="1" indent="-273050" eaLnBrk="1" hangingPunct="1">
              <a:lnSpc>
                <a:spcPct val="90000"/>
              </a:lnSpc>
              <a:defRPr/>
            </a:pPr>
            <a:r>
              <a:rPr lang="en-GB" dirty="0" smtClean="0"/>
              <a:t>n=0;</a:t>
            </a:r>
          </a:p>
          <a:p>
            <a:pPr marL="273050" indent="-273050" eaLnBrk="1" hangingPunct="1">
              <a:lnSpc>
                <a:spcPct val="90000"/>
              </a:lnSpc>
              <a:defRPr/>
            </a:pPr>
            <a:r>
              <a:rPr lang="en-GB" dirty="0" smtClean="0"/>
              <a:t>And you use uppercase for symbolic constants</a:t>
            </a:r>
          </a:p>
          <a:p>
            <a:pPr marL="273050" lvl="1" indent="-273050" eaLnBrk="1" hangingPunct="1">
              <a:lnSpc>
                <a:spcPct val="90000"/>
              </a:lnSpc>
              <a:defRPr/>
            </a:pPr>
            <a:r>
              <a:rPr lang="en-GB" dirty="0" smtClean="0"/>
              <a:t>PI = 3.142</a:t>
            </a:r>
          </a:p>
        </p:txBody>
      </p:sp>
    </p:spTree>
    <p:extLst>
      <p:ext uri="{BB962C8B-B14F-4D97-AF65-F5344CB8AC3E}">
        <p14:creationId xmlns:p14="http://schemas.microsoft.com/office/powerpoint/2010/main" val="2402294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Identifiers</a:t>
            </a:r>
          </a:p>
        </p:txBody>
      </p:sp>
      <p:sp>
        <p:nvSpPr>
          <p:cNvPr id="36867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Names that begin with the underscore character are traditionally used in libraries for values or functions,</a:t>
            </a:r>
          </a:p>
          <a:p>
            <a:r>
              <a:rPr lang="en-US" smtClean="0"/>
              <a:t>so it is better to avoid using names that begin with an underscore in simple application programs.</a:t>
            </a:r>
          </a:p>
          <a:p>
            <a:r>
              <a:rPr lang="en-US" smtClean="0"/>
              <a:t> note also that library functions like printf() are not part of C keywords.</a:t>
            </a:r>
          </a:p>
          <a:p>
            <a:r>
              <a:rPr lang="en-US" smtClean="0"/>
              <a:t>This is because they can be redefined though they have been predefined.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30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Pop quiz (correct/incorrect): </a:t>
            </a:r>
          </a:p>
          <a:p>
            <a:pPr eaLnBrk="1" hangingPunct="1"/>
            <a:r>
              <a:rPr lang="en-US" b="1" smtClean="0"/>
              <a:t>int </a:t>
            </a:r>
            <a:r>
              <a:rPr lang="en-US" smtClean="0"/>
              <a:t>money$owed; </a:t>
            </a:r>
          </a:p>
          <a:p>
            <a:pPr eaLnBrk="1" hangingPunct="1"/>
            <a:r>
              <a:rPr lang="en-US" b="1" smtClean="0"/>
              <a:t>int </a:t>
            </a:r>
            <a:r>
              <a:rPr lang="en-US" smtClean="0"/>
              <a:t>total_count; </a:t>
            </a:r>
          </a:p>
          <a:p>
            <a:pPr eaLnBrk="1" hangingPunct="1"/>
            <a:r>
              <a:rPr lang="en-US" b="1" smtClean="0"/>
              <a:t>int </a:t>
            </a:r>
            <a:r>
              <a:rPr lang="en-US" smtClean="0"/>
              <a:t>score2; </a:t>
            </a:r>
          </a:p>
          <a:p>
            <a:pPr eaLnBrk="1" hangingPunct="1"/>
            <a:r>
              <a:rPr lang="en-US" b="1" smtClean="0"/>
              <a:t>int </a:t>
            </a:r>
            <a:r>
              <a:rPr lang="en-US" smtClean="0"/>
              <a:t>2ndscore;</a:t>
            </a:r>
          </a:p>
          <a:p>
            <a:pPr eaLnBrk="1" hangingPunct="1"/>
            <a:r>
              <a:rPr lang="en-US" b="1" smtClean="0"/>
              <a:t>int long;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18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DATATYPES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C has a small family of </a:t>
            </a:r>
            <a:r>
              <a:rPr lang="en-US" dirty="0" err="1" smtClean="0"/>
              <a:t>datatypes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smtClean="0"/>
              <a:t>Numeric (</a:t>
            </a:r>
            <a:r>
              <a:rPr lang="en-US" dirty="0" err="1" smtClean="0"/>
              <a:t>int</a:t>
            </a:r>
            <a:r>
              <a:rPr lang="en-US" dirty="0" smtClean="0"/>
              <a:t>, float, double) </a:t>
            </a:r>
          </a:p>
          <a:p>
            <a:pPr eaLnBrk="1" hangingPunct="1"/>
            <a:r>
              <a:rPr lang="en-US" dirty="0" smtClean="0"/>
              <a:t>Character (char) </a:t>
            </a:r>
          </a:p>
          <a:p>
            <a:pPr eaLnBrk="1" hangingPunct="1"/>
            <a:r>
              <a:rPr lang="en-US" dirty="0" smtClean="0"/>
              <a:t>User defined (</a:t>
            </a:r>
            <a:r>
              <a:rPr lang="en-US" dirty="0" err="1" smtClean="0"/>
              <a:t>struct,union,array</a:t>
            </a:r>
            <a:r>
              <a:rPr lang="en-US" dirty="0" smtClean="0"/>
              <a:t>)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4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Numeric Data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int</a:t>
            </a:r>
            <a:r>
              <a:rPr lang="en-US" smtClean="0"/>
              <a:t>: Data type int  is used for whole numbers. int specifies integer. int occupies 4 bytes in the memory and it can be as low as 2 bytes.</a:t>
            </a:r>
          </a:p>
          <a:p>
            <a:pPr eaLnBrk="1" hangingPunct="1"/>
            <a:r>
              <a:rPr lang="en-US" b="1" smtClean="0"/>
              <a:t>float</a:t>
            </a:r>
            <a:r>
              <a:rPr lang="en-US" smtClean="0"/>
              <a:t>: it is used for specifying floating point numbers i.e. decimals, it specifies the fractional part of a number up to a single precision. It occupies 4 bytes memory space. </a:t>
            </a:r>
            <a:endParaRPr lang="en-US" b="1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748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Numeric Data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double: </a:t>
            </a:r>
            <a:r>
              <a:rPr lang="en-US" smtClean="0"/>
              <a:t>it specifies a double-precision fractional number. Thus its used for large precision. It has the largest range in the computer. It occupies 8 to 16bytes</a:t>
            </a:r>
          </a:p>
        </p:txBody>
      </p:sp>
    </p:spTree>
    <p:extLst>
      <p:ext uri="{BB962C8B-B14F-4D97-AF65-F5344CB8AC3E}">
        <p14:creationId xmlns:p14="http://schemas.microsoft.com/office/powerpoint/2010/main" val="20478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char: </a:t>
            </a:r>
            <a:r>
              <a:rPr lang="en-US" smtClean="0"/>
              <a:t>it’s a data type for specifying one character. It has the smallest range. It occupies 1 byte.</a:t>
            </a:r>
          </a:p>
          <a:p>
            <a:pPr eaLnBrk="1" hangingPunct="1"/>
            <a:r>
              <a:rPr lang="en-US" smtClean="0"/>
              <a:t>In ANSI C we have character constant, arrays of characters, and other character handling function.</a:t>
            </a:r>
          </a:p>
        </p:txBody>
      </p:sp>
    </p:spTree>
    <p:extLst>
      <p:ext uri="{BB962C8B-B14F-4D97-AF65-F5344CB8AC3E}">
        <p14:creationId xmlns:p14="http://schemas.microsoft.com/office/powerpoint/2010/main" val="14887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THESE……….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float and double can also store whole numbers</a:t>
            </a:r>
            <a:endParaRPr lang="en-US" b="1" dirty="0" smtClean="0"/>
          </a:p>
          <a:p>
            <a:pPr eaLnBrk="1" hangingPunct="1"/>
            <a:r>
              <a:rPr lang="en-US" dirty="0" smtClean="0"/>
              <a:t>Note that precision means number of digits used in expressing a value.</a:t>
            </a:r>
          </a:p>
          <a:p>
            <a:pPr eaLnBrk="1" hangingPunct="1"/>
            <a:r>
              <a:rPr lang="en-US" dirty="0" smtClean="0"/>
              <a:t>Also the space a data type occupies in the memory (i.e. its range) is machine dependent.</a:t>
            </a:r>
          </a:p>
          <a:p>
            <a:pPr eaLnBrk="1" hangingPunct="1"/>
            <a:r>
              <a:rPr lang="en-US" dirty="0" smtClean="0"/>
              <a:t>Real numbers is the same thing as float.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9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There are other data types which are defined by users and called derived types.</a:t>
            </a:r>
          </a:p>
          <a:p>
            <a:r>
              <a:rPr lang="en-US" smtClean="0"/>
              <a:t>There are infinite number of derived types, common examples are arrays, structures, and pointers.</a:t>
            </a:r>
          </a:p>
          <a:p>
            <a:r>
              <a:rPr lang="en-US" smtClean="0"/>
              <a:t>They are constructed to meet user’s specific needs.</a:t>
            </a:r>
          </a:p>
        </p:txBody>
      </p:sp>
    </p:spTree>
    <p:extLst>
      <p:ext uri="{BB962C8B-B14F-4D97-AF65-F5344CB8AC3E}">
        <p14:creationId xmlns:p14="http://schemas.microsoft.com/office/powerpoint/2010/main" val="32184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variables?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 eaLnBrk="1" hangingPunct="1"/>
            <a:r>
              <a:rPr lang="en-GB" sz="2600" dirty="0" smtClean="0"/>
              <a:t>Variables</a:t>
            </a:r>
          </a:p>
          <a:p>
            <a:pPr marL="639763" lvl="1" indent="-246063" eaLnBrk="1" hangingPunct="1"/>
            <a:r>
              <a:rPr lang="en-GB" sz="2200" dirty="0" smtClean="0"/>
              <a:t>Named memory location</a:t>
            </a:r>
          </a:p>
          <a:p>
            <a:pPr marL="639763" lvl="1" indent="-246063" eaLnBrk="1" hangingPunct="1"/>
            <a:r>
              <a:rPr lang="en-GB" sz="2200" dirty="0" smtClean="0"/>
              <a:t>Their value can change during the execution of a program</a:t>
            </a:r>
          </a:p>
          <a:p>
            <a:pPr marL="639763" lvl="1" indent="-246063" eaLnBrk="1" hangingPunct="1"/>
            <a:r>
              <a:rPr lang="en-GB" sz="2200" dirty="0" smtClean="0"/>
              <a:t>In ANSI C programs, all variables must be declared prior to their use. This property makes C to be a </a:t>
            </a:r>
            <a:r>
              <a:rPr lang="en-GB" sz="2200" b="1" dirty="0" smtClean="0"/>
              <a:t>strongly typed language</a:t>
            </a:r>
            <a:r>
              <a:rPr lang="en-GB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7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</TotalTime>
  <Words>1259</Words>
  <Application>Microsoft Office PowerPoint</Application>
  <PresentationFormat>On-screen Show (4:3)</PresentationFormat>
  <Paragraphs>144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DATA TYPE</vt:lpstr>
      <vt:lpstr>DATA TYPES</vt:lpstr>
      <vt:lpstr>DATATYPES</vt:lpstr>
      <vt:lpstr>Numeric Data types</vt:lpstr>
      <vt:lpstr>Numeric Data Types</vt:lpstr>
      <vt:lpstr>char</vt:lpstr>
      <vt:lpstr>NOTE THESE……….</vt:lpstr>
      <vt:lpstr>DERIVED DATA TYPES</vt:lpstr>
      <vt:lpstr>What are variables?</vt:lpstr>
      <vt:lpstr>VARIABLES</vt:lpstr>
      <vt:lpstr>SYNTAX FOR VARIABLE DECLARATION</vt:lpstr>
      <vt:lpstr>PowerPoint Presentation</vt:lpstr>
      <vt:lpstr>Initializing Variables</vt:lpstr>
      <vt:lpstr>Initializing variables</vt:lpstr>
      <vt:lpstr>HOW?</vt:lpstr>
      <vt:lpstr>PowerPoint Presentation</vt:lpstr>
      <vt:lpstr>Memory Concepts</vt:lpstr>
      <vt:lpstr>Quiz </vt:lpstr>
      <vt:lpstr>External and Local Variables</vt:lpstr>
      <vt:lpstr>Identifier</vt:lpstr>
      <vt:lpstr>Rules for Naming Identifiers</vt:lpstr>
      <vt:lpstr>Naming Identifier contd</vt:lpstr>
      <vt:lpstr>Naming Identifier contd</vt:lpstr>
      <vt:lpstr>Naming Identifiers</vt:lpstr>
      <vt:lpstr>Exercise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</dc:title>
  <dc:creator>akande</dc:creator>
  <cp:lastModifiedBy>JOSEPHINE</cp:lastModifiedBy>
  <cp:revision>13</cp:revision>
  <dcterms:created xsi:type="dcterms:W3CDTF">2013-11-25T13:36:06Z</dcterms:created>
  <dcterms:modified xsi:type="dcterms:W3CDTF">2021-01-25T21:34:02Z</dcterms:modified>
</cp:coreProperties>
</file>