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4"/>
  </p:notesMasterIdLst>
  <p:sldIdLst>
    <p:sldId id="256" r:id="rId2"/>
    <p:sldId id="257" r:id="rId3"/>
    <p:sldId id="261" r:id="rId4"/>
    <p:sldId id="259" r:id="rId5"/>
    <p:sldId id="260" r:id="rId6"/>
    <p:sldId id="263" r:id="rId7"/>
    <p:sldId id="283" r:id="rId8"/>
    <p:sldId id="284" r:id="rId9"/>
    <p:sldId id="264" r:id="rId10"/>
    <p:sldId id="262" r:id="rId11"/>
    <p:sldId id="293" r:id="rId12"/>
    <p:sldId id="268" r:id="rId13"/>
    <p:sldId id="269" r:id="rId14"/>
    <p:sldId id="271" r:id="rId15"/>
    <p:sldId id="272" r:id="rId16"/>
    <p:sldId id="280" r:id="rId17"/>
    <p:sldId id="281" r:id="rId18"/>
    <p:sldId id="278" r:id="rId19"/>
    <p:sldId id="273" r:id="rId20"/>
    <p:sldId id="274" r:id="rId21"/>
    <p:sldId id="275" r:id="rId22"/>
    <p:sldId id="276" r:id="rId23"/>
    <p:sldId id="282" r:id="rId24"/>
    <p:sldId id="291" r:id="rId25"/>
    <p:sldId id="279" r:id="rId26"/>
    <p:sldId id="287" r:id="rId27"/>
    <p:sldId id="285" r:id="rId28"/>
    <p:sldId id="286" r:id="rId29"/>
    <p:sldId id="288" r:id="rId30"/>
    <p:sldId id="290" r:id="rId31"/>
    <p:sldId id="289" r:id="rId32"/>
    <p:sldId id="29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32" y="6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B83B1-B2EB-4072-8F7B-67577580143C}" type="datetimeFigureOut">
              <a:rPr lang="en-CA" smtClean="0"/>
              <a:pPr/>
              <a:t>2022-06-01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015B0-35EA-4245-8E90-BCFD25CF7D0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642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015B0-35EA-4245-8E90-BCFD25CF7D04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5078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015B0-35EA-4245-8E90-BCFD25CF7D04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4631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015B0-35EA-4245-8E90-BCFD25CF7D04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456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015B0-35EA-4245-8E90-BCFD25CF7D04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1842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015B0-35EA-4245-8E90-BCFD25CF7D04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6349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015B0-35EA-4245-8E90-BCFD25CF7D04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9992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015B0-35EA-4245-8E90-BCFD25CF7D04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8552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015B0-35EA-4245-8E90-BCFD25CF7D04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0931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015B0-35EA-4245-8E90-BCFD25CF7D04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4683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015B0-35EA-4245-8E90-BCFD25CF7D04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0096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015B0-35EA-4245-8E90-BCFD25CF7D04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936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015B0-35EA-4245-8E90-BCFD25CF7D04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0240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015B0-35EA-4245-8E90-BCFD25CF7D04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92039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015B0-35EA-4245-8E90-BCFD25CF7D04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7124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015B0-35EA-4245-8E90-BCFD25CF7D04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946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015B0-35EA-4245-8E90-BCFD25CF7D04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2142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015B0-35EA-4245-8E90-BCFD25CF7D04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637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015B0-35EA-4245-8E90-BCFD25CF7D04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3622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015B0-35EA-4245-8E90-BCFD25CF7D04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3726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015B0-35EA-4245-8E90-BCFD25CF7D04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864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015B0-35EA-4245-8E90-BCFD25CF7D04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379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3812-A760-4DA8-9EAD-C7CF8D5F2E94}" type="datetimeFigureOut">
              <a:rPr lang="en-CA" smtClean="0"/>
              <a:pPr/>
              <a:t>2022-06-01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1237EF2-D598-418D-8B10-F9376AF916F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3812-A760-4DA8-9EAD-C7CF8D5F2E94}" type="datetimeFigureOut">
              <a:rPr lang="en-CA" smtClean="0"/>
              <a:pPr/>
              <a:t>2022-06-01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7EF2-D598-418D-8B10-F9376AF916F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3812-A760-4DA8-9EAD-C7CF8D5F2E94}" type="datetimeFigureOut">
              <a:rPr lang="en-CA" smtClean="0"/>
              <a:pPr/>
              <a:t>2022-06-01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7EF2-D598-418D-8B10-F9376AF916F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3812-A760-4DA8-9EAD-C7CF8D5F2E94}" type="datetimeFigureOut">
              <a:rPr lang="en-CA" smtClean="0"/>
              <a:pPr/>
              <a:t>2022-06-01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7EF2-D598-418D-8B10-F9376AF916F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3812-A760-4DA8-9EAD-C7CF8D5F2E94}" type="datetimeFigureOut">
              <a:rPr lang="en-CA" smtClean="0"/>
              <a:pPr/>
              <a:t>2022-06-01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1237EF2-D598-418D-8B10-F9376AF916F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3812-A760-4DA8-9EAD-C7CF8D5F2E94}" type="datetimeFigureOut">
              <a:rPr lang="en-CA" smtClean="0"/>
              <a:pPr/>
              <a:t>2022-06-01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7EF2-D598-418D-8B10-F9376AF916F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3812-A760-4DA8-9EAD-C7CF8D5F2E94}" type="datetimeFigureOut">
              <a:rPr lang="en-CA" smtClean="0"/>
              <a:pPr/>
              <a:t>2022-06-01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7EF2-D598-418D-8B10-F9376AF916F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3812-A760-4DA8-9EAD-C7CF8D5F2E94}" type="datetimeFigureOut">
              <a:rPr lang="en-CA" smtClean="0"/>
              <a:pPr/>
              <a:t>2022-06-01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7EF2-D598-418D-8B10-F9376AF916F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3812-A760-4DA8-9EAD-C7CF8D5F2E94}" type="datetimeFigureOut">
              <a:rPr lang="en-CA" smtClean="0"/>
              <a:pPr/>
              <a:t>2022-06-01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7EF2-D598-418D-8B10-F9376AF916F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3812-A760-4DA8-9EAD-C7CF8D5F2E94}" type="datetimeFigureOut">
              <a:rPr lang="en-CA" smtClean="0"/>
              <a:pPr/>
              <a:t>2022-06-01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7EF2-D598-418D-8B10-F9376AF916F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3812-A760-4DA8-9EAD-C7CF8D5F2E94}" type="datetimeFigureOut">
              <a:rPr lang="en-CA" smtClean="0"/>
              <a:pPr/>
              <a:t>2022-06-01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1237EF2-D598-418D-8B10-F9376AF916F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B23812-A760-4DA8-9EAD-C7CF8D5F2E94}" type="datetimeFigureOut">
              <a:rPr lang="en-CA" smtClean="0"/>
              <a:pPr/>
              <a:t>2022-06-01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1237EF2-D598-418D-8B10-F9376AF916F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	Control Structure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418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on if else if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35280" cy="4994176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712968" cy="5253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0577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Classwork/assignment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Write a C++ program that determines the maximum number among three integers.</a:t>
            </a:r>
          </a:p>
          <a:p>
            <a:r>
              <a:rPr lang="en-CA" dirty="0"/>
              <a:t>Write a C++ program that determines the maximum number among </a:t>
            </a:r>
            <a:r>
              <a:rPr lang="en-CA" dirty="0" smtClean="0"/>
              <a:t>five </a:t>
            </a:r>
            <a:r>
              <a:rPr lang="en-CA" dirty="0"/>
              <a:t>integers.</a:t>
            </a:r>
          </a:p>
        </p:txBody>
      </p:sp>
    </p:spTree>
    <p:extLst>
      <p:ext uri="{BB962C8B-B14F-4D97-AF65-F5344CB8AC3E}">
        <p14:creationId xmlns:p14="http://schemas.microsoft.com/office/powerpoint/2010/main" val="2323461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</a:t>
            </a:r>
            <a:r>
              <a:rPr lang="en-CA" dirty="0" smtClean="0"/>
              <a:t>witch-case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sz="2200" dirty="0"/>
              <a:t>The switch statement allows for multiple branching, based on the test of an expression against a list of </a:t>
            </a:r>
            <a:r>
              <a:rPr lang="en-GB" sz="2200" dirty="0" smtClean="0"/>
              <a:t>constants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sz="2200" dirty="0"/>
              <a:t>The format is shown below:</a:t>
            </a:r>
          </a:p>
          <a:p>
            <a:pPr lvl="1">
              <a:buNone/>
            </a:pPr>
            <a:r>
              <a:rPr lang="en-GB" sz="2400" dirty="0"/>
              <a:t>switch (</a:t>
            </a:r>
            <a:r>
              <a:rPr lang="en-GB" sz="2400" i="1" dirty="0"/>
              <a:t>expression)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> {  </a:t>
            </a:r>
            <a:br>
              <a:rPr lang="en-GB" sz="2400" dirty="0"/>
            </a:br>
            <a:r>
              <a:rPr lang="en-GB" sz="2400" dirty="0"/>
              <a:t>  case </a:t>
            </a:r>
            <a:r>
              <a:rPr lang="en-GB" sz="2400" i="1" dirty="0" err="1"/>
              <a:t>const-expr</a:t>
            </a:r>
            <a:r>
              <a:rPr lang="en-GB" sz="2400" dirty="0"/>
              <a:t>:</a:t>
            </a:r>
          </a:p>
          <a:p>
            <a:pPr lvl="1">
              <a:buNone/>
            </a:pPr>
            <a:r>
              <a:rPr lang="en-GB" sz="2400" i="1" dirty="0"/>
              <a:t>		statements</a:t>
            </a:r>
            <a:r>
              <a:rPr lang="en-GB" sz="2400" dirty="0"/>
              <a:t>;</a:t>
            </a:r>
          </a:p>
          <a:p>
            <a:pPr lvl="1">
              <a:buNone/>
            </a:pPr>
            <a:r>
              <a:rPr lang="en-GB" sz="2400" dirty="0"/>
              <a:t>		break;</a:t>
            </a:r>
            <a:br>
              <a:rPr lang="en-GB" sz="2400" dirty="0"/>
            </a:br>
            <a:r>
              <a:rPr lang="en-GB" sz="2400" dirty="0"/>
              <a:t>  case </a:t>
            </a:r>
            <a:r>
              <a:rPr lang="en-GB" sz="2400" i="1" dirty="0" err="1"/>
              <a:t>const-expr</a:t>
            </a:r>
            <a:r>
              <a:rPr lang="en-GB" sz="2400" dirty="0"/>
              <a:t>:</a:t>
            </a:r>
          </a:p>
          <a:p>
            <a:pPr lvl="1">
              <a:buNone/>
            </a:pPr>
            <a:r>
              <a:rPr lang="en-GB" sz="2400" i="1" dirty="0"/>
              <a:t>		statements</a:t>
            </a:r>
            <a:r>
              <a:rPr lang="en-GB" sz="2400" dirty="0"/>
              <a:t>;</a:t>
            </a:r>
          </a:p>
          <a:p>
            <a:pPr lvl="1">
              <a:buNone/>
            </a:pPr>
            <a:r>
              <a:rPr lang="en-GB" sz="2400" dirty="0"/>
              <a:t>		break;</a:t>
            </a:r>
            <a:endParaRPr lang="en-CA" sz="2400" dirty="0"/>
          </a:p>
          <a:p>
            <a:pPr marL="342900" lvl="1" indent="-342900">
              <a:buFont typeface="Arial" pitchFamily="34" charset="0"/>
              <a:buChar char="•"/>
            </a:pPr>
            <a:endParaRPr lang="en-GB" sz="22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5902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Switch-case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Switch-case is a cleaner way of expressing an if-else-if statement.</a:t>
            </a:r>
          </a:p>
          <a:p>
            <a:r>
              <a:rPr lang="en-CA" dirty="0"/>
              <a:t>b</a:t>
            </a:r>
            <a:r>
              <a:rPr lang="en-CA" dirty="0" smtClean="0"/>
              <a:t>reak is used to get out of the switch statement.</a:t>
            </a:r>
          </a:p>
          <a:p>
            <a:r>
              <a:rPr lang="en-CA" dirty="0" smtClean="0"/>
              <a:t>If break is omitted, program execution falls-through from one block to the next.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1283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Loop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Loop executes certain statements while certain conditions are satisfied.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8543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</a:t>
            </a:r>
            <a:r>
              <a:rPr lang="en-CA" dirty="0" smtClean="0"/>
              <a:t>hile loop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The while loop executes certain statements as long as the condition is met.</a:t>
            </a:r>
          </a:p>
          <a:p>
            <a:r>
              <a:rPr lang="en-CA" dirty="0" smtClean="0"/>
              <a:t>Syntax:</a:t>
            </a:r>
          </a:p>
          <a:p>
            <a:r>
              <a:rPr lang="en-CA" dirty="0">
                <a:solidFill>
                  <a:srgbClr val="FF0000"/>
                </a:solidFill>
              </a:rPr>
              <a:t>initialize the condition </a:t>
            </a:r>
            <a:r>
              <a:rPr lang="en-CA" dirty="0" smtClean="0">
                <a:solidFill>
                  <a:srgbClr val="FF0000"/>
                </a:solidFill>
              </a:rPr>
              <a:t>variable</a:t>
            </a:r>
            <a:endParaRPr lang="en-CA" dirty="0" smtClean="0"/>
          </a:p>
          <a:p>
            <a:pPr marL="0" indent="0" algn="ctr">
              <a:buNone/>
            </a:pPr>
            <a:r>
              <a:rPr lang="en-CA" b="1" dirty="0">
                <a:solidFill>
                  <a:srgbClr val="FF0000"/>
                </a:solidFill>
              </a:rPr>
              <a:t>w</a:t>
            </a:r>
            <a:r>
              <a:rPr lang="en-CA" b="1" dirty="0" smtClean="0">
                <a:solidFill>
                  <a:srgbClr val="FF0000"/>
                </a:solidFill>
              </a:rPr>
              <a:t>hile (condition)</a:t>
            </a:r>
          </a:p>
          <a:p>
            <a:pPr marL="0" indent="0">
              <a:buNone/>
            </a:pPr>
            <a:r>
              <a:rPr lang="en-CA" b="1" dirty="0">
                <a:solidFill>
                  <a:srgbClr val="FF0000"/>
                </a:solidFill>
              </a:rPr>
              <a:t>	</a:t>
            </a:r>
            <a:r>
              <a:rPr lang="en-CA" b="1" dirty="0" smtClean="0">
                <a:solidFill>
                  <a:srgbClr val="FF0000"/>
                </a:solidFill>
              </a:rPr>
              <a:t>		{</a:t>
            </a:r>
          </a:p>
          <a:p>
            <a:pPr marL="0" indent="0" algn="ctr">
              <a:buNone/>
            </a:pPr>
            <a:r>
              <a:rPr lang="en-CA" b="1" dirty="0" smtClean="0">
                <a:solidFill>
                  <a:srgbClr val="FF0000"/>
                </a:solidFill>
              </a:rPr>
              <a:t>		statement1;</a:t>
            </a:r>
          </a:p>
          <a:p>
            <a:pPr marL="0" indent="0" algn="ctr">
              <a:buNone/>
            </a:pPr>
            <a:r>
              <a:rPr lang="en-CA" b="1" dirty="0" smtClean="0">
                <a:solidFill>
                  <a:srgbClr val="FF0000"/>
                </a:solidFill>
              </a:rPr>
              <a:t>		</a:t>
            </a:r>
            <a:r>
              <a:rPr lang="en-CA" b="1" dirty="0" err="1" smtClean="0">
                <a:solidFill>
                  <a:srgbClr val="FF0000"/>
                </a:solidFill>
              </a:rPr>
              <a:t>statementn</a:t>
            </a:r>
            <a:r>
              <a:rPr lang="en-CA" b="1" dirty="0" smtClean="0">
                <a:solidFill>
                  <a:srgbClr val="FF0000"/>
                </a:solidFill>
              </a:rPr>
              <a:t>;</a:t>
            </a:r>
          </a:p>
          <a:p>
            <a:pPr marL="0" indent="0" algn="ctr">
              <a:buNone/>
            </a:pPr>
            <a:r>
              <a:rPr lang="en-CA" b="1" dirty="0">
                <a:solidFill>
                  <a:srgbClr val="FF0000"/>
                </a:solidFill>
              </a:rPr>
              <a:t> </a:t>
            </a:r>
            <a:r>
              <a:rPr lang="en-CA" b="1" dirty="0" smtClean="0">
                <a:solidFill>
                  <a:srgbClr val="FF0000"/>
                </a:solidFill>
              </a:rPr>
              <a:t>                                        </a:t>
            </a:r>
            <a:r>
              <a:rPr lang="en-CA" b="1" dirty="0" err="1" smtClean="0">
                <a:solidFill>
                  <a:srgbClr val="FF0000"/>
                </a:solidFill>
              </a:rPr>
              <a:t>incrementization_statement</a:t>
            </a:r>
            <a:r>
              <a:rPr lang="en-CA" b="1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CA" b="1" dirty="0">
                <a:solidFill>
                  <a:srgbClr val="FF0000"/>
                </a:solidFill>
              </a:rPr>
              <a:t>	</a:t>
            </a:r>
            <a:r>
              <a:rPr lang="en-CA" b="1" dirty="0" smtClean="0">
                <a:solidFill>
                  <a:srgbClr val="FF0000"/>
                </a:solidFill>
              </a:rPr>
              <a:t>		}</a:t>
            </a:r>
          </a:p>
          <a:p>
            <a:r>
              <a:rPr lang="en-CA" dirty="0" smtClean="0"/>
              <a:t>Note that the curly braces are not needed if there is only a single statement.</a:t>
            </a:r>
          </a:p>
          <a:p>
            <a:r>
              <a:rPr lang="en-CA" dirty="0" smtClean="0"/>
              <a:t>Note that the variable used for the condition will be initialized before the while statement.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4472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CA" dirty="0" smtClean="0"/>
              <a:t>Write a C++ program to print out only even matric numbers of students offering COSC112. (Hint there are 100 students offering COSC112)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90141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352928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631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Using a Sentinel Value 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0A642A-A702-41F7-8873-821E625A614D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16388" name="Rectangle 3"/>
          <p:cNvSpPr>
            <a:spLocks noGrp="1" noChangeArrowheads="1"/>
          </p:cNvSpPr>
          <p:nvPr>
            <p:ph sz="quarter"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</a:t>
            </a:r>
            <a:r>
              <a:rPr lang="en-US" dirty="0" smtClean="0"/>
              <a:t>he user can be allowed to keep entering the loop until he enters a special value that signals that he’s done.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This special signal value is called a </a:t>
            </a:r>
            <a:r>
              <a:rPr lang="en-US" b="1" dirty="0" smtClean="0"/>
              <a:t>sentinel</a:t>
            </a:r>
            <a:r>
              <a:rPr lang="en-US" dirty="0" smtClean="0"/>
              <a:t> </a:t>
            </a:r>
            <a:r>
              <a:rPr lang="en-US" b="1" dirty="0" smtClean="0"/>
              <a:t>value</a:t>
            </a:r>
            <a:r>
              <a:rPr lang="en-US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It is also known as flag or signal value.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Its for indicating the end of data entry.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It can also be used when the user does not know the number of variables to be entered. This means when the repetition is indefinite.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</a:t>
            </a:r>
            <a:r>
              <a:rPr lang="en-US" dirty="0" smtClean="0"/>
              <a:t>he sentinel value  </a:t>
            </a:r>
            <a:r>
              <a:rPr lang="en-US" smtClean="0"/>
              <a:t>must not be </a:t>
            </a:r>
            <a:r>
              <a:rPr lang="en-US" dirty="0" smtClean="0"/>
              <a:t>a legal value for the problem at hand.  For example, we can’t use 0 (zero) as the sentinel value for an exam score.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558495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Lab/Classwork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Write a </a:t>
            </a:r>
            <a:r>
              <a:rPr lang="en-CA" dirty="0" smtClean="0"/>
              <a:t>C++ program </a:t>
            </a:r>
            <a:r>
              <a:rPr lang="en-CA" dirty="0"/>
              <a:t>to calculate the average grade of 30 students in a course</a:t>
            </a:r>
            <a:r>
              <a:rPr lang="en-CA" dirty="0" smtClean="0"/>
              <a:t>.</a:t>
            </a:r>
          </a:p>
          <a:p>
            <a:r>
              <a:rPr lang="en-CA" dirty="0"/>
              <a:t>Write a C++ program to calculate the average grade </a:t>
            </a:r>
            <a:r>
              <a:rPr lang="en-CA" dirty="0" smtClean="0"/>
              <a:t>of students </a:t>
            </a:r>
            <a:r>
              <a:rPr lang="en-CA" dirty="0"/>
              <a:t>in </a:t>
            </a:r>
            <a:r>
              <a:rPr lang="en-CA" dirty="0" smtClean="0"/>
              <a:t>offering COSC112.</a:t>
            </a:r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055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Control structure statements specify the </a:t>
            </a:r>
            <a:r>
              <a:rPr lang="en-GB" b="1" dirty="0" smtClean="0"/>
              <a:t>order</a:t>
            </a:r>
            <a:r>
              <a:rPr lang="en-GB" dirty="0" smtClean="0"/>
              <a:t> in which tasks are executed in a programming language</a:t>
            </a:r>
          </a:p>
          <a:p>
            <a:r>
              <a:rPr lang="en-GB" dirty="0" smtClean="0"/>
              <a:t>Control structures are constructs or statements that determines the </a:t>
            </a:r>
            <a:r>
              <a:rPr lang="en-GB" b="1" dirty="0" smtClean="0"/>
              <a:t>flow or order</a:t>
            </a:r>
            <a:r>
              <a:rPr lang="en-GB" dirty="0" smtClean="0"/>
              <a:t> of execution of a program.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9871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</a:t>
            </a:r>
            <a:r>
              <a:rPr lang="en-CA" dirty="0" smtClean="0"/>
              <a:t>o…while loop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Irrespective of the condition, the statements are executed in the first iteration. </a:t>
            </a:r>
          </a:p>
          <a:p>
            <a:r>
              <a:rPr lang="en-CA" dirty="0" smtClean="0"/>
              <a:t>Before the second iteration the condition will be evaluated, if it is true the statements will be executed the second time.</a:t>
            </a:r>
          </a:p>
          <a:p>
            <a:r>
              <a:rPr lang="en-CA" dirty="0" smtClean="0"/>
              <a:t>If not it will get out of the loop.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0934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</a:t>
            </a:r>
            <a:r>
              <a:rPr lang="en-CA" dirty="0" smtClean="0"/>
              <a:t>o…while loop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Syntax:</a:t>
            </a:r>
          </a:p>
          <a:p>
            <a:r>
              <a:rPr lang="en-CA" dirty="0">
                <a:solidFill>
                  <a:srgbClr val="FF0000"/>
                </a:solidFill>
              </a:rPr>
              <a:t>i</a:t>
            </a:r>
            <a:r>
              <a:rPr lang="en-CA" dirty="0" smtClean="0">
                <a:solidFill>
                  <a:srgbClr val="FF0000"/>
                </a:solidFill>
              </a:rPr>
              <a:t>nitialize the condition variable</a:t>
            </a:r>
          </a:p>
          <a:p>
            <a:pPr marL="0" indent="0">
              <a:buNone/>
            </a:pPr>
            <a:r>
              <a:rPr lang="en-CA" b="1" dirty="0">
                <a:solidFill>
                  <a:srgbClr val="FF0000"/>
                </a:solidFill>
              </a:rPr>
              <a:t>	</a:t>
            </a:r>
            <a:r>
              <a:rPr lang="en-CA" b="1" dirty="0" smtClean="0">
                <a:solidFill>
                  <a:srgbClr val="FF0000"/>
                </a:solidFill>
              </a:rPr>
              <a:t>	         do</a:t>
            </a:r>
          </a:p>
          <a:p>
            <a:pPr marL="0" indent="0">
              <a:buNone/>
            </a:pPr>
            <a:r>
              <a:rPr lang="en-CA" b="1" dirty="0" smtClean="0">
                <a:solidFill>
                  <a:srgbClr val="FF0000"/>
                </a:solidFill>
              </a:rPr>
              <a:t>			{</a:t>
            </a:r>
          </a:p>
          <a:p>
            <a:pPr marL="0" indent="0" algn="ctr">
              <a:buNone/>
            </a:pPr>
            <a:r>
              <a:rPr lang="en-CA" b="1" dirty="0" smtClean="0">
                <a:solidFill>
                  <a:srgbClr val="FF0000"/>
                </a:solidFill>
              </a:rPr>
              <a:t>              statement1</a:t>
            </a:r>
          </a:p>
          <a:p>
            <a:pPr marL="0" indent="0" algn="ctr">
              <a:buNone/>
            </a:pPr>
            <a:r>
              <a:rPr lang="en-CA" b="1" dirty="0" smtClean="0">
                <a:solidFill>
                  <a:srgbClr val="FF0000"/>
                </a:solidFill>
              </a:rPr>
              <a:t>              </a:t>
            </a:r>
            <a:r>
              <a:rPr lang="en-CA" b="1" dirty="0" err="1" smtClean="0">
                <a:solidFill>
                  <a:srgbClr val="FF0000"/>
                </a:solidFill>
              </a:rPr>
              <a:t>statementn</a:t>
            </a:r>
            <a:endParaRPr lang="en-CA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CA" b="1" dirty="0" smtClean="0">
                <a:solidFill>
                  <a:srgbClr val="FF0000"/>
                </a:solidFill>
              </a:rPr>
              <a:t>        } while (condition);</a:t>
            </a:r>
          </a:p>
          <a:p>
            <a:r>
              <a:rPr lang="en-CA" dirty="0" smtClean="0"/>
              <a:t>Note that the statements will always be in curly braces even if it is a single statement.</a:t>
            </a:r>
          </a:p>
          <a:p>
            <a:r>
              <a:rPr lang="en-CA" dirty="0" smtClean="0"/>
              <a:t>In addition, the while ends with a semicolon, unlike the while loop.</a:t>
            </a:r>
          </a:p>
          <a:p>
            <a:r>
              <a:rPr lang="en-CA" dirty="0"/>
              <a:t>Note that the variable used for the condition will be initialized before the </a:t>
            </a:r>
            <a:r>
              <a:rPr lang="en-CA" dirty="0" smtClean="0"/>
              <a:t>do…while </a:t>
            </a:r>
            <a:r>
              <a:rPr lang="en-CA" dirty="0"/>
              <a:t>statement.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251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</a:t>
            </a:r>
            <a:r>
              <a:rPr lang="en-CA" dirty="0" smtClean="0"/>
              <a:t>or loop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4525963"/>
          </a:xfrm>
        </p:spPr>
        <p:txBody>
          <a:bodyPr>
            <a:normAutofit fontScale="92500"/>
          </a:bodyPr>
          <a:lstStyle/>
          <a:p>
            <a:pPr algn="just"/>
            <a:r>
              <a:rPr lang="en-CA" dirty="0"/>
              <a:t>It is a specialized version of </a:t>
            </a:r>
            <a:r>
              <a:rPr lang="en-CA" dirty="0" smtClean="0"/>
              <a:t>WHILE.</a:t>
            </a:r>
          </a:p>
          <a:p>
            <a:pPr algn="just"/>
            <a:r>
              <a:rPr lang="en-CA" dirty="0" smtClean="0"/>
              <a:t>Its </a:t>
            </a:r>
            <a:r>
              <a:rPr lang="en-CA" dirty="0"/>
              <a:t>for repeating execution of statements a specific number of times</a:t>
            </a:r>
            <a:r>
              <a:rPr lang="en-CA" dirty="0" smtClean="0"/>
              <a:t>.</a:t>
            </a:r>
          </a:p>
          <a:p>
            <a:r>
              <a:rPr lang="en-CA" dirty="0" smtClean="0"/>
              <a:t>Syntax: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</a:t>
            </a:r>
            <a:r>
              <a:rPr lang="en-CA" sz="2800" b="1" dirty="0" smtClean="0">
                <a:solidFill>
                  <a:srgbClr val="FF0000"/>
                </a:solidFill>
              </a:rPr>
              <a:t>for(initialization; condition; </a:t>
            </a:r>
            <a:r>
              <a:rPr lang="en-CA" sz="2800" b="1" dirty="0" err="1" smtClean="0">
                <a:solidFill>
                  <a:srgbClr val="FF0000"/>
                </a:solidFill>
              </a:rPr>
              <a:t>incrementation</a:t>
            </a:r>
            <a:r>
              <a:rPr lang="en-CA" sz="2800" b="1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CA" sz="2800" b="1" dirty="0" smtClean="0">
                <a:solidFill>
                  <a:srgbClr val="FF0000"/>
                </a:solidFill>
              </a:rPr>
              <a:t>    {</a:t>
            </a:r>
          </a:p>
          <a:p>
            <a:pPr marL="457200" lvl="1" indent="0">
              <a:buNone/>
            </a:pPr>
            <a:r>
              <a:rPr lang="en-CA" b="1" dirty="0">
                <a:solidFill>
                  <a:srgbClr val="FF0000"/>
                </a:solidFill>
              </a:rPr>
              <a:t>s</a:t>
            </a:r>
            <a:r>
              <a:rPr lang="en-CA" b="1" dirty="0" smtClean="0">
                <a:solidFill>
                  <a:srgbClr val="FF0000"/>
                </a:solidFill>
              </a:rPr>
              <a:t>tatement1</a:t>
            </a:r>
          </a:p>
          <a:p>
            <a:pPr marL="0" indent="0">
              <a:buNone/>
            </a:pPr>
            <a:r>
              <a:rPr lang="en-CA" sz="2800" b="1" dirty="0" smtClean="0">
                <a:solidFill>
                  <a:srgbClr val="FF0000"/>
                </a:solidFill>
              </a:rPr>
              <a:t>      statement2</a:t>
            </a:r>
            <a:endParaRPr lang="en-CA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2800" b="1" dirty="0" smtClean="0">
                <a:solidFill>
                  <a:srgbClr val="FF0000"/>
                </a:solidFill>
              </a:rPr>
              <a:t>    }</a:t>
            </a:r>
          </a:p>
          <a:p>
            <a:r>
              <a:rPr lang="en-CA" sz="2800" dirty="0" smtClean="0"/>
              <a:t>Note that the for statement, like while tests the condition before the first iteration.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296323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r>
              <a:rPr lang="en-CA" dirty="0" smtClean="0"/>
              <a:t>Write a C++ program that outputs “Hello World” n number of times using the for loop.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478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85913"/>
            <a:ext cx="8208912" cy="4579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4408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Class/</a:t>
            </a:r>
            <a:r>
              <a:rPr lang="en-CA" dirty="0" err="1" smtClean="0"/>
              <a:t>Labwork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Write two C++ programs with one using for loop and the other while loop to print odd numbers between 500 and 10000.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9269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Nested control structure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Nested control structure involves placing if inside if or placing loop inside loops. This allows more complicated program behaviours.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5863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Nested if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This is a multiple selection structure</a:t>
            </a:r>
          </a:p>
          <a:p>
            <a:r>
              <a:rPr lang="en-CA" dirty="0"/>
              <a:t>NESTED IF statement: this is when there is an IF … ELSE statement inside an IF statement or an IF THEN statement.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3937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Nested loop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268760"/>
            <a:ext cx="8229600" cy="4525963"/>
          </a:xfrm>
        </p:spPr>
        <p:txBody>
          <a:bodyPr/>
          <a:lstStyle/>
          <a:p>
            <a:r>
              <a:rPr lang="en-CA" dirty="0" smtClean="0"/>
              <a:t>As it is possible </a:t>
            </a:r>
            <a:r>
              <a:rPr lang="en-CA" dirty="0"/>
              <a:t>to place ifs inside of </a:t>
            </a:r>
            <a:r>
              <a:rPr lang="en-CA" dirty="0" smtClean="0"/>
              <a:t>ifs, loops can also be placed inside </a:t>
            </a:r>
            <a:r>
              <a:rPr lang="en-CA" dirty="0"/>
              <a:t>of loops by simply placing these structures inside the statement blocks. </a:t>
            </a:r>
          </a:p>
        </p:txBody>
      </p:sp>
    </p:spTree>
    <p:extLst>
      <p:ext uri="{BB962C8B-B14F-4D97-AF65-F5344CB8AC3E}">
        <p14:creationId xmlns:p14="http://schemas.microsoft.com/office/powerpoint/2010/main" val="2653069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of Nested loop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Write a C++ program showing multiplication tables from 1 to12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280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Types of control structure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Sequential Structure</a:t>
            </a:r>
          </a:p>
          <a:p>
            <a:r>
              <a:rPr lang="en-CA" dirty="0" smtClean="0"/>
              <a:t>Selection Structure</a:t>
            </a:r>
          </a:p>
          <a:p>
            <a:r>
              <a:rPr lang="en-CA" dirty="0" smtClean="0"/>
              <a:t>They are:</a:t>
            </a:r>
          </a:p>
          <a:p>
            <a:pPr lvl="1"/>
            <a:r>
              <a:rPr lang="en-CA" dirty="0" smtClean="0"/>
              <a:t>If statements</a:t>
            </a:r>
          </a:p>
          <a:p>
            <a:pPr lvl="2"/>
            <a:r>
              <a:rPr lang="en-CA" dirty="0" smtClean="0"/>
              <a:t>Single statement or option</a:t>
            </a:r>
          </a:p>
          <a:p>
            <a:pPr lvl="2"/>
            <a:r>
              <a:rPr lang="en-CA" dirty="0" smtClean="0"/>
              <a:t>Double statements or option (IF...ELSE)</a:t>
            </a:r>
          </a:p>
          <a:p>
            <a:pPr lvl="2"/>
            <a:r>
              <a:rPr lang="en-CA" dirty="0" smtClean="0"/>
              <a:t>Nested-If</a:t>
            </a:r>
          </a:p>
          <a:p>
            <a:pPr lvl="2"/>
            <a:r>
              <a:rPr lang="en-CA" dirty="0" smtClean="0"/>
              <a:t>Compound IF or if...else...if</a:t>
            </a:r>
          </a:p>
          <a:p>
            <a:pPr lvl="2"/>
            <a:r>
              <a:rPr lang="en-CA" dirty="0" smtClean="0"/>
              <a:t>Switch-Case</a:t>
            </a:r>
          </a:p>
          <a:p>
            <a:r>
              <a:rPr lang="en-CA" dirty="0" smtClean="0"/>
              <a:t>Iterative/Repetitive/Loop</a:t>
            </a:r>
            <a:endParaRPr lang="en-CA" dirty="0" smtClean="0"/>
          </a:p>
          <a:p>
            <a:pPr lvl="1"/>
            <a:r>
              <a:rPr lang="en-CA" dirty="0" smtClean="0"/>
              <a:t>Pre-condition</a:t>
            </a:r>
          </a:p>
          <a:p>
            <a:pPr lvl="2"/>
            <a:r>
              <a:rPr lang="en-CA" dirty="0" smtClean="0"/>
              <a:t>For...loop</a:t>
            </a:r>
          </a:p>
          <a:p>
            <a:pPr lvl="2"/>
            <a:r>
              <a:rPr lang="en-CA" dirty="0" smtClean="0"/>
              <a:t>While...loop</a:t>
            </a:r>
          </a:p>
          <a:p>
            <a:pPr lvl="1"/>
            <a:r>
              <a:rPr lang="en-CA" dirty="0" smtClean="0"/>
              <a:t>Post-condition</a:t>
            </a:r>
          </a:p>
          <a:p>
            <a:pPr lvl="2"/>
            <a:r>
              <a:rPr lang="en-CA" dirty="0" smtClean="0"/>
              <a:t>Do...while</a:t>
            </a:r>
          </a:p>
          <a:p>
            <a:pPr lvl="2">
              <a:buNone/>
            </a:pPr>
            <a:endParaRPr lang="en-CA" dirty="0" smtClean="0"/>
          </a:p>
          <a:p>
            <a:pPr lvl="2"/>
            <a:endParaRPr lang="en-CA" dirty="0" smtClean="0"/>
          </a:p>
          <a:p>
            <a:pPr lvl="2">
              <a:buNone/>
            </a:pPr>
            <a:r>
              <a:rPr lang="en-CA" dirty="0" smtClean="0"/>
              <a:t>	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0610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7992888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390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Class/</a:t>
            </a:r>
            <a:r>
              <a:rPr lang="en-CA" dirty="0" err="1" smtClean="0"/>
              <a:t>Labwork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Write a C++ program showing multiplication tables </a:t>
            </a:r>
            <a:r>
              <a:rPr lang="en-CA" dirty="0" smtClean="0"/>
              <a:t>specified by the user.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4804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Assignment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Write a C++ program that outputs “Hello World” n number of times using </a:t>
            </a:r>
          </a:p>
          <a:p>
            <a:r>
              <a:rPr lang="en-CA" dirty="0" smtClean="0"/>
              <a:t>while…loop</a:t>
            </a:r>
          </a:p>
          <a:p>
            <a:r>
              <a:rPr lang="en-CA" dirty="0" smtClean="0"/>
              <a:t>do…while</a:t>
            </a:r>
          </a:p>
          <a:p>
            <a:r>
              <a:rPr lang="en-CA" dirty="0" smtClean="0"/>
              <a:t>Write a C++ program that computes factorial of any number.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463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If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The if statement is executed when its condition evaluates to be true, otherwise it is ignored.</a:t>
            </a:r>
          </a:p>
          <a:p>
            <a:r>
              <a:rPr lang="en-CA" dirty="0" smtClean="0"/>
              <a:t>Syntax:</a:t>
            </a:r>
          </a:p>
          <a:p>
            <a:pPr marL="0" indent="0">
              <a:buNone/>
            </a:pPr>
            <a:r>
              <a:rPr lang="en-CA" b="1" i="1" dirty="0" smtClean="0">
                <a:solidFill>
                  <a:srgbClr val="FF0000"/>
                </a:solidFill>
              </a:rPr>
              <a:t>if (condition)</a:t>
            </a:r>
          </a:p>
          <a:p>
            <a:pPr marL="0" indent="0">
              <a:buNone/>
            </a:pPr>
            <a:r>
              <a:rPr lang="en-CA" b="1" i="1" dirty="0" smtClean="0">
                <a:solidFill>
                  <a:srgbClr val="FF0000"/>
                </a:solidFill>
              </a:rPr>
              <a:t>	{ </a:t>
            </a:r>
          </a:p>
          <a:p>
            <a:pPr marL="0" indent="0">
              <a:buNone/>
            </a:pPr>
            <a:r>
              <a:rPr lang="en-CA" b="1" i="1" dirty="0" smtClean="0">
                <a:solidFill>
                  <a:srgbClr val="FF0000"/>
                </a:solidFill>
              </a:rPr>
              <a:t>		statement1;</a:t>
            </a:r>
          </a:p>
          <a:p>
            <a:pPr marL="0" indent="0">
              <a:buNone/>
            </a:pPr>
            <a:r>
              <a:rPr lang="en-CA" b="1" i="1" dirty="0" smtClean="0">
                <a:solidFill>
                  <a:srgbClr val="FF0000"/>
                </a:solidFill>
              </a:rPr>
              <a:t>		statement2;</a:t>
            </a:r>
            <a:endParaRPr lang="en-CA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b="1" i="1" dirty="0" smtClean="0">
                <a:solidFill>
                  <a:srgbClr val="FF0000"/>
                </a:solidFill>
              </a:rPr>
              <a:t>	 }</a:t>
            </a:r>
            <a:endParaRPr lang="en-CA" dirty="0" smtClean="0"/>
          </a:p>
          <a:p>
            <a:r>
              <a:rPr lang="en-CA" dirty="0" smtClean="0"/>
              <a:t>or</a:t>
            </a:r>
          </a:p>
          <a:p>
            <a:pPr marL="0" indent="0">
              <a:buNone/>
            </a:pPr>
            <a:r>
              <a:rPr lang="en-CA" b="1" i="1" dirty="0" smtClean="0">
                <a:solidFill>
                  <a:srgbClr val="FF0000"/>
                </a:solidFill>
              </a:rPr>
              <a:t>if (condition)</a:t>
            </a:r>
          </a:p>
          <a:p>
            <a:pPr marL="0" indent="0">
              <a:buNone/>
            </a:pPr>
            <a:r>
              <a:rPr lang="en-CA" b="1" i="1" dirty="0" smtClean="0">
                <a:solidFill>
                  <a:srgbClr val="FF0000"/>
                </a:solidFill>
              </a:rPr>
              <a:t>	statement;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532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</a:t>
            </a:r>
            <a:r>
              <a:rPr lang="en-CA" dirty="0" smtClean="0"/>
              <a:t>f else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This statement is used for deciding statement to execute between two sequences of statements.</a:t>
            </a:r>
          </a:p>
          <a:p>
            <a:r>
              <a:rPr lang="en-CA" dirty="0" smtClean="0"/>
              <a:t>Syntax</a:t>
            </a:r>
          </a:p>
          <a:p>
            <a:r>
              <a:rPr lang="en-CA" dirty="0" smtClean="0"/>
              <a:t>For multiple option</a:t>
            </a:r>
          </a:p>
          <a:p>
            <a:r>
              <a:rPr lang="en-CA" i="1" dirty="0">
                <a:solidFill>
                  <a:srgbClr val="FF0000"/>
                </a:solidFill>
              </a:rPr>
              <a:t>i</a:t>
            </a:r>
            <a:r>
              <a:rPr lang="en-CA" i="1" dirty="0" smtClean="0">
                <a:solidFill>
                  <a:srgbClr val="FF0000"/>
                </a:solidFill>
              </a:rPr>
              <a:t>f (condition)</a:t>
            </a:r>
          </a:p>
          <a:p>
            <a:pPr marL="0" indent="0">
              <a:buNone/>
            </a:pPr>
            <a:r>
              <a:rPr lang="en-CA" i="1" dirty="0" smtClean="0">
                <a:solidFill>
                  <a:srgbClr val="FF0000"/>
                </a:solidFill>
              </a:rPr>
              <a:t>	statement1;</a:t>
            </a:r>
          </a:p>
          <a:p>
            <a:pPr marL="0" indent="0">
              <a:buNone/>
            </a:pPr>
            <a:r>
              <a:rPr lang="en-CA" i="1" dirty="0">
                <a:solidFill>
                  <a:srgbClr val="FF0000"/>
                </a:solidFill>
              </a:rPr>
              <a:t> </a:t>
            </a:r>
            <a:r>
              <a:rPr lang="en-CA" i="1" dirty="0" smtClean="0">
                <a:solidFill>
                  <a:srgbClr val="FF0000"/>
                </a:solidFill>
              </a:rPr>
              <a:t>  else</a:t>
            </a:r>
          </a:p>
          <a:p>
            <a:pPr marL="0" indent="0">
              <a:buNone/>
            </a:pPr>
            <a:r>
              <a:rPr lang="en-CA" i="1" dirty="0" smtClean="0">
                <a:solidFill>
                  <a:srgbClr val="FF0000"/>
                </a:solidFill>
              </a:rPr>
              <a:t>	statement2;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738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</a:t>
            </a:r>
            <a:r>
              <a:rPr lang="en-CA" dirty="0" smtClean="0"/>
              <a:t>f else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Syntax:</a:t>
            </a:r>
          </a:p>
          <a:p>
            <a:r>
              <a:rPr lang="en-CA" dirty="0" smtClean="0"/>
              <a:t>or</a:t>
            </a:r>
          </a:p>
          <a:p>
            <a:r>
              <a:rPr lang="en-CA" b="1" i="1" dirty="0" smtClean="0">
                <a:solidFill>
                  <a:srgbClr val="FF0000"/>
                </a:solidFill>
              </a:rPr>
              <a:t>if (condition)</a:t>
            </a:r>
          </a:p>
          <a:p>
            <a:pPr marL="0" indent="0">
              <a:buNone/>
            </a:pPr>
            <a:r>
              <a:rPr lang="en-CA" b="1" i="1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CA" b="1" i="1" dirty="0" smtClean="0">
                <a:solidFill>
                  <a:srgbClr val="FF0000"/>
                </a:solidFill>
              </a:rPr>
              <a:t>	statementa1;</a:t>
            </a:r>
          </a:p>
          <a:p>
            <a:pPr marL="0" indent="0">
              <a:buNone/>
            </a:pPr>
            <a:r>
              <a:rPr lang="en-CA" b="1" i="1" dirty="0">
                <a:solidFill>
                  <a:srgbClr val="FF0000"/>
                </a:solidFill>
              </a:rPr>
              <a:t>	</a:t>
            </a:r>
            <a:r>
              <a:rPr lang="en-CA" b="1" i="1" dirty="0" err="1" smtClean="0">
                <a:solidFill>
                  <a:srgbClr val="FF0000"/>
                </a:solidFill>
              </a:rPr>
              <a:t>statementan</a:t>
            </a:r>
            <a:r>
              <a:rPr lang="en-CA" b="1" i="1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CA" b="1" i="1" dirty="0">
                <a:solidFill>
                  <a:srgbClr val="FF0000"/>
                </a:solidFill>
              </a:rPr>
              <a:t>}</a:t>
            </a:r>
            <a:endParaRPr lang="en-CA" b="1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b="1" i="1" dirty="0" smtClean="0">
                <a:solidFill>
                  <a:srgbClr val="FF0000"/>
                </a:solidFill>
              </a:rPr>
              <a:t>   else</a:t>
            </a:r>
          </a:p>
          <a:p>
            <a:pPr marL="0" indent="0">
              <a:buNone/>
            </a:pPr>
            <a:r>
              <a:rPr lang="en-CA" b="1" i="1" dirty="0" smtClean="0">
                <a:solidFill>
                  <a:srgbClr val="FF0000"/>
                </a:solidFill>
              </a:rPr>
              <a:t>{	</a:t>
            </a:r>
          </a:p>
          <a:p>
            <a:pPr marL="0" indent="0">
              <a:buNone/>
            </a:pPr>
            <a:r>
              <a:rPr lang="en-CA" b="1" i="1" dirty="0">
                <a:solidFill>
                  <a:srgbClr val="FF0000"/>
                </a:solidFill>
              </a:rPr>
              <a:t>	</a:t>
            </a:r>
            <a:r>
              <a:rPr lang="en-CA" b="1" i="1" dirty="0" smtClean="0">
                <a:solidFill>
                  <a:srgbClr val="FF0000"/>
                </a:solidFill>
              </a:rPr>
              <a:t>statementb1;</a:t>
            </a:r>
          </a:p>
          <a:p>
            <a:pPr marL="0" indent="0">
              <a:buNone/>
            </a:pPr>
            <a:r>
              <a:rPr lang="en-CA" b="1" i="1" dirty="0">
                <a:solidFill>
                  <a:srgbClr val="FF0000"/>
                </a:solidFill>
              </a:rPr>
              <a:t>	</a:t>
            </a:r>
            <a:r>
              <a:rPr lang="en-CA" b="1" i="1" dirty="0" err="1" smtClean="0">
                <a:solidFill>
                  <a:srgbClr val="FF0000"/>
                </a:solidFill>
              </a:rPr>
              <a:t>statementbm</a:t>
            </a:r>
            <a:r>
              <a:rPr lang="en-CA" b="1" i="1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CA" b="1" i="1" dirty="0">
                <a:solidFill>
                  <a:srgbClr val="FF0000"/>
                </a:solidFill>
              </a:rPr>
              <a:t>}</a:t>
            </a:r>
            <a:endParaRPr lang="en-CA" b="1" i="1" dirty="0" smtClean="0">
              <a:solidFill>
                <a:srgbClr val="FF0000"/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612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CA" dirty="0" smtClean="0"/>
              <a:t>Write a C++ program that determines the maximum number between two integers input by the user.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9173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8208912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103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</a:t>
            </a:r>
            <a:r>
              <a:rPr lang="en-CA" dirty="0" smtClean="0"/>
              <a:t>f else if statement OR compound if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pPr algn="just"/>
            <a:r>
              <a:rPr lang="en-CA" sz="4500" dirty="0" smtClean="0"/>
              <a:t>This is for deciding between two or more blocks based on multiple conditions.</a:t>
            </a:r>
          </a:p>
          <a:p>
            <a:pPr algn="just"/>
            <a:r>
              <a:rPr lang="en-CA" sz="4500" dirty="0" smtClean="0"/>
              <a:t>Syntax</a:t>
            </a:r>
          </a:p>
          <a:p>
            <a:pPr marL="0" indent="0" algn="just">
              <a:buNone/>
            </a:pPr>
            <a:r>
              <a:rPr lang="en-CA" b="1" dirty="0" smtClean="0">
                <a:solidFill>
                  <a:srgbClr val="FF0000"/>
                </a:solidFill>
              </a:rPr>
              <a:t>	</a:t>
            </a:r>
            <a:r>
              <a:rPr lang="en-CA" sz="4000" b="1" dirty="0" smtClean="0">
                <a:solidFill>
                  <a:srgbClr val="FF0000"/>
                </a:solidFill>
              </a:rPr>
              <a:t>if (condition)</a:t>
            </a:r>
          </a:p>
          <a:p>
            <a:pPr marL="0" indent="0" algn="just">
              <a:buNone/>
            </a:pPr>
            <a:r>
              <a:rPr lang="en-CA" sz="4000" b="1" dirty="0" smtClean="0">
                <a:solidFill>
                  <a:srgbClr val="FF0000"/>
                </a:solidFill>
              </a:rPr>
              <a:t>	{</a:t>
            </a:r>
          </a:p>
          <a:p>
            <a:pPr marL="0" indent="0" algn="just">
              <a:buNone/>
            </a:pPr>
            <a:r>
              <a:rPr lang="en-CA" sz="4000" b="1" dirty="0" smtClean="0">
                <a:solidFill>
                  <a:srgbClr val="FF0000"/>
                </a:solidFill>
              </a:rPr>
              <a:t>		statementa1</a:t>
            </a:r>
          </a:p>
          <a:p>
            <a:pPr marL="0" indent="0" algn="just">
              <a:buNone/>
            </a:pPr>
            <a:r>
              <a:rPr lang="en-CA" sz="4000" b="1" dirty="0" smtClean="0">
                <a:solidFill>
                  <a:srgbClr val="FF0000"/>
                </a:solidFill>
              </a:rPr>
              <a:t>		statementa2 </a:t>
            </a:r>
          </a:p>
          <a:p>
            <a:pPr marL="0" indent="0" algn="just">
              <a:buNone/>
            </a:pPr>
            <a:r>
              <a:rPr lang="en-CA" sz="4000" b="1" dirty="0" smtClean="0">
                <a:solidFill>
                  <a:srgbClr val="FF0000"/>
                </a:solidFill>
              </a:rPr>
              <a:t>	}</a:t>
            </a:r>
          </a:p>
          <a:p>
            <a:pPr marL="0" indent="0" algn="just">
              <a:buNone/>
            </a:pPr>
            <a:r>
              <a:rPr lang="en-CA" sz="4000" b="1" dirty="0" smtClean="0">
                <a:solidFill>
                  <a:srgbClr val="FF0000"/>
                </a:solidFill>
              </a:rPr>
              <a:t>	else if (condition)</a:t>
            </a:r>
          </a:p>
          <a:p>
            <a:pPr marL="0" indent="0" algn="just">
              <a:buNone/>
            </a:pPr>
            <a:r>
              <a:rPr lang="en-CA" sz="4000" b="1" dirty="0" smtClean="0">
                <a:solidFill>
                  <a:srgbClr val="FF0000"/>
                </a:solidFill>
              </a:rPr>
              <a:t>	{</a:t>
            </a:r>
          </a:p>
          <a:p>
            <a:pPr marL="0" indent="0" algn="just">
              <a:buNone/>
            </a:pPr>
            <a:r>
              <a:rPr lang="en-CA" sz="4000" b="1" dirty="0" smtClean="0">
                <a:solidFill>
                  <a:srgbClr val="FF0000"/>
                </a:solidFill>
              </a:rPr>
              <a:t>		statementb1</a:t>
            </a:r>
          </a:p>
          <a:p>
            <a:pPr marL="0" indent="0" algn="just">
              <a:buNone/>
            </a:pPr>
            <a:r>
              <a:rPr lang="en-CA" sz="4000" b="1" dirty="0" smtClean="0">
                <a:solidFill>
                  <a:srgbClr val="FF0000"/>
                </a:solidFill>
              </a:rPr>
              <a:t>		statementb2 </a:t>
            </a:r>
          </a:p>
          <a:p>
            <a:pPr marL="0" indent="0" algn="just">
              <a:buNone/>
            </a:pPr>
            <a:r>
              <a:rPr lang="en-CA" sz="4000" b="1" dirty="0" smtClean="0">
                <a:solidFill>
                  <a:srgbClr val="FF0000"/>
                </a:solidFill>
              </a:rPr>
              <a:t>	}</a:t>
            </a:r>
          </a:p>
          <a:p>
            <a:pPr marL="0" indent="0" algn="just">
              <a:buNone/>
            </a:pPr>
            <a:r>
              <a:rPr lang="en-CA" sz="4000" b="1" dirty="0" smtClean="0">
                <a:solidFill>
                  <a:srgbClr val="FF0000"/>
                </a:solidFill>
              </a:rPr>
              <a:t>	else if (condition)</a:t>
            </a:r>
          </a:p>
          <a:p>
            <a:pPr marL="0" indent="0" algn="just">
              <a:buNone/>
            </a:pPr>
            <a:r>
              <a:rPr lang="en-CA" sz="4000" b="1" dirty="0" smtClean="0">
                <a:solidFill>
                  <a:srgbClr val="FF0000"/>
                </a:solidFill>
              </a:rPr>
              <a:t>	{</a:t>
            </a:r>
          </a:p>
          <a:p>
            <a:pPr marL="0" indent="0" algn="just">
              <a:buNone/>
            </a:pPr>
            <a:r>
              <a:rPr lang="en-CA" sz="4000" b="1" dirty="0" smtClean="0">
                <a:solidFill>
                  <a:srgbClr val="FF0000"/>
                </a:solidFill>
              </a:rPr>
              <a:t>		statementc1</a:t>
            </a:r>
          </a:p>
          <a:p>
            <a:pPr marL="0" indent="0" algn="just">
              <a:buNone/>
            </a:pPr>
            <a:r>
              <a:rPr lang="en-CA" sz="4000" b="1" dirty="0" smtClean="0">
                <a:solidFill>
                  <a:srgbClr val="FF0000"/>
                </a:solidFill>
              </a:rPr>
              <a:t>		statementc2 </a:t>
            </a:r>
          </a:p>
          <a:p>
            <a:pPr marL="0" indent="0" algn="just">
              <a:buNone/>
            </a:pPr>
            <a:r>
              <a:rPr lang="en-CA" sz="4000" b="1" dirty="0" smtClean="0">
                <a:solidFill>
                  <a:srgbClr val="FF0000"/>
                </a:solidFill>
              </a:rPr>
              <a:t>	}</a:t>
            </a:r>
            <a:endParaRPr lang="en-CA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640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324</TotalTime>
  <Words>835</Words>
  <Application>Microsoft Office PowerPoint</Application>
  <PresentationFormat>On-screen Show (4:3)</PresentationFormat>
  <Paragraphs>189</Paragraphs>
  <Slides>32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Equity</vt:lpstr>
      <vt:lpstr> Control Structure</vt:lpstr>
      <vt:lpstr>Introduction</vt:lpstr>
      <vt:lpstr>Types of control structure</vt:lpstr>
      <vt:lpstr>If statement</vt:lpstr>
      <vt:lpstr>if else statement</vt:lpstr>
      <vt:lpstr>if else statement</vt:lpstr>
      <vt:lpstr>Example</vt:lpstr>
      <vt:lpstr>Example</vt:lpstr>
      <vt:lpstr>if else if statement OR compound if</vt:lpstr>
      <vt:lpstr>Example on if else if</vt:lpstr>
      <vt:lpstr>Classwork/assignment</vt:lpstr>
      <vt:lpstr>switch-case</vt:lpstr>
      <vt:lpstr>Switch-case</vt:lpstr>
      <vt:lpstr>Loop</vt:lpstr>
      <vt:lpstr>while loop</vt:lpstr>
      <vt:lpstr>Example</vt:lpstr>
      <vt:lpstr>Example  </vt:lpstr>
      <vt:lpstr>Using a Sentinel Value </vt:lpstr>
      <vt:lpstr>Lab/Classwork</vt:lpstr>
      <vt:lpstr>do…while loop</vt:lpstr>
      <vt:lpstr>do…while loop</vt:lpstr>
      <vt:lpstr>for loop</vt:lpstr>
      <vt:lpstr>Example </vt:lpstr>
      <vt:lpstr>Example</vt:lpstr>
      <vt:lpstr>Class/Labwork</vt:lpstr>
      <vt:lpstr>Nested control structure</vt:lpstr>
      <vt:lpstr>Nested if statement</vt:lpstr>
      <vt:lpstr>Nested loop statement</vt:lpstr>
      <vt:lpstr>Example of Nested loop</vt:lpstr>
      <vt:lpstr>Example</vt:lpstr>
      <vt:lpstr>Class/Labwork</vt:lpstr>
      <vt:lpstr>Assignment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akande</dc:creator>
  <cp:lastModifiedBy>HOD Software</cp:lastModifiedBy>
  <cp:revision>105</cp:revision>
  <dcterms:created xsi:type="dcterms:W3CDTF">2014-01-04T10:23:52Z</dcterms:created>
  <dcterms:modified xsi:type="dcterms:W3CDTF">2022-06-01T05:59:35Z</dcterms:modified>
</cp:coreProperties>
</file>