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59" r:id="rId4"/>
    <p:sldId id="261" r:id="rId5"/>
    <p:sldId id="260" r:id="rId6"/>
    <p:sldId id="264" r:id="rId7"/>
    <p:sldId id="262" r:id="rId8"/>
    <p:sldId id="265" r:id="rId9"/>
    <p:sldId id="263" r:id="rId10"/>
    <p:sldId id="266" r:id="rId11"/>
    <p:sldId id="267" r:id="rId12"/>
    <p:sldId id="268" r:id="rId13"/>
    <p:sldId id="269" r:id="rId14"/>
    <p:sldId id="270" r:id="rId15"/>
    <p:sldId id="275" r:id="rId16"/>
    <p:sldId id="273" r:id="rId17"/>
    <p:sldId id="274" r:id="rId18"/>
    <p:sldId id="271" r:id="rId19"/>
    <p:sldId id="272" r:id="rId20"/>
    <p:sldId id="276" r:id="rId21"/>
    <p:sldId id="277" r:id="rId22"/>
    <p:sldId id="278" r:id="rId23"/>
    <p:sldId id="281" r:id="rId24"/>
    <p:sldId id="280" r:id="rId25"/>
    <p:sldId id="279"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AB1FA3-9F55-4225-9C35-2AA8E947A36F}" type="datetimeFigureOut">
              <a:rPr lang="en-NG" smtClean="0"/>
              <a:t>06/06/2022</a:t>
            </a:fld>
            <a:endParaRPr lang="en-NG"/>
          </a:p>
        </p:txBody>
      </p:sp>
      <p:sp>
        <p:nvSpPr>
          <p:cNvPr id="5" name="Footer Placeholder 4"/>
          <p:cNvSpPr>
            <a:spLocks noGrp="1"/>
          </p:cNvSpPr>
          <p:nvPr>
            <p:ph type="ftr" sz="quarter" idx="11"/>
          </p:nvPr>
        </p:nvSpPr>
        <p:spPr>
          <a:xfrm>
            <a:off x="2416500" y="329307"/>
            <a:ext cx="4973915" cy="309201"/>
          </a:xfrm>
        </p:spPr>
        <p:txBody>
          <a:bodyPr/>
          <a:lstStyle/>
          <a:p>
            <a:endParaRPr lang="en-NG"/>
          </a:p>
        </p:txBody>
      </p:sp>
      <p:sp>
        <p:nvSpPr>
          <p:cNvPr id="6" name="Slide Number Placeholder 5"/>
          <p:cNvSpPr>
            <a:spLocks noGrp="1"/>
          </p:cNvSpPr>
          <p:nvPr>
            <p:ph type="sldNum" sz="quarter" idx="12"/>
          </p:nvPr>
        </p:nvSpPr>
        <p:spPr>
          <a:xfrm>
            <a:off x="1437664" y="798973"/>
            <a:ext cx="811019" cy="503578"/>
          </a:xfrm>
        </p:spPr>
        <p:txBody>
          <a:bodyPr/>
          <a:lstStyle/>
          <a:p>
            <a:fld id="{7D940D33-DACE-4388-9B88-10BE1B29C9E6}" type="slidenum">
              <a:rPr lang="en-NG" smtClean="0"/>
              <a:t>‹#›</a:t>
            </a:fld>
            <a:endParaRPr lang="en-NG"/>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4300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B1FA3-9F55-4225-9C35-2AA8E947A36F}" type="datetimeFigureOut">
              <a:rPr lang="en-NG" smtClean="0"/>
              <a:t>06/06/2022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D940D33-DACE-4388-9B88-10BE1B29C9E6}" type="slidenum">
              <a:rPr lang="en-NG" smtClean="0"/>
              <a:t>‹#›</a:t>
            </a:fld>
            <a:endParaRPr lang="en-NG"/>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211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B1FA3-9F55-4225-9C35-2AA8E947A36F}" type="datetimeFigureOut">
              <a:rPr lang="en-NG" smtClean="0"/>
              <a:t>06/06/2022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D940D33-DACE-4388-9B88-10BE1B29C9E6}" type="slidenum">
              <a:rPr lang="en-NG" smtClean="0"/>
              <a:t>‹#›</a:t>
            </a:fld>
            <a:endParaRPr lang="en-NG"/>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8411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B1FA3-9F55-4225-9C35-2AA8E947A36F}" type="datetimeFigureOut">
              <a:rPr lang="en-NG" smtClean="0"/>
              <a:t>06/06/2022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D940D33-DACE-4388-9B88-10BE1B29C9E6}" type="slidenum">
              <a:rPr lang="en-NG" smtClean="0"/>
              <a:t>‹#›</a:t>
            </a:fld>
            <a:endParaRPr lang="en-NG"/>
          </a:p>
        </p:txBody>
      </p:sp>
    </p:spTree>
    <p:extLst>
      <p:ext uri="{BB962C8B-B14F-4D97-AF65-F5344CB8AC3E}">
        <p14:creationId xmlns:p14="http://schemas.microsoft.com/office/powerpoint/2010/main" val="1073807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B1FA3-9F55-4225-9C35-2AA8E947A36F}" type="datetimeFigureOut">
              <a:rPr lang="en-NG" smtClean="0"/>
              <a:t>06/06/2022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D940D33-DACE-4388-9B88-10BE1B29C9E6}" type="slidenum">
              <a:rPr lang="en-NG" smtClean="0"/>
              <a:t>‹#›</a:t>
            </a:fld>
            <a:endParaRPr lang="en-NG"/>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1636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AB1FA3-9F55-4225-9C35-2AA8E947A36F}" type="datetimeFigureOut">
              <a:rPr lang="en-NG" smtClean="0"/>
              <a:t>06/06/2022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D940D33-DACE-4388-9B88-10BE1B29C9E6}" type="slidenum">
              <a:rPr lang="en-NG" smtClean="0"/>
              <a:t>‹#›</a:t>
            </a:fld>
            <a:endParaRPr lang="en-NG"/>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054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AB1FA3-9F55-4225-9C35-2AA8E947A36F}" type="datetimeFigureOut">
              <a:rPr lang="en-NG" smtClean="0"/>
              <a:t>06/06/2022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7D940D33-DACE-4388-9B88-10BE1B29C9E6}" type="slidenum">
              <a:rPr lang="en-NG" smtClean="0"/>
              <a:t>‹#›</a:t>
            </a:fld>
            <a:endParaRPr lang="en-NG"/>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729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AB1FA3-9F55-4225-9C35-2AA8E947A36F}" type="datetimeFigureOut">
              <a:rPr lang="en-NG" smtClean="0"/>
              <a:t>06/06/2022</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7D940D33-DACE-4388-9B88-10BE1B29C9E6}" type="slidenum">
              <a:rPr lang="en-NG" smtClean="0"/>
              <a:t>‹#›</a:t>
            </a:fld>
            <a:endParaRPr lang="en-NG"/>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8559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AB1FA3-9F55-4225-9C35-2AA8E947A36F}" type="datetimeFigureOut">
              <a:rPr lang="en-NG" smtClean="0"/>
              <a:t>06/06/2022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7D940D33-DACE-4388-9B88-10BE1B29C9E6}" type="slidenum">
              <a:rPr lang="en-NG" smtClean="0"/>
              <a:t>‹#›</a:t>
            </a:fld>
            <a:endParaRPr lang="en-NG"/>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5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B1FA3-9F55-4225-9C35-2AA8E947A36F}" type="datetimeFigureOut">
              <a:rPr lang="en-NG" smtClean="0"/>
              <a:t>06/06/2022</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7D940D33-DACE-4388-9B88-10BE1B29C9E6}" type="slidenum">
              <a:rPr lang="en-NG" smtClean="0"/>
              <a:t>‹#›</a:t>
            </a:fld>
            <a:endParaRPr lang="en-NG"/>
          </a:p>
        </p:txBody>
      </p:sp>
    </p:spTree>
    <p:extLst>
      <p:ext uri="{BB962C8B-B14F-4D97-AF65-F5344CB8AC3E}">
        <p14:creationId xmlns:p14="http://schemas.microsoft.com/office/powerpoint/2010/main" val="2909830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AB1FA3-9F55-4225-9C35-2AA8E947A36F}" type="datetimeFigureOut">
              <a:rPr lang="en-NG" smtClean="0"/>
              <a:t>06/06/2022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7D940D33-DACE-4388-9B88-10BE1B29C9E6}" type="slidenum">
              <a:rPr lang="en-NG" smtClean="0"/>
              <a:t>‹#›</a:t>
            </a:fld>
            <a:endParaRPr lang="en-NG"/>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951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EAB1FA3-9F55-4225-9C35-2AA8E947A36F}" type="datetimeFigureOut">
              <a:rPr lang="en-NG" smtClean="0"/>
              <a:t>06/06/2022</a:t>
            </a:fld>
            <a:endParaRPr lang="en-NG"/>
          </a:p>
        </p:txBody>
      </p:sp>
      <p:sp>
        <p:nvSpPr>
          <p:cNvPr id="6" name="Footer Placeholder 5"/>
          <p:cNvSpPr>
            <a:spLocks noGrp="1"/>
          </p:cNvSpPr>
          <p:nvPr>
            <p:ph type="ftr" sz="quarter" idx="11"/>
          </p:nvPr>
        </p:nvSpPr>
        <p:spPr>
          <a:xfrm>
            <a:off x="1447382" y="318640"/>
            <a:ext cx="5541004" cy="320931"/>
          </a:xfrm>
        </p:spPr>
        <p:txBody>
          <a:bodyPr/>
          <a:lstStyle/>
          <a:p>
            <a:endParaRPr lang="en-NG"/>
          </a:p>
        </p:txBody>
      </p:sp>
      <p:sp>
        <p:nvSpPr>
          <p:cNvPr id="7" name="Slide Number Placeholder 6"/>
          <p:cNvSpPr>
            <a:spLocks noGrp="1"/>
          </p:cNvSpPr>
          <p:nvPr>
            <p:ph type="sldNum" sz="quarter" idx="12"/>
          </p:nvPr>
        </p:nvSpPr>
        <p:spPr/>
        <p:txBody>
          <a:bodyPr/>
          <a:lstStyle/>
          <a:p>
            <a:fld id="{7D940D33-DACE-4388-9B88-10BE1B29C9E6}" type="slidenum">
              <a:rPr lang="en-NG" smtClean="0"/>
              <a:t>‹#›</a:t>
            </a:fld>
            <a:endParaRPr lang="en-NG"/>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9983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EAB1FA3-9F55-4225-9C35-2AA8E947A36F}" type="datetimeFigureOut">
              <a:rPr lang="en-NG" smtClean="0"/>
              <a:t>06/06/2022</a:t>
            </a:fld>
            <a:endParaRPr lang="en-NG"/>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D940D33-DACE-4388-9B88-10BE1B29C9E6}" type="slidenum">
              <a:rPr lang="en-NG" smtClean="0"/>
              <a:t>‹#›</a:t>
            </a:fld>
            <a:endParaRPr lang="en-NG"/>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49420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3AC7-8925-4070-6B91-BCD5C504800B}"/>
              </a:ext>
            </a:extLst>
          </p:cNvPr>
          <p:cNvSpPr>
            <a:spLocks noGrp="1"/>
          </p:cNvSpPr>
          <p:nvPr>
            <p:ph type="ctrTitle"/>
          </p:nvPr>
        </p:nvSpPr>
        <p:spPr>
          <a:xfrm>
            <a:off x="2373864" y="2604053"/>
            <a:ext cx="8689976" cy="1649894"/>
          </a:xfrm>
        </p:spPr>
        <p:txBody>
          <a:bodyPr>
            <a:normAutofit fontScale="90000"/>
          </a:bodyPr>
          <a:lstStyle/>
          <a:p>
            <a:pPr algn="ctr"/>
            <a:r>
              <a:rPr lang="en-GB" dirty="0">
                <a:solidFill>
                  <a:srgbClr val="FF0000"/>
                </a:solidFill>
                <a:latin typeface="Berlin Sans FB Demi" panose="020E0802020502020306" pitchFamily="34" charset="0"/>
              </a:rPr>
              <a:t>POINTER AND DYNAMIC MEMORY IN C++</a:t>
            </a:r>
            <a:endParaRPr lang="en-NG" dirty="0">
              <a:solidFill>
                <a:srgbClr val="FF0000"/>
              </a:solidFill>
              <a:latin typeface="Berlin Sans FB Demi" panose="020E0802020502020306" pitchFamily="34" charset="0"/>
            </a:endParaRPr>
          </a:p>
        </p:txBody>
      </p:sp>
    </p:spTree>
    <p:extLst>
      <p:ext uri="{BB962C8B-B14F-4D97-AF65-F5344CB8AC3E}">
        <p14:creationId xmlns:p14="http://schemas.microsoft.com/office/powerpoint/2010/main" val="256091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Pointers</a:t>
            </a:r>
          </a:p>
        </p:txBody>
      </p:sp>
      <p:sp>
        <p:nvSpPr>
          <p:cNvPr id="7" name="Content Placeholder 6">
            <a:extLst>
              <a:ext uri="{FF2B5EF4-FFF2-40B4-BE49-F238E27FC236}">
                <a16:creationId xmlns:a16="http://schemas.microsoft.com/office/drawing/2014/main" id="{B3EB5C4E-680D-847B-5F0C-009D4C571A72}"/>
              </a:ext>
            </a:extLst>
          </p:cNvPr>
          <p:cNvSpPr>
            <a:spLocks noGrp="1"/>
          </p:cNvSpPr>
          <p:nvPr>
            <p:ph sz="half" idx="4294967295"/>
          </p:nvPr>
        </p:nvSpPr>
        <p:spPr>
          <a:xfrm>
            <a:off x="596349" y="2017713"/>
            <a:ext cx="5645425" cy="4011612"/>
          </a:xfrm>
        </p:spPr>
        <p:txBody>
          <a:bodyPr>
            <a:normAutofit/>
          </a:bodyPr>
          <a:lstStyle/>
          <a:p>
            <a:r>
              <a:rPr lang="en-GB" sz="2400" dirty="0"/>
              <a:t>Since a pointer variable points to the address of a particular variable, C++ provides a means of updating the value of such a variable through the pointer variable.</a:t>
            </a:r>
          </a:p>
          <a:p>
            <a:r>
              <a:rPr lang="en-GB" sz="2400" dirty="0"/>
              <a:t>If </a:t>
            </a:r>
            <a:r>
              <a:rPr lang="en-GB" sz="2400" b="1" i="1" dirty="0" err="1"/>
              <a:t>pVar</a:t>
            </a:r>
            <a:r>
              <a:rPr lang="en-GB" sz="2400" dirty="0"/>
              <a:t> points to the address of </a:t>
            </a:r>
            <a:r>
              <a:rPr lang="en-GB" sz="2400" b="1" i="1" dirty="0"/>
              <a:t>var</a:t>
            </a:r>
            <a:r>
              <a:rPr lang="en-GB" sz="2400" dirty="0"/>
              <a:t>, we can change the value of </a:t>
            </a:r>
            <a:r>
              <a:rPr lang="en-GB" sz="2400" b="1" i="1" dirty="0"/>
              <a:t>var</a:t>
            </a:r>
            <a:r>
              <a:rPr lang="en-GB" sz="2400" dirty="0"/>
              <a:t> by using </a:t>
            </a:r>
            <a:r>
              <a:rPr lang="en-GB" sz="2400" b="1" i="1" dirty="0"/>
              <a:t>*</a:t>
            </a:r>
            <a:r>
              <a:rPr lang="en-GB" sz="2400" b="1" i="1" dirty="0" err="1"/>
              <a:t>pVar</a:t>
            </a:r>
            <a:r>
              <a:rPr lang="en-GB" sz="2400" dirty="0"/>
              <a:t>.	</a:t>
            </a:r>
            <a:endParaRPr lang="en-NG" sz="2400" dirty="0"/>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13" name="Title 1">
            <a:extLst>
              <a:ext uri="{FF2B5EF4-FFF2-40B4-BE49-F238E27FC236}">
                <a16:creationId xmlns:a16="http://schemas.microsoft.com/office/drawing/2014/main" id="{42A9BB30-EC80-93EE-0CFA-560315EC8337}"/>
              </a:ext>
            </a:extLst>
          </p:cNvPr>
          <p:cNvSpPr txBox="1">
            <a:spLocks/>
          </p:cNvSpPr>
          <p:nvPr/>
        </p:nvSpPr>
        <p:spPr>
          <a:xfrm>
            <a:off x="272135" y="1312489"/>
            <a:ext cx="10019269" cy="38950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GB" sz="2000" b="1" cap="none" dirty="0">
                <a:solidFill>
                  <a:srgbClr val="0070C0"/>
                </a:solidFill>
                <a:effectLst>
                  <a:outerShdw blurRad="38100" dist="38100" dir="2700000" algn="tl">
                    <a:srgbClr val="000000">
                      <a:alpha val="43137"/>
                    </a:srgbClr>
                  </a:outerShdw>
                </a:effectLst>
                <a:latin typeface="Georgia" panose="02040502050405020303" pitchFamily="18" charset="0"/>
              </a:rPr>
              <a:t>Changing values through Pointers</a:t>
            </a:r>
          </a:p>
        </p:txBody>
      </p:sp>
      <p:pic>
        <p:nvPicPr>
          <p:cNvPr id="6" name="Picture 5">
            <a:extLst>
              <a:ext uri="{FF2B5EF4-FFF2-40B4-BE49-F238E27FC236}">
                <a16:creationId xmlns:a16="http://schemas.microsoft.com/office/drawing/2014/main" id="{6E3F35D5-55AF-152E-9210-A40825E18C47}"/>
              </a:ext>
            </a:extLst>
          </p:cNvPr>
          <p:cNvPicPr>
            <a:picLocks noChangeAspect="1"/>
          </p:cNvPicPr>
          <p:nvPr/>
        </p:nvPicPr>
        <p:blipFill rotWithShape="1">
          <a:blip r:embed="rId2"/>
          <a:srcRect l="10256" t="11687" r="41187" b="17617"/>
          <a:stretch/>
        </p:blipFill>
        <p:spPr bwMode="auto">
          <a:xfrm>
            <a:off x="6280905" y="64196"/>
            <a:ext cx="5353877" cy="3959323"/>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13039909-839E-4C16-BE98-4357979DE2A5}"/>
              </a:ext>
            </a:extLst>
          </p:cNvPr>
          <p:cNvPicPr>
            <a:picLocks noChangeAspect="1"/>
          </p:cNvPicPr>
          <p:nvPr/>
        </p:nvPicPr>
        <p:blipFill rotWithShape="1">
          <a:blip r:embed="rId3"/>
          <a:srcRect l="7692" t="12258" r="48718" b="45553"/>
          <a:stretch/>
        </p:blipFill>
        <p:spPr bwMode="auto">
          <a:xfrm>
            <a:off x="6241774" y="4177712"/>
            <a:ext cx="5472522" cy="23774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95151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Pointers</a:t>
            </a:r>
          </a:p>
        </p:txBody>
      </p:sp>
      <p:sp>
        <p:nvSpPr>
          <p:cNvPr id="7" name="Content Placeholder 6">
            <a:extLst>
              <a:ext uri="{FF2B5EF4-FFF2-40B4-BE49-F238E27FC236}">
                <a16:creationId xmlns:a16="http://schemas.microsoft.com/office/drawing/2014/main" id="{B3EB5C4E-680D-847B-5F0C-009D4C571A72}"/>
              </a:ext>
            </a:extLst>
          </p:cNvPr>
          <p:cNvSpPr>
            <a:spLocks noGrp="1"/>
          </p:cNvSpPr>
          <p:nvPr>
            <p:ph sz="half" idx="4294967295"/>
          </p:nvPr>
        </p:nvSpPr>
        <p:spPr>
          <a:xfrm>
            <a:off x="596349" y="2017713"/>
            <a:ext cx="11117947" cy="4011612"/>
          </a:xfrm>
        </p:spPr>
        <p:txBody>
          <a:bodyPr>
            <a:normAutofit fontScale="92500" lnSpcReduction="20000"/>
          </a:bodyPr>
          <a:lstStyle/>
          <a:p>
            <a:r>
              <a:rPr lang="en-GB" sz="2400" dirty="0"/>
              <a:t>Pointers as a variable can also be initialized at the point of declaration just like regular variables.</a:t>
            </a:r>
          </a:p>
          <a:p>
            <a:r>
              <a:rPr lang="en-GB" sz="2400" dirty="0"/>
              <a:t>That is, Pointers can be initialized to point to specific locations at the very moment they are defined.</a:t>
            </a:r>
            <a:endParaRPr lang="en-GB" sz="2200" dirty="0"/>
          </a:p>
          <a:p>
            <a:pPr marL="0" indent="0">
              <a:lnSpc>
                <a:spcPct val="100000"/>
              </a:lnSpc>
              <a:buNone/>
            </a:pPr>
            <a:r>
              <a:rPr lang="en-GB" sz="2200" dirty="0"/>
              <a:t>	</a:t>
            </a:r>
            <a:r>
              <a:rPr lang="sv-SE" sz="2200" dirty="0">
                <a:solidFill>
                  <a:srgbClr val="FF0000"/>
                </a:solidFill>
              </a:rPr>
              <a:t>int myvar;</a:t>
            </a:r>
          </a:p>
          <a:p>
            <a:pPr marL="0" indent="0">
              <a:lnSpc>
                <a:spcPct val="100000"/>
              </a:lnSpc>
              <a:buNone/>
            </a:pPr>
            <a:r>
              <a:rPr lang="sv-SE" sz="2200" dirty="0">
                <a:solidFill>
                  <a:srgbClr val="FF0000"/>
                </a:solidFill>
              </a:rPr>
              <a:t>	int * myptr = &amp;myvar;</a:t>
            </a:r>
          </a:p>
          <a:p>
            <a:pPr marL="0" indent="0">
              <a:lnSpc>
                <a:spcPct val="100000"/>
              </a:lnSpc>
              <a:buNone/>
            </a:pPr>
            <a:r>
              <a:rPr lang="sv-SE" sz="2200" dirty="0"/>
              <a:t> same as:</a:t>
            </a:r>
          </a:p>
          <a:p>
            <a:pPr marL="0" indent="0">
              <a:lnSpc>
                <a:spcPct val="100000"/>
              </a:lnSpc>
              <a:buNone/>
            </a:pPr>
            <a:r>
              <a:rPr lang="sv-SE" sz="2200" dirty="0">
                <a:solidFill>
                  <a:srgbClr val="FF0000"/>
                </a:solidFill>
              </a:rPr>
              <a:t>	int myvar;</a:t>
            </a:r>
          </a:p>
          <a:p>
            <a:pPr marL="0" indent="0">
              <a:lnSpc>
                <a:spcPct val="100000"/>
              </a:lnSpc>
              <a:buNone/>
            </a:pPr>
            <a:r>
              <a:rPr lang="sv-SE" sz="2200" dirty="0">
                <a:solidFill>
                  <a:srgbClr val="FF0000"/>
                </a:solidFill>
              </a:rPr>
              <a:t>	int * myptr;</a:t>
            </a:r>
          </a:p>
          <a:p>
            <a:pPr marL="0" indent="0">
              <a:lnSpc>
                <a:spcPct val="100000"/>
              </a:lnSpc>
              <a:buNone/>
            </a:pPr>
            <a:r>
              <a:rPr lang="sv-SE" sz="2200" dirty="0">
                <a:solidFill>
                  <a:srgbClr val="FF0000"/>
                </a:solidFill>
              </a:rPr>
              <a:t>	myptr = &amp;myvar;</a:t>
            </a:r>
          </a:p>
          <a:p>
            <a:pPr marL="0" indent="0">
              <a:lnSpc>
                <a:spcPct val="100000"/>
              </a:lnSpc>
              <a:buNone/>
            </a:pPr>
            <a:endParaRPr lang="sv-SE" sz="2200" dirty="0"/>
          </a:p>
          <a:p>
            <a:pPr marL="0" indent="0">
              <a:buNone/>
            </a:pPr>
            <a:endParaRPr lang="en-GB" sz="2400" dirty="0"/>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13" name="Title 1">
            <a:extLst>
              <a:ext uri="{FF2B5EF4-FFF2-40B4-BE49-F238E27FC236}">
                <a16:creationId xmlns:a16="http://schemas.microsoft.com/office/drawing/2014/main" id="{42A9BB30-EC80-93EE-0CFA-560315EC8337}"/>
              </a:ext>
            </a:extLst>
          </p:cNvPr>
          <p:cNvSpPr txBox="1">
            <a:spLocks/>
          </p:cNvSpPr>
          <p:nvPr/>
        </p:nvSpPr>
        <p:spPr>
          <a:xfrm>
            <a:off x="272135" y="1312489"/>
            <a:ext cx="10019269" cy="38950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GB" sz="2000" b="1" cap="none" dirty="0">
                <a:solidFill>
                  <a:srgbClr val="0070C0"/>
                </a:solidFill>
                <a:effectLst>
                  <a:outerShdw blurRad="38100" dist="38100" dir="2700000" algn="tl">
                    <a:srgbClr val="000000">
                      <a:alpha val="43137"/>
                    </a:srgbClr>
                  </a:outerShdw>
                </a:effectLst>
                <a:latin typeface="Georgia" panose="02040502050405020303" pitchFamily="18" charset="0"/>
              </a:rPr>
              <a:t>Pointer Initialization</a:t>
            </a:r>
          </a:p>
        </p:txBody>
      </p:sp>
    </p:spTree>
    <p:extLst>
      <p:ext uri="{BB962C8B-B14F-4D97-AF65-F5344CB8AC3E}">
        <p14:creationId xmlns:p14="http://schemas.microsoft.com/office/powerpoint/2010/main" val="164521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Pointers and Array</a:t>
            </a:r>
          </a:p>
        </p:txBody>
      </p:sp>
      <p:sp>
        <p:nvSpPr>
          <p:cNvPr id="7" name="Content Placeholder 6">
            <a:extLst>
              <a:ext uri="{FF2B5EF4-FFF2-40B4-BE49-F238E27FC236}">
                <a16:creationId xmlns:a16="http://schemas.microsoft.com/office/drawing/2014/main" id="{B3EB5C4E-680D-847B-5F0C-009D4C571A72}"/>
              </a:ext>
            </a:extLst>
          </p:cNvPr>
          <p:cNvSpPr>
            <a:spLocks noGrp="1"/>
          </p:cNvSpPr>
          <p:nvPr>
            <p:ph sz="half" idx="4294967295"/>
          </p:nvPr>
        </p:nvSpPr>
        <p:spPr>
          <a:xfrm>
            <a:off x="1" y="2017713"/>
            <a:ext cx="5561770" cy="4011612"/>
          </a:xfrm>
        </p:spPr>
        <p:txBody>
          <a:bodyPr>
            <a:normAutofit fontScale="62500" lnSpcReduction="20000"/>
          </a:bodyPr>
          <a:lstStyle/>
          <a:p>
            <a:r>
              <a:rPr lang="en-GB" sz="2400" dirty="0"/>
              <a:t>The concept of arrays is related to that of pointers. </a:t>
            </a:r>
          </a:p>
          <a:p>
            <a:r>
              <a:rPr lang="en-GB" sz="2400" dirty="0"/>
              <a:t>The array name itself denotes the base address of the array, that is, arrays work very much like pointers to their first elements.</a:t>
            </a:r>
          </a:p>
          <a:p>
            <a:r>
              <a:rPr lang="en-GB" sz="2400" dirty="0"/>
              <a:t>This means that ampersand (&amp;) is not needed to assign the address of an array to a pointer.</a:t>
            </a:r>
          </a:p>
          <a:p>
            <a:r>
              <a:rPr lang="en-GB" sz="2400" dirty="0"/>
              <a:t>For example:</a:t>
            </a:r>
          </a:p>
          <a:p>
            <a:pPr marL="0" indent="0">
              <a:spcBef>
                <a:spcPts val="0"/>
              </a:spcBef>
              <a:buNone/>
            </a:pPr>
            <a:r>
              <a:rPr lang="en-GB" sz="2400" dirty="0"/>
              <a:t>	</a:t>
            </a:r>
            <a:r>
              <a:rPr lang="en-GB" sz="2400" i="1" dirty="0">
                <a:solidFill>
                  <a:srgbClr val="FF0000"/>
                </a:solidFill>
              </a:rPr>
              <a:t>int </a:t>
            </a:r>
            <a:r>
              <a:rPr lang="en-GB" sz="2400" i="1" dirty="0" err="1">
                <a:solidFill>
                  <a:srgbClr val="FF0000"/>
                </a:solidFill>
              </a:rPr>
              <a:t>myarray</a:t>
            </a:r>
            <a:r>
              <a:rPr lang="en-GB" sz="2400" i="1" dirty="0">
                <a:solidFill>
                  <a:srgbClr val="FF0000"/>
                </a:solidFill>
              </a:rPr>
              <a:t> [20];</a:t>
            </a:r>
          </a:p>
          <a:p>
            <a:pPr marL="0" indent="0">
              <a:spcBef>
                <a:spcPts val="0"/>
              </a:spcBef>
              <a:buNone/>
            </a:pPr>
            <a:r>
              <a:rPr lang="en-GB" sz="2400" i="1" dirty="0">
                <a:solidFill>
                  <a:srgbClr val="FF0000"/>
                </a:solidFill>
              </a:rPr>
              <a:t>	int * mypointer;</a:t>
            </a:r>
          </a:p>
          <a:p>
            <a:pPr marL="0" indent="0">
              <a:spcBef>
                <a:spcPts val="0"/>
              </a:spcBef>
              <a:buNone/>
            </a:pPr>
            <a:r>
              <a:rPr lang="en-GB" sz="2400" i="1" dirty="0">
                <a:solidFill>
                  <a:srgbClr val="FF0000"/>
                </a:solidFill>
              </a:rPr>
              <a:t>	mypointer = </a:t>
            </a:r>
            <a:r>
              <a:rPr lang="en-GB" sz="2400" i="1" dirty="0" err="1">
                <a:solidFill>
                  <a:srgbClr val="FF0000"/>
                </a:solidFill>
              </a:rPr>
              <a:t>myarray</a:t>
            </a:r>
            <a:r>
              <a:rPr lang="en-GB" sz="2400" i="1" dirty="0">
                <a:solidFill>
                  <a:srgbClr val="FF0000"/>
                </a:solidFill>
              </a:rPr>
              <a:t>;</a:t>
            </a:r>
          </a:p>
          <a:p>
            <a:pPr marL="0" indent="0">
              <a:spcBef>
                <a:spcPts val="0"/>
              </a:spcBef>
              <a:buNone/>
            </a:pPr>
            <a:r>
              <a:rPr lang="en-GB" sz="2400" i="1" dirty="0">
                <a:solidFill>
                  <a:srgbClr val="FF0000"/>
                </a:solidFill>
              </a:rPr>
              <a:t>	</a:t>
            </a:r>
            <a:r>
              <a:rPr lang="en-GB" sz="2400" dirty="0"/>
              <a:t>After the above declaration, </a:t>
            </a:r>
            <a:r>
              <a:rPr lang="en-GB" sz="2400" b="1" i="1" dirty="0"/>
              <a:t>mypointer</a:t>
            </a:r>
            <a:r>
              <a:rPr lang="en-GB" sz="2400" dirty="0"/>
              <a:t> and </a:t>
            </a:r>
            <a:r>
              <a:rPr lang="en-GB" sz="2400" b="1" i="1" dirty="0" err="1"/>
              <a:t>myarray</a:t>
            </a:r>
            <a:r>
              <a:rPr lang="en-GB" sz="2400" dirty="0"/>
              <a:t> will be equivalent, and they will share the same properties. However, a different address can be assigned to </a:t>
            </a:r>
            <a:r>
              <a:rPr lang="en-GB" sz="2400" b="1" i="1" dirty="0"/>
              <a:t>mypointer,</a:t>
            </a:r>
            <a:r>
              <a:rPr lang="en-GB" sz="2400" dirty="0"/>
              <a:t> but we cannot assign anything to </a:t>
            </a:r>
            <a:r>
              <a:rPr lang="en-GB" sz="2400" b="1" i="1" dirty="0" err="1"/>
              <a:t>myarray</a:t>
            </a:r>
            <a:r>
              <a:rPr lang="en-GB" sz="2400" dirty="0"/>
              <a:t>.</a:t>
            </a:r>
          </a:p>
          <a:p>
            <a:pPr marL="0" indent="0">
              <a:buNone/>
            </a:pPr>
            <a:r>
              <a:rPr lang="en-GB" sz="2400" dirty="0"/>
              <a:t>	</a:t>
            </a:r>
            <a:r>
              <a:rPr lang="en-GB" sz="2400" i="1" dirty="0">
                <a:solidFill>
                  <a:srgbClr val="FF0000"/>
                </a:solidFill>
              </a:rPr>
              <a:t>mypointer = &amp;</a:t>
            </a:r>
            <a:r>
              <a:rPr lang="en-GB" sz="2400" i="1" dirty="0" err="1">
                <a:solidFill>
                  <a:srgbClr val="FF0000"/>
                </a:solidFill>
              </a:rPr>
              <a:t>myarray</a:t>
            </a:r>
            <a:r>
              <a:rPr lang="en-GB" sz="2400" i="1" dirty="0">
                <a:solidFill>
                  <a:srgbClr val="FF0000"/>
                </a:solidFill>
              </a:rPr>
              <a:t>;    //invalid</a:t>
            </a:r>
          </a:p>
          <a:p>
            <a:pPr marL="0" indent="0">
              <a:buNone/>
            </a:pPr>
            <a:endParaRPr lang="en-GB" sz="2400" dirty="0"/>
          </a:p>
          <a:p>
            <a:endParaRPr lang="en-GB" sz="2400" dirty="0"/>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pic>
        <p:nvPicPr>
          <p:cNvPr id="9" name="Picture 8">
            <a:extLst>
              <a:ext uri="{FF2B5EF4-FFF2-40B4-BE49-F238E27FC236}">
                <a16:creationId xmlns:a16="http://schemas.microsoft.com/office/drawing/2014/main" id="{A3D04CAA-AFFA-10F9-7990-AEB3A2C574DA}"/>
              </a:ext>
            </a:extLst>
          </p:cNvPr>
          <p:cNvPicPr>
            <a:picLocks noChangeAspect="1"/>
          </p:cNvPicPr>
          <p:nvPr/>
        </p:nvPicPr>
        <p:blipFill rotWithShape="1">
          <a:blip r:embed="rId2"/>
          <a:srcRect l="10577" t="11403" r="34295" b="10205"/>
          <a:stretch/>
        </p:blipFill>
        <p:spPr bwMode="auto">
          <a:xfrm>
            <a:off x="5671931" y="490330"/>
            <a:ext cx="6083998" cy="53888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62676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Pointers and Array</a:t>
            </a: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pic>
        <p:nvPicPr>
          <p:cNvPr id="9" name="Picture 8">
            <a:extLst>
              <a:ext uri="{FF2B5EF4-FFF2-40B4-BE49-F238E27FC236}">
                <a16:creationId xmlns:a16="http://schemas.microsoft.com/office/drawing/2014/main" id="{A3D04CAA-AFFA-10F9-7990-AEB3A2C574DA}"/>
              </a:ext>
            </a:extLst>
          </p:cNvPr>
          <p:cNvPicPr>
            <a:picLocks noChangeAspect="1"/>
          </p:cNvPicPr>
          <p:nvPr/>
        </p:nvPicPr>
        <p:blipFill rotWithShape="1">
          <a:blip r:embed="rId2"/>
          <a:srcRect l="10577" t="11403" r="34295" b="10205"/>
          <a:stretch/>
        </p:blipFill>
        <p:spPr bwMode="auto">
          <a:xfrm>
            <a:off x="5671931" y="490330"/>
            <a:ext cx="6083998" cy="5388803"/>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86BE3991-7BF1-79A8-03C6-8DE8067A165C}"/>
              </a:ext>
            </a:extLst>
          </p:cNvPr>
          <p:cNvPicPr>
            <a:picLocks noChangeAspect="1"/>
          </p:cNvPicPr>
          <p:nvPr/>
        </p:nvPicPr>
        <p:blipFill rotWithShape="1">
          <a:blip r:embed="rId3"/>
          <a:srcRect l="1603" t="3991" r="61859" b="30160"/>
          <a:stretch/>
        </p:blipFill>
        <p:spPr bwMode="auto">
          <a:xfrm>
            <a:off x="436071" y="1166191"/>
            <a:ext cx="4626259" cy="45454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58012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a:bodyPr>
          <a:lstStyle/>
          <a:p>
            <a:pPr algn="l"/>
            <a:r>
              <a:rPr lang="en-GB" sz="3600" b="1" cap="none">
                <a:solidFill>
                  <a:srgbClr val="FF0000"/>
                </a:solidFill>
                <a:effectLst>
                  <a:outerShdw blurRad="38100" dist="38100" dir="2700000" algn="tl">
                    <a:srgbClr val="000000">
                      <a:alpha val="43137"/>
                    </a:srgbClr>
                  </a:outerShdw>
                </a:effectLst>
                <a:latin typeface="Georgia" panose="02040502050405020303" pitchFamily="18" charset="0"/>
              </a:rPr>
              <a:t>Passing Pointers </a:t>
            </a:r>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to Functions</a:t>
            </a: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4" name="Content Placeholder 6">
            <a:extLst>
              <a:ext uri="{FF2B5EF4-FFF2-40B4-BE49-F238E27FC236}">
                <a16:creationId xmlns:a16="http://schemas.microsoft.com/office/drawing/2014/main" id="{8F476B15-D849-0BEA-81DF-A7A8AE274F7D}"/>
              </a:ext>
            </a:extLst>
          </p:cNvPr>
          <p:cNvSpPr txBox="1">
            <a:spLocks/>
          </p:cNvSpPr>
          <p:nvPr/>
        </p:nvSpPr>
        <p:spPr>
          <a:xfrm>
            <a:off x="755376" y="2017865"/>
            <a:ext cx="11117947" cy="4011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400" dirty="0"/>
              <a:t>C++ allows you to pass a pointer to a function just as values are used.</a:t>
            </a:r>
          </a:p>
          <a:p>
            <a:r>
              <a:rPr lang="en-GB" sz="2400" dirty="0"/>
              <a:t> Functions can also accept an array declared as a pointer.</a:t>
            </a:r>
          </a:p>
          <a:p>
            <a:r>
              <a:rPr lang="en-GB" sz="2200" dirty="0"/>
              <a:t>Function call by pointer is a method of passing arguments to a function that copies the address of an argument into the formal parameter. </a:t>
            </a:r>
          </a:p>
          <a:p>
            <a:r>
              <a:rPr lang="en-GB" sz="2200" dirty="0"/>
              <a:t>Inside the function, the address is used to access the actual argument used in the call. </a:t>
            </a:r>
          </a:p>
          <a:p>
            <a:r>
              <a:rPr lang="en-GB" sz="2200" dirty="0"/>
              <a:t>This makes the changes made to the parameter to affect the passed argument: </a:t>
            </a:r>
            <a:r>
              <a:rPr lang="en-GB" sz="2200" b="1" i="1" dirty="0">
                <a:solidFill>
                  <a:srgbClr val="FF0000"/>
                </a:solidFill>
              </a:rPr>
              <a:t>function call by reference</a:t>
            </a:r>
            <a:endParaRPr lang="sv-SE" sz="2200" b="1" i="1" dirty="0">
              <a:solidFill>
                <a:srgbClr val="FF0000"/>
              </a:solidFill>
            </a:endParaRPr>
          </a:p>
          <a:p>
            <a:pPr marL="0" indent="0">
              <a:buFont typeface="Arial" panose="020B0604020202020204" pitchFamily="34" charset="0"/>
              <a:buNone/>
            </a:pPr>
            <a:endParaRPr lang="en-GB" sz="2400" dirty="0"/>
          </a:p>
        </p:txBody>
      </p:sp>
    </p:spTree>
    <p:extLst>
      <p:ext uri="{BB962C8B-B14F-4D97-AF65-F5344CB8AC3E}">
        <p14:creationId xmlns:p14="http://schemas.microsoft.com/office/powerpoint/2010/main" val="174173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56521" y="272031"/>
            <a:ext cx="9605635" cy="1059305"/>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Passing Pointers to Functions</a:t>
            </a:r>
          </a:p>
        </p:txBody>
      </p:sp>
      <p:sp>
        <p:nvSpPr>
          <p:cNvPr id="3" name="Content Placeholder 2">
            <a:extLst>
              <a:ext uri="{FF2B5EF4-FFF2-40B4-BE49-F238E27FC236}">
                <a16:creationId xmlns:a16="http://schemas.microsoft.com/office/drawing/2014/main" id="{EA43D73F-B408-8AD2-3CA8-A5662F853367}"/>
              </a:ext>
            </a:extLst>
          </p:cNvPr>
          <p:cNvSpPr>
            <a:spLocks noGrp="1"/>
          </p:cNvSpPr>
          <p:nvPr>
            <p:ph sz="half" idx="1"/>
          </p:nvPr>
        </p:nvSpPr>
        <p:spPr>
          <a:xfrm>
            <a:off x="701210" y="943226"/>
            <a:ext cx="4645152" cy="3448595"/>
          </a:xfrm>
        </p:spPr>
        <p:txBody>
          <a:bodyPr/>
          <a:lstStyle/>
          <a:p>
            <a:r>
              <a:rPr lang="en-GB" dirty="0"/>
              <a:t>Example I</a:t>
            </a:r>
            <a:endParaRPr lang="en-NG" dirty="0"/>
          </a:p>
        </p:txBody>
      </p:sp>
      <p:sp>
        <p:nvSpPr>
          <p:cNvPr id="6" name="Content Placeholder 5">
            <a:extLst>
              <a:ext uri="{FF2B5EF4-FFF2-40B4-BE49-F238E27FC236}">
                <a16:creationId xmlns:a16="http://schemas.microsoft.com/office/drawing/2014/main" id="{39E32187-E933-674B-C8FD-4CB7B593F920}"/>
              </a:ext>
            </a:extLst>
          </p:cNvPr>
          <p:cNvSpPr>
            <a:spLocks noGrp="1"/>
          </p:cNvSpPr>
          <p:nvPr>
            <p:ph sz="half" idx="2"/>
          </p:nvPr>
        </p:nvSpPr>
        <p:spPr>
          <a:xfrm>
            <a:off x="6568395" y="943226"/>
            <a:ext cx="4645152" cy="3441520"/>
          </a:xfrm>
        </p:spPr>
        <p:txBody>
          <a:bodyPr/>
          <a:lstStyle/>
          <a:p>
            <a:r>
              <a:rPr lang="en-GB" dirty="0"/>
              <a:t>Example II</a:t>
            </a:r>
            <a:endParaRPr lang="en-NG" dirty="0"/>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pic>
        <p:nvPicPr>
          <p:cNvPr id="8" name="Picture 7">
            <a:extLst>
              <a:ext uri="{FF2B5EF4-FFF2-40B4-BE49-F238E27FC236}">
                <a16:creationId xmlns:a16="http://schemas.microsoft.com/office/drawing/2014/main" id="{62E989C8-667B-9049-E97A-48C6FDE19A78}"/>
              </a:ext>
            </a:extLst>
          </p:cNvPr>
          <p:cNvPicPr>
            <a:picLocks noChangeAspect="1"/>
          </p:cNvPicPr>
          <p:nvPr/>
        </p:nvPicPr>
        <p:blipFill rotWithShape="1">
          <a:blip r:embed="rId2"/>
          <a:srcRect l="11218" t="12258" r="23557" b="10775"/>
          <a:stretch/>
        </p:blipFill>
        <p:spPr bwMode="auto">
          <a:xfrm>
            <a:off x="6090115" y="1371863"/>
            <a:ext cx="5400676" cy="4620892"/>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47A597AF-708D-79C9-C207-B5DF9EEE881B}"/>
              </a:ext>
            </a:extLst>
          </p:cNvPr>
          <p:cNvPicPr>
            <a:picLocks noChangeAspect="1"/>
          </p:cNvPicPr>
          <p:nvPr/>
        </p:nvPicPr>
        <p:blipFill rotWithShape="1">
          <a:blip r:embed="rId3"/>
          <a:srcRect l="11539" t="11973" r="29007" b="15621"/>
          <a:stretch/>
        </p:blipFill>
        <p:spPr bwMode="auto">
          <a:xfrm>
            <a:off x="423966" y="1484244"/>
            <a:ext cx="4922396" cy="44305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29346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Pointer to Pointer</a:t>
            </a: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4" name="Content Placeholder 6">
            <a:extLst>
              <a:ext uri="{FF2B5EF4-FFF2-40B4-BE49-F238E27FC236}">
                <a16:creationId xmlns:a16="http://schemas.microsoft.com/office/drawing/2014/main" id="{45B5F3CD-9381-4D86-A531-890A28A16786}"/>
              </a:ext>
            </a:extLst>
          </p:cNvPr>
          <p:cNvSpPr txBox="1">
            <a:spLocks/>
          </p:cNvSpPr>
          <p:nvPr/>
        </p:nvSpPr>
        <p:spPr>
          <a:xfrm>
            <a:off x="755376" y="2017865"/>
            <a:ext cx="5711685" cy="40116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400" dirty="0"/>
              <a:t>C++ allows the use of pointers that point to pointers, which, in turn, point to data (or even to other pointers). </a:t>
            </a:r>
          </a:p>
          <a:p>
            <a:r>
              <a:rPr lang="en-GB" sz="2400" dirty="0"/>
              <a:t>The syntax simply requires an asterisk (*) for each level of indirection in the declaration of the pointer.</a:t>
            </a:r>
          </a:p>
          <a:p>
            <a:pPr marL="0" indent="0">
              <a:buNone/>
            </a:pPr>
            <a:r>
              <a:rPr lang="en-GB" sz="2400" dirty="0"/>
              <a:t>	int </a:t>
            </a:r>
            <a:r>
              <a:rPr lang="en-GB" sz="2400" dirty="0" err="1"/>
              <a:t>mydata</a:t>
            </a:r>
            <a:r>
              <a:rPr lang="en-GB" sz="2400" dirty="0"/>
              <a:t> = 45;	</a:t>
            </a:r>
          </a:p>
          <a:p>
            <a:pPr marL="0" indent="0">
              <a:buNone/>
            </a:pPr>
            <a:r>
              <a:rPr lang="en-GB" sz="2400" dirty="0"/>
              <a:t>	int *mypoint1;</a:t>
            </a:r>
          </a:p>
          <a:p>
            <a:pPr marL="0" indent="0">
              <a:buNone/>
            </a:pPr>
            <a:r>
              <a:rPr lang="en-GB" sz="2400" dirty="0"/>
              <a:t>	int **mypoint2;</a:t>
            </a:r>
          </a:p>
          <a:p>
            <a:pPr marL="0" indent="0">
              <a:buNone/>
            </a:pPr>
            <a:r>
              <a:rPr lang="en-GB" sz="2400" dirty="0"/>
              <a:t>	mypoint1 = &amp;</a:t>
            </a:r>
            <a:r>
              <a:rPr lang="en-GB" sz="2400" dirty="0" err="1"/>
              <a:t>mydata</a:t>
            </a:r>
            <a:r>
              <a:rPr lang="en-GB" sz="2400" dirty="0"/>
              <a:t>;</a:t>
            </a:r>
          </a:p>
          <a:p>
            <a:pPr marL="0" indent="0">
              <a:buNone/>
            </a:pPr>
            <a:r>
              <a:rPr lang="en-GB" sz="2400" dirty="0"/>
              <a:t>	mypoint2 = &amp;mypoint1;</a:t>
            </a:r>
            <a:endParaRPr lang="sv-SE" sz="2200" dirty="0"/>
          </a:p>
          <a:p>
            <a:pPr marL="0" indent="0">
              <a:buFont typeface="Arial" panose="020B0604020202020204" pitchFamily="34" charset="0"/>
              <a:buNone/>
            </a:pPr>
            <a:endParaRPr lang="en-GB" sz="2400" dirty="0"/>
          </a:p>
        </p:txBody>
      </p:sp>
      <p:sp>
        <p:nvSpPr>
          <p:cNvPr id="3" name="TextBox 2">
            <a:extLst>
              <a:ext uri="{FF2B5EF4-FFF2-40B4-BE49-F238E27FC236}">
                <a16:creationId xmlns:a16="http://schemas.microsoft.com/office/drawing/2014/main" id="{F3D041D4-7CBA-7385-9036-C3CCF039FC84}"/>
              </a:ext>
            </a:extLst>
          </p:cNvPr>
          <p:cNvSpPr txBox="1"/>
          <p:nvPr/>
        </p:nvSpPr>
        <p:spPr>
          <a:xfrm>
            <a:off x="6744733" y="2017865"/>
            <a:ext cx="4969563" cy="923330"/>
          </a:xfrm>
          <a:prstGeom prst="rect">
            <a:avLst/>
          </a:prstGeom>
          <a:noFill/>
        </p:spPr>
        <p:txBody>
          <a:bodyPr wrap="square" rtlCol="0">
            <a:spAutoFit/>
          </a:bodyPr>
          <a:lstStyle/>
          <a:p>
            <a:r>
              <a:rPr lang="en-GB" dirty="0"/>
              <a:t>Assuming the random chosen memory locations </a:t>
            </a:r>
          </a:p>
          <a:p>
            <a:r>
              <a:rPr lang="en-GB" dirty="0"/>
              <a:t>for each variable are 7309, 7507 and 7600. The allocation could be represented as: </a:t>
            </a:r>
            <a:endParaRPr lang="en-NG" dirty="0"/>
          </a:p>
        </p:txBody>
      </p:sp>
      <p:grpSp>
        <p:nvGrpSpPr>
          <p:cNvPr id="21" name="Group 20">
            <a:extLst>
              <a:ext uri="{FF2B5EF4-FFF2-40B4-BE49-F238E27FC236}">
                <a16:creationId xmlns:a16="http://schemas.microsoft.com/office/drawing/2014/main" id="{312EAF41-CC44-DF60-35F8-D9009E44142B}"/>
              </a:ext>
            </a:extLst>
          </p:cNvPr>
          <p:cNvGrpSpPr/>
          <p:nvPr/>
        </p:nvGrpSpPr>
        <p:grpSpPr>
          <a:xfrm>
            <a:off x="7010400" y="3645562"/>
            <a:ext cx="3754925" cy="889864"/>
            <a:chOff x="7010400" y="3645562"/>
            <a:chExt cx="3754925" cy="889864"/>
          </a:xfrm>
        </p:grpSpPr>
        <p:sp>
          <p:nvSpPr>
            <p:cNvPr id="6" name="Rectangle 5">
              <a:extLst>
                <a:ext uri="{FF2B5EF4-FFF2-40B4-BE49-F238E27FC236}">
                  <a16:creationId xmlns:a16="http://schemas.microsoft.com/office/drawing/2014/main" id="{C4DE34CA-A92B-66CB-822D-E8914AE1F2A0}"/>
                </a:ext>
              </a:extLst>
            </p:cNvPr>
            <p:cNvSpPr/>
            <p:nvPr/>
          </p:nvSpPr>
          <p:spPr>
            <a:xfrm>
              <a:off x="7010400" y="3916806"/>
              <a:ext cx="848139" cy="3636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45</a:t>
              </a:r>
              <a:endParaRPr lang="en-NG" dirty="0"/>
            </a:p>
          </p:txBody>
        </p:sp>
        <p:sp>
          <p:nvSpPr>
            <p:cNvPr id="7" name="Rectangle 6">
              <a:extLst>
                <a:ext uri="{FF2B5EF4-FFF2-40B4-BE49-F238E27FC236}">
                  <a16:creationId xmlns:a16="http://schemas.microsoft.com/office/drawing/2014/main" id="{F81AFD33-361E-E14E-098D-C80710259AB9}"/>
                </a:ext>
              </a:extLst>
            </p:cNvPr>
            <p:cNvSpPr/>
            <p:nvPr/>
          </p:nvSpPr>
          <p:spPr>
            <a:xfrm>
              <a:off x="8510436" y="3916806"/>
              <a:ext cx="848139" cy="3636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7309</a:t>
              </a:r>
              <a:endParaRPr lang="en-NG" dirty="0"/>
            </a:p>
          </p:txBody>
        </p:sp>
        <p:sp>
          <p:nvSpPr>
            <p:cNvPr id="8" name="Rectangle 7">
              <a:extLst>
                <a:ext uri="{FF2B5EF4-FFF2-40B4-BE49-F238E27FC236}">
                  <a16:creationId xmlns:a16="http://schemas.microsoft.com/office/drawing/2014/main" id="{CF09426F-0E29-8A0D-6A37-DBCB44D0A68D}"/>
                </a:ext>
              </a:extLst>
            </p:cNvPr>
            <p:cNvSpPr/>
            <p:nvPr/>
          </p:nvSpPr>
          <p:spPr>
            <a:xfrm>
              <a:off x="9894331" y="3921302"/>
              <a:ext cx="848139" cy="3636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7507</a:t>
              </a:r>
              <a:endParaRPr lang="en-NG" dirty="0"/>
            </a:p>
          </p:txBody>
        </p:sp>
        <p:sp>
          <p:nvSpPr>
            <p:cNvPr id="9" name="TextBox 8">
              <a:extLst>
                <a:ext uri="{FF2B5EF4-FFF2-40B4-BE49-F238E27FC236}">
                  <a16:creationId xmlns:a16="http://schemas.microsoft.com/office/drawing/2014/main" id="{287BA881-C5FC-03B3-855A-E121F6BAF595}"/>
                </a:ext>
              </a:extLst>
            </p:cNvPr>
            <p:cNvSpPr txBox="1"/>
            <p:nvPr/>
          </p:nvSpPr>
          <p:spPr>
            <a:xfrm>
              <a:off x="7084789" y="3651783"/>
              <a:ext cx="699359" cy="307777"/>
            </a:xfrm>
            <a:prstGeom prst="rect">
              <a:avLst/>
            </a:prstGeom>
            <a:noFill/>
          </p:spPr>
          <p:txBody>
            <a:bodyPr wrap="none" rtlCol="0">
              <a:spAutoFit/>
            </a:bodyPr>
            <a:lstStyle/>
            <a:p>
              <a:r>
                <a:rPr lang="en-GB" sz="1400" dirty="0" err="1"/>
                <a:t>mydata</a:t>
              </a:r>
              <a:endParaRPr lang="en-NG" sz="1400" dirty="0"/>
            </a:p>
          </p:txBody>
        </p:sp>
        <p:sp>
          <p:nvSpPr>
            <p:cNvPr id="10" name="TextBox 9">
              <a:extLst>
                <a:ext uri="{FF2B5EF4-FFF2-40B4-BE49-F238E27FC236}">
                  <a16:creationId xmlns:a16="http://schemas.microsoft.com/office/drawing/2014/main" id="{D428750E-DE76-19A9-7A70-934BC5DE5E96}"/>
                </a:ext>
              </a:extLst>
            </p:cNvPr>
            <p:cNvSpPr txBox="1"/>
            <p:nvPr/>
          </p:nvSpPr>
          <p:spPr>
            <a:xfrm>
              <a:off x="9902460" y="3672066"/>
              <a:ext cx="862865" cy="307777"/>
            </a:xfrm>
            <a:prstGeom prst="rect">
              <a:avLst/>
            </a:prstGeom>
            <a:noFill/>
          </p:spPr>
          <p:txBody>
            <a:bodyPr wrap="none" rtlCol="0">
              <a:spAutoFit/>
            </a:bodyPr>
            <a:lstStyle/>
            <a:p>
              <a:r>
                <a:rPr lang="en-GB" sz="1400" dirty="0"/>
                <a:t>mypoint2</a:t>
              </a:r>
              <a:endParaRPr lang="en-NG" sz="1400" dirty="0"/>
            </a:p>
          </p:txBody>
        </p:sp>
        <p:sp>
          <p:nvSpPr>
            <p:cNvPr id="11" name="TextBox 10">
              <a:extLst>
                <a:ext uri="{FF2B5EF4-FFF2-40B4-BE49-F238E27FC236}">
                  <a16:creationId xmlns:a16="http://schemas.microsoft.com/office/drawing/2014/main" id="{06493951-84E0-5903-4685-7803F83A2239}"/>
                </a:ext>
              </a:extLst>
            </p:cNvPr>
            <p:cNvSpPr txBox="1"/>
            <p:nvPr/>
          </p:nvSpPr>
          <p:spPr>
            <a:xfrm>
              <a:off x="8503072" y="3645562"/>
              <a:ext cx="862865" cy="307777"/>
            </a:xfrm>
            <a:prstGeom prst="rect">
              <a:avLst/>
            </a:prstGeom>
            <a:noFill/>
          </p:spPr>
          <p:txBody>
            <a:bodyPr wrap="none" rtlCol="0">
              <a:spAutoFit/>
            </a:bodyPr>
            <a:lstStyle/>
            <a:p>
              <a:r>
                <a:rPr lang="en-GB" sz="1400" dirty="0"/>
                <a:t>mypoint1</a:t>
              </a:r>
              <a:endParaRPr lang="en-NG" sz="1400" dirty="0"/>
            </a:p>
          </p:txBody>
        </p:sp>
        <p:sp>
          <p:nvSpPr>
            <p:cNvPr id="12" name="TextBox 11">
              <a:extLst>
                <a:ext uri="{FF2B5EF4-FFF2-40B4-BE49-F238E27FC236}">
                  <a16:creationId xmlns:a16="http://schemas.microsoft.com/office/drawing/2014/main" id="{DDE8FE72-31CD-B816-9BF6-75C287CB58D3}"/>
                </a:ext>
              </a:extLst>
            </p:cNvPr>
            <p:cNvSpPr txBox="1"/>
            <p:nvPr/>
          </p:nvSpPr>
          <p:spPr>
            <a:xfrm>
              <a:off x="7117749" y="4227649"/>
              <a:ext cx="543739" cy="307777"/>
            </a:xfrm>
            <a:prstGeom prst="rect">
              <a:avLst/>
            </a:prstGeom>
            <a:noFill/>
          </p:spPr>
          <p:txBody>
            <a:bodyPr wrap="none" rtlCol="0">
              <a:spAutoFit/>
            </a:bodyPr>
            <a:lstStyle/>
            <a:p>
              <a:r>
                <a:rPr lang="en-GB" sz="1400" dirty="0"/>
                <a:t>7309</a:t>
              </a:r>
              <a:endParaRPr lang="en-NG" sz="1400" dirty="0"/>
            </a:p>
          </p:txBody>
        </p:sp>
        <p:sp>
          <p:nvSpPr>
            <p:cNvPr id="13" name="TextBox 12">
              <a:extLst>
                <a:ext uri="{FF2B5EF4-FFF2-40B4-BE49-F238E27FC236}">
                  <a16:creationId xmlns:a16="http://schemas.microsoft.com/office/drawing/2014/main" id="{05D89E67-1748-7355-E7AE-91AE9921DB94}"/>
                </a:ext>
              </a:extLst>
            </p:cNvPr>
            <p:cNvSpPr txBox="1"/>
            <p:nvPr/>
          </p:nvSpPr>
          <p:spPr>
            <a:xfrm>
              <a:off x="8669772" y="4224583"/>
              <a:ext cx="543739" cy="307777"/>
            </a:xfrm>
            <a:prstGeom prst="rect">
              <a:avLst/>
            </a:prstGeom>
            <a:noFill/>
          </p:spPr>
          <p:txBody>
            <a:bodyPr wrap="none" rtlCol="0">
              <a:spAutoFit/>
            </a:bodyPr>
            <a:lstStyle/>
            <a:p>
              <a:r>
                <a:rPr lang="en-GB" sz="1400" dirty="0"/>
                <a:t>7507</a:t>
              </a:r>
              <a:endParaRPr lang="en-NG" sz="1400" dirty="0"/>
            </a:p>
          </p:txBody>
        </p:sp>
        <p:sp>
          <p:nvSpPr>
            <p:cNvPr id="14" name="TextBox 13">
              <a:extLst>
                <a:ext uri="{FF2B5EF4-FFF2-40B4-BE49-F238E27FC236}">
                  <a16:creationId xmlns:a16="http://schemas.microsoft.com/office/drawing/2014/main" id="{0EBE0241-CD12-C738-D3E1-ED9E3F371A8B}"/>
                </a:ext>
              </a:extLst>
            </p:cNvPr>
            <p:cNvSpPr txBox="1"/>
            <p:nvPr/>
          </p:nvSpPr>
          <p:spPr>
            <a:xfrm>
              <a:off x="10067326" y="4215827"/>
              <a:ext cx="543739" cy="307777"/>
            </a:xfrm>
            <a:prstGeom prst="rect">
              <a:avLst/>
            </a:prstGeom>
            <a:noFill/>
          </p:spPr>
          <p:txBody>
            <a:bodyPr wrap="none" rtlCol="0">
              <a:spAutoFit/>
            </a:bodyPr>
            <a:lstStyle/>
            <a:p>
              <a:r>
                <a:rPr lang="en-GB" sz="1400" dirty="0"/>
                <a:t>7600</a:t>
              </a:r>
              <a:endParaRPr lang="en-NG" sz="1400" dirty="0"/>
            </a:p>
          </p:txBody>
        </p:sp>
        <p:cxnSp>
          <p:nvCxnSpPr>
            <p:cNvPr id="16" name="Straight Arrow Connector 15">
              <a:extLst>
                <a:ext uri="{FF2B5EF4-FFF2-40B4-BE49-F238E27FC236}">
                  <a16:creationId xmlns:a16="http://schemas.microsoft.com/office/drawing/2014/main" id="{D7345FB7-9894-D563-4634-5455C1DEC714}"/>
                </a:ext>
              </a:extLst>
            </p:cNvPr>
            <p:cNvCxnSpPr>
              <a:cxnSpLocks/>
              <a:endCxn id="6" idx="3"/>
            </p:cNvCxnSpPr>
            <p:nvPr/>
          </p:nvCxnSpPr>
          <p:spPr>
            <a:xfrm flipH="1">
              <a:off x="7858539" y="4098629"/>
              <a:ext cx="65189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71F76FCB-79A6-DF86-7A65-11BD20BA3482}"/>
                </a:ext>
              </a:extLst>
            </p:cNvPr>
            <p:cNvCxnSpPr>
              <a:cxnSpLocks/>
              <a:stCxn id="8" idx="1"/>
            </p:cNvCxnSpPr>
            <p:nvPr/>
          </p:nvCxnSpPr>
          <p:spPr>
            <a:xfrm flipH="1" flipV="1">
              <a:off x="9358575" y="4098629"/>
              <a:ext cx="535756" cy="44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cxnSp>
        <p:nvCxnSpPr>
          <p:cNvPr id="23" name="Straight Connector 22">
            <a:extLst>
              <a:ext uri="{FF2B5EF4-FFF2-40B4-BE49-F238E27FC236}">
                <a16:creationId xmlns:a16="http://schemas.microsoft.com/office/drawing/2014/main" id="{F41F586A-42D3-5D99-411F-EE57F175AA74}"/>
              </a:ext>
            </a:extLst>
          </p:cNvPr>
          <p:cNvCxnSpPr/>
          <p:nvPr/>
        </p:nvCxnSpPr>
        <p:spPr>
          <a:xfrm>
            <a:off x="6467061" y="1881809"/>
            <a:ext cx="0" cy="4147668"/>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479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Null Pointers</a:t>
            </a: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4" name="Content Placeholder 6">
            <a:extLst>
              <a:ext uri="{FF2B5EF4-FFF2-40B4-BE49-F238E27FC236}">
                <a16:creationId xmlns:a16="http://schemas.microsoft.com/office/drawing/2014/main" id="{A438A220-04B5-E911-9F71-3BE35606D713}"/>
              </a:ext>
            </a:extLst>
          </p:cNvPr>
          <p:cNvSpPr txBox="1">
            <a:spLocks/>
          </p:cNvSpPr>
          <p:nvPr/>
        </p:nvSpPr>
        <p:spPr>
          <a:xfrm>
            <a:off x="755376" y="2017865"/>
            <a:ext cx="11117947" cy="4011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endParaRPr lang="en-GB" sz="2400" dirty="0"/>
          </a:p>
        </p:txBody>
      </p:sp>
      <p:sp>
        <p:nvSpPr>
          <p:cNvPr id="7" name="Content Placeholder 6">
            <a:extLst>
              <a:ext uri="{FF2B5EF4-FFF2-40B4-BE49-F238E27FC236}">
                <a16:creationId xmlns:a16="http://schemas.microsoft.com/office/drawing/2014/main" id="{EE32577C-D89E-ADAD-5E37-637C0EB235EA}"/>
              </a:ext>
            </a:extLst>
          </p:cNvPr>
          <p:cNvSpPr txBox="1">
            <a:spLocks/>
          </p:cNvSpPr>
          <p:nvPr/>
        </p:nvSpPr>
        <p:spPr>
          <a:xfrm>
            <a:off x="477704" y="2017865"/>
            <a:ext cx="5614779" cy="401161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400" dirty="0"/>
              <a:t>In C++, pointers are allowed to take any address value, no matter whether there actually is something at that address or not. </a:t>
            </a:r>
          </a:p>
          <a:p>
            <a:r>
              <a:rPr lang="en-GB" sz="2400" dirty="0"/>
              <a:t>Accessing such a pointer causes undefined behaviour, ranging from an error during runtime to accessing some random value.</a:t>
            </a:r>
          </a:p>
          <a:p>
            <a:r>
              <a:rPr lang="en-GB" sz="2200" dirty="0"/>
              <a:t>If there is no exact address that is to be assigned, that is, </a:t>
            </a:r>
            <a:r>
              <a:rPr lang="en-GB" sz="2000" b="0" i="0" dirty="0">
                <a:solidFill>
                  <a:srgbClr val="000000"/>
                </a:solidFill>
                <a:effectLst/>
                <a:latin typeface="verdana" panose="020B0604030504040204" pitchFamily="34" charset="0"/>
              </a:rPr>
              <a:t>a pointer really needs to explicitly point to nowhere; </a:t>
            </a:r>
            <a:r>
              <a:rPr lang="en-GB" sz="2200" dirty="0"/>
              <a:t>then the pointer variable can be assigned a NULL, </a:t>
            </a:r>
            <a:r>
              <a:rPr lang="en-GB" sz="2200" dirty="0" err="1"/>
              <a:t>nullptr</a:t>
            </a:r>
            <a:r>
              <a:rPr lang="en-GB" sz="2200" dirty="0"/>
              <a:t> or 0(zero). </a:t>
            </a:r>
          </a:p>
          <a:p>
            <a:r>
              <a:rPr lang="en-GB" sz="2200" dirty="0"/>
              <a:t>It should be done during the declaration. </a:t>
            </a:r>
          </a:p>
          <a:p>
            <a:r>
              <a:rPr lang="en-GB" sz="2200" dirty="0"/>
              <a:t>Such a pointer is known as a null pointer. </a:t>
            </a:r>
          </a:p>
          <a:p>
            <a:r>
              <a:rPr lang="en-GB" sz="2200" dirty="0"/>
              <a:t>Its value is zero and is defined in many standard libraries like iostream.</a:t>
            </a:r>
            <a:endParaRPr lang="sv-SE" sz="2200" dirty="0"/>
          </a:p>
          <a:p>
            <a:pPr marL="0" indent="0">
              <a:buFont typeface="Arial" panose="020B0604020202020204" pitchFamily="34" charset="0"/>
              <a:buNone/>
            </a:pPr>
            <a:endParaRPr lang="en-GB" sz="2400" dirty="0"/>
          </a:p>
        </p:txBody>
      </p:sp>
      <p:pic>
        <p:nvPicPr>
          <p:cNvPr id="10" name="Content Placeholder 9">
            <a:extLst>
              <a:ext uri="{FF2B5EF4-FFF2-40B4-BE49-F238E27FC236}">
                <a16:creationId xmlns:a16="http://schemas.microsoft.com/office/drawing/2014/main" id="{85421EC3-E1DA-3C1C-DC87-A4FCBBB99709}"/>
              </a:ext>
            </a:extLst>
          </p:cNvPr>
          <p:cNvPicPr>
            <a:picLocks noGrp="1" noChangeAspect="1"/>
          </p:cNvPicPr>
          <p:nvPr>
            <p:ph sz="half" idx="2"/>
          </p:nvPr>
        </p:nvPicPr>
        <p:blipFill rotWithShape="1">
          <a:blip r:embed="rId2"/>
          <a:srcRect l="11059" t="12828" r="39903" b="46978"/>
          <a:stretch/>
        </p:blipFill>
        <p:spPr bwMode="auto">
          <a:xfrm>
            <a:off x="6413500" y="2017866"/>
            <a:ext cx="4645025" cy="2790976"/>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CB28786C-B632-8FE7-146F-E1D6A6259DAD}"/>
              </a:ext>
            </a:extLst>
          </p:cNvPr>
          <p:cNvSpPr txBox="1"/>
          <p:nvPr/>
        </p:nvSpPr>
        <p:spPr>
          <a:xfrm>
            <a:off x="5770697" y="5095994"/>
            <a:ext cx="6102626" cy="923330"/>
          </a:xfrm>
          <a:prstGeom prst="rect">
            <a:avLst/>
          </a:prstGeom>
          <a:noFill/>
        </p:spPr>
        <p:txBody>
          <a:bodyPr wrap="square">
            <a:spAutoFit/>
          </a:bodyPr>
          <a:lstStyle/>
          <a:p>
            <a:r>
              <a:rPr lang="en-GB" dirty="0">
                <a:solidFill>
                  <a:srgbClr val="FF0000"/>
                </a:solidFill>
              </a:rPr>
              <a:t>The 3 pointer variables are null pointers, meaning that they explicitly point to nowhere, and they both actually compare equal.</a:t>
            </a:r>
            <a:endParaRPr lang="en-NG" dirty="0">
              <a:solidFill>
                <a:srgbClr val="FF0000"/>
              </a:solidFill>
            </a:endParaRPr>
          </a:p>
        </p:txBody>
      </p:sp>
    </p:spTree>
    <p:extLst>
      <p:ext uri="{BB962C8B-B14F-4D97-AF65-F5344CB8AC3E}">
        <p14:creationId xmlns:p14="http://schemas.microsoft.com/office/powerpoint/2010/main" val="250230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477704" y="170955"/>
            <a:ext cx="10230053" cy="756698"/>
          </a:xfrm>
        </p:spPr>
        <p:txBody>
          <a:bodyPr>
            <a:normAutofit fontScale="90000"/>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Common mistakes when working with pointers</a:t>
            </a:r>
          </a:p>
        </p:txBody>
      </p:sp>
      <p:sp>
        <p:nvSpPr>
          <p:cNvPr id="4" name="Content Placeholder 3">
            <a:extLst>
              <a:ext uri="{FF2B5EF4-FFF2-40B4-BE49-F238E27FC236}">
                <a16:creationId xmlns:a16="http://schemas.microsoft.com/office/drawing/2014/main" id="{99AD8C6C-372A-A414-2F7C-119A2F603CC1}"/>
              </a:ext>
            </a:extLst>
          </p:cNvPr>
          <p:cNvSpPr>
            <a:spLocks noGrp="1"/>
          </p:cNvSpPr>
          <p:nvPr>
            <p:ph sz="half" idx="1"/>
          </p:nvPr>
        </p:nvSpPr>
        <p:spPr>
          <a:xfrm>
            <a:off x="1133077" y="2010878"/>
            <a:ext cx="4959406" cy="3448595"/>
          </a:xfrm>
        </p:spPr>
        <p:txBody>
          <a:bodyPr>
            <a:normAutofit fontScale="92500"/>
          </a:bodyPr>
          <a:lstStyle/>
          <a:p>
            <a:r>
              <a:rPr lang="en-GB" b="1" dirty="0">
                <a:solidFill>
                  <a:srgbClr val="00B0F0"/>
                </a:solidFill>
              </a:rPr>
              <a:t>Wrong</a:t>
            </a:r>
          </a:p>
          <a:p>
            <a:pPr marL="0" indent="0">
              <a:buNone/>
            </a:pPr>
            <a:r>
              <a:rPr lang="en-GB" b="1" dirty="0"/>
              <a:t>	</a:t>
            </a:r>
            <a:r>
              <a:rPr lang="en-GB" b="1" i="1" dirty="0" err="1">
                <a:solidFill>
                  <a:srgbClr val="FF0000"/>
                </a:solidFill>
              </a:rPr>
              <a:t>myPoint</a:t>
            </a:r>
            <a:r>
              <a:rPr lang="en-GB" b="1" i="1" dirty="0">
                <a:solidFill>
                  <a:srgbClr val="FF0000"/>
                </a:solidFill>
              </a:rPr>
              <a:t> = </a:t>
            </a:r>
            <a:r>
              <a:rPr lang="en-GB" b="1" i="1" dirty="0" err="1">
                <a:solidFill>
                  <a:srgbClr val="FF0000"/>
                </a:solidFill>
              </a:rPr>
              <a:t>myVar</a:t>
            </a:r>
            <a:r>
              <a:rPr lang="en-GB" b="1" i="1" dirty="0">
                <a:solidFill>
                  <a:srgbClr val="FF0000"/>
                </a:solidFill>
              </a:rPr>
              <a:t>;</a:t>
            </a:r>
          </a:p>
          <a:p>
            <a:pPr marL="0" indent="0">
              <a:buNone/>
            </a:pPr>
            <a:r>
              <a:rPr lang="en-GB" b="1" dirty="0"/>
              <a:t>// </a:t>
            </a:r>
            <a:r>
              <a:rPr lang="en-GB" b="1" dirty="0" err="1"/>
              <a:t>myPoint</a:t>
            </a:r>
            <a:r>
              <a:rPr lang="en-GB" b="1" dirty="0"/>
              <a:t> is an address but </a:t>
            </a:r>
            <a:r>
              <a:rPr lang="en-GB" b="1" dirty="0" err="1"/>
              <a:t>myVar</a:t>
            </a:r>
            <a:r>
              <a:rPr lang="en-GB" b="1" dirty="0"/>
              <a:t> is not</a:t>
            </a:r>
          </a:p>
          <a:p>
            <a:endParaRPr lang="en-GB" b="1" dirty="0"/>
          </a:p>
          <a:p>
            <a:pPr marL="0" indent="0">
              <a:buNone/>
            </a:pPr>
            <a:r>
              <a:rPr lang="en-GB" b="1" dirty="0"/>
              <a:t>	</a:t>
            </a:r>
            <a:r>
              <a:rPr lang="en-GB" b="1" i="1" dirty="0">
                <a:solidFill>
                  <a:srgbClr val="FF0000"/>
                </a:solidFill>
              </a:rPr>
              <a:t>*</a:t>
            </a:r>
            <a:r>
              <a:rPr lang="en-GB" b="1" i="1" dirty="0" err="1">
                <a:solidFill>
                  <a:srgbClr val="FF0000"/>
                </a:solidFill>
              </a:rPr>
              <a:t>myPoint</a:t>
            </a:r>
            <a:r>
              <a:rPr lang="en-GB" b="1" i="1" dirty="0">
                <a:solidFill>
                  <a:srgbClr val="FF0000"/>
                </a:solidFill>
              </a:rPr>
              <a:t> = &amp;</a:t>
            </a:r>
            <a:r>
              <a:rPr lang="en-GB" b="1" i="1" dirty="0" err="1">
                <a:solidFill>
                  <a:srgbClr val="FF0000"/>
                </a:solidFill>
              </a:rPr>
              <a:t>myVar</a:t>
            </a:r>
            <a:r>
              <a:rPr lang="en-GB" b="1" i="1" dirty="0">
                <a:solidFill>
                  <a:srgbClr val="FF0000"/>
                </a:solidFill>
              </a:rPr>
              <a:t>;</a:t>
            </a:r>
          </a:p>
          <a:p>
            <a:pPr marL="0" indent="0">
              <a:buNone/>
            </a:pPr>
            <a:r>
              <a:rPr lang="en-GB" b="1" dirty="0"/>
              <a:t>// &amp;</a:t>
            </a:r>
            <a:r>
              <a:rPr lang="en-GB" b="1" dirty="0" err="1"/>
              <a:t>myVar</a:t>
            </a:r>
            <a:r>
              <a:rPr lang="en-GB" b="1" dirty="0"/>
              <a:t> is an address</a:t>
            </a:r>
          </a:p>
          <a:p>
            <a:pPr marL="0" indent="0">
              <a:buNone/>
            </a:pPr>
            <a:r>
              <a:rPr lang="en-GB" b="1" dirty="0"/>
              <a:t>// *</a:t>
            </a:r>
            <a:r>
              <a:rPr lang="en-GB" b="1" dirty="0" err="1"/>
              <a:t>myPoint</a:t>
            </a:r>
            <a:r>
              <a:rPr lang="en-GB" b="1" dirty="0"/>
              <a:t> is the value stored in &amp;</a:t>
            </a:r>
            <a:r>
              <a:rPr lang="en-GB" b="1" dirty="0" err="1"/>
              <a:t>myVar</a:t>
            </a:r>
            <a:endParaRPr lang="en-GB" b="1" dirty="0"/>
          </a:p>
          <a:p>
            <a:endParaRPr lang="en-NG" b="1" dirty="0"/>
          </a:p>
        </p:txBody>
      </p:sp>
      <p:sp>
        <p:nvSpPr>
          <p:cNvPr id="8" name="Content Placeholder 7">
            <a:extLst>
              <a:ext uri="{FF2B5EF4-FFF2-40B4-BE49-F238E27FC236}">
                <a16:creationId xmlns:a16="http://schemas.microsoft.com/office/drawing/2014/main" id="{46A03D0D-7C90-EF70-4415-58D89763CAA3}"/>
              </a:ext>
            </a:extLst>
          </p:cNvPr>
          <p:cNvSpPr>
            <a:spLocks noGrp="1"/>
          </p:cNvSpPr>
          <p:nvPr>
            <p:ph sz="half" idx="2"/>
          </p:nvPr>
        </p:nvSpPr>
        <p:spPr>
          <a:xfrm>
            <a:off x="6413770" y="2017343"/>
            <a:ext cx="5075865" cy="3441520"/>
          </a:xfrm>
        </p:spPr>
        <p:txBody>
          <a:bodyPr>
            <a:normAutofit fontScale="92500"/>
          </a:bodyPr>
          <a:lstStyle/>
          <a:p>
            <a:r>
              <a:rPr lang="en-GB" b="1" dirty="0">
                <a:solidFill>
                  <a:srgbClr val="00B0F0"/>
                </a:solidFill>
              </a:rPr>
              <a:t>Correct </a:t>
            </a:r>
          </a:p>
          <a:p>
            <a:pPr marL="0" indent="0">
              <a:buNone/>
            </a:pPr>
            <a:r>
              <a:rPr lang="en-GB" b="1" dirty="0"/>
              <a:t>	</a:t>
            </a:r>
            <a:r>
              <a:rPr lang="en-GB" b="1" i="1" dirty="0" err="1">
                <a:solidFill>
                  <a:srgbClr val="FF0000"/>
                </a:solidFill>
              </a:rPr>
              <a:t>myPoint</a:t>
            </a:r>
            <a:r>
              <a:rPr lang="en-GB" b="1" i="1" dirty="0">
                <a:solidFill>
                  <a:srgbClr val="FF0000"/>
                </a:solidFill>
              </a:rPr>
              <a:t> = &amp;</a:t>
            </a:r>
            <a:r>
              <a:rPr lang="en-GB" b="1" i="1" dirty="0" err="1">
                <a:solidFill>
                  <a:srgbClr val="FF0000"/>
                </a:solidFill>
              </a:rPr>
              <a:t>myVar</a:t>
            </a:r>
            <a:r>
              <a:rPr lang="en-GB" b="1" i="1" dirty="0">
                <a:solidFill>
                  <a:srgbClr val="FF0000"/>
                </a:solidFill>
              </a:rPr>
              <a:t>;</a:t>
            </a:r>
          </a:p>
          <a:p>
            <a:pPr marL="0" indent="0">
              <a:buNone/>
            </a:pPr>
            <a:r>
              <a:rPr lang="en-GB" b="1" dirty="0"/>
              <a:t>// </a:t>
            </a:r>
            <a:r>
              <a:rPr lang="en-GB" b="1" dirty="0" err="1"/>
              <a:t>myPoint</a:t>
            </a:r>
            <a:r>
              <a:rPr lang="en-GB" b="1" dirty="0"/>
              <a:t> is an address and so is &amp;</a:t>
            </a:r>
            <a:r>
              <a:rPr lang="en-GB" b="1" dirty="0" err="1"/>
              <a:t>myVar</a:t>
            </a:r>
            <a:endParaRPr lang="en-GB" b="1" dirty="0"/>
          </a:p>
          <a:p>
            <a:endParaRPr lang="en-GB" b="1" dirty="0"/>
          </a:p>
          <a:p>
            <a:pPr marL="0" indent="0">
              <a:buNone/>
            </a:pPr>
            <a:r>
              <a:rPr lang="en-GB" b="1" dirty="0"/>
              <a:t>	</a:t>
            </a:r>
            <a:r>
              <a:rPr lang="en-GB" b="1" i="1" dirty="0">
                <a:solidFill>
                  <a:srgbClr val="FF0000"/>
                </a:solidFill>
              </a:rPr>
              <a:t>*</a:t>
            </a:r>
            <a:r>
              <a:rPr lang="en-GB" b="1" i="1" dirty="0" err="1">
                <a:solidFill>
                  <a:srgbClr val="FF0000"/>
                </a:solidFill>
              </a:rPr>
              <a:t>myPoint</a:t>
            </a:r>
            <a:r>
              <a:rPr lang="en-GB" b="1" i="1" dirty="0">
                <a:solidFill>
                  <a:srgbClr val="FF0000"/>
                </a:solidFill>
              </a:rPr>
              <a:t> = </a:t>
            </a:r>
            <a:r>
              <a:rPr lang="en-GB" b="1" i="1" dirty="0" err="1">
                <a:solidFill>
                  <a:srgbClr val="FF0000"/>
                </a:solidFill>
              </a:rPr>
              <a:t>myVar</a:t>
            </a:r>
            <a:r>
              <a:rPr lang="en-GB" b="1" i="1" dirty="0">
                <a:solidFill>
                  <a:srgbClr val="FF0000"/>
                </a:solidFill>
              </a:rPr>
              <a:t>;</a:t>
            </a:r>
          </a:p>
          <a:p>
            <a:pPr marL="0" indent="0">
              <a:buNone/>
            </a:pPr>
            <a:r>
              <a:rPr lang="en-GB" b="1" dirty="0"/>
              <a:t>// both *</a:t>
            </a:r>
            <a:r>
              <a:rPr lang="en-GB" b="1" dirty="0" err="1"/>
              <a:t>myPoint</a:t>
            </a:r>
            <a:r>
              <a:rPr lang="en-GB" b="1" dirty="0"/>
              <a:t> and </a:t>
            </a:r>
            <a:r>
              <a:rPr lang="en-GB" b="1" dirty="0" err="1"/>
              <a:t>myVar</a:t>
            </a:r>
            <a:r>
              <a:rPr lang="en-GB" b="1" dirty="0"/>
              <a:t> are values</a:t>
            </a:r>
          </a:p>
          <a:p>
            <a:endParaRPr lang="en-NG" b="1" dirty="0"/>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007850"/>
            <a:ext cx="10800522" cy="648672"/>
          </a:xfrm>
          <a:prstGeom prst="rect">
            <a:avLst/>
          </a:prstGeom>
        </p:spPr>
        <p:txBody>
          <a:bodyPr vert="horz" lIns="91440" tIns="45720" rIns="91440" bIns="45720" rtlCol="0" anchor="ctr">
            <a:normAutofit fontScale="47500" lnSpcReduction="2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GB" cap="none" dirty="0"/>
              <a:t>Suppose we want a pointer </a:t>
            </a:r>
            <a:r>
              <a:rPr lang="en-GB" b="1" i="1" cap="none" dirty="0" err="1"/>
              <a:t>myPoint</a:t>
            </a:r>
            <a:r>
              <a:rPr lang="en-GB" cap="none" dirty="0"/>
              <a:t> to point to the address of variable </a:t>
            </a:r>
            <a:r>
              <a:rPr lang="en-GB" b="1" i="1" cap="none" dirty="0" err="1"/>
              <a:t>myVar</a:t>
            </a:r>
            <a:endParaRPr lang="en-GB" b="1" i="1" cap="none" dirty="0"/>
          </a:p>
          <a:p>
            <a:pPr algn="l"/>
            <a:r>
              <a:rPr lang="en-GB" b="1" i="1" cap="none" dirty="0" err="1"/>
              <a:t>i.e</a:t>
            </a:r>
            <a:endParaRPr lang="en-GB" b="1" i="1" cap="none" dirty="0"/>
          </a:p>
          <a:p>
            <a:pPr algn="l"/>
            <a:r>
              <a:rPr lang="en-GB" i="1" cap="none" dirty="0">
                <a:solidFill>
                  <a:srgbClr val="FF0000"/>
                </a:solidFill>
              </a:rPr>
              <a:t>	int </a:t>
            </a:r>
            <a:r>
              <a:rPr lang="en-GB" i="1" cap="none" dirty="0" err="1">
                <a:solidFill>
                  <a:srgbClr val="FF0000"/>
                </a:solidFill>
              </a:rPr>
              <a:t>myVar</a:t>
            </a:r>
            <a:r>
              <a:rPr lang="en-GB" i="1" cap="none" dirty="0">
                <a:solidFill>
                  <a:srgbClr val="FF0000"/>
                </a:solidFill>
              </a:rPr>
              <a:t>, *</a:t>
            </a:r>
            <a:r>
              <a:rPr lang="en-GB" i="1" cap="none" dirty="0" err="1">
                <a:solidFill>
                  <a:srgbClr val="FF0000"/>
                </a:solidFill>
              </a:rPr>
              <a:t>myPoint</a:t>
            </a:r>
            <a:r>
              <a:rPr lang="en-GB" i="1" cap="none" dirty="0">
                <a:solidFill>
                  <a:srgbClr val="FF0000"/>
                </a:solidFill>
              </a:rPr>
              <a:t>;</a:t>
            </a:r>
            <a:endParaRPr lang="en-NG" i="1" cap="none" dirty="0">
              <a:solidFill>
                <a:srgbClr val="FF0000"/>
              </a:solidFill>
            </a:endParaRPr>
          </a:p>
        </p:txBody>
      </p:sp>
    </p:spTree>
    <p:extLst>
      <p:ext uri="{BB962C8B-B14F-4D97-AF65-F5344CB8AC3E}">
        <p14:creationId xmlns:p14="http://schemas.microsoft.com/office/powerpoint/2010/main" val="1113553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Advantages of using Pointers</a:t>
            </a: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7" name="Content Placeholder 6">
            <a:extLst>
              <a:ext uri="{FF2B5EF4-FFF2-40B4-BE49-F238E27FC236}">
                <a16:creationId xmlns:a16="http://schemas.microsoft.com/office/drawing/2014/main" id="{1B1F8CDD-A14D-3BE6-4C06-102AEA5D5C5B}"/>
              </a:ext>
            </a:extLst>
          </p:cNvPr>
          <p:cNvSpPr txBox="1">
            <a:spLocks/>
          </p:cNvSpPr>
          <p:nvPr/>
        </p:nvSpPr>
        <p:spPr>
          <a:xfrm>
            <a:off x="755376" y="2017865"/>
            <a:ext cx="11117947" cy="4011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400" dirty="0"/>
              <a:t>Pointers are variables which store the address of other variables in C++.</a:t>
            </a:r>
          </a:p>
          <a:p>
            <a:r>
              <a:rPr lang="en-GB" sz="2400" dirty="0"/>
              <a:t>More than one variable can be modified and returned by function using pointers.</a:t>
            </a:r>
          </a:p>
          <a:p>
            <a:r>
              <a:rPr lang="en-GB" sz="2400" dirty="0"/>
              <a:t>Memory can be dynamically allocated and de-allocated using pointers.</a:t>
            </a:r>
          </a:p>
          <a:p>
            <a:r>
              <a:rPr lang="en-GB" sz="2400" dirty="0"/>
              <a:t>Pointers help in simplifying the complexity of the program.</a:t>
            </a:r>
          </a:p>
          <a:p>
            <a:r>
              <a:rPr lang="en-GB" sz="2400" dirty="0"/>
              <a:t>The execution speed of a program improves by using pointers.</a:t>
            </a:r>
          </a:p>
          <a:p>
            <a:pPr marL="0" indent="0">
              <a:lnSpc>
                <a:spcPct val="100000"/>
              </a:lnSpc>
              <a:buFont typeface="Arial" panose="020B0604020202020204" pitchFamily="34" charset="0"/>
              <a:buNone/>
            </a:pPr>
            <a:endParaRPr lang="sv-SE" sz="2200" dirty="0"/>
          </a:p>
          <a:p>
            <a:pPr marL="0" indent="0">
              <a:buFont typeface="Arial" panose="020B0604020202020204" pitchFamily="34" charset="0"/>
              <a:buNone/>
            </a:pPr>
            <a:endParaRPr lang="en-GB" sz="2400" dirty="0"/>
          </a:p>
        </p:txBody>
      </p:sp>
    </p:spTree>
    <p:extLst>
      <p:ext uri="{BB962C8B-B14F-4D97-AF65-F5344CB8AC3E}">
        <p14:creationId xmlns:p14="http://schemas.microsoft.com/office/powerpoint/2010/main" val="3901297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p:txBody>
          <a:bodyPr/>
          <a:lstStyle/>
          <a:p>
            <a:pPr algn="l"/>
            <a:r>
              <a:rPr lang="en-GB" b="1" dirty="0">
                <a:solidFill>
                  <a:srgbClr val="FF0000"/>
                </a:solidFill>
                <a:effectLst>
                  <a:outerShdw blurRad="38100" dist="38100" dir="2700000" algn="tl">
                    <a:srgbClr val="000000">
                      <a:alpha val="43137"/>
                    </a:srgbClr>
                  </a:outerShdw>
                </a:effectLst>
                <a:latin typeface="Goudy Stout" panose="0202090407030B020401" pitchFamily="18" charset="0"/>
              </a:rPr>
              <a:t>CONTENTs</a:t>
            </a:r>
            <a:endParaRPr lang="en-NG" b="1" dirty="0">
              <a:solidFill>
                <a:srgbClr val="FF0000"/>
              </a:solidFill>
              <a:effectLst>
                <a:outerShdw blurRad="38100" dist="38100" dir="2700000" algn="tl">
                  <a:srgbClr val="000000">
                    <a:alpha val="43137"/>
                  </a:srgbClr>
                </a:outerShdw>
              </a:effectLst>
              <a:latin typeface="Goudy Stout" panose="0202090407030B020401" pitchFamily="18" charset="0"/>
            </a:endParaRPr>
          </a:p>
        </p:txBody>
      </p:sp>
      <p:sp>
        <p:nvSpPr>
          <p:cNvPr id="4" name="Content Placeholder 2">
            <a:extLst>
              <a:ext uri="{FF2B5EF4-FFF2-40B4-BE49-F238E27FC236}">
                <a16:creationId xmlns:a16="http://schemas.microsoft.com/office/drawing/2014/main" id="{0BB066E3-2923-6811-EFFA-D3B58A9032D5}"/>
              </a:ext>
            </a:extLst>
          </p:cNvPr>
          <p:cNvSpPr>
            <a:spLocks noGrp="1"/>
          </p:cNvSpPr>
          <p:nvPr>
            <p:ph sz="half" idx="1"/>
          </p:nvPr>
        </p:nvSpPr>
        <p:spPr>
          <a:xfrm>
            <a:off x="1447331" y="2010878"/>
            <a:ext cx="4645152" cy="3594792"/>
          </a:xfrm>
        </p:spPr>
        <p:txBody>
          <a:bodyPr>
            <a:noAutofit/>
          </a:bodyPr>
          <a:lstStyle/>
          <a:p>
            <a:r>
              <a:rPr lang="en-GB" sz="1500" dirty="0"/>
              <a:t>Addresses in C++</a:t>
            </a:r>
          </a:p>
          <a:p>
            <a:r>
              <a:rPr lang="en-GB" sz="1500" dirty="0"/>
              <a:t>Pointers</a:t>
            </a:r>
          </a:p>
          <a:p>
            <a:pPr lvl="1"/>
            <a:r>
              <a:rPr lang="en-GB" sz="1500" dirty="0"/>
              <a:t>What are pointers?</a:t>
            </a:r>
          </a:p>
          <a:p>
            <a:pPr lvl="1"/>
            <a:r>
              <a:rPr lang="en-GB" sz="1500" dirty="0"/>
              <a:t>Declaring Pointers</a:t>
            </a:r>
          </a:p>
          <a:p>
            <a:pPr lvl="1"/>
            <a:r>
              <a:rPr lang="en-GB" sz="1500" dirty="0"/>
              <a:t>Assigning addresses to pointers</a:t>
            </a:r>
          </a:p>
          <a:p>
            <a:pPr lvl="1"/>
            <a:r>
              <a:rPr lang="en-GB" sz="1500" dirty="0"/>
              <a:t>Getting the value of a variable using pointer</a:t>
            </a:r>
          </a:p>
          <a:p>
            <a:pPr lvl="1"/>
            <a:r>
              <a:rPr lang="en-GB" sz="1500" dirty="0"/>
              <a:t>Changing values through Pointers</a:t>
            </a:r>
          </a:p>
          <a:p>
            <a:pPr lvl="1"/>
            <a:r>
              <a:rPr lang="en-GB" sz="1500" dirty="0"/>
              <a:t>Pointer Initialization</a:t>
            </a:r>
          </a:p>
          <a:p>
            <a:r>
              <a:rPr lang="en-GB" sz="1500" dirty="0"/>
              <a:t>Pointers and Array</a:t>
            </a:r>
          </a:p>
          <a:p>
            <a:r>
              <a:rPr lang="en-GB" sz="1500" dirty="0"/>
              <a:t>Passing Pointer to Function</a:t>
            </a:r>
          </a:p>
          <a:p>
            <a:endParaRPr lang="en-NG" sz="1500" dirty="0"/>
          </a:p>
        </p:txBody>
      </p:sp>
      <p:sp>
        <p:nvSpPr>
          <p:cNvPr id="3" name="Content Placeholder 2">
            <a:extLst>
              <a:ext uri="{FF2B5EF4-FFF2-40B4-BE49-F238E27FC236}">
                <a16:creationId xmlns:a16="http://schemas.microsoft.com/office/drawing/2014/main" id="{EADD1E99-54A1-CD51-6DC6-F598219F0B9B}"/>
              </a:ext>
            </a:extLst>
          </p:cNvPr>
          <p:cNvSpPr>
            <a:spLocks noGrp="1"/>
          </p:cNvSpPr>
          <p:nvPr>
            <p:ph sz="half" idx="2"/>
          </p:nvPr>
        </p:nvSpPr>
        <p:spPr/>
        <p:txBody>
          <a:bodyPr>
            <a:normAutofit/>
          </a:bodyPr>
          <a:lstStyle/>
          <a:p>
            <a:r>
              <a:rPr lang="en-GB" sz="1500" dirty="0"/>
              <a:t>Pointer to Pointer</a:t>
            </a:r>
          </a:p>
          <a:p>
            <a:r>
              <a:rPr lang="en-GB" sz="1500" dirty="0"/>
              <a:t>Void, Invalid and Null Pointers</a:t>
            </a:r>
          </a:p>
          <a:p>
            <a:r>
              <a:rPr lang="en-GB" sz="1500" dirty="0"/>
              <a:t>Common mistakes when working with Pointers</a:t>
            </a:r>
          </a:p>
          <a:p>
            <a:r>
              <a:rPr lang="en-GB" sz="1500" dirty="0"/>
              <a:t>Advantages of Pointers</a:t>
            </a:r>
          </a:p>
          <a:p>
            <a:r>
              <a:rPr lang="en-GB" sz="1500" dirty="0"/>
              <a:t>Dynamic Memory Allocation</a:t>
            </a:r>
          </a:p>
          <a:p>
            <a:pPr lvl="1"/>
            <a:r>
              <a:rPr lang="en-GB" sz="1500" dirty="0"/>
              <a:t>Operators new and new[]</a:t>
            </a:r>
          </a:p>
          <a:p>
            <a:pPr lvl="1"/>
            <a:r>
              <a:rPr lang="en-GB" sz="1500" dirty="0"/>
              <a:t>Operators delete and delete[]</a:t>
            </a:r>
          </a:p>
          <a:p>
            <a:pPr lvl="1"/>
            <a:r>
              <a:rPr lang="en-GB" sz="1500" dirty="0"/>
              <a:t>Dynamic Memory Allocation in C</a:t>
            </a:r>
            <a:endParaRPr lang="en-NG" sz="1500" dirty="0"/>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cxnSp>
        <p:nvCxnSpPr>
          <p:cNvPr id="7" name="Straight Connector 6">
            <a:extLst>
              <a:ext uri="{FF2B5EF4-FFF2-40B4-BE49-F238E27FC236}">
                <a16:creationId xmlns:a16="http://schemas.microsoft.com/office/drawing/2014/main" id="{6D0D3C59-7AE1-61EA-ADC9-9FAFB6A43511}"/>
              </a:ext>
            </a:extLst>
          </p:cNvPr>
          <p:cNvCxnSpPr/>
          <p:nvPr/>
        </p:nvCxnSpPr>
        <p:spPr>
          <a:xfrm>
            <a:off x="5923722" y="1824438"/>
            <a:ext cx="0" cy="3966763"/>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900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2A58-CAE7-E376-EA73-85DBC4128EB9}"/>
              </a:ext>
            </a:extLst>
          </p:cNvPr>
          <p:cNvSpPr>
            <a:spLocks noGrp="1"/>
          </p:cNvSpPr>
          <p:nvPr>
            <p:ph type="ctrTitle"/>
          </p:nvPr>
        </p:nvSpPr>
        <p:spPr>
          <a:xfrm>
            <a:off x="1285461" y="3018183"/>
            <a:ext cx="10800522" cy="410817"/>
          </a:xfrm>
        </p:spPr>
        <p:txBody>
          <a:bodyPr>
            <a:noAutofit/>
          </a:bodyPr>
          <a:lstStyle/>
          <a:p>
            <a:pPr algn="ctr"/>
            <a:r>
              <a:rPr lang="en-NG" sz="3200" b="1" dirty="0">
                <a:solidFill>
                  <a:srgbClr val="FF0000"/>
                </a:solidFill>
                <a:effectLst/>
                <a:latin typeface="Copperplate Gothic Bold" panose="020E0705020206020404" pitchFamily="34" charset="0"/>
                <a:ea typeface="Times New Roman" panose="02020603050405020304" pitchFamily="18" charset="0"/>
              </a:rPr>
              <a:t>Dynamic memory</a:t>
            </a:r>
            <a:r>
              <a:rPr lang="en-GB" sz="3200" b="1" dirty="0">
                <a:solidFill>
                  <a:srgbClr val="FF0000"/>
                </a:solidFill>
                <a:effectLst/>
                <a:latin typeface="Copperplate Gothic Bold" panose="020E0705020206020404" pitchFamily="34" charset="0"/>
                <a:ea typeface="Times New Roman" panose="02020603050405020304" pitchFamily="18" charset="0"/>
              </a:rPr>
              <a:t> allocation</a:t>
            </a:r>
            <a:endParaRPr lang="en-NG" sz="3200" b="1" dirty="0">
              <a:solidFill>
                <a:srgbClr val="FF0000"/>
              </a:solidFill>
              <a:effectLst/>
              <a:latin typeface="Copperplate Gothic Bold" panose="020E0705020206020404" pitchFamily="34" charset="0"/>
              <a:ea typeface="Times New Roman" panose="02020603050405020304" pitchFamily="18" charset="0"/>
            </a:endParaRPr>
          </a:p>
        </p:txBody>
      </p:sp>
    </p:spTree>
    <p:extLst>
      <p:ext uri="{BB962C8B-B14F-4D97-AF65-F5344CB8AC3E}">
        <p14:creationId xmlns:p14="http://schemas.microsoft.com/office/powerpoint/2010/main" val="2510125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Dynamic memory allocation</a:t>
            </a: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7" name="Content Placeholder 6">
            <a:extLst>
              <a:ext uri="{FF2B5EF4-FFF2-40B4-BE49-F238E27FC236}">
                <a16:creationId xmlns:a16="http://schemas.microsoft.com/office/drawing/2014/main" id="{1B1F8CDD-A14D-3BE6-4C06-102AEA5D5C5B}"/>
              </a:ext>
            </a:extLst>
          </p:cNvPr>
          <p:cNvSpPr txBox="1">
            <a:spLocks/>
          </p:cNvSpPr>
          <p:nvPr/>
        </p:nvSpPr>
        <p:spPr>
          <a:xfrm>
            <a:off x="755376" y="2017865"/>
            <a:ext cx="11117947" cy="40116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400" dirty="0"/>
              <a:t>In our previous programs, all memory needs were determined before program execution by defining the variables needed.</a:t>
            </a:r>
          </a:p>
          <a:p>
            <a:r>
              <a:rPr lang="en-GB" sz="2400" dirty="0"/>
              <a:t>Many times, the programmer is not aware in advance how much memory will be needed to store a particular information. For example, when the memory needed depends on user input. </a:t>
            </a:r>
          </a:p>
          <a:p>
            <a:r>
              <a:rPr lang="en-GB" sz="2400" dirty="0"/>
              <a:t>On these cases, programs need to dynamically allocate memory during program execution, that is a program can allocate and release memory dynamically in line with current memory requirements.  .</a:t>
            </a:r>
          </a:p>
          <a:p>
            <a:r>
              <a:rPr lang="en-GB" sz="2400" dirty="0"/>
              <a:t>C++ provides </a:t>
            </a:r>
            <a:r>
              <a:rPr lang="en-GB" sz="2400" b="1" i="1" dirty="0">
                <a:solidFill>
                  <a:srgbClr val="FF0000"/>
                </a:solidFill>
              </a:rPr>
              <a:t>new</a:t>
            </a:r>
            <a:r>
              <a:rPr lang="en-GB" sz="2400" dirty="0"/>
              <a:t> and </a:t>
            </a:r>
            <a:r>
              <a:rPr lang="en-GB" sz="2400" b="1" i="1" dirty="0">
                <a:solidFill>
                  <a:srgbClr val="FF0000"/>
                </a:solidFill>
              </a:rPr>
              <a:t>delete </a:t>
            </a:r>
            <a:r>
              <a:rPr lang="en-GB" sz="2400" dirty="0"/>
              <a:t>operators to achieve this.</a:t>
            </a:r>
          </a:p>
          <a:p>
            <a:r>
              <a:rPr lang="en-GB" sz="2400" dirty="0"/>
              <a:t>Memory is allocated at run time within the heap for the variable of a given type </a:t>
            </a:r>
            <a:r>
              <a:rPr lang="en-GB" sz="2400" b="1" i="1" dirty="0">
                <a:solidFill>
                  <a:srgbClr val="FF0000"/>
                </a:solidFill>
              </a:rPr>
              <a:t>new</a:t>
            </a:r>
            <a:r>
              <a:rPr lang="en-GB" sz="2400" dirty="0"/>
              <a:t> operator.</a:t>
            </a:r>
          </a:p>
          <a:p>
            <a:r>
              <a:rPr lang="en-GB" sz="2400" dirty="0">
                <a:solidFill>
                  <a:srgbClr val="FF0000"/>
                </a:solidFill>
              </a:rPr>
              <a:t>delete</a:t>
            </a:r>
            <a:r>
              <a:rPr lang="en-GB" sz="2400" dirty="0"/>
              <a:t> operator de-allocates memory that was previously allocated by </a:t>
            </a:r>
            <a:r>
              <a:rPr lang="en-GB" sz="2400" b="1" i="1" dirty="0">
                <a:solidFill>
                  <a:srgbClr val="FF0000"/>
                </a:solidFill>
              </a:rPr>
              <a:t>new</a:t>
            </a:r>
            <a:r>
              <a:rPr lang="en-GB" sz="2400" dirty="0"/>
              <a:t> operator if the  dynamically allocated memory in not in need anymore.</a:t>
            </a:r>
          </a:p>
          <a:p>
            <a:pPr marL="0" indent="0">
              <a:lnSpc>
                <a:spcPct val="100000"/>
              </a:lnSpc>
              <a:buFont typeface="Arial" panose="020B0604020202020204" pitchFamily="34" charset="0"/>
              <a:buNone/>
            </a:pPr>
            <a:endParaRPr lang="sv-SE" sz="2200" dirty="0"/>
          </a:p>
          <a:p>
            <a:pPr marL="0" indent="0">
              <a:buFont typeface="Arial" panose="020B0604020202020204" pitchFamily="34" charset="0"/>
              <a:buNone/>
            </a:pPr>
            <a:endParaRPr lang="en-GB" sz="2400" dirty="0"/>
          </a:p>
        </p:txBody>
      </p:sp>
    </p:spTree>
    <p:extLst>
      <p:ext uri="{BB962C8B-B14F-4D97-AF65-F5344CB8AC3E}">
        <p14:creationId xmlns:p14="http://schemas.microsoft.com/office/powerpoint/2010/main" val="3748687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fontScale="90000"/>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Operators new and new[]</a:t>
            </a:r>
            <a:b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br>
            <a:endPar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endParaRP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7" name="Content Placeholder 6">
            <a:extLst>
              <a:ext uri="{FF2B5EF4-FFF2-40B4-BE49-F238E27FC236}">
                <a16:creationId xmlns:a16="http://schemas.microsoft.com/office/drawing/2014/main" id="{1B1F8CDD-A14D-3BE6-4C06-102AEA5D5C5B}"/>
              </a:ext>
            </a:extLst>
          </p:cNvPr>
          <p:cNvSpPr txBox="1">
            <a:spLocks/>
          </p:cNvSpPr>
          <p:nvPr/>
        </p:nvSpPr>
        <p:spPr>
          <a:xfrm>
            <a:off x="755376" y="2017865"/>
            <a:ext cx="11117947" cy="401161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400" i="1" dirty="0">
                <a:solidFill>
                  <a:srgbClr val="FF0000"/>
                </a:solidFill>
              </a:rPr>
              <a:t>new</a:t>
            </a:r>
            <a:r>
              <a:rPr lang="en-GB" sz="2400" dirty="0"/>
              <a:t> operator is usually used to allocate memory to a null pointer by following it with a type specifier. The syntax is:</a:t>
            </a:r>
          </a:p>
          <a:p>
            <a:pPr marL="0" indent="0">
              <a:lnSpc>
                <a:spcPct val="100000"/>
              </a:lnSpc>
              <a:spcBef>
                <a:spcPts val="0"/>
              </a:spcBef>
              <a:buNone/>
            </a:pPr>
            <a:r>
              <a:rPr lang="en-GB" sz="2400" dirty="0"/>
              <a:t>	</a:t>
            </a:r>
            <a:r>
              <a:rPr lang="en-GB" sz="2400" i="1" dirty="0">
                <a:solidFill>
                  <a:srgbClr val="FF0000"/>
                </a:solidFill>
              </a:rPr>
              <a:t>pointer = new type</a:t>
            </a:r>
          </a:p>
          <a:p>
            <a:pPr marL="0" indent="0">
              <a:lnSpc>
                <a:spcPct val="100000"/>
              </a:lnSpc>
              <a:spcBef>
                <a:spcPts val="0"/>
              </a:spcBef>
              <a:buNone/>
            </a:pPr>
            <a:r>
              <a:rPr lang="en-GB" sz="2400" i="1" dirty="0">
                <a:solidFill>
                  <a:srgbClr val="FF0000"/>
                </a:solidFill>
              </a:rPr>
              <a:t>	pointer = new type [</a:t>
            </a:r>
            <a:r>
              <a:rPr lang="en-GB" sz="2400" i="1" dirty="0" err="1">
                <a:solidFill>
                  <a:srgbClr val="FF0000"/>
                </a:solidFill>
              </a:rPr>
              <a:t>number_of_elements</a:t>
            </a:r>
            <a:r>
              <a:rPr lang="en-GB" sz="2400" i="1" dirty="0">
                <a:solidFill>
                  <a:srgbClr val="FF0000"/>
                </a:solidFill>
              </a:rPr>
              <a:t>]</a:t>
            </a:r>
          </a:p>
          <a:p>
            <a:pPr marL="0" indent="0">
              <a:buNone/>
            </a:pPr>
            <a:r>
              <a:rPr lang="en-GB" sz="2200" dirty="0" err="1"/>
              <a:t>i.e</a:t>
            </a:r>
            <a:r>
              <a:rPr lang="en-GB" sz="2200" dirty="0"/>
              <a:t>:</a:t>
            </a:r>
          </a:p>
          <a:p>
            <a:pPr marL="0" indent="0">
              <a:spcBef>
                <a:spcPts val="0"/>
              </a:spcBef>
              <a:buNone/>
            </a:pPr>
            <a:r>
              <a:rPr lang="en-GB" sz="2200" dirty="0"/>
              <a:t>	</a:t>
            </a:r>
            <a:r>
              <a:rPr lang="en-GB" sz="2200" dirty="0">
                <a:solidFill>
                  <a:srgbClr val="FF0000"/>
                </a:solidFill>
              </a:rPr>
              <a:t>int *mypoint;		OR 	int *mypoint = NULL;</a:t>
            </a:r>
          </a:p>
          <a:p>
            <a:pPr marL="0" indent="0">
              <a:lnSpc>
                <a:spcPct val="100000"/>
              </a:lnSpc>
              <a:spcBef>
                <a:spcPts val="0"/>
              </a:spcBef>
              <a:buFont typeface="Arial" panose="020B0604020202020204" pitchFamily="34" charset="0"/>
              <a:buNone/>
            </a:pPr>
            <a:r>
              <a:rPr lang="sv-SE" sz="2200" dirty="0">
                <a:solidFill>
                  <a:srgbClr val="FF0000"/>
                </a:solidFill>
              </a:rPr>
              <a:t>	mypoint = new int; 	</a:t>
            </a:r>
            <a:r>
              <a:rPr lang="sv-SE" dirty="0"/>
              <a:t>//</a:t>
            </a:r>
            <a:r>
              <a:rPr lang="en-GB" dirty="0"/>
              <a:t>allocates memory to contain one single element of type int</a:t>
            </a:r>
            <a:endParaRPr lang="sv-SE" dirty="0"/>
          </a:p>
          <a:p>
            <a:pPr marL="0" indent="0">
              <a:spcBef>
                <a:spcPts val="0"/>
              </a:spcBef>
              <a:buFont typeface="Arial" panose="020B0604020202020204" pitchFamily="34" charset="0"/>
              <a:buNone/>
            </a:pPr>
            <a:r>
              <a:rPr lang="en-GB" sz="2400" dirty="0">
                <a:solidFill>
                  <a:srgbClr val="FF0000"/>
                </a:solidFill>
              </a:rPr>
              <a:t>	mypoint = new int [5];	</a:t>
            </a:r>
            <a:r>
              <a:rPr lang="en-GB" dirty="0"/>
              <a:t>//allocates a block (an array) of 5 elements of type int</a:t>
            </a:r>
          </a:p>
          <a:p>
            <a:pPr marL="0" indent="0">
              <a:spcBef>
                <a:spcPts val="0"/>
              </a:spcBef>
              <a:buFont typeface="Arial" panose="020B0604020202020204" pitchFamily="34" charset="0"/>
              <a:buNone/>
            </a:pPr>
            <a:r>
              <a:rPr lang="en-GB" dirty="0"/>
              <a:t>Here, </a:t>
            </a:r>
            <a:r>
              <a:rPr lang="en-GB" i="1" dirty="0"/>
              <a:t>mypoint</a:t>
            </a:r>
            <a:r>
              <a:rPr lang="en-GB" dirty="0"/>
              <a:t> is a pointer, and thus, the first element pointed to by </a:t>
            </a:r>
            <a:r>
              <a:rPr lang="en-GB" i="1" dirty="0"/>
              <a:t>mypoint</a:t>
            </a:r>
            <a:r>
              <a:rPr lang="en-GB" dirty="0"/>
              <a:t> can be accessed either with the expression </a:t>
            </a:r>
            <a:r>
              <a:rPr lang="en-GB" i="1" dirty="0"/>
              <a:t>mypoint</a:t>
            </a:r>
            <a:r>
              <a:rPr lang="en-GB" dirty="0"/>
              <a:t>[0] or the expression *</a:t>
            </a:r>
            <a:r>
              <a:rPr lang="en-GB" i="1" dirty="0"/>
              <a:t>mypoint</a:t>
            </a:r>
            <a:r>
              <a:rPr lang="en-GB" dirty="0"/>
              <a:t> (both are equivalent). The second element can be accessed either with </a:t>
            </a:r>
            <a:r>
              <a:rPr lang="en-GB" i="1" dirty="0"/>
              <a:t>mypoint</a:t>
            </a:r>
            <a:r>
              <a:rPr lang="en-GB" dirty="0"/>
              <a:t>[1] or *(</a:t>
            </a:r>
            <a:r>
              <a:rPr lang="en-GB" i="1" dirty="0"/>
              <a:t>mypoint </a:t>
            </a:r>
            <a:r>
              <a:rPr lang="en-GB" dirty="0"/>
              <a:t>+1), and so on...</a:t>
            </a:r>
          </a:p>
          <a:p>
            <a:pPr marL="0" indent="0">
              <a:spcBef>
                <a:spcPts val="0"/>
              </a:spcBef>
              <a:buFont typeface="Arial" panose="020B0604020202020204" pitchFamily="34" charset="0"/>
              <a:buNone/>
            </a:pPr>
            <a:endParaRPr lang="en-GB" sz="2400" dirty="0">
              <a:solidFill>
                <a:srgbClr val="FF0000"/>
              </a:solidFill>
            </a:endParaRPr>
          </a:p>
        </p:txBody>
      </p:sp>
    </p:spTree>
    <p:extLst>
      <p:ext uri="{BB962C8B-B14F-4D97-AF65-F5344CB8AC3E}">
        <p14:creationId xmlns:p14="http://schemas.microsoft.com/office/powerpoint/2010/main" val="2953887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10356108" cy="657469"/>
          </a:xfrm>
        </p:spPr>
        <p:txBody>
          <a:bodyPr>
            <a:normAutofit fontScale="90000"/>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Operators new and new[] – Exception Handling</a:t>
            </a:r>
            <a:b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br>
            <a:endPar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endParaRP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7" name="Content Placeholder 6">
            <a:extLst>
              <a:ext uri="{FF2B5EF4-FFF2-40B4-BE49-F238E27FC236}">
                <a16:creationId xmlns:a16="http://schemas.microsoft.com/office/drawing/2014/main" id="{1B1F8CDD-A14D-3BE6-4C06-102AEA5D5C5B}"/>
              </a:ext>
            </a:extLst>
          </p:cNvPr>
          <p:cNvSpPr txBox="1">
            <a:spLocks/>
          </p:cNvSpPr>
          <p:nvPr/>
        </p:nvSpPr>
        <p:spPr>
          <a:xfrm>
            <a:off x="755376" y="2017865"/>
            <a:ext cx="11117947" cy="40116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400" dirty="0"/>
              <a:t>The dynamic memory requested by our program is allocated by the system from the memory heap. However, computer memory can also be exhausted. Therefore, there are no guarantees that all requests to allocate memory using operator new are going to be granted by the system.</a:t>
            </a:r>
          </a:p>
          <a:p>
            <a:r>
              <a:rPr lang="en-GB" sz="2400" dirty="0"/>
              <a:t>C++ provides two standard mechanisms to check if the allocation was successful.</a:t>
            </a:r>
          </a:p>
          <a:p>
            <a:pPr marL="514350" indent="-514350">
              <a:spcBef>
                <a:spcPts val="0"/>
              </a:spcBef>
              <a:buFont typeface="+mj-lt"/>
              <a:buAutoNum type="romanLcPeriod"/>
            </a:pPr>
            <a:r>
              <a:rPr lang="en-GB" sz="2400" dirty="0"/>
              <a:t>A default exception of type </a:t>
            </a:r>
            <a:r>
              <a:rPr lang="en-GB" sz="2400" i="1" dirty="0"/>
              <a:t>bad_alloc </a:t>
            </a:r>
            <a:r>
              <a:rPr lang="en-GB" sz="2400" dirty="0"/>
              <a:t>is thrown when the allocation fails, if the basic syntax is used and the program is terminated. </a:t>
            </a:r>
            <a:r>
              <a:rPr lang="en-GB" sz="2400" dirty="0" err="1"/>
              <a:t>i.e</a:t>
            </a:r>
            <a:r>
              <a:rPr lang="en-GB" sz="2400" dirty="0"/>
              <a:t> </a:t>
            </a:r>
          </a:p>
          <a:p>
            <a:pPr marL="0" indent="0">
              <a:spcBef>
                <a:spcPts val="0"/>
              </a:spcBef>
              <a:buNone/>
            </a:pPr>
            <a:r>
              <a:rPr lang="en-GB" sz="1800" dirty="0">
                <a:solidFill>
                  <a:srgbClr val="FF0000"/>
                </a:solidFill>
              </a:rPr>
              <a:t>		mypoint = new int [5]; </a:t>
            </a:r>
            <a:r>
              <a:rPr lang="en-US" sz="1800" i="1" dirty="0">
                <a:solidFill>
                  <a:srgbClr val="007000"/>
                </a:solidFill>
                <a:effectLst/>
                <a:latin typeface="Calibri" panose="020F0502020204030204" pitchFamily="34" charset="0"/>
                <a:ea typeface="Calibri" panose="020F0502020204030204" pitchFamily="34" charset="0"/>
                <a:cs typeface="Times New Roman" panose="02020603050405020304" pitchFamily="18" charset="0"/>
              </a:rPr>
              <a:t>// if allocation fails, </a:t>
            </a:r>
            <a:r>
              <a:rPr lang="en-US" sz="1800" i="1" dirty="0" err="1">
                <a:solidFill>
                  <a:srgbClr val="007000"/>
                </a:solidFill>
                <a:effectLst/>
                <a:latin typeface="Calibri" panose="020F0502020204030204" pitchFamily="34" charset="0"/>
                <a:ea typeface="Calibri" panose="020F0502020204030204" pitchFamily="34" charset="0"/>
                <a:cs typeface="Times New Roman" panose="02020603050405020304" pitchFamily="18" charset="0"/>
              </a:rPr>
              <a:t>bad_alloc</a:t>
            </a:r>
            <a:r>
              <a:rPr lang="en-US" sz="1800" i="1" dirty="0">
                <a:solidFill>
                  <a:srgbClr val="007000"/>
                </a:solidFill>
                <a:effectLst/>
                <a:latin typeface="Calibri" panose="020F0502020204030204" pitchFamily="34" charset="0"/>
                <a:ea typeface="Calibri" panose="020F0502020204030204" pitchFamily="34" charset="0"/>
                <a:cs typeface="Times New Roman" panose="02020603050405020304" pitchFamily="18" charset="0"/>
              </a:rPr>
              <a:t> exception is thrown</a:t>
            </a:r>
          </a:p>
          <a:p>
            <a:pPr marL="0" indent="0">
              <a:spcBef>
                <a:spcPts val="0"/>
              </a:spcBef>
              <a:buNone/>
            </a:pPr>
            <a:r>
              <a:rPr lang="en-GB" sz="2400" dirty="0"/>
              <a:t>ii.    Handling the exception by specific handler known as </a:t>
            </a:r>
            <a:r>
              <a:rPr lang="en-GB" sz="2400" i="1" dirty="0" err="1"/>
              <a:t>nothrow</a:t>
            </a:r>
            <a:r>
              <a:rPr lang="en-GB" sz="2400" i="1" dirty="0"/>
              <a:t>. </a:t>
            </a:r>
            <a:r>
              <a:rPr lang="en-GB" sz="2400" dirty="0"/>
              <a:t>When it is used and a memory allocation fails, instead of throwing a </a:t>
            </a:r>
            <a:r>
              <a:rPr lang="en-GB" sz="2400" i="1" dirty="0"/>
              <a:t>bad_alloc </a:t>
            </a:r>
            <a:r>
              <a:rPr lang="en-GB" sz="2400" dirty="0"/>
              <a:t>exception or terminating the program, the pointer returned by new is a null pointer, and the program continues its execution normally.,</a:t>
            </a:r>
            <a:r>
              <a:rPr lang="en-GB" sz="2400" b="1" i="1" dirty="0"/>
              <a:t> </a:t>
            </a:r>
            <a:r>
              <a:rPr lang="en-GB" sz="2400" b="1" i="1" dirty="0" err="1"/>
              <a:t>nothrow</a:t>
            </a:r>
            <a:r>
              <a:rPr lang="en-GB" sz="2400" b="1" i="1" dirty="0"/>
              <a:t> </a:t>
            </a:r>
            <a:r>
              <a:rPr lang="en-GB" sz="2400" dirty="0"/>
              <a:t>is declared in header &lt;new&gt; and as argument for new:</a:t>
            </a:r>
          </a:p>
          <a:p>
            <a:pPr marL="0" indent="0">
              <a:spcBef>
                <a:spcPts val="0"/>
              </a:spcBef>
              <a:buNone/>
            </a:pPr>
            <a:r>
              <a:rPr lang="en-GB" sz="2400" dirty="0"/>
              <a:t> 		</a:t>
            </a:r>
            <a:r>
              <a:rPr lang="en-GB" sz="2400" i="1" dirty="0">
                <a:solidFill>
                  <a:srgbClr val="FF0000"/>
                </a:solidFill>
              </a:rPr>
              <a:t>mypoint = new (</a:t>
            </a:r>
            <a:r>
              <a:rPr lang="en-GB" sz="2400" i="1" dirty="0" err="1">
                <a:solidFill>
                  <a:srgbClr val="FF0000"/>
                </a:solidFill>
              </a:rPr>
              <a:t>nothrow</a:t>
            </a:r>
            <a:r>
              <a:rPr lang="en-GB" sz="2400" i="1" dirty="0">
                <a:solidFill>
                  <a:srgbClr val="FF0000"/>
                </a:solidFill>
              </a:rPr>
              <a:t>) int [5]; </a:t>
            </a:r>
            <a:r>
              <a:rPr lang="en-GB" sz="2400" dirty="0"/>
              <a:t>	</a:t>
            </a:r>
          </a:p>
          <a:p>
            <a:pPr marL="0" indent="0">
              <a:spcBef>
                <a:spcPts val="0"/>
              </a:spcBef>
              <a:buNone/>
            </a:pPr>
            <a:endParaRPr lang="en-GB" sz="2400" dirty="0"/>
          </a:p>
        </p:txBody>
      </p:sp>
    </p:spTree>
    <p:extLst>
      <p:ext uri="{BB962C8B-B14F-4D97-AF65-F5344CB8AC3E}">
        <p14:creationId xmlns:p14="http://schemas.microsoft.com/office/powerpoint/2010/main" val="3577683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fontScale="90000"/>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Operators delete and delete[]</a:t>
            </a:r>
            <a:b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br>
            <a:endPar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endParaRP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7" name="Content Placeholder 6">
            <a:extLst>
              <a:ext uri="{FF2B5EF4-FFF2-40B4-BE49-F238E27FC236}">
                <a16:creationId xmlns:a16="http://schemas.microsoft.com/office/drawing/2014/main" id="{1B1F8CDD-A14D-3BE6-4C06-102AEA5D5C5B}"/>
              </a:ext>
            </a:extLst>
          </p:cNvPr>
          <p:cNvSpPr txBox="1">
            <a:spLocks/>
          </p:cNvSpPr>
          <p:nvPr/>
        </p:nvSpPr>
        <p:spPr>
          <a:xfrm>
            <a:off x="755376" y="2017865"/>
            <a:ext cx="11117947" cy="401161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400" dirty="0"/>
              <a:t>In most cases, memory allocated dynamically is only needed during specific periods of time within a program.</a:t>
            </a:r>
          </a:p>
          <a:p>
            <a:r>
              <a:rPr lang="en-GB" sz="2400" dirty="0"/>
              <a:t>Once it is no longer needed, it can be freed so that the memory becomes available again for other requests of dynamic memory. </a:t>
            </a:r>
          </a:p>
          <a:p>
            <a:r>
              <a:rPr lang="en-GB" sz="2400" dirty="0"/>
              <a:t>The syntax is:</a:t>
            </a:r>
          </a:p>
          <a:p>
            <a:pPr marL="0" indent="0">
              <a:buNone/>
            </a:pPr>
            <a:r>
              <a:rPr lang="en-GB" sz="2400" dirty="0"/>
              <a:t>		</a:t>
            </a:r>
            <a:r>
              <a:rPr lang="en-GB" sz="2400" i="1" dirty="0">
                <a:solidFill>
                  <a:srgbClr val="FF0000"/>
                </a:solidFill>
              </a:rPr>
              <a:t>delete pointer;</a:t>
            </a:r>
          </a:p>
          <a:p>
            <a:pPr marL="0" indent="0">
              <a:buNone/>
            </a:pPr>
            <a:r>
              <a:rPr lang="en-GB" sz="2400" i="1" dirty="0">
                <a:solidFill>
                  <a:srgbClr val="FF0000"/>
                </a:solidFill>
              </a:rPr>
              <a:t>		delete[] pointer;</a:t>
            </a:r>
            <a:r>
              <a:rPr lang="en-GB" sz="2400" dirty="0"/>
              <a:t>	</a:t>
            </a:r>
          </a:p>
          <a:p>
            <a:pPr marL="0" indent="0">
              <a:buNone/>
            </a:pPr>
            <a:r>
              <a:rPr lang="en-GB" sz="2400" dirty="0" err="1"/>
              <a:t>i.e</a:t>
            </a:r>
            <a:endParaRPr lang="en-GB" sz="2400" dirty="0"/>
          </a:p>
          <a:p>
            <a:pPr marL="0" indent="0">
              <a:buNone/>
            </a:pPr>
            <a:r>
              <a:rPr lang="en-GB" sz="2400" dirty="0"/>
              <a:t>		</a:t>
            </a:r>
            <a:r>
              <a:rPr lang="en-GB" sz="2400" i="1" dirty="0">
                <a:solidFill>
                  <a:srgbClr val="FF0000"/>
                </a:solidFill>
              </a:rPr>
              <a:t>delete mypoint;</a:t>
            </a:r>
          </a:p>
          <a:p>
            <a:pPr marL="0" indent="0">
              <a:buNone/>
            </a:pPr>
            <a:r>
              <a:rPr lang="en-GB" sz="2400" i="1" dirty="0">
                <a:solidFill>
                  <a:srgbClr val="FF0000"/>
                </a:solidFill>
              </a:rPr>
              <a:t>		delete [] mypoint;</a:t>
            </a:r>
            <a:endParaRPr lang="en-GB" sz="2400" dirty="0"/>
          </a:p>
          <a:p>
            <a:r>
              <a:rPr lang="en-GB" sz="2400" dirty="0"/>
              <a:t>The first statement releases the memory of a single element allocated using new, and the second one releases the memory allocated for arrays of elements using new and a size in brackets ([]).</a:t>
            </a:r>
          </a:p>
          <a:p>
            <a:pPr marL="0" indent="0">
              <a:lnSpc>
                <a:spcPct val="100000"/>
              </a:lnSpc>
              <a:buFont typeface="Arial" panose="020B0604020202020204" pitchFamily="34" charset="0"/>
              <a:buNone/>
            </a:pPr>
            <a:endParaRPr lang="sv-SE" sz="2200" dirty="0"/>
          </a:p>
          <a:p>
            <a:pPr marL="0" indent="0">
              <a:buFont typeface="Arial" panose="020B0604020202020204" pitchFamily="34" charset="0"/>
              <a:buNone/>
            </a:pPr>
            <a:endParaRPr lang="en-GB" sz="2400" dirty="0"/>
          </a:p>
        </p:txBody>
      </p:sp>
    </p:spTree>
    <p:extLst>
      <p:ext uri="{BB962C8B-B14F-4D97-AF65-F5344CB8AC3E}">
        <p14:creationId xmlns:p14="http://schemas.microsoft.com/office/powerpoint/2010/main" val="2205966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Dynamic Memory Allocation in C</a:t>
            </a: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pic>
        <p:nvPicPr>
          <p:cNvPr id="6" name="Picture 5">
            <a:extLst>
              <a:ext uri="{FF2B5EF4-FFF2-40B4-BE49-F238E27FC236}">
                <a16:creationId xmlns:a16="http://schemas.microsoft.com/office/drawing/2014/main" id="{48541C0E-1657-9427-BBAC-322195794FA1}"/>
              </a:ext>
            </a:extLst>
          </p:cNvPr>
          <p:cNvPicPr>
            <a:picLocks noChangeAspect="1"/>
          </p:cNvPicPr>
          <p:nvPr/>
        </p:nvPicPr>
        <p:blipFill rotWithShape="1">
          <a:blip r:embed="rId2"/>
          <a:srcRect l="10577" t="13968" r="46635" b="16192"/>
          <a:stretch/>
        </p:blipFill>
        <p:spPr bwMode="auto">
          <a:xfrm>
            <a:off x="609600" y="1042851"/>
            <a:ext cx="5340625" cy="4867619"/>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F78A7F74-B810-90E0-426A-E1C3B746C427}"/>
              </a:ext>
            </a:extLst>
          </p:cNvPr>
          <p:cNvPicPr>
            <a:picLocks noChangeAspect="1"/>
          </p:cNvPicPr>
          <p:nvPr/>
        </p:nvPicPr>
        <p:blipFill rotWithShape="1">
          <a:blip r:embed="rId3"/>
          <a:srcRect l="6032" t="10547" r="53845" b="60947"/>
          <a:stretch/>
        </p:blipFill>
        <p:spPr bwMode="auto">
          <a:xfrm>
            <a:off x="6785113" y="1961322"/>
            <a:ext cx="4081669" cy="33793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2829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1374188" y="1968158"/>
            <a:ext cx="9443623" cy="1460842"/>
          </a:xfrm>
        </p:spPr>
        <p:txBody>
          <a:bodyPr>
            <a:noAutofit/>
          </a:bodyPr>
          <a:lstStyle/>
          <a:p>
            <a:pPr algn="ctr"/>
            <a:r>
              <a:rPr lang="en-GB" sz="9600" b="1" cap="none" dirty="0">
                <a:solidFill>
                  <a:srgbClr val="FF0000"/>
                </a:solidFill>
                <a:effectLst>
                  <a:outerShdw blurRad="38100" dist="38100" dir="2700000" algn="tl">
                    <a:srgbClr val="000000">
                      <a:alpha val="43137"/>
                    </a:srgbClr>
                  </a:outerShdw>
                </a:effectLst>
                <a:latin typeface="Chiller" panose="04020404031007020602" pitchFamily="82" charset="0"/>
              </a:rPr>
              <a:t>THANK YOU</a:t>
            </a: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Tree>
    <p:extLst>
      <p:ext uri="{BB962C8B-B14F-4D97-AF65-F5344CB8AC3E}">
        <p14:creationId xmlns:p14="http://schemas.microsoft.com/office/powerpoint/2010/main" val="318198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137251" y="294424"/>
            <a:ext cx="9605635" cy="593638"/>
          </a:xfrm>
        </p:spPr>
        <p:txBody>
          <a:bodyPr/>
          <a:lstStyle/>
          <a:p>
            <a:pPr algn="l"/>
            <a:r>
              <a:rPr lang="en-GB" b="1" cap="none" dirty="0">
                <a:solidFill>
                  <a:srgbClr val="FF0000"/>
                </a:solidFill>
                <a:effectLst>
                  <a:outerShdw blurRad="38100" dist="38100" dir="2700000" algn="tl">
                    <a:srgbClr val="000000">
                      <a:alpha val="43137"/>
                    </a:srgbClr>
                  </a:outerShdw>
                </a:effectLst>
                <a:latin typeface="Georgia" panose="02040502050405020303" pitchFamily="18" charset="0"/>
              </a:rPr>
              <a:t>Addresses in C++</a:t>
            </a:r>
          </a:p>
        </p:txBody>
      </p:sp>
      <p:sp>
        <p:nvSpPr>
          <p:cNvPr id="4" name="Content Placeholder 2">
            <a:extLst>
              <a:ext uri="{FF2B5EF4-FFF2-40B4-BE49-F238E27FC236}">
                <a16:creationId xmlns:a16="http://schemas.microsoft.com/office/drawing/2014/main" id="{0BB066E3-2923-6811-EFFA-D3B58A9032D5}"/>
              </a:ext>
            </a:extLst>
          </p:cNvPr>
          <p:cNvSpPr>
            <a:spLocks noGrp="1"/>
          </p:cNvSpPr>
          <p:nvPr>
            <p:ph sz="half" idx="1"/>
          </p:nvPr>
        </p:nvSpPr>
        <p:spPr>
          <a:xfrm>
            <a:off x="715617" y="2010878"/>
            <a:ext cx="5376866" cy="3912844"/>
          </a:xfrm>
        </p:spPr>
        <p:txBody>
          <a:bodyPr>
            <a:normAutofit fontScale="85000" lnSpcReduction="10000"/>
          </a:bodyPr>
          <a:lstStyle/>
          <a:p>
            <a:r>
              <a:rPr lang="en-GB" dirty="0"/>
              <a:t>To understand the concept of pointer in C++, there is need to understand how computer stores data.</a:t>
            </a:r>
          </a:p>
          <a:p>
            <a:r>
              <a:rPr lang="en-GB" dirty="0"/>
              <a:t>When a variable is created in C++ program, the variable is assigned a space in the computer memory with a unique address, and the value of this variable is stored in the assigned location.</a:t>
            </a:r>
          </a:p>
          <a:p>
            <a:r>
              <a:rPr lang="en-GB" dirty="0"/>
              <a:t>C++ provides a means to know the address of memory cell where the data is stored and an opportunity to manipulate the value through the address instead of the variable name. </a:t>
            </a:r>
          </a:p>
          <a:p>
            <a:r>
              <a:rPr lang="en-GB" dirty="0"/>
              <a:t>In Example I, </a:t>
            </a:r>
            <a:r>
              <a:rPr lang="en-GB" b="1" i="1" dirty="0" err="1"/>
              <a:t>mydata</a:t>
            </a:r>
            <a:r>
              <a:rPr lang="en-GB" dirty="0"/>
              <a:t> is a variable and </a:t>
            </a:r>
            <a:r>
              <a:rPr lang="en-GB" b="1" i="1" dirty="0"/>
              <a:t>&amp;</a:t>
            </a:r>
            <a:r>
              <a:rPr lang="en-GB" b="1" i="1" dirty="0" err="1"/>
              <a:t>mydata</a:t>
            </a:r>
            <a:r>
              <a:rPr lang="en-GB" b="1" i="1" dirty="0"/>
              <a:t> </a:t>
            </a:r>
            <a:r>
              <a:rPr lang="en-GB" dirty="0"/>
              <a:t>returns the address(0x6ffe0c) of the variable.</a:t>
            </a:r>
          </a:p>
          <a:p>
            <a:pPr marL="0" indent="0">
              <a:buNone/>
            </a:pPr>
            <a:endParaRPr lang="en-NG" dirty="0"/>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pic>
        <p:nvPicPr>
          <p:cNvPr id="9" name="Content Placeholder 8">
            <a:extLst>
              <a:ext uri="{FF2B5EF4-FFF2-40B4-BE49-F238E27FC236}">
                <a16:creationId xmlns:a16="http://schemas.microsoft.com/office/drawing/2014/main" id="{EBC1C068-E81E-BAAF-1917-65E0835F3935}"/>
              </a:ext>
            </a:extLst>
          </p:cNvPr>
          <p:cNvPicPr>
            <a:picLocks noGrp="1" noChangeAspect="1"/>
          </p:cNvPicPr>
          <p:nvPr>
            <p:ph sz="half" idx="2"/>
          </p:nvPr>
        </p:nvPicPr>
        <p:blipFill rotWithShape="1">
          <a:blip r:embed="rId2"/>
          <a:srcRect l="10737" t="12258" r="20193" b="56956"/>
          <a:stretch/>
        </p:blipFill>
        <p:spPr bwMode="auto">
          <a:xfrm>
            <a:off x="6099519" y="2438400"/>
            <a:ext cx="5959959" cy="3366052"/>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12E9AA88-ACDA-3927-2069-1903EF0281A8}"/>
              </a:ext>
            </a:extLst>
          </p:cNvPr>
          <p:cNvSpPr txBox="1"/>
          <p:nvPr/>
        </p:nvSpPr>
        <p:spPr>
          <a:xfrm>
            <a:off x="6099519" y="1954600"/>
            <a:ext cx="1265090" cy="369332"/>
          </a:xfrm>
          <a:prstGeom prst="rect">
            <a:avLst/>
          </a:prstGeom>
          <a:noFill/>
        </p:spPr>
        <p:txBody>
          <a:bodyPr wrap="none" rtlCol="0">
            <a:spAutoFit/>
          </a:bodyPr>
          <a:lstStyle/>
          <a:p>
            <a:r>
              <a:rPr lang="en-GB" b="1" dirty="0">
                <a:solidFill>
                  <a:srgbClr val="FF0000"/>
                </a:solidFill>
              </a:rPr>
              <a:t>Example I</a:t>
            </a:r>
            <a:endParaRPr lang="en-NG" b="1" dirty="0">
              <a:solidFill>
                <a:srgbClr val="FF0000"/>
              </a:solidFill>
            </a:endParaRPr>
          </a:p>
        </p:txBody>
      </p:sp>
      <p:pic>
        <p:nvPicPr>
          <p:cNvPr id="11" name="Picture 10">
            <a:extLst>
              <a:ext uri="{FF2B5EF4-FFF2-40B4-BE49-F238E27FC236}">
                <a16:creationId xmlns:a16="http://schemas.microsoft.com/office/drawing/2014/main" id="{634E5867-A0C2-7FCE-8554-95364B09B3F3}"/>
              </a:ext>
            </a:extLst>
          </p:cNvPr>
          <p:cNvPicPr>
            <a:picLocks noChangeAspect="1"/>
          </p:cNvPicPr>
          <p:nvPr/>
        </p:nvPicPr>
        <p:blipFill rotWithShape="1">
          <a:blip r:embed="rId3"/>
          <a:srcRect l="7050" t="11687" r="37821" b="65508"/>
          <a:stretch/>
        </p:blipFill>
        <p:spPr bwMode="auto">
          <a:xfrm>
            <a:off x="7196918" y="92765"/>
            <a:ext cx="4857831" cy="22311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73873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137251" y="294424"/>
            <a:ext cx="9605635" cy="593638"/>
          </a:xfrm>
        </p:spPr>
        <p:txBody>
          <a:bodyPr/>
          <a:lstStyle/>
          <a:p>
            <a:pPr algn="l"/>
            <a:r>
              <a:rPr lang="en-GB" b="1" cap="none" dirty="0">
                <a:solidFill>
                  <a:srgbClr val="FF0000"/>
                </a:solidFill>
                <a:effectLst>
                  <a:outerShdw blurRad="38100" dist="38100" dir="2700000" algn="tl">
                    <a:srgbClr val="000000">
                      <a:alpha val="43137"/>
                    </a:srgbClr>
                  </a:outerShdw>
                </a:effectLst>
                <a:latin typeface="Georgia" panose="02040502050405020303" pitchFamily="18" charset="0"/>
              </a:rPr>
              <a:t>Addresses in C++</a:t>
            </a: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10" name="TextBox 9">
            <a:extLst>
              <a:ext uri="{FF2B5EF4-FFF2-40B4-BE49-F238E27FC236}">
                <a16:creationId xmlns:a16="http://schemas.microsoft.com/office/drawing/2014/main" id="{12E9AA88-ACDA-3927-2069-1903EF0281A8}"/>
              </a:ext>
            </a:extLst>
          </p:cNvPr>
          <p:cNvSpPr txBox="1"/>
          <p:nvPr/>
        </p:nvSpPr>
        <p:spPr>
          <a:xfrm>
            <a:off x="477704" y="1371862"/>
            <a:ext cx="1342034" cy="369332"/>
          </a:xfrm>
          <a:prstGeom prst="rect">
            <a:avLst/>
          </a:prstGeom>
          <a:noFill/>
        </p:spPr>
        <p:txBody>
          <a:bodyPr wrap="none" rtlCol="0">
            <a:spAutoFit/>
          </a:bodyPr>
          <a:lstStyle/>
          <a:p>
            <a:r>
              <a:rPr lang="en-GB" b="1" dirty="0">
                <a:solidFill>
                  <a:srgbClr val="FF0000"/>
                </a:solidFill>
              </a:rPr>
              <a:t>Example II</a:t>
            </a:r>
            <a:endParaRPr lang="en-NG" b="1" dirty="0">
              <a:solidFill>
                <a:srgbClr val="FF0000"/>
              </a:solidFill>
            </a:endParaRPr>
          </a:p>
        </p:txBody>
      </p:sp>
      <p:pic>
        <p:nvPicPr>
          <p:cNvPr id="12" name="Content Placeholder 11">
            <a:extLst>
              <a:ext uri="{FF2B5EF4-FFF2-40B4-BE49-F238E27FC236}">
                <a16:creationId xmlns:a16="http://schemas.microsoft.com/office/drawing/2014/main" id="{F6BC2745-53B1-7B8D-5F0B-E46A5150E483}"/>
              </a:ext>
            </a:extLst>
          </p:cNvPr>
          <p:cNvPicPr>
            <a:picLocks noGrp="1" noChangeAspect="1"/>
          </p:cNvPicPr>
          <p:nvPr>
            <p:ph sz="half" idx="1"/>
          </p:nvPr>
        </p:nvPicPr>
        <p:blipFill rotWithShape="1">
          <a:blip r:embed="rId2"/>
          <a:srcRect l="9295" t="13113" r="50320" b="35861"/>
          <a:stretch/>
        </p:blipFill>
        <p:spPr bwMode="auto">
          <a:xfrm>
            <a:off x="137251" y="1830646"/>
            <a:ext cx="5254553" cy="3938429"/>
          </a:xfrm>
          <a:prstGeom prst="rect">
            <a:avLst/>
          </a:prstGeom>
          <a:ln>
            <a:noFill/>
          </a:ln>
          <a:extLst>
            <a:ext uri="{53640926-AAD7-44D8-BBD7-CCE9431645EC}">
              <a14:shadowObscured xmlns:a14="http://schemas.microsoft.com/office/drawing/2010/main"/>
            </a:ext>
          </a:extLst>
        </p:spPr>
      </p:pic>
      <p:pic>
        <p:nvPicPr>
          <p:cNvPr id="13" name="Content Placeholder 12">
            <a:extLst>
              <a:ext uri="{FF2B5EF4-FFF2-40B4-BE49-F238E27FC236}">
                <a16:creationId xmlns:a16="http://schemas.microsoft.com/office/drawing/2014/main" id="{0CBAA24D-2AB8-E574-66C7-13B2E32A37B8}"/>
              </a:ext>
            </a:extLst>
          </p:cNvPr>
          <p:cNvPicPr>
            <a:picLocks noGrp="1" noChangeAspect="1"/>
          </p:cNvPicPr>
          <p:nvPr>
            <p:ph sz="half" idx="2"/>
          </p:nvPr>
        </p:nvPicPr>
        <p:blipFill rotWithShape="1">
          <a:blip r:embed="rId3"/>
          <a:srcRect l="4167" t="9977" r="58333" b="64937"/>
          <a:stretch/>
        </p:blipFill>
        <p:spPr bwMode="auto">
          <a:xfrm>
            <a:off x="6096000" y="1040558"/>
            <a:ext cx="4645025" cy="2532969"/>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B5F459F2-345F-82BF-80E8-3876C357A74E}"/>
              </a:ext>
            </a:extLst>
          </p:cNvPr>
          <p:cNvSpPr txBox="1"/>
          <p:nvPr/>
        </p:nvSpPr>
        <p:spPr>
          <a:xfrm>
            <a:off x="5539409" y="3944321"/>
            <a:ext cx="6652591" cy="2554545"/>
          </a:xfrm>
          <a:prstGeom prst="rect">
            <a:avLst/>
          </a:prstGeom>
          <a:noFill/>
        </p:spPr>
        <p:txBody>
          <a:bodyPr wrap="square" rtlCol="0">
            <a:spAutoFit/>
          </a:bodyPr>
          <a:lstStyle/>
          <a:p>
            <a:r>
              <a:rPr lang="en-GB" sz="1600" b="1" dirty="0">
                <a:solidFill>
                  <a:srgbClr val="FF0000"/>
                </a:solidFill>
              </a:rPr>
              <a:t>NOTE:</a:t>
            </a:r>
            <a:r>
              <a:rPr lang="en-GB" sz="1600" dirty="0"/>
              <a:t> When a variable is declared, the memory cell needed to store its value is assigned a specific memory address.</a:t>
            </a:r>
          </a:p>
          <a:p>
            <a:r>
              <a:rPr lang="en-GB" sz="1600" dirty="0"/>
              <a:t>Generally, C++ programs do not actively decide the exact memory addresses of variables but the Operating System. </a:t>
            </a:r>
          </a:p>
          <a:p>
            <a:r>
              <a:rPr lang="en-GB" sz="1600" dirty="0"/>
              <a:t>However, it may be useful for a program to be able to obtain the address of a variable during runtime in order to access data cells that are at a certain position relative to it. </a:t>
            </a:r>
          </a:p>
          <a:p>
            <a:r>
              <a:rPr lang="en-GB" sz="1600" dirty="0">
                <a:solidFill>
                  <a:srgbClr val="FF0000"/>
                </a:solidFill>
              </a:rPr>
              <a:t>Hence the need to store the addresses of variables.</a:t>
            </a:r>
            <a:br>
              <a:rPr lang="en-GB" sz="1600" dirty="0">
                <a:solidFill>
                  <a:srgbClr val="FF0000"/>
                </a:solidFill>
              </a:rPr>
            </a:br>
            <a:br>
              <a:rPr lang="en-GB" sz="1600" dirty="0">
                <a:solidFill>
                  <a:srgbClr val="FF0000"/>
                </a:solidFill>
              </a:rPr>
            </a:br>
            <a:endParaRPr lang="en-NG" sz="1600" dirty="0">
              <a:solidFill>
                <a:srgbClr val="FF0000"/>
              </a:solidFill>
            </a:endParaRPr>
          </a:p>
        </p:txBody>
      </p:sp>
    </p:spTree>
    <p:extLst>
      <p:ext uri="{BB962C8B-B14F-4D97-AF65-F5344CB8AC3E}">
        <p14:creationId xmlns:p14="http://schemas.microsoft.com/office/powerpoint/2010/main" val="3755776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477704" y="201087"/>
            <a:ext cx="9603275" cy="1049235"/>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Pointers</a:t>
            </a:r>
          </a:p>
        </p:txBody>
      </p:sp>
      <p:sp>
        <p:nvSpPr>
          <p:cNvPr id="4" name="Content Placeholder 2">
            <a:extLst>
              <a:ext uri="{FF2B5EF4-FFF2-40B4-BE49-F238E27FC236}">
                <a16:creationId xmlns:a16="http://schemas.microsoft.com/office/drawing/2014/main" id="{0BB066E3-2923-6811-EFFA-D3B58A9032D5}"/>
              </a:ext>
            </a:extLst>
          </p:cNvPr>
          <p:cNvSpPr>
            <a:spLocks noGrp="1"/>
          </p:cNvSpPr>
          <p:nvPr>
            <p:ph idx="1"/>
          </p:nvPr>
        </p:nvSpPr>
        <p:spPr>
          <a:xfrm>
            <a:off x="913774" y="2015732"/>
            <a:ext cx="10469843" cy="3788720"/>
          </a:xfrm>
        </p:spPr>
        <p:txBody>
          <a:bodyPr>
            <a:noAutofit/>
          </a:bodyPr>
          <a:lstStyle/>
          <a:p>
            <a:pPr algn="just">
              <a:lnSpc>
                <a:spcPct val="150000"/>
              </a:lnSpc>
            </a:pPr>
            <a:r>
              <a:rPr lang="en-GB" sz="2200" dirty="0"/>
              <a:t>A pointer is simply a variable that holds the address of another variable.</a:t>
            </a:r>
          </a:p>
          <a:p>
            <a:pPr algn="just">
              <a:lnSpc>
                <a:spcPct val="150000"/>
              </a:lnSpc>
            </a:pPr>
            <a:r>
              <a:rPr lang="en-GB" sz="2200" dirty="0"/>
              <a:t>It can also be described as a variable pointing to a specific address in a memory pointed by another variable. It is a symbolic representation of a memory address.</a:t>
            </a:r>
          </a:p>
          <a:p>
            <a:pPr algn="just">
              <a:lnSpc>
                <a:spcPct val="150000"/>
              </a:lnSpc>
            </a:pPr>
            <a:r>
              <a:rPr lang="en-GB" sz="2200" dirty="0"/>
              <a:t>Like regular variables, pointers have data types. For example, a pointer of type integer can hold the address of a variable of type integer. A pointer of character type can hold the address of a variable of character type.</a:t>
            </a:r>
            <a:endParaRPr lang="en-NG" sz="2200" dirty="0"/>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12" name="Title 1">
            <a:extLst>
              <a:ext uri="{FF2B5EF4-FFF2-40B4-BE49-F238E27FC236}">
                <a16:creationId xmlns:a16="http://schemas.microsoft.com/office/drawing/2014/main" id="{73BA62C6-BD96-2223-ACD3-C276057BC373}"/>
              </a:ext>
            </a:extLst>
          </p:cNvPr>
          <p:cNvSpPr txBox="1">
            <a:spLocks/>
          </p:cNvSpPr>
          <p:nvPr/>
        </p:nvSpPr>
        <p:spPr>
          <a:xfrm>
            <a:off x="477705" y="1236724"/>
            <a:ext cx="4544870" cy="65746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GB" sz="2400" b="1" cap="none" dirty="0">
                <a:solidFill>
                  <a:srgbClr val="0070C0"/>
                </a:solidFill>
                <a:effectLst>
                  <a:outerShdw blurRad="38100" dist="38100" dir="2700000" algn="tl">
                    <a:srgbClr val="000000">
                      <a:alpha val="43137"/>
                    </a:srgbClr>
                  </a:outerShdw>
                </a:effectLst>
                <a:latin typeface="Georgia" panose="02040502050405020303" pitchFamily="18" charset="0"/>
              </a:rPr>
              <a:t>What are Pointers?</a:t>
            </a:r>
          </a:p>
        </p:txBody>
      </p:sp>
    </p:spTree>
    <p:extLst>
      <p:ext uri="{BB962C8B-B14F-4D97-AF65-F5344CB8AC3E}">
        <p14:creationId xmlns:p14="http://schemas.microsoft.com/office/powerpoint/2010/main" val="4090387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325145" y="187489"/>
            <a:ext cx="9603275" cy="657469"/>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Pointers</a:t>
            </a:r>
          </a:p>
        </p:txBody>
      </p:sp>
      <p:sp>
        <p:nvSpPr>
          <p:cNvPr id="7" name="Content Placeholder 6">
            <a:extLst>
              <a:ext uri="{FF2B5EF4-FFF2-40B4-BE49-F238E27FC236}">
                <a16:creationId xmlns:a16="http://schemas.microsoft.com/office/drawing/2014/main" id="{B3EB5C4E-680D-847B-5F0C-009D4C571A72}"/>
              </a:ext>
            </a:extLst>
          </p:cNvPr>
          <p:cNvSpPr>
            <a:spLocks noGrp="1"/>
          </p:cNvSpPr>
          <p:nvPr>
            <p:ph idx="1"/>
          </p:nvPr>
        </p:nvSpPr>
        <p:spPr>
          <a:xfrm>
            <a:off x="1885734" y="2029330"/>
            <a:ext cx="9603275" cy="3973905"/>
          </a:xfrm>
        </p:spPr>
        <p:txBody>
          <a:bodyPr>
            <a:noAutofit/>
          </a:bodyPr>
          <a:lstStyle/>
          <a:p>
            <a:r>
              <a:rPr lang="en-GB" sz="1600" dirty="0"/>
              <a:t>Pointers have been described to be variables, therefore they must be declared before use.</a:t>
            </a:r>
          </a:p>
          <a:p>
            <a:r>
              <a:rPr lang="en-GB" sz="1600" dirty="0"/>
              <a:t>The declaration of C++ takes the following syntax:</a:t>
            </a:r>
          </a:p>
          <a:p>
            <a:pPr marL="0" indent="0">
              <a:buNone/>
            </a:pPr>
            <a:r>
              <a:rPr lang="en-GB" sz="1600" i="1" dirty="0">
                <a:solidFill>
                  <a:srgbClr val="FF0000"/>
                </a:solidFill>
              </a:rPr>
              <a:t>datatype *</a:t>
            </a:r>
            <a:r>
              <a:rPr lang="en-GB" sz="1600" i="1" dirty="0" err="1">
                <a:solidFill>
                  <a:srgbClr val="FF0000"/>
                </a:solidFill>
              </a:rPr>
              <a:t>variable_name</a:t>
            </a:r>
            <a:r>
              <a:rPr lang="en-GB" sz="1600" i="1" dirty="0">
                <a:solidFill>
                  <a:srgbClr val="FF0000"/>
                </a:solidFill>
              </a:rPr>
              <a:t>; 	OR	datatype* </a:t>
            </a:r>
            <a:r>
              <a:rPr lang="en-GB" sz="1600" i="1" dirty="0" err="1">
                <a:solidFill>
                  <a:srgbClr val="FF0000"/>
                </a:solidFill>
              </a:rPr>
              <a:t>variable_name</a:t>
            </a:r>
            <a:r>
              <a:rPr lang="en-GB" sz="1600" i="1" dirty="0">
                <a:solidFill>
                  <a:srgbClr val="FF0000"/>
                </a:solidFill>
              </a:rPr>
              <a:t>;	OR	datatype * </a:t>
            </a:r>
            <a:r>
              <a:rPr lang="en-GB" sz="1600" i="1" dirty="0" err="1">
                <a:solidFill>
                  <a:srgbClr val="FF0000"/>
                </a:solidFill>
              </a:rPr>
              <a:t>variable_name</a:t>
            </a:r>
            <a:r>
              <a:rPr lang="en-GB" sz="1600" i="1" dirty="0">
                <a:solidFill>
                  <a:srgbClr val="FF0000"/>
                </a:solidFill>
              </a:rPr>
              <a:t>;</a:t>
            </a:r>
          </a:p>
          <a:p>
            <a:r>
              <a:rPr lang="en-GB" sz="1600" dirty="0"/>
              <a:t>The datatype is the base type of the pointer which must be a valid C++ data type.</a:t>
            </a:r>
          </a:p>
          <a:p>
            <a:r>
              <a:rPr lang="en-GB" sz="1600" dirty="0"/>
              <a:t>The </a:t>
            </a:r>
            <a:r>
              <a:rPr lang="en-GB" sz="1600" dirty="0" err="1"/>
              <a:t>variable_name</a:t>
            </a:r>
            <a:r>
              <a:rPr lang="en-GB" sz="1600" dirty="0"/>
              <a:t> should be the name of the pointer variable.</a:t>
            </a:r>
          </a:p>
          <a:p>
            <a:r>
              <a:rPr lang="en-GB" sz="1600" dirty="0"/>
              <a:t>It is the asterisk that marks the variable as a pointer.</a:t>
            </a:r>
          </a:p>
          <a:p>
            <a:r>
              <a:rPr lang="en-GB" sz="1600" dirty="0"/>
              <a:t>Below are examples of valid pointer declarations in C++:</a:t>
            </a:r>
          </a:p>
          <a:p>
            <a:pPr marL="0" indent="0">
              <a:buNone/>
            </a:pPr>
            <a:r>
              <a:rPr lang="en-GB" sz="1600" dirty="0"/>
              <a:t>	int    *</a:t>
            </a:r>
            <a:r>
              <a:rPr lang="en-GB" sz="1600" dirty="0" err="1"/>
              <a:t>pAge</a:t>
            </a:r>
            <a:r>
              <a:rPr lang="en-GB" sz="1600" dirty="0"/>
              <a:t>;    // a pointer to integer		double *</a:t>
            </a:r>
            <a:r>
              <a:rPr lang="en-GB" sz="1600" dirty="0" err="1"/>
              <a:t>pArea</a:t>
            </a:r>
            <a:r>
              <a:rPr lang="en-GB" sz="1600" dirty="0"/>
              <a:t>;    // a pointer to double</a:t>
            </a:r>
          </a:p>
          <a:p>
            <a:pPr marL="0" indent="0">
              <a:buNone/>
            </a:pPr>
            <a:r>
              <a:rPr lang="en-GB" sz="1600" dirty="0"/>
              <a:t>	float  *</a:t>
            </a:r>
            <a:r>
              <a:rPr lang="en-GB" sz="1600" dirty="0" err="1"/>
              <a:t>pointPI</a:t>
            </a:r>
            <a:r>
              <a:rPr lang="en-GB" sz="1600" dirty="0"/>
              <a:t>;    // a pointer to float		char   *</a:t>
            </a:r>
            <a:r>
              <a:rPr lang="en-GB" sz="1600" dirty="0" err="1"/>
              <a:t>pSex</a:t>
            </a:r>
            <a:r>
              <a:rPr lang="en-GB" sz="1600" dirty="0"/>
              <a:t>     // a pointer to a character</a:t>
            </a:r>
          </a:p>
          <a:p>
            <a:endParaRPr lang="en-NG" sz="1600" dirty="0"/>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13" name="Title 1">
            <a:extLst>
              <a:ext uri="{FF2B5EF4-FFF2-40B4-BE49-F238E27FC236}">
                <a16:creationId xmlns:a16="http://schemas.microsoft.com/office/drawing/2014/main" id="{42A9BB30-EC80-93EE-0CFA-560315EC8337}"/>
              </a:ext>
            </a:extLst>
          </p:cNvPr>
          <p:cNvSpPr txBox="1">
            <a:spLocks/>
          </p:cNvSpPr>
          <p:nvPr/>
        </p:nvSpPr>
        <p:spPr>
          <a:xfrm>
            <a:off x="0" y="1143735"/>
            <a:ext cx="4255844" cy="65746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GB" sz="2800" b="1" cap="none" dirty="0">
                <a:solidFill>
                  <a:srgbClr val="0070C0"/>
                </a:solidFill>
                <a:effectLst>
                  <a:outerShdw blurRad="38100" dist="38100" dir="2700000" algn="tl">
                    <a:srgbClr val="000000">
                      <a:alpha val="43137"/>
                    </a:srgbClr>
                  </a:outerShdw>
                </a:effectLst>
                <a:latin typeface="Georgia" panose="02040502050405020303" pitchFamily="18" charset="0"/>
              </a:rPr>
              <a:t>Declaring Pointers</a:t>
            </a:r>
          </a:p>
        </p:txBody>
      </p:sp>
    </p:spTree>
    <p:extLst>
      <p:ext uri="{BB962C8B-B14F-4D97-AF65-F5344CB8AC3E}">
        <p14:creationId xmlns:p14="http://schemas.microsoft.com/office/powerpoint/2010/main" val="353441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616692" y="92703"/>
            <a:ext cx="9603275" cy="622914"/>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Pointers</a:t>
            </a:r>
          </a:p>
        </p:txBody>
      </p:sp>
      <p:sp>
        <p:nvSpPr>
          <p:cNvPr id="4" name="Content Placeholder 2">
            <a:extLst>
              <a:ext uri="{FF2B5EF4-FFF2-40B4-BE49-F238E27FC236}">
                <a16:creationId xmlns:a16="http://schemas.microsoft.com/office/drawing/2014/main" id="{0BB066E3-2923-6811-EFFA-D3B58A9032D5}"/>
              </a:ext>
            </a:extLst>
          </p:cNvPr>
          <p:cNvSpPr>
            <a:spLocks noGrp="1"/>
          </p:cNvSpPr>
          <p:nvPr>
            <p:ph idx="1"/>
          </p:nvPr>
        </p:nvSpPr>
        <p:spPr>
          <a:xfrm>
            <a:off x="318680" y="2015732"/>
            <a:ext cx="11542016" cy="3987503"/>
          </a:xfrm>
        </p:spPr>
        <p:txBody>
          <a:bodyPr>
            <a:noAutofit/>
          </a:bodyPr>
          <a:lstStyle/>
          <a:p>
            <a:pPr algn="just"/>
            <a:r>
              <a:rPr lang="en-GB" dirty="0"/>
              <a:t>Since pointers hold addresses of other variables, such addresses must be assigned to the pointer variables.</a:t>
            </a:r>
          </a:p>
          <a:p>
            <a:pPr algn="just"/>
            <a:r>
              <a:rPr lang="en-GB" dirty="0"/>
              <a:t>The address of a variable can be obtained by preceding the name of a variable with an ampersand sign (&amp;).</a:t>
            </a:r>
          </a:p>
          <a:p>
            <a:pPr algn="just"/>
            <a:r>
              <a:rPr lang="en-GB" dirty="0"/>
              <a:t>The </a:t>
            </a:r>
            <a:r>
              <a:rPr lang="en-GB" i="1" dirty="0"/>
              <a:t>reference operator</a:t>
            </a:r>
            <a:r>
              <a:rPr lang="en-GB" dirty="0"/>
              <a:t>(&amp;) also known as </a:t>
            </a:r>
            <a:r>
              <a:rPr lang="en-GB" i="1" dirty="0"/>
              <a:t>address-of operator  </a:t>
            </a:r>
            <a:r>
              <a:rPr lang="en-GB" dirty="0"/>
              <a:t>returns the variable’s address.</a:t>
            </a:r>
          </a:p>
          <a:p>
            <a:pPr marL="0" indent="0" algn="just">
              <a:lnSpc>
                <a:spcPct val="100000"/>
              </a:lnSpc>
              <a:spcBef>
                <a:spcPts val="600"/>
              </a:spcBef>
              <a:buNone/>
            </a:pPr>
            <a:r>
              <a:rPr lang="en-GB" dirty="0"/>
              <a:t>	</a:t>
            </a:r>
            <a:r>
              <a:rPr lang="da-DK" i="1" dirty="0">
                <a:solidFill>
                  <a:srgbClr val="FF0000"/>
                </a:solidFill>
              </a:rPr>
              <a:t>int var;  		//variable declaration</a:t>
            </a:r>
          </a:p>
          <a:p>
            <a:pPr marL="0" indent="0" algn="just">
              <a:lnSpc>
                <a:spcPct val="100000"/>
              </a:lnSpc>
              <a:spcBef>
                <a:spcPts val="600"/>
              </a:spcBef>
              <a:buNone/>
            </a:pPr>
            <a:r>
              <a:rPr lang="da-DK" i="1" dirty="0">
                <a:solidFill>
                  <a:srgbClr val="FF0000"/>
                </a:solidFill>
              </a:rPr>
              <a:t>	var = 5;</a:t>
            </a:r>
          </a:p>
          <a:p>
            <a:pPr marL="0" indent="0" algn="just">
              <a:lnSpc>
                <a:spcPct val="100000"/>
              </a:lnSpc>
              <a:spcBef>
                <a:spcPts val="600"/>
              </a:spcBef>
              <a:buNone/>
            </a:pPr>
            <a:r>
              <a:rPr lang="da-DK" i="1" dirty="0">
                <a:solidFill>
                  <a:srgbClr val="FF0000"/>
                </a:solidFill>
              </a:rPr>
              <a:t>	int* pointVar; 	//pointer declaration</a:t>
            </a:r>
          </a:p>
          <a:p>
            <a:pPr marL="0" indent="0">
              <a:lnSpc>
                <a:spcPct val="100000"/>
              </a:lnSpc>
              <a:spcBef>
                <a:spcPts val="600"/>
              </a:spcBef>
              <a:buNone/>
            </a:pPr>
            <a:r>
              <a:rPr lang="da-DK" i="1" dirty="0">
                <a:solidFill>
                  <a:srgbClr val="FF0000"/>
                </a:solidFill>
              </a:rPr>
              <a:t>	pointVar = &amp;var; 	</a:t>
            </a:r>
            <a:r>
              <a:rPr lang="en-GB" i="1" dirty="0">
                <a:solidFill>
                  <a:srgbClr val="FF0000"/>
                </a:solidFill>
              </a:rPr>
              <a:t>// assign address of var to </a:t>
            </a:r>
            <a:r>
              <a:rPr lang="en-GB" i="1" dirty="0" err="1">
                <a:solidFill>
                  <a:srgbClr val="FF0000"/>
                </a:solidFill>
              </a:rPr>
              <a:t>pointVar</a:t>
            </a:r>
            <a:r>
              <a:rPr lang="en-GB" i="1" dirty="0">
                <a:solidFill>
                  <a:srgbClr val="FF0000"/>
                </a:solidFill>
              </a:rPr>
              <a:t> pointer</a:t>
            </a:r>
          </a:p>
          <a:p>
            <a:pPr>
              <a:lnSpc>
                <a:spcPct val="100000"/>
              </a:lnSpc>
              <a:spcBef>
                <a:spcPts val="600"/>
              </a:spcBef>
            </a:pPr>
            <a:r>
              <a:rPr lang="en-GB" dirty="0"/>
              <a:t>Here, 5 is assigned to the variable </a:t>
            </a:r>
            <a:r>
              <a:rPr lang="en-GB" b="1" i="1" dirty="0"/>
              <a:t>var</a:t>
            </a:r>
            <a:r>
              <a:rPr lang="en-GB" dirty="0"/>
              <a:t>. And, the address of </a:t>
            </a:r>
            <a:r>
              <a:rPr lang="en-GB" b="1" i="1" dirty="0"/>
              <a:t>var</a:t>
            </a:r>
            <a:r>
              <a:rPr lang="en-GB" dirty="0"/>
              <a:t> is assigned to </a:t>
            </a:r>
            <a:r>
              <a:rPr lang="en-GB" b="1" i="1" dirty="0" err="1"/>
              <a:t>pointVar</a:t>
            </a:r>
            <a:r>
              <a:rPr lang="en-GB" dirty="0"/>
              <a:t> pointer with the statement </a:t>
            </a:r>
            <a:r>
              <a:rPr lang="en-GB" i="1" dirty="0" err="1">
                <a:solidFill>
                  <a:srgbClr val="FF0000"/>
                </a:solidFill>
              </a:rPr>
              <a:t>pointVar</a:t>
            </a:r>
            <a:r>
              <a:rPr lang="en-GB" i="1" dirty="0">
                <a:solidFill>
                  <a:srgbClr val="FF0000"/>
                </a:solidFill>
              </a:rPr>
              <a:t> = &amp;var</a:t>
            </a:r>
            <a:endParaRPr lang="en-NG" i="1" dirty="0">
              <a:solidFill>
                <a:srgbClr val="FF0000"/>
              </a:solidFill>
            </a:endParaRP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12" name="Title 1">
            <a:extLst>
              <a:ext uri="{FF2B5EF4-FFF2-40B4-BE49-F238E27FC236}">
                <a16:creationId xmlns:a16="http://schemas.microsoft.com/office/drawing/2014/main" id="{73BA62C6-BD96-2223-ACD3-C276057BC373}"/>
              </a:ext>
            </a:extLst>
          </p:cNvPr>
          <p:cNvSpPr txBox="1">
            <a:spLocks/>
          </p:cNvSpPr>
          <p:nvPr/>
        </p:nvSpPr>
        <p:spPr>
          <a:xfrm>
            <a:off x="318679" y="1161794"/>
            <a:ext cx="4783408" cy="525815"/>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GB" sz="2400" b="1" cap="none" dirty="0">
                <a:solidFill>
                  <a:srgbClr val="0070C0"/>
                </a:solidFill>
                <a:effectLst>
                  <a:outerShdw blurRad="38100" dist="38100" dir="2700000" algn="tl">
                    <a:srgbClr val="000000">
                      <a:alpha val="43137"/>
                    </a:srgbClr>
                  </a:outerShdw>
                </a:effectLst>
                <a:latin typeface="Georgia" panose="02040502050405020303" pitchFamily="18" charset="0"/>
              </a:rPr>
              <a:t>Assigning addresses to pointers</a:t>
            </a:r>
          </a:p>
        </p:txBody>
      </p:sp>
      <p:grpSp>
        <p:nvGrpSpPr>
          <p:cNvPr id="8" name="Group 7">
            <a:extLst>
              <a:ext uri="{FF2B5EF4-FFF2-40B4-BE49-F238E27FC236}">
                <a16:creationId xmlns:a16="http://schemas.microsoft.com/office/drawing/2014/main" id="{93831B18-2A8A-DB30-4CBB-8D0DDDF0E21C}"/>
              </a:ext>
            </a:extLst>
          </p:cNvPr>
          <p:cNvGrpSpPr/>
          <p:nvPr/>
        </p:nvGrpSpPr>
        <p:grpSpPr>
          <a:xfrm>
            <a:off x="7435096" y="3389244"/>
            <a:ext cx="3843130" cy="1421296"/>
            <a:chOff x="3047999" y="1522520"/>
            <a:chExt cx="3843130" cy="2246690"/>
          </a:xfrm>
        </p:grpSpPr>
        <p:grpSp>
          <p:nvGrpSpPr>
            <p:cNvPr id="9" name="Group 8">
              <a:extLst>
                <a:ext uri="{FF2B5EF4-FFF2-40B4-BE49-F238E27FC236}">
                  <a16:creationId xmlns:a16="http://schemas.microsoft.com/office/drawing/2014/main" id="{49C3FAF3-FDB9-D0CB-2953-3E051436F34F}"/>
                </a:ext>
              </a:extLst>
            </p:cNvPr>
            <p:cNvGrpSpPr/>
            <p:nvPr/>
          </p:nvGrpSpPr>
          <p:grpSpPr>
            <a:xfrm>
              <a:off x="3790121" y="1522520"/>
              <a:ext cx="2305878" cy="1145176"/>
              <a:chOff x="3790121" y="1522520"/>
              <a:chExt cx="2305878" cy="1145176"/>
            </a:xfrm>
          </p:grpSpPr>
          <p:grpSp>
            <p:nvGrpSpPr>
              <p:cNvPr id="25" name="Group 24">
                <a:extLst>
                  <a:ext uri="{FF2B5EF4-FFF2-40B4-BE49-F238E27FC236}">
                    <a16:creationId xmlns:a16="http://schemas.microsoft.com/office/drawing/2014/main" id="{93C879B4-00A2-0099-BF2A-6C419B08FB71}"/>
                  </a:ext>
                </a:extLst>
              </p:cNvPr>
              <p:cNvGrpSpPr/>
              <p:nvPr/>
            </p:nvGrpSpPr>
            <p:grpSpPr>
              <a:xfrm>
                <a:off x="3790121" y="1954696"/>
                <a:ext cx="2305878" cy="371061"/>
                <a:chOff x="3710608" y="1888435"/>
                <a:chExt cx="2305878" cy="371061"/>
              </a:xfrm>
            </p:grpSpPr>
            <p:sp>
              <p:nvSpPr>
                <p:cNvPr id="30" name="Rectangle 29">
                  <a:extLst>
                    <a:ext uri="{FF2B5EF4-FFF2-40B4-BE49-F238E27FC236}">
                      <a16:creationId xmlns:a16="http://schemas.microsoft.com/office/drawing/2014/main" id="{B43A6DCF-C227-304A-4F22-D63AA8A95471}"/>
                    </a:ext>
                  </a:extLst>
                </p:cNvPr>
                <p:cNvSpPr/>
                <p:nvPr/>
              </p:nvSpPr>
              <p:spPr>
                <a:xfrm>
                  <a:off x="5247860" y="1888435"/>
                  <a:ext cx="768626" cy="37106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G"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DD8426EF-5CA1-4BEB-35F1-D3330BAEA03F}"/>
                    </a:ext>
                  </a:extLst>
                </p:cNvPr>
                <p:cNvSpPr/>
                <p:nvPr/>
              </p:nvSpPr>
              <p:spPr>
                <a:xfrm>
                  <a:off x="4479234" y="1888435"/>
                  <a:ext cx="768626" cy="37106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rPr>
                    <a:t>5</a:t>
                  </a:r>
                  <a:endParaRPr kumimoji="0" lang="en-NG"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A8B9577-20DB-50D1-A731-010AA752DFB3}"/>
                    </a:ext>
                  </a:extLst>
                </p:cNvPr>
                <p:cNvSpPr/>
                <p:nvPr/>
              </p:nvSpPr>
              <p:spPr>
                <a:xfrm>
                  <a:off x="3710608" y="1888435"/>
                  <a:ext cx="768626" cy="37106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G"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sp>
            <p:nvSpPr>
              <p:cNvPr id="26" name="TextBox 25">
                <a:extLst>
                  <a:ext uri="{FF2B5EF4-FFF2-40B4-BE49-F238E27FC236}">
                    <a16:creationId xmlns:a16="http://schemas.microsoft.com/office/drawing/2014/main" id="{E7123D4F-52CE-B66F-07D1-E736B8D287FF}"/>
                  </a:ext>
                </a:extLst>
              </p:cNvPr>
              <p:cNvSpPr txBox="1"/>
              <p:nvPr/>
            </p:nvSpPr>
            <p:spPr>
              <a:xfrm>
                <a:off x="4704949" y="1522520"/>
                <a:ext cx="47622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rPr>
                  <a:t>var</a:t>
                </a:r>
                <a:endParaRPr kumimoji="0" lang="en-NG" sz="1800" b="0" i="0" u="none" strike="noStrike" kern="0" cap="none" spc="0" normalizeH="0" baseline="0" noProof="0" dirty="0">
                  <a:ln>
                    <a:noFill/>
                  </a:ln>
                  <a:solidFill>
                    <a:prstClr val="black"/>
                  </a:solidFill>
                  <a:effectLst/>
                  <a:uLnTx/>
                  <a:uFillTx/>
                  <a:latin typeface="Calibri" panose="020F0502020204030204"/>
                </a:endParaRPr>
              </a:p>
            </p:txBody>
          </p:sp>
          <p:sp>
            <p:nvSpPr>
              <p:cNvPr id="27" name="TextBox 26">
                <a:extLst>
                  <a:ext uri="{FF2B5EF4-FFF2-40B4-BE49-F238E27FC236}">
                    <a16:creationId xmlns:a16="http://schemas.microsoft.com/office/drawing/2014/main" id="{0620A11D-620A-2991-3C6D-B82E955D8D46}"/>
                  </a:ext>
                </a:extLst>
              </p:cNvPr>
              <p:cNvSpPr txBox="1"/>
              <p:nvPr/>
            </p:nvSpPr>
            <p:spPr>
              <a:xfrm>
                <a:off x="3858848" y="2298364"/>
                <a:ext cx="652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rPr>
                  <a:t>1706</a:t>
                </a:r>
                <a:endParaRPr kumimoji="0" lang="en-NG" sz="1800" b="0" i="0" u="none" strike="noStrike" kern="0" cap="none" spc="0" normalizeH="0" baseline="0" noProof="0" dirty="0">
                  <a:ln>
                    <a:noFill/>
                  </a:ln>
                  <a:solidFill>
                    <a:prstClr val="black"/>
                  </a:solidFill>
                  <a:effectLst/>
                  <a:uLnTx/>
                  <a:uFillTx/>
                  <a:latin typeface="Calibri" panose="020F0502020204030204"/>
                </a:endParaRPr>
              </a:p>
            </p:txBody>
          </p:sp>
          <p:sp>
            <p:nvSpPr>
              <p:cNvPr id="28" name="TextBox 27">
                <a:extLst>
                  <a:ext uri="{FF2B5EF4-FFF2-40B4-BE49-F238E27FC236}">
                    <a16:creationId xmlns:a16="http://schemas.microsoft.com/office/drawing/2014/main" id="{800AA7B5-109A-220D-5E08-18A3B436201E}"/>
                  </a:ext>
                </a:extLst>
              </p:cNvPr>
              <p:cNvSpPr txBox="1"/>
              <p:nvPr/>
            </p:nvSpPr>
            <p:spPr>
              <a:xfrm>
                <a:off x="4585251" y="2277452"/>
                <a:ext cx="652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rPr>
                  <a:t>1707</a:t>
                </a:r>
                <a:endParaRPr kumimoji="0" lang="en-NG" sz="1800" b="0" i="0" u="none" strike="noStrike" kern="0" cap="none" spc="0" normalizeH="0" baseline="0" noProof="0" dirty="0">
                  <a:ln>
                    <a:noFill/>
                  </a:ln>
                  <a:solidFill>
                    <a:prstClr val="black"/>
                  </a:solidFill>
                  <a:effectLst/>
                  <a:uLnTx/>
                  <a:uFillTx/>
                  <a:latin typeface="Calibri" panose="020F0502020204030204"/>
                </a:endParaRPr>
              </a:p>
            </p:txBody>
          </p:sp>
          <p:sp>
            <p:nvSpPr>
              <p:cNvPr id="29" name="TextBox 28">
                <a:extLst>
                  <a:ext uri="{FF2B5EF4-FFF2-40B4-BE49-F238E27FC236}">
                    <a16:creationId xmlns:a16="http://schemas.microsoft.com/office/drawing/2014/main" id="{7F14C94B-1948-E05F-FE6D-709113380932}"/>
                  </a:ext>
                </a:extLst>
              </p:cNvPr>
              <p:cNvSpPr txBox="1"/>
              <p:nvPr/>
            </p:nvSpPr>
            <p:spPr>
              <a:xfrm>
                <a:off x="5385314" y="2277452"/>
                <a:ext cx="652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rPr>
                  <a:t>1708</a:t>
                </a:r>
                <a:endParaRPr kumimoji="0" lang="en-NG" sz="1800" b="0" i="0" u="none" strike="noStrike" kern="0" cap="none" spc="0" normalizeH="0" baseline="0" noProof="0" dirty="0">
                  <a:ln>
                    <a:noFill/>
                  </a:ln>
                  <a:solidFill>
                    <a:prstClr val="black"/>
                  </a:solidFill>
                  <a:effectLst/>
                  <a:uLnTx/>
                  <a:uFillTx/>
                  <a:latin typeface="Calibri" panose="020F0502020204030204"/>
                </a:endParaRPr>
              </a:p>
            </p:txBody>
          </p:sp>
        </p:grpSp>
        <p:grpSp>
          <p:nvGrpSpPr>
            <p:cNvPr id="10" name="Group 9">
              <a:extLst>
                <a:ext uri="{FF2B5EF4-FFF2-40B4-BE49-F238E27FC236}">
                  <a16:creationId xmlns:a16="http://schemas.microsoft.com/office/drawing/2014/main" id="{8C3FC165-C259-1198-8088-873A79686B32}"/>
                </a:ext>
              </a:extLst>
            </p:cNvPr>
            <p:cNvGrpSpPr/>
            <p:nvPr/>
          </p:nvGrpSpPr>
          <p:grpSpPr>
            <a:xfrm>
              <a:off x="3047999" y="2651053"/>
              <a:ext cx="3843130" cy="1118157"/>
              <a:chOff x="3047999" y="2651053"/>
              <a:chExt cx="3843130" cy="1118157"/>
            </a:xfrm>
          </p:grpSpPr>
          <p:grpSp>
            <p:nvGrpSpPr>
              <p:cNvPr id="11" name="Group 10">
                <a:extLst>
                  <a:ext uri="{FF2B5EF4-FFF2-40B4-BE49-F238E27FC236}">
                    <a16:creationId xmlns:a16="http://schemas.microsoft.com/office/drawing/2014/main" id="{67D394E8-2F26-3EE2-8AC9-2AE634AEEA85}"/>
                  </a:ext>
                </a:extLst>
              </p:cNvPr>
              <p:cNvGrpSpPr/>
              <p:nvPr/>
            </p:nvGrpSpPr>
            <p:grpSpPr>
              <a:xfrm>
                <a:off x="3047999" y="3057936"/>
                <a:ext cx="3843130" cy="371064"/>
                <a:chOff x="2358886" y="3004928"/>
                <a:chExt cx="3843130" cy="371064"/>
              </a:xfrm>
            </p:grpSpPr>
            <p:sp>
              <p:nvSpPr>
                <p:cNvPr id="20" name="Rectangle 19">
                  <a:extLst>
                    <a:ext uri="{FF2B5EF4-FFF2-40B4-BE49-F238E27FC236}">
                      <a16:creationId xmlns:a16="http://schemas.microsoft.com/office/drawing/2014/main" id="{D3CC98EB-8F0A-3521-C07B-4E410C226DCC}"/>
                    </a:ext>
                  </a:extLst>
                </p:cNvPr>
                <p:cNvSpPr/>
                <p:nvPr/>
              </p:nvSpPr>
              <p:spPr>
                <a:xfrm>
                  <a:off x="5433390" y="3004928"/>
                  <a:ext cx="768626" cy="37106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G"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CEE7968-808A-B631-106C-3CC0BBA8298D}"/>
                    </a:ext>
                  </a:extLst>
                </p:cNvPr>
                <p:cNvSpPr/>
                <p:nvPr/>
              </p:nvSpPr>
              <p:spPr>
                <a:xfrm>
                  <a:off x="4664764" y="3004929"/>
                  <a:ext cx="768626" cy="37106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rPr>
                    <a:t>1707</a:t>
                  </a:r>
                  <a:endParaRPr kumimoji="0" lang="en-NG"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FA2B260-980F-A9E4-E9CD-CE0627299653}"/>
                    </a:ext>
                  </a:extLst>
                </p:cNvPr>
                <p:cNvSpPr/>
                <p:nvPr/>
              </p:nvSpPr>
              <p:spPr>
                <a:xfrm>
                  <a:off x="3896138" y="3004930"/>
                  <a:ext cx="768626" cy="37106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G"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812294CC-3AD2-9C37-2348-ECC65F5986AC}"/>
                    </a:ext>
                  </a:extLst>
                </p:cNvPr>
                <p:cNvSpPr/>
                <p:nvPr/>
              </p:nvSpPr>
              <p:spPr>
                <a:xfrm>
                  <a:off x="3127512" y="3004931"/>
                  <a:ext cx="768626" cy="37106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G"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63534F87-8BAC-0960-E70F-341FF0302722}"/>
                    </a:ext>
                  </a:extLst>
                </p:cNvPr>
                <p:cNvSpPr/>
                <p:nvPr/>
              </p:nvSpPr>
              <p:spPr>
                <a:xfrm>
                  <a:off x="2358886" y="3004931"/>
                  <a:ext cx="768626" cy="37106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G"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23895D4A-3C97-897F-9600-C0FE5360F541}"/>
                  </a:ext>
                </a:extLst>
              </p:cNvPr>
              <p:cNvSpPr txBox="1"/>
              <p:nvPr/>
            </p:nvSpPr>
            <p:spPr>
              <a:xfrm>
                <a:off x="5310824" y="2651053"/>
                <a:ext cx="810991"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err="1">
                    <a:ln>
                      <a:noFill/>
                    </a:ln>
                    <a:solidFill>
                      <a:prstClr val="black"/>
                    </a:solidFill>
                    <a:effectLst/>
                    <a:uLnTx/>
                    <a:uFillTx/>
                    <a:latin typeface="Calibri" panose="020F0502020204030204"/>
                  </a:rPr>
                  <a:t>pointVar</a:t>
                </a:r>
                <a:endParaRPr kumimoji="0" lang="en-NG" sz="1400" b="0" i="0" u="none" strike="noStrike" kern="0" cap="none" spc="0" normalizeH="0" baseline="0" noProof="0" dirty="0">
                  <a:ln>
                    <a:noFill/>
                  </a:ln>
                  <a:solidFill>
                    <a:prstClr val="black"/>
                  </a:solidFill>
                  <a:effectLst/>
                  <a:uLnTx/>
                  <a:uFillTx/>
                  <a:latin typeface="Calibri" panose="020F0502020204030204"/>
                </a:endParaRPr>
              </a:p>
            </p:txBody>
          </p:sp>
          <p:sp>
            <p:nvSpPr>
              <p:cNvPr id="15" name="TextBox 14">
                <a:extLst>
                  <a:ext uri="{FF2B5EF4-FFF2-40B4-BE49-F238E27FC236}">
                    <a16:creationId xmlns:a16="http://schemas.microsoft.com/office/drawing/2014/main" id="{9032C790-7052-EF3E-95A8-00F7375BC9A8}"/>
                  </a:ext>
                </a:extLst>
              </p:cNvPr>
              <p:cNvSpPr txBox="1"/>
              <p:nvPr/>
            </p:nvSpPr>
            <p:spPr>
              <a:xfrm>
                <a:off x="3133364" y="3383310"/>
                <a:ext cx="652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rPr>
                  <a:t>3002</a:t>
                </a:r>
                <a:endParaRPr kumimoji="0" lang="en-NG" sz="1800" b="0" i="0" u="none" strike="noStrike" kern="0" cap="none" spc="0" normalizeH="0" baseline="0" noProof="0" dirty="0">
                  <a:ln>
                    <a:noFill/>
                  </a:ln>
                  <a:solidFill>
                    <a:prstClr val="black"/>
                  </a:solidFill>
                  <a:effectLst/>
                  <a:uLnTx/>
                  <a:uFillTx/>
                  <a:latin typeface="Calibri" panose="020F0502020204030204"/>
                </a:endParaRPr>
              </a:p>
            </p:txBody>
          </p:sp>
          <p:sp>
            <p:nvSpPr>
              <p:cNvPr id="16" name="TextBox 15">
                <a:extLst>
                  <a:ext uri="{FF2B5EF4-FFF2-40B4-BE49-F238E27FC236}">
                    <a16:creationId xmlns:a16="http://schemas.microsoft.com/office/drawing/2014/main" id="{17401BEC-1352-C385-E423-7F5268B9B732}"/>
                  </a:ext>
                </a:extLst>
              </p:cNvPr>
              <p:cNvSpPr txBox="1"/>
              <p:nvPr/>
            </p:nvSpPr>
            <p:spPr>
              <a:xfrm>
                <a:off x="3871472" y="3399878"/>
                <a:ext cx="652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rPr>
                  <a:t>3003</a:t>
                </a:r>
                <a:endParaRPr kumimoji="0" lang="en-NG" sz="1800" b="0" i="0" u="none" strike="noStrike" kern="0" cap="none" spc="0" normalizeH="0" baseline="0" noProof="0" dirty="0">
                  <a:ln>
                    <a:noFill/>
                  </a:ln>
                  <a:solidFill>
                    <a:prstClr val="black"/>
                  </a:solidFill>
                  <a:effectLst/>
                  <a:uLnTx/>
                  <a:uFillTx/>
                  <a:latin typeface="Calibri" panose="020F0502020204030204"/>
                </a:endParaRPr>
              </a:p>
            </p:txBody>
          </p:sp>
          <p:sp>
            <p:nvSpPr>
              <p:cNvPr id="17" name="TextBox 16">
                <a:extLst>
                  <a:ext uri="{FF2B5EF4-FFF2-40B4-BE49-F238E27FC236}">
                    <a16:creationId xmlns:a16="http://schemas.microsoft.com/office/drawing/2014/main" id="{11F366E7-E800-E201-CE31-69F069D06018}"/>
                  </a:ext>
                </a:extLst>
              </p:cNvPr>
              <p:cNvSpPr txBox="1"/>
              <p:nvPr/>
            </p:nvSpPr>
            <p:spPr>
              <a:xfrm>
                <a:off x="4643024" y="3393246"/>
                <a:ext cx="652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rPr>
                  <a:t>3004</a:t>
                </a:r>
                <a:endParaRPr kumimoji="0" lang="en-NG" sz="1800" b="0" i="0" u="none" strike="noStrike" kern="0" cap="none" spc="0" normalizeH="0" baseline="0" noProof="0" dirty="0">
                  <a:ln>
                    <a:noFill/>
                  </a:ln>
                  <a:solidFill>
                    <a:prstClr val="black"/>
                  </a:solidFill>
                  <a:effectLst/>
                  <a:uLnTx/>
                  <a:uFillTx/>
                  <a:latin typeface="Calibri" panose="020F0502020204030204"/>
                </a:endParaRPr>
              </a:p>
            </p:txBody>
          </p:sp>
          <p:sp>
            <p:nvSpPr>
              <p:cNvPr id="18" name="TextBox 17">
                <a:extLst>
                  <a:ext uri="{FF2B5EF4-FFF2-40B4-BE49-F238E27FC236}">
                    <a16:creationId xmlns:a16="http://schemas.microsoft.com/office/drawing/2014/main" id="{03D6CA2F-F32F-BB81-4EAD-A4BC4B131BC4}"/>
                  </a:ext>
                </a:extLst>
              </p:cNvPr>
              <p:cNvSpPr txBox="1"/>
              <p:nvPr/>
            </p:nvSpPr>
            <p:spPr>
              <a:xfrm>
                <a:off x="5431842" y="3383310"/>
                <a:ext cx="652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rPr>
                  <a:t>3005</a:t>
                </a:r>
                <a:endParaRPr kumimoji="0" lang="en-NG" sz="1800" b="0" i="0" u="none" strike="noStrike" kern="0" cap="none" spc="0" normalizeH="0" baseline="0" noProof="0" dirty="0">
                  <a:ln>
                    <a:noFill/>
                  </a:ln>
                  <a:solidFill>
                    <a:prstClr val="black"/>
                  </a:solidFill>
                  <a:effectLst/>
                  <a:uLnTx/>
                  <a:uFillTx/>
                  <a:latin typeface="Calibri" panose="020F0502020204030204"/>
                </a:endParaRPr>
              </a:p>
            </p:txBody>
          </p:sp>
          <p:sp>
            <p:nvSpPr>
              <p:cNvPr id="19" name="TextBox 18">
                <a:extLst>
                  <a:ext uri="{FF2B5EF4-FFF2-40B4-BE49-F238E27FC236}">
                    <a16:creationId xmlns:a16="http://schemas.microsoft.com/office/drawing/2014/main" id="{A2D070FE-D471-9E5B-78AB-441D74C67BEB}"/>
                  </a:ext>
                </a:extLst>
              </p:cNvPr>
              <p:cNvSpPr txBox="1"/>
              <p:nvPr/>
            </p:nvSpPr>
            <p:spPr>
              <a:xfrm>
                <a:off x="6189685" y="3399878"/>
                <a:ext cx="652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rPr>
                  <a:t>3006</a:t>
                </a:r>
                <a:endParaRPr kumimoji="0" lang="en-NG" sz="1800" b="0" i="0" u="none" strike="noStrike" kern="0" cap="none" spc="0" normalizeH="0" baseline="0" noProof="0" dirty="0">
                  <a:ln>
                    <a:noFill/>
                  </a:ln>
                  <a:solidFill>
                    <a:prstClr val="black"/>
                  </a:solidFill>
                  <a:effectLst/>
                  <a:uLnTx/>
                  <a:uFillTx/>
                  <a:latin typeface="Calibri" panose="020F0502020204030204"/>
                </a:endParaRPr>
              </a:p>
            </p:txBody>
          </p:sp>
        </p:grpSp>
      </p:grpSp>
    </p:spTree>
    <p:extLst>
      <p:ext uri="{BB962C8B-B14F-4D97-AF65-F5344CB8AC3E}">
        <p14:creationId xmlns:p14="http://schemas.microsoft.com/office/powerpoint/2010/main" val="109090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272135" y="324889"/>
            <a:ext cx="9603275" cy="657469"/>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Pointers</a:t>
            </a:r>
          </a:p>
        </p:txBody>
      </p:sp>
      <p:sp>
        <p:nvSpPr>
          <p:cNvPr id="7" name="Content Placeholder 6">
            <a:extLst>
              <a:ext uri="{FF2B5EF4-FFF2-40B4-BE49-F238E27FC236}">
                <a16:creationId xmlns:a16="http://schemas.microsoft.com/office/drawing/2014/main" id="{B3EB5C4E-680D-847B-5F0C-009D4C571A72}"/>
              </a:ext>
            </a:extLst>
          </p:cNvPr>
          <p:cNvSpPr>
            <a:spLocks noGrp="1"/>
          </p:cNvSpPr>
          <p:nvPr>
            <p:ph sz="half" idx="4294967295"/>
          </p:nvPr>
        </p:nvSpPr>
        <p:spPr>
          <a:xfrm>
            <a:off x="596349" y="2017713"/>
            <a:ext cx="10887446" cy="4011612"/>
          </a:xfrm>
        </p:spPr>
        <p:txBody>
          <a:bodyPr>
            <a:normAutofit/>
          </a:bodyPr>
          <a:lstStyle/>
          <a:p>
            <a:r>
              <a:rPr lang="en-GB" sz="2400" dirty="0"/>
              <a:t>Values held by variables could be accessed through the variables that store their respective addresses.</a:t>
            </a:r>
          </a:p>
          <a:p>
            <a:r>
              <a:rPr lang="en-GB" sz="2400" dirty="0"/>
              <a:t>This is done by preceding the pointer name with the dereference operator (*).</a:t>
            </a:r>
          </a:p>
          <a:p>
            <a:pPr marL="0" indent="0">
              <a:lnSpc>
                <a:spcPct val="110000"/>
              </a:lnSpc>
              <a:buNone/>
            </a:pPr>
            <a:r>
              <a:rPr lang="en-GB" sz="2400" dirty="0"/>
              <a:t>	</a:t>
            </a:r>
            <a:r>
              <a:rPr lang="en-GB" sz="2400" dirty="0">
                <a:solidFill>
                  <a:srgbClr val="FF0000"/>
                </a:solidFill>
              </a:rPr>
              <a:t>int* </a:t>
            </a:r>
            <a:r>
              <a:rPr lang="en-GB" sz="2400" dirty="0" err="1">
                <a:solidFill>
                  <a:srgbClr val="FF0000"/>
                </a:solidFill>
              </a:rPr>
              <a:t>pointVar</a:t>
            </a:r>
            <a:r>
              <a:rPr lang="en-GB" sz="2400" dirty="0">
                <a:solidFill>
                  <a:srgbClr val="FF0000"/>
                </a:solidFill>
              </a:rPr>
              <a:t>, var; //variable and pointer declaration</a:t>
            </a:r>
          </a:p>
          <a:p>
            <a:pPr marL="0" indent="0">
              <a:lnSpc>
                <a:spcPct val="110000"/>
              </a:lnSpc>
              <a:buNone/>
            </a:pPr>
            <a:r>
              <a:rPr lang="en-GB" sz="2400" dirty="0">
                <a:solidFill>
                  <a:srgbClr val="FF0000"/>
                </a:solidFill>
              </a:rPr>
              <a:t>	var = 5;</a:t>
            </a:r>
          </a:p>
          <a:p>
            <a:pPr marL="0" indent="0">
              <a:lnSpc>
                <a:spcPct val="110000"/>
              </a:lnSpc>
              <a:buNone/>
            </a:pPr>
            <a:r>
              <a:rPr lang="en-GB" sz="2400" dirty="0">
                <a:solidFill>
                  <a:srgbClr val="FF0000"/>
                </a:solidFill>
              </a:rPr>
              <a:t>	</a:t>
            </a:r>
            <a:r>
              <a:rPr lang="en-GB" sz="2400" dirty="0" err="1">
                <a:solidFill>
                  <a:srgbClr val="FF0000"/>
                </a:solidFill>
              </a:rPr>
              <a:t>pointVar</a:t>
            </a:r>
            <a:r>
              <a:rPr lang="en-GB" sz="2400" dirty="0">
                <a:solidFill>
                  <a:srgbClr val="FF0000"/>
                </a:solidFill>
              </a:rPr>
              <a:t> = &amp;var;  //assign address of var to </a:t>
            </a:r>
            <a:r>
              <a:rPr lang="en-GB" sz="2400" dirty="0" err="1">
                <a:solidFill>
                  <a:srgbClr val="FF0000"/>
                </a:solidFill>
              </a:rPr>
              <a:t>pointVar</a:t>
            </a:r>
            <a:endParaRPr lang="en-GB" sz="2400" dirty="0">
              <a:solidFill>
                <a:srgbClr val="FF0000"/>
              </a:solidFill>
            </a:endParaRPr>
          </a:p>
          <a:p>
            <a:pPr marL="0" indent="0">
              <a:lnSpc>
                <a:spcPct val="110000"/>
              </a:lnSpc>
              <a:buNone/>
            </a:pPr>
            <a:r>
              <a:rPr lang="en-GB" sz="2400" dirty="0">
                <a:solidFill>
                  <a:srgbClr val="FF0000"/>
                </a:solidFill>
              </a:rPr>
              <a:t>	</a:t>
            </a:r>
            <a:r>
              <a:rPr lang="en-GB" sz="2400" dirty="0" err="1">
                <a:solidFill>
                  <a:srgbClr val="FF0000"/>
                </a:solidFill>
              </a:rPr>
              <a:t>cout</a:t>
            </a:r>
            <a:r>
              <a:rPr lang="en-GB" sz="2400" dirty="0">
                <a:solidFill>
                  <a:srgbClr val="FF0000"/>
                </a:solidFill>
              </a:rPr>
              <a:t> &lt;&lt; *</a:t>
            </a:r>
            <a:r>
              <a:rPr lang="en-GB" sz="2400" dirty="0" err="1">
                <a:solidFill>
                  <a:srgbClr val="FF0000"/>
                </a:solidFill>
              </a:rPr>
              <a:t>pointVar</a:t>
            </a:r>
            <a:r>
              <a:rPr lang="en-GB" sz="2400" dirty="0">
                <a:solidFill>
                  <a:srgbClr val="FF0000"/>
                </a:solidFill>
              </a:rPr>
              <a:t> &lt;&lt; </a:t>
            </a:r>
            <a:r>
              <a:rPr lang="en-GB" sz="2400" dirty="0" err="1">
                <a:solidFill>
                  <a:srgbClr val="FF0000"/>
                </a:solidFill>
              </a:rPr>
              <a:t>endl</a:t>
            </a:r>
            <a:r>
              <a:rPr lang="en-GB" sz="2400" dirty="0">
                <a:solidFill>
                  <a:srgbClr val="FF0000"/>
                </a:solidFill>
              </a:rPr>
              <a:t>;   // access value pointed by </a:t>
            </a:r>
            <a:r>
              <a:rPr lang="en-GB" sz="2400" dirty="0" err="1">
                <a:solidFill>
                  <a:srgbClr val="FF0000"/>
                </a:solidFill>
              </a:rPr>
              <a:t>pointVar</a:t>
            </a:r>
            <a:endParaRPr lang="en-GB" sz="2400" dirty="0">
              <a:solidFill>
                <a:srgbClr val="FF0000"/>
              </a:solidFill>
            </a:endParaRPr>
          </a:p>
          <a:p>
            <a:endParaRPr lang="en-NG" sz="2400" dirty="0"/>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sp>
        <p:nvSpPr>
          <p:cNvPr id="13" name="Title 1">
            <a:extLst>
              <a:ext uri="{FF2B5EF4-FFF2-40B4-BE49-F238E27FC236}">
                <a16:creationId xmlns:a16="http://schemas.microsoft.com/office/drawing/2014/main" id="{42A9BB30-EC80-93EE-0CFA-560315EC8337}"/>
              </a:ext>
            </a:extLst>
          </p:cNvPr>
          <p:cNvSpPr txBox="1">
            <a:spLocks/>
          </p:cNvSpPr>
          <p:nvPr/>
        </p:nvSpPr>
        <p:spPr>
          <a:xfrm>
            <a:off x="272135" y="1476147"/>
            <a:ext cx="10019269" cy="38950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GB" sz="2000" b="1" cap="none" dirty="0">
                <a:solidFill>
                  <a:srgbClr val="0070C0"/>
                </a:solidFill>
                <a:effectLst>
                  <a:outerShdw blurRad="38100" dist="38100" dir="2700000" algn="tl">
                    <a:srgbClr val="000000">
                      <a:alpha val="43137"/>
                    </a:srgbClr>
                  </a:outerShdw>
                </a:effectLst>
                <a:latin typeface="Georgia" panose="02040502050405020303" pitchFamily="18" charset="0"/>
              </a:rPr>
              <a:t>Getting the value of a variable using pointer</a:t>
            </a:r>
          </a:p>
        </p:txBody>
      </p:sp>
    </p:spTree>
    <p:extLst>
      <p:ext uri="{BB962C8B-B14F-4D97-AF65-F5344CB8AC3E}">
        <p14:creationId xmlns:p14="http://schemas.microsoft.com/office/powerpoint/2010/main" val="1332238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2DA-7206-8AD7-CCDF-46116A0F1912}"/>
              </a:ext>
            </a:extLst>
          </p:cNvPr>
          <p:cNvSpPr>
            <a:spLocks noGrp="1"/>
          </p:cNvSpPr>
          <p:nvPr>
            <p:ph type="title"/>
          </p:nvPr>
        </p:nvSpPr>
        <p:spPr>
          <a:xfrm>
            <a:off x="338396" y="193360"/>
            <a:ext cx="9603275" cy="654779"/>
          </a:xfrm>
        </p:spPr>
        <p:txBody>
          <a:bodyPr>
            <a:normAutofit/>
          </a:bodyPr>
          <a:lstStyle/>
          <a:p>
            <a:pPr algn="l"/>
            <a:r>
              <a:rPr lang="en-GB" sz="3600" b="1" cap="none" dirty="0">
                <a:solidFill>
                  <a:srgbClr val="FF0000"/>
                </a:solidFill>
                <a:effectLst>
                  <a:outerShdw blurRad="38100" dist="38100" dir="2700000" algn="tl">
                    <a:srgbClr val="000000">
                      <a:alpha val="43137"/>
                    </a:srgbClr>
                  </a:outerShdw>
                </a:effectLst>
                <a:latin typeface="Georgia" panose="02040502050405020303" pitchFamily="18" charset="0"/>
              </a:rPr>
              <a:t>Pointers</a:t>
            </a:r>
          </a:p>
        </p:txBody>
      </p:sp>
      <p:sp>
        <p:nvSpPr>
          <p:cNvPr id="5" name="Title 1">
            <a:extLst>
              <a:ext uri="{FF2B5EF4-FFF2-40B4-BE49-F238E27FC236}">
                <a16:creationId xmlns:a16="http://schemas.microsoft.com/office/drawing/2014/main" id="{5B3E6B90-7027-B2CC-82BA-B35DE9F03B6E}"/>
              </a:ext>
            </a:extLst>
          </p:cNvPr>
          <p:cNvSpPr txBox="1">
            <a:spLocks/>
          </p:cNvSpPr>
          <p:nvPr/>
        </p:nvSpPr>
        <p:spPr>
          <a:xfrm>
            <a:off x="477704" y="1371862"/>
            <a:ext cx="10800522" cy="48676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endParaRPr lang="en-NG" cap="none" dirty="0"/>
          </a:p>
        </p:txBody>
      </p:sp>
      <p:pic>
        <p:nvPicPr>
          <p:cNvPr id="8" name="Content Placeholder 7">
            <a:extLst>
              <a:ext uri="{FF2B5EF4-FFF2-40B4-BE49-F238E27FC236}">
                <a16:creationId xmlns:a16="http://schemas.microsoft.com/office/drawing/2014/main" id="{68A72C42-5481-F6F1-8F54-1F5274582A42}"/>
              </a:ext>
            </a:extLst>
          </p:cNvPr>
          <p:cNvPicPr>
            <a:picLocks noGrp="1" noChangeAspect="1"/>
          </p:cNvPicPr>
          <p:nvPr>
            <p:ph idx="1"/>
          </p:nvPr>
        </p:nvPicPr>
        <p:blipFill rotWithShape="1">
          <a:blip r:embed="rId2"/>
          <a:srcRect l="10898" t="12257" r="33013" b="19898"/>
          <a:stretch/>
        </p:blipFill>
        <p:spPr bwMode="auto">
          <a:xfrm>
            <a:off x="477704" y="963337"/>
            <a:ext cx="5962853" cy="4867620"/>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819BE263-3D11-7C29-3B43-FB9F015795C0}"/>
              </a:ext>
            </a:extLst>
          </p:cNvPr>
          <p:cNvPicPr>
            <a:picLocks noChangeAspect="1"/>
          </p:cNvPicPr>
          <p:nvPr/>
        </p:nvPicPr>
        <p:blipFill rotWithShape="1">
          <a:blip r:embed="rId3"/>
          <a:srcRect l="8012" t="12827" r="39583" b="61802"/>
          <a:stretch/>
        </p:blipFill>
        <p:spPr bwMode="auto">
          <a:xfrm>
            <a:off x="6639339" y="2040835"/>
            <a:ext cx="5074957" cy="34453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64139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3030</TotalTime>
  <Words>2166</Words>
  <Application>Microsoft Office PowerPoint</Application>
  <PresentationFormat>Widescreen</PresentationFormat>
  <Paragraphs>199</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Berlin Sans FB Demi</vt:lpstr>
      <vt:lpstr>Calibri</vt:lpstr>
      <vt:lpstr>Chiller</vt:lpstr>
      <vt:lpstr>Copperplate Gothic Bold</vt:lpstr>
      <vt:lpstr>Georgia</vt:lpstr>
      <vt:lpstr>Gill Sans MT</vt:lpstr>
      <vt:lpstr>Goudy Stout</vt:lpstr>
      <vt:lpstr>verdana</vt:lpstr>
      <vt:lpstr>Gallery</vt:lpstr>
      <vt:lpstr>POINTER AND DYNAMIC MEMORY IN C++</vt:lpstr>
      <vt:lpstr>CONTENTs</vt:lpstr>
      <vt:lpstr>Addresses in C++</vt:lpstr>
      <vt:lpstr>Addresses in C++</vt:lpstr>
      <vt:lpstr>Pointers</vt:lpstr>
      <vt:lpstr>Pointers</vt:lpstr>
      <vt:lpstr>Pointers</vt:lpstr>
      <vt:lpstr>Pointers</vt:lpstr>
      <vt:lpstr>Pointers</vt:lpstr>
      <vt:lpstr>Pointers</vt:lpstr>
      <vt:lpstr>Pointers</vt:lpstr>
      <vt:lpstr>Pointers and Array</vt:lpstr>
      <vt:lpstr>Pointers and Array</vt:lpstr>
      <vt:lpstr>Passing Pointers to Functions</vt:lpstr>
      <vt:lpstr>Passing Pointers to Functions</vt:lpstr>
      <vt:lpstr>Pointer to Pointer</vt:lpstr>
      <vt:lpstr>Null Pointers</vt:lpstr>
      <vt:lpstr>Common mistakes when working with pointers</vt:lpstr>
      <vt:lpstr>Advantages of using Pointers</vt:lpstr>
      <vt:lpstr>Dynamic memory allocation</vt:lpstr>
      <vt:lpstr>Dynamic memory allocation</vt:lpstr>
      <vt:lpstr>Operators new and new[] </vt:lpstr>
      <vt:lpstr>Operators new and new[] – Exception Handling </vt:lpstr>
      <vt:lpstr>Operators delete and delete[] </vt:lpstr>
      <vt:lpstr>Dynamic Memory Allocation in C</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 program can allocate and release memory dynamically in line with current memory requirements. D</dc:title>
  <dc:creator>SIREN STUDY</dc:creator>
  <cp:lastModifiedBy>SIREN STUDY</cp:lastModifiedBy>
  <cp:revision>14</cp:revision>
  <dcterms:created xsi:type="dcterms:W3CDTF">2022-05-24T16:39:51Z</dcterms:created>
  <dcterms:modified xsi:type="dcterms:W3CDTF">2022-06-06T15:57:51Z</dcterms:modified>
</cp:coreProperties>
</file>