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56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4124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5075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386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9417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643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4641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7213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018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018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328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37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2249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344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761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760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5676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0298CD5-6C1E-4009-B41F-6DF62E31D3BE}" type="datetimeFigureOut">
              <a:rPr lang="en-US" smtClean="0"/>
              <a:pPr/>
              <a:t>8/3/2020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3459592"/>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9530" y="222160"/>
            <a:ext cx="8001000" cy="2804376"/>
          </a:xfrm>
        </p:spPr>
        <p:txBody>
          <a:bodyPr>
            <a:normAutofit fontScale="90000"/>
          </a:bodyPr>
          <a:lstStyle/>
          <a:p>
            <a:r>
              <a:rPr lang="en-US" sz="6000" i="1" dirty="0" smtClean="0">
                <a:solidFill>
                  <a:schemeClr val="accent2">
                    <a:lumMod val="50000"/>
                  </a:schemeClr>
                </a:solidFill>
              </a:rPr>
              <a:t>BABCOCK UNIVERCITY.</a:t>
            </a:r>
            <a:br>
              <a:rPr lang="en-US" sz="6000" i="1" dirty="0" smtClean="0">
                <a:solidFill>
                  <a:schemeClr val="accent2">
                    <a:lumMod val="50000"/>
                  </a:schemeClr>
                </a:solidFill>
              </a:rPr>
            </a:br>
            <a:r>
              <a:rPr lang="en-US" sz="4400" i="1" dirty="0" smtClean="0">
                <a:solidFill>
                  <a:schemeClr val="accent2">
                    <a:lumMod val="50000"/>
                  </a:schemeClr>
                </a:solidFill>
              </a:rPr>
              <a:t>ILISHAN REMO.</a:t>
            </a:r>
            <a:br>
              <a:rPr lang="en-US" sz="4400" i="1" dirty="0" smtClean="0">
                <a:solidFill>
                  <a:schemeClr val="accent2">
                    <a:lumMod val="50000"/>
                  </a:schemeClr>
                </a:solidFill>
              </a:rPr>
            </a:br>
            <a:r>
              <a:rPr lang="en-US" sz="4400" i="1" dirty="0" smtClean="0">
                <a:solidFill>
                  <a:schemeClr val="accent2">
                    <a:lumMod val="50000"/>
                  </a:schemeClr>
                </a:solidFill>
              </a:rPr>
              <a:t>PART TIME PROGRAM.</a:t>
            </a:r>
            <a:r>
              <a:rPr lang="en-US" i="1" dirty="0" smtClean="0">
                <a:solidFill>
                  <a:schemeClr val="accent2">
                    <a:lumMod val="50000"/>
                  </a:schemeClr>
                </a:solidFill>
              </a:rPr>
              <a:t/>
            </a:r>
            <a:br>
              <a:rPr lang="en-US" i="1" dirty="0" smtClean="0">
                <a:solidFill>
                  <a:schemeClr val="accent2">
                    <a:lumMod val="50000"/>
                  </a:schemeClr>
                </a:solidFill>
              </a:rPr>
            </a:br>
            <a:endParaRPr lang="en-US" i="1" dirty="0">
              <a:solidFill>
                <a:schemeClr val="accent2">
                  <a:lumMod val="50000"/>
                </a:schemeClr>
              </a:solidFill>
            </a:endParaRPr>
          </a:p>
        </p:txBody>
      </p:sp>
      <p:sp>
        <p:nvSpPr>
          <p:cNvPr id="3" name="Subtitle 2"/>
          <p:cNvSpPr>
            <a:spLocks noGrp="1"/>
          </p:cNvSpPr>
          <p:nvPr>
            <p:ph type="subTitle" idx="1"/>
          </p:nvPr>
        </p:nvSpPr>
        <p:spPr>
          <a:xfrm>
            <a:off x="684212" y="3026536"/>
            <a:ext cx="6400800" cy="3052291"/>
          </a:xfrm>
        </p:spPr>
        <p:txBody>
          <a:bodyPr>
            <a:normAutofit lnSpcReduction="10000"/>
          </a:bodyPr>
          <a:lstStyle/>
          <a:p>
            <a:endParaRPr lang="en-US" dirty="0" smtClean="0"/>
          </a:p>
          <a:p>
            <a:r>
              <a:rPr lang="en-US" dirty="0" smtClean="0"/>
              <a:t>COURSE TITLE:NIGERIAN PEOPLE AND CULTURE</a:t>
            </a:r>
          </a:p>
          <a:p>
            <a:r>
              <a:rPr lang="en-US" dirty="0" smtClean="0"/>
              <a:t>COURSE CODE: GEDS 134</a:t>
            </a:r>
          </a:p>
          <a:p>
            <a:r>
              <a:rPr lang="en-US" dirty="0" smtClean="0"/>
              <a:t>LECTURER: </a:t>
            </a:r>
            <a:r>
              <a:rPr lang="en-US" dirty="0" err="1" smtClean="0"/>
              <a:t>Nwachukwu</a:t>
            </a:r>
            <a:r>
              <a:rPr lang="en-US" dirty="0" smtClean="0"/>
              <a:t> </a:t>
            </a:r>
            <a:r>
              <a:rPr lang="en-US" dirty="0" err="1" smtClean="0"/>
              <a:t>Chinturu</a:t>
            </a:r>
            <a:r>
              <a:rPr lang="en-US" dirty="0" smtClean="0"/>
              <a:t> </a:t>
            </a:r>
            <a:r>
              <a:rPr lang="en-US" dirty="0" err="1" smtClean="0"/>
              <a:t>Udo</a:t>
            </a:r>
            <a:endParaRPr lang="en-US" dirty="0" smtClean="0"/>
          </a:p>
          <a:p>
            <a:r>
              <a:rPr lang="en-US" dirty="0" smtClean="0"/>
              <a:t>DATE:2/08/2020</a:t>
            </a:r>
          </a:p>
          <a:p>
            <a:r>
              <a:rPr lang="en-US" dirty="0" smtClean="0"/>
              <a:t>GROUP ASSIGNMENT:  PROBLEMS OF NATION-BUILDING IN NIGERIA.</a:t>
            </a:r>
          </a:p>
          <a:p>
            <a:endParaRPr lang="en-US" dirty="0" smtClean="0"/>
          </a:p>
          <a:p>
            <a:endParaRPr lang="en-US" dirty="0"/>
          </a:p>
        </p:txBody>
      </p:sp>
    </p:spTree>
    <p:extLst>
      <p:ext uri="{BB962C8B-B14F-4D97-AF65-F5344CB8AC3E}">
        <p14:creationId xmlns:p14="http://schemas.microsoft.com/office/powerpoint/2010/main" val="113741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58847"/>
            <a:ext cx="12037454" cy="6740307"/>
          </a:xfrm>
          <a:prstGeom prst="rect">
            <a:avLst/>
          </a:prstGeom>
        </p:spPr>
        <p:txBody>
          <a:bodyPr wrap="square">
            <a:spAutoFit/>
          </a:bodyPr>
          <a:lstStyle/>
          <a:p>
            <a:r>
              <a:rPr lang="en-US" dirty="0">
                <a:solidFill>
                  <a:schemeClr val="accent2">
                    <a:lumMod val="50000"/>
                  </a:schemeClr>
                </a:solidFill>
              </a:rPr>
              <a:t> </a:t>
            </a:r>
            <a:r>
              <a:rPr lang="en-US" b="1" dirty="0" smtClean="0">
                <a:solidFill>
                  <a:schemeClr val="accent2">
                    <a:lumMod val="50000"/>
                  </a:schemeClr>
                </a:solidFill>
              </a:rPr>
              <a:t>a. </a:t>
            </a:r>
            <a:r>
              <a:rPr lang="en-US" b="1" dirty="0">
                <a:solidFill>
                  <a:schemeClr val="accent2">
                    <a:lumMod val="50000"/>
                  </a:schemeClr>
                </a:solidFill>
              </a:rPr>
              <a:t>Action Group (AG) and Western Region Crisis </a:t>
            </a:r>
            <a:endParaRPr lang="en-US" b="1" dirty="0" smtClean="0">
              <a:solidFill>
                <a:schemeClr val="accent2">
                  <a:lumMod val="50000"/>
                </a:schemeClr>
              </a:solidFill>
            </a:endParaRPr>
          </a:p>
          <a:p>
            <a:r>
              <a:rPr lang="en-US" dirty="0" smtClean="0">
                <a:solidFill>
                  <a:schemeClr val="bg1">
                    <a:lumMod val="95000"/>
                    <a:lumOff val="5000"/>
                  </a:schemeClr>
                </a:solidFill>
              </a:rPr>
              <a:t>A </a:t>
            </a:r>
            <a:r>
              <a:rPr lang="en-US" dirty="0">
                <a:solidFill>
                  <a:schemeClr val="bg1">
                    <a:lumMod val="95000"/>
                    <a:lumOff val="5000"/>
                  </a:schemeClr>
                </a:solidFill>
              </a:rPr>
              <a:t>dramatic turning point was the Federal and Regional Elections contested by the parties to effect a change or continuity in government. The Northern and Eastern regional and federal elections were held in 1964. The Western regional election was postponed because of the disagreement and differences on tactics among leaders of the AG, particularly between Samuel </a:t>
            </a:r>
            <a:r>
              <a:rPr lang="en-US" dirty="0" err="1">
                <a:solidFill>
                  <a:schemeClr val="bg1">
                    <a:lumMod val="95000"/>
                    <a:lumOff val="5000"/>
                  </a:schemeClr>
                </a:solidFill>
              </a:rPr>
              <a:t>Akintola</a:t>
            </a:r>
            <a:r>
              <a:rPr lang="en-US" dirty="0">
                <a:solidFill>
                  <a:schemeClr val="bg1">
                    <a:lumMod val="95000"/>
                    <a:lumOff val="5000"/>
                  </a:schemeClr>
                </a:solidFill>
              </a:rPr>
              <a:t>, the premier of the Western Region and the deputy leader of the party and Chief </a:t>
            </a:r>
            <a:r>
              <a:rPr lang="en-US" dirty="0" err="1">
                <a:solidFill>
                  <a:schemeClr val="bg1">
                    <a:lumMod val="95000"/>
                    <a:lumOff val="5000"/>
                  </a:schemeClr>
                </a:solidFill>
              </a:rPr>
              <a:t>Obafemi</a:t>
            </a:r>
            <a:r>
              <a:rPr lang="en-US" dirty="0">
                <a:solidFill>
                  <a:schemeClr val="bg1">
                    <a:lumMod val="95000"/>
                    <a:lumOff val="5000"/>
                  </a:schemeClr>
                </a:solidFill>
              </a:rPr>
              <a:t> </a:t>
            </a:r>
            <a:r>
              <a:rPr lang="en-US" dirty="0" err="1">
                <a:solidFill>
                  <a:schemeClr val="bg1">
                    <a:lumMod val="95000"/>
                    <a:lumOff val="5000"/>
                  </a:schemeClr>
                </a:solidFill>
              </a:rPr>
              <a:t>Awolowo</a:t>
            </a:r>
            <a:r>
              <a:rPr lang="en-US" dirty="0">
                <a:solidFill>
                  <a:schemeClr val="bg1">
                    <a:lumMod val="95000"/>
                    <a:lumOff val="5000"/>
                  </a:schemeClr>
                </a:solidFill>
              </a:rPr>
              <a:t>, the party leader and the leader of opposition in the federal parliament. The major cause of the dispute was the fact that while Chief </a:t>
            </a:r>
            <a:r>
              <a:rPr lang="en-US" dirty="0" err="1">
                <a:solidFill>
                  <a:schemeClr val="bg1">
                    <a:lumMod val="95000"/>
                    <a:lumOff val="5000"/>
                  </a:schemeClr>
                </a:solidFill>
              </a:rPr>
              <a:t>Akintola</a:t>
            </a:r>
            <a:r>
              <a:rPr lang="en-US" dirty="0">
                <a:solidFill>
                  <a:schemeClr val="bg1">
                    <a:lumMod val="95000"/>
                    <a:lumOff val="5000"/>
                  </a:schemeClr>
                </a:solidFill>
              </a:rPr>
              <a:t> wanted the AG to enter into a coalition with the Federal Government, this was vehemently opposed by Chief </a:t>
            </a:r>
            <a:r>
              <a:rPr lang="en-US" dirty="0" err="1">
                <a:solidFill>
                  <a:schemeClr val="bg1">
                    <a:lumMod val="95000"/>
                    <a:lumOff val="5000"/>
                  </a:schemeClr>
                </a:solidFill>
              </a:rPr>
              <a:t>Obafemi</a:t>
            </a:r>
            <a:r>
              <a:rPr lang="en-US" dirty="0">
                <a:solidFill>
                  <a:schemeClr val="bg1">
                    <a:lumMod val="95000"/>
                    <a:lumOff val="5000"/>
                  </a:schemeClr>
                </a:solidFill>
              </a:rPr>
              <a:t> </a:t>
            </a:r>
            <a:r>
              <a:rPr lang="en-US" dirty="0" err="1">
                <a:solidFill>
                  <a:schemeClr val="bg1">
                    <a:lumMod val="95000"/>
                    <a:lumOff val="5000"/>
                  </a:schemeClr>
                </a:solidFill>
              </a:rPr>
              <a:t>Awolowo</a:t>
            </a:r>
            <a:r>
              <a:rPr lang="en-US" dirty="0">
                <a:solidFill>
                  <a:schemeClr val="bg1">
                    <a:lumMod val="95000"/>
                    <a:lumOff val="5000"/>
                  </a:schemeClr>
                </a:solidFill>
              </a:rPr>
              <a:t> (</a:t>
            </a:r>
            <a:r>
              <a:rPr lang="en-US" dirty="0" err="1">
                <a:solidFill>
                  <a:schemeClr val="bg1">
                    <a:lumMod val="95000"/>
                    <a:lumOff val="5000"/>
                  </a:schemeClr>
                </a:solidFill>
              </a:rPr>
              <a:t>Abia</a:t>
            </a:r>
            <a:r>
              <a:rPr lang="en-US" dirty="0">
                <a:solidFill>
                  <a:schemeClr val="bg1">
                    <a:lumMod val="95000"/>
                    <a:lumOff val="5000"/>
                  </a:schemeClr>
                </a:solidFill>
              </a:rPr>
              <a:t>, 2002).  </a:t>
            </a:r>
          </a:p>
          <a:p>
            <a:r>
              <a:rPr lang="en-US" dirty="0">
                <a:solidFill>
                  <a:schemeClr val="bg1">
                    <a:lumMod val="95000"/>
                    <a:lumOff val="5000"/>
                  </a:schemeClr>
                </a:solidFill>
              </a:rPr>
              <a:t>The AG crisis became deepened and intractable that it led to the passing of a motion of no-confidence by the majority of the party in power in Western Region, leading to the removal of Chief </a:t>
            </a:r>
            <a:r>
              <a:rPr lang="en-US" dirty="0" err="1">
                <a:solidFill>
                  <a:schemeClr val="bg1">
                    <a:lumMod val="95000"/>
                    <a:lumOff val="5000"/>
                  </a:schemeClr>
                </a:solidFill>
              </a:rPr>
              <a:t>Akintola</a:t>
            </a:r>
            <a:r>
              <a:rPr lang="en-US" dirty="0">
                <a:solidFill>
                  <a:schemeClr val="bg1">
                    <a:lumMod val="95000"/>
                    <a:lumOff val="5000"/>
                  </a:schemeClr>
                </a:solidFill>
              </a:rPr>
              <a:t> as the Premier of the region by the Governor and the appointment of </a:t>
            </a:r>
            <a:r>
              <a:rPr lang="en-US" dirty="0" err="1">
                <a:solidFill>
                  <a:schemeClr val="bg1">
                    <a:lumMod val="95000"/>
                    <a:lumOff val="5000"/>
                  </a:schemeClr>
                </a:solidFill>
              </a:rPr>
              <a:t>Alhaji</a:t>
            </a:r>
            <a:r>
              <a:rPr lang="en-US" dirty="0">
                <a:solidFill>
                  <a:schemeClr val="bg1">
                    <a:lumMod val="95000"/>
                    <a:lumOff val="5000"/>
                  </a:schemeClr>
                </a:solidFill>
              </a:rPr>
              <a:t> D. S. </a:t>
            </a:r>
            <a:r>
              <a:rPr lang="en-US" dirty="0" err="1">
                <a:solidFill>
                  <a:schemeClr val="bg1">
                    <a:lumMod val="95000"/>
                    <a:lumOff val="5000"/>
                  </a:schemeClr>
                </a:solidFill>
              </a:rPr>
              <a:t>Adegbenro</a:t>
            </a:r>
            <a:r>
              <a:rPr lang="en-US" dirty="0">
                <a:solidFill>
                  <a:schemeClr val="bg1">
                    <a:lumMod val="95000"/>
                    <a:lumOff val="5000"/>
                  </a:schemeClr>
                </a:solidFill>
              </a:rPr>
              <a:t> as the new </a:t>
            </a:r>
            <a:r>
              <a:rPr lang="en-US" dirty="0" smtClean="0">
                <a:solidFill>
                  <a:schemeClr val="bg1">
                    <a:lumMod val="95000"/>
                    <a:lumOff val="5000"/>
                  </a:schemeClr>
                </a:solidFill>
              </a:rPr>
              <a:t>Premier</a:t>
            </a:r>
            <a:r>
              <a:rPr lang="en-US" dirty="0" smtClean="0"/>
              <a:t>.</a:t>
            </a:r>
          </a:p>
          <a:p>
            <a:endParaRPr lang="en-US" dirty="0">
              <a:solidFill>
                <a:schemeClr val="accent2">
                  <a:lumMod val="50000"/>
                </a:schemeClr>
              </a:solidFill>
            </a:endParaRPr>
          </a:p>
          <a:p>
            <a:r>
              <a:rPr lang="en-US" dirty="0">
                <a:solidFill>
                  <a:schemeClr val="accent2">
                    <a:lumMod val="50000"/>
                  </a:schemeClr>
                </a:solidFill>
              </a:rPr>
              <a:t>  </a:t>
            </a:r>
            <a:r>
              <a:rPr lang="en-US" b="1" dirty="0" smtClean="0">
                <a:solidFill>
                  <a:schemeClr val="accent2">
                    <a:lumMod val="50000"/>
                  </a:schemeClr>
                </a:solidFill>
              </a:rPr>
              <a:t>b. </a:t>
            </a:r>
            <a:r>
              <a:rPr lang="en-US" b="1" dirty="0">
                <a:solidFill>
                  <a:schemeClr val="accent2">
                    <a:lumMod val="50000"/>
                  </a:schemeClr>
                </a:solidFill>
              </a:rPr>
              <a:t>The Military and Problems of </a:t>
            </a:r>
            <a:r>
              <a:rPr lang="en-US" b="1" dirty="0" smtClean="0">
                <a:solidFill>
                  <a:schemeClr val="accent2">
                    <a:lumMod val="50000"/>
                  </a:schemeClr>
                </a:solidFill>
              </a:rPr>
              <a:t>Nation-building</a:t>
            </a:r>
          </a:p>
          <a:p>
            <a:r>
              <a:rPr lang="en-US" dirty="0" smtClean="0">
                <a:solidFill>
                  <a:schemeClr val="bg1">
                    <a:lumMod val="95000"/>
                    <a:lumOff val="5000"/>
                  </a:schemeClr>
                </a:solidFill>
              </a:rPr>
              <a:t> </a:t>
            </a:r>
            <a:r>
              <a:rPr lang="en-US" dirty="0">
                <a:solidFill>
                  <a:schemeClr val="bg1">
                    <a:lumMod val="95000"/>
                    <a:lumOff val="5000"/>
                  </a:schemeClr>
                </a:solidFill>
              </a:rPr>
              <a:t>Although the military had contributed its own quota to national development, it can be argued that most of the political problems confronting the country emanate from the incessant military coups. In the first place, the military truncated democratic process in Nigeria in January 1966 thereby preventing the maturation of the Nigerian politicians in the art of governance. The long period of military dictatorship did not bring an end to the ills of which the civilian administration was accused. Instead, corruption, nepotism, ethnicity, looting of government treasuries, drug and human trafficking, abuse of human rights, disregard for the judiciary, money laundering, destruction of public properties including </a:t>
            </a:r>
            <a:r>
              <a:rPr lang="en-US" dirty="0" err="1">
                <a:solidFill>
                  <a:schemeClr val="bg1">
                    <a:lumMod val="95000"/>
                    <a:lumOff val="5000"/>
                  </a:schemeClr>
                </a:solidFill>
              </a:rPr>
              <a:t>vandalisation</a:t>
            </a:r>
            <a:r>
              <a:rPr lang="en-US" dirty="0">
                <a:solidFill>
                  <a:schemeClr val="bg1">
                    <a:lumMod val="95000"/>
                    <a:lumOff val="5000"/>
                  </a:schemeClr>
                </a:solidFill>
              </a:rPr>
              <a:t> of oil pipelines, etc. thrived. One other problem of national unity is the unresolved problem of resource control and Revenue Allocation, which pitched the people of the Niger Delta against the Federal Government for many years. </a:t>
            </a:r>
          </a:p>
        </p:txBody>
      </p:sp>
    </p:spTree>
    <p:extLst>
      <p:ext uri="{BB962C8B-B14F-4D97-AF65-F5344CB8AC3E}">
        <p14:creationId xmlns:p14="http://schemas.microsoft.com/office/powerpoint/2010/main" val="130525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9618"/>
            <a:ext cx="12093262" cy="6740307"/>
          </a:xfrm>
          <a:prstGeom prst="rect">
            <a:avLst/>
          </a:prstGeom>
        </p:spPr>
        <p:txBody>
          <a:bodyPr wrap="square">
            <a:spAutoFit/>
          </a:bodyPr>
          <a:lstStyle/>
          <a:p>
            <a:r>
              <a:rPr lang="en-US" dirty="0">
                <a:solidFill>
                  <a:schemeClr val="bg1">
                    <a:lumMod val="95000"/>
                    <a:lumOff val="5000"/>
                  </a:schemeClr>
                </a:solidFill>
              </a:rPr>
              <a:t> </a:t>
            </a:r>
            <a:r>
              <a:rPr lang="en-US" b="1" dirty="0" smtClean="0">
                <a:solidFill>
                  <a:schemeClr val="accent2">
                    <a:lumMod val="50000"/>
                  </a:schemeClr>
                </a:solidFill>
              </a:rPr>
              <a:t>5 </a:t>
            </a:r>
            <a:r>
              <a:rPr lang="en-US" b="1" dirty="0">
                <a:solidFill>
                  <a:schemeClr val="accent2">
                    <a:lumMod val="50000"/>
                  </a:schemeClr>
                </a:solidFill>
              </a:rPr>
              <a:t>Government Efforts Toward Nation-building in Nigeria </a:t>
            </a:r>
            <a:endParaRPr lang="en-US" b="1" dirty="0" smtClean="0">
              <a:solidFill>
                <a:schemeClr val="accent2">
                  <a:lumMod val="50000"/>
                </a:schemeClr>
              </a:solidFill>
            </a:endParaRPr>
          </a:p>
          <a:p>
            <a:r>
              <a:rPr lang="en-US" dirty="0" smtClean="0">
                <a:solidFill>
                  <a:schemeClr val="bg1">
                    <a:lumMod val="95000"/>
                    <a:lumOff val="5000"/>
                  </a:schemeClr>
                </a:solidFill>
              </a:rPr>
              <a:t>National </a:t>
            </a:r>
            <a:r>
              <a:rPr lang="en-US" dirty="0">
                <a:solidFill>
                  <a:schemeClr val="bg1">
                    <a:lumMod val="95000"/>
                    <a:lumOff val="5000"/>
                  </a:schemeClr>
                </a:solidFill>
              </a:rPr>
              <a:t>integration, in the context of Nigeria, depicts the avenue where unity is created or established among the various heterogeneous groups that comprise the state in order to build a virile and stable nation.  A nation is more or less integrated when emphasis is made on collaborative activities (</a:t>
            </a:r>
            <a:r>
              <a:rPr lang="en-US" dirty="0" err="1">
                <a:solidFill>
                  <a:schemeClr val="bg1">
                    <a:lumMod val="95000"/>
                    <a:lumOff val="5000"/>
                  </a:schemeClr>
                </a:solidFill>
              </a:rPr>
              <a:t>Amucheazi</a:t>
            </a:r>
            <a:r>
              <a:rPr lang="en-US" dirty="0">
                <a:solidFill>
                  <a:schemeClr val="bg1">
                    <a:lumMod val="95000"/>
                    <a:lumOff val="5000"/>
                  </a:schemeClr>
                </a:solidFill>
              </a:rPr>
              <a:t>, 1980), which under any circumstances should outweigh the disintegrative ones. To this end, successive Nigerian government have been making efforts in ameliorating those situations that promoted national disunity.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a. </a:t>
            </a:r>
            <a:r>
              <a:rPr lang="en-US" b="1" dirty="0">
                <a:solidFill>
                  <a:schemeClr val="accent2">
                    <a:lumMod val="50000"/>
                  </a:schemeClr>
                </a:solidFill>
              </a:rPr>
              <a:t>Effective Allocation of </a:t>
            </a:r>
            <a:r>
              <a:rPr lang="en-US" b="1" dirty="0" smtClean="0">
                <a:solidFill>
                  <a:schemeClr val="accent2">
                    <a:lumMod val="50000"/>
                  </a:schemeClr>
                </a:solidFill>
              </a:rPr>
              <a:t>Resources</a:t>
            </a:r>
          </a:p>
          <a:p>
            <a:r>
              <a:rPr lang="en-US" dirty="0" smtClean="0">
                <a:solidFill>
                  <a:schemeClr val="bg1">
                    <a:lumMod val="95000"/>
                    <a:lumOff val="5000"/>
                  </a:schemeClr>
                </a:solidFill>
              </a:rPr>
              <a:t> </a:t>
            </a:r>
            <a:r>
              <a:rPr lang="en-US" dirty="0">
                <a:solidFill>
                  <a:schemeClr val="bg1">
                    <a:lumMod val="95000"/>
                    <a:lumOff val="5000"/>
                  </a:schemeClr>
                </a:solidFill>
              </a:rPr>
              <a:t>In the first instance, Nigerian government had sought national development through the continuous process of gravitating towards more effectively allocating resources for achieving greater socially satisfying ends. Formulas have been designed toward this goal.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b. </a:t>
            </a:r>
            <a:r>
              <a:rPr lang="en-US" b="1" dirty="0">
                <a:solidFill>
                  <a:schemeClr val="accent2">
                    <a:lumMod val="50000"/>
                  </a:schemeClr>
                </a:solidFill>
              </a:rPr>
              <a:t>Symbols of Unity </a:t>
            </a:r>
            <a:endParaRPr lang="en-US" b="1" dirty="0" smtClean="0">
              <a:solidFill>
                <a:schemeClr val="accent2">
                  <a:lumMod val="50000"/>
                </a:schemeClr>
              </a:solidFill>
            </a:endParaRPr>
          </a:p>
          <a:p>
            <a:r>
              <a:rPr lang="en-US" dirty="0" smtClean="0">
                <a:solidFill>
                  <a:schemeClr val="bg1">
                    <a:lumMod val="95000"/>
                    <a:lumOff val="5000"/>
                  </a:schemeClr>
                </a:solidFill>
              </a:rPr>
              <a:t>Since </a:t>
            </a:r>
            <a:r>
              <a:rPr lang="en-US" dirty="0">
                <a:solidFill>
                  <a:schemeClr val="bg1">
                    <a:lumMod val="95000"/>
                    <a:lumOff val="5000"/>
                  </a:schemeClr>
                </a:solidFill>
              </a:rPr>
              <a:t>independence, Nigeria has adopted some symbols of unity. These include the National Anthem, the Coat of Arms, the National Flag and later, the Pledge. All these serve as receptacles for national integration. The anthem taking cognizance of the heterogeneous nature of the people in the country called for brotherliness. The Coat of Arms and the Flag </a:t>
            </a:r>
            <a:r>
              <a:rPr lang="en-US" dirty="0" err="1">
                <a:solidFill>
                  <a:schemeClr val="bg1">
                    <a:lumMod val="95000"/>
                    <a:lumOff val="5000"/>
                  </a:schemeClr>
                </a:solidFill>
              </a:rPr>
              <a:t>symbolise</a:t>
            </a:r>
            <a:r>
              <a:rPr lang="en-US" dirty="0">
                <a:solidFill>
                  <a:schemeClr val="bg1">
                    <a:lumMod val="95000"/>
                    <a:lumOff val="5000"/>
                  </a:schemeClr>
                </a:solidFill>
              </a:rPr>
              <a:t> the strength of the nation and opportunity for growth and development. The people are indoctrinated “to respect the nation” by standing up as they sing the national anthem and recite the pledge</a:t>
            </a:r>
            <a:r>
              <a:rPr lang="en-US" dirty="0" smtClean="0">
                <a:solidFill>
                  <a:schemeClr val="bg1">
                    <a:lumMod val="95000"/>
                    <a:lumOff val="5000"/>
                  </a:schemeClr>
                </a:solidFill>
              </a:rPr>
              <a:t>.</a:t>
            </a: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6 </a:t>
            </a:r>
            <a:r>
              <a:rPr lang="en-US" b="1" dirty="0">
                <a:solidFill>
                  <a:schemeClr val="accent2">
                    <a:lumMod val="50000"/>
                  </a:schemeClr>
                </a:solidFill>
              </a:rPr>
              <a:t>The Military and National Unity </a:t>
            </a:r>
            <a:endParaRPr lang="en-US" b="1" dirty="0" smtClean="0">
              <a:solidFill>
                <a:schemeClr val="accent2">
                  <a:lumMod val="50000"/>
                </a:schemeClr>
              </a:solidFill>
            </a:endParaRPr>
          </a:p>
          <a:p>
            <a:r>
              <a:rPr lang="en-US" dirty="0" smtClean="0">
                <a:solidFill>
                  <a:schemeClr val="bg1">
                    <a:lumMod val="95000"/>
                    <a:lumOff val="5000"/>
                  </a:schemeClr>
                </a:solidFill>
              </a:rPr>
              <a:t>The </a:t>
            </a:r>
            <a:r>
              <a:rPr lang="en-US" dirty="0">
                <a:solidFill>
                  <a:schemeClr val="bg1">
                    <a:lumMod val="95000"/>
                    <a:lumOff val="5000"/>
                  </a:schemeClr>
                </a:solidFill>
              </a:rPr>
              <a:t>military came into governance in Nigeria in order to forestall the disintegration of the polity when the unity of the country was in jeopardy. </a:t>
            </a:r>
          </a:p>
        </p:txBody>
      </p:sp>
    </p:spTree>
    <p:extLst>
      <p:ext uri="{BB962C8B-B14F-4D97-AF65-F5344CB8AC3E}">
        <p14:creationId xmlns:p14="http://schemas.microsoft.com/office/powerpoint/2010/main" val="198853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7014"/>
            <a:ext cx="12191999" cy="6740307"/>
          </a:xfrm>
          <a:prstGeom prst="rect">
            <a:avLst/>
          </a:prstGeom>
        </p:spPr>
        <p:txBody>
          <a:bodyPr wrap="square">
            <a:spAutoFit/>
          </a:bodyPr>
          <a:lstStyle/>
          <a:p>
            <a:r>
              <a:rPr lang="en-US" dirty="0"/>
              <a:t> </a:t>
            </a:r>
            <a:r>
              <a:rPr lang="en-US" dirty="0">
                <a:solidFill>
                  <a:schemeClr val="bg1">
                    <a:lumMod val="95000"/>
                    <a:lumOff val="5000"/>
                  </a:schemeClr>
                </a:solidFill>
              </a:rPr>
              <a:t>The military actors were able to take far-reaching decision towards national unity and integration because of the detachment from partisan politics</a:t>
            </a:r>
            <a:r>
              <a:rPr lang="en-US" dirty="0" smtClean="0">
                <a:solidFill>
                  <a:schemeClr val="bg1">
                    <a:lumMod val="95000"/>
                    <a:lumOff val="5000"/>
                  </a:schemeClr>
                </a:solidFill>
              </a:rPr>
              <a:t>.</a:t>
            </a:r>
          </a:p>
          <a:p>
            <a:endParaRPr lang="en-US" dirty="0">
              <a:solidFill>
                <a:schemeClr val="bg1">
                  <a:lumMod val="95000"/>
                  <a:lumOff val="5000"/>
                </a:schemeClr>
              </a:solidFill>
            </a:endParaRPr>
          </a:p>
          <a:p>
            <a:r>
              <a:rPr lang="en-US" b="1" dirty="0">
                <a:solidFill>
                  <a:schemeClr val="bg1">
                    <a:lumMod val="95000"/>
                    <a:lumOff val="5000"/>
                  </a:schemeClr>
                </a:solidFill>
              </a:rPr>
              <a:t> </a:t>
            </a:r>
            <a:r>
              <a:rPr lang="en-US" b="1" dirty="0" smtClean="0">
                <a:solidFill>
                  <a:schemeClr val="accent2">
                    <a:lumMod val="50000"/>
                  </a:schemeClr>
                </a:solidFill>
              </a:rPr>
              <a:t>a. </a:t>
            </a:r>
            <a:r>
              <a:rPr lang="en-US" b="1" dirty="0">
                <a:solidFill>
                  <a:schemeClr val="accent2">
                    <a:lumMod val="50000"/>
                  </a:schemeClr>
                </a:solidFill>
              </a:rPr>
              <a:t>Creation of States </a:t>
            </a:r>
            <a:endParaRPr lang="en-US" b="1" dirty="0" smtClean="0">
              <a:solidFill>
                <a:schemeClr val="accent2">
                  <a:lumMod val="50000"/>
                </a:schemeClr>
              </a:solidFill>
            </a:endParaRPr>
          </a:p>
          <a:p>
            <a:r>
              <a:rPr lang="en-US" dirty="0" smtClean="0">
                <a:solidFill>
                  <a:schemeClr val="bg1">
                    <a:lumMod val="95000"/>
                    <a:lumOff val="5000"/>
                  </a:schemeClr>
                </a:solidFill>
              </a:rPr>
              <a:t>The </a:t>
            </a:r>
            <a:r>
              <a:rPr lang="en-US" dirty="0">
                <a:solidFill>
                  <a:schemeClr val="bg1">
                    <a:lumMod val="95000"/>
                    <a:lumOff val="5000"/>
                  </a:schemeClr>
                </a:solidFill>
              </a:rPr>
              <a:t>military also succeeded in creating more states in Nigeria in the attempt to allay the fears of the minorities. The creation of states was to remove fear of domination, General Gowon created twelve (12) states in 1967, in order to preserve Nigeria as one political entity. General </a:t>
            </a:r>
            <a:r>
              <a:rPr lang="en-US" dirty="0" err="1">
                <a:solidFill>
                  <a:schemeClr val="bg1">
                    <a:lumMod val="95000"/>
                    <a:lumOff val="5000"/>
                  </a:schemeClr>
                </a:solidFill>
              </a:rPr>
              <a:t>Murtala</a:t>
            </a:r>
            <a:r>
              <a:rPr lang="en-US" dirty="0">
                <a:solidFill>
                  <a:schemeClr val="bg1">
                    <a:lumMod val="95000"/>
                    <a:lumOff val="5000"/>
                  </a:schemeClr>
                </a:solidFill>
              </a:rPr>
              <a:t> </a:t>
            </a:r>
            <a:r>
              <a:rPr lang="en-US" dirty="0" err="1">
                <a:solidFill>
                  <a:schemeClr val="bg1">
                    <a:lumMod val="95000"/>
                    <a:lumOff val="5000"/>
                  </a:schemeClr>
                </a:solidFill>
              </a:rPr>
              <a:t>Muhammed</a:t>
            </a:r>
            <a:r>
              <a:rPr lang="en-US" dirty="0">
                <a:solidFill>
                  <a:schemeClr val="bg1">
                    <a:lumMod val="95000"/>
                    <a:lumOff val="5000"/>
                  </a:schemeClr>
                </a:solidFill>
              </a:rPr>
              <a:t> increased the states to nineteen (19), General </a:t>
            </a:r>
            <a:r>
              <a:rPr lang="en-US" dirty="0" err="1">
                <a:solidFill>
                  <a:schemeClr val="bg1">
                    <a:lumMod val="95000"/>
                    <a:lumOff val="5000"/>
                  </a:schemeClr>
                </a:solidFill>
              </a:rPr>
              <a:t>Babangida</a:t>
            </a:r>
            <a:r>
              <a:rPr lang="en-US" dirty="0">
                <a:solidFill>
                  <a:schemeClr val="bg1">
                    <a:lumMod val="95000"/>
                    <a:lumOff val="5000"/>
                  </a:schemeClr>
                </a:solidFill>
              </a:rPr>
              <a:t> increased the states to thirty (30) states, while General </a:t>
            </a:r>
            <a:r>
              <a:rPr lang="en-US" dirty="0" err="1">
                <a:solidFill>
                  <a:schemeClr val="bg1">
                    <a:lumMod val="95000"/>
                    <a:lumOff val="5000"/>
                  </a:schemeClr>
                </a:solidFill>
              </a:rPr>
              <a:t>Sanni</a:t>
            </a:r>
            <a:r>
              <a:rPr lang="en-US" dirty="0">
                <a:solidFill>
                  <a:schemeClr val="bg1">
                    <a:lumMod val="95000"/>
                    <a:lumOff val="5000"/>
                  </a:schemeClr>
                </a:solidFill>
              </a:rPr>
              <a:t> </a:t>
            </a:r>
            <a:r>
              <a:rPr lang="en-US" dirty="0" err="1">
                <a:solidFill>
                  <a:schemeClr val="bg1">
                    <a:lumMod val="95000"/>
                    <a:lumOff val="5000"/>
                  </a:schemeClr>
                </a:solidFill>
              </a:rPr>
              <a:t>Abacha</a:t>
            </a:r>
            <a:r>
              <a:rPr lang="en-US" dirty="0">
                <a:solidFill>
                  <a:schemeClr val="bg1">
                    <a:lumMod val="95000"/>
                    <a:lumOff val="5000"/>
                  </a:schemeClr>
                </a:solidFill>
              </a:rPr>
              <a:t> increased the states to the current thirty-six (36).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accent2">
                    <a:lumMod val="50000"/>
                  </a:schemeClr>
                </a:solidFill>
              </a:rPr>
              <a:t> </a:t>
            </a:r>
            <a:r>
              <a:rPr lang="en-US" b="1" dirty="0" smtClean="0">
                <a:solidFill>
                  <a:schemeClr val="accent2">
                    <a:lumMod val="50000"/>
                  </a:schemeClr>
                </a:solidFill>
              </a:rPr>
              <a:t>b. </a:t>
            </a:r>
            <a:r>
              <a:rPr lang="en-US" b="1" dirty="0">
                <a:solidFill>
                  <a:schemeClr val="accent2">
                    <a:lumMod val="50000"/>
                  </a:schemeClr>
                </a:solidFill>
              </a:rPr>
              <a:t>The Civil War and National Unity </a:t>
            </a:r>
            <a:endParaRPr lang="en-US" b="1" dirty="0" smtClean="0">
              <a:solidFill>
                <a:schemeClr val="accent2">
                  <a:lumMod val="50000"/>
                </a:schemeClr>
              </a:solidFill>
            </a:endParaRPr>
          </a:p>
          <a:p>
            <a:r>
              <a:rPr lang="en-US" dirty="0" smtClean="0">
                <a:solidFill>
                  <a:schemeClr val="bg1">
                    <a:lumMod val="95000"/>
                    <a:lumOff val="5000"/>
                  </a:schemeClr>
                </a:solidFill>
              </a:rPr>
              <a:t>The </a:t>
            </a:r>
            <a:r>
              <a:rPr lang="en-US" dirty="0">
                <a:solidFill>
                  <a:schemeClr val="bg1">
                    <a:lumMod val="95000"/>
                    <a:lumOff val="5000"/>
                  </a:schemeClr>
                </a:solidFill>
              </a:rPr>
              <a:t>civil war was a major threat to national integration and unity. The failure of Biafra to secede through the successful prosecution of the war has helped to preserve the unity of Nigeria. Also, after the war, the Federal Government pursued full integration of the Igbo people into the mainstream of the socio-economic and political life of Nigeria through the principles of Reconciliation, Reconstruction and Rehabilitation. The Federal Government slogan during the war stressed unity and integration while the one after emphasized “No victor, no vanquished”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b="1" dirty="0">
                <a:solidFill>
                  <a:schemeClr val="bg1">
                    <a:lumMod val="95000"/>
                    <a:lumOff val="5000"/>
                  </a:schemeClr>
                </a:solidFill>
              </a:rPr>
              <a:t> </a:t>
            </a:r>
            <a:r>
              <a:rPr lang="en-US" b="1" dirty="0" smtClean="0">
                <a:solidFill>
                  <a:schemeClr val="accent2">
                    <a:lumMod val="50000"/>
                  </a:schemeClr>
                </a:solidFill>
              </a:rPr>
              <a:t>c. </a:t>
            </a:r>
            <a:r>
              <a:rPr lang="en-US" b="1" dirty="0">
                <a:solidFill>
                  <a:schemeClr val="accent2">
                    <a:lumMod val="50000"/>
                  </a:schemeClr>
                </a:solidFill>
              </a:rPr>
              <a:t>Balanced Economic </a:t>
            </a:r>
            <a:r>
              <a:rPr lang="en-US" b="1" dirty="0" smtClean="0">
                <a:solidFill>
                  <a:schemeClr val="accent2">
                    <a:lumMod val="50000"/>
                  </a:schemeClr>
                </a:solidFill>
              </a:rPr>
              <a:t>Development</a:t>
            </a:r>
          </a:p>
          <a:p>
            <a:r>
              <a:rPr lang="en-US" dirty="0" smtClean="0">
                <a:solidFill>
                  <a:schemeClr val="bg1">
                    <a:lumMod val="95000"/>
                    <a:lumOff val="5000"/>
                  </a:schemeClr>
                </a:solidFill>
              </a:rPr>
              <a:t> </a:t>
            </a:r>
            <a:r>
              <a:rPr lang="en-US" dirty="0">
                <a:solidFill>
                  <a:schemeClr val="bg1">
                    <a:lumMod val="95000"/>
                    <a:lumOff val="5000"/>
                  </a:schemeClr>
                </a:solidFill>
              </a:rPr>
              <a:t>The government also pursued balanced economic development through the allocation of industries to strategic areas. This is evident in the establishment of petroleum refineries in Kaduna and Warri, the National Steel Rolling Company and the Machine Tools at </a:t>
            </a:r>
            <a:r>
              <a:rPr lang="en-US" dirty="0" err="1">
                <a:solidFill>
                  <a:schemeClr val="bg1">
                    <a:lumMod val="95000"/>
                    <a:lumOff val="5000"/>
                  </a:schemeClr>
                </a:solidFill>
              </a:rPr>
              <a:t>Osogbo</a:t>
            </a:r>
            <a:r>
              <a:rPr lang="en-US" dirty="0">
                <a:solidFill>
                  <a:schemeClr val="bg1">
                    <a:lumMod val="95000"/>
                    <a:lumOff val="5000"/>
                  </a:schemeClr>
                </a:solidFill>
              </a:rPr>
              <a:t>, the </a:t>
            </a:r>
            <a:r>
              <a:rPr lang="en-US" dirty="0" err="1">
                <a:solidFill>
                  <a:schemeClr val="bg1">
                    <a:lumMod val="95000"/>
                    <a:lumOff val="5000"/>
                  </a:schemeClr>
                </a:solidFill>
              </a:rPr>
              <a:t>Ajaokuta</a:t>
            </a:r>
            <a:r>
              <a:rPr lang="en-US" dirty="0">
                <a:solidFill>
                  <a:schemeClr val="bg1">
                    <a:lumMod val="95000"/>
                    <a:lumOff val="5000"/>
                  </a:schemeClr>
                </a:solidFill>
              </a:rPr>
              <a:t> Steel Company, the </a:t>
            </a:r>
            <a:r>
              <a:rPr lang="en-US" dirty="0" err="1">
                <a:solidFill>
                  <a:schemeClr val="bg1">
                    <a:lumMod val="95000"/>
                    <a:lumOff val="5000"/>
                  </a:schemeClr>
                </a:solidFill>
              </a:rPr>
              <a:t>Aladja</a:t>
            </a:r>
            <a:r>
              <a:rPr lang="en-US" dirty="0">
                <a:solidFill>
                  <a:schemeClr val="bg1">
                    <a:lumMod val="95000"/>
                    <a:lumOff val="5000"/>
                  </a:schemeClr>
                </a:solidFill>
              </a:rPr>
              <a:t> Steel Company, etc. All these establishments were aimed at even economic development of the various parts of Nigeria.  </a:t>
            </a:r>
          </a:p>
        </p:txBody>
      </p:sp>
    </p:spTree>
    <p:extLst>
      <p:ext uri="{BB962C8B-B14F-4D97-AF65-F5344CB8AC3E}">
        <p14:creationId xmlns:p14="http://schemas.microsoft.com/office/powerpoint/2010/main" val="1645855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7945"/>
            <a:ext cx="12192000" cy="7017306"/>
          </a:xfrm>
          <a:prstGeom prst="rect">
            <a:avLst/>
          </a:prstGeom>
        </p:spPr>
        <p:txBody>
          <a:bodyPr wrap="square">
            <a:spAutoFit/>
          </a:bodyPr>
          <a:lstStyle/>
          <a:p>
            <a:r>
              <a:rPr lang="en-US" dirty="0"/>
              <a:t> </a:t>
            </a:r>
          </a:p>
          <a:p>
            <a:r>
              <a:rPr lang="en-US" dirty="0">
                <a:solidFill>
                  <a:schemeClr val="bg1">
                    <a:lumMod val="95000"/>
                    <a:lumOff val="5000"/>
                  </a:schemeClr>
                </a:solidFill>
              </a:rPr>
              <a:t>The government had also established some specialist banks and insurance corporations in order to boost economic activities in the country. For instance, the Nigerian Agricultural Bank was established to provide credit and loans for agricultural development and thereby enhance the level of quality agricultural production. The Nigerian Bank for Commerce and Industry was established in 1973 to provide capital and funds by way of loans to indigenous persons, institutions and organizations for medium and long term investment in industry and commerce (</a:t>
            </a:r>
            <a:r>
              <a:rPr lang="en-US" dirty="0" err="1">
                <a:solidFill>
                  <a:schemeClr val="bg1">
                    <a:lumMod val="95000"/>
                    <a:lumOff val="5000"/>
                  </a:schemeClr>
                </a:solidFill>
              </a:rPr>
              <a:t>Ogungbemi</a:t>
            </a:r>
            <a:r>
              <a:rPr lang="en-US" dirty="0">
                <a:solidFill>
                  <a:schemeClr val="bg1">
                    <a:lumMod val="95000"/>
                    <a:lumOff val="5000"/>
                  </a:schemeClr>
                </a:solidFill>
              </a:rPr>
              <a:t>, 1992).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d. </a:t>
            </a:r>
            <a:r>
              <a:rPr lang="en-US" b="1" dirty="0">
                <a:solidFill>
                  <a:schemeClr val="accent2">
                    <a:lumMod val="50000"/>
                  </a:schemeClr>
                </a:solidFill>
              </a:rPr>
              <a:t>National Youth Service </a:t>
            </a:r>
            <a:r>
              <a:rPr lang="en-US" b="1" dirty="0" smtClean="0">
                <a:solidFill>
                  <a:schemeClr val="accent2">
                    <a:lumMod val="50000"/>
                  </a:schemeClr>
                </a:solidFill>
              </a:rPr>
              <a:t>Corps</a:t>
            </a:r>
          </a:p>
          <a:p>
            <a:r>
              <a:rPr lang="en-US" dirty="0" smtClean="0">
                <a:solidFill>
                  <a:schemeClr val="bg1">
                    <a:lumMod val="95000"/>
                    <a:lumOff val="5000"/>
                  </a:schemeClr>
                </a:solidFill>
              </a:rPr>
              <a:t> </a:t>
            </a:r>
            <a:r>
              <a:rPr lang="en-US" dirty="0">
                <a:solidFill>
                  <a:schemeClr val="bg1">
                    <a:lumMod val="95000"/>
                    <a:lumOff val="5000"/>
                  </a:schemeClr>
                </a:solidFill>
              </a:rPr>
              <a:t>The National Youth Service Corps (NYSC) was established with the objective of inculcating discipline in Nigerian youths, raising their moral tones, developing in them attitudes of mind acquired through shared experience and suitable training which will make them more amenable to mobilization in the national interest. The scheme was meant to correct biases hitherto </a:t>
            </a:r>
            <a:r>
              <a:rPr lang="en-US" dirty="0" err="1">
                <a:solidFill>
                  <a:schemeClr val="bg1">
                    <a:lumMod val="95000"/>
                    <a:lumOff val="5000"/>
                  </a:schemeClr>
                </a:solidFill>
              </a:rPr>
              <a:t>harboured</a:t>
            </a:r>
            <a:r>
              <a:rPr lang="en-US" dirty="0">
                <a:solidFill>
                  <a:schemeClr val="bg1">
                    <a:lumMod val="95000"/>
                    <a:lumOff val="5000"/>
                  </a:schemeClr>
                </a:solidFill>
              </a:rPr>
              <a:t> by people from one ethnic group against another in practical sense. Through the scheme, graduates of higher institutions less than thirty years of age, are made to serve compulsorily for a period of one year in parts of the country other than their own state of origin. </a:t>
            </a:r>
            <a:endParaRPr lang="en-US" dirty="0" smtClean="0">
              <a:solidFill>
                <a:schemeClr val="bg1">
                  <a:lumMod val="95000"/>
                  <a:lumOff val="5000"/>
                </a:schemeClr>
              </a:solidFill>
            </a:endParaRPr>
          </a:p>
          <a:p>
            <a:endParaRPr lang="en-US" dirty="0">
              <a:solidFill>
                <a:schemeClr val="accent2">
                  <a:lumMod val="50000"/>
                </a:schemeClr>
              </a:solidFill>
            </a:endParaRPr>
          </a:p>
          <a:p>
            <a:r>
              <a:rPr lang="en-US" dirty="0">
                <a:solidFill>
                  <a:schemeClr val="accent2">
                    <a:lumMod val="50000"/>
                  </a:schemeClr>
                </a:solidFill>
              </a:rPr>
              <a:t> </a:t>
            </a:r>
            <a:r>
              <a:rPr lang="en-US" b="1" dirty="0" smtClean="0">
                <a:solidFill>
                  <a:schemeClr val="accent2">
                    <a:lumMod val="50000"/>
                  </a:schemeClr>
                </a:solidFill>
              </a:rPr>
              <a:t>e. </a:t>
            </a:r>
            <a:r>
              <a:rPr lang="en-US" b="1" dirty="0">
                <a:solidFill>
                  <a:schemeClr val="accent2">
                    <a:lumMod val="50000"/>
                  </a:schemeClr>
                </a:solidFill>
              </a:rPr>
              <a:t>The Quota System/Federal Character </a:t>
            </a:r>
          </a:p>
          <a:p>
            <a:r>
              <a:rPr lang="en-US" dirty="0" smtClean="0">
                <a:solidFill>
                  <a:schemeClr val="bg1">
                    <a:lumMod val="95000"/>
                    <a:lumOff val="5000"/>
                  </a:schemeClr>
                </a:solidFill>
              </a:rPr>
              <a:t>The </a:t>
            </a:r>
            <a:r>
              <a:rPr lang="en-US" dirty="0">
                <a:solidFill>
                  <a:schemeClr val="bg1">
                    <a:lumMod val="95000"/>
                    <a:lumOff val="5000"/>
                  </a:schemeClr>
                </a:solidFill>
              </a:rPr>
              <a:t>quota system and federal character built into the 1979 Constitution were conceived as lasting tools to spread appointment into federal and state bureaucracies to take care of the divisive ethnic composition of Nigeria (</a:t>
            </a:r>
            <a:r>
              <a:rPr lang="en-US" dirty="0" err="1">
                <a:solidFill>
                  <a:schemeClr val="bg1">
                    <a:lumMod val="95000"/>
                    <a:lumOff val="5000"/>
                  </a:schemeClr>
                </a:solidFill>
              </a:rPr>
              <a:t>Nnoli</a:t>
            </a:r>
            <a:r>
              <a:rPr lang="en-US" dirty="0">
                <a:solidFill>
                  <a:schemeClr val="bg1">
                    <a:lumMod val="95000"/>
                    <a:lumOff val="5000"/>
                  </a:schemeClr>
                </a:solidFill>
              </a:rPr>
              <a:t>, 1980). </a:t>
            </a:r>
            <a:endParaRPr lang="en-US" dirty="0" smtClean="0">
              <a:solidFill>
                <a:schemeClr val="bg1">
                  <a:lumMod val="95000"/>
                  <a:lumOff val="5000"/>
                </a:schemeClr>
              </a:solidFill>
            </a:endParaRPr>
          </a:p>
          <a:p>
            <a:endParaRPr lang="en-US" dirty="0">
              <a:solidFill>
                <a:schemeClr val="accent2">
                  <a:lumMod val="50000"/>
                </a:schemeClr>
              </a:solidFill>
            </a:endParaRPr>
          </a:p>
          <a:p>
            <a:r>
              <a:rPr lang="en-US" b="1" dirty="0" smtClean="0">
                <a:solidFill>
                  <a:schemeClr val="accent2">
                    <a:lumMod val="50000"/>
                  </a:schemeClr>
                </a:solidFill>
              </a:rPr>
              <a:t>f.  </a:t>
            </a:r>
            <a:r>
              <a:rPr lang="en-US" b="1" dirty="0" err="1">
                <a:solidFill>
                  <a:schemeClr val="accent2">
                    <a:lumMod val="50000"/>
                  </a:schemeClr>
                </a:solidFill>
              </a:rPr>
              <a:t>Babangida’s</a:t>
            </a:r>
            <a:r>
              <a:rPr lang="en-US" b="1" dirty="0">
                <a:solidFill>
                  <a:schemeClr val="accent2">
                    <a:lumMod val="50000"/>
                  </a:schemeClr>
                </a:solidFill>
              </a:rPr>
              <a:t> Military Administration and </a:t>
            </a:r>
            <a:r>
              <a:rPr lang="en-US" b="1" dirty="0" smtClean="0">
                <a:solidFill>
                  <a:schemeClr val="accent2">
                    <a:lumMod val="50000"/>
                  </a:schemeClr>
                </a:solidFill>
              </a:rPr>
              <a:t>Nation-building</a:t>
            </a:r>
          </a:p>
          <a:p>
            <a:r>
              <a:rPr lang="en-US" dirty="0" smtClean="0">
                <a:solidFill>
                  <a:schemeClr val="bg1">
                    <a:lumMod val="95000"/>
                    <a:lumOff val="5000"/>
                  </a:schemeClr>
                </a:solidFill>
              </a:rPr>
              <a:t> </a:t>
            </a:r>
            <a:r>
              <a:rPr lang="en-US" dirty="0" err="1">
                <a:solidFill>
                  <a:schemeClr val="bg1">
                    <a:lumMod val="95000"/>
                    <a:lumOff val="5000"/>
                  </a:schemeClr>
                </a:solidFill>
              </a:rPr>
              <a:t>Babangida’s</a:t>
            </a:r>
            <a:r>
              <a:rPr lang="en-US" dirty="0">
                <a:solidFill>
                  <a:schemeClr val="bg1">
                    <a:lumMod val="95000"/>
                    <a:lumOff val="5000"/>
                  </a:schemeClr>
                </a:solidFill>
              </a:rPr>
              <a:t> administration was in power from August 27, 1985 to September, 1993. One major </a:t>
            </a:r>
            <a:r>
              <a:rPr lang="en-US" dirty="0" err="1">
                <a:solidFill>
                  <a:schemeClr val="bg1">
                    <a:lumMod val="95000"/>
                    <a:lumOff val="5000"/>
                  </a:schemeClr>
                </a:solidFill>
              </a:rPr>
              <a:t>programme</a:t>
            </a:r>
            <a:r>
              <a:rPr lang="en-US" dirty="0">
                <a:solidFill>
                  <a:schemeClr val="bg1">
                    <a:lumMod val="95000"/>
                    <a:lumOff val="5000"/>
                  </a:schemeClr>
                </a:solidFill>
              </a:rPr>
              <a:t> for the unification of the country was the launching of the 'Better Life </a:t>
            </a:r>
            <a:r>
              <a:rPr lang="en-US" dirty="0" err="1">
                <a:solidFill>
                  <a:schemeClr val="bg1">
                    <a:lumMod val="95000"/>
                    <a:lumOff val="5000"/>
                  </a:schemeClr>
                </a:solidFill>
              </a:rPr>
              <a:t>Programme</a:t>
            </a:r>
            <a:r>
              <a:rPr lang="en-US" dirty="0">
                <a:solidFill>
                  <a:schemeClr val="bg1">
                    <a:lumMod val="95000"/>
                    <a:lumOff val="5000"/>
                  </a:schemeClr>
                </a:solidFill>
              </a:rPr>
              <a:t> for Rural Dwellers in 1986. </a:t>
            </a:r>
          </a:p>
        </p:txBody>
      </p:sp>
    </p:spTree>
    <p:extLst>
      <p:ext uri="{BB962C8B-B14F-4D97-AF65-F5344CB8AC3E}">
        <p14:creationId xmlns:p14="http://schemas.microsoft.com/office/powerpoint/2010/main" val="16518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7513"/>
            <a:ext cx="12192000" cy="3970318"/>
          </a:xfrm>
          <a:prstGeom prst="rect">
            <a:avLst/>
          </a:prstGeom>
        </p:spPr>
        <p:txBody>
          <a:bodyPr wrap="square">
            <a:spAutoFit/>
          </a:bodyPr>
          <a:lstStyle/>
          <a:p>
            <a:r>
              <a:rPr lang="en-US" dirty="0" smtClean="0">
                <a:solidFill>
                  <a:schemeClr val="bg1">
                    <a:lumMod val="95000"/>
                    <a:lumOff val="5000"/>
                  </a:schemeClr>
                </a:solidFill>
              </a:rPr>
              <a:t>The </a:t>
            </a:r>
            <a:r>
              <a:rPr lang="en-US" dirty="0" err="1">
                <a:solidFill>
                  <a:schemeClr val="bg1">
                    <a:lumMod val="95000"/>
                    <a:lumOff val="5000"/>
                  </a:schemeClr>
                </a:solidFill>
              </a:rPr>
              <a:t>programme</a:t>
            </a:r>
            <a:r>
              <a:rPr lang="en-US" dirty="0">
                <a:solidFill>
                  <a:schemeClr val="bg1">
                    <a:lumMod val="95000"/>
                    <a:lumOff val="5000"/>
                  </a:schemeClr>
                </a:solidFill>
              </a:rPr>
              <a:t> was essentially directed towards the women folk. It was oriented to work for the betterment of women through identification of relevant projects for each community. Similar projects directed toward the realization of the same aims include the Directorate of Food, Roads and Rural Infrastructure (DFRRI) launched in 1988, Mass </a:t>
            </a:r>
            <a:r>
              <a:rPr lang="en-US" dirty="0" err="1">
                <a:solidFill>
                  <a:schemeClr val="bg1">
                    <a:lumMod val="95000"/>
                    <a:lumOff val="5000"/>
                  </a:schemeClr>
                </a:solidFill>
              </a:rPr>
              <a:t>Mobilisation</a:t>
            </a:r>
            <a:r>
              <a:rPr lang="en-US" dirty="0">
                <a:solidFill>
                  <a:schemeClr val="bg1">
                    <a:lumMod val="95000"/>
                    <a:lumOff val="5000"/>
                  </a:schemeClr>
                </a:solidFill>
              </a:rPr>
              <a:t> for Social and Economic Recovery (MAMSER) launched in 1987 with the aim of promoting the unity and oneness of the country. The transition </a:t>
            </a:r>
            <a:r>
              <a:rPr lang="en-US" dirty="0" err="1">
                <a:solidFill>
                  <a:schemeClr val="bg1">
                    <a:lumMod val="95000"/>
                    <a:lumOff val="5000"/>
                  </a:schemeClr>
                </a:solidFill>
              </a:rPr>
              <a:t>programme</a:t>
            </a:r>
            <a:r>
              <a:rPr lang="en-US" dirty="0">
                <a:solidFill>
                  <a:schemeClr val="bg1">
                    <a:lumMod val="95000"/>
                    <a:lumOff val="5000"/>
                  </a:schemeClr>
                </a:solidFill>
              </a:rPr>
              <a:t> to Civil Rule was the formation of political parties coupled with almost a rig-proof option - A4 electoral process. At the end of a series of registration </a:t>
            </a:r>
            <a:r>
              <a:rPr lang="en-US" dirty="0" err="1">
                <a:solidFill>
                  <a:schemeClr val="bg1">
                    <a:lumMod val="95000"/>
                    <a:lumOff val="5000"/>
                  </a:schemeClr>
                </a:solidFill>
              </a:rPr>
              <a:t>manoeuvres</a:t>
            </a:r>
            <a:r>
              <a:rPr lang="en-US" dirty="0">
                <a:solidFill>
                  <a:schemeClr val="bg1">
                    <a:lumMod val="95000"/>
                    <a:lumOff val="5000"/>
                  </a:schemeClr>
                </a:solidFill>
              </a:rPr>
              <a:t>, two political parties - the Social Democratic Party (SDP) and the National Republican Convention (NRC) emerged,. These parties, though a brain-child of the </a:t>
            </a:r>
            <a:r>
              <a:rPr lang="en-US" dirty="0" err="1">
                <a:solidFill>
                  <a:schemeClr val="bg1">
                    <a:lumMod val="95000"/>
                    <a:lumOff val="5000"/>
                  </a:schemeClr>
                </a:solidFill>
              </a:rPr>
              <a:t>Babangida</a:t>
            </a:r>
            <a:r>
              <a:rPr lang="en-US" dirty="0">
                <a:solidFill>
                  <a:schemeClr val="bg1">
                    <a:lumMod val="95000"/>
                    <a:lumOff val="5000"/>
                  </a:schemeClr>
                </a:solidFill>
              </a:rPr>
              <a:t> administration, were national in orientation. Indeed, for the first time in Nigeria's electoral process, parties did perform their basic function of interest articulation and aggregation thereby promoting national unity.  </a:t>
            </a:r>
          </a:p>
          <a:p>
            <a:r>
              <a:rPr lang="en-US" dirty="0">
                <a:solidFill>
                  <a:schemeClr val="bg1">
                    <a:lumMod val="95000"/>
                    <a:lumOff val="5000"/>
                  </a:schemeClr>
                </a:solidFill>
              </a:rPr>
              <a:t>It was the belief of many Nigerians that the result of the 1993 election would put those who were ruling the country up till this time in a disadvantage, since they have always thought that the government of the country should be the birth right of these ruling cabals. </a:t>
            </a:r>
            <a:endParaRPr lang="en-US" dirty="0" smtClean="0">
              <a:solidFill>
                <a:schemeClr val="bg1">
                  <a:lumMod val="95000"/>
                  <a:lumOff val="5000"/>
                </a:schemeClr>
              </a:solidFill>
            </a:endParaRPr>
          </a:p>
          <a:p>
            <a:endParaRPr lang="en-US" dirty="0"/>
          </a:p>
        </p:txBody>
      </p:sp>
    </p:spTree>
    <p:extLst>
      <p:ext uri="{BB962C8B-B14F-4D97-AF65-F5344CB8AC3E}">
        <p14:creationId xmlns:p14="http://schemas.microsoft.com/office/powerpoint/2010/main" val="385504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365" y="1678417"/>
            <a:ext cx="11668259" cy="3693319"/>
          </a:xfrm>
          <a:prstGeom prst="rect">
            <a:avLst/>
          </a:prstGeom>
        </p:spPr>
        <p:txBody>
          <a:bodyPr wrap="square">
            <a:spAutoFit/>
          </a:bodyPr>
          <a:lstStyle/>
          <a:p>
            <a:r>
              <a:rPr lang="en-US" b="1" dirty="0"/>
              <a:t> </a:t>
            </a:r>
            <a:r>
              <a:rPr lang="en-US" b="1" dirty="0" smtClean="0">
                <a:solidFill>
                  <a:schemeClr val="accent2">
                    <a:lumMod val="50000"/>
                  </a:schemeClr>
                </a:solidFill>
              </a:rPr>
              <a:t>7. Conclusion</a:t>
            </a:r>
          </a:p>
          <a:p>
            <a:r>
              <a:rPr lang="en-US" dirty="0" smtClean="0">
                <a:solidFill>
                  <a:schemeClr val="bg1">
                    <a:lumMod val="95000"/>
                    <a:lumOff val="5000"/>
                  </a:schemeClr>
                </a:solidFill>
              </a:rPr>
              <a:t> </a:t>
            </a:r>
            <a:r>
              <a:rPr lang="en-US" dirty="0">
                <a:solidFill>
                  <a:schemeClr val="bg1">
                    <a:lumMod val="95000"/>
                    <a:lumOff val="5000"/>
                  </a:schemeClr>
                </a:solidFill>
              </a:rPr>
              <a:t>This module has traced the factors that are responsible for disunity among Nigerians through the pre-colonial, colonial, and post-colonial periods. These factors include the nature of the relationship between the various ethnic groups in pre-colonial setting, the introduction of colonial administration, with the adoption of indirect rule system and the North-South dichotomy, the various constitutional developments especially the Richards Constitution which divided the country into three regions and the formation of political parties that were regional and ethnic-based; there was also the unworkable situation of the parliamentary system which led to the military take-over of the Nigerian administration of January 15, 1966.  </a:t>
            </a:r>
          </a:p>
          <a:p>
            <a:r>
              <a:rPr lang="en-US" dirty="0">
                <a:solidFill>
                  <a:schemeClr val="bg1">
                    <a:lumMod val="95000"/>
                    <a:lumOff val="5000"/>
                  </a:schemeClr>
                </a:solidFill>
              </a:rPr>
              <a:t>The military class found itself in an unusual terrain of having to govern the country, an assignment for which it did not possess the credentials. As a result, it contributed in many ways to the already tense situation which it professed to remedy. However, it also contributed to the process of nation building in the country. There are pointers to this throughout the country. </a:t>
            </a:r>
          </a:p>
        </p:txBody>
      </p:sp>
    </p:spTree>
    <p:extLst>
      <p:ext uri="{BB962C8B-B14F-4D97-AF65-F5344CB8AC3E}">
        <p14:creationId xmlns:p14="http://schemas.microsoft.com/office/powerpoint/2010/main" val="351331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50383"/>
            <a:ext cx="11668260" cy="3693319"/>
          </a:xfrm>
          <a:prstGeom prst="rect">
            <a:avLst/>
          </a:prstGeom>
        </p:spPr>
        <p:txBody>
          <a:bodyPr wrap="square">
            <a:spAutoFit/>
          </a:bodyPr>
          <a:lstStyle/>
          <a:p>
            <a:r>
              <a:rPr lang="en-US" dirty="0"/>
              <a:t> </a:t>
            </a:r>
            <a:r>
              <a:rPr lang="en-US" b="1" dirty="0" smtClean="0">
                <a:solidFill>
                  <a:schemeClr val="accent2">
                    <a:lumMod val="50000"/>
                  </a:schemeClr>
                </a:solidFill>
              </a:rPr>
              <a:t>References</a:t>
            </a:r>
          </a:p>
          <a:p>
            <a:endParaRPr lang="en-US" dirty="0"/>
          </a:p>
          <a:p>
            <a:pPr marL="285750" indent="-285750">
              <a:buFont typeface="Wingdings" panose="05000000000000000000" pitchFamily="2" charset="2"/>
              <a:buChar char="Ø"/>
            </a:pPr>
            <a:r>
              <a:rPr lang="en-US" dirty="0" smtClean="0">
                <a:solidFill>
                  <a:schemeClr val="bg1">
                    <a:lumMod val="95000"/>
                    <a:lumOff val="5000"/>
                  </a:schemeClr>
                </a:solidFill>
              </a:rPr>
              <a:t> </a:t>
            </a:r>
            <a:r>
              <a:rPr lang="en-US" dirty="0">
                <a:solidFill>
                  <a:schemeClr val="bg1">
                    <a:lumMod val="95000"/>
                    <a:lumOff val="5000"/>
                  </a:schemeClr>
                </a:solidFill>
              </a:rPr>
              <a:t>https://www.icidr.org/ijalsg_vol4_no3_dec2013/Nigeria%20and%20the%20Challenges% 20of%20Nation%20Building%20in%20the%2021st%20Century.pdf </a:t>
            </a:r>
            <a:r>
              <a:rPr lang="en-US" dirty="0" smtClean="0">
                <a:solidFill>
                  <a:schemeClr val="bg1">
                    <a:lumMod val="95000"/>
                    <a:lumOff val="5000"/>
                  </a:schemeClr>
                </a:solidFill>
              </a:rPr>
              <a:t>.</a:t>
            </a:r>
          </a:p>
          <a:p>
            <a:pPr marL="285750" indent="-285750">
              <a:buFont typeface="Wingdings" panose="05000000000000000000" pitchFamily="2" charset="2"/>
              <a:buChar char="Ø"/>
            </a:pPr>
            <a:endParaRPr lang="en-US" dirty="0" smtClean="0">
              <a:solidFill>
                <a:schemeClr val="bg1">
                  <a:lumMod val="95000"/>
                  <a:lumOff val="5000"/>
                </a:schemeClr>
              </a:solidFill>
            </a:endParaRPr>
          </a:p>
          <a:p>
            <a:pPr marL="285750" indent="-285750">
              <a:buFont typeface="Wingdings" panose="05000000000000000000" pitchFamily="2" charset="2"/>
              <a:buChar char="Ø"/>
            </a:pPr>
            <a:r>
              <a:rPr lang="en-US" dirty="0" smtClean="0">
                <a:solidFill>
                  <a:schemeClr val="bg1">
                    <a:lumMod val="95000"/>
                    <a:lumOff val="5000"/>
                  </a:schemeClr>
                </a:solidFill>
              </a:rPr>
              <a:t>Karl Wolfgang Deutsch, </a:t>
            </a:r>
            <a:r>
              <a:rPr lang="en-US" dirty="0" err="1" smtClean="0">
                <a:solidFill>
                  <a:schemeClr val="bg1">
                    <a:lumMod val="95000"/>
                    <a:lumOff val="5000"/>
                  </a:schemeClr>
                </a:solidFill>
              </a:rPr>
              <a:t>Wiliam</a:t>
            </a:r>
            <a:r>
              <a:rPr lang="en-US" dirty="0" smtClean="0">
                <a:solidFill>
                  <a:schemeClr val="bg1">
                    <a:lumMod val="95000"/>
                    <a:lumOff val="5000"/>
                  </a:schemeClr>
                </a:solidFill>
              </a:rPr>
              <a:t> J. </a:t>
            </a:r>
            <a:r>
              <a:rPr lang="en-US" dirty="0" err="1" smtClean="0">
                <a:solidFill>
                  <a:schemeClr val="bg1">
                    <a:lumMod val="95000"/>
                    <a:lumOff val="5000"/>
                  </a:schemeClr>
                </a:solidFill>
              </a:rPr>
              <a:t>Folt,eds</a:t>
            </a:r>
            <a:r>
              <a:rPr lang="en-US" dirty="0" smtClean="0">
                <a:solidFill>
                  <a:schemeClr val="bg1">
                    <a:lumMod val="95000"/>
                    <a:lumOff val="5000"/>
                  </a:schemeClr>
                </a:solidFill>
              </a:rPr>
              <a:t>, Nation building in comparative </a:t>
            </a:r>
            <a:r>
              <a:rPr lang="en-US" dirty="0" err="1" smtClean="0">
                <a:solidFill>
                  <a:schemeClr val="bg1">
                    <a:lumMod val="95000"/>
                    <a:lumOff val="5000"/>
                  </a:schemeClr>
                </a:solidFill>
              </a:rPr>
              <a:t>context,New</a:t>
            </a:r>
            <a:r>
              <a:rPr lang="en-US" dirty="0" smtClean="0">
                <a:solidFill>
                  <a:schemeClr val="bg1">
                    <a:lumMod val="95000"/>
                    <a:lumOff val="5000"/>
                  </a:schemeClr>
                </a:solidFill>
              </a:rPr>
              <a:t> </a:t>
            </a:r>
            <a:r>
              <a:rPr lang="en-US" dirty="0" err="1" smtClean="0">
                <a:solidFill>
                  <a:schemeClr val="bg1">
                    <a:lumMod val="95000"/>
                    <a:lumOff val="5000"/>
                  </a:schemeClr>
                </a:solidFill>
              </a:rPr>
              <a:t>York.Atherton</a:t>
            </a:r>
            <a:r>
              <a:rPr lang="en-US" dirty="0" smtClean="0">
                <a:solidFill>
                  <a:schemeClr val="bg1">
                    <a:lumMod val="95000"/>
                    <a:lumOff val="5000"/>
                  </a:schemeClr>
                </a:solidFill>
              </a:rPr>
              <a:t>, 1966.</a:t>
            </a:r>
          </a:p>
          <a:p>
            <a:pPr marL="285750" indent="-285750">
              <a:buFont typeface="Wingdings" panose="05000000000000000000" pitchFamily="2" charset="2"/>
              <a:buChar char="Ø"/>
            </a:pPr>
            <a:endParaRPr lang="en-US" dirty="0" smtClean="0">
              <a:solidFill>
                <a:schemeClr val="bg1">
                  <a:lumMod val="95000"/>
                  <a:lumOff val="5000"/>
                </a:schemeClr>
              </a:solidFill>
            </a:endParaRPr>
          </a:p>
          <a:p>
            <a:pPr marL="285750" indent="-285750">
              <a:buFont typeface="Wingdings" panose="05000000000000000000" pitchFamily="2" charset="2"/>
              <a:buChar char="Ø"/>
            </a:pPr>
            <a:r>
              <a:rPr lang="en-US" dirty="0" smtClean="0">
                <a:solidFill>
                  <a:schemeClr val="bg1">
                    <a:lumMod val="95000"/>
                    <a:lumOff val="5000"/>
                  </a:schemeClr>
                </a:solidFill>
              </a:rPr>
              <a:t>Keith Darden and Anna </a:t>
            </a:r>
            <a:r>
              <a:rPr lang="en-US" dirty="0" err="1" smtClean="0">
                <a:solidFill>
                  <a:schemeClr val="bg1">
                    <a:lumMod val="95000"/>
                    <a:lumOff val="5000"/>
                  </a:schemeClr>
                </a:solidFill>
              </a:rPr>
              <a:t>Grzymala-Busse</a:t>
            </a:r>
            <a:r>
              <a:rPr lang="en-US" dirty="0" smtClean="0">
                <a:solidFill>
                  <a:schemeClr val="bg1">
                    <a:lumMod val="95000"/>
                    <a:lumOff val="5000"/>
                  </a:schemeClr>
                </a:solidFill>
              </a:rPr>
              <a:t>. The great divine, Literacy, Nationalism, ad the communist. World politics, volume 59( October): 83-115.</a:t>
            </a:r>
          </a:p>
          <a:p>
            <a:pPr marL="285750" indent="-285750">
              <a:buFont typeface="Wingdings" panose="05000000000000000000" pitchFamily="2" charset="2"/>
              <a:buChar char="Ø"/>
            </a:pPr>
            <a:endParaRPr lang="en-US" dirty="0" smtClean="0"/>
          </a:p>
          <a:p>
            <a:endParaRPr lang="en-US" dirty="0"/>
          </a:p>
          <a:p>
            <a:endParaRPr lang="en-US" dirty="0"/>
          </a:p>
        </p:txBody>
      </p:sp>
    </p:spTree>
    <p:extLst>
      <p:ext uri="{BB962C8B-B14F-4D97-AF65-F5344CB8AC3E}">
        <p14:creationId xmlns:p14="http://schemas.microsoft.com/office/powerpoint/2010/main" val="369540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7243" y="0"/>
            <a:ext cx="8001000" cy="862885"/>
          </a:xfrm>
        </p:spPr>
        <p:txBody>
          <a:bodyPr/>
          <a:lstStyle/>
          <a:p>
            <a:r>
              <a:rPr lang="en-US" dirty="0" smtClean="0">
                <a:solidFill>
                  <a:schemeClr val="accent2">
                    <a:lumMod val="50000"/>
                  </a:schemeClr>
                </a:solidFill>
              </a:rPr>
              <a:t>GROUP MEMBERS</a:t>
            </a:r>
            <a:endParaRPr lang="en-US" dirty="0">
              <a:solidFill>
                <a:schemeClr val="accent2">
                  <a:lumMod val="50000"/>
                </a:schemeClr>
              </a:solidFill>
            </a:endParaRPr>
          </a:p>
        </p:txBody>
      </p:sp>
      <p:sp>
        <p:nvSpPr>
          <p:cNvPr id="5" name="Subtitle 4"/>
          <p:cNvSpPr>
            <a:spLocks noGrp="1"/>
          </p:cNvSpPr>
          <p:nvPr>
            <p:ph type="subTitle" idx="1"/>
          </p:nvPr>
        </p:nvSpPr>
        <p:spPr>
          <a:xfrm>
            <a:off x="465271" y="862885"/>
            <a:ext cx="6400800" cy="5859887"/>
          </a:xfrm>
        </p:spPr>
        <p:txBody>
          <a:bodyPr>
            <a:normAutofit fontScale="77500" lnSpcReduction="20000"/>
          </a:bodyPr>
          <a:lstStyle/>
          <a:p>
            <a:pPr algn="just"/>
            <a:r>
              <a:rPr lang="en-US" dirty="0" smtClean="0"/>
              <a:t>1. APPOLOS UGONMA </a:t>
            </a:r>
            <a:r>
              <a:rPr lang="en-US" dirty="0"/>
              <a:t>FLORENCE			</a:t>
            </a:r>
            <a:r>
              <a:rPr lang="en-US" dirty="0" smtClean="0"/>
              <a:t>PT/19/0121</a:t>
            </a:r>
          </a:p>
          <a:p>
            <a:pPr algn="just"/>
            <a:r>
              <a:rPr lang="en-US" dirty="0" smtClean="0"/>
              <a:t>2. AWUCHA </a:t>
            </a:r>
            <a:r>
              <a:rPr lang="en-US" dirty="0"/>
              <a:t>IKECHUKWU ANDERSON		</a:t>
            </a:r>
            <a:r>
              <a:rPr lang="en-US" dirty="0" smtClean="0"/>
              <a:t>        PT/19/0101</a:t>
            </a:r>
          </a:p>
          <a:p>
            <a:pPr algn="just"/>
            <a:r>
              <a:rPr lang="en-US" dirty="0" smtClean="0"/>
              <a:t>3. BITA </a:t>
            </a:r>
            <a:r>
              <a:rPr lang="en-US" dirty="0"/>
              <a:t>EBULABATE OFELIA			              </a:t>
            </a:r>
            <a:r>
              <a:rPr lang="en-US" dirty="0" smtClean="0"/>
              <a:t>  PT/19/0178</a:t>
            </a:r>
            <a:endParaRPr lang="en-US" dirty="0"/>
          </a:p>
          <a:p>
            <a:pPr algn="just"/>
            <a:r>
              <a:rPr lang="en-US" dirty="0" smtClean="0"/>
              <a:t>4. BUERIBERI </a:t>
            </a:r>
            <a:r>
              <a:rPr lang="en-US" dirty="0"/>
              <a:t>BENET PACIENCIA			      </a:t>
            </a:r>
            <a:r>
              <a:rPr lang="en-US" dirty="0" smtClean="0"/>
              <a:t>  </a:t>
            </a:r>
            <a:r>
              <a:rPr lang="en-US" dirty="0"/>
              <a:t>PT/19/0177</a:t>
            </a:r>
          </a:p>
          <a:p>
            <a:pPr algn="just"/>
            <a:r>
              <a:rPr lang="en-US" dirty="0" smtClean="0"/>
              <a:t>5. DOMINGO </a:t>
            </a:r>
            <a:r>
              <a:rPr lang="en-US" dirty="0"/>
              <a:t>DUESO EDEN			</a:t>
            </a:r>
            <a:r>
              <a:rPr lang="en-US" dirty="0" smtClean="0"/>
              <a:t>                PT/19/0181</a:t>
            </a:r>
            <a:endParaRPr lang="en-US" dirty="0"/>
          </a:p>
          <a:p>
            <a:pPr algn="just"/>
            <a:r>
              <a:rPr lang="en-US" dirty="0"/>
              <a:t>6</a:t>
            </a:r>
            <a:r>
              <a:rPr lang="en-US" dirty="0" smtClean="0"/>
              <a:t>. ENWEREJI </a:t>
            </a:r>
            <a:r>
              <a:rPr lang="en-US" dirty="0"/>
              <a:t>UCHECHI SILVER 			</a:t>
            </a:r>
            <a:r>
              <a:rPr lang="en-US" dirty="0" smtClean="0"/>
              <a:t>        PT/19/0124</a:t>
            </a:r>
            <a:endParaRPr lang="en-US" dirty="0"/>
          </a:p>
          <a:p>
            <a:pPr algn="just"/>
            <a:r>
              <a:rPr lang="en-US" dirty="0"/>
              <a:t>7</a:t>
            </a:r>
            <a:r>
              <a:rPr lang="en-US" dirty="0" smtClean="0"/>
              <a:t>. IHEJIRIKA </a:t>
            </a:r>
            <a:r>
              <a:rPr lang="en-US" dirty="0"/>
              <a:t>ZURU C			</a:t>
            </a:r>
            <a:r>
              <a:rPr lang="en-US" dirty="0" smtClean="0"/>
              <a:t>                        PT/19/0215</a:t>
            </a:r>
            <a:endParaRPr lang="en-US" dirty="0"/>
          </a:p>
          <a:p>
            <a:pPr algn="just"/>
            <a:r>
              <a:rPr lang="en-US" dirty="0"/>
              <a:t>8</a:t>
            </a:r>
            <a:r>
              <a:rPr lang="en-US" dirty="0" smtClean="0"/>
              <a:t>. JACOB </a:t>
            </a:r>
            <a:r>
              <a:rPr lang="en-US" dirty="0"/>
              <a:t>VICTOR NDUDIRIM 		</a:t>
            </a:r>
            <a:r>
              <a:rPr lang="en-US" dirty="0" smtClean="0"/>
              <a:t>          </a:t>
            </a:r>
            <a:r>
              <a:rPr lang="en-US" dirty="0"/>
              <a:t> </a:t>
            </a:r>
            <a:r>
              <a:rPr lang="en-US" dirty="0" smtClean="0"/>
              <a:t>     PT/19/0126</a:t>
            </a:r>
            <a:endParaRPr lang="en-US" dirty="0"/>
          </a:p>
          <a:p>
            <a:pPr algn="just"/>
            <a:r>
              <a:rPr lang="en-US" dirty="0"/>
              <a:t>9</a:t>
            </a:r>
            <a:r>
              <a:rPr lang="en-US" dirty="0" smtClean="0"/>
              <a:t>. JOHN </a:t>
            </a:r>
            <a:r>
              <a:rPr lang="en-US" dirty="0"/>
              <a:t>ANARI MISHAEL			</a:t>
            </a:r>
            <a:r>
              <a:rPr lang="en-US" dirty="0" smtClean="0"/>
              <a:t>                PT/19/0127</a:t>
            </a:r>
            <a:endParaRPr lang="en-US" dirty="0"/>
          </a:p>
          <a:p>
            <a:pPr algn="just"/>
            <a:r>
              <a:rPr lang="en-US" dirty="0" smtClean="0"/>
              <a:t>10. LEON </a:t>
            </a:r>
            <a:r>
              <a:rPr lang="en-US" dirty="0"/>
              <a:t>LISO ANGEL 			</a:t>
            </a:r>
            <a:r>
              <a:rPr lang="en-US" dirty="0" smtClean="0"/>
              <a:t>                        PT/19/0123</a:t>
            </a:r>
          </a:p>
          <a:p>
            <a:pPr algn="just"/>
            <a:r>
              <a:rPr lang="en-US" dirty="0" smtClean="0"/>
              <a:t>11. OBISIE </a:t>
            </a:r>
            <a:r>
              <a:rPr lang="en-US" dirty="0"/>
              <a:t>EMMANUEL OBINNA 			       </a:t>
            </a:r>
            <a:r>
              <a:rPr lang="en-US" dirty="0" smtClean="0"/>
              <a:t>PT/19/0128</a:t>
            </a:r>
          </a:p>
          <a:p>
            <a:pPr algn="just"/>
            <a:r>
              <a:rPr lang="en-US" dirty="0" smtClean="0"/>
              <a:t>12. OJO </a:t>
            </a:r>
            <a:r>
              <a:rPr lang="en-US" dirty="0"/>
              <a:t>DAVID MAYOWA			               </a:t>
            </a:r>
            <a:r>
              <a:rPr lang="en-US" dirty="0" smtClean="0"/>
              <a:t>PT/19/0129</a:t>
            </a:r>
          </a:p>
          <a:p>
            <a:pPr algn="just"/>
            <a:r>
              <a:rPr lang="en-US" dirty="0" smtClean="0"/>
              <a:t>13. ONATOYYINBO ISAIAH IDOWU                       PT/19/0110</a:t>
            </a:r>
            <a:endParaRPr lang="en-US" dirty="0"/>
          </a:p>
          <a:p>
            <a:pPr algn="just"/>
            <a:r>
              <a:rPr lang="en-US" dirty="0" smtClean="0"/>
              <a:t>14. OYEWOLE </a:t>
            </a:r>
            <a:r>
              <a:rPr lang="en-US" dirty="0"/>
              <a:t>OLUSEGUN YESUFU 			</a:t>
            </a:r>
            <a:r>
              <a:rPr lang="en-US" dirty="0" smtClean="0"/>
              <a:t>PT/19/0132</a:t>
            </a:r>
            <a:endParaRPr lang="en-US" dirty="0"/>
          </a:p>
          <a:p>
            <a:pPr algn="just"/>
            <a:r>
              <a:rPr lang="en-US" dirty="0" smtClean="0"/>
              <a:t>15. TANKARE </a:t>
            </a:r>
            <a:r>
              <a:rPr lang="en-US" dirty="0"/>
              <a:t>JOSHUA SAMAILA 			</a:t>
            </a:r>
            <a:r>
              <a:rPr lang="en-US" dirty="0" smtClean="0"/>
              <a:t>        PT/19/0130</a:t>
            </a:r>
            <a:endParaRPr lang="en-US" dirty="0"/>
          </a:p>
          <a:p>
            <a:pPr algn="just"/>
            <a:r>
              <a:rPr lang="en-US" dirty="0" smtClean="0"/>
              <a:t>16. UMUNNAKWE </a:t>
            </a:r>
            <a:r>
              <a:rPr lang="en-US" dirty="0"/>
              <a:t>DANIEL UCHENNA			PT/19/0131</a:t>
            </a:r>
          </a:p>
          <a:p>
            <a:pPr algn="just"/>
            <a:r>
              <a:rPr lang="en-US" dirty="0" smtClean="0"/>
              <a:t>17. PELAYO LEON ESPLENDIDA</a:t>
            </a:r>
            <a:r>
              <a:rPr lang="en-US" dirty="0"/>
              <a:t>		</a:t>
            </a:r>
            <a:r>
              <a:rPr lang="en-US" dirty="0" smtClean="0"/>
              <a:t>                PT/19/0111</a:t>
            </a:r>
          </a:p>
          <a:p>
            <a:pPr algn="just"/>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37688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4547"/>
            <a:ext cx="12192000" cy="6740307"/>
          </a:xfrm>
          <a:prstGeom prst="rect">
            <a:avLst/>
          </a:prstGeom>
        </p:spPr>
        <p:txBody>
          <a:bodyPr wrap="square">
            <a:spAutoFit/>
          </a:bodyPr>
          <a:lstStyle/>
          <a:p>
            <a:r>
              <a:rPr lang="en-US" b="1" i="1" dirty="0" smtClean="0">
                <a:solidFill>
                  <a:schemeClr val="accent2">
                    <a:lumMod val="50000"/>
                  </a:schemeClr>
                </a:solidFill>
              </a:rPr>
              <a:t>TABLE OF CONTENT</a:t>
            </a:r>
          </a:p>
          <a:p>
            <a:r>
              <a:rPr lang="en-US" dirty="0" smtClean="0">
                <a:solidFill>
                  <a:schemeClr val="bg1">
                    <a:lumMod val="95000"/>
                    <a:lumOff val="5000"/>
                  </a:schemeClr>
                </a:solidFill>
              </a:rPr>
              <a:t>MODULE 8: PROBLEMS OF NATION-BUILDING IN NIGERIA</a:t>
            </a:r>
          </a:p>
          <a:p>
            <a:pPr algn="just"/>
            <a:r>
              <a:rPr lang="en-US" dirty="0" smtClean="0">
                <a:solidFill>
                  <a:schemeClr val="bg1">
                    <a:lumMod val="95000"/>
                    <a:lumOff val="5000"/>
                  </a:schemeClr>
                </a:solidFill>
              </a:rPr>
              <a:t> </a:t>
            </a:r>
            <a:r>
              <a:rPr lang="en-US" b="1" dirty="0" smtClean="0">
                <a:solidFill>
                  <a:schemeClr val="bg1">
                    <a:lumMod val="95000"/>
                    <a:lumOff val="5000"/>
                  </a:schemeClr>
                </a:solidFill>
              </a:rPr>
              <a:t>1. </a:t>
            </a:r>
            <a:r>
              <a:rPr lang="en-US" b="1" dirty="0">
                <a:solidFill>
                  <a:schemeClr val="bg1">
                    <a:lumMod val="95000"/>
                    <a:lumOff val="5000"/>
                  </a:schemeClr>
                </a:solidFill>
              </a:rPr>
              <a:t>Introduction </a:t>
            </a:r>
            <a:endParaRPr lang="en-US" b="1" dirty="0" smtClean="0">
              <a:solidFill>
                <a:schemeClr val="bg1">
                  <a:lumMod val="95000"/>
                  <a:lumOff val="5000"/>
                </a:schemeClr>
              </a:solidFill>
            </a:endParaRPr>
          </a:p>
          <a:p>
            <a:pPr algn="just"/>
            <a:r>
              <a:rPr lang="en-US" dirty="0" smtClean="0">
                <a:solidFill>
                  <a:schemeClr val="bg1">
                    <a:lumMod val="95000"/>
                    <a:lumOff val="5000"/>
                  </a:schemeClr>
                </a:solidFill>
              </a:rPr>
              <a:t> </a:t>
            </a:r>
            <a:r>
              <a:rPr lang="en-US" b="1" dirty="0" smtClean="0">
                <a:solidFill>
                  <a:schemeClr val="bg1">
                    <a:lumMod val="95000"/>
                    <a:lumOff val="5000"/>
                  </a:schemeClr>
                </a:solidFill>
              </a:rPr>
              <a:t>2. </a:t>
            </a:r>
            <a:r>
              <a:rPr lang="en-US" b="1" dirty="0">
                <a:solidFill>
                  <a:schemeClr val="bg1">
                    <a:lumMod val="95000"/>
                    <a:lumOff val="5000"/>
                  </a:schemeClr>
                </a:solidFill>
              </a:rPr>
              <a:t>Pre-colonial </a:t>
            </a:r>
            <a:r>
              <a:rPr lang="en-US" b="1" dirty="0" smtClean="0">
                <a:solidFill>
                  <a:schemeClr val="bg1">
                    <a:lumMod val="95000"/>
                    <a:lumOff val="5000"/>
                  </a:schemeClr>
                </a:solidFill>
              </a:rPr>
              <a:t>Setting</a:t>
            </a:r>
          </a:p>
          <a:p>
            <a:pPr algn="just"/>
            <a:r>
              <a:rPr lang="en-US" dirty="0" smtClean="0">
                <a:solidFill>
                  <a:schemeClr val="bg1">
                    <a:lumMod val="95000"/>
                    <a:lumOff val="5000"/>
                  </a:schemeClr>
                </a:solidFill>
              </a:rPr>
              <a:t>    a.  </a:t>
            </a:r>
            <a:r>
              <a:rPr lang="en-US" dirty="0">
                <a:solidFill>
                  <a:schemeClr val="bg1">
                    <a:lumMod val="95000"/>
                    <a:lumOff val="5000"/>
                  </a:schemeClr>
                </a:solidFill>
              </a:rPr>
              <a:t>Pre-colonial Relations among Nigeria’s Ethnic </a:t>
            </a:r>
            <a:r>
              <a:rPr lang="en-US" dirty="0" smtClean="0">
                <a:solidFill>
                  <a:schemeClr val="bg1">
                    <a:lumMod val="95000"/>
                    <a:lumOff val="5000"/>
                  </a:schemeClr>
                </a:solidFill>
              </a:rPr>
              <a:t>Groups</a:t>
            </a:r>
          </a:p>
          <a:p>
            <a:pPr algn="just"/>
            <a:r>
              <a:rPr lang="en-US" dirty="0" smtClean="0">
                <a:solidFill>
                  <a:schemeClr val="bg1">
                    <a:lumMod val="95000"/>
                    <a:lumOff val="5000"/>
                  </a:schemeClr>
                </a:solidFill>
              </a:rPr>
              <a:t> </a:t>
            </a:r>
            <a:r>
              <a:rPr lang="en-US" b="1" dirty="0" smtClean="0">
                <a:solidFill>
                  <a:schemeClr val="bg1">
                    <a:lumMod val="95000"/>
                    <a:lumOff val="5000"/>
                  </a:schemeClr>
                </a:solidFill>
              </a:rPr>
              <a:t>3. </a:t>
            </a:r>
            <a:r>
              <a:rPr lang="en-US" b="1" dirty="0">
                <a:solidFill>
                  <a:schemeClr val="bg1">
                    <a:lumMod val="95000"/>
                    <a:lumOff val="5000"/>
                  </a:schemeClr>
                </a:solidFill>
              </a:rPr>
              <a:t>Colonial Setting </a:t>
            </a:r>
          </a:p>
          <a:p>
            <a:pPr algn="just"/>
            <a:r>
              <a:rPr lang="en-US" dirty="0" smtClean="0">
                <a:solidFill>
                  <a:schemeClr val="bg1">
                    <a:lumMod val="95000"/>
                    <a:lumOff val="5000"/>
                  </a:schemeClr>
                </a:solidFill>
              </a:rPr>
              <a:t>     b. Colonial </a:t>
            </a:r>
            <a:r>
              <a:rPr lang="en-US" dirty="0">
                <a:solidFill>
                  <a:schemeClr val="bg1">
                    <a:lumMod val="95000"/>
                    <a:lumOff val="5000"/>
                  </a:schemeClr>
                </a:solidFill>
              </a:rPr>
              <a:t>Educational Policy and the North-South </a:t>
            </a:r>
            <a:r>
              <a:rPr lang="en-US" dirty="0" smtClean="0">
                <a:solidFill>
                  <a:schemeClr val="bg1">
                    <a:lumMod val="95000"/>
                    <a:lumOff val="5000"/>
                  </a:schemeClr>
                </a:solidFill>
              </a:rPr>
              <a:t>Dichotomy</a:t>
            </a:r>
          </a:p>
          <a:p>
            <a:pPr algn="just"/>
            <a:r>
              <a:rPr lang="en-US" dirty="0" smtClean="0">
                <a:solidFill>
                  <a:schemeClr val="bg1">
                    <a:lumMod val="95000"/>
                    <a:lumOff val="5000"/>
                  </a:schemeClr>
                </a:solidFill>
              </a:rPr>
              <a:t> </a:t>
            </a:r>
            <a:r>
              <a:rPr lang="en-US" dirty="0">
                <a:solidFill>
                  <a:schemeClr val="bg1">
                    <a:lumMod val="95000"/>
                    <a:lumOff val="5000"/>
                  </a:schemeClr>
                </a:solidFill>
              </a:rPr>
              <a:t> </a:t>
            </a:r>
            <a:r>
              <a:rPr lang="en-US" dirty="0" smtClean="0">
                <a:solidFill>
                  <a:schemeClr val="bg1">
                    <a:lumMod val="95000"/>
                    <a:lumOff val="5000"/>
                  </a:schemeClr>
                </a:solidFill>
              </a:rPr>
              <a:t>   c. Colonial </a:t>
            </a:r>
            <a:r>
              <a:rPr lang="en-US" dirty="0">
                <a:solidFill>
                  <a:schemeClr val="bg1">
                    <a:lumMod val="95000"/>
                    <a:lumOff val="5000"/>
                  </a:schemeClr>
                </a:solidFill>
              </a:rPr>
              <a:t>Administration and </a:t>
            </a:r>
            <a:r>
              <a:rPr lang="en-US" dirty="0" smtClean="0">
                <a:solidFill>
                  <a:schemeClr val="bg1">
                    <a:lumMod val="95000"/>
                    <a:lumOff val="5000"/>
                  </a:schemeClr>
                </a:solidFill>
              </a:rPr>
              <a:t>Ethnicity</a:t>
            </a:r>
          </a:p>
          <a:p>
            <a:pPr algn="just"/>
            <a:r>
              <a:rPr lang="en-US" dirty="0" smtClean="0">
                <a:solidFill>
                  <a:schemeClr val="bg1">
                    <a:lumMod val="95000"/>
                    <a:lumOff val="5000"/>
                  </a:schemeClr>
                </a:solidFill>
              </a:rPr>
              <a:t>     d. Party </a:t>
            </a:r>
            <a:r>
              <a:rPr lang="en-US" dirty="0">
                <a:solidFill>
                  <a:schemeClr val="bg1">
                    <a:lumMod val="95000"/>
                    <a:lumOff val="5000"/>
                  </a:schemeClr>
                </a:solidFill>
              </a:rPr>
              <a:t>Politics and the Problem of </a:t>
            </a:r>
            <a:r>
              <a:rPr lang="en-US" dirty="0" smtClean="0">
                <a:solidFill>
                  <a:schemeClr val="bg1">
                    <a:lumMod val="95000"/>
                    <a:lumOff val="5000"/>
                  </a:schemeClr>
                </a:solidFill>
              </a:rPr>
              <a:t>Unity</a:t>
            </a:r>
          </a:p>
          <a:p>
            <a:pPr algn="just"/>
            <a:r>
              <a:rPr lang="en-US" dirty="0" smtClean="0">
                <a:solidFill>
                  <a:schemeClr val="bg1">
                    <a:lumMod val="95000"/>
                    <a:lumOff val="5000"/>
                  </a:schemeClr>
                </a:solidFill>
              </a:rPr>
              <a:t> </a:t>
            </a:r>
            <a:r>
              <a:rPr lang="en-US" dirty="0">
                <a:solidFill>
                  <a:schemeClr val="bg1">
                    <a:lumMod val="95000"/>
                    <a:lumOff val="5000"/>
                  </a:schemeClr>
                </a:solidFill>
              </a:rPr>
              <a:t> </a:t>
            </a:r>
            <a:r>
              <a:rPr lang="en-US" dirty="0" smtClean="0">
                <a:solidFill>
                  <a:schemeClr val="bg1">
                    <a:lumMod val="95000"/>
                    <a:lumOff val="5000"/>
                  </a:schemeClr>
                </a:solidFill>
              </a:rPr>
              <a:t>   e. Regionalism </a:t>
            </a:r>
            <a:r>
              <a:rPr lang="en-US" dirty="0">
                <a:solidFill>
                  <a:schemeClr val="bg1">
                    <a:lumMod val="95000"/>
                    <a:lumOff val="5000"/>
                  </a:schemeClr>
                </a:solidFill>
              </a:rPr>
              <a:t>and the Problem of </a:t>
            </a:r>
            <a:r>
              <a:rPr lang="en-US" dirty="0" smtClean="0">
                <a:solidFill>
                  <a:schemeClr val="bg1">
                    <a:lumMod val="95000"/>
                    <a:lumOff val="5000"/>
                  </a:schemeClr>
                </a:solidFill>
              </a:rPr>
              <a:t>Unity</a:t>
            </a:r>
          </a:p>
          <a:p>
            <a:pPr algn="just"/>
            <a:r>
              <a:rPr lang="en-US" b="1" dirty="0" smtClean="0">
                <a:solidFill>
                  <a:schemeClr val="bg1">
                    <a:lumMod val="95000"/>
                    <a:lumOff val="5000"/>
                  </a:schemeClr>
                </a:solidFill>
              </a:rPr>
              <a:t> 4. </a:t>
            </a:r>
            <a:r>
              <a:rPr lang="en-US" b="1" dirty="0">
                <a:solidFill>
                  <a:schemeClr val="bg1">
                    <a:lumMod val="95000"/>
                    <a:lumOff val="5000"/>
                  </a:schemeClr>
                </a:solidFill>
              </a:rPr>
              <a:t>Post-independence Nigeria and the Problem of </a:t>
            </a:r>
            <a:r>
              <a:rPr lang="en-US" b="1" dirty="0" smtClean="0">
                <a:solidFill>
                  <a:schemeClr val="bg1">
                    <a:lumMod val="95000"/>
                    <a:lumOff val="5000"/>
                  </a:schemeClr>
                </a:solidFill>
              </a:rPr>
              <a:t>Nation-building</a:t>
            </a:r>
          </a:p>
          <a:p>
            <a:pPr algn="just"/>
            <a:r>
              <a:rPr lang="en-US" dirty="0" smtClean="0">
                <a:solidFill>
                  <a:schemeClr val="bg1">
                    <a:lumMod val="95000"/>
                    <a:lumOff val="5000"/>
                  </a:schemeClr>
                </a:solidFill>
              </a:rPr>
              <a:t> </a:t>
            </a:r>
            <a:r>
              <a:rPr lang="en-US" dirty="0">
                <a:solidFill>
                  <a:schemeClr val="bg1">
                    <a:lumMod val="95000"/>
                    <a:lumOff val="5000"/>
                  </a:schemeClr>
                </a:solidFill>
              </a:rPr>
              <a:t> </a:t>
            </a:r>
            <a:r>
              <a:rPr lang="en-US" dirty="0" smtClean="0">
                <a:solidFill>
                  <a:schemeClr val="bg1">
                    <a:lumMod val="95000"/>
                    <a:lumOff val="5000"/>
                  </a:schemeClr>
                </a:solidFill>
              </a:rPr>
              <a:t>   a. Action </a:t>
            </a:r>
            <a:r>
              <a:rPr lang="en-US" dirty="0">
                <a:solidFill>
                  <a:schemeClr val="bg1">
                    <a:lumMod val="95000"/>
                    <a:lumOff val="5000"/>
                  </a:schemeClr>
                </a:solidFill>
              </a:rPr>
              <a:t>Group and Western Region Crisis </a:t>
            </a:r>
            <a:endParaRPr lang="en-US" dirty="0" smtClean="0">
              <a:solidFill>
                <a:schemeClr val="bg1">
                  <a:lumMod val="95000"/>
                  <a:lumOff val="5000"/>
                </a:schemeClr>
              </a:solidFill>
            </a:endParaRPr>
          </a:p>
          <a:p>
            <a:pPr algn="just"/>
            <a:r>
              <a:rPr lang="en-US" dirty="0" smtClean="0">
                <a:solidFill>
                  <a:schemeClr val="bg1">
                    <a:lumMod val="95000"/>
                    <a:lumOff val="5000"/>
                  </a:schemeClr>
                </a:solidFill>
              </a:rPr>
              <a:t> </a:t>
            </a:r>
            <a:r>
              <a:rPr lang="en-US" dirty="0">
                <a:solidFill>
                  <a:schemeClr val="bg1">
                    <a:lumMod val="95000"/>
                    <a:lumOff val="5000"/>
                  </a:schemeClr>
                </a:solidFill>
              </a:rPr>
              <a:t> </a:t>
            </a:r>
            <a:r>
              <a:rPr lang="en-US" dirty="0" smtClean="0">
                <a:solidFill>
                  <a:schemeClr val="bg1">
                    <a:lumMod val="95000"/>
                    <a:lumOff val="5000"/>
                  </a:schemeClr>
                </a:solidFill>
              </a:rPr>
              <a:t>   b. The </a:t>
            </a:r>
            <a:r>
              <a:rPr lang="en-US" dirty="0">
                <a:solidFill>
                  <a:schemeClr val="bg1">
                    <a:lumMod val="95000"/>
                    <a:lumOff val="5000"/>
                  </a:schemeClr>
                </a:solidFill>
              </a:rPr>
              <a:t>Military and Problems of </a:t>
            </a:r>
            <a:r>
              <a:rPr lang="en-US" dirty="0" smtClean="0">
                <a:solidFill>
                  <a:schemeClr val="bg1">
                    <a:lumMod val="95000"/>
                    <a:lumOff val="5000"/>
                  </a:schemeClr>
                </a:solidFill>
              </a:rPr>
              <a:t>Nation-building</a:t>
            </a:r>
          </a:p>
          <a:p>
            <a:pPr algn="just"/>
            <a:r>
              <a:rPr lang="en-US" dirty="0" smtClean="0">
                <a:solidFill>
                  <a:schemeClr val="bg1">
                    <a:lumMod val="95000"/>
                    <a:lumOff val="5000"/>
                  </a:schemeClr>
                </a:solidFill>
              </a:rPr>
              <a:t> </a:t>
            </a:r>
            <a:r>
              <a:rPr lang="en-US" b="1" dirty="0" smtClean="0">
                <a:solidFill>
                  <a:schemeClr val="bg1">
                    <a:lumMod val="95000"/>
                    <a:lumOff val="5000"/>
                  </a:schemeClr>
                </a:solidFill>
              </a:rPr>
              <a:t>5. </a:t>
            </a:r>
            <a:r>
              <a:rPr lang="en-US" b="1" dirty="0">
                <a:solidFill>
                  <a:schemeClr val="bg1">
                    <a:lumMod val="95000"/>
                    <a:lumOff val="5000"/>
                  </a:schemeClr>
                </a:solidFill>
              </a:rPr>
              <a:t>Government Efforts Toward Nation-building in </a:t>
            </a:r>
            <a:r>
              <a:rPr lang="en-US" b="1" dirty="0" smtClean="0">
                <a:solidFill>
                  <a:schemeClr val="bg1">
                    <a:lumMod val="95000"/>
                    <a:lumOff val="5000"/>
                  </a:schemeClr>
                </a:solidFill>
              </a:rPr>
              <a:t>Nigeria</a:t>
            </a:r>
          </a:p>
          <a:p>
            <a:pPr algn="just"/>
            <a:r>
              <a:rPr lang="en-US" dirty="0" smtClean="0">
                <a:solidFill>
                  <a:schemeClr val="bg1">
                    <a:lumMod val="95000"/>
                    <a:lumOff val="5000"/>
                  </a:schemeClr>
                </a:solidFill>
              </a:rPr>
              <a:t> </a:t>
            </a:r>
            <a:r>
              <a:rPr lang="en-US" dirty="0">
                <a:solidFill>
                  <a:schemeClr val="bg1">
                    <a:lumMod val="95000"/>
                    <a:lumOff val="5000"/>
                  </a:schemeClr>
                </a:solidFill>
              </a:rPr>
              <a:t> </a:t>
            </a:r>
            <a:r>
              <a:rPr lang="en-US" dirty="0" smtClean="0">
                <a:solidFill>
                  <a:schemeClr val="bg1">
                    <a:lumMod val="95000"/>
                    <a:lumOff val="5000"/>
                  </a:schemeClr>
                </a:solidFill>
              </a:rPr>
              <a:t>   a. Effective </a:t>
            </a:r>
            <a:r>
              <a:rPr lang="en-US" dirty="0">
                <a:solidFill>
                  <a:schemeClr val="bg1">
                    <a:lumMod val="95000"/>
                    <a:lumOff val="5000"/>
                  </a:schemeClr>
                </a:solidFill>
              </a:rPr>
              <a:t>Allocation of </a:t>
            </a:r>
            <a:r>
              <a:rPr lang="en-US" dirty="0" smtClean="0">
                <a:solidFill>
                  <a:schemeClr val="bg1">
                    <a:lumMod val="95000"/>
                    <a:lumOff val="5000"/>
                  </a:schemeClr>
                </a:solidFill>
              </a:rPr>
              <a:t>Resources</a:t>
            </a:r>
          </a:p>
          <a:p>
            <a:pPr algn="just"/>
            <a:r>
              <a:rPr lang="en-US" dirty="0" smtClean="0">
                <a:solidFill>
                  <a:schemeClr val="bg1">
                    <a:lumMod val="95000"/>
                    <a:lumOff val="5000"/>
                  </a:schemeClr>
                </a:solidFill>
              </a:rPr>
              <a:t>     b. Symbols </a:t>
            </a:r>
            <a:r>
              <a:rPr lang="en-US" dirty="0">
                <a:solidFill>
                  <a:schemeClr val="bg1">
                    <a:lumMod val="95000"/>
                    <a:lumOff val="5000"/>
                  </a:schemeClr>
                </a:solidFill>
              </a:rPr>
              <a:t>of Unity </a:t>
            </a:r>
            <a:endParaRPr lang="en-US" dirty="0" smtClean="0">
              <a:solidFill>
                <a:schemeClr val="bg1">
                  <a:lumMod val="95000"/>
                  <a:lumOff val="5000"/>
                </a:schemeClr>
              </a:solidFill>
            </a:endParaRPr>
          </a:p>
          <a:p>
            <a:pPr algn="just"/>
            <a:r>
              <a:rPr lang="en-US" dirty="0">
                <a:solidFill>
                  <a:schemeClr val="bg1">
                    <a:lumMod val="95000"/>
                    <a:lumOff val="5000"/>
                  </a:schemeClr>
                </a:solidFill>
              </a:rPr>
              <a:t> </a:t>
            </a:r>
            <a:r>
              <a:rPr lang="en-US" b="1" dirty="0" smtClean="0">
                <a:solidFill>
                  <a:schemeClr val="bg1">
                    <a:lumMod val="95000"/>
                    <a:lumOff val="5000"/>
                  </a:schemeClr>
                </a:solidFill>
              </a:rPr>
              <a:t>6. </a:t>
            </a:r>
            <a:r>
              <a:rPr lang="en-US" b="1" dirty="0">
                <a:solidFill>
                  <a:schemeClr val="bg1">
                    <a:lumMod val="95000"/>
                    <a:lumOff val="5000"/>
                  </a:schemeClr>
                </a:solidFill>
              </a:rPr>
              <a:t>The Military and National </a:t>
            </a:r>
            <a:r>
              <a:rPr lang="en-US" b="1" dirty="0" smtClean="0">
                <a:solidFill>
                  <a:schemeClr val="bg1">
                    <a:lumMod val="95000"/>
                    <a:lumOff val="5000"/>
                  </a:schemeClr>
                </a:solidFill>
              </a:rPr>
              <a:t>Unity</a:t>
            </a:r>
          </a:p>
          <a:p>
            <a:pPr algn="just"/>
            <a:r>
              <a:rPr lang="en-US" dirty="0" smtClean="0">
                <a:solidFill>
                  <a:schemeClr val="bg1">
                    <a:lumMod val="95000"/>
                    <a:lumOff val="5000"/>
                  </a:schemeClr>
                </a:solidFill>
              </a:rPr>
              <a:t>     a. Creation </a:t>
            </a:r>
            <a:r>
              <a:rPr lang="en-US" dirty="0">
                <a:solidFill>
                  <a:schemeClr val="bg1">
                    <a:lumMod val="95000"/>
                    <a:lumOff val="5000"/>
                  </a:schemeClr>
                </a:solidFill>
              </a:rPr>
              <a:t>of </a:t>
            </a:r>
            <a:r>
              <a:rPr lang="en-US" dirty="0" smtClean="0">
                <a:solidFill>
                  <a:schemeClr val="bg1">
                    <a:lumMod val="95000"/>
                    <a:lumOff val="5000"/>
                  </a:schemeClr>
                </a:solidFill>
              </a:rPr>
              <a:t>States</a:t>
            </a:r>
          </a:p>
          <a:p>
            <a:pPr algn="just"/>
            <a:r>
              <a:rPr lang="en-US" dirty="0" smtClean="0">
                <a:solidFill>
                  <a:schemeClr val="bg1">
                    <a:lumMod val="95000"/>
                    <a:lumOff val="5000"/>
                  </a:schemeClr>
                </a:solidFill>
              </a:rPr>
              <a:t>     b. The </a:t>
            </a:r>
            <a:r>
              <a:rPr lang="en-US" dirty="0">
                <a:solidFill>
                  <a:schemeClr val="bg1">
                    <a:lumMod val="95000"/>
                    <a:lumOff val="5000"/>
                  </a:schemeClr>
                </a:solidFill>
              </a:rPr>
              <a:t>Civil War and National </a:t>
            </a:r>
            <a:r>
              <a:rPr lang="en-US" dirty="0" smtClean="0">
                <a:solidFill>
                  <a:schemeClr val="bg1">
                    <a:lumMod val="95000"/>
                    <a:lumOff val="5000"/>
                  </a:schemeClr>
                </a:solidFill>
              </a:rPr>
              <a:t>Unity</a:t>
            </a:r>
          </a:p>
          <a:p>
            <a:pPr algn="just"/>
            <a:r>
              <a:rPr lang="en-US" dirty="0" smtClean="0">
                <a:solidFill>
                  <a:schemeClr val="bg1">
                    <a:lumMod val="95000"/>
                    <a:lumOff val="5000"/>
                  </a:schemeClr>
                </a:solidFill>
              </a:rPr>
              <a:t>     c. Balanced </a:t>
            </a:r>
            <a:r>
              <a:rPr lang="en-US" dirty="0">
                <a:solidFill>
                  <a:schemeClr val="bg1">
                    <a:lumMod val="95000"/>
                    <a:lumOff val="5000"/>
                  </a:schemeClr>
                </a:solidFill>
              </a:rPr>
              <a:t>Economic Development </a:t>
            </a:r>
            <a:endParaRPr lang="en-US" dirty="0" smtClean="0">
              <a:solidFill>
                <a:schemeClr val="bg1">
                  <a:lumMod val="95000"/>
                  <a:lumOff val="5000"/>
                </a:schemeClr>
              </a:solidFill>
            </a:endParaRPr>
          </a:p>
          <a:p>
            <a:pPr algn="just"/>
            <a:r>
              <a:rPr lang="en-US" dirty="0" smtClean="0">
                <a:solidFill>
                  <a:schemeClr val="bg1">
                    <a:lumMod val="95000"/>
                    <a:lumOff val="5000"/>
                  </a:schemeClr>
                </a:solidFill>
              </a:rPr>
              <a:t>     </a:t>
            </a:r>
            <a:r>
              <a:rPr lang="en-US" dirty="0" err="1" smtClean="0">
                <a:solidFill>
                  <a:schemeClr val="bg1">
                    <a:lumMod val="95000"/>
                    <a:lumOff val="5000"/>
                  </a:schemeClr>
                </a:solidFill>
              </a:rPr>
              <a:t>d.National</a:t>
            </a:r>
            <a:r>
              <a:rPr lang="en-US" dirty="0" smtClean="0">
                <a:solidFill>
                  <a:schemeClr val="bg1">
                    <a:lumMod val="95000"/>
                    <a:lumOff val="5000"/>
                  </a:schemeClr>
                </a:solidFill>
              </a:rPr>
              <a:t> </a:t>
            </a:r>
            <a:r>
              <a:rPr lang="en-US" dirty="0">
                <a:solidFill>
                  <a:schemeClr val="bg1">
                    <a:lumMod val="95000"/>
                    <a:lumOff val="5000"/>
                  </a:schemeClr>
                </a:solidFill>
              </a:rPr>
              <a:t>Youth Service </a:t>
            </a:r>
            <a:r>
              <a:rPr lang="en-US" dirty="0" smtClean="0">
                <a:solidFill>
                  <a:schemeClr val="bg1">
                    <a:lumMod val="95000"/>
                    <a:lumOff val="5000"/>
                  </a:schemeClr>
                </a:solidFill>
              </a:rPr>
              <a:t>Corps</a:t>
            </a:r>
          </a:p>
          <a:p>
            <a:pPr algn="just"/>
            <a:r>
              <a:rPr lang="en-US" dirty="0" smtClean="0">
                <a:solidFill>
                  <a:schemeClr val="bg1">
                    <a:lumMod val="95000"/>
                    <a:lumOff val="5000"/>
                  </a:schemeClr>
                </a:solidFill>
              </a:rPr>
              <a:t>     e. The </a:t>
            </a:r>
            <a:r>
              <a:rPr lang="en-US" dirty="0">
                <a:solidFill>
                  <a:schemeClr val="bg1">
                    <a:lumMod val="95000"/>
                    <a:lumOff val="5000"/>
                  </a:schemeClr>
                </a:solidFill>
              </a:rPr>
              <a:t>Quota System/Federal Character </a:t>
            </a:r>
            <a:endParaRPr lang="en-US" dirty="0" smtClean="0">
              <a:solidFill>
                <a:schemeClr val="bg1">
                  <a:lumMod val="95000"/>
                  <a:lumOff val="5000"/>
                </a:schemeClr>
              </a:solidFill>
            </a:endParaRPr>
          </a:p>
          <a:p>
            <a:pPr algn="just"/>
            <a:r>
              <a:rPr lang="en-US" dirty="0" smtClean="0">
                <a:solidFill>
                  <a:schemeClr val="bg1">
                    <a:lumMod val="95000"/>
                    <a:lumOff val="5000"/>
                  </a:schemeClr>
                </a:solidFill>
              </a:rPr>
              <a:t>      f. </a:t>
            </a:r>
            <a:r>
              <a:rPr lang="en-US" dirty="0" err="1" smtClean="0">
                <a:solidFill>
                  <a:schemeClr val="bg1">
                    <a:lumMod val="95000"/>
                    <a:lumOff val="5000"/>
                  </a:schemeClr>
                </a:solidFill>
              </a:rPr>
              <a:t>Babangida’s</a:t>
            </a:r>
            <a:r>
              <a:rPr lang="en-US" dirty="0" smtClean="0">
                <a:solidFill>
                  <a:schemeClr val="bg1">
                    <a:lumMod val="95000"/>
                    <a:lumOff val="5000"/>
                  </a:schemeClr>
                </a:solidFill>
              </a:rPr>
              <a:t> </a:t>
            </a:r>
            <a:r>
              <a:rPr lang="en-US" dirty="0">
                <a:solidFill>
                  <a:schemeClr val="bg1">
                    <a:lumMod val="95000"/>
                    <a:lumOff val="5000"/>
                  </a:schemeClr>
                </a:solidFill>
              </a:rPr>
              <a:t>Military Administration and </a:t>
            </a:r>
            <a:r>
              <a:rPr lang="en-US" dirty="0" smtClean="0">
                <a:solidFill>
                  <a:schemeClr val="bg1">
                    <a:lumMod val="95000"/>
                    <a:lumOff val="5000"/>
                  </a:schemeClr>
                </a:solidFill>
              </a:rPr>
              <a:t>Nation-building</a:t>
            </a:r>
          </a:p>
          <a:p>
            <a:pPr algn="just"/>
            <a:r>
              <a:rPr lang="en-US" dirty="0">
                <a:solidFill>
                  <a:schemeClr val="bg1">
                    <a:lumMod val="95000"/>
                    <a:lumOff val="5000"/>
                  </a:schemeClr>
                </a:solidFill>
              </a:rPr>
              <a:t> </a:t>
            </a:r>
            <a:r>
              <a:rPr lang="en-US" b="1" dirty="0" smtClean="0">
                <a:solidFill>
                  <a:schemeClr val="bg1">
                    <a:lumMod val="95000"/>
                    <a:lumOff val="5000"/>
                  </a:schemeClr>
                </a:solidFill>
              </a:rPr>
              <a:t>7. Conclusion </a:t>
            </a:r>
            <a:endParaRPr lang="en-US" b="1" dirty="0">
              <a:solidFill>
                <a:schemeClr val="bg1">
                  <a:lumMod val="95000"/>
                  <a:lumOff val="5000"/>
                </a:schemeClr>
              </a:solidFill>
            </a:endParaRPr>
          </a:p>
        </p:txBody>
      </p:sp>
    </p:spTree>
    <p:extLst>
      <p:ext uri="{BB962C8B-B14F-4D97-AF65-F5344CB8AC3E}">
        <p14:creationId xmlns:p14="http://schemas.microsoft.com/office/powerpoint/2010/main" val="64351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284" y="272483"/>
            <a:ext cx="9122536" cy="369332"/>
          </a:xfrm>
          <a:prstGeom prst="rect">
            <a:avLst/>
          </a:prstGeom>
        </p:spPr>
        <p:txBody>
          <a:bodyPr wrap="square">
            <a:spAutoFit/>
          </a:bodyPr>
          <a:lstStyle/>
          <a:p>
            <a:r>
              <a:rPr lang="en-US" b="1" dirty="0">
                <a:solidFill>
                  <a:schemeClr val="accent2">
                    <a:lumMod val="50000"/>
                  </a:schemeClr>
                </a:solidFill>
              </a:rPr>
              <a:t>MODULE 8: PROBLEMS OF NATION-BUILDING IN NIGERIA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79" y="792185"/>
            <a:ext cx="6073731" cy="1564650"/>
          </a:xfrm>
          <a:prstGeom prst="rect">
            <a:avLst/>
          </a:prstGeom>
        </p:spPr>
      </p:pic>
      <p:sp>
        <p:nvSpPr>
          <p:cNvPr id="4" name="Rectangle 3"/>
          <p:cNvSpPr/>
          <p:nvPr/>
        </p:nvSpPr>
        <p:spPr>
          <a:xfrm>
            <a:off x="137374" y="2356835"/>
            <a:ext cx="11788462" cy="4247317"/>
          </a:xfrm>
          <a:prstGeom prst="rect">
            <a:avLst/>
          </a:prstGeom>
        </p:spPr>
        <p:txBody>
          <a:bodyPr wrap="square">
            <a:spAutoFit/>
          </a:bodyPr>
          <a:lstStyle/>
          <a:p>
            <a:r>
              <a:rPr lang="en-US" b="1" dirty="0" smtClean="0">
                <a:solidFill>
                  <a:schemeClr val="accent2">
                    <a:lumMod val="50000"/>
                  </a:schemeClr>
                </a:solidFill>
              </a:rPr>
              <a:t>1 INTRODUCTION</a:t>
            </a:r>
          </a:p>
          <a:p>
            <a:r>
              <a:rPr lang="en-US" dirty="0" smtClean="0">
                <a:solidFill>
                  <a:schemeClr val="bg1">
                    <a:lumMod val="95000"/>
                    <a:lumOff val="5000"/>
                  </a:schemeClr>
                </a:solidFill>
              </a:rPr>
              <a:t> </a:t>
            </a:r>
            <a:r>
              <a:rPr lang="en-US" dirty="0">
                <a:solidFill>
                  <a:schemeClr val="bg1">
                    <a:lumMod val="95000"/>
                    <a:lumOff val="5000"/>
                  </a:schemeClr>
                </a:solidFill>
              </a:rPr>
              <a:t>Nigeria is an artificial creation of the British. This has resulted in the emergence of the plural society. Hence her boundaries cut across many ethnic groups, each almost constituting a nation. Each ethnic group is </a:t>
            </a:r>
            <a:r>
              <a:rPr lang="en-US" dirty="0" err="1">
                <a:solidFill>
                  <a:schemeClr val="bg1">
                    <a:lumMod val="95000"/>
                    <a:lumOff val="5000"/>
                  </a:schemeClr>
                </a:solidFill>
              </a:rPr>
              <a:t>characterised</a:t>
            </a:r>
            <a:r>
              <a:rPr lang="en-US" dirty="0">
                <a:solidFill>
                  <a:schemeClr val="bg1">
                    <a:lumMod val="95000"/>
                    <a:lumOff val="5000"/>
                  </a:schemeClr>
                </a:solidFill>
              </a:rPr>
              <a:t> by cultural attributes like language, value system, history and normative </a:t>
            </a:r>
            <a:r>
              <a:rPr lang="en-US" dirty="0" err="1">
                <a:solidFill>
                  <a:schemeClr val="bg1">
                    <a:lumMod val="95000"/>
                    <a:lumOff val="5000"/>
                  </a:schemeClr>
                </a:solidFill>
              </a:rPr>
              <a:t>behaviour</a:t>
            </a:r>
            <a:r>
              <a:rPr lang="en-US" dirty="0">
                <a:solidFill>
                  <a:schemeClr val="bg1">
                    <a:lumMod val="95000"/>
                    <a:lumOff val="5000"/>
                  </a:schemeClr>
                </a:solidFill>
              </a:rPr>
              <a:t> (</a:t>
            </a:r>
            <a:r>
              <a:rPr lang="en-US" dirty="0" err="1">
                <a:solidFill>
                  <a:schemeClr val="bg1">
                    <a:lumMod val="95000"/>
                    <a:lumOff val="5000"/>
                  </a:schemeClr>
                </a:solidFill>
              </a:rPr>
              <a:t>Otite</a:t>
            </a:r>
            <a:r>
              <a:rPr lang="en-US" dirty="0">
                <a:solidFill>
                  <a:schemeClr val="bg1">
                    <a:lumMod val="95000"/>
                    <a:lumOff val="5000"/>
                  </a:schemeClr>
                </a:solidFill>
              </a:rPr>
              <a:t>, 1990). Each group often inhabits a particular geographical area which they often return to in periods of crisis, festivals or old age. Hence, Nigeria is an agglomeration of many ethnic groups varying from </a:t>
            </a:r>
            <a:r>
              <a:rPr lang="en-US" dirty="0" err="1">
                <a:solidFill>
                  <a:schemeClr val="bg1">
                    <a:lumMod val="95000"/>
                    <a:lumOff val="5000"/>
                  </a:schemeClr>
                </a:solidFill>
              </a:rPr>
              <a:t>Odetola's</a:t>
            </a:r>
            <a:r>
              <a:rPr lang="en-US" dirty="0">
                <a:solidFill>
                  <a:schemeClr val="bg1">
                    <a:lumMod val="95000"/>
                    <a:lumOff val="5000"/>
                  </a:schemeClr>
                </a:solidFill>
              </a:rPr>
              <a:t> (1982) 143 to </a:t>
            </a:r>
            <a:r>
              <a:rPr lang="en-US" dirty="0" err="1">
                <a:solidFill>
                  <a:schemeClr val="bg1">
                    <a:lumMod val="95000"/>
                    <a:lumOff val="5000"/>
                  </a:schemeClr>
                </a:solidFill>
              </a:rPr>
              <a:t>Otite's</a:t>
            </a:r>
            <a:r>
              <a:rPr lang="en-US" dirty="0">
                <a:solidFill>
                  <a:schemeClr val="bg1">
                    <a:lumMod val="95000"/>
                    <a:lumOff val="5000"/>
                  </a:schemeClr>
                </a:solidFill>
              </a:rPr>
              <a:t> (1990) 374 groups.  </a:t>
            </a:r>
          </a:p>
          <a:p>
            <a:r>
              <a:rPr lang="en-US" dirty="0">
                <a:solidFill>
                  <a:schemeClr val="bg1">
                    <a:lumMod val="95000"/>
                    <a:lumOff val="5000"/>
                  </a:schemeClr>
                </a:solidFill>
              </a:rPr>
              <a:t>Nation building is aimed at creating a nation in which differences in language, history and loyalty to one's ethnic group give place to loyalty to the country as the only desirable level of identity. It is an attempt to build a virile nation out of the widely disparate groups and communities.  </a:t>
            </a:r>
          </a:p>
          <a:p>
            <a:r>
              <a:rPr lang="en-US" dirty="0">
                <a:solidFill>
                  <a:schemeClr val="bg1">
                    <a:lumMod val="95000"/>
                    <a:lumOff val="5000"/>
                  </a:schemeClr>
                </a:solidFill>
              </a:rPr>
              <a:t>Integration could be defined as the establishment of a closer interdependence between the parts of a living organism or between the members of a society (</a:t>
            </a:r>
            <a:r>
              <a:rPr lang="en-US" dirty="0" err="1">
                <a:solidFill>
                  <a:schemeClr val="bg1">
                    <a:lumMod val="95000"/>
                    <a:lumOff val="5000"/>
                  </a:schemeClr>
                </a:solidFill>
              </a:rPr>
              <a:t>Duverger</a:t>
            </a:r>
            <a:r>
              <a:rPr lang="en-US" dirty="0">
                <a:solidFill>
                  <a:schemeClr val="bg1">
                    <a:lumMod val="95000"/>
                    <a:lumOff val="5000"/>
                  </a:schemeClr>
                </a:solidFill>
              </a:rPr>
              <a:t>, 1976). It is, in other words, a process of unifying a society.  </a:t>
            </a:r>
          </a:p>
          <a:p>
            <a:r>
              <a:rPr lang="en-US" dirty="0">
                <a:solidFill>
                  <a:schemeClr val="bg1">
                    <a:lumMod val="95000"/>
                    <a:lumOff val="5000"/>
                  </a:schemeClr>
                </a:solidFill>
              </a:rPr>
              <a:t>Social integration is more crucial than political integration which could be achieved through coercion as was the case with Nigeria when it was amalgamated by the British in </a:t>
            </a:r>
          </a:p>
        </p:txBody>
      </p:sp>
    </p:spTree>
    <p:extLst>
      <p:ext uri="{BB962C8B-B14F-4D97-AF65-F5344CB8AC3E}">
        <p14:creationId xmlns:p14="http://schemas.microsoft.com/office/powerpoint/2010/main" val="327730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70" y="443300"/>
            <a:ext cx="11788462" cy="5632311"/>
          </a:xfrm>
          <a:prstGeom prst="rect">
            <a:avLst/>
          </a:prstGeom>
        </p:spPr>
        <p:txBody>
          <a:bodyPr wrap="square">
            <a:spAutoFit/>
          </a:bodyPr>
          <a:lstStyle/>
          <a:p>
            <a:r>
              <a:rPr lang="en-US" dirty="0">
                <a:solidFill>
                  <a:schemeClr val="bg1">
                    <a:lumMod val="95000"/>
                    <a:lumOff val="5000"/>
                  </a:schemeClr>
                </a:solidFill>
              </a:rPr>
              <a:t>1914. Social integration ensures peaceful co-existence and interdependence of parts to achieve societal goals.  </a:t>
            </a:r>
          </a:p>
          <a:p>
            <a:r>
              <a:rPr lang="en-US" dirty="0">
                <a:solidFill>
                  <a:schemeClr val="bg1">
                    <a:lumMod val="95000"/>
                    <a:lumOff val="5000"/>
                  </a:schemeClr>
                </a:solidFill>
              </a:rPr>
              <a:t>It is very sad to note that since independence, Nigeria has remained un-integrated and the benefits of nation building are still eluding her. The inability to achieve effective nation building is due to many factors which are discussed under three wide headings: precolonial, colonial and post-colonial settings.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2 PRE-COLONIAL SETTING</a:t>
            </a:r>
          </a:p>
          <a:p>
            <a:r>
              <a:rPr lang="en-US" dirty="0" smtClean="0">
                <a:solidFill>
                  <a:schemeClr val="bg1">
                    <a:lumMod val="95000"/>
                    <a:lumOff val="5000"/>
                  </a:schemeClr>
                </a:solidFill>
              </a:rPr>
              <a:t> </a:t>
            </a:r>
            <a:r>
              <a:rPr lang="en-US" dirty="0">
                <a:solidFill>
                  <a:schemeClr val="bg1">
                    <a:lumMod val="95000"/>
                    <a:lumOff val="5000"/>
                  </a:schemeClr>
                </a:solidFill>
              </a:rPr>
              <a:t>In Nigeria the problems of cultural diversity are associated with ethnic, social, cultural, linguistic and religious differences. Nigeria is composed of well over 250 ethnic groups. What binds these different ethnic groups together is their ability and willingness to submit to a common authority, share their common diverse cultural heritage.  </a:t>
            </a:r>
          </a:p>
          <a:p>
            <a:r>
              <a:rPr lang="en-US" dirty="0">
                <a:solidFill>
                  <a:schemeClr val="bg1">
                    <a:lumMod val="95000"/>
                    <a:lumOff val="5000"/>
                  </a:schemeClr>
                </a:solidFill>
              </a:rPr>
              <a:t>Prior to both Arab-Islamic and Euro-Christian contact, most of the ethnic groups that now make up Nigeria had distinct political systems with religion as an integral part of it. In the north the coming of Islam to Hausa land brought about a marriage of traditional Hausa rule with Islamic principles. With the 19th-century Jihad of Usman Dan </a:t>
            </a:r>
            <a:r>
              <a:rPr lang="en-US" dirty="0" err="1">
                <a:solidFill>
                  <a:schemeClr val="bg1">
                    <a:lumMod val="95000"/>
                    <a:lumOff val="5000"/>
                  </a:schemeClr>
                </a:solidFill>
              </a:rPr>
              <a:t>Fodio</a:t>
            </a:r>
            <a:r>
              <a:rPr lang="en-US" dirty="0">
                <a:solidFill>
                  <a:schemeClr val="bg1">
                    <a:lumMod val="95000"/>
                    <a:lumOff val="5000"/>
                  </a:schemeClr>
                </a:solidFill>
              </a:rPr>
              <a:t>, most of Northern Nigeria came under the theocratic ruler ship of the </a:t>
            </a:r>
            <a:r>
              <a:rPr lang="en-US" dirty="0" err="1">
                <a:solidFill>
                  <a:schemeClr val="bg1">
                    <a:lumMod val="95000"/>
                    <a:lumOff val="5000"/>
                  </a:schemeClr>
                </a:solidFill>
              </a:rPr>
              <a:t>Sokoto</a:t>
            </a:r>
            <a:r>
              <a:rPr lang="en-US" dirty="0">
                <a:solidFill>
                  <a:schemeClr val="bg1">
                    <a:lumMod val="95000"/>
                    <a:lumOff val="5000"/>
                  </a:schemeClr>
                </a:solidFill>
              </a:rPr>
              <a:t> Caliphate.  </a:t>
            </a:r>
          </a:p>
          <a:p>
            <a:r>
              <a:rPr lang="en-US" dirty="0">
                <a:solidFill>
                  <a:schemeClr val="bg1">
                    <a:lumMod val="95000"/>
                    <a:lumOff val="5000"/>
                  </a:schemeClr>
                </a:solidFill>
              </a:rPr>
              <a:t>In the regions south of the Niger, the Yoruba and the Benin Kingdoms of the South-West had political organizations with leaders both as political and spiritual heads. The more decentralized kingdoms of the south-east seemed, for the most past, to have been completely insulated from the direct influence of Islam, while Islam infiltrated into </a:t>
            </a:r>
            <a:r>
              <a:rPr lang="en-US" dirty="0" err="1">
                <a:solidFill>
                  <a:schemeClr val="bg1">
                    <a:lumMod val="95000"/>
                    <a:lumOff val="5000"/>
                  </a:schemeClr>
                </a:solidFill>
              </a:rPr>
              <a:t>Yorubaland</a:t>
            </a:r>
            <a:r>
              <a:rPr lang="en-US" dirty="0">
                <a:solidFill>
                  <a:schemeClr val="bg1">
                    <a:lumMod val="95000"/>
                    <a:lumOff val="5000"/>
                  </a:schemeClr>
                </a:solidFill>
              </a:rPr>
              <a:t>    quietly, unannounced and unplanned (</a:t>
            </a:r>
            <a:r>
              <a:rPr lang="en-US" dirty="0" err="1">
                <a:solidFill>
                  <a:schemeClr val="bg1">
                    <a:lumMod val="95000"/>
                    <a:lumOff val="5000"/>
                  </a:schemeClr>
                </a:solidFill>
              </a:rPr>
              <a:t>Tambiyi</a:t>
            </a:r>
            <a:r>
              <a:rPr lang="en-US" dirty="0">
                <a:solidFill>
                  <a:schemeClr val="bg1">
                    <a:lumMod val="95000"/>
                    <a:lumOff val="5000"/>
                  </a:schemeClr>
                </a:solidFill>
              </a:rPr>
              <a:t>, 1994). </a:t>
            </a:r>
          </a:p>
        </p:txBody>
      </p:sp>
    </p:spTree>
    <p:extLst>
      <p:ext uri="{BB962C8B-B14F-4D97-AF65-F5344CB8AC3E}">
        <p14:creationId xmlns:p14="http://schemas.microsoft.com/office/powerpoint/2010/main" val="87917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63308"/>
          </a:xfrm>
          <a:prstGeom prst="rect">
            <a:avLst/>
          </a:prstGeom>
        </p:spPr>
        <p:txBody>
          <a:bodyPr wrap="square">
            <a:spAutoFit/>
          </a:bodyPr>
          <a:lstStyle/>
          <a:p>
            <a:r>
              <a:rPr lang="en-US" dirty="0">
                <a:solidFill>
                  <a:schemeClr val="bg1">
                    <a:lumMod val="95000"/>
                    <a:lumOff val="5000"/>
                  </a:schemeClr>
                </a:solidFill>
              </a:rPr>
              <a:t> </a:t>
            </a:r>
            <a:r>
              <a:rPr lang="en-US" b="1" dirty="0" smtClean="0">
                <a:solidFill>
                  <a:schemeClr val="accent2">
                    <a:lumMod val="50000"/>
                  </a:schemeClr>
                </a:solidFill>
              </a:rPr>
              <a:t>a. </a:t>
            </a:r>
            <a:r>
              <a:rPr lang="en-US" b="1" dirty="0">
                <a:solidFill>
                  <a:schemeClr val="accent2">
                    <a:lumMod val="50000"/>
                  </a:schemeClr>
                </a:solidFill>
              </a:rPr>
              <a:t>Pre-colonial Relations among Nigeria’s Ethnic </a:t>
            </a:r>
            <a:r>
              <a:rPr lang="en-US" b="1" dirty="0" smtClean="0">
                <a:solidFill>
                  <a:schemeClr val="accent2">
                    <a:lumMod val="50000"/>
                  </a:schemeClr>
                </a:solidFill>
              </a:rPr>
              <a:t>Groups</a:t>
            </a:r>
          </a:p>
          <a:p>
            <a:r>
              <a:rPr lang="en-US" dirty="0" smtClean="0">
                <a:solidFill>
                  <a:schemeClr val="bg1">
                    <a:lumMod val="95000"/>
                    <a:lumOff val="5000"/>
                  </a:schemeClr>
                </a:solidFill>
              </a:rPr>
              <a:t> </a:t>
            </a:r>
            <a:r>
              <a:rPr lang="en-US" dirty="0">
                <a:solidFill>
                  <a:schemeClr val="bg1">
                    <a:lumMod val="95000"/>
                    <a:lumOff val="5000"/>
                  </a:schemeClr>
                </a:solidFill>
              </a:rPr>
              <a:t>Most Nigerian groups emphasized separate rather than a common identity through their tradition of origin. Wars in pre-colonial period were a common occurrence. Even when efforts were made to settle these disputes, it is unfortunate that memories of the hostilities were carried to the colonial period when the territory known as Nigeria was carved out. However, there were various social links such as trade, marriage connections, cultural and diplomatic contacts among these peoples in pre-colonial period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3 </a:t>
            </a:r>
            <a:r>
              <a:rPr lang="en-US" b="1" dirty="0">
                <a:solidFill>
                  <a:schemeClr val="accent2">
                    <a:lumMod val="50000"/>
                  </a:schemeClr>
                </a:solidFill>
              </a:rPr>
              <a:t>Colonial Setting </a:t>
            </a:r>
            <a:endParaRPr lang="en-US" b="1" dirty="0" smtClean="0">
              <a:solidFill>
                <a:schemeClr val="accent2">
                  <a:lumMod val="50000"/>
                </a:schemeClr>
              </a:solidFill>
            </a:endParaRPr>
          </a:p>
          <a:p>
            <a:r>
              <a:rPr lang="en-US" dirty="0" smtClean="0">
                <a:solidFill>
                  <a:schemeClr val="bg1">
                    <a:lumMod val="95000"/>
                    <a:lumOff val="5000"/>
                  </a:schemeClr>
                </a:solidFill>
              </a:rPr>
              <a:t>Like </a:t>
            </a:r>
            <a:r>
              <a:rPr lang="en-US" dirty="0">
                <a:solidFill>
                  <a:schemeClr val="bg1">
                    <a:lumMod val="95000"/>
                    <a:lumOff val="5000"/>
                  </a:schemeClr>
                </a:solidFill>
              </a:rPr>
              <a:t>all other colonial rulers, the British ensured that they manipulated the different ethnic groups in such a manner that no one group was able to upset the political stratagem of the </a:t>
            </a:r>
            <a:r>
              <a:rPr lang="en-US" dirty="0" err="1">
                <a:solidFill>
                  <a:schemeClr val="bg1">
                    <a:lumMod val="95000"/>
                    <a:lumOff val="5000"/>
                  </a:schemeClr>
                </a:solidFill>
              </a:rPr>
              <a:t>British.The</a:t>
            </a:r>
            <a:r>
              <a:rPr lang="en-US" dirty="0">
                <a:solidFill>
                  <a:schemeClr val="bg1">
                    <a:lumMod val="95000"/>
                    <a:lumOff val="5000"/>
                  </a:schemeClr>
                </a:solidFill>
              </a:rPr>
              <a:t> British, in their attempt to control and manipulate the various groups in Nigeria, invented the idea of north-south dichotomy for it suited them to continuously </a:t>
            </a:r>
            <a:r>
              <a:rPr lang="en-US" dirty="0" err="1">
                <a:solidFill>
                  <a:schemeClr val="bg1">
                    <a:lumMod val="95000"/>
                    <a:lumOff val="5000"/>
                  </a:schemeClr>
                </a:solidFill>
              </a:rPr>
              <a:t>emphasise</a:t>
            </a:r>
            <a:r>
              <a:rPr lang="en-US" dirty="0">
                <a:solidFill>
                  <a:schemeClr val="bg1">
                    <a:lumMod val="95000"/>
                    <a:lumOff val="5000"/>
                  </a:schemeClr>
                </a:solidFill>
              </a:rPr>
              <a:t> the differences that keep us divided and not those similarities that unite us. Thus, the amalgamation of the Southern and Northern Protectorates in 1914 was just for administrative convenience. The aim was to politically unite the two territories. </a:t>
            </a:r>
            <a:endParaRPr lang="en-US" dirty="0" smtClean="0">
              <a:solidFill>
                <a:schemeClr val="bg1">
                  <a:lumMod val="95000"/>
                  <a:lumOff val="5000"/>
                </a:schemeClr>
              </a:solidFill>
            </a:endParaRPr>
          </a:p>
          <a:p>
            <a:endParaRPr lang="en-US" dirty="0">
              <a:solidFill>
                <a:schemeClr val="accent2">
                  <a:lumMod val="50000"/>
                </a:schemeClr>
              </a:solidFill>
            </a:endParaRPr>
          </a:p>
          <a:p>
            <a:r>
              <a:rPr lang="en-US" dirty="0" smtClean="0">
                <a:solidFill>
                  <a:schemeClr val="accent2">
                    <a:lumMod val="50000"/>
                  </a:schemeClr>
                </a:solidFill>
              </a:rPr>
              <a:t> </a:t>
            </a:r>
            <a:r>
              <a:rPr lang="en-US" b="1" dirty="0" smtClean="0">
                <a:solidFill>
                  <a:schemeClr val="accent2">
                    <a:lumMod val="50000"/>
                  </a:schemeClr>
                </a:solidFill>
              </a:rPr>
              <a:t>a. </a:t>
            </a:r>
            <a:r>
              <a:rPr lang="en-US" b="1" dirty="0">
                <a:solidFill>
                  <a:schemeClr val="accent2">
                    <a:lumMod val="50000"/>
                  </a:schemeClr>
                </a:solidFill>
              </a:rPr>
              <a:t>Colonial Educational Policy and the North-South </a:t>
            </a:r>
            <a:r>
              <a:rPr lang="en-US" b="1" dirty="0" smtClean="0">
                <a:solidFill>
                  <a:schemeClr val="accent2">
                    <a:lumMod val="50000"/>
                  </a:schemeClr>
                </a:solidFill>
              </a:rPr>
              <a:t>Dichotomy</a:t>
            </a:r>
          </a:p>
          <a:p>
            <a:r>
              <a:rPr lang="en-US" dirty="0" smtClean="0">
                <a:solidFill>
                  <a:schemeClr val="bg1">
                    <a:lumMod val="95000"/>
                    <a:lumOff val="5000"/>
                  </a:schemeClr>
                </a:solidFill>
              </a:rPr>
              <a:t> </a:t>
            </a:r>
            <a:r>
              <a:rPr lang="en-US" dirty="0">
                <a:solidFill>
                  <a:schemeClr val="bg1">
                    <a:lumMod val="95000"/>
                    <a:lumOff val="5000"/>
                  </a:schemeClr>
                </a:solidFill>
              </a:rPr>
              <a:t>The colonial educational policy was such that excluded the Muslim-North from western education. It created a great educational gap between the North and the South. This was so because the British had always wished to isolate the North from western education and Christianity so that the Muslim-North is not 'polluted' by western ideas which might lead to the collapse of British experiment in the North. The Christian theology was considered </a:t>
            </a:r>
            <a:r>
              <a:rPr lang="en-US" dirty="0" smtClean="0">
                <a:solidFill>
                  <a:schemeClr val="bg1">
                    <a:lumMod val="95000"/>
                    <a:lumOff val="5000"/>
                  </a:schemeClr>
                </a:solidFill>
              </a:rPr>
              <a:t> </a:t>
            </a:r>
            <a:endParaRPr lang="en-US" dirty="0">
              <a:solidFill>
                <a:schemeClr val="bg1">
                  <a:lumMod val="95000"/>
                  <a:lumOff val="5000"/>
                </a:schemeClr>
              </a:solidFill>
            </a:endParaRPr>
          </a:p>
          <a:p>
            <a:r>
              <a:rPr lang="en-US" dirty="0">
                <a:solidFill>
                  <a:schemeClr val="bg1">
                    <a:lumMod val="95000"/>
                    <a:lumOff val="5000"/>
                  </a:schemeClr>
                </a:solidFill>
              </a:rPr>
              <a:t>anathema to Islam but was imbibed by the national of the South, even by the </a:t>
            </a:r>
            <a:r>
              <a:rPr lang="en-US" dirty="0" err="1">
                <a:solidFill>
                  <a:schemeClr val="bg1">
                    <a:lumMod val="95000"/>
                    <a:lumOff val="5000"/>
                  </a:schemeClr>
                </a:solidFill>
              </a:rPr>
              <a:t>nonMuslims</a:t>
            </a:r>
            <a:r>
              <a:rPr lang="en-US" dirty="0">
                <a:solidFill>
                  <a:schemeClr val="bg1">
                    <a:lumMod val="95000"/>
                    <a:lumOff val="5000"/>
                  </a:schemeClr>
                </a:solidFill>
              </a:rPr>
              <a:t> of Northern Nigeria, especially, in the Middle Belt.  </a:t>
            </a:r>
          </a:p>
        </p:txBody>
      </p:sp>
    </p:spTree>
    <p:extLst>
      <p:ext uri="{BB962C8B-B14F-4D97-AF65-F5344CB8AC3E}">
        <p14:creationId xmlns:p14="http://schemas.microsoft.com/office/powerpoint/2010/main" val="93015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8" y="133364"/>
            <a:ext cx="11724067" cy="6463308"/>
          </a:xfrm>
          <a:prstGeom prst="rect">
            <a:avLst/>
          </a:prstGeom>
        </p:spPr>
        <p:txBody>
          <a:bodyPr wrap="square">
            <a:spAutoFit/>
          </a:bodyPr>
          <a:lstStyle/>
          <a:p>
            <a:r>
              <a:rPr lang="en-US" dirty="0">
                <a:solidFill>
                  <a:schemeClr val="bg1">
                    <a:lumMod val="95000"/>
                    <a:lumOff val="5000"/>
                  </a:schemeClr>
                </a:solidFill>
              </a:rPr>
              <a:t>Though Islamic or Koranic education pre-dated the advent of western education, the students of these Koranic schools were ill-prepared for the art of government modelled after western system. Therefore, because the Southern part of Nigeria naturally received western education earlier than the North, the Southern nationalist leaders were better educated and to some extent arrogantly displayed a sense of superiority complex over their Northern counterparts. The Northern nationalist leaders on the other hand felt an inferiority complex in this regard but had a sense of pride in their more organized and </a:t>
            </a:r>
            <a:r>
              <a:rPr lang="en-US" dirty="0" err="1">
                <a:solidFill>
                  <a:schemeClr val="bg1">
                    <a:lumMod val="95000"/>
                    <a:lumOff val="5000"/>
                  </a:schemeClr>
                </a:solidFill>
              </a:rPr>
              <a:t>centralised</a:t>
            </a:r>
            <a:r>
              <a:rPr lang="en-US" dirty="0">
                <a:solidFill>
                  <a:schemeClr val="bg1">
                    <a:lumMod val="95000"/>
                    <a:lumOff val="5000"/>
                  </a:schemeClr>
                </a:solidFill>
              </a:rPr>
              <a:t> political system which they later appropriately employed to hijack national leadership from the South (</a:t>
            </a:r>
            <a:r>
              <a:rPr lang="en-US" dirty="0" err="1">
                <a:solidFill>
                  <a:schemeClr val="bg1">
                    <a:lumMod val="95000"/>
                    <a:lumOff val="5000"/>
                  </a:schemeClr>
                </a:solidFill>
              </a:rPr>
              <a:t>Tambiyi</a:t>
            </a:r>
            <a:r>
              <a:rPr lang="en-US" dirty="0">
                <a:solidFill>
                  <a:schemeClr val="bg1">
                    <a:lumMod val="95000"/>
                    <a:lumOff val="5000"/>
                  </a:schemeClr>
                </a:solidFill>
              </a:rPr>
              <a:t>, 1994).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b. </a:t>
            </a:r>
            <a:r>
              <a:rPr lang="en-US" b="1" dirty="0">
                <a:solidFill>
                  <a:schemeClr val="accent2">
                    <a:lumMod val="50000"/>
                  </a:schemeClr>
                </a:solidFill>
              </a:rPr>
              <a:t>Colonial Administration and </a:t>
            </a:r>
            <a:r>
              <a:rPr lang="en-US" b="1" dirty="0" smtClean="0">
                <a:solidFill>
                  <a:schemeClr val="accent2">
                    <a:lumMod val="50000"/>
                  </a:schemeClr>
                </a:solidFill>
              </a:rPr>
              <a:t>Ethnicity</a:t>
            </a:r>
          </a:p>
          <a:p>
            <a:r>
              <a:rPr lang="en-US" dirty="0" smtClean="0">
                <a:solidFill>
                  <a:schemeClr val="bg1">
                    <a:lumMod val="95000"/>
                    <a:lumOff val="5000"/>
                  </a:schemeClr>
                </a:solidFill>
              </a:rPr>
              <a:t> </a:t>
            </a:r>
            <a:r>
              <a:rPr lang="en-US" dirty="0">
                <a:solidFill>
                  <a:schemeClr val="bg1">
                    <a:lumMod val="95000"/>
                    <a:lumOff val="5000"/>
                  </a:schemeClr>
                </a:solidFill>
              </a:rPr>
              <a:t>At the beginning of colonial rule in Nigeria, the British introduced an indirect system of administration which was used as a base for uniform administrative structure in the country. The intention was also to use the uniformity as a step towards unification and unity. The expectation was, however, unfulfilled. The system, apart from forcing some indigenous people of Nigeria to revolt against its operation, it created problems of local autonomy within some areas. </a:t>
            </a:r>
            <a:endParaRPr lang="en-US" dirty="0" smtClean="0">
              <a:solidFill>
                <a:schemeClr val="bg1">
                  <a:lumMod val="95000"/>
                  <a:lumOff val="5000"/>
                </a:schemeClr>
              </a:solidFill>
            </a:endParaRPr>
          </a:p>
          <a:p>
            <a:endParaRPr lang="en-US" dirty="0">
              <a:solidFill>
                <a:schemeClr val="bg1">
                  <a:lumMod val="95000"/>
                  <a:lumOff val="5000"/>
                </a:schemeClr>
              </a:solidFill>
            </a:endParaRPr>
          </a:p>
          <a:p>
            <a:r>
              <a:rPr lang="en-US" dirty="0">
                <a:solidFill>
                  <a:schemeClr val="bg1">
                    <a:lumMod val="95000"/>
                    <a:lumOff val="5000"/>
                  </a:schemeClr>
                </a:solidFill>
              </a:rPr>
              <a:t>The 1914 amalgamation of the Northern and Southern Protectorates did not achieve the unity which the British had desired. The issue of administrative and cultural difference still remained. The difference became so much aggravated that they re-echoed in 1953. In that year, Chief Anthony </a:t>
            </a:r>
            <a:r>
              <a:rPr lang="en-US" dirty="0" err="1">
                <a:solidFill>
                  <a:schemeClr val="bg1">
                    <a:lumMod val="95000"/>
                    <a:lumOff val="5000"/>
                  </a:schemeClr>
                </a:solidFill>
              </a:rPr>
              <a:t>Enahoro</a:t>
            </a:r>
            <a:r>
              <a:rPr lang="en-US" dirty="0">
                <a:solidFill>
                  <a:schemeClr val="bg1">
                    <a:lumMod val="95000"/>
                    <a:lumOff val="5000"/>
                  </a:schemeClr>
                </a:solidFill>
              </a:rPr>
              <a:t> sponsored a motion for the independence of Nigeria in 1956 from British rule. The late </a:t>
            </a:r>
            <a:r>
              <a:rPr lang="en-US" dirty="0" err="1">
                <a:solidFill>
                  <a:schemeClr val="bg1">
                    <a:lumMod val="95000"/>
                    <a:lumOff val="5000"/>
                  </a:schemeClr>
                </a:solidFill>
              </a:rPr>
              <a:t>Ahmadu</a:t>
            </a:r>
            <a:r>
              <a:rPr lang="en-US" dirty="0">
                <a:solidFill>
                  <a:schemeClr val="bg1">
                    <a:lumMod val="95000"/>
                    <a:lumOff val="5000"/>
                  </a:schemeClr>
                </a:solidFill>
              </a:rPr>
              <a:t> Bello, the </a:t>
            </a:r>
            <a:r>
              <a:rPr lang="en-US" dirty="0" err="1">
                <a:solidFill>
                  <a:schemeClr val="bg1">
                    <a:lumMod val="95000"/>
                    <a:lumOff val="5000"/>
                  </a:schemeClr>
                </a:solidFill>
              </a:rPr>
              <a:t>Sardauna</a:t>
            </a:r>
            <a:r>
              <a:rPr lang="en-US" dirty="0">
                <a:solidFill>
                  <a:schemeClr val="bg1">
                    <a:lumMod val="95000"/>
                    <a:lumOff val="5000"/>
                  </a:schemeClr>
                </a:solidFill>
              </a:rPr>
              <a:t> of </a:t>
            </a:r>
            <a:r>
              <a:rPr lang="en-US" dirty="0" err="1">
                <a:solidFill>
                  <a:schemeClr val="bg1">
                    <a:lumMod val="95000"/>
                    <a:lumOff val="5000"/>
                  </a:schemeClr>
                </a:solidFill>
              </a:rPr>
              <a:t>Sokoto</a:t>
            </a:r>
            <a:r>
              <a:rPr lang="en-US" dirty="0">
                <a:solidFill>
                  <a:schemeClr val="bg1">
                    <a:lumMod val="95000"/>
                    <a:lumOff val="5000"/>
                  </a:schemeClr>
                </a:solidFill>
              </a:rPr>
              <a:t>, reacted by arguing that 'the mistake of 1914 brought this situation’. The </a:t>
            </a:r>
            <a:r>
              <a:rPr lang="en-US" dirty="0" err="1">
                <a:solidFill>
                  <a:schemeClr val="bg1">
                    <a:lumMod val="95000"/>
                    <a:lumOff val="5000"/>
                  </a:schemeClr>
                </a:solidFill>
              </a:rPr>
              <a:t>Sardauna</a:t>
            </a:r>
            <a:r>
              <a:rPr lang="en-US" dirty="0">
                <a:solidFill>
                  <a:schemeClr val="bg1">
                    <a:lumMod val="95000"/>
                    <a:lumOff val="5000"/>
                  </a:schemeClr>
                </a:solidFill>
              </a:rPr>
              <a:t> was probably trying to explain that the British made a mistake in unifying the North and the South in 1914 (</a:t>
            </a:r>
            <a:r>
              <a:rPr lang="en-US" dirty="0" err="1">
                <a:solidFill>
                  <a:schemeClr val="bg1">
                    <a:lumMod val="95000"/>
                    <a:lumOff val="5000"/>
                  </a:schemeClr>
                </a:solidFill>
              </a:rPr>
              <a:t>Oladipo</a:t>
            </a:r>
            <a:r>
              <a:rPr lang="en-US" dirty="0">
                <a:solidFill>
                  <a:schemeClr val="bg1">
                    <a:lumMod val="95000"/>
                    <a:lumOff val="5000"/>
                  </a:schemeClr>
                </a:solidFill>
              </a:rPr>
              <a:t> and </a:t>
            </a:r>
            <a:r>
              <a:rPr lang="en-US" dirty="0" err="1">
                <a:solidFill>
                  <a:schemeClr val="bg1">
                    <a:lumMod val="95000"/>
                    <a:lumOff val="5000"/>
                  </a:schemeClr>
                </a:solidFill>
              </a:rPr>
              <a:t>Okege</a:t>
            </a:r>
            <a:r>
              <a:rPr lang="en-US" dirty="0">
                <a:solidFill>
                  <a:schemeClr val="bg1">
                    <a:lumMod val="95000"/>
                    <a:lumOff val="5000"/>
                  </a:schemeClr>
                </a:solidFill>
              </a:rPr>
              <a:t>, 1962; Bello, 1962). </a:t>
            </a:r>
          </a:p>
        </p:txBody>
      </p:sp>
    </p:spTree>
    <p:extLst>
      <p:ext uri="{BB962C8B-B14F-4D97-AF65-F5344CB8AC3E}">
        <p14:creationId xmlns:p14="http://schemas.microsoft.com/office/powerpoint/2010/main" val="222116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789" y="103820"/>
            <a:ext cx="11951594" cy="6186309"/>
          </a:xfrm>
          <a:prstGeom prst="rect">
            <a:avLst/>
          </a:prstGeom>
        </p:spPr>
        <p:txBody>
          <a:bodyPr wrap="square">
            <a:spAutoFit/>
          </a:bodyPr>
          <a:lstStyle/>
          <a:p>
            <a:r>
              <a:rPr lang="en-US" dirty="0">
                <a:solidFill>
                  <a:schemeClr val="bg1">
                    <a:lumMod val="95000"/>
                    <a:lumOff val="5000"/>
                  </a:schemeClr>
                </a:solidFill>
              </a:rPr>
              <a:t> </a:t>
            </a:r>
            <a:r>
              <a:rPr lang="en-US" b="1" dirty="0" smtClean="0">
                <a:solidFill>
                  <a:schemeClr val="accent2">
                    <a:lumMod val="50000"/>
                  </a:schemeClr>
                </a:solidFill>
              </a:rPr>
              <a:t>c. Party </a:t>
            </a:r>
            <a:r>
              <a:rPr lang="en-US" b="1" dirty="0">
                <a:solidFill>
                  <a:schemeClr val="accent2">
                    <a:lumMod val="50000"/>
                  </a:schemeClr>
                </a:solidFill>
              </a:rPr>
              <a:t>Politics and the Problem of </a:t>
            </a:r>
            <a:r>
              <a:rPr lang="en-US" b="1" dirty="0" smtClean="0">
                <a:solidFill>
                  <a:schemeClr val="accent2">
                    <a:lumMod val="50000"/>
                  </a:schemeClr>
                </a:solidFill>
              </a:rPr>
              <a:t>Unity</a:t>
            </a:r>
          </a:p>
          <a:p>
            <a:r>
              <a:rPr lang="en-US" dirty="0" smtClean="0">
                <a:solidFill>
                  <a:schemeClr val="bg1">
                    <a:lumMod val="95000"/>
                    <a:lumOff val="5000"/>
                  </a:schemeClr>
                </a:solidFill>
              </a:rPr>
              <a:t> </a:t>
            </a:r>
            <a:r>
              <a:rPr lang="en-US" dirty="0">
                <a:solidFill>
                  <a:schemeClr val="bg1">
                    <a:lumMod val="95000"/>
                    <a:lumOff val="5000"/>
                  </a:schemeClr>
                </a:solidFill>
              </a:rPr>
              <a:t>It was so unfortunate that the early political leaders who fought for Nigeria's independence from British rule continued to manipulate ethnic differences among Nigerians in order to achieve their selfish ends. Even though the early political parties were more national in their leadership and followership, ethnic rivalry that arose within their rank and file soon tore them into pieces only to be replaced by parties formed along ethnic lines. For instance, the first political party, the Nigerian National Democratic Party (NNDP), founded by Herbert Macaulay took advantage of the Clifford Constitution of 1922 to contest for election to the first legislative council. The Party won four seats, three for Lagos and one for </a:t>
            </a:r>
            <a:r>
              <a:rPr lang="en-US" dirty="0" err="1">
                <a:solidFill>
                  <a:schemeClr val="bg1">
                    <a:lumMod val="95000"/>
                    <a:lumOff val="5000"/>
                  </a:schemeClr>
                </a:solidFill>
              </a:rPr>
              <a:t>Calabar</a:t>
            </a:r>
            <a:r>
              <a:rPr lang="en-US" dirty="0">
                <a:solidFill>
                  <a:schemeClr val="bg1">
                    <a:lumMod val="95000"/>
                    <a:lumOff val="5000"/>
                  </a:schemeClr>
                </a:solidFill>
              </a:rPr>
              <a:t>. Thus the activities of the party were confined to the two coastal cities without its presence being felt in the interior. The Nigerian Youth Movement (NYM) that took off from the debris of the NNDP was not even better in extending its activities to the interior. Apart from restricting its activities to the coastal cities, the NYM was soon </a:t>
            </a:r>
            <a:r>
              <a:rPr lang="en-US" dirty="0" err="1">
                <a:solidFill>
                  <a:schemeClr val="bg1">
                    <a:lumMod val="95000"/>
                    <a:lumOff val="5000"/>
                  </a:schemeClr>
                </a:solidFill>
              </a:rPr>
              <a:t>bedevilled</a:t>
            </a:r>
            <a:r>
              <a:rPr lang="en-US" dirty="0">
                <a:solidFill>
                  <a:schemeClr val="bg1">
                    <a:lumMod val="95000"/>
                    <a:lumOff val="5000"/>
                  </a:schemeClr>
                </a:solidFill>
              </a:rPr>
              <a:t> by ethnic rivalries and suspicion especially among the Yoruba and Igbo leaders. Other ethnically and regionally based parties also evolved in the later years without being able to unite the peoples of Nigeria. </a:t>
            </a:r>
            <a:endParaRPr lang="en-US" dirty="0" smtClean="0">
              <a:solidFill>
                <a:schemeClr val="bg1">
                  <a:lumMod val="95000"/>
                  <a:lumOff val="5000"/>
                </a:schemeClr>
              </a:solidFill>
            </a:endParaRPr>
          </a:p>
          <a:p>
            <a:endParaRPr lang="en-US" b="1" dirty="0" smtClean="0"/>
          </a:p>
          <a:p>
            <a:r>
              <a:rPr lang="en-US" b="1" dirty="0" smtClean="0"/>
              <a:t> </a:t>
            </a:r>
            <a:r>
              <a:rPr lang="en-US" b="1" dirty="0" smtClean="0">
                <a:solidFill>
                  <a:schemeClr val="accent2">
                    <a:lumMod val="50000"/>
                  </a:schemeClr>
                </a:solidFill>
              </a:rPr>
              <a:t>d. </a:t>
            </a:r>
            <a:r>
              <a:rPr lang="en-US" b="1" dirty="0">
                <a:solidFill>
                  <a:schemeClr val="accent2">
                    <a:lumMod val="50000"/>
                  </a:schemeClr>
                </a:solidFill>
              </a:rPr>
              <a:t>Regionalism and the Problem of </a:t>
            </a:r>
            <a:r>
              <a:rPr lang="en-US" b="1" dirty="0" smtClean="0">
                <a:solidFill>
                  <a:schemeClr val="accent2">
                    <a:lumMod val="50000"/>
                  </a:schemeClr>
                </a:solidFill>
              </a:rPr>
              <a:t>Unity</a:t>
            </a:r>
          </a:p>
          <a:p>
            <a:r>
              <a:rPr lang="en-US" dirty="0" smtClean="0">
                <a:solidFill>
                  <a:schemeClr val="bg1">
                    <a:lumMod val="95000"/>
                    <a:lumOff val="5000"/>
                  </a:schemeClr>
                </a:solidFill>
              </a:rPr>
              <a:t> </a:t>
            </a:r>
            <a:r>
              <a:rPr lang="en-US" dirty="0">
                <a:solidFill>
                  <a:schemeClr val="bg1">
                    <a:lumMod val="95000"/>
                    <a:lumOff val="5000"/>
                  </a:schemeClr>
                </a:solidFill>
              </a:rPr>
              <a:t>The Richard Constitution that divided Nigeria into three regions did not fare better than the 1914 amalgamation. The division was made in such a way that the Northern Region </a:t>
            </a:r>
            <a:endParaRPr lang="en-US" dirty="0" smtClean="0">
              <a:solidFill>
                <a:schemeClr val="bg1">
                  <a:lumMod val="95000"/>
                  <a:lumOff val="5000"/>
                </a:schemeClr>
              </a:solidFill>
            </a:endParaRPr>
          </a:p>
          <a:p>
            <a:r>
              <a:rPr lang="en-US" dirty="0">
                <a:solidFill>
                  <a:schemeClr val="bg1">
                    <a:lumMod val="95000"/>
                    <a:lumOff val="5000"/>
                  </a:schemeClr>
                </a:solidFill>
              </a:rPr>
              <a:t>was more than double the Eastern and Western Regions combined. The inequality of the regions aroused unhealthy rivalries and agitations for the creation of more regions. Furthermore, the agitation of the “minority” groups surfaced within the regional system. The agitation continued to pose serious threat to national unity in Nigeria. </a:t>
            </a:r>
          </a:p>
        </p:txBody>
      </p:sp>
    </p:spTree>
    <p:extLst>
      <p:ext uri="{BB962C8B-B14F-4D97-AF65-F5344CB8AC3E}">
        <p14:creationId xmlns:p14="http://schemas.microsoft.com/office/powerpoint/2010/main" val="264417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68" y="197346"/>
            <a:ext cx="12050332" cy="6463308"/>
          </a:xfrm>
          <a:prstGeom prst="rect">
            <a:avLst/>
          </a:prstGeom>
        </p:spPr>
        <p:txBody>
          <a:bodyPr wrap="square">
            <a:spAutoFit/>
          </a:bodyPr>
          <a:lstStyle/>
          <a:p>
            <a:r>
              <a:rPr lang="en-US" dirty="0">
                <a:solidFill>
                  <a:schemeClr val="bg1">
                    <a:lumMod val="95000"/>
                    <a:lumOff val="5000"/>
                  </a:schemeClr>
                </a:solidFill>
              </a:rPr>
              <a:t> The regional system followed the pattern of ethnic concentration, and when partisan politics started, it unfortunately was based on ethnic loyalty. Attempts by any of the parties to solicit for supporters in the areas of influence of the other were restricted, as in the revolt which led to the Kano disturbance of May 1953 (</a:t>
            </a:r>
            <a:r>
              <a:rPr lang="en-US" dirty="0" err="1">
                <a:solidFill>
                  <a:schemeClr val="bg1">
                    <a:lumMod val="95000"/>
                    <a:lumOff val="5000"/>
                  </a:schemeClr>
                </a:solidFill>
              </a:rPr>
              <a:t>Oladipo</a:t>
            </a:r>
            <a:r>
              <a:rPr lang="en-US" dirty="0">
                <a:solidFill>
                  <a:schemeClr val="bg1">
                    <a:lumMod val="95000"/>
                    <a:lumOff val="5000"/>
                  </a:schemeClr>
                </a:solidFill>
              </a:rPr>
              <a:t>, 1962). Any person who belonged to any party besides the one that was popular among his ethnic group was treated as a dissident and violently persecuted.  </a:t>
            </a:r>
          </a:p>
          <a:p>
            <a:r>
              <a:rPr lang="en-US" dirty="0">
                <a:solidFill>
                  <a:schemeClr val="bg1">
                    <a:lumMod val="95000"/>
                    <a:lumOff val="5000"/>
                  </a:schemeClr>
                </a:solidFill>
              </a:rPr>
              <a:t>Apart from the above, the early political leaders who later took over the mantle of power from the colonial administrators were not better than the colonial officers from whom they were to take over. They continued to manipulate Nigerians by placing emphasis on the minor differences among them. Even in the days of struggle against British domination, Nigerian nationalists were divided along cultural and ethnic lines. These nationalists in the pursuit of their competing interests made national unity difficult and then impossible.  </a:t>
            </a:r>
          </a:p>
          <a:p>
            <a:r>
              <a:rPr lang="en-US" dirty="0">
                <a:solidFill>
                  <a:schemeClr val="bg1">
                    <a:lumMod val="95000"/>
                    <a:lumOff val="5000"/>
                  </a:schemeClr>
                </a:solidFill>
              </a:rPr>
              <a:t>Meanwhile, Nigerians continued to be divided along ethnic and religious lines</a:t>
            </a:r>
            <a:r>
              <a:rPr lang="en-US" dirty="0" smtClean="0">
                <a:solidFill>
                  <a:schemeClr val="bg1">
                    <a:lumMod val="95000"/>
                    <a:lumOff val="5000"/>
                  </a:schemeClr>
                </a:solidFill>
              </a:rPr>
              <a:t>.</a:t>
            </a:r>
          </a:p>
          <a:p>
            <a:endParaRPr lang="en-US" dirty="0">
              <a:solidFill>
                <a:schemeClr val="bg1">
                  <a:lumMod val="95000"/>
                  <a:lumOff val="5000"/>
                </a:schemeClr>
              </a:solidFill>
            </a:endParaRPr>
          </a:p>
          <a:p>
            <a:r>
              <a:rPr lang="en-US" dirty="0">
                <a:solidFill>
                  <a:schemeClr val="bg1">
                    <a:lumMod val="95000"/>
                    <a:lumOff val="5000"/>
                  </a:schemeClr>
                </a:solidFill>
              </a:rPr>
              <a:t> </a:t>
            </a:r>
            <a:r>
              <a:rPr lang="en-US" b="1" dirty="0" smtClean="0">
                <a:solidFill>
                  <a:schemeClr val="accent2">
                    <a:lumMod val="50000"/>
                  </a:schemeClr>
                </a:solidFill>
              </a:rPr>
              <a:t>4 </a:t>
            </a:r>
            <a:r>
              <a:rPr lang="en-US" b="1" dirty="0">
                <a:solidFill>
                  <a:schemeClr val="accent2">
                    <a:lumMod val="50000"/>
                  </a:schemeClr>
                </a:solidFill>
              </a:rPr>
              <a:t>Post-independence Nigeria and the Problem of </a:t>
            </a:r>
            <a:r>
              <a:rPr lang="en-US" b="1" dirty="0" smtClean="0">
                <a:solidFill>
                  <a:schemeClr val="accent2">
                    <a:lumMod val="50000"/>
                  </a:schemeClr>
                </a:solidFill>
              </a:rPr>
              <a:t>Nation-building</a:t>
            </a:r>
          </a:p>
          <a:p>
            <a:r>
              <a:rPr lang="en-US" dirty="0" smtClean="0">
                <a:solidFill>
                  <a:schemeClr val="bg1">
                    <a:lumMod val="95000"/>
                    <a:lumOff val="5000"/>
                  </a:schemeClr>
                </a:solidFill>
              </a:rPr>
              <a:t> </a:t>
            </a:r>
            <a:r>
              <a:rPr lang="en-US" dirty="0">
                <a:solidFill>
                  <a:schemeClr val="bg1">
                    <a:lumMod val="95000"/>
                    <a:lumOff val="5000"/>
                  </a:schemeClr>
                </a:solidFill>
              </a:rPr>
              <a:t>The adoption of the parliamentary system of government at independence was another cause of ethnic rivalry in Nigeria. The parliamentary system formally recognized a government party and the opposition party sitting in the legislative houses both at the regional and federal levels. The role of the opposition was to be that of the watchdog on the ruling party, </a:t>
            </a:r>
            <a:r>
              <a:rPr lang="en-US" dirty="0" err="1">
                <a:solidFill>
                  <a:schemeClr val="bg1">
                    <a:lumMod val="95000"/>
                    <a:lumOff val="5000"/>
                  </a:schemeClr>
                </a:solidFill>
              </a:rPr>
              <a:t>scrutinising</a:t>
            </a:r>
            <a:r>
              <a:rPr lang="en-US" dirty="0">
                <a:solidFill>
                  <a:schemeClr val="bg1">
                    <a:lumMod val="95000"/>
                    <a:lumOff val="5000"/>
                  </a:schemeClr>
                </a:solidFill>
              </a:rPr>
              <a:t> the activities of the government, criticizing and appraising it with a view to improving its performance. This type of arrangement became unworkable for Nigerians as the relationship between the ruling party and the opposition was not unlike that of the 'cat and the mouse'. </a:t>
            </a:r>
            <a:endParaRPr lang="en-US" dirty="0" smtClean="0">
              <a:solidFill>
                <a:schemeClr val="bg1">
                  <a:lumMod val="95000"/>
                  <a:lumOff val="5000"/>
                </a:schemeClr>
              </a:solidFill>
            </a:endParaRPr>
          </a:p>
          <a:p>
            <a:endParaRPr lang="en-US" dirty="0">
              <a:solidFill>
                <a:schemeClr val="bg1">
                  <a:lumMod val="95000"/>
                  <a:lumOff val="5000"/>
                </a:schemeClr>
              </a:solidFill>
            </a:endParaRPr>
          </a:p>
          <a:p>
            <a:endParaRPr lang="en-US" dirty="0">
              <a:solidFill>
                <a:schemeClr val="bg1">
                  <a:lumMod val="95000"/>
                  <a:lumOff val="5000"/>
                </a:schemeClr>
              </a:solidFill>
            </a:endParaRPr>
          </a:p>
        </p:txBody>
      </p:sp>
    </p:spTree>
    <p:extLst>
      <p:ext uri="{BB962C8B-B14F-4D97-AF65-F5344CB8AC3E}">
        <p14:creationId xmlns:p14="http://schemas.microsoft.com/office/powerpoint/2010/main" val="12675784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812</TotalTime>
  <Words>3737</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Wingdings</vt:lpstr>
      <vt:lpstr>Wingdings 3</vt:lpstr>
      <vt:lpstr>Slice</vt:lpstr>
      <vt:lpstr>BABCOCK UNIVERCITY. ILISHAN REMO. PART TIME PROGRAM. </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PROBLEMS OF NATION-BUILDING IN NIGERIA</dc:title>
  <dc:creator>Levi</dc:creator>
  <cp:lastModifiedBy>Levi</cp:lastModifiedBy>
  <cp:revision>32</cp:revision>
  <dcterms:created xsi:type="dcterms:W3CDTF">2020-07-29T12:54:01Z</dcterms:created>
  <dcterms:modified xsi:type="dcterms:W3CDTF">2020-08-03T10:21:17Z</dcterms:modified>
</cp:coreProperties>
</file>