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notesMasters/notesMaster1.xml" ContentType="application/vnd.openxmlformats-officedocument.presentationml.notesMaster+xml"/>
  <Override PartName="/ppt/notesMasters/_rels/notesMaster1.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notesSlides/notesSlide3.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_rels/notesSlide11.xml.rels" ContentType="application/vnd.openxmlformats-package.relationships+xml"/>
  <Override PartName="/ppt/notesSlides/_rels/notesSlide7.xml.rels" ContentType="application/vnd.openxmlformats-package.relationships+xml"/>
  <Override PartName="/ppt/notesSlides/_rels/notesSlide3.xml.rels" ContentType="application/vnd.openxmlformats-package.relationships+xml"/>
  <Override PartName="/ppt/notesSlides/_rels/notesSlide6.xml.rels" ContentType="application/vnd.openxmlformats-package.relationships+xml"/>
  <Override PartName="/ppt/notesSlides/_rels/notesSlide10.xml.rels" ContentType="application/vnd.openxmlformats-package.relationships+xml"/>
  <Override PartName="/ppt/notesSlides/_rels/notesSlide8.xml.rels" ContentType="application/vnd.openxmlformats-package.relationships+xml"/>
  <Override PartName="/ppt/notesSlides/_rels/notesSlide12.xml.rels" ContentType="application/vnd.openxmlformats-package.relationships+xml"/>
  <Override PartName="/ppt/notesSlides/_rels/notesSlide9.xml.rels" ContentType="application/vnd.openxmlformats-package.relationships+xml"/>
  <Override PartName="/ppt/notesSlides/notesSlide10.xml" ContentType="application/vnd.openxmlformats-officedocument.presentationml.notesSlide+xml"/>
  <Override PartName="/ppt/notesSlides/notesSlide12.xml" ContentType="application/vnd.openxmlformats-officedocument.presentationml.notesSlide+xml"/>
  <Override PartName="/ppt/slideLayouts/slideLayout1.xml" ContentType="application/vnd.openxmlformats-officedocument.presentationml.slideLayout+xml"/>
  <Override PartName="/ppt/slideLayouts/slideLayout9.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slide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_rels/slide9.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media/image7.png" ContentType="image/png"/>
  <Override PartName="/ppt/media/image8.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x="9144000" cy="51435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 name="PlaceHolder 1"/>
          <p:cNvSpPr>
            <a:spLocks noGrp="1"/>
          </p:cNvSpPr>
          <p:nvPr>
            <p:ph type="sldImg"/>
          </p:nvPr>
        </p:nvSpPr>
        <p:spPr>
          <a:xfrm>
            <a:off x="216000" y="812520"/>
            <a:ext cx="7127280" cy="4008960"/>
          </a:xfrm>
          <a:prstGeom prst="rect">
            <a:avLst/>
          </a:prstGeom>
        </p:spPr>
        <p:txBody>
          <a:bodyPr lIns="0" rIns="0" tIns="0" bIns="0" anchor="ctr">
            <a:noAutofit/>
          </a:bodyPr>
          <a:p>
            <a:r>
              <a:rPr b="0" lang="fr-FR" sz="1400" spc="-1" strike="noStrike">
                <a:solidFill>
                  <a:srgbClr val="000000"/>
                </a:solidFill>
                <a:latin typeface="Arial"/>
              </a:rPr>
              <a:t>Cliquez pour déplacer la diapo</a:t>
            </a:r>
            <a:endParaRPr b="0" lang="fr-FR" sz="1400" spc="-1" strike="noStrike">
              <a:solidFill>
                <a:srgbClr val="000000"/>
              </a:solidFill>
              <a:latin typeface="Arial"/>
            </a:endParaRPr>
          </a:p>
        </p:txBody>
      </p:sp>
      <p:sp>
        <p:nvSpPr>
          <p:cNvPr id="79" name="PlaceHolder 2"/>
          <p:cNvSpPr>
            <a:spLocks noGrp="1"/>
          </p:cNvSpPr>
          <p:nvPr>
            <p:ph type="body"/>
          </p:nvPr>
        </p:nvSpPr>
        <p:spPr>
          <a:xfrm>
            <a:off x="756000" y="5078520"/>
            <a:ext cx="6047640" cy="4811040"/>
          </a:xfrm>
          <a:prstGeom prst="rect">
            <a:avLst/>
          </a:prstGeom>
        </p:spPr>
        <p:txBody>
          <a:bodyPr lIns="0" rIns="0" tIns="0" bIns="0">
            <a:noAutofit/>
          </a:bodyPr>
          <a:p>
            <a:r>
              <a:rPr b="0" lang="fr-FR" sz="2000" spc="-1" strike="noStrike">
                <a:latin typeface="Arial"/>
              </a:rPr>
              <a:t>Cliquez pour modifier le format des notes</a:t>
            </a:r>
            <a:endParaRPr b="0" lang="fr-FR" sz="2000" spc="-1" strike="noStrike">
              <a:latin typeface="Arial"/>
            </a:endParaRPr>
          </a:p>
        </p:txBody>
      </p:sp>
      <p:sp>
        <p:nvSpPr>
          <p:cNvPr id="80" name="PlaceHolder 3"/>
          <p:cNvSpPr>
            <a:spLocks noGrp="1"/>
          </p:cNvSpPr>
          <p:nvPr>
            <p:ph type="hdr"/>
          </p:nvPr>
        </p:nvSpPr>
        <p:spPr>
          <a:xfrm>
            <a:off x="0" y="0"/>
            <a:ext cx="3280680" cy="534240"/>
          </a:xfrm>
          <a:prstGeom prst="rect">
            <a:avLst/>
          </a:prstGeom>
        </p:spPr>
        <p:txBody>
          <a:bodyPr lIns="0" rIns="0" tIns="0" bIns="0">
            <a:noAutofit/>
          </a:bodyPr>
          <a:p>
            <a:r>
              <a:rPr b="0" lang="fr-FR" sz="1400" spc="-1" strike="noStrike">
                <a:latin typeface="Times New Roman"/>
              </a:rPr>
              <a:t>&lt;en-tête&gt;</a:t>
            </a:r>
            <a:endParaRPr b="0" lang="fr-FR" sz="1400" spc="-1" strike="noStrike">
              <a:latin typeface="Times New Roman"/>
            </a:endParaRPr>
          </a:p>
        </p:txBody>
      </p:sp>
      <p:sp>
        <p:nvSpPr>
          <p:cNvPr id="81" name="PlaceHolder 4"/>
          <p:cNvSpPr>
            <a:spLocks noGrp="1"/>
          </p:cNvSpPr>
          <p:nvPr>
            <p:ph type="dt"/>
          </p:nvPr>
        </p:nvSpPr>
        <p:spPr>
          <a:xfrm>
            <a:off x="4278960" y="0"/>
            <a:ext cx="3280680" cy="534240"/>
          </a:xfrm>
          <a:prstGeom prst="rect">
            <a:avLst/>
          </a:prstGeom>
        </p:spPr>
        <p:txBody>
          <a:bodyPr lIns="0" rIns="0" tIns="0" bIns="0">
            <a:noAutofit/>
          </a:bodyPr>
          <a:p>
            <a:pPr algn="r"/>
            <a:r>
              <a:rPr b="0" lang="fr-FR" sz="1400" spc="-1" strike="noStrike">
                <a:latin typeface="Times New Roman"/>
              </a:rPr>
              <a:t>&lt;date/heure&gt;</a:t>
            </a:r>
            <a:endParaRPr b="0" lang="fr-FR" sz="1400" spc="-1" strike="noStrike">
              <a:latin typeface="Times New Roman"/>
            </a:endParaRPr>
          </a:p>
        </p:txBody>
      </p:sp>
      <p:sp>
        <p:nvSpPr>
          <p:cNvPr id="82" name="PlaceHolder 5"/>
          <p:cNvSpPr>
            <a:spLocks noGrp="1"/>
          </p:cNvSpPr>
          <p:nvPr>
            <p:ph type="ftr"/>
          </p:nvPr>
        </p:nvSpPr>
        <p:spPr>
          <a:xfrm>
            <a:off x="0" y="10157400"/>
            <a:ext cx="3280680" cy="534240"/>
          </a:xfrm>
          <a:prstGeom prst="rect">
            <a:avLst/>
          </a:prstGeom>
        </p:spPr>
        <p:txBody>
          <a:bodyPr lIns="0" rIns="0" tIns="0" bIns="0" anchor="b">
            <a:noAutofit/>
          </a:bodyPr>
          <a:p>
            <a:r>
              <a:rPr b="0" lang="fr-FR" sz="1400" spc="-1" strike="noStrike">
                <a:latin typeface="Times New Roman"/>
              </a:rPr>
              <a:t>&lt;pied de page&gt;</a:t>
            </a:r>
            <a:endParaRPr b="0" lang="fr-FR" sz="1400" spc="-1" strike="noStrike">
              <a:latin typeface="Times New Roman"/>
            </a:endParaRPr>
          </a:p>
        </p:txBody>
      </p:sp>
      <p:sp>
        <p:nvSpPr>
          <p:cNvPr id="83" name="PlaceHolder 6"/>
          <p:cNvSpPr>
            <a:spLocks noGrp="1"/>
          </p:cNvSpPr>
          <p:nvPr>
            <p:ph type="sldNum"/>
          </p:nvPr>
        </p:nvSpPr>
        <p:spPr>
          <a:xfrm>
            <a:off x="4278960" y="10157400"/>
            <a:ext cx="3280680" cy="534240"/>
          </a:xfrm>
          <a:prstGeom prst="rect">
            <a:avLst/>
          </a:prstGeom>
        </p:spPr>
        <p:txBody>
          <a:bodyPr lIns="0" rIns="0" tIns="0" bIns="0" anchor="b">
            <a:noAutofit/>
          </a:bodyPr>
          <a:p>
            <a:pPr algn="r"/>
            <a:fld id="{F3261612-B087-4160-BEFD-CD48849D675F}" type="slidenum">
              <a:rPr b="0" lang="fr-FR" sz="1400" spc="-1" strike="noStrike">
                <a:latin typeface="Times New Roman"/>
              </a:rPr>
              <a:t>&lt;numéro&gt;</a:t>
            </a:fld>
            <a:endParaRPr b="0" lang="fr-FR"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PlaceHolder 1"/>
          <p:cNvSpPr>
            <a:spLocks noGrp="1"/>
          </p:cNvSpPr>
          <p:nvPr>
            <p:ph type="sldImg"/>
          </p:nvPr>
        </p:nvSpPr>
        <p:spPr>
          <a:xfrm>
            <a:off x="381240" y="685800"/>
            <a:ext cx="6095520" cy="3428640"/>
          </a:xfrm>
          <a:prstGeom prst="rect">
            <a:avLst/>
          </a:prstGeom>
        </p:spPr>
      </p:sp>
      <p:sp>
        <p:nvSpPr>
          <p:cNvPr id="138" name="PlaceHolder 2"/>
          <p:cNvSpPr>
            <a:spLocks noGrp="1"/>
          </p:cNvSpPr>
          <p:nvPr>
            <p:ph type="body"/>
          </p:nvPr>
        </p:nvSpPr>
        <p:spPr>
          <a:xfrm>
            <a:off x="685800" y="4343400"/>
            <a:ext cx="5486040" cy="4114440"/>
          </a:xfrm>
          <a:prstGeom prst="rect">
            <a:avLst/>
          </a:prstGeom>
        </p:spPr>
        <p:txBody>
          <a:bodyPr tIns="91440" bIns="91440">
            <a:noAutofit/>
          </a:bodyPr>
          <a:p>
            <a:pPr>
              <a:lnSpc>
                <a:spcPct val="115000"/>
              </a:lnSpc>
            </a:pPr>
            <a:r>
              <a:rPr b="0" lang="fr-FR" sz="1200" spc="-1" strike="noStrike">
                <a:solidFill>
                  <a:srgbClr val="595959"/>
                </a:solidFill>
                <a:latin typeface="Arial"/>
              </a:rPr>
              <a:t>ce graphe réunit deux diagrammes, le premier représentant le nombre de vente qui est le le nombre d’achat des clients qui montre une très modeste évolution dans le temps malgré la croissance EXPONENTIELLE  que connaît le nombre de visite sur le site.</a:t>
            </a:r>
            <a:endParaRPr b="0" lang="fr-FR" sz="1200" spc="-1" strike="noStrike">
              <a:latin typeface="Arial"/>
            </a:endParaRPr>
          </a:p>
          <a:p>
            <a:pPr>
              <a:lnSpc>
                <a:spcPct val="115000"/>
              </a:lnSpc>
              <a:spcBef>
                <a:spcPts val="1199"/>
              </a:spcBef>
            </a:pPr>
            <a:r>
              <a:rPr b="0" lang="fr-FR" sz="1200" spc="-1" strike="noStrike">
                <a:solidFill>
                  <a:srgbClr val="595959"/>
                </a:solidFill>
                <a:latin typeface="Arial"/>
              </a:rPr>
              <a:t>le nombre de visite sur le site et le nombre de vente n’évoluent pas sur la même courbe </a:t>
            </a:r>
            <a:endParaRPr b="0" lang="fr-FR" sz="1200" spc="-1" strike="noStrike">
              <a:latin typeface="Arial"/>
            </a:endParaRPr>
          </a:p>
          <a:p>
            <a:pPr>
              <a:lnSpc>
                <a:spcPct val="115000"/>
              </a:lnSpc>
              <a:spcBef>
                <a:spcPts val="1199"/>
              </a:spcBef>
              <a:spcAft>
                <a:spcPts val="1199"/>
              </a:spcAft>
            </a:pPr>
            <a:r>
              <a:rPr b="0" lang="fr-FR" sz="1200" spc="-1" strike="noStrike">
                <a:solidFill>
                  <a:srgbClr val="595959"/>
                </a:solidFill>
                <a:latin typeface="Arial"/>
              </a:rPr>
              <a:t>l’entreprise ne séduit pas assez ces visiteurs.</a:t>
            </a:r>
            <a:endParaRPr b="0" lang="fr-FR" sz="1200" spc="-1" strike="noStrike">
              <a:latin typeface="Arial"/>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 name="PlaceHolder 1"/>
          <p:cNvSpPr>
            <a:spLocks noGrp="1"/>
          </p:cNvSpPr>
          <p:nvPr>
            <p:ph type="sldImg"/>
          </p:nvPr>
        </p:nvSpPr>
        <p:spPr>
          <a:xfrm>
            <a:off x="381240" y="685800"/>
            <a:ext cx="6095520" cy="3428640"/>
          </a:xfrm>
          <a:prstGeom prst="rect">
            <a:avLst/>
          </a:prstGeom>
        </p:spPr>
      </p:sp>
      <p:sp>
        <p:nvSpPr>
          <p:cNvPr id="140" name="PlaceHolder 2"/>
          <p:cNvSpPr>
            <a:spLocks noGrp="1"/>
          </p:cNvSpPr>
          <p:nvPr>
            <p:ph type="body"/>
          </p:nvPr>
        </p:nvSpPr>
        <p:spPr>
          <a:xfrm>
            <a:off x="685800" y="4343400"/>
            <a:ext cx="5486040" cy="4114440"/>
          </a:xfrm>
          <a:prstGeom prst="rect">
            <a:avLst/>
          </a:prstGeom>
        </p:spPr>
        <p:txBody>
          <a:bodyPr tIns="91440" bIns="91440">
            <a:noAutofit/>
          </a:bodyPr>
          <a:p>
            <a:pPr>
              <a:lnSpc>
                <a:spcPct val="115000"/>
              </a:lnSpc>
              <a:spcBef>
                <a:spcPts val="1199"/>
              </a:spcBef>
            </a:pPr>
            <a:r>
              <a:rPr b="1" lang="fr-FR" sz="1200" spc="-1" strike="noStrike">
                <a:solidFill>
                  <a:srgbClr val="000000"/>
                </a:solidFill>
                <a:latin typeface="Montserrat"/>
                <a:ea typeface="Montserrat"/>
              </a:rPr>
              <a:t>le graphe illustrant l'Évolution de la variabilité du temps passé par les visiteurs sur le site web (pour les sessions ayant abouti à un achat) </a:t>
            </a:r>
            <a:r>
              <a:rPr b="0" lang="fr-FR" sz="1200" spc="-1" strike="noStrike">
                <a:solidFill>
                  <a:srgbClr val="000000"/>
                </a:solidFill>
                <a:latin typeface="Montserrat"/>
                <a:ea typeface="Montserrat"/>
              </a:rPr>
              <a:t>montre qu’au cours du dernier mois:la marge de temps passé par la plupart des visiteurs c’est élargie pour varier de 5,5 à 7 heures.</a:t>
            </a:r>
            <a:endParaRPr b="0" lang="fr-FR" sz="1200" spc="-1" strike="noStrike">
              <a:latin typeface="Arial"/>
            </a:endParaRPr>
          </a:p>
          <a:p>
            <a:pPr marL="457200" indent="-304560">
              <a:lnSpc>
                <a:spcPct val="115000"/>
              </a:lnSpc>
              <a:spcBef>
                <a:spcPts val="1199"/>
              </a:spcBef>
              <a:buClr>
                <a:srgbClr val="000000"/>
              </a:buClr>
              <a:buFont typeface="Montserrat"/>
              <a:buChar char="●"/>
            </a:pPr>
            <a:r>
              <a:rPr b="0" lang="fr-FR" sz="1200" spc="-1" strike="noStrike">
                <a:solidFill>
                  <a:srgbClr val="000000"/>
                </a:solidFill>
                <a:latin typeface="Montserrat"/>
                <a:ea typeface="Montserrat"/>
              </a:rPr>
              <a:t>baisse de la médiane représentant le temps passé sur le site par la (médiane) des visiteurs ( 6,5 h) .</a:t>
            </a:r>
            <a:endParaRPr b="0" lang="fr-FR" sz="1200" spc="-1" strike="noStrike">
              <a:latin typeface="Arial"/>
            </a:endParaRPr>
          </a:p>
          <a:p>
            <a:pPr>
              <a:lnSpc>
                <a:spcPct val="115000"/>
              </a:lnSpc>
              <a:spcBef>
                <a:spcPts val="1199"/>
              </a:spcBef>
            </a:pPr>
            <a:r>
              <a:rPr b="0" lang="fr-FR" sz="1200" spc="-1" strike="noStrike">
                <a:solidFill>
                  <a:srgbClr val="000000"/>
                </a:solidFill>
                <a:latin typeface="Montserrat"/>
                <a:ea typeface="Montserrat"/>
              </a:rPr>
              <a:t>augmentation de la marge du temps passé par la minorite des visiteurs du 2 à 10 heurs.</a:t>
            </a:r>
            <a:endParaRPr b="0" lang="fr-FR" sz="1200" spc="-1" strike="noStrike">
              <a:latin typeface="Arial"/>
            </a:endParaRPr>
          </a:p>
          <a:p>
            <a:pPr>
              <a:lnSpc>
                <a:spcPct val="115000"/>
              </a:lnSpc>
              <a:spcBef>
                <a:spcPts val="1199"/>
              </a:spcBef>
            </a:pPr>
            <a:r>
              <a:rPr b="0" lang="fr-FR" sz="1200" spc="-1" strike="noStrike">
                <a:solidFill>
                  <a:srgbClr val="000000"/>
                </a:solidFill>
                <a:latin typeface="Montserrat"/>
                <a:ea typeface="Montserrat"/>
              </a:rPr>
              <a:t>donc ici la distribution est plus large  plus en avance plus il ya de gens sur le site ya plus de gens qui vont passer peu de temps sur le site que des gens qui passent plus de temps sur le site </a:t>
            </a:r>
            <a:endParaRPr b="0" lang="fr-FR" sz="1200" spc="-1" strike="noStrike">
              <a:latin typeface="Arial"/>
            </a:endParaRPr>
          </a:p>
          <a:p>
            <a:pPr>
              <a:lnSpc>
                <a:spcPct val="115000"/>
              </a:lnSpc>
              <a:spcBef>
                <a:spcPts val="1199"/>
              </a:spcBef>
              <a:spcAft>
                <a:spcPts val="1199"/>
              </a:spcAft>
            </a:pPr>
            <a:r>
              <a:rPr b="0" lang="fr-FR" sz="1200" spc="-1" strike="noStrike">
                <a:solidFill>
                  <a:srgbClr val="000000"/>
                </a:solidFill>
                <a:latin typeface="Montserrat"/>
                <a:ea typeface="Montserrat"/>
              </a:rPr>
              <a:t>On suppose que puisque l’achat de da  nourritures augmente donc le temps passé sur le site baisse car pour l’achat de nourriture on sait quoi acheter donc on a pas besoin d’investir autant du temps que sur des produits  high-tech.</a:t>
            </a:r>
            <a:endParaRPr b="0" lang="fr-FR" sz="1200" spc="-1" strike="noStrike">
              <a:latin typeface="Arial"/>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PlaceHolder 1"/>
          <p:cNvSpPr>
            <a:spLocks noGrp="1"/>
          </p:cNvSpPr>
          <p:nvPr>
            <p:ph type="sldImg"/>
          </p:nvPr>
        </p:nvSpPr>
        <p:spPr>
          <a:xfrm>
            <a:off x="381240" y="685800"/>
            <a:ext cx="6095520" cy="3428640"/>
          </a:xfrm>
          <a:prstGeom prst="rect">
            <a:avLst/>
          </a:prstGeom>
        </p:spPr>
      </p:sp>
      <p:sp>
        <p:nvSpPr>
          <p:cNvPr id="142" name="PlaceHolder 2"/>
          <p:cNvSpPr>
            <a:spLocks noGrp="1"/>
          </p:cNvSpPr>
          <p:nvPr>
            <p:ph type="body"/>
          </p:nvPr>
        </p:nvSpPr>
        <p:spPr>
          <a:xfrm>
            <a:off x="685800" y="4343400"/>
            <a:ext cx="5486040" cy="4114440"/>
          </a:xfrm>
          <a:prstGeom prst="rect">
            <a:avLst/>
          </a:prstGeom>
        </p:spPr>
        <p:txBody>
          <a:bodyPr tIns="91440" bIns="91440">
            <a:noAutofit/>
          </a:bodyPr>
          <a:p>
            <a:pPr>
              <a:lnSpc>
                <a:spcPct val="115000"/>
              </a:lnSpc>
              <a:spcAft>
                <a:spcPts val="1199"/>
              </a:spcAft>
            </a:pPr>
            <a:r>
              <a:rPr b="0" lang="fr-FR" sz="1200" spc="-1" strike="noStrike">
                <a:solidFill>
                  <a:srgbClr val="595959"/>
                </a:solidFill>
                <a:latin typeface="Arial"/>
              </a:rPr>
              <a:t>d'après le graphe il y’a  malgré la diminution du chiffre d’affaire lié aux biens de consommation mais je pense que l'importance de la croissance du chiffre d'affaire de catégorie de nourriture vas faire croître le chiffre d’affaire.la politique d'entreprise à changé et c’est concentré sur la vente de nourriture</a:t>
            </a:r>
            <a:endParaRPr b="0" lang="fr-FR" sz="1200" spc="-1" strike="noStrike">
              <a:latin typeface="Arial"/>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PlaceHolder 1"/>
          <p:cNvSpPr>
            <a:spLocks noGrp="1"/>
          </p:cNvSpPr>
          <p:nvPr>
            <p:ph type="sldImg"/>
          </p:nvPr>
        </p:nvSpPr>
        <p:spPr>
          <a:xfrm>
            <a:off x="381240" y="685800"/>
            <a:ext cx="6095520" cy="3428640"/>
          </a:xfrm>
          <a:prstGeom prst="rect">
            <a:avLst/>
          </a:prstGeom>
        </p:spPr>
      </p:sp>
      <p:sp>
        <p:nvSpPr>
          <p:cNvPr id="128" name="PlaceHolder 2"/>
          <p:cNvSpPr>
            <a:spLocks noGrp="1"/>
          </p:cNvSpPr>
          <p:nvPr>
            <p:ph type="body"/>
          </p:nvPr>
        </p:nvSpPr>
        <p:spPr>
          <a:xfrm>
            <a:off x="685800" y="4343400"/>
            <a:ext cx="5486040" cy="4114440"/>
          </a:xfrm>
          <a:prstGeom prst="rect">
            <a:avLst/>
          </a:prstGeom>
        </p:spPr>
        <p:txBody>
          <a:bodyPr tIns="91440" bIns="91440">
            <a:noAutofit/>
          </a:bodyPr>
          <a:p>
            <a:pPr>
              <a:lnSpc>
                <a:spcPct val="115000"/>
              </a:lnSpc>
            </a:pPr>
            <a:r>
              <a:rPr b="0" lang="fr-FR" sz="1200" spc="-1" strike="noStrike">
                <a:solidFill>
                  <a:srgbClr val="595959"/>
                </a:solidFill>
                <a:latin typeface="Arial"/>
              </a:rPr>
              <a:t>le graphe représentant  l'anomalie soi le site ne soit plus accessible au publique ou bien le systeme qui  quenentabise le nombre de passage ne marche plus suite au  problème sur le graphique ou sur la base de donnée </a:t>
            </a:r>
            <a:endParaRPr b="0" lang="fr-FR" sz="1200" spc="-1" strike="noStrike">
              <a:latin typeface="Arial"/>
            </a:endParaRPr>
          </a:p>
          <a:p>
            <a:pPr>
              <a:lnSpc>
                <a:spcPct val="115000"/>
              </a:lnSpc>
              <a:spcBef>
                <a:spcPts val="1199"/>
              </a:spcBef>
              <a:spcAft>
                <a:spcPts val="1199"/>
              </a:spcAft>
            </a:pPr>
            <a:r>
              <a:rPr b="0" lang="fr-FR" sz="1200" spc="-1" strike="noStrike">
                <a:solidFill>
                  <a:srgbClr val="595959"/>
                </a:solidFill>
                <a:latin typeface="Arial"/>
              </a:rPr>
              <a:t>contacter les personnes qui ont mis en place le programme (développeur)</a:t>
            </a:r>
            <a:endParaRPr b="0" lang="fr-FR" sz="1200" spc="-1" strike="noStrike">
              <a:latin typeface="Arial"/>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PlaceHolder 1"/>
          <p:cNvSpPr>
            <a:spLocks noGrp="1"/>
          </p:cNvSpPr>
          <p:nvPr>
            <p:ph type="sldImg"/>
          </p:nvPr>
        </p:nvSpPr>
        <p:spPr>
          <a:xfrm>
            <a:off x="381240" y="685800"/>
            <a:ext cx="6095520" cy="3428640"/>
          </a:xfrm>
          <a:prstGeom prst="rect">
            <a:avLst/>
          </a:prstGeom>
        </p:spPr>
      </p:sp>
      <p:sp>
        <p:nvSpPr>
          <p:cNvPr id="130" name="PlaceHolder 2"/>
          <p:cNvSpPr>
            <a:spLocks noGrp="1"/>
          </p:cNvSpPr>
          <p:nvPr>
            <p:ph type="body"/>
          </p:nvPr>
        </p:nvSpPr>
        <p:spPr>
          <a:xfrm>
            <a:off x="685800" y="4343400"/>
            <a:ext cx="5486040" cy="4114440"/>
          </a:xfrm>
          <a:prstGeom prst="rect">
            <a:avLst/>
          </a:prstGeom>
        </p:spPr>
        <p:txBody>
          <a:bodyPr tIns="91440" bIns="91440">
            <a:noAutofit/>
          </a:bodyPr>
          <a:p>
            <a:pPr marL="457200" indent="-323640">
              <a:lnSpc>
                <a:spcPct val="115000"/>
              </a:lnSpc>
              <a:spcBef>
                <a:spcPts val="1199"/>
              </a:spcBef>
              <a:buClr>
                <a:srgbClr val="000000"/>
              </a:buClr>
              <a:buFont typeface="Montserrat"/>
              <a:buChar char="●"/>
            </a:pPr>
            <a:r>
              <a:rPr b="0" lang="fr-FR" sz="1200" spc="-1" strike="noStrike">
                <a:solidFill>
                  <a:srgbClr val="000000"/>
                </a:solidFill>
                <a:latin typeface="Montserrat"/>
                <a:ea typeface="Montserrat"/>
              </a:rPr>
              <a:t>proportion des ventes par catégorie de produit :depuis le graphe</a:t>
            </a:r>
            <a:r>
              <a:rPr b="0" lang="fr-FR" sz="1500" spc="-1" strike="noStrike">
                <a:solidFill>
                  <a:srgbClr val="000000"/>
                </a:solidFill>
                <a:latin typeface="Montserrat"/>
                <a:ea typeface="Montserrat"/>
              </a:rPr>
              <a:t> </a:t>
            </a:r>
            <a:r>
              <a:rPr b="0" lang="fr-FR" sz="1200" spc="-1" strike="noStrike">
                <a:solidFill>
                  <a:srgbClr val="000000"/>
                </a:solidFill>
                <a:latin typeface="Montserrat"/>
                <a:ea typeface="Montserrat"/>
              </a:rPr>
              <a:t>représentant l’évolution du chiffre d'affaire par catégorie de produit</a:t>
            </a:r>
            <a:r>
              <a:rPr b="0" lang="fr-FR" sz="1500" spc="-1" strike="noStrike">
                <a:solidFill>
                  <a:srgbClr val="000000"/>
                </a:solidFill>
                <a:latin typeface="Montserrat"/>
                <a:ea typeface="Montserrat"/>
              </a:rPr>
              <a:t> </a:t>
            </a:r>
            <a:r>
              <a:rPr b="0" lang="fr-FR" sz="1200" spc="-1" strike="noStrike">
                <a:solidFill>
                  <a:srgbClr val="000000"/>
                </a:solidFill>
                <a:latin typeface="Montserrat"/>
                <a:ea typeface="Montserrat"/>
              </a:rPr>
              <a:t>pendant les derniers mois de l’année on en déduit  la proportion des vente par catégorie de produit qui est proportionnelle au chiffre d'affaire et on remarque une </a:t>
            </a:r>
            <a:endParaRPr b="0" lang="fr-FR" sz="1200" spc="-1" strike="noStrike">
              <a:latin typeface="Arial"/>
            </a:endParaRPr>
          </a:p>
          <a:p>
            <a:pPr marL="457200" indent="-317160">
              <a:lnSpc>
                <a:spcPct val="115000"/>
              </a:lnSpc>
              <a:buClr>
                <a:srgbClr val="000000"/>
              </a:buClr>
              <a:buFont typeface="Montserrat"/>
              <a:buChar char="●"/>
            </a:pPr>
            <a:r>
              <a:rPr b="0" lang="fr-FR" sz="1400" spc="-1" strike="noStrike">
                <a:solidFill>
                  <a:srgbClr val="000000"/>
                </a:solidFill>
                <a:latin typeface="Montserrat"/>
                <a:ea typeface="Montserrat"/>
              </a:rPr>
              <a:t>une baisse jusqu'à rupture du </a:t>
            </a:r>
            <a:r>
              <a:rPr b="1" lang="fr-FR" sz="1400" spc="-1" strike="noStrike">
                <a:solidFill>
                  <a:srgbClr val="000000"/>
                </a:solidFill>
                <a:latin typeface="Montserrat"/>
                <a:ea typeface="Montserrat"/>
              </a:rPr>
              <a:t>CA</a:t>
            </a:r>
            <a:r>
              <a:rPr b="0" lang="fr-FR" sz="1400" spc="-1" strike="noStrike">
                <a:solidFill>
                  <a:srgbClr val="000000"/>
                </a:solidFill>
                <a:latin typeface="Montserrat"/>
                <a:ea typeface="Montserrat"/>
              </a:rPr>
              <a:t>  et </a:t>
            </a:r>
            <a:r>
              <a:rPr b="1" lang="fr-FR" sz="1400" spc="-1" strike="noStrike">
                <a:solidFill>
                  <a:srgbClr val="000000"/>
                </a:solidFill>
                <a:latin typeface="Montserrat"/>
                <a:ea typeface="Montserrat"/>
              </a:rPr>
              <a:t>proportion de vente</a:t>
            </a:r>
            <a:r>
              <a:rPr b="0" lang="fr-FR" sz="1400" spc="-1" strike="noStrike">
                <a:solidFill>
                  <a:srgbClr val="000000"/>
                </a:solidFill>
                <a:latin typeface="Montserrat"/>
                <a:ea typeface="Montserrat"/>
              </a:rPr>
              <a:t> des produits </a:t>
            </a:r>
            <a:r>
              <a:rPr b="1" lang="fr-FR" sz="1400" spc="-1" strike="noStrike">
                <a:solidFill>
                  <a:srgbClr val="000000"/>
                </a:solidFill>
                <a:latin typeface="Montserrat"/>
                <a:ea typeface="Montserrat"/>
              </a:rPr>
              <a:t>high-tech</a:t>
            </a:r>
            <a:r>
              <a:rPr b="0" lang="fr-FR" sz="1400" spc="-1" strike="noStrike">
                <a:solidFill>
                  <a:srgbClr val="000000"/>
                </a:solidFill>
                <a:latin typeface="Montserrat"/>
                <a:ea typeface="Montserrat"/>
              </a:rPr>
              <a:t>, alors que il a constitué la majorité du CA.</a:t>
            </a:r>
            <a:endParaRPr b="0" lang="fr-FR" sz="1400" spc="-1" strike="noStrike">
              <a:latin typeface="Arial"/>
            </a:endParaRPr>
          </a:p>
          <a:p>
            <a:pPr marL="457200" indent="-317160">
              <a:lnSpc>
                <a:spcPct val="115000"/>
              </a:lnSpc>
              <a:buClr>
                <a:srgbClr val="000000"/>
              </a:buClr>
              <a:buFont typeface="Montserrat"/>
              <a:buChar char="●"/>
            </a:pPr>
            <a:r>
              <a:rPr b="0" lang="fr-FR" sz="1400" spc="-1" strike="noStrike">
                <a:solidFill>
                  <a:srgbClr val="000000"/>
                </a:solidFill>
                <a:latin typeface="Montserrat"/>
                <a:ea typeface="Montserrat"/>
              </a:rPr>
              <a:t>modeste baisse du </a:t>
            </a:r>
            <a:r>
              <a:rPr b="1" lang="fr-FR" sz="1400" spc="-1" strike="noStrike">
                <a:solidFill>
                  <a:srgbClr val="000000"/>
                </a:solidFill>
                <a:latin typeface="Montserrat"/>
                <a:ea typeface="Montserrat"/>
              </a:rPr>
              <a:t>CA</a:t>
            </a:r>
            <a:r>
              <a:rPr b="0" lang="fr-FR" sz="1400" spc="-1" strike="noStrike">
                <a:solidFill>
                  <a:srgbClr val="000000"/>
                </a:solidFill>
                <a:latin typeface="Montserrat"/>
                <a:ea typeface="Montserrat"/>
              </a:rPr>
              <a:t> et </a:t>
            </a:r>
            <a:r>
              <a:rPr b="1" lang="fr-FR" sz="1400" spc="-1" strike="noStrike">
                <a:solidFill>
                  <a:srgbClr val="000000"/>
                </a:solidFill>
                <a:latin typeface="Montserrat"/>
                <a:ea typeface="Montserrat"/>
              </a:rPr>
              <a:t>proportion de vente  </a:t>
            </a:r>
            <a:r>
              <a:rPr b="0" lang="fr-FR" sz="1400" spc="-1" strike="noStrike">
                <a:solidFill>
                  <a:srgbClr val="000000"/>
                </a:solidFill>
                <a:latin typeface="Montserrat"/>
                <a:ea typeface="Montserrat"/>
              </a:rPr>
              <a:t>des </a:t>
            </a:r>
            <a:r>
              <a:rPr b="1" lang="fr-FR" sz="1400" spc="-1" strike="noStrike">
                <a:solidFill>
                  <a:srgbClr val="000000"/>
                </a:solidFill>
                <a:latin typeface="Montserrat"/>
                <a:ea typeface="Montserrat"/>
              </a:rPr>
              <a:t>bien de conso</a:t>
            </a:r>
            <a:r>
              <a:rPr b="0" lang="fr-FR" sz="1400" spc="-1" strike="noStrike">
                <a:solidFill>
                  <a:srgbClr val="000000"/>
                </a:solidFill>
                <a:latin typeface="Montserrat"/>
                <a:ea typeface="Montserrat"/>
              </a:rPr>
              <a:t> </a:t>
            </a:r>
            <a:endParaRPr b="0" lang="fr-FR" sz="1400" spc="-1" strike="noStrike">
              <a:latin typeface="Arial"/>
            </a:endParaRPr>
          </a:p>
          <a:p>
            <a:pPr marL="457200" indent="-317160">
              <a:lnSpc>
                <a:spcPct val="115000"/>
              </a:lnSpc>
              <a:buClr>
                <a:srgbClr val="000000"/>
              </a:buClr>
              <a:buFont typeface="Montserrat"/>
              <a:buChar char="●"/>
            </a:pPr>
            <a:r>
              <a:rPr b="0" lang="fr-FR" sz="1400" spc="-1" strike="noStrike">
                <a:solidFill>
                  <a:srgbClr val="000000"/>
                </a:solidFill>
                <a:latin typeface="Montserrat"/>
                <a:ea typeface="Montserrat"/>
              </a:rPr>
              <a:t>augmentation exponentielle de la vente et CA de nourriture alors qu’elle n’était pas vendue au début de l’année.</a:t>
            </a:r>
            <a:endParaRPr b="0" lang="fr-FR" sz="1400" spc="-1" strike="noStrike">
              <a:latin typeface="Arial"/>
            </a:endParaRPr>
          </a:p>
          <a:p>
            <a:pPr marL="457200" indent="-304560">
              <a:lnSpc>
                <a:spcPct val="115000"/>
              </a:lnSpc>
              <a:buClr>
                <a:srgbClr val="000000"/>
              </a:buClr>
              <a:buFont typeface="Montserrat"/>
              <a:buChar char="●"/>
            </a:pPr>
            <a:r>
              <a:rPr b="0" lang="fr-FR" sz="1200" spc="-1" strike="noStrike">
                <a:solidFill>
                  <a:srgbClr val="000000"/>
                </a:solidFill>
                <a:latin typeface="Montserrat"/>
                <a:ea typeface="Montserrat"/>
              </a:rPr>
              <a:t>on peut en déduire que la politique d'entreprise qui a changé et c'est réorienté vers la vente de nourriture.</a:t>
            </a:r>
            <a:endParaRPr b="0" lang="fr-FR" sz="1200" spc="-1" strike="noStrike">
              <a:latin typeface="Arial"/>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PlaceHolder 1"/>
          <p:cNvSpPr>
            <a:spLocks noGrp="1"/>
          </p:cNvSpPr>
          <p:nvPr>
            <p:ph type="sldImg"/>
          </p:nvPr>
        </p:nvSpPr>
        <p:spPr>
          <a:xfrm>
            <a:off x="381240" y="685800"/>
            <a:ext cx="6095520" cy="3428640"/>
          </a:xfrm>
          <a:prstGeom prst="rect">
            <a:avLst/>
          </a:prstGeom>
        </p:spPr>
      </p:sp>
      <p:sp>
        <p:nvSpPr>
          <p:cNvPr id="132" name="PlaceHolder 2"/>
          <p:cNvSpPr>
            <a:spLocks noGrp="1"/>
          </p:cNvSpPr>
          <p:nvPr>
            <p:ph type="body"/>
          </p:nvPr>
        </p:nvSpPr>
        <p:spPr>
          <a:xfrm>
            <a:off x="685800" y="4343400"/>
            <a:ext cx="5486040" cy="4114440"/>
          </a:xfrm>
          <a:prstGeom prst="rect">
            <a:avLst/>
          </a:prstGeom>
        </p:spPr>
        <p:txBody>
          <a:bodyPr tIns="91440" bIns="91440">
            <a:noAutofit/>
          </a:bodyPr>
          <a:p>
            <a:pPr>
              <a:lnSpc>
                <a:spcPct val="100000"/>
              </a:lnSpc>
            </a:pPr>
            <a:r>
              <a:rPr b="0" lang="fr-FR" sz="1100" spc="-1" strike="noStrike">
                <a:latin typeface="Arial"/>
              </a:rPr>
              <a:t>depuis le graphe on remarque illustrant le nombre de vente (achat)ainsi que le CA pendant les 12 derniers mois de l’années , on remarque:</a:t>
            </a:r>
            <a:endParaRPr b="0" lang="fr-FR" sz="1100" spc="-1" strike="noStrike">
              <a:latin typeface="Arial"/>
            </a:endParaRPr>
          </a:p>
          <a:p>
            <a:pPr marL="914400" indent="-304560">
              <a:lnSpc>
                <a:spcPct val="100000"/>
              </a:lnSpc>
              <a:buClr>
                <a:srgbClr val="000000"/>
              </a:buClr>
              <a:buFont typeface="Montserrat"/>
              <a:buChar char="●"/>
            </a:pPr>
            <a:r>
              <a:rPr b="1" lang="fr-FR" sz="1200" spc="-1" strike="noStrike">
                <a:solidFill>
                  <a:srgbClr val="000000"/>
                </a:solidFill>
                <a:latin typeface="Montserrat"/>
                <a:ea typeface="Montserrat"/>
              </a:rPr>
              <a:t>évolution</a:t>
            </a:r>
            <a:r>
              <a:rPr b="0" lang="fr-FR" sz="1200" spc="-1" strike="noStrike">
                <a:solidFill>
                  <a:srgbClr val="000000"/>
                </a:solidFill>
                <a:latin typeface="Montserrat"/>
                <a:ea typeface="Montserrat"/>
              </a:rPr>
              <a:t> du </a:t>
            </a:r>
            <a:r>
              <a:rPr b="1" lang="fr-FR" sz="1200" spc="-1" strike="noStrike">
                <a:solidFill>
                  <a:srgbClr val="000000"/>
                </a:solidFill>
                <a:latin typeface="Montserrat"/>
                <a:ea typeface="Montserrat"/>
              </a:rPr>
              <a:t>CA </a:t>
            </a:r>
            <a:r>
              <a:rPr b="0" lang="fr-FR" sz="1200" spc="-1" strike="noStrike">
                <a:solidFill>
                  <a:srgbClr val="000000"/>
                </a:solidFill>
                <a:latin typeface="Montserrat"/>
                <a:ea typeface="Montserrat"/>
              </a:rPr>
              <a:t>dans les mois précédents</a:t>
            </a:r>
            <a:endParaRPr b="0" lang="fr-FR" sz="1200" spc="-1" strike="noStrike">
              <a:latin typeface="Arial"/>
            </a:endParaRPr>
          </a:p>
          <a:p>
            <a:pPr marL="457200" indent="-304560">
              <a:lnSpc>
                <a:spcPct val="115000"/>
              </a:lnSpc>
              <a:buClr>
                <a:srgbClr val="000000"/>
              </a:buClr>
              <a:buFont typeface="Montserrat"/>
              <a:buChar char="●"/>
            </a:pPr>
            <a:r>
              <a:rPr b="1" lang="fr-FR" sz="1200" spc="-1" strike="noStrike">
                <a:solidFill>
                  <a:srgbClr val="000000"/>
                </a:solidFill>
                <a:latin typeface="Montserrat"/>
                <a:ea typeface="Montserrat"/>
              </a:rPr>
              <a:t>baisse du CA</a:t>
            </a:r>
            <a:r>
              <a:rPr b="0" lang="fr-FR" sz="1200" spc="-1" strike="noStrike">
                <a:solidFill>
                  <a:srgbClr val="000000"/>
                </a:solidFill>
                <a:latin typeface="Montserrat"/>
                <a:ea typeface="Montserrat"/>
              </a:rPr>
              <a:t> dans le dernier mois  </a:t>
            </a:r>
            <a:endParaRPr b="0" lang="fr-FR" sz="1200" spc="-1" strike="noStrike">
              <a:latin typeface="Arial"/>
            </a:endParaRPr>
          </a:p>
          <a:p>
            <a:pPr marL="457200" indent="-304560">
              <a:lnSpc>
                <a:spcPct val="115000"/>
              </a:lnSpc>
              <a:buClr>
                <a:srgbClr val="000000"/>
              </a:buClr>
              <a:buFont typeface="Montserrat"/>
              <a:buChar char="●"/>
            </a:pPr>
            <a:r>
              <a:rPr b="1" lang="fr-FR" sz="1200" spc="-1" strike="noStrike">
                <a:solidFill>
                  <a:srgbClr val="000000"/>
                </a:solidFill>
                <a:latin typeface="Montserrat"/>
                <a:ea typeface="Montserrat"/>
              </a:rPr>
              <a:t>évolution</a:t>
            </a:r>
            <a:r>
              <a:rPr b="0" lang="fr-FR" sz="1200" spc="-1" strike="noStrike">
                <a:solidFill>
                  <a:srgbClr val="000000"/>
                </a:solidFill>
                <a:latin typeface="Montserrat"/>
                <a:ea typeface="Montserrat"/>
              </a:rPr>
              <a:t> exponentiel du </a:t>
            </a:r>
            <a:r>
              <a:rPr b="1" lang="fr-FR" sz="1200" spc="-1" strike="noStrike">
                <a:solidFill>
                  <a:srgbClr val="000000"/>
                </a:solidFill>
                <a:latin typeface="Montserrat"/>
                <a:ea typeface="Montserrat"/>
              </a:rPr>
              <a:t>nombre des d’achat des clients (vente)</a:t>
            </a:r>
            <a:r>
              <a:rPr b="0" lang="fr-FR" sz="1200" spc="-1" strike="noStrike">
                <a:solidFill>
                  <a:srgbClr val="000000"/>
                </a:solidFill>
                <a:latin typeface="Montserrat"/>
                <a:ea typeface="Montserrat"/>
              </a:rPr>
              <a:t> tout au long de l’année</a:t>
            </a:r>
            <a:r>
              <a:rPr b="1" lang="fr-FR" sz="1200" spc="-1" strike="noStrike">
                <a:solidFill>
                  <a:srgbClr val="000000"/>
                </a:solidFill>
                <a:latin typeface="Montserrat"/>
                <a:ea typeface="Montserrat"/>
              </a:rPr>
              <a:t> </a:t>
            </a:r>
            <a:endParaRPr b="0" lang="fr-FR" sz="1200" spc="-1" strike="noStrike">
              <a:latin typeface="Arial"/>
            </a:endParaRPr>
          </a:p>
          <a:p>
            <a:pPr algn="ctr">
              <a:lnSpc>
                <a:spcPct val="115000"/>
              </a:lnSpc>
              <a:spcBef>
                <a:spcPts val="1199"/>
              </a:spcBef>
              <a:spcAft>
                <a:spcPts val="1199"/>
              </a:spcAft>
            </a:pPr>
            <a:r>
              <a:rPr b="0" lang="fr-FR" sz="1200" spc="-1" strike="noStrike">
                <a:solidFill>
                  <a:srgbClr val="595959"/>
                </a:solidFill>
                <a:latin typeface="Montserrat"/>
                <a:ea typeface="Montserrat"/>
              </a:rPr>
              <a:t>malgrés la hausse des ventes sa n a pas influencé le chiffre d'affaire je suppose que c'est parce que les clients achètent plus de la nourriture (coute moin chers)et n'achètent plus du high-tech qui sont plus coûteux </a:t>
            </a:r>
            <a:endParaRPr b="0" lang="fr-FR" sz="1200" spc="-1" strike="noStrike">
              <a:latin typeface="Arial"/>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PlaceHolder 1"/>
          <p:cNvSpPr>
            <a:spLocks noGrp="1"/>
          </p:cNvSpPr>
          <p:nvPr>
            <p:ph type="sldImg"/>
          </p:nvPr>
        </p:nvSpPr>
        <p:spPr>
          <a:xfrm>
            <a:off x="381240" y="685800"/>
            <a:ext cx="6095520" cy="3428640"/>
          </a:xfrm>
          <a:prstGeom prst="rect">
            <a:avLst/>
          </a:prstGeom>
        </p:spPr>
      </p:sp>
      <p:sp>
        <p:nvSpPr>
          <p:cNvPr id="134" name="PlaceHolder 2"/>
          <p:cNvSpPr>
            <a:spLocks noGrp="1"/>
          </p:cNvSpPr>
          <p:nvPr>
            <p:ph type="body"/>
          </p:nvPr>
        </p:nvSpPr>
        <p:spPr>
          <a:xfrm>
            <a:off x="685800" y="4343400"/>
            <a:ext cx="5486040" cy="4114440"/>
          </a:xfrm>
          <a:prstGeom prst="rect">
            <a:avLst/>
          </a:prstGeom>
        </p:spPr>
        <p:txBody>
          <a:bodyPr tIns="91440" bIns="91440">
            <a:noAutofit/>
          </a:bodyPr>
          <a:p>
            <a:pPr>
              <a:lnSpc>
                <a:spcPct val="115000"/>
              </a:lnSpc>
              <a:spcBef>
                <a:spcPts val="1199"/>
              </a:spcBef>
            </a:pPr>
            <a:r>
              <a:rPr b="0" lang="fr-FR" sz="1200" spc="-1" strike="noStrike">
                <a:solidFill>
                  <a:srgbClr val="000000"/>
                </a:solidFill>
                <a:latin typeface="Montserrat"/>
                <a:ea typeface="Montserrat"/>
              </a:rPr>
              <a:t>ce graphe illustre le montant du panier des clients en fonction du temps passé par le site, et on remarque une </a:t>
            </a:r>
            <a:r>
              <a:rPr b="1" lang="fr-FR" sz="1200" spc="-1" strike="noStrike">
                <a:solidFill>
                  <a:srgbClr val="000000"/>
                </a:solidFill>
                <a:latin typeface="Montserrat"/>
                <a:ea typeface="Montserrat"/>
              </a:rPr>
              <a:t>distribution homogène</a:t>
            </a:r>
            <a:r>
              <a:rPr b="0" lang="fr-FR" sz="1200" spc="-1" strike="noStrike">
                <a:solidFill>
                  <a:srgbClr val="000000"/>
                </a:solidFill>
                <a:latin typeface="Montserrat"/>
                <a:ea typeface="Montserrat"/>
              </a:rPr>
              <a:t> des prix dans une plage  allant du </a:t>
            </a:r>
            <a:r>
              <a:rPr b="1" lang="fr-FR" sz="1200" spc="-1" strike="noStrike">
                <a:solidFill>
                  <a:srgbClr val="000000"/>
                </a:solidFill>
                <a:latin typeface="Montserrat"/>
                <a:ea typeface="Montserrat"/>
              </a:rPr>
              <a:t>35e à 45e</a:t>
            </a:r>
            <a:r>
              <a:rPr b="0" lang="fr-FR" sz="1200" spc="-1" strike="noStrike">
                <a:solidFill>
                  <a:srgbClr val="000000"/>
                </a:solidFill>
                <a:latin typeface="Montserrat"/>
                <a:ea typeface="Montserrat"/>
              </a:rPr>
              <a:t> qui constitue la </a:t>
            </a:r>
            <a:r>
              <a:rPr b="1" lang="fr-FR" sz="1200" spc="-1" strike="noStrike">
                <a:solidFill>
                  <a:srgbClr val="000000"/>
                </a:solidFill>
                <a:latin typeface="Montserrat"/>
                <a:ea typeface="Montserrat"/>
              </a:rPr>
              <a:t>moyenne</a:t>
            </a:r>
            <a:r>
              <a:rPr b="0" lang="fr-FR" sz="1200" spc="-1" strike="noStrike">
                <a:solidFill>
                  <a:srgbClr val="000000"/>
                </a:solidFill>
                <a:latin typeface="Montserrat"/>
                <a:ea typeface="Montserrat"/>
              </a:rPr>
              <a:t> du montant du panier des clients.</a:t>
            </a:r>
            <a:endParaRPr b="0" lang="fr-FR" sz="1200" spc="-1" strike="noStrike">
              <a:latin typeface="Arial"/>
            </a:endParaRPr>
          </a:p>
          <a:p>
            <a:pPr marL="457200" indent="-304560">
              <a:lnSpc>
                <a:spcPct val="115000"/>
              </a:lnSpc>
              <a:spcBef>
                <a:spcPts val="1199"/>
              </a:spcBef>
              <a:buClr>
                <a:srgbClr val="000000"/>
              </a:buClr>
              <a:buFont typeface="Montserrat"/>
              <a:buChar char="●"/>
            </a:pPr>
            <a:r>
              <a:rPr b="0" lang="fr-FR" sz="1200" spc="-1" strike="noStrike">
                <a:solidFill>
                  <a:srgbClr val="000000"/>
                </a:solidFill>
                <a:latin typeface="Montserrat"/>
                <a:ea typeface="Montserrat"/>
              </a:rPr>
              <a:t>la moyenne passe entre </a:t>
            </a:r>
            <a:r>
              <a:rPr b="1" lang="fr-FR" sz="1200" spc="-1" strike="noStrike">
                <a:solidFill>
                  <a:srgbClr val="000000"/>
                </a:solidFill>
                <a:latin typeface="Montserrat"/>
                <a:ea typeface="Montserrat"/>
              </a:rPr>
              <a:t>5 à 10 heures</a:t>
            </a:r>
            <a:endParaRPr b="0" lang="fr-FR" sz="1200" spc="-1" strike="noStrike">
              <a:latin typeface="Arial"/>
            </a:endParaRPr>
          </a:p>
          <a:p>
            <a:pPr marL="457200" indent="-304560">
              <a:lnSpc>
                <a:spcPct val="115000"/>
              </a:lnSpc>
              <a:buClr>
                <a:srgbClr val="000000"/>
              </a:buClr>
              <a:buFont typeface="Montserrat"/>
              <a:buChar char="●"/>
            </a:pPr>
            <a:r>
              <a:rPr b="0" lang="fr-FR" sz="1200" spc="-1" strike="noStrike">
                <a:solidFill>
                  <a:srgbClr val="000000"/>
                </a:solidFill>
                <a:latin typeface="Montserrat"/>
                <a:ea typeface="Montserrat"/>
              </a:rPr>
              <a:t>la plus grande partie passe </a:t>
            </a:r>
            <a:r>
              <a:rPr b="1" lang="fr-FR" sz="1200" spc="-1" strike="noStrike">
                <a:solidFill>
                  <a:srgbClr val="000000"/>
                </a:solidFill>
                <a:latin typeface="Montserrat"/>
                <a:ea typeface="Montserrat"/>
              </a:rPr>
              <a:t>8 heures</a:t>
            </a:r>
            <a:r>
              <a:rPr b="0" lang="fr-FR" sz="1200" spc="-1" strike="noStrike">
                <a:solidFill>
                  <a:srgbClr val="000000"/>
                </a:solidFill>
                <a:latin typeface="Montserrat"/>
                <a:ea typeface="Montserrat"/>
              </a:rPr>
              <a:t> en moyenne </a:t>
            </a:r>
            <a:endParaRPr b="0" lang="fr-FR" sz="1200" spc="-1" strike="noStrike">
              <a:latin typeface="Arial"/>
            </a:endParaRPr>
          </a:p>
          <a:p>
            <a:pPr marL="457200" indent="-304560">
              <a:lnSpc>
                <a:spcPct val="115000"/>
              </a:lnSpc>
              <a:buClr>
                <a:srgbClr val="000000"/>
              </a:buClr>
              <a:buFont typeface="Montserrat"/>
              <a:buChar char="●"/>
            </a:pPr>
            <a:r>
              <a:rPr b="0" lang="fr-FR" sz="1200" spc="-1" strike="noStrike">
                <a:solidFill>
                  <a:srgbClr val="000000"/>
                </a:solidFill>
                <a:latin typeface="Montserrat"/>
                <a:ea typeface="Montserrat"/>
              </a:rPr>
              <a:t>distribution est </a:t>
            </a:r>
            <a:r>
              <a:rPr b="1" lang="fr-FR" sz="1200" spc="-1" strike="noStrike">
                <a:solidFill>
                  <a:srgbClr val="000000"/>
                </a:solidFill>
                <a:latin typeface="Montserrat"/>
                <a:ea typeface="Montserrat"/>
              </a:rPr>
              <a:t>moins homogène </a:t>
            </a:r>
            <a:r>
              <a:rPr b="0" lang="fr-FR" sz="1200" spc="-1" strike="noStrike">
                <a:solidFill>
                  <a:srgbClr val="000000"/>
                </a:solidFill>
                <a:latin typeface="Montserrat"/>
                <a:ea typeface="Montserrat"/>
              </a:rPr>
              <a:t>aux extrémités </a:t>
            </a:r>
            <a:endParaRPr b="0" lang="fr-FR" sz="1200" spc="-1" strike="noStrike">
              <a:latin typeface="Arial"/>
            </a:endParaRPr>
          </a:p>
          <a:p>
            <a:pPr marL="457200" indent="-304560">
              <a:lnSpc>
                <a:spcPct val="115000"/>
              </a:lnSpc>
              <a:buClr>
                <a:srgbClr val="000000"/>
              </a:buClr>
              <a:buFont typeface="Montserrat"/>
              <a:buChar char="●"/>
            </a:pPr>
            <a:r>
              <a:rPr b="0" lang="fr-FR" sz="1200" spc="-1" strike="noStrike">
                <a:solidFill>
                  <a:srgbClr val="000000"/>
                </a:solidFill>
                <a:latin typeface="Montserrat"/>
                <a:ea typeface="Montserrat"/>
              </a:rPr>
              <a:t>minorité qui passe entre 1</a:t>
            </a:r>
            <a:r>
              <a:rPr b="1" lang="fr-FR" sz="1200" spc="-1" strike="noStrike">
                <a:solidFill>
                  <a:srgbClr val="000000"/>
                </a:solidFill>
                <a:latin typeface="Montserrat"/>
                <a:ea typeface="Montserrat"/>
              </a:rPr>
              <a:t>0 à 12 heures </a:t>
            </a:r>
            <a:endParaRPr b="0" lang="fr-FR" sz="1200" spc="-1" strike="noStrike">
              <a:latin typeface="Arial"/>
            </a:endParaRPr>
          </a:p>
          <a:p>
            <a:pPr>
              <a:lnSpc>
                <a:spcPct val="115000"/>
              </a:lnSpc>
              <a:spcBef>
                <a:spcPts val="1199"/>
              </a:spcBef>
            </a:pPr>
            <a:r>
              <a:rPr b="0" lang="fr-FR" sz="1200" spc="-1" strike="noStrike">
                <a:solidFill>
                  <a:srgbClr val="000000"/>
                </a:solidFill>
                <a:latin typeface="Montserrat"/>
                <a:ea typeface="Montserrat"/>
              </a:rPr>
              <a:t> </a:t>
            </a:r>
            <a:r>
              <a:rPr b="0" lang="fr-FR" sz="1200" spc="-1" strike="noStrike">
                <a:solidFill>
                  <a:srgbClr val="000000"/>
                </a:solidFill>
                <a:latin typeface="Montserrat"/>
                <a:ea typeface="Montserrat"/>
              </a:rPr>
              <a:t>.En déduit que les clients optent pour des produits pas cher.</a:t>
            </a:r>
            <a:endParaRPr b="0" lang="fr-FR" sz="1200" spc="-1" strike="noStrike">
              <a:latin typeface="Arial"/>
            </a:endParaRPr>
          </a:p>
          <a:p>
            <a:pPr>
              <a:lnSpc>
                <a:spcPct val="115000"/>
              </a:lnSpc>
              <a:spcBef>
                <a:spcPts val="1199"/>
              </a:spcBef>
            </a:pPr>
            <a:r>
              <a:rPr b="0" lang="fr-FR" sz="1200" spc="-1" strike="noStrike">
                <a:solidFill>
                  <a:srgbClr val="595959"/>
                </a:solidFill>
                <a:latin typeface="Montserrat"/>
                <a:ea typeface="Montserrat"/>
              </a:rPr>
              <a:t>ce graphe illustre le temps passé sur le site par les clients et on remarque que la plus grande partie passe 8 heur en moyenne la moyenne passe entre 4 à 10 heur  et il y a un  minorité qui passe entre 10 à 12 heur </a:t>
            </a:r>
            <a:endParaRPr b="0" lang="fr-FR" sz="1200" spc="-1" strike="noStrike">
              <a:latin typeface="Arial"/>
            </a:endParaRPr>
          </a:p>
          <a:p>
            <a:pPr>
              <a:lnSpc>
                <a:spcPct val="115000"/>
              </a:lnSpc>
              <a:spcBef>
                <a:spcPts val="1199"/>
              </a:spcBef>
              <a:spcAft>
                <a:spcPts val="1199"/>
              </a:spcAft>
            </a:pPr>
            <a:r>
              <a:rPr b="0" lang="fr-FR" sz="1200" spc="-1" strike="noStrike">
                <a:solidFill>
                  <a:srgbClr val="595959"/>
                </a:solidFill>
                <a:latin typeface="Montserrat"/>
                <a:ea typeface="Montserrat"/>
              </a:rPr>
              <a:t>la distribussion est moin homogéne </a:t>
            </a:r>
            <a:endParaRPr b="0" lang="fr-FR" sz="1200" spc="-1" strike="noStrike">
              <a:latin typeface="Arial"/>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PlaceHolder 1"/>
          <p:cNvSpPr>
            <a:spLocks noGrp="1"/>
          </p:cNvSpPr>
          <p:nvPr>
            <p:ph type="sldImg"/>
          </p:nvPr>
        </p:nvSpPr>
        <p:spPr>
          <a:xfrm>
            <a:off x="381240" y="685800"/>
            <a:ext cx="6095520" cy="3428640"/>
          </a:xfrm>
          <a:prstGeom prst="rect">
            <a:avLst/>
          </a:prstGeom>
        </p:spPr>
      </p:sp>
      <p:sp>
        <p:nvSpPr>
          <p:cNvPr id="136" name="PlaceHolder 2"/>
          <p:cNvSpPr>
            <a:spLocks noGrp="1"/>
          </p:cNvSpPr>
          <p:nvPr>
            <p:ph type="body"/>
          </p:nvPr>
        </p:nvSpPr>
        <p:spPr>
          <a:xfrm>
            <a:off x="685800" y="4343400"/>
            <a:ext cx="5486040" cy="4114440"/>
          </a:xfrm>
          <a:prstGeom prst="rect">
            <a:avLst/>
          </a:prstGeom>
        </p:spPr>
        <p:txBody>
          <a:bodyPr tIns="91440" bIns="91440">
            <a:noAutofit/>
          </a:bodyPr>
          <a:p>
            <a:pPr>
              <a:lnSpc>
                <a:spcPct val="115000"/>
              </a:lnSpc>
              <a:spcBef>
                <a:spcPts val="1199"/>
              </a:spcBef>
            </a:pPr>
            <a:r>
              <a:rPr b="0" lang="fr-FR" sz="1400" spc="-1" strike="noStrike">
                <a:solidFill>
                  <a:srgbClr val="000000"/>
                </a:solidFill>
                <a:latin typeface="Times New Roman"/>
                <a:ea typeface="Times New Roman"/>
              </a:rPr>
              <a:t>Ce graphe illustre l'évolution du ratio (nombre de visites/nombre d'achats des clients) au cours du temps on remarque une remonté en hiver jusqu’au printemp et une baisse minime en juin juillet (probablement le temps des soldes) puis une  baisse flagrante pendant les autres mois.</a:t>
            </a:r>
            <a:endParaRPr b="0" lang="fr-FR" sz="1400" spc="-1" strike="noStrike">
              <a:latin typeface="Arial"/>
            </a:endParaRPr>
          </a:p>
          <a:p>
            <a:pPr>
              <a:lnSpc>
                <a:spcPct val="115000"/>
              </a:lnSpc>
              <a:spcBef>
                <a:spcPts val="1199"/>
              </a:spcBef>
              <a:spcAft>
                <a:spcPts val="1199"/>
              </a:spcAft>
            </a:pPr>
            <a:r>
              <a:rPr b="0" lang="fr-FR" sz="1200" spc="-1" strike="noStrike">
                <a:solidFill>
                  <a:srgbClr val="000000"/>
                </a:solidFill>
                <a:latin typeface="Montserrat"/>
                <a:ea typeface="Montserrat"/>
              </a:rPr>
              <a:t>On en déduit que les clients optent pour des produits pas cher (le prix) donc l’entreprise doit miser sur la vente des produits à faible prix. </a:t>
            </a:r>
            <a:endParaRPr b="0" lang="fr-FR" sz="12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311760" y="444960"/>
            <a:ext cx="8520120" cy="572400"/>
          </a:xfrm>
          <a:prstGeom prst="rect">
            <a:avLst/>
          </a:prstGeom>
        </p:spPr>
        <p:txBody>
          <a:bodyPr lIns="0" rIns="0" tIns="0" bIns="0" anchor="ctr">
            <a:noAutofit/>
          </a:bodyPr>
          <a:p>
            <a:endParaRPr b="0" lang="fr-FR" sz="1400" spc="-1" strike="noStrike">
              <a:solidFill>
                <a:srgbClr val="000000"/>
              </a:solidFill>
              <a:latin typeface="Arial"/>
            </a:endParaRPr>
          </a:p>
        </p:txBody>
      </p:sp>
      <p:sp>
        <p:nvSpPr>
          <p:cNvPr id="25" name="PlaceHolder 2"/>
          <p:cNvSpPr>
            <a:spLocks noGrp="1"/>
          </p:cNvSpPr>
          <p:nvPr>
            <p:ph type="body"/>
          </p:nvPr>
        </p:nvSpPr>
        <p:spPr>
          <a:xfrm>
            <a:off x="311760" y="1152360"/>
            <a:ext cx="8520120" cy="1629360"/>
          </a:xfrm>
          <a:prstGeom prst="rect">
            <a:avLst/>
          </a:prstGeom>
        </p:spPr>
        <p:txBody>
          <a:bodyPr lIns="0" rIns="0" tIns="0" bIns="0">
            <a:normAutofit/>
          </a:bodyPr>
          <a:p>
            <a:endParaRPr b="0" lang="fr-FR" sz="1400" spc="-1" strike="noStrike">
              <a:solidFill>
                <a:srgbClr val="000000"/>
              </a:solidFill>
              <a:latin typeface="Arial"/>
            </a:endParaRPr>
          </a:p>
        </p:txBody>
      </p:sp>
      <p:sp>
        <p:nvSpPr>
          <p:cNvPr id="26" name="PlaceHolder 3"/>
          <p:cNvSpPr>
            <a:spLocks noGrp="1"/>
          </p:cNvSpPr>
          <p:nvPr>
            <p:ph type="body"/>
          </p:nvPr>
        </p:nvSpPr>
        <p:spPr>
          <a:xfrm>
            <a:off x="311760" y="2936880"/>
            <a:ext cx="8520120" cy="1629360"/>
          </a:xfrm>
          <a:prstGeom prst="rect">
            <a:avLst/>
          </a:prstGeom>
        </p:spPr>
        <p:txBody>
          <a:bodyPr lIns="0" rIns="0" tIns="0" bIns="0">
            <a:normAutofit/>
          </a:bodyPr>
          <a:p>
            <a:endParaRPr b="0" lang="fr-FR" sz="14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311760" y="444960"/>
            <a:ext cx="8520120" cy="572400"/>
          </a:xfrm>
          <a:prstGeom prst="rect">
            <a:avLst/>
          </a:prstGeom>
        </p:spPr>
        <p:txBody>
          <a:bodyPr lIns="0" rIns="0" tIns="0" bIns="0" anchor="ctr">
            <a:noAutofit/>
          </a:bodyPr>
          <a:p>
            <a:endParaRPr b="0" lang="fr-FR" sz="1400" spc="-1" strike="noStrike">
              <a:solidFill>
                <a:srgbClr val="000000"/>
              </a:solidFill>
              <a:latin typeface="Arial"/>
            </a:endParaRPr>
          </a:p>
        </p:txBody>
      </p:sp>
      <p:sp>
        <p:nvSpPr>
          <p:cNvPr id="28" name="PlaceHolder 2"/>
          <p:cNvSpPr>
            <a:spLocks noGrp="1"/>
          </p:cNvSpPr>
          <p:nvPr>
            <p:ph type="body"/>
          </p:nvPr>
        </p:nvSpPr>
        <p:spPr>
          <a:xfrm>
            <a:off x="311760" y="1152360"/>
            <a:ext cx="4157640" cy="1629360"/>
          </a:xfrm>
          <a:prstGeom prst="rect">
            <a:avLst/>
          </a:prstGeom>
        </p:spPr>
        <p:txBody>
          <a:bodyPr lIns="0" rIns="0" tIns="0" bIns="0">
            <a:normAutofit/>
          </a:bodyPr>
          <a:p>
            <a:endParaRPr b="0" lang="fr-FR" sz="1400" spc="-1" strike="noStrike">
              <a:solidFill>
                <a:srgbClr val="000000"/>
              </a:solidFill>
              <a:latin typeface="Arial"/>
            </a:endParaRPr>
          </a:p>
        </p:txBody>
      </p:sp>
      <p:sp>
        <p:nvSpPr>
          <p:cNvPr id="29" name="PlaceHolder 3"/>
          <p:cNvSpPr>
            <a:spLocks noGrp="1"/>
          </p:cNvSpPr>
          <p:nvPr>
            <p:ph type="body"/>
          </p:nvPr>
        </p:nvSpPr>
        <p:spPr>
          <a:xfrm>
            <a:off x="4677840" y="1152360"/>
            <a:ext cx="4157640" cy="1629360"/>
          </a:xfrm>
          <a:prstGeom prst="rect">
            <a:avLst/>
          </a:prstGeom>
        </p:spPr>
        <p:txBody>
          <a:bodyPr lIns="0" rIns="0" tIns="0" bIns="0">
            <a:normAutofit/>
          </a:bodyPr>
          <a:p>
            <a:endParaRPr b="0" lang="fr-FR" sz="1400" spc="-1" strike="noStrike">
              <a:solidFill>
                <a:srgbClr val="000000"/>
              </a:solidFill>
              <a:latin typeface="Arial"/>
            </a:endParaRPr>
          </a:p>
        </p:txBody>
      </p:sp>
      <p:sp>
        <p:nvSpPr>
          <p:cNvPr id="30" name="PlaceHolder 4"/>
          <p:cNvSpPr>
            <a:spLocks noGrp="1"/>
          </p:cNvSpPr>
          <p:nvPr>
            <p:ph type="body"/>
          </p:nvPr>
        </p:nvSpPr>
        <p:spPr>
          <a:xfrm>
            <a:off x="311760" y="2936880"/>
            <a:ext cx="4157640" cy="1629360"/>
          </a:xfrm>
          <a:prstGeom prst="rect">
            <a:avLst/>
          </a:prstGeom>
        </p:spPr>
        <p:txBody>
          <a:bodyPr lIns="0" rIns="0" tIns="0" bIns="0">
            <a:normAutofit/>
          </a:bodyPr>
          <a:p>
            <a:endParaRPr b="0" lang="fr-FR" sz="1400" spc="-1" strike="noStrike">
              <a:solidFill>
                <a:srgbClr val="000000"/>
              </a:solidFill>
              <a:latin typeface="Arial"/>
            </a:endParaRPr>
          </a:p>
        </p:txBody>
      </p:sp>
      <p:sp>
        <p:nvSpPr>
          <p:cNvPr id="31" name="PlaceHolder 5"/>
          <p:cNvSpPr>
            <a:spLocks noGrp="1"/>
          </p:cNvSpPr>
          <p:nvPr>
            <p:ph type="body"/>
          </p:nvPr>
        </p:nvSpPr>
        <p:spPr>
          <a:xfrm>
            <a:off x="4677840" y="2936880"/>
            <a:ext cx="4157640" cy="1629360"/>
          </a:xfrm>
          <a:prstGeom prst="rect">
            <a:avLst/>
          </a:prstGeom>
        </p:spPr>
        <p:txBody>
          <a:bodyPr lIns="0" rIns="0" tIns="0" bIns="0">
            <a:normAutofit/>
          </a:bodyPr>
          <a:p>
            <a:endParaRPr b="0" lang="fr-FR" sz="14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311760" y="444960"/>
            <a:ext cx="8520120" cy="572400"/>
          </a:xfrm>
          <a:prstGeom prst="rect">
            <a:avLst/>
          </a:prstGeom>
        </p:spPr>
        <p:txBody>
          <a:bodyPr lIns="0" rIns="0" tIns="0" bIns="0" anchor="ctr">
            <a:noAutofit/>
          </a:bodyPr>
          <a:p>
            <a:endParaRPr b="0" lang="fr-FR" sz="1400" spc="-1" strike="noStrike">
              <a:solidFill>
                <a:srgbClr val="000000"/>
              </a:solidFill>
              <a:latin typeface="Arial"/>
            </a:endParaRPr>
          </a:p>
        </p:txBody>
      </p:sp>
      <p:sp>
        <p:nvSpPr>
          <p:cNvPr id="33" name="PlaceHolder 2"/>
          <p:cNvSpPr>
            <a:spLocks noGrp="1"/>
          </p:cNvSpPr>
          <p:nvPr>
            <p:ph type="body"/>
          </p:nvPr>
        </p:nvSpPr>
        <p:spPr>
          <a:xfrm>
            <a:off x="311760" y="1152360"/>
            <a:ext cx="2743200" cy="1629360"/>
          </a:xfrm>
          <a:prstGeom prst="rect">
            <a:avLst/>
          </a:prstGeom>
        </p:spPr>
        <p:txBody>
          <a:bodyPr lIns="0" rIns="0" tIns="0" bIns="0">
            <a:normAutofit/>
          </a:bodyPr>
          <a:p>
            <a:endParaRPr b="0" lang="fr-FR" sz="1400" spc="-1" strike="noStrike">
              <a:solidFill>
                <a:srgbClr val="000000"/>
              </a:solidFill>
              <a:latin typeface="Arial"/>
            </a:endParaRPr>
          </a:p>
        </p:txBody>
      </p:sp>
      <p:sp>
        <p:nvSpPr>
          <p:cNvPr id="34" name="PlaceHolder 3"/>
          <p:cNvSpPr>
            <a:spLocks noGrp="1"/>
          </p:cNvSpPr>
          <p:nvPr>
            <p:ph type="body"/>
          </p:nvPr>
        </p:nvSpPr>
        <p:spPr>
          <a:xfrm>
            <a:off x="3192480" y="1152360"/>
            <a:ext cx="2743200" cy="1629360"/>
          </a:xfrm>
          <a:prstGeom prst="rect">
            <a:avLst/>
          </a:prstGeom>
        </p:spPr>
        <p:txBody>
          <a:bodyPr lIns="0" rIns="0" tIns="0" bIns="0">
            <a:normAutofit/>
          </a:bodyPr>
          <a:p>
            <a:endParaRPr b="0" lang="fr-FR" sz="1400" spc="-1" strike="noStrike">
              <a:solidFill>
                <a:srgbClr val="000000"/>
              </a:solidFill>
              <a:latin typeface="Arial"/>
            </a:endParaRPr>
          </a:p>
        </p:txBody>
      </p:sp>
      <p:sp>
        <p:nvSpPr>
          <p:cNvPr id="35" name="PlaceHolder 4"/>
          <p:cNvSpPr>
            <a:spLocks noGrp="1"/>
          </p:cNvSpPr>
          <p:nvPr>
            <p:ph type="body"/>
          </p:nvPr>
        </p:nvSpPr>
        <p:spPr>
          <a:xfrm>
            <a:off x="6073200" y="1152360"/>
            <a:ext cx="2743200" cy="1629360"/>
          </a:xfrm>
          <a:prstGeom prst="rect">
            <a:avLst/>
          </a:prstGeom>
        </p:spPr>
        <p:txBody>
          <a:bodyPr lIns="0" rIns="0" tIns="0" bIns="0">
            <a:normAutofit/>
          </a:bodyPr>
          <a:p>
            <a:endParaRPr b="0" lang="fr-FR" sz="1400" spc="-1" strike="noStrike">
              <a:solidFill>
                <a:srgbClr val="000000"/>
              </a:solidFill>
              <a:latin typeface="Arial"/>
            </a:endParaRPr>
          </a:p>
        </p:txBody>
      </p:sp>
      <p:sp>
        <p:nvSpPr>
          <p:cNvPr id="36" name="PlaceHolder 5"/>
          <p:cNvSpPr>
            <a:spLocks noGrp="1"/>
          </p:cNvSpPr>
          <p:nvPr>
            <p:ph type="body"/>
          </p:nvPr>
        </p:nvSpPr>
        <p:spPr>
          <a:xfrm>
            <a:off x="311760" y="2936880"/>
            <a:ext cx="2743200" cy="1629360"/>
          </a:xfrm>
          <a:prstGeom prst="rect">
            <a:avLst/>
          </a:prstGeom>
        </p:spPr>
        <p:txBody>
          <a:bodyPr lIns="0" rIns="0" tIns="0" bIns="0">
            <a:normAutofit/>
          </a:bodyPr>
          <a:p>
            <a:endParaRPr b="0" lang="fr-FR" sz="1400" spc="-1" strike="noStrike">
              <a:solidFill>
                <a:srgbClr val="000000"/>
              </a:solidFill>
              <a:latin typeface="Arial"/>
            </a:endParaRPr>
          </a:p>
        </p:txBody>
      </p:sp>
      <p:sp>
        <p:nvSpPr>
          <p:cNvPr id="37" name="PlaceHolder 6"/>
          <p:cNvSpPr>
            <a:spLocks noGrp="1"/>
          </p:cNvSpPr>
          <p:nvPr>
            <p:ph type="body"/>
          </p:nvPr>
        </p:nvSpPr>
        <p:spPr>
          <a:xfrm>
            <a:off x="3192480" y="2936880"/>
            <a:ext cx="2743200" cy="1629360"/>
          </a:xfrm>
          <a:prstGeom prst="rect">
            <a:avLst/>
          </a:prstGeom>
        </p:spPr>
        <p:txBody>
          <a:bodyPr lIns="0" rIns="0" tIns="0" bIns="0">
            <a:normAutofit/>
          </a:bodyPr>
          <a:p>
            <a:endParaRPr b="0" lang="fr-FR" sz="1400" spc="-1" strike="noStrike">
              <a:solidFill>
                <a:srgbClr val="000000"/>
              </a:solidFill>
              <a:latin typeface="Arial"/>
            </a:endParaRPr>
          </a:p>
        </p:txBody>
      </p:sp>
      <p:sp>
        <p:nvSpPr>
          <p:cNvPr id="38" name="PlaceHolder 7"/>
          <p:cNvSpPr>
            <a:spLocks noGrp="1"/>
          </p:cNvSpPr>
          <p:nvPr>
            <p:ph type="body"/>
          </p:nvPr>
        </p:nvSpPr>
        <p:spPr>
          <a:xfrm>
            <a:off x="6073200" y="2936880"/>
            <a:ext cx="2743200" cy="1629360"/>
          </a:xfrm>
          <a:prstGeom prst="rect">
            <a:avLst/>
          </a:prstGeom>
        </p:spPr>
        <p:txBody>
          <a:bodyPr lIns="0" rIns="0" tIns="0" bIns="0">
            <a:normAutofit/>
          </a:bodyPr>
          <a:p>
            <a:endParaRPr b="0" lang="fr-FR" sz="1400" spc="-1" strike="noStrike">
              <a:solidFill>
                <a:srgbClr val="000000"/>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311760" y="444960"/>
            <a:ext cx="8520120" cy="572400"/>
          </a:xfrm>
          <a:prstGeom prst="rect">
            <a:avLst/>
          </a:prstGeom>
        </p:spPr>
        <p:txBody>
          <a:bodyPr lIns="0" rIns="0" tIns="0" bIns="0" anchor="ctr">
            <a:noAutofit/>
          </a:bodyPr>
          <a:p>
            <a:endParaRPr b="0" lang="fr-FR" sz="1400" spc="-1" strike="noStrike">
              <a:solidFill>
                <a:srgbClr val="000000"/>
              </a:solidFill>
              <a:latin typeface="Arial"/>
            </a:endParaRPr>
          </a:p>
        </p:txBody>
      </p:sp>
      <p:sp>
        <p:nvSpPr>
          <p:cNvPr id="43" name="PlaceHolder 2"/>
          <p:cNvSpPr>
            <a:spLocks noGrp="1"/>
          </p:cNvSpPr>
          <p:nvPr>
            <p:ph type="subTitle"/>
          </p:nvPr>
        </p:nvSpPr>
        <p:spPr>
          <a:xfrm>
            <a:off x="311760" y="1152360"/>
            <a:ext cx="8520120" cy="3416040"/>
          </a:xfrm>
          <a:prstGeom prst="rect">
            <a:avLst/>
          </a:prstGeom>
        </p:spPr>
        <p:txBody>
          <a:bodyPr lIns="0" rIns="0" tIns="0" bIns="0" anchor="ctr">
            <a:noAutofit/>
          </a:bodyPr>
          <a:p>
            <a:pPr algn="ctr"/>
            <a:endParaRPr b="0" lang="fr-FR"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311760" y="444960"/>
            <a:ext cx="8520120" cy="572400"/>
          </a:xfrm>
          <a:prstGeom prst="rect">
            <a:avLst/>
          </a:prstGeom>
        </p:spPr>
        <p:txBody>
          <a:bodyPr lIns="0" rIns="0" tIns="0" bIns="0" anchor="ctr">
            <a:noAutofit/>
          </a:bodyPr>
          <a:p>
            <a:endParaRPr b="0" lang="fr-FR" sz="1400" spc="-1" strike="noStrike">
              <a:solidFill>
                <a:srgbClr val="000000"/>
              </a:solidFill>
              <a:latin typeface="Arial"/>
            </a:endParaRPr>
          </a:p>
        </p:txBody>
      </p:sp>
      <p:sp>
        <p:nvSpPr>
          <p:cNvPr id="45" name="PlaceHolder 2"/>
          <p:cNvSpPr>
            <a:spLocks noGrp="1"/>
          </p:cNvSpPr>
          <p:nvPr>
            <p:ph type="body"/>
          </p:nvPr>
        </p:nvSpPr>
        <p:spPr>
          <a:xfrm>
            <a:off x="311760" y="1152360"/>
            <a:ext cx="8520120" cy="3416040"/>
          </a:xfrm>
          <a:prstGeom prst="rect">
            <a:avLst/>
          </a:prstGeom>
        </p:spPr>
        <p:txBody>
          <a:bodyPr lIns="0" rIns="0" tIns="0" bIns="0">
            <a:normAutofit/>
          </a:bodyPr>
          <a:p>
            <a:endParaRPr b="0" lang="fr-FR" sz="1400" spc="-1" strike="noStrike">
              <a:solidFill>
                <a:srgbClr val="000000"/>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311760" y="444960"/>
            <a:ext cx="8520120" cy="572400"/>
          </a:xfrm>
          <a:prstGeom prst="rect">
            <a:avLst/>
          </a:prstGeom>
        </p:spPr>
        <p:txBody>
          <a:bodyPr lIns="0" rIns="0" tIns="0" bIns="0" anchor="ctr">
            <a:noAutofit/>
          </a:bodyPr>
          <a:p>
            <a:endParaRPr b="0" lang="fr-FR" sz="1400" spc="-1" strike="noStrike">
              <a:solidFill>
                <a:srgbClr val="000000"/>
              </a:solidFill>
              <a:latin typeface="Arial"/>
            </a:endParaRPr>
          </a:p>
        </p:txBody>
      </p:sp>
      <p:sp>
        <p:nvSpPr>
          <p:cNvPr id="47" name="PlaceHolder 2"/>
          <p:cNvSpPr>
            <a:spLocks noGrp="1"/>
          </p:cNvSpPr>
          <p:nvPr>
            <p:ph type="body"/>
          </p:nvPr>
        </p:nvSpPr>
        <p:spPr>
          <a:xfrm>
            <a:off x="311760" y="1152360"/>
            <a:ext cx="4157640" cy="3416040"/>
          </a:xfrm>
          <a:prstGeom prst="rect">
            <a:avLst/>
          </a:prstGeom>
        </p:spPr>
        <p:txBody>
          <a:bodyPr lIns="0" rIns="0" tIns="0" bIns="0">
            <a:normAutofit/>
          </a:bodyPr>
          <a:p>
            <a:endParaRPr b="0" lang="fr-FR" sz="1400" spc="-1" strike="noStrike">
              <a:solidFill>
                <a:srgbClr val="000000"/>
              </a:solidFill>
              <a:latin typeface="Arial"/>
            </a:endParaRPr>
          </a:p>
        </p:txBody>
      </p:sp>
      <p:sp>
        <p:nvSpPr>
          <p:cNvPr id="48" name="PlaceHolder 3"/>
          <p:cNvSpPr>
            <a:spLocks noGrp="1"/>
          </p:cNvSpPr>
          <p:nvPr>
            <p:ph type="body"/>
          </p:nvPr>
        </p:nvSpPr>
        <p:spPr>
          <a:xfrm>
            <a:off x="4677840" y="1152360"/>
            <a:ext cx="4157640" cy="3416040"/>
          </a:xfrm>
          <a:prstGeom prst="rect">
            <a:avLst/>
          </a:prstGeom>
        </p:spPr>
        <p:txBody>
          <a:bodyPr lIns="0" rIns="0" tIns="0" bIns="0">
            <a:normAutofit/>
          </a:bodyPr>
          <a:p>
            <a:endParaRPr b="0" lang="fr-FR" sz="1400" spc="-1" strike="noStrike">
              <a:solidFill>
                <a:srgbClr val="000000"/>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311760" y="444960"/>
            <a:ext cx="8520120" cy="572400"/>
          </a:xfrm>
          <a:prstGeom prst="rect">
            <a:avLst/>
          </a:prstGeom>
        </p:spPr>
        <p:txBody>
          <a:bodyPr lIns="0" rIns="0" tIns="0" bIns="0" anchor="ctr">
            <a:noAutofit/>
          </a:bodyPr>
          <a:p>
            <a:endParaRPr b="0" lang="fr-FR" sz="1400" spc="-1" strike="noStrike">
              <a:solidFill>
                <a:srgbClr val="000000"/>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311760" y="444960"/>
            <a:ext cx="8520120" cy="2654640"/>
          </a:xfrm>
          <a:prstGeom prst="rect">
            <a:avLst/>
          </a:prstGeom>
        </p:spPr>
        <p:txBody>
          <a:bodyPr lIns="0" rIns="0" tIns="0" bIns="0" anchor="ctr">
            <a:noAutofit/>
          </a:bodyPr>
          <a:p>
            <a:pPr algn="ctr"/>
            <a:endParaRPr b="0" lang="fr-FR"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311760" y="444960"/>
            <a:ext cx="8520120" cy="572400"/>
          </a:xfrm>
          <a:prstGeom prst="rect">
            <a:avLst/>
          </a:prstGeom>
        </p:spPr>
        <p:txBody>
          <a:bodyPr lIns="0" rIns="0" tIns="0" bIns="0" anchor="ctr">
            <a:noAutofit/>
          </a:bodyPr>
          <a:p>
            <a:endParaRPr b="0" lang="fr-FR" sz="1400" spc="-1" strike="noStrike">
              <a:solidFill>
                <a:srgbClr val="000000"/>
              </a:solidFill>
              <a:latin typeface="Arial"/>
            </a:endParaRPr>
          </a:p>
        </p:txBody>
      </p:sp>
      <p:sp>
        <p:nvSpPr>
          <p:cNvPr id="52" name="PlaceHolder 2"/>
          <p:cNvSpPr>
            <a:spLocks noGrp="1"/>
          </p:cNvSpPr>
          <p:nvPr>
            <p:ph type="body"/>
          </p:nvPr>
        </p:nvSpPr>
        <p:spPr>
          <a:xfrm>
            <a:off x="311760" y="1152360"/>
            <a:ext cx="4157640" cy="1629360"/>
          </a:xfrm>
          <a:prstGeom prst="rect">
            <a:avLst/>
          </a:prstGeom>
        </p:spPr>
        <p:txBody>
          <a:bodyPr lIns="0" rIns="0" tIns="0" bIns="0">
            <a:normAutofit/>
          </a:bodyPr>
          <a:p>
            <a:endParaRPr b="0" lang="fr-FR" sz="1400" spc="-1" strike="noStrike">
              <a:solidFill>
                <a:srgbClr val="000000"/>
              </a:solidFill>
              <a:latin typeface="Arial"/>
            </a:endParaRPr>
          </a:p>
        </p:txBody>
      </p:sp>
      <p:sp>
        <p:nvSpPr>
          <p:cNvPr id="53" name="PlaceHolder 3"/>
          <p:cNvSpPr>
            <a:spLocks noGrp="1"/>
          </p:cNvSpPr>
          <p:nvPr>
            <p:ph type="body"/>
          </p:nvPr>
        </p:nvSpPr>
        <p:spPr>
          <a:xfrm>
            <a:off x="4677840" y="1152360"/>
            <a:ext cx="4157640" cy="3416040"/>
          </a:xfrm>
          <a:prstGeom prst="rect">
            <a:avLst/>
          </a:prstGeom>
        </p:spPr>
        <p:txBody>
          <a:bodyPr lIns="0" rIns="0" tIns="0" bIns="0">
            <a:normAutofit/>
          </a:bodyPr>
          <a:p>
            <a:endParaRPr b="0" lang="fr-FR" sz="1400" spc="-1" strike="noStrike">
              <a:solidFill>
                <a:srgbClr val="000000"/>
              </a:solidFill>
              <a:latin typeface="Arial"/>
            </a:endParaRPr>
          </a:p>
        </p:txBody>
      </p:sp>
      <p:sp>
        <p:nvSpPr>
          <p:cNvPr id="54" name="PlaceHolder 4"/>
          <p:cNvSpPr>
            <a:spLocks noGrp="1"/>
          </p:cNvSpPr>
          <p:nvPr>
            <p:ph type="body"/>
          </p:nvPr>
        </p:nvSpPr>
        <p:spPr>
          <a:xfrm>
            <a:off x="311760" y="2936880"/>
            <a:ext cx="4157640" cy="1629360"/>
          </a:xfrm>
          <a:prstGeom prst="rect">
            <a:avLst/>
          </a:prstGeom>
        </p:spPr>
        <p:txBody>
          <a:bodyPr lIns="0" rIns="0" tIns="0" bIns="0">
            <a:normAutofit/>
          </a:bodyPr>
          <a:p>
            <a:endParaRPr b="0" lang="fr-FR" sz="14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311760" y="444960"/>
            <a:ext cx="8520120" cy="572400"/>
          </a:xfrm>
          <a:prstGeom prst="rect">
            <a:avLst/>
          </a:prstGeom>
        </p:spPr>
        <p:txBody>
          <a:bodyPr lIns="0" rIns="0" tIns="0" bIns="0" anchor="ctr">
            <a:noAutofit/>
          </a:bodyPr>
          <a:p>
            <a:endParaRPr b="0" lang="fr-FR" sz="1400" spc="-1" strike="noStrike">
              <a:solidFill>
                <a:srgbClr val="000000"/>
              </a:solidFill>
              <a:latin typeface="Arial"/>
            </a:endParaRPr>
          </a:p>
        </p:txBody>
      </p:sp>
      <p:sp>
        <p:nvSpPr>
          <p:cNvPr id="4" name="PlaceHolder 2"/>
          <p:cNvSpPr>
            <a:spLocks noGrp="1"/>
          </p:cNvSpPr>
          <p:nvPr>
            <p:ph type="subTitle"/>
          </p:nvPr>
        </p:nvSpPr>
        <p:spPr>
          <a:xfrm>
            <a:off x="311760" y="1152360"/>
            <a:ext cx="8520120" cy="3416040"/>
          </a:xfrm>
          <a:prstGeom prst="rect">
            <a:avLst/>
          </a:prstGeom>
        </p:spPr>
        <p:txBody>
          <a:bodyPr lIns="0" rIns="0" tIns="0" bIns="0" anchor="ctr">
            <a:noAutofit/>
          </a:bodyPr>
          <a:p>
            <a:pPr algn="ctr"/>
            <a:endParaRPr b="0" lang="fr-FR"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311760" y="444960"/>
            <a:ext cx="8520120" cy="572400"/>
          </a:xfrm>
          <a:prstGeom prst="rect">
            <a:avLst/>
          </a:prstGeom>
        </p:spPr>
        <p:txBody>
          <a:bodyPr lIns="0" rIns="0" tIns="0" bIns="0" anchor="ctr">
            <a:noAutofit/>
          </a:bodyPr>
          <a:p>
            <a:endParaRPr b="0" lang="fr-FR" sz="1400" spc="-1" strike="noStrike">
              <a:solidFill>
                <a:srgbClr val="000000"/>
              </a:solidFill>
              <a:latin typeface="Arial"/>
            </a:endParaRPr>
          </a:p>
        </p:txBody>
      </p:sp>
      <p:sp>
        <p:nvSpPr>
          <p:cNvPr id="56" name="PlaceHolder 2"/>
          <p:cNvSpPr>
            <a:spLocks noGrp="1"/>
          </p:cNvSpPr>
          <p:nvPr>
            <p:ph type="body"/>
          </p:nvPr>
        </p:nvSpPr>
        <p:spPr>
          <a:xfrm>
            <a:off x="311760" y="1152360"/>
            <a:ext cx="4157640" cy="3416040"/>
          </a:xfrm>
          <a:prstGeom prst="rect">
            <a:avLst/>
          </a:prstGeom>
        </p:spPr>
        <p:txBody>
          <a:bodyPr lIns="0" rIns="0" tIns="0" bIns="0">
            <a:normAutofit/>
          </a:bodyPr>
          <a:p>
            <a:endParaRPr b="0" lang="fr-FR" sz="1400" spc="-1" strike="noStrike">
              <a:solidFill>
                <a:srgbClr val="000000"/>
              </a:solidFill>
              <a:latin typeface="Arial"/>
            </a:endParaRPr>
          </a:p>
        </p:txBody>
      </p:sp>
      <p:sp>
        <p:nvSpPr>
          <p:cNvPr id="57" name="PlaceHolder 3"/>
          <p:cNvSpPr>
            <a:spLocks noGrp="1"/>
          </p:cNvSpPr>
          <p:nvPr>
            <p:ph type="body"/>
          </p:nvPr>
        </p:nvSpPr>
        <p:spPr>
          <a:xfrm>
            <a:off x="4677840" y="1152360"/>
            <a:ext cx="4157640" cy="1629360"/>
          </a:xfrm>
          <a:prstGeom prst="rect">
            <a:avLst/>
          </a:prstGeom>
        </p:spPr>
        <p:txBody>
          <a:bodyPr lIns="0" rIns="0" tIns="0" bIns="0">
            <a:normAutofit/>
          </a:bodyPr>
          <a:p>
            <a:endParaRPr b="0" lang="fr-FR" sz="1400" spc="-1" strike="noStrike">
              <a:solidFill>
                <a:srgbClr val="000000"/>
              </a:solidFill>
              <a:latin typeface="Arial"/>
            </a:endParaRPr>
          </a:p>
        </p:txBody>
      </p:sp>
      <p:sp>
        <p:nvSpPr>
          <p:cNvPr id="58" name="PlaceHolder 4"/>
          <p:cNvSpPr>
            <a:spLocks noGrp="1"/>
          </p:cNvSpPr>
          <p:nvPr>
            <p:ph type="body"/>
          </p:nvPr>
        </p:nvSpPr>
        <p:spPr>
          <a:xfrm>
            <a:off x="4677840" y="2936880"/>
            <a:ext cx="4157640" cy="1629360"/>
          </a:xfrm>
          <a:prstGeom prst="rect">
            <a:avLst/>
          </a:prstGeom>
        </p:spPr>
        <p:txBody>
          <a:bodyPr lIns="0" rIns="0" tIns="0" bIns="0">
            <a:normAutofit/>
          </a:bodyPr>
          <a:p>
            <a:endParaRPr b="0" lang="fr-FR" sz="1400" spc="-1" strike="noStrike">
              <a:solidFill>
                <a:srgbClr val="000000"/>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311760" y="444960"/>
            <a:ext cx="8520120" cy="572400"/>
          </a:xfrm>
          <a:prstGeom prst="rect">
            <a:avLst/>
          </a:prstGeom>
        </p:spPr>
        <p:txBody>
          <a:bodyPr lIns="0" rIns="0" tIns="0" bIns="0" anchor="ctr">
            <a:noAutofit/>
          </a:bodyPr>
          <a:p>
            <a:endParaRPr b="0" lang="fr-FR" sz="1400" spc="-1" strike="noStrike">
              <a:solidFill>
                <a:srgbClr val="000000"/>
              </a:solidFill>
              <a:latin typeface="Arial"/>
            </a:endParaRPr>
          </a:p>
        </p:txBody>
      </p:sp>
      <p:sp>
        <p:nvSpPr>
          <p:cNvPr id="60" name="PlaceHolder 2"/>
          <p:cNvSpPr>
            <a:spLocks noGrp="1"/>
          </p:cNvSpPr>
          <p:nvPr>
            <p:ph type="body"/>
          </p:nvPr>
        </p:nvSpPr>
        <p:spPr>
          <a:xfrm>
            <a:off x="311760" y="1152360"/>
            <a:ext cx="4157640" cy="1629360"/>
          </a:xfrm>
          <a:prstGeom prst="rect">
            <a:avLst/>
          </a:prstGeom>
        </p:spPr>
        <p:txBody>
          <a:bodyPr lIns="0" rIns="0" tIns="0" bIns="0">
            <a:normAutofit/>
          </a:bodyPr>
          <a:p>
            <a:endParaRPr b="0" lang="fr-FR" sz="1400" spc="-1" strike="noStrike">
              <a:solidFill>
                <a:srgbClr val="000000"/>
              </a:solidFill>
              <a:latin typeface="Arial"/>
            </a:endParaRPr>
          </a:p>
        </p:txBody>
      </p:sp>
      <p:sp>
        <p:nvSpPr>
          <p:cNvPr id="61" name="PlaceHolder 3"/>
          <p:cNvSpPr>
            <a:spLocks noGrp="1"/>
          </p:cNvSpPr>
          <p:nvPr>
            <p:ph type="body"/>
          </p:nvPr>
        </p:nvSpPr>
        <p:spPr>
          <a:xfrm>
            <a:off x="4677840" y="1152360"/>
            <a:ext cx="4157640" cy="1629360"/>
          </a:xfrm>
          <a:prstGeom prst="rect">
            <a:avLst/>
          </a:prstGeom>
        </p:spPr>
        <p:txBody>
          <a:bodyPr lIns="0" rIns="0" tIns="0" bIns="0">
            <a:normAutofit/>
          </a:bodyPr>
          <a:p>
            <a:endParaRPr b="0" lang="fr-FR" sz="1400" spc="-1" strike="noStrike">
              <a:solidFill>
                <a:srgbClr val="000000"/>
              </a:solidFill>
              <a:latin typeface="Arial"/>
            </a:endParaRPr>
          </a:p>
        </p:txBody>
      </p:sp>
      <p:sp>
        <p:nvSpPr>
          <p:cNvPr id="62" name="PlaceHolder 4"/>
          <p:cNvSpPr>
            <a:spLocks noGrp="1"/>
          </p:cNvSpPr>
          <p:nvPr>
            <p:ph type="body"/>
          </p:nvPr>
        </p:nvSpPr>
        <p:spPr>
          <a:xfrm>
            <a:off x="311760" y="2936880"/>
            <a:ext cx="8520120" cy="1629360"/>
          </a:xfrm>
          <a:prstGeom prst="rect">
            <a:avLst/>
          </a:prstGeom>
        </p:spPr>
        <p:txBody>
          <a:bodyPr lIns="0" rIns="0" tIns="0" bIns="0">
            <a:normAutofit/>
          </a:bodyPr>
          <a:p>
            <a:endParaRPr b="0" lang="fr-FR" sz="1400" spc="-1" strike="noStrike">
              <a:solidFill>
                <a:srgbClr val="000000"/>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311760" y="444960"/>
            <a:ext cx="8520120" cy="572400"/>
          </a:xfrm>
          <a:prstGeom prst="rect">
            <a:avLst/>
          </a:prstGeom>
        </p:spPr>
        <p:txBody>
          <a:bodyPr lIns="0" rIns="0" tIns="0" bIns="0" anchor="ctr">
            <a:noAutofit/>
          </a:bodyPr>
          <a:p>
            <a:endParaRPr b="0" lang="fr-FR" sz="1400" spc="-1" strike="noStrike">
              <a:solidFill>
                <a:srgbClr val="000000"/>
              </a:solidFill>
              <a:latin typeface="Arial"/>
            </a:endParaRPr>
          </a:p>
        </p:txBody>
      </p:sp>
      <p:sp>
        <p:nvSpPr>
          <p:cNvPr id="64" name="PlaceHolder 2"/>
          <p:cNvSpPr>
            <a:spLocks noGrp="1"/>
          </p:cNvSpPr>
          <p:nvPr>
            <p:ph type="body"/>
          </p:nvPr>
        </p:nvSpPr>
        <p:spPr>
          <a:xfrm>
            <a:off x="311760" y="1152360"/>
            <a:ext cx="8520120" cy="1629360"/>
          </a:xfrm>
          <a:prstGeom prst="rect">
            <a:avLst/>
          </a:prstGeom>
        </p:spPr>
        <p:txBody>
          <a:bodyPr lIns="0" rIns="0" tIns="0" bIns="0">
            <a:normAutofit/>
          </a:bodyPr>
          <a:p>
            <a:endParaRPr b="0" lang="fr-FR" sz="1400" spc="-1" strike="noStrike">
              <a:solidFill>
                <a:srgbClr val="000000"/>
              </a:solidFill>
              <a:latin typeface="Arial"/>
            </a:endParaRPr>
          </a:p>
        </p:txBody>
      </p:sp>
      <p:sp>
        <p:nvSpPr>
          <p:cNvPr id="65" name="PlaceHolder 3"/>
          <p:cNvSpPr>
            <a:spLocks noGrp="1"/>
          </p:cNvSpPr>
          <p:nvPr>
            <p:ph type="body"/>
          </p:nvPr>
        </p:nvSpPr>
        <p:spPr>
          <a:xfrm>
            <a:off x="311760" y="2936880"/>
            <a:ext cx="8520120" cy="1629360"/>
          </a:xfrm>
          <a:prstGeom prst="rect">
            <a:avLst/>
          </a:prstGeom>
        </p:spPr>
        <p:txBody>
          <a:bodyPr lIns="0" rIns="0" tIns="0" bIns="0">
            <a:normAutofit/>
          </a:bodyPr>
          <a:p>
            <a:endParaRPr b="0" lang="fr-FR" sz="1400" spc="-1" strike="noStrike">
              <a:solidFill>
                <a:srgbClr val="000000"/>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311760" y="444960"/>
            <a:ext cx="8520120" cy="572400"/>
          </a:xfrm>
          <a:prstGeom prst="rect">
            <a:avLst/>
          </a:prstGeom>
        </p:spPr>
        <p:txBody>
          <a:bodyPr lIns="0" rIns="0" tIns="0" bIns="0" anchor="ctr">
            <a:noAutofit/>
          </a:bodyPr>
          <a:p>
            <a:endParaRPr b="0" lang="fr-FR" sz="1400" spc="-1" strike="noStrike">
              <a:solidFill>
                <a:srgbClr val="000000"/>
              </a:solidFill>
              <a:latin typeface="Arial"/>
            </a:endParaRPr>
          </a:p>
        </p:txBody>
      </p:sp>
      <p:sp>
        <p:nvSpPr>
          <p:cNvPr id="67" name="PlaceHolder 2"/>
          <p:cNvSpPr>
            <a:spLocks noGrp="1"/>
          </p:cNvSpPr>
          <p:nvPr>
            <p:ph type="body"/>
          </p:nvPr>
        </p:nvSpPr>
        <p:spPr>
          <a:xfrm>
            <a:off x="311760" y="1152360"/>
            <a:ext cx="4157640" cy="1629360"/>
          </a:xfrm>
          <a:prstGeom prst="rect">
            <a:avLst/>
          </a:prstGeom>
        </p:spPr>
        <p:txBody>
          <a:bodyPr lIns="0" rIns="0" tIns="0" bIns="0">
            <a:normAutofit/>
          </a:bodyPr>
          <a:p>
            <a:endParaRPr b="0" lang="fr-FR" sz="1400" spc="-1" strike="noStrike">
              <a:solidFill>
                <a:srgbClr val="000000"/>
              </a:solidFill>
              <a:latin typeface="Arial"/>
            </a:endParaRPr>
          </a:p>
        </p:txBody>
      </p:sp>
      <p:sp>
        <p:nvSpPr>
          <p:cNvPr id="68" name="PlaceHolder 3"/>
          <p:cNvSpPr>
            <a:spLocks noGrp="1"/>
          </p:cNvSpPr>
          <p:nvPr>
            <p:ph type="body"/>
          </p:nvPr>
        </p:nvSpPr>
        <p:spPr>
          <a:xfrm>
            <a:off x="4677840" y="1152360"/>
            <a:ext cx="4157640" cy="1629360"/>
          </a:xfrm>
          <a:prstGeom prst="rect">
            <a:avLst/>
          </a:prstGeom>
        </p:spPr>
        <p:txBody>
          <a:bodyPr lIns="0" rIns="0" tIns="0" bIns="0">
            <a:normAutofit/>
          </a:bodyPr>
          <a:p>
            <a:endParaRPr b="0" lang="fr-FR" sz="1400" spc="-1" strike="noStrike">
              <a:solidFill>
                <a:srgbClr val="000000"/>
              </a:solidFill>
              <a:latin typeface="Arial"/>
            </a:endParaRPr>
          </a:p>
        </p:txBody>
      </p:sp>
      <p:sp>
        <p:nvSpPr>
          <p:cNvPr id="69" name="PlaceHolder 4"/>
          <p:cNvSpPr>
            <a:spLocks noGrp="1"/>
          </p:cNvSpPr>
          <p:nvPr>
            <p:ph type="body"/>
          </p:nvPr>
        </p:nvSpPr>
        <p:spPr>
          <a:xfrm>
            <a:off x="311760" y="2936880"/>
            <a:ext cx="4157640" cy="1629360"/>
          </a:xfrm>
          <a:prstGeom prst="rect">
            <a:avLst/>
          </a:prstGeom>
        </p:spPr>
        <p:txBody>
          <a:bodyPr lIns="0" rIns="0" tIns="0" bIns="0">
            <a:normAutofit/>
          </a:bodyPr>
          <a:p>
            <a:endParaRPr b="0" lang="fr-FR" sz="1400" spc="-1" strike="noStrike">
              <a:solidFill>
                <a:srgbClr val="000000"/>
              </a:solidFill>
              <a:latin typeface="Arial"/>
            </a:endParaRPr>
          </a:p>
        </p:txBody>
      </p:sp>
      <p:sp>
        <p:nvSpPr>
          <p:cNvPr id="70" name="PlaceHolder 5"/>
          <p:cNvSpPr>
            <a:spLocks noGrp="1"/>
          </p:cNvSpPr>
          <p:nvPr>
            <p:ph type="body"/>
          </p:nvPr>
        </p:nvSpPr>
        <p:spPr>
          <a:xfrm>
            <a:off x="4677840" y="2936880"/>
            <a:ext cx="4157640" cy="1629360"/>
          </a:xfrm>
          <a:prstGeom prst="rect">
            <a:avLst/>
          </a:prstGeom>
        </p:spPr>
        <p:txBody>
          <a:bodyPr lIns="0" rIns="0" tIns="0" bIns="0">
            <a:normAutofit/>
          </a:bodyPr>
          <a:p>
            <a:endParaRPr b="0" lang="fr-FR" sz="1400" spc="-1" strike="noStrike">
              <a:solidFill>
                <a:srgbClr val="000000"/>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311760" y="444960"/>
            <a:ext cx="8520120" cy="572400"/>
          </a:xfrm>
          <a:prstGeom prst="rect">
            <a:avLst/>
          </a:prstGeom>
        </p:spPr>
        <p:txBody>
          <a:bodyPr lIns="0" rIns="0" tIns="0" bIns="0" anchor="ctr">
            <a:noAutofit/>
          </a:bodyPr>
          <a:p>
            <a:endParaRPr b="0" lang="fr-FR" sz="1400" spc="-1" strike="noStrike">
              <a:solidFill>
                <a:srgbClr val="000000"/>
              </a:solidFill>
              <a:latin typeface="Arial"/>
            </a:endParaRPr>
          </a:p>
        </p:txBody>
      </p:sp>
      <p:sp>
        <p:nvSpPr>
          <p:cNvPr id="72" name="PlaceHolder 2"/>
          <p:cNvSpPr>
            <a:spLocks noGrp="1"/>
          </p:cNvSpPr>
          <p:nvPr>
            <p:ph type="body"/>
          </p:nvPr>
        </p:nvSpPr>
        <p:spPr>
          <a:xfrm>
            <a:off x="311760" y="1152360"/>
            <a:ext cx="2743200" cy="1629360"/>
          </a:xfrm>
          <a:prstGeom prst="rect">
            <a:avLst/>
          </a:prstGeom>
        </p:spPr>
        <p:txBody>
          <a:bodyPr lIns="0" rIns="0" tIns="0" bIns="0">
            <a:normAutofit/>
          </a:bodyPr>
          <a:p>
            <a:endParaRPr b="0" lang="fr-FR" sz="1400" spc="-1" strike="noStrike">
              <a:solidFill>
                <a:srgbClr val="000000"/>
              </a:solidFill>
              <a:latin typeface="Arial"/>
            </a:endParaRPr>
          </a:p>
        </p:txBody>
      </p:sp>
      <p:sp>
        <p:nvSpPr>
          <p:cNvPr id="73" name="PlaceHolder 3"/>
          <p:cNvSpPr>
            <a:spLocks noGrp="1"/>
          </p:cNvSpPr>
          <p:nvPr>
            <p:ph type="body"/>
          </p:nvPr>
        </p:nvSpPr>
        <p:spPr>
          <a:xfrm>
            <a:off x="3192480" y="1152360"/>
            <a:ext cx="2743200" cy="1629360"/>
          </a:xfrm>
          <a:prstGeom prst="rect">
            <a:avLst/>
          </a:prstGeom>
        </p:spPr>
        <p:txBody>
          <a:bodyPr lIns="0" rIns="0" tIns="0" bIns="0">
            <a:normAutofit/>
          </a:bodyPr>
          <a:p>
            <a:endParaRPr b="0" lang="fr-FR" sz="1400" spc="-1" strike="noStrike">
              <a:solidFill>
                <a:srgbClr val="000000"/>
              </a:solidFill>
              <a:latin typeface="Arial"/>
            </a:endParaRPr>
          </a:p>
        </p:txBody>
      </p:sp>
      <p:sp>
        <p:nvSpPr>
          <p:cNvPr id="74" name="PlaceHolder 4"/>
          <p:cNvSpPr>
            <a:spLocks noGrp="1"/>
          </p:cNvSpPr>
          <p:nvPr>
            <p:ph type="body"/>
          </p:nvPr>
        </p:nvSpPr>
        <p:spPr>
          <a:xfrm>
            <a:off x="6073200" y="1152360"/>
            <a:ext cx="2743200" cy="1629360"/>
          </a:xfrm>
          <a:prstGeom prst="rect">
            <a:avLst/>
          </a:prstGeom>
        </p:spPr>
        <p:txBody>
          <a:bodyPr lIns="0" rIns="0" tIns="0" bIns="0">
            <a:normAutofit/>
          </a:bodyPr>
          <a:p>
            <a:endParaRPr b="0" lang="fr-FR" sz="1400" spc="-1" strike="noStrike">
              <a:solidFill>
                <a:srgbClr val="000000"/>
              </a:solidFill>
              <a:latin typeface="Arial"/>
            </a:endParaRPr>
          </a:p>
        </p:txBody>
      </p:sp>
      <p:sp>
        <p:nvSpPr>
          <p:cNvPr id="75" name="PlaceHolder 5"/>
          <p:cNvSpPr>
            <a:spLocks noGrp="1"/>
          </p:cNvSpPr>
          <p:nvPr>
            <p:ph type="body"/>
          </p:nvPr>
        </p:nvSpPr>
        <p:spPr>
          <a:xfrm>
            <a:off x="311760" y="2936880"/>
            <a:ext cx="2743200" cy="1629360"/>
          </a:xfrm>
          <a:prstGeom prst="rect">
            <a:avLst/>
          </a:prstGeom>
        </p:spPr>
        <p:txBody>
          <a:bodyPr lIns="0" rIns="0" tIns="0" bIns="0">
            <a:normAutofit/>
          </a:bodyPr>
          <a:p>
            <a:endParaRPr b="0" lang="fr-FR" sz="1400" spc="-1" strike="noStrike">
              <a:solidFill>
                <a:srgbClr val="000000"/>
              </a:solidFill>
              <a:latin typeface="Arial"/>
            </a:endParaRPr>
          </a:p>
        </p:txBody>
      </p:sp>
      <p:sp>
        <p:nvSpPr>
          <p:cNvPr id="76" name="PlaceHolder 6"/>
          <p:cNvSpPr>
            <a:spLocks noGrp="1"/>
          </p:cNvSpPr>
          <p:nvPr>
            <p:ph type="body"/>
          </p:nvPr>
        </p:nvSpPr>
        <p:spPr>
          <a:xfrm>
            <a:off x="3192480" y="2936880"/>
            <a:ext cx="2743200" cy="1629360"/>
          </a:xfrm>
          <a:prstGeom prst="rect">
            <a:avLst/>
          </a:prstGeom>
        </p:spPr>
        <p:txBody>
          <a:bodyPr lIns="0" rIns="0" tIns="0" bIns="0">
            <a:normAutofit/>
          </a:bodyPr>
          <a:p>
            <a:endParaRPr b="0" lang="fr-FR" sz="1400" spc="-1" strike="noStrike">
              <a:solidFill>
                <a:srgbClr val="000000"/>
              </a:solidFill>
              <a:latin typeface="Arial"/>
            </a:endParaRPr>
          </a:p>
        </p:txBody>
      </p:sp>
      <p:sp>
        <p:nvSpPr>
          <p:cNvPr id="77" name="PlaceHolder 7"/>
          <p:cNvSpPr>
            <a:spLocks noGrp="1"/>
          </p:cNvSpPr>
          <p:nvPr>
            <p:ph type="body"/>
          </p:nvPr>
        </p:nvSpPr>
        <p:spPr>
          <a:xfrm>
            <a:off x="6073200" y="2936880"/>
            <a:ext cx="2743200" cy="1629360"/>
          </a:xfrm>
          <a:prstGeom prst="rect">
            <a:avLst/>
          </a:prstGeom>
        </p:spPr>
        <p:txBody>
          <a:bodyPr lIns="0" rIns="0" tIns="0" bIns="0">
            <a:normAutofit/>
          </a:bodyPr>
          <a:p>
            <a:endParaRPr b="0" lang="fr-FR" sz="14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311760" y="444960"/>
            <a:ext cx="8520120" cy="572400"/>
          </a:xfrm>
          <a:prstGeom prst="rect">
            <a:avLst/>
          </a:prstGeom>
        </p:spPr>
        <p:txBody>
          <a:bodyPr lIns="0" rIns="0" tIns="0" bIns="0" anchor="ctr">
            <a:noAutofit/>
          </a:bodyPr>
          <a:p>
            <a:endParaRPr b="0" lang="fr-FR" sz="1400" spc="-1" strike="noStrike">
              <a:solidFill>
                <a:srgbClr val="000000"/>
              </a:solidFill>
              <a:latin typeface="Arial"/>
            </a:endParaRPr>
          </a:p>
        </p:txBody>
      </p:sp>
      <p:sp>
        <p:nvSpPr>
          <p:cNvPr id="6" name="PlaceHolder 2"/>
          <p:cNvSpPr>
            <a:spLocks noGrp="1"/>
          </p:cNvSpPr>
          <p:nvPr>
            <p:ph type="body"/>
          </p:nvPr>
        </p:nvSpPr>
        <p:spPr>
          <a:xfrm>
            <a:off x="311760" y="1152360"/>
            <a:ext cx="8520120" cy="3416040"/>
          </a:xfrm>
          <a:prstGeom prst="rect">
            <a:avLst/>
          </a:prstGeom>
        </p:spPr>
        <p:txBody>
          <a:bodyPr lIns="0" rIns="0" tIns="0" bIns="0">
            <a:normAutofit/>
          </a:bodyPr>
          <a:p>
            <a:endParaRPr b="0" lang="fr-FR" sz="14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311760" y="444960"/>
            <a:ext cx="8520120" cy="572400"/>
          </a:xfrm>
          <a:prstGeom prst="rect">
            <a:avLst/>
          </a:prstGeom>
        </p:spPr>
        <p:txBody>
          <a:bodyPr lIns="0" rIns="0" tIns="0" bIns="0" anchor="ctr">
            <a:noAutofit/>
          </a:bodyPr>
          <a:p>
            <a:endParaRPr b="0" lang="fr-FR" sz="1400" spc="-1" strike="noStrike">
              <a:solidFill>
                <a:srgbClr val="000000"/>
              </a:solidFill>
              <a:latin typeface="Arial"/>
            </a:endParaRPr>
          </a:p>
        </p:txBody>
      </p:sp>
      <p:sp>
        <p:nvSpPr>
          <p:cNvPr id="8" name="PlaceHolder 2"/>
          <p:cNvSpPr>
            <a:spLocks noGrp="1"/>
          </p:cNvSpPr>
          <p:nvPr>
            <p:ph type="body"/>
          </p:nvPr>
        </p:nvSpPr>
        <p:spPr>
          <a:xfrm>
            <a:off x="311760" y="1152360"/>
            <a:ext cx="4157640" cy="3416040"/>
          </a:xfrm>
          <a:prstGeom prst="rect">
            <a:avLst/>
          </a:prstGeom>
        </p:spPr>
        <p:txBody>
          <a:bodyPr lIns="0" rIns="0" tIns="0" bIns="0">
            <a:normAutofit/>
          </a:bodyPr>
          <a:p>
            <a:endParaRPr b="0" lang="fr-FR" sz="1400" spc="-1" strike="noStrike">
              <a:solidFill>
                <a:srgbClr val="000000"/>
              </a:solidFill>
              <a:latin typeface="Arial"/>
            </a:endParaRPr>
          </a:p>
        </p:txBody>
      </p:sp>
      <p:sp>
        <p:nvSpPr>
          <p:cNvPr id="9" name="PlaceHolder 3"/>
          <p:cNvSpPr>
            <a:spLocks noGrp="1"/>
          </p:cNvSpPr>
          <p:nvPr>
            <p:ph type="body"/>
          </p:nvPr>
        </p:nvSpPr>
        <p:spPr>
          <a:xfrm>
            <a:off x="4677840" y="1152360"/>
            <a:ext cx="4157640" cy="3416040"/>
          </a:xfrm>
          <a:prstGeom prst="rect">
            <a:avLst/>
          </a:prstGeom>
        </p:spPr>
        <p:txBody>
          <a:bodyPr lIns="0" rIns="0" tIns="0" bIns="0">
            <a:normAutofit/>
          </a:bodyPr>
          <a:p>
            <a:endParaRPr b="0" lang="fr-FR" sz="1400" spc="-1" strike="noStrike">
              <a:solidFill>
                <a:srgbClr val="000000"/>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311760" y="444960"/>
            <a:ext cx="8520120" cy="572400"/>
          </a:xfrm>
          <a:prstGeom prst="rect">
            <a:avLst/>
          </a:prstGeom>
        </p:spPr>
        <p:txBody>
          <a:bodyPr lIns="0" rIns="0" tIns="0" bIns="0" anchor="ctr">
            <a:noAutofit/>
          </a:bodyPr>
          <a:p>
            <a:endParaRPr b="0" lang="fr-FR" sz="14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311760" y="444960"/>
            <a:ext cx="8520120" cy="2654640"/>
          </a:xfrm>
          <a:prstGeom prst="rect">
            <a:avLst/>
          </a:prstGeom>
        </p:spPr>
        <p:txBody>
          <a:bodyPr lIns="0" rIns="0" tIns="0" bIns="0" anchor="ctr">
            <a:noAutofit/>
          </a:bodyPr>
          <a:p>
            <a:pPr algn="ctr"/>
            <a:endParaRPr b="0" lang="fr-FR"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311760" y="444960"/>
            <a:ext cx="8520120" cy="572400"/>
          </a:xfrm>
          <a:prstGeom prst="rect">
            <a:avLst/>
          </a:prstGeom>
        </p:spPr>
        <p:txBody>
          <a:bodyPr lIns="0" rIns="0" tIns="0" bIns="0" anchor="ctr">
            <a:noAutofit/>
          </a:bodyPr>
          <a:p>
            <a:endParaRPr b="0" lang="fr-FR" sz="1400" spc="-1" strike="noStrike">
              <a:solidFill>
                <a:srgbClr val="000000"/>
              </a:solidFill>
              <a:latin typeface="Arial"/>
            </a:endParaRPr>
          </a:p>
        </p:txBody>
      </p:sp>
      <p:sp>
        <p:nvSpPr>
          <p:cNvPr id="13" name="PlaceHolder 2"/>
          <p:cNvSpPr>
            <a:spLocks noGrp="1"/>
          </p:cNvSpPr>
          <p:nvPr>
            <p:ph type="body"/>
          </p:nvPr>
        </p:nvSpPr>
        <p:spPr>
          <a:xfrm>
            <a:off x="311760" y="1152360"/>
            <a:ext cx="4157640" cy="1629360"/>
          </a:xfrm>
          <a:prstGeom prst="rect">
            <a:avLst/>
          </a:prstGeom>
        </p:spPr>
        <p:txBody>
          <a:bodyPr lIns="0" rIns="0" tIns="0" bIns="0">
            <a:normAutofit/>
          </a:bodyPr>
          <a:p>
            <a:endParaRPr b="0" lang="fr-FR" sz="1400" spc="-1" strike="noStrike">
              <a:solidFill>
                <a:srgbClr val="000000"/>
              </a:solidFill>
              <a:latin typeface="Arial"/>
            </a:endParaRPr>
          </a:p>
        </p:txBody>
      </p:sp>
      <p:sp>
        <p:nvSpPr>
          <p:cNvPr id="14" name="PlaceHolder 3"/>
          <p:cNvSpPr>
            <a:spLocks noGrp="1"/>
          </p:cNvSpPr>
          <p:nvPr>
            <p:ph type="body"/>
          </p:nvPr>
        </p:nvSpPr>
        <p:spPr>
          <a:xfrm>
            <a:off x="4677840" y="1152360"/>
            <a:ext cx="4157640" cy="3416040"/>
          </a:xfrm>
          <a:prstGeom prst="rect">
            <a:avLst/>
          </a:prstGeom>
        </p:spPr>
        <p:txBody>
          <a:bodyPr lIns="0" rIns="0" tIns="0" bIns="0">
            <a:normAutofit/>
          </a:bodyPr>
          <a:p>
            <a:endParaRPr b="0" lang="fr-FR" sz="1400" spc="-1" strike="noStrike">
              <a:solidFill>
                <a:srgbClr val="000000"/>
              </a:solidFill>
              <a:latin typeface="Arial"/>
            </a:endParaRPr>
          </a:p>
        </p:txBody>
      </p:sp>
      <p:sp>
        <p:nvSpPr>
          <p:cNvPr id="15" name="PlaceHolder 4"/>
          <p:cNvSpPr>
            <a:spLocks noGrp="1"/>
          </p:cNvSpPr>
          <p:nvPr>
            <p:ph type="body"/>
          </p:nvPr>
        </p:nvSpPr>
        <p:spPr>
          <a:xfrm>
            <a:off x="311760" y="2936880"/>
            <a:ext cx="4157640" cy="1629360"/>
          </a:xfrm>
          <a:prstGeom prst="rect">
            <a:avLst/>
          </a:prstGeom>
        </p:spPr>
        <p:txBody>
          <a:bodyPr lIns="0" rIns="0" tIns="0" bIns="0">
            <a:normAutofit/>
          </a:bodyPr>
          <a:p>
            <a:endParaRPr b="0" lang="fr-FR" sz="14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311760" y="444960"/>
            <a:ext cx="8520120" cy="572400"/>
          </a:xfrm>
          <a:prstGeom prst="rect">
            <a:avLst/>
          </a:prstGeom>
        </p:spPr>
        <p:txBody>
          <a:bodyPr lIns="0" rIns="0" tIns="0" bIns="0" anchor="ctr">
            <a:noAutofit/>
          </a:bodyPr>
          <a:p>
            <a:endParaRPr b="0" lang="fr-FR" sz="1400" spc="-1" strike="noStrike">
              <a:solidFill>
                <a:srgbClr val="000000"/>
              </a:solidFill>
              <a:latin typeface="Arial"/>
            </a:endParaRPr>
          </a:p>
        </p:txBody>
      </p:sp>
      <p:sp>
        <p:nvSpPr>
          <p:cNvPr id="17" name="PlaceHolder 2"/>
          <p:cNvSpPr>
            <a:spLocks noGrp="1"/>
          </p:cNvSpPr>
          <p:nvPr>
            <p:ph type="body"/>
          </p:nvPr>
        </p:nvSpPr>
        <p:spPr>
          <a:xfrm>
            <a:off x="311760" y="1152360"/>
            <a:ext cx="4157640" cy="3416040"/>
          </a:xfrm>
          <a:prstGeom prst="rect">
            <a:avLst/>
          </a:prstGeom>
        </p:spPr>
        <p:txBody>
          <a:bodyPr lIns="0" rIns="0" tIns="0" bIns="0">
            <a:normAutofit/>
          </a:bodyPr>
          <a:p>
            <a:endParaRPr b="0" lang="fr-FR" sz="1400" spc="-1" strike="noStrike">
              <a:solidFill>
                <a:srgbClr val="000000"/>
              </a:solidFill>
              <a:latin typeface="Arial"/>
            </a:endParaRPr>
          </a:p>
        </p:txBody>
      </p:sp>
      <p:sp>
        <p:nvSpPr>
          <p:cNvPr id="18" name="PlaceHolder 3"/>
          <p:cNvSpPr>
            <a:spLocks noGrp="1"/>
          </p:cNvSpPr>
          <p:nvPr>
            <p:ph type="body"/>
          </p:nvPr>
        </p:nvSpPr>
        <p:spPr>
          <a:xfrm>
            <a:off x="4677840" y="1152360"/>
            <a:ext cx="4157640" cy="1629360"/>
          </a:xfrm>
          <a:prstGeom prst="rect">
            <a:avLst/>
          </a:prstGeom>
        </p:spPr>
        <p:txBody>
          <a:bodyPr lIns="0" rIns="0" tIns="0" bIns="0">
            <a:normAutofit/>
          </a:bodyPr>
          <a:p>
            <a:endParaRPr b="0" lang="fr-FR" sz="1400" spc="-1" strike="noStrike">
              <a:solidFill>
                <a:srgbClr val="000000"/>
              </a:solidFill>
              <a:latin typeface="Arial"/>
            </a:endParaRPr>
          </a:p>
        </p:txBody>
      </p:sp>
      <p:sp>
        <p:nvSpPr>
          <p:cNvPr id="19" name="PlaceHolder 4"/>
          <p:cNvSpPr>
            <a:spLocks noGrp="1"/>
          </p:cNvSpPr>
          <p:nvPr>
            <p:ph type="body"/>
          </p:nvPr>
        </p:nvSpPr>
        <p:spPr>
          <a:xfrm>
            <a:off x="4677840" y="2936880"/>
            <a:ext cx="4157640" cy="1629360"/>
          </a:xfrm>
          <a:prstGeom prst="rect">
            <a:avLst/>
          </a:prstGeom>
        </p:spPr>
        <p:txBody>
          <a:bodyPr lIns="0" rIns="0" tIns="0" bIns="0">
            <a:normAutofit/>
          </a:bodyPr>
          <a:p>
            <a:endParaRPr b="0" lang="fr-FR" sz="14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311760" y="444960"/>
            <a:ext cx="8520120" cy="572400"/>
          </a:xfrm>
          <a:prstGeom prst="rect">
            <a:avLst/>
          </a:prstGeom>
        </p:spPr>
        <p:txBody>
          <a:bodyPr lIns="0" rIns="0" tIns="0" bIns="0" anchor="ctr">
            <a:noAutofit/>
          </a:bodyPr>
          <a:p>
            <a:endParaRPr b="0" lang="fr-FR" sz="1400" spc="-1" strike="noStrike">
              <a:solidFill>
                <a:srgbClr val="000000"/>
              </a:solidFill>
              <a:latin typeface="Arial"/>
            </a:endParaRPr>
          </a:p>
        </p:txBody>
      </p:sp>
      <p:sp>
        <p:nvSpPr>
          <p:cNvPr id="21" name="PlaceHolder 2"/>
          <p:cNvSpPr>
            <a:spLocks noGrp="1"/>
          </p:cNvSpPr>
          <p:nvPr>
            <p:ph type="body"/>
          </p:nvPr>
        </p:nvSpPr>
        <p:spPr>
          <a:xfrm>
            <a:off x="311760" y="1152360"/>
            <a:ext cx="4157640" cy="1629360"/>
          </a:xfrm>
          <a:prstGeom prst="rect">
            <a:avLst/>
          </a:prstGeom>
        </p:spPr>
        <p:txBody>
          <a:bodyPr lIns="0" rIns="0" tIns="0" bIns="0">
            <a:normAutofit/>
          </a:bodyPr>
          <a:p>
            <a:endParaRPr b="0" lang="fr-FR" sz="1400" spc="-1" strike="noStrike">
              <a:solidFill>
                <a:srgbClr val="000000"/>
              </a:solidFill>
              <a:latin typeface="Arial"/>
            </a:endParaRPr>
          </a:p>
        </p:txBody>
      </p:sp>
      <p:sp>
        <p:nvSpPr>
          <p:cNvPr id="22" name="PlaceHolder 3"/>
          <p:cNvSpPr>
            <a:spLocks noGrp="1"/>
          </p:cNvSpPr>
          <p:nvPr>
            <p:ph type="body"/>
          </p:nvPr>
        </p:nvSpPr>
        <p:spPr>
          <a:xfrm>
            <a:off x="4677840" y="1152360"/>
            <a:ext cx="4157640" cy="1629360"/>
          </a:xfrm>
          <a:prstGeom prst="rect">
            <a:avLst/>
          </a:prstGeom>
        </p:spPr>
        <p:txBody>
          <a:bodyPr lIns="0" rIns="0" tIns="0" bIns="0">
            <a:normAutofit/>
          </a:bodyPr>
          <a:p>
            <a:endParaRPr b="0" lang="fr-FR" sz="1400" spc="-1" strike="noStrike">
              <a:solidFill>
                <a:srgbClr val="000000"/>
              </a:solidFill>
              <a:latin typeface="Arial"/>
            </a:endParaRPr>
          </a:p>
        </p:txBody>
      </p:sp>
      <p:sp>
        <p:nvSpPr>
          <p:cNvPr id="23" name="PlaceHolder 4"/>
          <p:cNvSpPr>
            <a:spLocks noGrp="1"/>
          </p:cNvSpPr>
          <p:nvPr>
            <p:ph type="body"/>
          </p:nvPr>
        </p:nvSpPr>
        <p:spPr>
          <a:xfrm>
            <a:off x="311760" y="2936880"/>
            <a:ext cx="8520120" cy="1629360"/>
          </a:xfrm>
          <a:prstGeom prst="rect">
            <a:avLst/>
          </a:prstGeom>
        </p:spPr>
        <p:txBody>
          <a:bodyPr lIns="0" rIns="0" tIns="0" bIns="0">
            <a:normAutofit/>
          </a:bodyPr>
          <a:p>
            <a:endParaRPr b="0" lang="fr-FR" sz="14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311760" y="744480"/>
            <a:ext cx="8520120" cy="2052360"/>
          </a:xfrm>
          <a:prstGeom prst="rect">
            <a:avLst/>
          </a:prstGeom>
        </p:spPr>
        <p:txBody>
          <a:bodyPr tIns="91440" bIns="91440" anchor="b">
            <a:normAutofit/>
          </a:bodyPr>
          <a:p>
            <a:pPr algn="ctr"/>
            <a:r>
              <a:rPr b="0" lang="fr-FR" sz="5200" spc="-1" strike="noStrike">
                <a:solidFill>
                  <a:srgbClr val="000000"/>
                </a:solidFill>
                <a:latin typeface="Arial"/>
              </a:rPr>
              <a:t>Cliquez pour éditer le format du texte-titre</a:t>
            </a:r>
            <a:endParaRPr b="0" lang="fr-FR" sz="5200" spc="-1" strike="noStrike">
              <a:solidFill>
                <a:srgbClr val="000000"/>
              </a:solidFill>
              <a:latin typeface="Arial"/>
            </a:endParaRPr>
          </a:p>
        </p:txBody>
      </p:sp>
      <p:sp>
        <p:nvSpPr>
          <p:cNvPr id="1" name="PlaceHolder 2"/>
          <p:cNvSpPr>
            <a:spLocks noGrp="1"/>
          </p:cNvSpPr>
          <p:nvPr>
            <p:ph type="sldNum"/>
          </p:nvPr>
        </p:nvSpPr>
        <p:spPr>
          <a:xfrm>
            <a:off x="8472600" y="4663080"/>
            <a:ext cx="548280" cy="393120"/>
          </a:xfrm>
          <a:prstGeom prst="rect">
            <a:avLst/>
          </a:prstGeom>
        </p:spPr>
        <p:txBody>
          <a:bodyPr tIns="91440" bIns="91440" anchor="ctr">
            <a:normAutofit/>
          </a:bodyPr>
          <a:p>
            <a:pPr algn="r">
              <a:lnSpc>
                <a:spcPct val="100000"/>
              </a:lnSpc>
            </a:pPr>
            <a:fld id="{6F3F6C88-A7D1-4FB4-8D9D-53E721D02739}" type="slidenum">
              <a:rPr b="0" lang="fr-FR" sz="1000" spc="-1" strike="noStrike">
                <a:solidFill>
                  <a:srgbClr val="595959"/>
                </a:solidFill>
                <a:latin typeface="Arial"/>
                <a:ea typeface="Arial"/>
              </a:rPr>
              <a:t>&lt;numéro&gt;</a:t>
            </a:fld>
            <a:endParaRPr b="0" lang="fr-FR" sz="1000" spc="-1" strike="noStrike">
              <a:latin typeface="Times New Roman"/>
            </a:endParaRPr>
          </a:p>
        </p:txBody>
      </p:sp>
      <p:sp>
        <p:nvSpPr>
          <p:cNvPr id="2" name="PlaceHolder 3"/>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fr-FR" sz="1400" spc="-1" strike="noStrike">
                <a:solidFill>
                  <a:srgbClr val="000000"/>
                </a:solidFill>
                <a:latin typeface="Arial"/>
              </a:rPr>
              <a:t>Cliquez pour éditer le format du plan de texte</a:t>
            </a:r>
            <a:endParaRPr b="0" lang="fr-FR"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fr-FR" sz="1400" spc="-1" strike="noStrike">
                <a:solidFill>
                  <a:srgbClr val="000000"/>
                </a:solidFill>
                <a:latin typeface="Arial"/>
              </a:rPr>
              <a:t>Second niveau de plan</a:t>
            </a:r>
            <a:endParaRPr b="0" lang="fr-FR"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fr-FR" sz="1400" spc="-1" strike="noStrike">
                <a:solidFill>
                  <a:srgbClr val="000000"/>
                </a:solidFill>
                <a:latin typeface="Arial"/>
              </a:rPr>
              <a:t>Troisième niveau de plan</a:t>
            </a:r>
            <a:endParaRPr b="0" lang="fr-FR"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fr-FR" sz="1400" spc="-1" strike="noStrike">
                <a:solidFill>
                  <a:srgbClr val="000000"/>
                </a:solidFill>
                <a:latin typeface="Arial"/>
              </a:rPr>
              <a:t>Quatrième niveau de plan</a:t>
            </a:r>
            <a:endParaRPr b="0" lang="fr-FR"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fr-FR" sz="2000" spc="-1" strike="noStrike">
                <a:solidFill>
                  <a:srgbClr val="000000"/>
                </a:solidFill>
                <a:latin typeface="Arial"/>
              </a:rPr>
              <a:t>Cinquième niveau de plan</a:t>
            </a:r>
            <a:endParaRPr b="0" lang="fr-FR"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fr-FR" sz="2000" spc="-1" strike="noStrike">
                <a:solidFill>
                  <a:srgbClr val="000000"/>
                </a:solidFill>
                <a:latin typeface="Arial"/>
              </a:rPr>
              <a:t>Sixième niveau de plan</a:t>
            </a:r>
            <a:endParaRPr b="0" lang="fr-FR"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fr-FR" sz="2000" spc="-1" strike="noStrike">
                <a:solidFill>
                  <a:srgbClr val="000000"/>
                </a:solidFill>
                <a:latin typeface="Arial"/>
              </a:rPr>
              <a:t>Septième niveau de plan</a:t>
            </a:r>
            <a:endParaRPr b="0" lang="fr-FR"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9" name="PlaceHolder 1"/>
          <p:cNvSpPr>
            <a:spLocks noGrp="1"/>
          </p:cNvSpPr>
          <p:nvPr>
            <p:ph type="title"/>
          </p:nvPr>
        </p:nvSpPr>
        <p:spPr>
          <a:xfrm>
            <a:off x="311760" y="444960"/>
            <a:ext cx="8520120" cy="572400"/>
          </a:xfrm>
          <a:prstGeom prst="rect">
            <a:avLst/>
          </a:prstGeom>
        </p:spPr>
        <p:txBody>
          <a:bodyPr tIns="91440" bIns="91440">
            <a:normAutofit fontScale="97000"/>
          </a:bodyPr>
          <a:p>
            <a:pPr algn="ctr"/>
            <a:r>
              <a:rPr b="0" lang="fr-FR" sz="2800" spc="-1" strike="noStrike">
                <a:solidFill>
                  <a:srgbClr val="000000"/>
                </a:solidFill>
                <a:latin typeface="Arial"/>
              </a:rPr>
              <a:t>Cliquez pour éditer le format du texte-titre</a:t>
            </a:r>
            <a:endParaRPr b="0" lang="fr-FR" sz="2800" spc="-1" strike="noStrike">
              <a:solidFill>
                <a:srgbClr val="000000"/>
              </a:solidFill>
              <a:latin typeface="Arial"/>
            </a:endParaRPr>
          </a:p>
        </p:txBody>
      </p:sp>
      <p:sp>
        <p:nvSpPr>
          <p:cNvPr id="40" name="PlaceHolder 2"/>
          <p:cNvSpPr>
            <a:spLocks noGrp="1"/>
          </p:cNvSpPr>
          <p:nvPr>
            <p:ph type="body"/>
          </p:nvPr>
        </p:nvSpPr>
        <p:spPr>
          <a:xfrm>
            <a:off x="311760" y="1152360"/>
            <a:ext cx="8520120" cy="3416040"/>
          </a:xfrm>
          <a:prstGeom prst="rect">
            <a:avLst/>
          </a:prstGeom>
        </p:spPr>
        <p:txBody>
          <a:bodyPr tIns="91440" bIns="91440">
            <a:normAutofit/>
          </a:bodyPr>
          <a:p>
            <a:pPr marL="432000" indent="-324000" algn="ctr">
              <a:spcBef>
                <a:spcPts val="1417"/>
              </a:spcBef>
              <a:buClr>
                <a:srgbClr val="000000"/>
              </a:buClr>
              <a:buSzPct val="45000"/>
              <a:buFont typeface="Wingdings" charset="2"/>
              <a:buChar char=""/>
            </a:pPr>
            <a:r>
              <a:rPr b="0" lang="fr-FR" sz="1800" spc="-1" strike="noStrike">
                <a:solidFill>
                  <a:srgbClr val="000000"/>
                </a:solidFill>
                <a:latin typeface="Arial"/>
              </a:rPr>
              <a:t>Cliquez pour éditer le format du plan de texte</a:t>
            </a:r>
            <a:endParaRPr b="0" lang="fr-FR" sz="1800" spc="-1" strike="noStrike">
              <a:solidFill>
                <a:srgbClr val="000000"/>
              </a:solidFill>
              <a:latin typeface="Arial"/>
            </a:endParaRPr>
          </a:p>
          <a:p>
            <a:pPr lvl="1" marL="864000" indent="-324000" algn="ctr">
              <a:spcBef>
                <a:spcPts val="1134"/>
              </a:spcBef>
              <a:buClr>
                <a:srgbClr val="000000"/>
              </a:buClr>
              <a:buSzPct val="75000"/>
              <a:buFont typeface="Symbol" charset="2"/>
              <a:buChar char=""/>
            </a:pPr>
            <a:r>
              <a:rPr b="0" lang="fr-FR" sz="1800" spc="-1" strike="noStrike">
                <a:solidFill>
                  <a:srgbClr val="000000"/>
                </a:solidFill>
                <a:latin typeface="Arial"/>
              </a:rPr>
              <a:t>Second niveau de plan</a:t>
            </a:r>
            <a:endParaRPr b="0" lang="fr-FR" sz="1800" spc="-1" strike="noStrike">
              <a:solidFill>
                <a:srgbClr val="000000"/>
              </a:solidFill>
              <a:latin typeface="Arial"/>
            </a:endParaRPr>
          </a:p>
          <a:p>
            <a:pPr lvl="2" marL="1296000" indent="-288000" algn="ctr">
              <a:spcBef>
                <a:spcPts val="850"/>
              </a:spcBef>
              <a:buClr>
                <a:srgbClr val="000000"/>
              </a:buClr>
              <a:buSzPct val="45000"/>
              <a:buFont typeface="Wingdings" charset="2"/>
              <a:buChar char=""/>
            </a:pPr>
            <a:r>
              <a:rPr b="0" lang="fr-FR" sz="1800" spc="-1" strike="noStrike">
                <a:solidFill>
                  <a:srgbClr val="000000"/>
                </a:solidFill>
                <a:latin typeface="Arial"/>
              </a:rPr>
              <a:t>Troisième niveau de plan</a:t>
            </a:r>
            <a:endParaRPr b="0" lang="fr-FR" sz="1800" spc="-1" strike="noStrike">
              <a:solidFill>
                <a:srgbClr val="000000"/>
              </a:solidFill>
              <a:latin typeface="Arial"/>
            </a:endParaRPr>
          </a:p>
          <a:p>
            <a:pPr lvl="3" marL="1728000" indent="-216000" algn="ctr">
              <a:spcBef>
                <a:spcPts val="567"/>
              </a:spcBef>
              <a:buClr>
                <a:srgbClr val="000000"/>
              </a:buClr>
              <a:buSzPct val="75000"/>
              <a:buFont typeface="Symbol" charset="2"/>
              <a:buChar char=""/>
            </a:pPr>
            <a:r>
              <a:rPr b="0" lang="fr-FR" sz="1800" spc="-1" strike="noStrike">
                <a:solidFill>
                  <a:srgbClr val="000000"/>
                </a:solidFill>
                <a:latin typeface="Arial"/>
              </a:rPr>
              <a:t>Quatrième niveau de plan</a:t>
            </a:r>
            <a:endParaRPr b="0" lang="fr-FR" sz="1800" spc="-1" strike="noStrike">
              <a:solidFill>
                <a:srgbClr val="000000"/>
              </a:solidFill>
              <a:latin typeface="Arial"/>
            </a:endParaRPr>
          </a:p>
          <a:p>
            <a:pPr lvl="4" marL="2160000" indent="-216000" algn="ctr">
              <a:spcBef>
                <a:spcPts val="283"/>
              </a:spcBef>
              <a:buClr>
                <a:srgbClr val="000000"/>
              </a:buClr>
              <a:buSzPct val="45000"/>
              <a:buFont typeface="Wingdings" charset="2"/>
              <a:buChar char=""/>
            </a:pPr>
            <a:r>
              <a:rPr b="0" lang="fr-FR" sz="1800" spc="-1" strike="noStrike">
                <a:solidFill>
                  <a:srgbClr val="000000"/>
                </a:solidFill>
                <a:latin typeface="Arial"/>
              </a:rPr>
              <a:t>Cinquième niveau de plan</a:t>
            </a:r>
            <a:endParaRPr b="0" lang="fr-FR" sz="1800" spc="-1" strike="noStrike">
              <a:solidFill>
                <a:srgbClr val="000000"/>
              </a:solidFill>
              <a:latin typeface="Arial"/>
            </a:endParaRPr>
          </a:p>
          <a:p>
            <a:pPr lvl="5" marL="2592000" indent="-216000" algn="ctr">
              <a:spcBef>
                <a:spcPts val="283"/>
              </a:spcBef>
              <a:buClr>
                <a:srgbClr val="000000"/>
              </a:buClr>
              <a:buSzPct val="45000"/>
              <a:buFont typeface="Wingdings" charset="2"/>
              <a:buChar char=""/>
            </a:pPr>
            <a:r>
              <a:rPr b="0" lang="fr-FR" sz="1800" spc="-1" strike="noStrike">
                <a:solidFill>
                  <a:srgbClr val="000000"/>
                </a:solidFill>
                <a:latin typeface="Arial"/>
              </a:rPr>
              <a:t>Sixième niveau de plan</a:t>
            </a:r>
            <a:endParaRPr b="0" lang="fr-FR" sz="1800" spc="-1" strike="noStrike">
              <a:solidFill>
                <a:srgbClr val="000000"/>
              </a:solidFill>
              <a:latin typeface="Arial"/>
            </a:endParaRPr>
          </a:p>
          <a:p>
            <a:pPr lvl="6" marL="3024000" indent="-216000" algn="ctr">
              <a:spcBef>
                <a:spcPts val="283"/>
              </a:spcBef>
              <a:buClr>
                <a:srgbClr val="000000"/>
              </a:buClr>
              <a:buSzPct val="45000"/>
              <a:buFont typeface="Wingdings" charset="2"/>
              <a:buChar char=""/>
            </a:pPr>
            <a:r>
              <a:rPr b="0" lang="fr-FR" sz="1800" spc="-1" strike="noStrike">
                <a:solidFill>
                  <a:srgbClr val="000000"/>
                </a:solidFill>
                <a:latin typeface="Arial"/>
              </a:rPr>
              <a:t>Septième niveau de plan</a:t>
            </a:r>
            <a:endParaRPr b="0" lang="fr-FR" sz="1800" spc="-1" strike="noStrike">
              <a:solidFill>
                <a:srgbClr val="000000"/>
              </a:solidFill>
              <a:latin typeface="Arial"/>
            </a:endParaRPr>
          </a:p>
        </p:txBody>
      </p:sp>
      <p:sp>
        <p:nvSpPr>
          <p:cNvPr id="41" name="PlaceHolder 3"/>
          <p:cNvSpPr>
            <a:spLocks noGrp="1"/>
          </p:cNvSpPr>
          <p:nvPr>
            <p:ph type="sldNum"/>
          </p:nvPr>
        </p:nvSpPr>
        <p:spPr>
          <a:xfrm>
            <a:off x="8472600" y="4663080"/>
            <a:ext cx="548280" cy="393120"/>
          </a:xfrm>
          <a:prstGeom prst="rect">
            <a:avLst/>
          </a:prstGeom>
        </p:spPr>
        <p:txBody>
          <a:bodyPr tIns="91440" bIns="91440" anchor="ctr">
            <a:normAutofit/>
          </a:bodyPr>
          <a:p>
            <a:pPr algn="r">
              <a:lnSpc>
                <a:spcPct val="100000"/>
              </a:lnSpc>
            </a:pPr>
            <a:fld id="{F3732605-0B30-4443-8024-3B84DA795864}" type="slidenum">
              <a:rPr b="0" lang="fr-FR" sz="1000" spc="-1" strike="noStrike">
                <a:solidFill>
                  <a:srgbClr val="595959"/>
                </a:solidFill>
                <a:latin typeface="Arial"/>
                <a:ea typeface="Arial"/>
              </a:rPr>
              <a:t>&lt;numéro&gt;</a:t>
            </a:fld>
            <a:endParaRPr b="0" lang="fr-FR" sz="10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5.xml"/><Relationship Id="rId3"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5.xml"/><Relationship Id="rId3"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5.xml"/><Relationship Id="rId3" Type="http://schemas.openxmlformats.org/officeDocument/2006/relationships/notesSlide" Target="../notesSlides/notesSlide12.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5.xml"/><Relationship Id="rId3"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6.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5.xml"/><Relationship Id="rId3"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5.xml"/><Relationship Id="rId3"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5.xml"/><Relationship Id="rId3"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5.xml"/><Relationship Id="rId3"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TextShape 1"/>
          <p:cNvSpPr txBox="1"/>
          <p:nvPr/>
        </p:nvSpPr>
        <p:spPr>
          <a:xfrm>
            <a:off x="311760" y="501480"/>
            <a:ext cx="8520120" cy="2530440"/>
          </a:xfrm>
          <a:prstGeom prst="rect">
            <a:avLst/>
          </a:prstGeom>
          <a:noFill/>
          <a:ln>
            <a:noFill/>
          </a:ln>
        </p:spPr>
        <p:txBody>
          <a:bodyPr tIns="91440" bIns="91440" anchor="b">
            <a:normAutofit fontScale="37000"/>
          </a:bodyPr>
          <a:p>
            <a:pPr algn="ctr">
              <a:lnSpc>
                <a:spcPct val="100000"/>
              </a:lnSpc>
            </a:pPr>
            <a:br/>
            <a:r>
              <a:rPr b="0" lang="fr-FR" sz="3300" spc="-1" strike="noStrike">
                <a:solidFill>
                  <a:srgbClr val="000000"/>
                </a:solidFill>
                <a:latin typeface="Arial"/>
                <a:ea typeface="Arial"/>
              </a:rPr>
              <a:t>     </a:t>
            </a:r>
            <a:r>
              <a:rPr b="0" lang="fr-FR" sz="3300" spc="-1" strike="noStrike">
                <a:solidFill>
                  <a:srgbClr val="000000"/>
                </a:solidFill>
                <a:latin typeface="Montserrat"/>
                <a:ea typeface="Montserrat"/>
              </a:rPr>
              <a:t> </a:t>
            </a:r>
            <a:br/>
            <a:br/>
            <a:r>
              <a:rPr b="0" lang="fr-FR" sz="3080" spc="-1" strike="noStrike">
                <a:solidFill>
                  <a:srgbClr val="000000"/>
                </a:solidFill>
                <a:latin typeface="Montserrat"/>
                <a:ea typeface="Montserrat"/>
              </a:rPr>
              <a:t>Projet 02:</a:t>
            </a:r>
            <a:br/>
            <a:br/>
            <a:r>
              <a:rPr b="1" lang="fr-FR" sz="3300" spc="-1" strike="noStrike">
                <a:solidFill>
                  <a:srgbClr val="000000"/>
                </a:solidFill>
                <a:highlight>
                  <a:srgbClr val="e6f4fa"/>
                </a:highlight>
                <a:latin typeface="Montserrat"/>
                <a:ea typeface="Montserrat"/>
              </a:rPr>
              <a:t>    24h dans la peau d'un Data Analyst</a:t>
            </a:r>
            <a:br/>
            <a:endParaRPr b="0" lang="fr-FR" sz="3300" spc="-1" strike="noStrike">
              <a:solidFill>
                <a:srgbClr val="000000"/>
              </a:solidFill>
              <a:latin typeface="Arial"/>
            </a:endParaRPr>
          </a:p>
        </p:txBody>
      </p:sp>
      <p:sp>
        <p:nvSpPr>
          <p:cNvPr id="85" name="CustomShape 2"/>
          <p:cNvSpPr/>
          <p:nvPr/>
        </p:nvSpPr>
        <p:spPr>
          <a:xfrm>
            <a:off x="890640" y="3032280"/>
            <a:ext cx="4169160" cy="822600"/>
          </a:xfrm>
          <a:prstGeom prst="rect">
            <a:avLst/>
          </a:prstGeom>
          <a:noFill/>
          <a:ln>
            <a:noFill/>
          </a:ln>
        </p:spPr>
        <p:style>
          <a:lnRef idx="0"/>
          <a:fillRef idx="0"/>
          <a:effectRef idx="0"/>
          <a:fontRef idx="minor"/>
        </p:style>
        <p:txBody>
          <a:bodyPr tIns="91440" bIns="91440">
            <a:spAutoFit/>
          </a:bodyPr>
          <a:p>
            <a:pPr>
              <a:lnSpc>
                <a:spcPct val="100000"/>
              </a:lnSpc>
            </a:pPr>
            <a:r>
              <a:rPr b="0" lang="fr-FR" sz="1400" spc="-1" strike="noStrike">
                <a:solidFill>
                  <a:srgbClr val="000000"/>
                </a:solidFill>
                <a:latin typeface="Montserrat"/>
                <a:ea typeface="Montserrat"/>
              </a:rPr>
              <a:t>Présenté par: </a:t>
            </a:r>
            <a:r>
              <a:rPr b="1" lang="fr-FR" sz="1400" spc="-1" strike="noStrike">
                <a:solidFill>
                  <a:srgbClr val="000000"/>
                </a:solidFill>
                <a:latin typeface="Montserrat"/>
                <a:ea typeface="Montserrat"/>
              </a:rPr>
              <a:t>KERBOUS Hayat</a:t>
            </a:r>
            <a:endParaRPr b="0" lang="fr-FR" sz="1400" spc="-1" strike="noStrike">
              <a:latin typeface="Arial"/>
            </a:endParaRPr>
          </a:p>
          <a:p>
            <a:pPr>
              <a:lnSpc>
                <a:spcPct val="100000"/>
              </a:lnSpc>
            </a:pPr>
            <a:r>
              <a:rPr b="0" lang="fr-FR" sz="1400" spc="-1" strike="noStrike">
                <a:solidFill>
                  <a:srgbClr val="000000"/>
                </a:solidFill>
                <a:latin typeface="Montserrat"/>
                <a:ea typeface="Montserrat"/>
              </a:rPr>
              <a:t>Montor:</a:t>
            </a:r>
            <a:r>
              <a:rPr b="1" lang="fr-FR" sz="1400" spc="-1" strike="noStrike">
                <a:solidFill>
                  <a:srgbClr val="202124"/>
                </a:solidFill>
                <a:highlight>
                  <a:srgbClr val="ffffff"/>
                </a:highlight>
                <a:latin typeface="Montserrat"/>
                <a:ea typeface="Montserrat"/>
              </a:rPr>
              <a:t>Florian Guillet</a:t>
            </a:r>
            <a:endParaRPr b="0" lang="fr-FR" sz="1400" spc="-1" strike="noStrike">
              <a:latin typeface="Arial"/>
            </a:endParaRPr>
          </a:p>
          <a:p>
            <a:pPr>
              <a:lnSpc>
                <a:spcPct val="100000"/>
              </a:lnSpc>
            </a:pPr>
            <a:endParaRPr b="0" lang="fr-FR" sz="1400" spc="-1" strike="noStrike">
              <a:latin typeface="Arial"/>
            </a:endParaRPr>
          </a:p>
        </p:txBody>
      </p:sp>
      <p:sp>
        <p:nvSpPr>
          <p:cNvPr id="86" name="CustomShape 3"/>
          <p:cNvSpPr/>
          <p:nvPr/>
        </p:nvSpPr>
        <p:spPr>
          <a:xfrm>
            <a:off x="4572000" y="2974320"/>
            <a:ext cx="4169160" cy="1248840"/>
          </a:xfrm>
          <a:prstGeom prst="rect">
            <a:avLst/>
          </a:prstGeom>
          <a:noFill/>
          <a:ln>
            <a:noFill/>
          </a:ln>
        </p:spPr>
        <p:style>
          <a:lnRef idx="0"/>
          <a:fillRef idx="0"/>
          <a:effectRef idx="0"/>
          <a:fontRef idx="minor"/>
        </p:style>
        <p:txBody>
          <a:bodyPr tIns="91440" bIns="91440">
            <a:spAutoFit/>
          </a:bodyPr>
          <a:p>
            <a:pPr>
              <a:lnSpc>
                <a:spcPct val="100000"/>
              </a:lnSpc>
            </a:pPr>
            <a:r>
              <a:rPr b="0" lang="fr-FR" sz="1400" spc="-1" strike="noStrike">
                <a:solidFill>
                  <a:srgbClr val="000000"/>
                </a:solidFill>
                <a:latin typeface="Montserrat"/>
                <a:ea typeface="Montserrat"/>
              </a:rPr>
              <a:t>formation:</a:t>
            </a:r>
            <a:r>
              <a:rPr b="1" lang="fr-FR" sz="1400" spc="-1" strike="noStrike">
                <a:solidFill>
                  <a:srgbClr val="000000"/>
                </a:solidFill>
                <a:latin typeface="Montserrat"/>
                <a:ea typeface="Montserrat"/>
              </a:rPr>
              <a:t>Data analyst</a:t>
            </a:r>
            <a:endParaRPr b="0" lang="fr-FR" sz="1400" spc="-1" strike="noStrike">
              <a:latin typeface="Arial"/>
            </a:endParaRPr>
          </a:p>
          <a:p>
            <a:pPr>
              <a:lnSpc>
                <a:spcPct val="100000"/>
              </a:lnSpc>
            </a:pPr>
            <a:r>
              <a:rPr b="0" lang="fr-FR" sz="1400" spc="-1" strike="noStrike">
                <a:solidFill>
                  <a:srgbClr val="000000"/>
                </a:solidFill>
                <a:latin typeface="Montserrat"/>
                <a:ea typeface="Montserrat"/>
              </a:rPr>
              <a:t>organisme de formation :</a:t>
            </a:r>
            <a:r>
              <a:rPr b="1" lang="fr-FR" sz="1400" spc="-1" strike="noStrike">
                <a:solidFill>
                  <a:srgbClr val="000000"/>
                </a:solidFill>
                <a:latin typeface="Montserrat"/>
                <a:ea typeface="Montserrat"/>
              </a:rPr>
              <a:t> openclassroom</a:t>
            </a:r>
            <a:endParaRPr b="0" lang="fr-FR" sz="1400" spc="-1" strike="noStrike">
              <a:latin typeface="Arial"/>
            </a:endParaRPr>
          </a:p>
          <a:p>
            <a:pPr>
              <a:lnSpc>
                <a:spcPct val="100000"/>
              </a:lnSpc>
            </a:pPr>
            <a:endParaRPr b="0" lang="fr-FR" sz="1400" spc="-1" strike="noStrike">
              <a:latin typeface="Arial"/>
            </a:endParaRPr>
          </a:p>
          <a:p>
            <a:pPr>
              <a:lnSpc>
                <a:spcPct val="100000"/>
              </a:lnSpc>
            </a:pPr>
            <a:endParaRPr b="0" lang="fr-FR" sz="1400" spc="-1" strike="noStrike">
              <a:latin typeface="Arial"/>
            </a:endParaRPr>
          </a:p>
          <a:p>
            <a:pPr>
              <a:lnSpc>
                <a:spcPct val="100000"/>
              </a:lnSpc>
            </a:pPr>
            <a:endParaRPr b="0" lang="fr-FR" sz="14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TextShape 1"/>
          <p:cNvSpPr txBox="1"/>
          <p:nvPr/>
        </p:nvSpPr>
        <p:spPr>
          <a:xfrm>
            <a:off x="5381640" y="1071360"/>
            <a:ext cx="3562200" cy="2396520"/>
          </a:xfrm>
          <a:prstGeom prst="rect">
            <a:avLst/>
          </a:prstGeom>
          <a:noFill/>
          <a:ln>
            <a:noFill/>
          </a:ln>
        </p:spPr>
        <p:txBody>
          <a:bodyPr tIns="91440" bIns="91440">
            <a:noAutofit/>
          </a:bodyPr>
          <a:p>
            <a:pPr marL="457200" indent="-317160">
              <a:lnSpc>
                <a:spcPct val="115000"/>
              </a:lnSpc>
              <a:buClr>
                <a:srgbClr val="000000"/>
              </a:buClr>
              <a:buFont typeface="Montserrat"/>
              <a:buChar char="●"/>
            </a:pPr>
            <a:r>
              <a:rPr b="0" lang="fr-FR" sz="1400" spc="-1" strike="noStrike">
                <a:solidFill>
                  <a:srgbClr val="000000"/>
                </a:solidFill>
                <a:latin typeface="Montserrat"/>
                <a:ea typeface="Montserrat"/>
              </a:rPr>
              <a:t>évolution exponentiel du</a:t>
            </a:r>
            <a:r>
              <a:rPr b="1" lang="fr-FR" sz="1400" spc="-1" strike="noStrike">
                <a:solidFill>
                  <a:srgbClr val="000000"/>
                </a:solidFill>
                <a:latin typeface="Montserrat"/>
                <a:ea typeface="Montserrat"/>
              </a:rPr>
              <a:t> nombre de visite sur le site </a:t>
            </a:r>
            <a:endParaRPr b="0" lang="fr-FR" sz="1400" spc="-1" strike="noStrike">
              <a:solidFill>
                <a:srgbClr val="000000"/>
              </a:solidFill>
              <a:latin typeface="Arial"/>
            </a:endParaRPr>
          </a:p>
          <a:p>
            <a:pPr marL="457200" indent="-317160">
              <a:lnSpc>
                <a:spcPct val="115000"/>
              </a:lnSpc>
              <a:buClr>
                <a:srgbClr val="000000"/>
              </a:buClr>
              <a:buFont typeface="Montserrat"/>
              <a:buChar char="●"/>
            </a:pPr>
            <a:r>
              <a:rPr b="0" lang="fr-FR" sz="1400" spc="-1" strike="noStrike">
                <a:solidFill>
                  <a:srgbClr val="000000"/>
                </a:solidFill>
                <a:latin typeface="Montserrat"/>
                <a:ea typeface="Montserrat"/>
              </a:rPr>
              <a:t> </a:t>
            </a:r>
            <a:r>
              <a:rPr b="0" lang="fr-FR" sz="1400" spc="-1" strike="noStrike">
                <a:solidFill>
                  <a:srgbClr val="000000"/>
                </a:solidFill>
                <a:latin typeface="Montserrat"/>
                <a:ea typeface="Montserrat"/>
              </a:rPr>
              <a:t>modeste évolution du nombre de vente dans le temps par rapport au nombre de visite sur le site </a:t>
            </a:r>
            <a:endParaRPr b="0" lang="fr-FR" sz="1400" spc="-1" strike="noStrike">
              <a:solidFill>
                <a:srgbClr val="000000"/>
              </a:solidFill>
              <a:latin typeface="Arial"/>
            </a:endParaRPr>
          </a:p>
          <a:p>
            <a:pPr marL="457200" indent="-317160">
              <a:lnSpc>
                <a:spcPct val="115000"/>
              </a:lnSpc>
              <a:buClr>
                <a:srgbClr val="000000"/>
              </a:buClr>
              <a:buFont typeface="Montserrat"/>
              <a:buChar char="●"/>
            </a:pPr>
            <a:r>
              <a:rPr b="0" lang="fr-FR" sz="1400" spc="-1" strike="noStrike">
                <a:solidFill>
                  <a:srgbClr val="000000"/>
                </a:solidFill>
                <a:latin typeface="Montserrat"/>
                <a:ea typeface="Montserrat"/>
              </a:rPr>
              <a:t>le nombre de visite sur le site et le nombre de vente n’évoluent pas sur la même courbe.</a:t>
            </a:r>
            <a:endParaRPr b="0" lang="fr-FR" sz="1400" spc="-1" strike="noStrike">
              <a:solidFill>
                <a:srgbClr val="000000"/>
              </a:solidFill>
              <a:latin typeface="Arial"/>
            </a:endParaRPr>
          </a:p>
          <a:p>
            <a:pPr>
              <a:lnSpc>
                <a:spcPct val="115000"/>
              </a:lnSpc>
              <a:spcBef>
                <a:spcPts val="1199"/>
              </a:spcBef>
              <a:spcAft>
                <a:spcPts val="1199"/>
              </a:spcAft>
            </a:pPr>
            <a:endParaRPr b="0" lang="fr-FR" sz="1400" spc="-1" strike="noStrike">
              <a:solidFill>
                <a:srgbClr val="000000"/>
              </a:solidFill>
              <a:latin typeface="Arial"/>
            </a:endParaRPr>
          </a:p>
        </p:txBody>
      </p:sp>
      <p:sp>
        <p:nvSpPr>
          <p:cNvPr id="115" name="CustomShape 2"/>
          <p:cNvSpPr/>
          <p:nvPr/>
        </p:nvSpPr>
        <p:spPr>
          <a:xfrm>
            <a:off x="188280" y="230760"/>
            <a:ext cx="8860320" cy="883800"/>
          </a:xfrm>
          <a:prstGeom prst="rect">
            <a:avLst/>
          </a:prstGeom>
          <a:noFill/>
          <a:ln>
            <a:noFill/>
          </a:ln>
        </p:spPr>
        <p:style>
          <a:lnRef idx="0"/>
          <a:fillRef idx="0"/>
          <a:effectRef idx="0"/>
          <a:fontRef idx="minor"/>
        </p:style>
        <p:txBody>
          <a:bodyPr tIns="91440" bIns="91440">
            <a:spAutoFit/>
          </a:bodyPr>
          <a:p>
            <a:pPr>
              <a:lnSpc>
                <a:spcPct val="115000"/>
              </a:lnSpc>
              <a:spcBef>
                <a:spcPts val="1199"/>
              </a:spcBef>
              <a:spcAft>
                <a:spcPts val="1199"/>
              </a:spcAft>
            </a:pPr>
            <a:r>
              <a:rPr b="1" lang="fr-FR" sz="2000" spc="-1" strike="noStrike">
                <a:solidFill>
                  <a:srgbClr val="000000"/>
                </a:solidFill>
                <a:latin typeface="Montserrat"/>
                <a:ea typeface="Montserrat"/>
              </a:rPr>
              <a:t>Evolution du nombre de visite sur le site web au cours du temps</a:t>
            </a:r>
            <a:endParaRPr b="0" lang="fr-FR" sz="2000" spc="-1" strike="noStrike">
              <a:latin typeface="Arial"/>
            </a:endParaRPr>
          </a:p>
        </p:txBody>
      </p:sp>
      <p:pic>
        <p:nvPicPr>
          <p:cNvPr id="116" name="Google Shape;122;p22" descr=""/>
          <p:cNvPicPr/>
          <p:nvPr/>
        </p:nvPicPr>
        <p:blipFill>
          <a:blip r:embed="rId1"/>
          <a:stretch/>
        </p:blipFill>
        <p:spPr>
          <a:xfrm>
            <a:off x="102240" y="656280"/>
            <a:ext cx="5374440" cy="4486680"/>
          </a:xfrm>
          <a:prstGeom prst="rect">
            <a:avLst/>
          </a:prstGeom>
          <a:ln>
            <a:noFill/>
          </a:ln>
        </p:spPr>
      </p:pic>
      <p:sp>
        <p:nvSpPr>
          <p:cNvPr id="117" name="CustomShape 3"/>
          <p:cNvSpPr/>
          <p:nvPr/>
        </p:nvSpPr>
        <p:spPr>
          <a:xfrm>
            <a:off x="5634360" y="3178800"/>
            <a:ext cx="3309480" cy="1558800"/>
          </a:xfrm>
          <a:prstGeom prst="rect">
            <a:avLst/>
          </a:prstGeom>
          <a:solidFill>
            <a:srgbClr val="fff2cc"/>
          </a:solidFill>
          <a:ln>
            <a:noFill/>
          </a:ln>
        </p:spPr>
        <p:style>
          <a:lnRef idx="0"/>
          <a:fillRef idx="0"/>
          <a:effectRef idx="0"/>
          <a:fontRef idx="minor"/>
        </p:style>
        <p:txBody>
          <a:bodyPr tIns="91440" bIns="91440">
            <a:spAutoFit/>
          </a:bodyPr>
          <a:p>
            <a:pPr>
              <a:lnSpc>
                <a:spcPct val="115000"/>
              </a:lnSpc>
            </a:pPr>
            <a:r>
              <a:rPr b="0" lang="fr-FR" sz="1400" spc="-1" strike="noStrike">
                <a:solidFill>
                  <a:srgbClr val="595959"/>
                </a:solidFill>
                <a:latin typeface="Arial"/>
                <a:ea typeface="Arial"/>
              </a:rPr>
              <a:t>le nombre de visite sur le site n’a pas influencé le nombre de vente sur le site. </a:t>
            </a:r>
            <a:endParaRPr b="0" lang="fr-FR" sz="1400" spc="-1" strike="noStrike">
              <a:latin typeface="Arial"/>
            </a:endParaRPr>
          </a:p>
          <a:p>
            <a:pPr>
              <a:lnSpc>
                <a:spcPct val="115000"/>
              </a:lnSpc>
              <a:spcBef>
                <a:spcPts val="1199"/>
              </a:spcBef>
              <a:spcAft>
                <a:spcPts val="1199"/>
              </a:spcAft>
            </a:pPr>
            <a:r>
              <a:rPr b="0" lang="fr-FR" sz="1400" spc="-1" strike="noStrike">
                <a:solidFill>
                  <a:srgbClr val="595959"/>
                </a:solidFill>
                <a:latin typeface="Arial"/>
                <a:ea typeface="Arial"/>
              </a:rPr>
              <a:t>l’entreprise ne séduit pas assez ces visiteurs.</a:t>
            </a:r>
            <a:endParaRPr b="0" lang="fr-FR" sz="14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8" name="TextShape 1"/>
          <p:cNvSpPr txBox="1"/>
          <p:nvPr/>
        </p:nvSpPr>
        <p:spPr>
          <a:xfrm>
            <a:off x="311760" y="122760"/>
            <a:ext cx="8520120" cy="764280"/>
          </a:xfrm>
          <a:prstGeom prst="rect">
            <a:avLst/>
          </a:prstGeom>
          <a:noFill/>
          <a:ln>
            <a:noFill/>
          </a:ln>
        </p:spPr>
        <p:txBody>
          <a:bodyPr tIns="91440" bIns="91440">
            <a:normAutofit fontScale="13000"/>
          </a:bodyPr>
          <a:p>
            <a:pPr>
              <a:lnSpc>
                <a:spcPct val="115000"/>
              </a:lnSpc>
              <a:spcBef>
                <a:spcPts val="1199"/>
              </a:spcBef>
            </a:pPr>
            <a:r>
              <a:rPr b="1" lang="fr-FR" sz="2200" spc="-1" strike="noStrike">
                <a:solidFill>
                  <a:srgbClr val="000000"/>
                </a:solidFill>
                <a:latin typeface="Montserrat"/>
                <a:ea typeface="Montserrat"/>
              </a:rPr>
              <a:t>Evolution de la variabilité du temps passé par les visiteurs sur le site web (pour les sessions ayant abouti à un achat).</a:t>
            </a:r>
            <a:br/>
            <a:br/>
            <a:endParaRPr b="0" lang="fr-FR" sz="2200" spc="-1" strike="noStrike">
              <a:solidFill>
                <a:srgbClr val="000000"/>
              </a:solidFill>
              <a:latin typeface="Arial"/>
            </a:endParaRPr>
          </a:p>
        </p:txBody>
      </p:sp>
      <p:sp>
        <p:nvSpPr>
          <p:cNvPr id="119" name="TextShape 2"/>
          <p:cNvSpPr txBox="1"/>
          <p:nvPr/>
        </p:nvSpPr>
        <p:spPr>
          <a:xfrm>
            <a:off x="311760" y="1002600"/>
            <a:ext cx="3858120" cy="2514240"/>
          </a:xfrm>
          <a:prstGeom prst="rect">
            <a:avLst/>
          </a:prstGeom>
          <a:noFill/>
          <a:ln>
            <a:noFill/>
          </a:ln>
        </p:spPr>
        <p:txBody>
          <a:bodyPr tIns="91440" bIns="91440">
            <a:noAutofit/>
          </a:bodyPr>
          <a:p>
            <a:pPr marL="457200" indent="-317160">
              <a:lnSpc>
                <a:spcPct val="115000"/>
              </a:lnSpc>
              <a:spcBef>
                <a:spcPts val="1199"/>
              </a:spcBef>
              <a:buClr>
                <a:srgbClr val="000000"/>
              </a:buClr>
              <a:buFont typeface="Montserrat"/>
              <a:buChar char="●"/>
            </a:pPr>
            <a:r>
              <a:rPr b="0" lang="fr-FR" sz="1400" spc="-1" strike="noStrike">
                <a:solidFill>
                  <a:srgbClr val="000000"/>
                </a:solidFill>
                <a:latin typeface="Montserrat"/>
                <a:ea typeface="Montserrat"/>
              </a:rPr>
              <a:t>la marge de </a:t>
            </a:r>
            <a:r>
              <a:rPr b="1" lang="fr-FR" sz="1400" spc="-1" strike="noStrike">
                <a:solidFill>
                  <a:srgbClr val="000000"/>
                </a:solidFill>
                <a:latin typeface="Montserrat"/>
                <a:ea typeface="Montserrat"/>
              </a:rPr>
              <a:t>temps passé</a:t>
            </a:r>
            <a:r>
              <a:rPr b="0" lang="fr-FR" sz="1400" spc="-1" strike="noStrike">
                <a:solidFill>
                  <a:srgbClr val="000000"/>
                </a:solidFill>
                <a:latin typeface="Montserrat"/>
                <a:ea typeface="Montserrat"/>
              </a:rPr>
              <a:t> par la plupart des </a:t>
            </a:r>
            <a:r>
              <a:rPr b="1" lang="fr-FR" sz="1400" spc="-1" strike="noStrike">
                <a:solidFill>
                  <a:srgbClr val="000000"/>
                </a:solidFill>
                <a:latin typeface="Montserrat"/>
                <a:ea typeface="Montserrat"/>
              </a:rPr>
              <a:t>visiteurs</a:t>
            </a:r>
            <a:r>
              <a:rPr b="0" lang="fr-FR" sz="1400" spc="-1" strike="noStrike">
                <a:solidFill>
                  <a:srgbClr val="000000"/>
                </a:solidFill>
                <a:latin typeface="Montserrat"/>
                <a:ea typeface="Montserrat"/>
              </a:rPr>
              <a:t> c’est </a:t>
            </a:r>
            <a:r>
              <a:rPr b="1" lang="fr-FR" sz="1400" spc="-1" strike="noStrike">
                <a:solidFill>
                  <a:srgbClr val="000000"/>
                </a:solidFill>
                <a:latin typeface="Montserrat"/>
                <a:ea typeface="Montserrat"/>
              </a:rPr>
              <a:t>élargie </a:t>
            </a:r>
            <a:r>
              <a:rPr b="0" lang="fr-FR" sz="1400" spc="-1" strike="noStrike">
                <a:solidFill>
                  <a:srgbClr val="000000"/>
                </a:solidFill>
                <a:latin typeface="Montserrat"/>
                <a:ea typeface="Montserrat"/>
              </a:rPr>
              <a:t>pour varier de </a:t>
            </a:r>
            <a:r>
              <a:rPr b="1" lang="fr-FR" sz="1400" spc="-1" strike="noStrike">
                <a:solidFill>
                  <a:srgbClr val="000000"/>
                </a:solidFill>
                <a:latin typeface="Montserrat"/>
                <a:ea typeface="Montserrat"/>
              </a:rPr>
              <a:t>5,5 à 7 heures</a:t>
            </a:r>
            <a:r>
              <a:rPr b="0" lang="fr-FR" sz="1400" spc="-1" strike="noStrike">
                <a:solidFill>
                  <a:srgbClr val="000000"/>
                </a:solidFill>
                <a:latin typeface="Montserrat"/>
                <a:ea typeface="Montserrat"/>
              </a:rPr>
              <a:t>.</a:t>
            </a:r>
            <a:endParaRPr b="0" lang="fr-FR" sz="1400" spc="-1" strike="noStrike">
              <a:solidFill>
                <a:srgbClr val="000000"/>
              </a:solidFill>
              <a:latin typeface="Arial"/>
            </a:endParaRPr>
          </a:p>
          <a:p>
            <a:pPr marL="457200" indent="-317160">
              <a:lnSpc>
                <a:spcPct val="115000"/>
              </a:lnSpc>
              <a:buClr>
                <a:srgbClr val="000000"/>
              </a:buClr>
              <a:buFont typeface="Montserrat"/>
              <a:buChar char="●"/>
            </a:pPr>
            <a:r>
              <a:rPr b="1" lang="fr-FR" sz="1400" spc="-1" strike="noStrike">
                <a:solidFill>
                  <a:srgbClr val="000000"/>
                </a:solidFill>
                <a:latin typeface="Montserrat"/>
                <a:ea typeface="Montserrat"/>
              </a:rPr>
              <a:t>baisse</a:t>
            </a:r>
            <a:r>
              <a:rPr b="0" lang="fr-FR" sz="1400" spc="-1" strike="noStrike">
                <a:solidFill>
                  <a:srgbClr val="000000"/>
                </a:solidFill>
                <a:latin typeface="Montserrat"/>
                <a:ea typeface="Montserrat"/>
              </a:rPr>
              <a:t> de la médiane représentant le temps passé sur le site par la </a:t>
            </a:r>
            <a:r>
              <a:rPr b="1" lang="fr-FR" sz="1400" spc="-1" strike="noStrike">
                <a:solidFill>
                  <a:srgbClr val="000000"/>
                </a:solidFill>
                <a:latin typeface="Montserrat"/>
                <a:ea typeface="Montserrat"/>
              </a:rPr>
              <a:t>(médiane) des visiteurs ( 6,5 h)</a:t>
            </a:r>
            <a:r>
              <a:rPr b="0" lang="fr-FR" sz="1400" spc="-1" strike="noStrike">
                <a:solidFill>
                  <a:srgbClr val="000000"/>
                </a:solidFill>
                <a:latin typeface="Montserrat"/>
                <a:ea typeface="Montserrat"/>
              </a:rPr>
              <a:t> .</a:t>
            </a:r>
            <a:endParaRPr b="0" lang="fr-FR" sz="1400" spc="-1" strike="noStrike">
              <a:solidFill>
                <a:srgbClr val="000000"/>
              </a:solidFill>
              <a:latin typeface="Arial"/>
            </a:endParaRPr>
          </a:p>
          <a:p>
            <a:pPr marL="457200" indent="-317160">
              <a:lnSpc>
                <a:spcPct val="115000"/>
              </a:lnSpc>
              <a:buClr>
                <a:srgbClr val="000000"/>
              </a:buClr>
              <a:buFont typeface="Montserrat"/>
              <a:buChar char="●"/>
            </a:pPr>
            <a:r>
              <a:rPr b="1" lang="fr-FR" sz="1400" spc="-1" strike="noStrike">
                <a:solidFill>
                  <a:srgbClr val="000000"/>
                </a:solidFill>
                <a:latin typeface="Montserrat"/>
                <a:ea typeface="Montserrat"/>
              </a:rPr>
              <a:t>augmentation</a:t>
            </a:r>
            <a:r>
              <a:rPr b="0" lang="fr-FR" sz="1400" spc="-1" strike="noStrike">
                <a:solidFill>
                  <a:srgbClr val="000000"/>
                </a:solidFill>
                <a:latin typeface="Montserrat"/>
                <a:ea typeface="Montserrat"/>
              </a:rPr>
              <a:t> de la marge du </a:t>
            </a:r>
            <a:r>
              <a:rPr b="1" lang="fr-FR" sz="1400" spc="-1" strike="noStrike">
                <a:solidFill>
                  <a:srgbClr val="000000"/>
                </a:solidFill>
                <a:latin typeface="Montserrat"/>
                <a:ea typeface="Montserrat"/>
              </a:rPr>
              <a:t>temps </a:t>
            </a:r>
            <a:r>
              <a:rPr b="0" lang="fr-FR" sz="1400" spc="-1" strike="noStrike">
                <a:solidFill>
                  <a:srgbClr val="000000"/>
                </a:solidFill>
                <a:latin typeface="Montserrat"/>
                <a:ea typeface="Montserrat"/>
              </a:rPr>
              <a:t>passé par la </a:t>
            </a:r>
            <a:r>
              <a:rPr b="1" lang="fr-FR" sz="1400" spc="-1" strike="noStrike">
                <a:solidFill>
                  <a:srgbClr val="000000"/>
                </a:solidFill>
                <a:latin typeface="Montserrat"/>
                <a:ea typeface="Montserrat"/>
              </a:rPr>
              <a:t>minorite des </a:t>
            </a:r>
            <a:r>
              <a:rPr b="0" lang="fr-FR" sz="1400" spc="-1" strike="noStrike">
                <a:solidFill>
                  <a:srgbClr val="000000"/>
                </a:solidFill>
                <a:latin typeface="Montserrat"/>
                <a:ea typeface="Montserrat"/>
              </a:rPr>
              <a:t>visiteurs du</a:t>
            </a:r>
            <a:r>
              <a:rPr b="1" lang="fr-FR" sz="1400" spc="-1" strike="noStrike">
                <a:solidFill>
                  <a:srgbClr val="000000"/>
                </a:solidFill>
                <a:latin typeface="Montserrat"/>
                <a:ea typeface="Montserrat"/>
              </a:rPr>
              <a:t> 2 à 10 heurs </a:t>
            </a:r>
            <a:endParaRPr b="0" lang="fr-FR" sz="1400" spc="-1" strike="noStrike">
              <a:solidFill>
                <a:srgbClr val="000000"/>
              </a:solidFill>
              <a:latin typeface="Arial"/>
            </a:endParaRPr>
          </a:p>
          <a:p>
            <a:pPr>
              <a:lnSpc>
                <a:spcPct val="115000"/>
              </a:lnSpc>
              <a:spcBef>
                <a:spcPts val="1199"/>
              </a:spcBef>
            </a:pPr>
            <a:endParaRPr b="0" lang="fr-FR" sz="1400" spc="-1" strike="noStrike">
              <a:solidFill>
                <a:srgbClr val="000000"/>
              </a:solidFill>
              <a:latin typeface="Arial"/>
            </a:endParaRPr>
          </a:p>
          <a:p>
            <a:pPr>
              <a:lnSpc>
                <a:spcPct val="115000"/>
              </a:lnSpc>
              <a:spcBef>
                <a:spcPts val="1199"/>
              </a:spcBef>
              <a:spcAft>
                <a:spcPts val="1199"/>
              </a:spcAft>
            </a:pPr>
            <a:r>
              <a:rPr b="0" lang="fr-FR" sz="1400" spc="-1" strike="noStrike">
                <a:solidFill>
                  <a:srgbClr val="000000"/>
                </a:solidFill>
                <a:latin typeface="Montserrat"/>
                <a:ea typeface="Montserrat"/>
              </a:rPr>
              <a:t> </a:t>
            </a:r>
            <a:endParaRPr b="0" lang="fr-FR" sz="1400" spc="-1" strike="noStrike">
              <a:solidFill>
                <a:srgbClr val="000000"/>
              </a:solidFill>
              <a:latin typeface="Arial"/>
            </a:endParaRPr>
          </a:p>
        </p:txBody>
      </p:sp>
      <p:pic>
        <p:nvPicPr>
          <p:cNvPr id="120" name="Google Shape;130;p23" descr=""/>
          <p:cNvPicPr/>
          <p:nvPr/>
        </p:nvPicPr>
        <p:blipFill>
          <a:blip r:embed="rId1"/>
          <a:stretch/>
        </p:blipFill>
        <p:spPr>
          <a:xfrm>
            <a:off x="4170240" y="887400"/>
            <a:ext cx="4812120" cy="4149360"/>
          </a:xfrm>
          <a:prstGeom prst="rect">
            <a:avLst/>
          </a:prstGeom>
          <a:ln>
            <a:noFill/>
          </a:ln>
        </p:spPr>
      </p:pic>
      <p:sp>
        <p:nvSpPr>
          <p:cNvPr id="121" name="CustomShape 3"/>
          <p:cNvSpPr/>
          <p:nvPr/>
        </p:nvSpPr>
        <p:spPr>
          <a:xfrm>
            <a:off x="301320" y="3880800"/>
            <a:ext cx="3753000" cy="399960"/>
          </a:xfrm>
          <a:prstGeom prst="rect">
            <a:avLst/>
          </a:prstGeom>
          <a:noFill/>
          <a:ln>
            <a:noFill/>
          </a:ln>
        </p:spPr>
        <p:style>
          <a:lnRef idx="0"/>
          <a:fillRef idx="0"/>
          <a:effectRef idx="0"/>
          <a:fontRef idx="minor"/>
        </p:style>
      </p:sp>
      <p:sp>
        <p:nvSpPr>
          <p:cNvPr id="122" name="CustomShape 4"/>
          <p:cNvSpPr/>
          <p:nvPr/>
        </p:nvSpPr>
        <p:spPr>
          <a:xfrm>
            <a:off x="500040" y="3446280"/>
            <a:ext cx="3753000" cy="1406520"/>
          </a:xfrm>
          <a:prstGeom prst="rect">
            <a:avLst/>
          </a:prstGeom>
          <a:solidFill>
            <a:srgbClr val="fff2cc"/>
          </a:solidFill>
          <a:ln>
            <a:noFill/>
          </a:ln>
        </p:spPr>
        <p:style>
          <a:lnRef idx="0"/>
          <a:fillRef idx="0"/>
          <a:effectRef idx="0"/>
          <a:fontRef idx="minor"/>
        </p:style>
        <p:txBody>
          <a:bodyPr tIns="91440" bIns="91440">
            <a:spAutoFit/>
          </a:bodyPr>
          <a:p>
            <a:pPr>
              <a:lnSpc>
                <a:spcPct val="115000"/>
              </a:lnSpc>
              <a:spcBef>
                <a:spcPts val="1199"/>
              </a:spcBef>
              <a:spcAft>
                <a:spcPts val="1199"/>
              </a:spcAft>
            </a:pPr>
            <a:r>
              <a:rPr b="0" lang="fr-FR" sz="1400" spc="-1" strike="noStrike">
                <a:solidFill>
                  <a:srgbClr val="000000"/>
                </a:solidFill>
                <a:latin typeface="Montserrat"/>
                <a:ea typeface="Montserrat"/>
              </a:rPr>
              <a:t> </a:t>
            </a:r>
            <a:r>
              <a:rPr b="0" lang="fr-FR" sz="1400" spc="-1" strike="noStrike">
                <a:solidFill>
                  <a:srgbClr val="000000"/>
                </a:solidFill>
                <a:latin typeface="Montserrat"/>
                <a:ea typeface="Montserrat"/>
              </a:rPr>
              <a:t>l’achat de la  nourritures augmente donc le temps passé sur le site baisse car on sait quoi acheter donc on a pas besoin d’investir autant du temps contrairement au produits  high-tech.</a:t>
            </a:r>
            <a:endParaRPr b="0" lang="fr-FR" sz="14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TextShape 1"/>
          <p:cNvSpPr txBox="1"/>
          <p:nvPr/>
        </p:nvSpPr>
        <p:spPr>
          <a:xfrm>
            <a:off x="5296680" y="993960"/>
            <a:ext cx="3619080" cy="2179800"/>
          </a:xfrm>
          <a:prstGeom prst="rect">
            <a:avLst/>
          </a:prstGeom>
          <a:noFill/>
          <a:ln>
            <a:noFill/>
          </a:ln>
        </p:spPr>
        <p:txBody>
          <a:bodyPr tIns="91440" bIns="91440">
            <a:noAutofit/>
          </a:bodyPr>
          <a:p>
            <a:pPr marL="457200" indent="-317160">
              <a:lnSpc>
                <a:spcPct val="95000"/>
              </a:lnSpc>
              <a:buClr>
                <a:srgbClr val="000000"/>
              </a:buClr>
              <a:buFont typeface="Montserrat"/>
              <a:buChar char="●"/>
            </a:pPr>
            <a:r>
              <a:rPr b="0" lang="fr-FR" sz="1400" spc="-1" strike="noStrike">
                <a:solidFill>
                  <a:srgbClr val="000000"/>
                </a:solidFill>
                <a:latin typeface="Montserrat"/>
                <a:ea typeface="Montserrat"/>
              </a:rPr>
              <a:t>la </a:t>
            </a:r>
            <a:r>
              <a:rPr b="1" lang="fr-FR" sz="1400" spc="-1" strike="noStrike">
                <a:solidFill>
                  <a:srgbClr val="000000"/>
                </a:solidFill>
                <a:latin typeface="Montserrat"/>
                <a:ea typeface="Montserrat"/>
              </a:rPr>
              <a:t>croissance</a:t>
            </a:r>
            <a:r>
              <a:rPr b="0" lang="fr-FR" sz="1400" spc="-1" strike="noStrike">
                <a:solidFill>
                  <a:srgbClr val="000000"/>
                </a:solidFill>
                <a:latin typeface="Montserrat"/>
                <a:ea typeface="Montserrat"/>
              </a:rPr>
              <a:t> exponentiel du </a:t>
            </a:r>
            <a:r>
              <a:rPr b="1" lang="fr-FR" sz="1400" spc="-1" strike="noStrike">
                <a:solidFill>
                  <a:srgbClr val="000000"/>
                </a:solidFill>
                <a:latin typeface="Montserrat"/>
                <a:ea typeface="Montserrat"/>
              </a:rPr>
              <a:t>CA</a:t>
            </a:r>
            <a:r>
              <a:rPr b="0" lang="fr-FR" sz="1400" spc="-1" strike="noStrike">
                <a:solidFill>
                  <a:srgbClr val="000000"/>
                </a:solidFill>
                <a:latin typeface="Montserrat"/>
                <a:ea typeface="Montserrat"/>
              </a:rPr>
              <a:t> ces derniers mois de </a:t>
            </a:r>
            <a:r>
              <a:rPr b="1" lang="fr-FR" sz="1400" spc="-1" strike="noStrike">
                <a:solidFill>
                  <a:srgbClr val="000000"/>
                </a:solidFill>
                <a:latin typeface="Montserrat"/>
                <a:ea typeface="Montserrat"/>
              </a:rPr>
              <a:t>catégorie de nourriture</a:t>
            </a:r>
            <a:r>
              <a:rPr b="0" lang="fr-FR" sz="1400" spc="-1" strike="noStrike">
                <a:solidFill>
                  <a:srgbClr val="000000"/>
                </a:solidFill>
                <a:latin typeface="Montserrat"/>
                <a:ea typeface="Montserrat"/>
              </a:rPr>
              <a:t> vas faire croître le chiffre d’affaire.</a:t>
            </a:r>
            <a:endParaRPr b="0" lang="fr-FR" sz="1400" spc="-1" strike="noStrike">
              <a:solidFill>
                <a:srgbClr val="000000"/>
              </a:solidFill>
              <a:latin typeface="Arial"/>
            </a:endParaRPr>
          </a:p>
          <a:p>
            <a:pPr marL="457200" indent="-317160">
              <a:lnSpc>
                <a:spcPct val="95000"/>
              </a:lnSpc>
              <a:buClr>
                <a:srgbClr val="000000"/>
              </a:buClr>
              <a:buFont typeface="Montserrat"/>
              <a:buChar char="●"/>
            </a:pPr>
            <a:r>
              <a:rPr b="0" lang="fr-FR" sz="1400" spc="-1" strike="noStrike">
                <a:solidFill>
                  <a:srgbClr val="000000"/>
                </a:solidFill>
                <a:latin typeface="Montserrat"/>
                <a:ea typeface="Montserrat"/>
              </a:rPr>
              <a:t>malgré la </a:t>
            </a:r>
            <a:r>
              <a:rPr b="1" lang="fr-FR" sz="1400" spc="-1" strike="noStrike">
                <a:solidFill>
                  <a:srgbClr val="000000"/>
                </a:solidFill>
                <a:latin typeface="Montserrat"/>
                <a:ea typeface="Montserrat"/>
              </a:rPr>
              <a:t>rupture</a:t>
            </a:r>
            <a:r>
              <a:rPr b="0" lang="fr-FR" sz="1400" spc="-1" strike="noStrike">
                <a:solidFill>
                  <a:srgbClr val="000000"/>
                </a:solidFill>
                <a:latin typeface="Montserrat"/>
                <a:ea typeface="Montserrat"/>
              </a:rPr>
              <a:t> de celui du </a:t>
            </a:r>
            <a:r>
              <a:rPr b="1" lang="fr-FR" sz="1400" spc="-1" strike="noStrike">
                <a:solidFill>
                  <a:srgbClr val="000000"/>
                </a:solidFill>
                <a:latin typeface="Montserrat"/>
                <a:ea typeface="Montserrat"/>
              </a:rPr>
              <a:t>high-tech</a:t>
            </a:r>
            <a:endParaRPr b="0" lang="fr-FR" sz="1400" spc="-1" strike="noStrike">
              <a:solidFill>
                <a:srgbClr val="000000"/>
              </a:solidFill>
              <a:latin typeface="Arial"/>
            </a:endParaRPr>
          </a:p>
        </p:txBody>
      </p:sp>
      <p:sp>
        <p:nvSpPr>
          <p:cNvPr id="124" name="CustomShape 2"/>
          <p:cNvSpPr/>
          <p:nvPr/>
        </p:nvSpPr>
        <p:spPr>
          <a:xfrm>
            <a:off x="372600" y="81720"/>
            <a:ext cx="8658000" cy="488160"/>
          </a:xfrm>
          <a:prstGeom prst="rect">
            <a:avLst/>
          </a:prstGeom>
          <a:noFill/>
          <a:ln>
            <a:noFill/>
          </a:ln>
        </p:spPr>
        <p:style>
          <a:lnRef idx="0"/>
          <a:fillRef idx="0"/>
          <a:effectRef idx="0"/>
          <a:fontRef idx="minor"/>
        </p:style>
        <p:txBody>
          <a:bodyPr tIns="91440" bIns="91440">
            <a:spAutoFit/>
          </a:bodyPr>
          <a:p>
            <a:pPr>
              <a:lnSpc>
                <a:spcPct val="100000"/>
              </a:lnSpc>
            </a:pPr>
            <a:r>
              <a:rPr b="1" lang="fr-FR" sz="2000" spc="-1" strike="noStrike">
                <a:solidFill>
                  <a:srgbClr val="000000"/>
                </a:solidFill>
                <a:latin typeface="Montserrat"/>
                <a:ea typeface="Montserrat"/>
              </a:rPr>
              <a:t>le CA augmentera t-il le mois prochain?</a:t>
            </a:r>
            <a:endParaRPr b="0" lang="fr-FR" sz="2000" spc="-1" strike="noStrike">
              <a:latin typeface="Arial"/>
            </a:endParaRPr>
          </a:p>
        </p:txBody>
      </p:sp>
      <p:pic>
        <p:nvPicPr>
          <p:cNvPr id="125" name="Google Shape;139;p24" descr=""/>
          <p:cNvPicPr/>
          <p:nvPr/>
        </p:nvPicPr>
        <p:blipFill>
          <a:blip r:embed="rId1"/>
          <a:stretch/>
        </p:blipFill>
        <p:spPr>
          <a:xfrm>
            <a:off x="146520" y="574200"/>
            <a:ext cx="5149800" cy="4464720"/>
          </a:xfrm>
          <a:prstGeom prst="rect">
            <a:avLst/>
          </a:prstGeom>
          <a:ln>
            <a:noFill/>
          </a:ln>
        </p:spPr>
      </p:pic>
      <p:sp>
        <p:nvSpPr>
          <p:cNvPr id="126" name="CustomShape 3"/>
          <p:cNvSpPr/>
          <p:nvPr/>
        </p:nvSpPr>
        <p:spPr>
          <a:xfrm>
            <a:off x="5296680" y="3590280"/>
            <a:ext cx="3564720" cy="916920"/>
          </a:xfrm>
          <a:prstGeom prst="rect">
            <a:avLst/>
          </a:prstGeom>
          <a:solidFill>
            <a:srgbClr val="fff2cc"/>
          </a:solidFill>
          <a:ln>
            <a:noFill/>
          </a:ln>
        </p:spPr>
        <p:style>
          <a:lnRef idx="0"/>
          <a:fillRef idx="0"/>
          <a:effectRef idx="0"/>
          <a:fontRef idx="minor"/>
        </p:style>
        <p:txBody>
          <a:bodyPr tIns="91440" bIns="91440">
            <a:spAutoFit/>
          </a:bodyPr>
          <a:p>
            <a:pPr>
              <a:lnSpc>
                <a:spcPct val="115000"/>
              </a:lnSpc>
              <a:spcAft>
                <a:spcPts val="1199"/>
              </a:spcAft>
            </a:pPr>
            <a:r>
              <a:rPr b="0" lang="fr-FR" sz="1400" spc="-1" strike="noStrike">
                <a:solidFill>
                  <a:srgbClr val="000000"/>
                </a:solidFill>
                <a:latin typeface="Montserrat"/>
                <a:ea typeface="Montserrat"/>
              </a:rPr>
              <a:t>la </a:t>
            </a:r>
            <a:r>
              <a:rPr b="1" lang="fr-FR" sz="1400" spc="-1" strike="noStrike">
                <a:solidFill>
                  <a:srgbClr val="000000"/>
                </a:solidFill>
                <a:latin typeface="Montserrat"/>
                <a:ea typeface="Montserrat"/>
              </a:rPr>
              <a:t>politique</a:t>
            </a:r>
            <a:r>
              <a:rPr b="0" lang="fr-FR" sz="1400" spc="-1" strike="noStrike">
                <a:solidFill>
                  <a:srgbClr val="000000"/>
                </a:solidFill>
                <a:latin typeface="Montserrat"/>
                <a:ea typeface="Montserrat"/>
              </a:rPr>
              <a:t> d'entreprise à changé et c’est réorientée vers la </a:t>
            </a:r>
            <a:r>
              <a:rPr b="1" lang="fr-FR" sz="1400" spc="-1" strike="noStrike">
                <a:solidFill>
                  <a:srgbClr val="000000"/>
                </a:solidFill>
                <a:latin typeface="Montserrat"/>
                <a:ea typeface="Montserrat"/>
              </a:rPr>
              <a:t>vente de nourriture </a:t>
            </a:r>
            <a:r>
              <a:rPr b="0" lang="fr-FR" sz="1400" spc="-1" strike="noStrike">
                <a:solidFill>
                  <a:srgbClr val="000000"/>
                </a:solidFill>
                <a:latin typeface="Montserrat"/>
                <a:ea typeface="Montserrat"/>
              </a:rPr>
              <a:t>(produits à bas prix)</a:t>
            </a:r>
            <a:endParaRPr b="0" lang="fr-FR" sz="14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TextShape 1"/>
          <p:cNvSpPr txBox="1"/>
          <p:nvPr/>
        </p:nvSpPr>
        <p:spPr>
          <a:xfrm>
            <a:off x="311760" y="444960"/>
            <a:ext cx="8520120" cy="572400"/>
          </a:xfrm>
          <a:prstGeom prst="rect">
            <a:avLst/>
          </a:prstGeom>
          <a:noFill/>
          <a:ln>
            <a:noFill/>
          </a:ln>
        </p:spPr>
        <p:txBody>
          <a:bodyPr tIns="91440" bIns="91440">
            <a:normAutofit/>
          </a:bodyPr>
          <a:p>
            <a:pPr>
              <a:lnSpc>
                <a:spcPct val="100000"/>
              </a:lnSpc>
            </a:pPr>
            <a:r>
              <a:rPr b="0" lang="fr-FR" sz="1600" spc="-1" strike="noStrike">
                <a:solidFill>
                  <a:srgbClr val="000000"/>
                </a:solidFill>
                <a:latin typeface="Arial"/>
                <a:ea typeface="Arial"/>
              </a:rPr>
              <a:t>Mission 01:</a:t>
            </a:r>
            <a:endParaRPr b="0" lang="fr-FR" sz="1600" spc="-1" strike="noStrike">
              <a:solidFill>
                <a:srgbClr val="000000"/>
              </a:solidFill>
              <a:latin typeface="Arial"/>
            </a:endParaRPr>
          </a:p>
        </p:txBody>
      </p:sp>
      <p:sp>
        <p:nvSpPr>
          <p:cNvPr id="88" name="TextShape 2"/>
          <p:cNvSpPr txBox="1"/>
          <p:nvPr/>
        </p:nvSpPr>
        <p:spPr>
          <a:xfrm>
            <a:off x="311760" y="897480"/>
            <a:ext cx="8520120" cy="1263600"/>
          </a:xfrm>
          <a:prstGeom prst="rect">
            <a:avLst/>
          </a:prstGeom>
          <a:solidFill>
            <a:srgbClr val="e6f4fa"/>
          </a:solidFill>
          <a:ln>
            <a:noFill/>
          </a:ln>
        </p:spPr>
        <p:txBody>
          <a:bodyPr tIns="91440" bIns="91440">
            <a:normAutofit fontScale="87000"/>
          </a:bodyPr>
          <a:p>
            <a:pPr marL="457200" indent="-304560">
              <a:lnSpc>
                <a:spcPct val="115000"/>
              </a:lnSpc>
              <a:buClr>
                <a:srgbClr val="000000"/>
              </a:buClr>
              <a:buFont typeface="Montserrat"/>
              <a:buAutoNum type="arabicPeriod"/>
            </a:pPr>
            <a:r>
              <a:rPr b="0" lang="fr-FR" sz="1200" spc="-1" strike="noStrike">
                <a:solidFill>
                  <a:srgbClr val="000000"/>
                </a:solidFill>
                <a:latin typeface="Montserrat"/>
                <a:ea typeface="Montserrat"/>
              </a:rPr>
              <a:t>Repérez le graphique présentant une anomalie. </a:t>
            </a:r>
            <a:endParaRPr b="0" lang="fr-FR" sz="1200" spc="-1" strike="noStrike">
              <a:solidFill>
                <a:srgbClr val="000000"/>
              </a:solidFill>
              <a:latin typeface="Arial"/>
            </a:endParaRPr>
          </a:p>
          <a:p>
            <a:pPr marL="457200" indent="-304560">
              <a:lnSpc>
                <a:spcPct val="115000"/>
              </a:lnSpc>
              <a:buClr>
                <a:srgbClr val="000000"/>
              </a:buClr>
              <a:buFont typeface="Montserrat"/>
              <a:buAutoNum type="arabicPeriod"/>
            </a:pPr>
            <a:r>
              <a:rPr b="0" lang="fr-FR" sz="1200" spc="-1" strike="noStrike">
                <a:solidFill>
                  <a:srgbClr val="000000"/>
                </a:solidFill>
                <a:latin typeface="Montserrat"/>
                <a:ea typeface="Montserrat"/>
              </a:rPr>
              <a:t>Que faites-vous ? </a:t>
            </a:r>
            <a:endParaRPr b="0" lang="fr-FR" sz="1200" spc="-1" strike="noStrike">
              <a:solidFill>
                <a:srgbClr val="000000"/>
              </a:solidFill>
              <a:latin typeface="Arial"/>
            </a:endParaRPr>
          </a:p>
          <a:p>
            <a:pPr marL="457200" indent="-304560">
              <a:lnSpc>
                <a:spcPct val="115000"/>
              </a:lnSpc>
              <a:buClr>
                <a:srgbClr val="000000"/>
              </a:buClr>
              <a:buFont typeface="Montserrat"/>
              <a:buAutoNum type="arabicPeriod"/>
            </a:pPr>
            <a:r>
              <a:rPr b="0" lang="fr-FR" sz="1200" spc="-1" strike="noStrike">
                <a:solidFill>
                  <a:srgbClr val="000000"/>
                </a:solidFill>
                <a:latin typeface="Montserrat"/>
                <a:ea typeface="Montserrat"/>
              </a:rPr>
              <a:t>Rédigez un bref mail de compte rendu à votre chef, en lui expliquant que pour le moment, vous ne savez pas d'où vient le problème, mais donnant quelques suppositions, et en précisant les personnes que vous avez contactées pour le régler.</a:t>
            </a:r>
            <a:endParaRPr b="0" lang="fr-FR" sz="1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TextShape 1"/>
          <p:cNvSpPr txBox="1"/>
          <p:nvPr/>
        </p:nvSpPr>
        <p:spPr>
          <a:xfrm>
            <a:off x="311760" y="201600"/>
            <a:ext cx="8520120" cy="572400"/>
          </a:xfrm>
          <a:prstGeom prst="rect">
            <a:avLst/>
          </a:prstGeom>
          <a:noFill/>
          <a:ln>
            <a:noFill/>
          </a:ln>
        </p:spPr>
        <p:txBody>
          <a:bodyPr tIns="91440" bIns="91440">
            <a:normAutofit/>
          </a:bodyPr>
          <a:p>
            <a:pPr algn="ctr">
              <a:lnSpc>
                <a:spcPct val="100000"/>
              </a:lnSpc>
            </a:pPr>
            <a:r>
              <a:rPr b="1" lang="fr-FR" sz="2020" spc="-1" strike="noStrike">
                <a:solidFill>
                  <a:srgbClr val="000000"/>
                </a:solidFill>
                <a:latin typeface="Montserrat"/>
                <a:ea typeface="Montserrat"/>
              </a:rPr>
              <a:t>Anomalie</a:t>
            </a:r>
            <a:endParaRPr b="0" lang="fr-FR" sz="2020" spc="-1" strike="noStrike">
              <a:solidFill>
                <a:srgbClr val="000000"/>
              </a:solidFill>
              <a:latin typeface="Arial"/>
            </a:endParaRPr>
          </a:p>
        </p:txBody>
      </p:sp>
      <p:sp>
        <p:nvSpPr>
          <p:cNvPr id="90" name="TextShape 2"/>
          <p:cNvSpPr txBox="1"/>
          <p:nvPr/>
        </p:nvSpPr>
        <p:spPr>
          <a:xfrm>
            <a:off x="-544680" y="2883960"/>
            <a:ext cx="9143640" cy="2419920"/>
          </a:xfrm>
          <a:prstGeom prst="rect">
            <a:avLst/>
          </a:prstGeom>
          <a:noFill/>
          <a:ln>
            <a:noFill/>
          </a:ln>
        </p:spPr>
        <p:txBody>
          <a:bodyPr tIns="91440" bIns="91440">
            <a:normAutofit/>
          </a:bodyPr>
          <a:p>
            <a:pPr>
              <a:lnSpc>
                <a:spcPct val="115000"/>
              </a:lnSpc>
            </a:pPr>
            <a:endParaRPr b="0" lang="fr-FR" sz="1400" spc="-1" strike="noStrike">
              <a:solidFill>
                <a:srgbClr val="000000"/>
              </a:solidFill>
              <a:latin typeface="Arial"/>
            </a:endParaRPr>
          </a:p>
          <a:p>
            <a:pPr>
              <a:lnSpc>
                <a:spcPct val="115000"/>
              </a:lnSpc>
              <a:spcBef>
                <a:spcPts val="1199"/>
              </a:spcBef>
              <a:spcAft>
                <a:spcPts val="1199"/>
              </a:spcAft>
            </a:pPr>
            <a:endParaRPr b="0" lang="fr-FR" sz="1400" spc="-1" strike="noStrike">
              <a:solidFill>
                <a:srgbClr val="000000"/>
              </a:solidFill>
              <a:latin typeface="Arial"/>
            </a:endParaRPr>
          </a:p>
        </p:txBody>
      </p:sp>
      <p:pic>
        <p:nvPicPr>
          <p:cNvPr id="91" name="Google Shape;69;p15" descr=""/>
          <p:cNvPicPr/>
          <p:nvPr/>
        </p:nvPicPr>
        <p:blipFill>
          <a:blip r:embed="rId1"/>
          <a:stretch/>
        </p:blipFill>
        <p:spPr>
          <a:xfrm>
            <a:off x="0" y="827640"/>
            <a:ext cx="8977680" cy="2877120"/>
          </a:xfrm>
          <a:prstGeom prst="rect">
            <a:avLst/>
          </a:prstGeom>
          <a:ln>
            <a:noFill/>
          </a:ln>
        </p:spPr>
      </p:pic>
      <p:sp>
        <p:nvSpPr>
          <p:cNvPr id="92" name="CustomShape 3"/>
          <p:cNvSpPr/>
          <p:nvPr/>
        </p:nvSpPr>
        <p:spPr>
          <a:xfrm>
            <a:off x="1183680" y="706680"/>
            <a:ext cx="6776640" cy="396360"/>
          </a:xfrm>
          <a:prstGeom prst="rect">
            <a:avLst/>
          </a:prstGeom>
          <a:noFill/>
          <a:ln>
            <a:noFill/>
          </a:ln>
        </p:spPr>
        <p:style>
          <a:lnRef idx="0"/>
          <a:fillRef idx="0"/>
          <a:effectRef idx="0"/>
          <a:fontRef idx="minor"/>
        </p:style>
        <p:txBody>
          <a:bodyPr tIns="91440" bIns="91440">
            <a:spAutoFit/>
          </a:bodyPr>
          <a:p>
            <a:pPr algn="ctr">
              <a:lnSpc>
                <a:spcPct val="100000"/>
              </a:lnSpc>
            </a:pPr>
            <a:r>
              <a:rPr b="0" lang="fr-FR" sz="1400" spc="-1" strike="noStrike">
                <a:solidFill>
                  <a:srgbClr val="000000"/>
                </a:solidFill>
                <a:latin typeface="Montserrat"/>
                <a:ea typeface="Montserrat"/>
              </a:rPr>
              <a:t>le graphe représentant une anomalie </a:t>
            </a:r>
            <a:endParaRPr b="0" lang="fr-FR" sz="1400" spc="-1" strike="noStrike">
              <a:latin typeface="Arial"/>
            </a:endParaRPr>
          </a:p>
        </p:txBody>
      </p:sp>
      <p:sp>
        <p:nvSpPr>
          <p:cNvPr id="93" name="CustomShape 4"/>
          <p:cNvSpPr/>
          <p:nvPr/>
        </p:nvSpPr>
        <p:spPr>
          <a:xfrm>
            <a:off x="560160" y="3591000"/>
            <a:ext cx="8294040" cy="396360"/>
          </a:xfrm>
          <a:prstGeom prst="rect">
            <a:avLst/>
          </a:prstGeom>
          <a:noFill/>
          <a:ln>
            <a:noFill/>
          </a:ln>
        </p:spPr>
        <p:style>
          <a:lnRef idx="0"/>
          <a:fillRef idx="0"/>
          <a:effectRef idx="0"/>
          <a:fontRef idx="minor"/>
        </p:style>
        <p:txBody>
          <a:bodyPr tIns="91440" bIns="91440">
            <a:spAutoFit/>
          </a:bodyPr>
          <a:p>
            <a:pPr marL="457200" indent="-317160">
              <a:lnSpc>
                <a:spcPct val="100000"/>
              </a:lnSpc>
              <a:buClr>
                <a:srgbClr val="000000"/>
              </a:buClr>
              <a:buFont typeface="Arial"/>
              <a:buChar char="●"/>
            </a:pPr>
            <a:r>
              <a:rPr b="0" lang="fr-FR" sz="1400" spc="-1" strike="noStrike">
                <a:solidFill>
                  <a:srgbClr val="000000"/>
                </a:solidFill>
                <a:latin typeface="Arial"/>
                <a:ea typeface="Arial"/>
              </a:rPr>
              <a:t>on remarque que le site n’est visité que du 00:00 à 03:00 ce qui n’ est pas logique  </a:t>
            </a:r>
            <a:endParaRPr b="0" lang="fr-FR" sz="1400" spc="-1" strike="noStrike">
              <a:latin typeface="Arial"/>
            </a:endParaRPr>
          </a:p>
        </p:txBody>
      </p:sp>
      <p:sp>
        <p:nvSpPr>
          <p:cNvPr id="94" name="CustomShape 5"/>
          <p:cNvSpPr/>
          <p:nvPr/>
        </p:nvSpPr>
        <p:spPr>
          <a:xfrm>
            <a:off x="173880" y="3991320"/>
            <a:ext cx="8803800" cy="1035720"/>
          </a:xfrm>
          <a:prstGeom prst="rect">
            <a:avLst/>
          </a:prstGeom>
          <a:solidFill>
            <a:srgbClr val="fff2cc"/>
          </a:solidFill>
          <a:ln>
            <a:noFill/>
          </a:ln>
        </p:spPr>
        <p:style>
          <a:lnRef idx="0"/>
          <a:fillRef idx="0"/>
          <a:effectRef idx="0"/>
          <a:fontRef idx="minor"/>
        </p:style>
        <p:txBody>
          <a:bodyPr tIns="91440" bIns="91440">
            <a:spAutoFit/>
          </a:bodyPr>
          <a:p>
            <a:pPr marL="457200" indent="-317160">
              <a:lnSpc>
                <a:spcPct val="100000"/>
              </a:lnSpc>
              <a:buClr>
                <a:srgbClr val="000000"/>
              </a:buClr>
              <a:buFont typeface="Arial"/>
              <a:buChar char="●"/>
            </a:pPr>
            <a:r>
              <a:rPr b="0" lang="fr-FR" sz="1400" spc="-1" strike="noStrike">
                <a:solidFill>
                  <a:srgbClr val="000000"/>
                </a:solidFill>
                <a:latin typeface="Arial"/>
                <a:ea typeface="Arial"/>
              </a:rPr>
              <a:t>je suppose que c’est due au mal fonctionnement du système qui comptabilise le nombre de visite sur le site .  </a:t>
            </a:r>
            <a:endParaRPr b="0" lang="fr-FR" sz="1400" spc="-1" strike="noStrike">
              <a:latin typeface="Arial"/>
            </a:endParaRPr>
          </a:p>
          <a:p>
            <a:pPr marL="457200" indent="-317160">
              <a:lnSpc>
                <a:spcPct val="100000"/>
              </a:lnSpc>
              <a:buClr>
                <a:srgbClr val="000000"/>
              </a:buClr>
              <a:buFont typeface="Arial"/>
              <a:buChar char="●"/>
            </a:pPr>
            <a:r>
              <a:rPr b="0" lang="fr-FR" sz="1400" spc="-1" strike="noStrike">
                <a:solidFill>
                  <a:srgbClr val="000000"/>
                </a:solidFill>
                <a:latin typeface="Arial"/>
                <a:ea typeface="Arial"/>
              </a:rPr>
              <a:t>je dois faire appelle à la personne qui a mit en place le programme de comptage  (le développeur) </a:t>
            </a:r>
            <a:endParaRPr b="0" lang="fr-FR" sz="1400" spc="-1" strike="noStrike">
              <a:latin typeface="Arial"/>
            </a:endParaRPr>
          </a:p>
          <a:p>
            <a:pPr>
              <a:lnSpc>
                <a:spcPct val="100000"/>
              </a:lnSpc>
            </a:pPr>
            <a:endParaRPr b="0" lang="fr-FR" sz="14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TextShape 1"/>
          <p:cNvSpPr txBox="1"/>
          <p:nvPr/>
        </p:nvSpPr>
        <p:spPr>
          <a:xfrm>
            <a:off x="311760" y="416520"/>
            <a:ext cx="8520120" cy="572400"/>
          </a:xfrm>
          <a:prstGeom prst="rect">
            <a:avLst/>
          </a:prstGeom>
          <a:noFill/>
          <a:ln>
            <a:noFill/>
          </a:ln>
        </p:spPr>
        <p:txBody>
          <a:bodyPr tIns="91440" bIns="91440">
            <a:normAutofit/>
          </a:bodyPr>
          <a:p>
            <a:pPr>
              <a:lnSpc>
                <a:spcPct val="100000"/>
              </a:lnSpc>
            </a:pPr>
            <a:r>
              <a:rPr b="1" lang="fr-FR" sz="2000" spc="-1" strike="noStrike">
                <a:solidFill>
                  <a:srgbClr val="000000"/>
                </a:solidFill>
                <a:latin typeface="Montserrat"/>
                <a:ea typeface="Montserrat"/>
              </a:rPr>
              <a:t>Email</a:t>
            </a:r>
            <a:endParaRPr b="0" lang="fr-FR" sz="2000" spc="-1" strike="noStrike">
              <a:solidFill>
                <a:srgbClr val="000000"/>
              </a:solidFill>
              <a:latin typeface="Arial"/>
            </a:endParaRPr>
          </a:p>
        </p:txBody>
      </p:sp>
      <p:sp>
        <p:nvSpPr>
          <p:cNvPr id="96" name="TextShape 2"/>
          <p:cNvSpPr txBox="1"/>
          <p:nvPr/>
        </p:nvSpPr>
        <p:spPr>
          <a:xfrm>
            <a:off x="311760" y="1152360"/>
            <a:ext cx="8520120" cy="3416040"/>
          </a:xfrm>
          <a:prstGeom prst="rect">
            <a:avLst/>
          </a:prstGeom>
          <a:noFill/>
          <a:ln>
            <a:noFill/>
          </a:ln>
        </p:spPr>
        <p:txBody>
          <a:bodyPr tIns="91440" bIns="91440">
            <a:normAutofit fontScale="94000"/>
          </a:bodyPr>
          <a:p>
            <a:pPr>
              <a:lnSpc>
                <a:spcPct val="115000"/>
              </a:lnSpc>
            </a:pPr>
            <a:r>
              <a:rPr b="0" lang="fr-FR" sz="1400" spc="-1" strike="noStrike">
                <a:solidFill>
                  <a:srgbClr val="000000"/>
                </a:solidFill>
                <a:latin typeface="Montserrat"/>
                <a:ea typeface="Montserrat"/>
              </a:rPr>
              <a:t>Bonjour,</a:t>
            </a:r>
            <a:endParaRPr b="0" lang="fr-FR" sz="1400" spc="-1" strike="noStrike">
              <a:solidFill>
                <a:srgbClr val="000000"/>
              </a:solidFill>
              <a:latin typeface="Arial"/>
            </a:endParaRPr>
          </a:p>
          <a:p>
            <a:pPr>
              <a:lnSpc>
                <a:spcPct val="115000"/>
              </a:lnSpc>
              <a:spcBef>
                <a:spcPts val="1199"/>
              </a:spcBef>
            </a:pPr>
            <a:r>
              <a:rPr b="0" lang="fr-FR" sz="1400" spc="-1" strike="noStrike">
                <a:solidFill>
                  <a:srgbClr val="000000"/>
                </a:solidFill>
                <a:highlight>
                  <a:srgbClr val="ffffff"/>
                </a:highlight>
                <a:latin typeface="Montserrat"/>
                <a:ea typeface="Montserrat"/>
              </a:rPr>
              <a:t> </a:t>
            </a:r>
            <a:r>
              <a:rPr b="0" lang="fr-FR" sz="1400" spc="-1" strike="noStrike">
                <a:solidFill>
                  <a:srgbClr val="000000"/>
                </a:solidFill>
                <a:highlight>
                  <a:srgbClr val="ffffff"/>
                </a:highlight>
                <a:latin typeface="Montserrat"/>
                <a:ea typeface="Montserrat"/>
              </a:rPr>
              <a:t>j'ai fait tourner hier les quelques scripts qui me sortent automatiquement les graphiques. J'ai vu que l'on était </a:t>
            </a:r>
            <a:r>
              <a:rPr b="1" lang="fr-FR" sz="1400" spc="-1" strike="noStrike">
                <a:solidFill>
                  <a:srgbClr val="000000"/>
                </a:solidFill>
                <a:highlight>
                  <a:srgbClr val="ffffff"/>
                </a:highlight>
                <a:latin typeface="Montserrat"/>
                <a:ea typeface="Montserrat"/>
              </a:rPr>
              <a:t>en baisse de CA </a:t>
            </a:r>
            <a:r>
              <a:rPr b="0" lang="fr-FR" sz="1400" spc="-1" strike="noStrike">
                <a:solidFill>
                  <a:srgbClr val="000000"/>
                </a:solidFill>
                <a:highlight>
                  <a:srgbClr val="ffffff"/>
                </a:highlight>
                <a:latin typeface="Montserrat"/>
                <a:ea typeface="Montserrat"/>
              </a:rPr>
              <a:t>ce dernier mois</a:t>
            </a:r>
            <a:r>
              <a:rPr b="1" lang="fr-FR" sz="1400" spc="-1" strike="noStrike">
                <a:solidFill>
                  <a:srgbClr val="000000"/>
                </a:solidFill>
                <a:highlight>
                  <a:srgbClr val="ffffff"/>
                </a:highlight>
                <a:latin typeface="Montserrat"/>
                <a:ea typeface="Montserrat"/>
              </a:rPr>
              <a:t> </a:t>
            </a:r>
            <a:r>
              <a:rPr b="0" lang="fr-FR" sz="1400" spc="-1" strike="noStrike">
                <a:solidFill>
                  <a:srgbClr val="000000"/>
                </a:solidFill>
                <a:highlight>
                  <a:srgbClr val="ffffff"/>
                </a:highlight>
                <a:latin typeface="Montserrat"/>
                <a:ea typeface="Montserrat"/>
              </a:rPr>
              <a:t>, je n'ai jamais vu ça sur les 12 derniers mois. </a:t>
            </a:r>
            <a:endParaRPr b="0" lang="fr-FR" sz="1400" spc="-1" strike="noStrike">
              <a:solidFill>
                <a:srgbClr val="000000"/>
              </a:solidFill>
              <a:latin typeface="Arial"/>
            </a:endParaRPr>
          </a:p>
          <a:p>
            <a:pPr>
              <a:lnSpc>
                <a:spcPct val="115000"/>
              </a:lnSpc>
              <a:spcBef>
                <a:spcPts val="1199"/>
              </a:spcBef>
            </a:pPr>
            <a:r>
              <a:rPr b="0" lang="fr-FR" sz="1400" spc="-1" strike="noStrike">
                <a:solidFill>
                  <a:srgbClr val="000000"/>
                </a:solidFill>
                <a:highlight>
                  <a:srgbClr val="ffffff"/>
                </a:highlight>
                <a:latin typeface="Montserrat"/>
                <a:ea typeface="Montserrat"/>
              </a:rPr>
              <a:t>D'après les graphes  j’ai repéré une </a:t>
            </a:r>
            <a:r>
              <a:rPr b="1" lang="fr-FR" sz="1400" spc="-1" strike="noStrike">
                <a:solidFill>
                  <a:srgbClr val="000000"/>
                </a:solidFill>
                <a:highlight>
                  <a:srgbClr val="ffffff"/>
                </a:highlight>
                <a:latin typeface="Montserrat"/>
                <a:ea typeface="Montserrat"/>
              </a:rPr>
              <a:t>anomalie</a:t>
            </a:r>
            <a:r>
              <a:rPr b="0" lang="fr-FR" sz="1400" spc="-1" strike="noStrike">
                <a:solidFill>
                  <a:srgbClr val="000000"/>
                </a:solidFill>
                <a:highlight>
                  <a:srgbClr val="ffffff"/>
                </a:highlight>
                <a:latin typeface="Montserrat"/>
                <a:ea typeface="Montserrat"/>
              </a:rPr>
              <a:t> qui montre que </a:t>
            </a:r>
            <a:r>
              <a:rPr b="1" lang="fr-FR" sz="1400" spc="-1" strike="noStrike">
                <a:solidFill>
                  <a:srgbClr val="000000"/>
                </a:solidFill>
                <a:highlight>
                  <a:srgbClr val="ffffff"/>
                </a:highlight>
                <a:latin typeface="Montserrat"/>
                <a:ea typeface="Montserrat"/>
              </a:rPr>
              <a:t>le site est visité que dans une courte période de la journée</a:t>
            </a:r>
            <a:r>
              <a:rPr b="0" lang="fr-FR" sz="1400" spc="-1" strike="noStrike">
                <a:solidFill>
                  <a:srgbClr val="000000"/>
                </a:solidFill>
                <a:highlight>
                  <a:srgbClr val="ffffff"/>
                </a:highlight>
                <a:latin typeface="Montserrat"/>
                <a:ea typeface="Montserrat"/>
              </a:rPr>
              <a:t> ( de 00:00 à 03 h ), après il n'y a aucune visite,  ce qui n est pas logique.</a:t>
            </a:r>
            <a:endParaRPr b="0" lang="fr-FR" sz="1400" spc="-1" strike="noStrike">
              <a:solidFill>
                <a:srgbClr val="000000"/>
              </a:solidFill>
              <a:latin typeface="Arial"/>
            </a:endParaRPr>
          </a:p>
          <a:p>
            <a:pPr>
              <a:lnSpc>
                <a:spcPct val="115000"/>
              </a:lnSpc>
              <a:spcBef>
                <a:spcPts val="1199"/>
              </a:spcBef>
            </a:pPr>
            <a:r>
              <a:rPr b="0" lang="fr-FR" sz="1400" spc="-1" strike="noStrike">
                <a:solidFill>
                  <a:srgbClr val="000000"/>
                </a:solidFill>
                <a:highlight>
                  <a:srgbClr val="ffffff"/>
                </a:highlight>
                <a:latin typeface="Montserrat"/>
                <a:ea typeface="Montserrat"/>
              </a:rPr>
              <a:t>Je suppose qu’il y’a un problème technique au niveau du </a:t>
            </a:r>
            <a:r>
              <a:rPr b="1" lang="fr-FR" sz="1400" spc="-1" strike="noStrike">
                <a:solidFill>
                  <a:srgbClr val="000000"/>
                </a:solidFill>
                <a:highlight>
                  <a:srgbClr val="ffffff"/>
                </a:highlight>
                <a:latin typeface="Montserrat"/>
                <a:ea typeface="Montserrat"/>
              </a:rPr>
              <a:t>système de comptage.</a:t>
            </a:r>
            <a:endParaRPr b="0" lang="fr-FR" sz="1400" spc="-1" strike="noStrike">
              <a:solidFill>
                <a:srgbClr val="000000"/>
              </a:solidFill>
              <a:latin typeface="Arial"/>
            </a:endParaRPr>
          </a:p>
          <a:p>
            <a:pPr>
              <a:lnSpc>
                <a:spcPct val="115000"/>
              </a:lnSpc>
              <a:spcBef>
                <a:spcPts val="1199"/>
              </a:spcBef>
            </a:pPr>
            <a:r>
              <a:rPr b="0" lang="fr-FR" sz="1400" spc="-1" strike="noStrike">
                <a:solidFill>
                  <a:srgbClr val="000000"/>
                </a:solidFill>
                <a:highlight>
                  <a:srgbClr val="ffffff"/>
                </a:highlight>
                <a:latin typeface="Montserrat"/>
                <a:ea typeface="Montserrat"/>
              </a:rPr>
              <a:t>je v’ai essayer de contacter le </a:t>
            </a:r>
            <a:r>
              <a:rPr b="1" lang="fr-FR" sz="1400" spc="-1" strike="noStrike">
                <a:solidFill>
                  <a:srgbClr val="000000"/>
                </a:solidFill>
                <a:highlight>
                  <a:srgbClr val="ffffff"/>
                </a:highlight>
                <a:latin typeface="Montserrat"/>
                <a:ea typeface="Montserrat"/>
              </a:rPr>
              <a:t>développeur</a:t>
            </a:r>
            <a:r>
              <a:rPr b="0" lang="fr-FR" sz="1400" spc="-1" strike="noStrike">
                <a:solidFill>
                  <a:srgbClr val="000000"/>
                </a:solidFill>
                <a:highlight>
                  <a:srgbClr val="ffffff"/>
                </a:highlight>
                <a:latin typeface="Montserrat"/>
                <a:ea typeface="Montserrat"/>
              </a:rPr>
              <a:t> qui l’a mit en place.</a:t>
            </a:r>
            <a:endParaRPr b="0" lang="fr-FR" sz="1400" spc="-1" strike="noStrike">
              <a:solidFill>
                <a:srgbClr val="000000"/>
              </a:solidFill>
              <a:latin typeface="Arial"/>
            </a:endParaRPr>
          </a:p>
          <a:p>
            <a:pPr>
              <a:lnSpc>
                <a:spcPct val="115000"/>
              </a:lnSpc>
              <a:spcBef>
                <a:spcPts val="1199"/>
              </a:spcBef>
            </a:pPr>
            <a:r>
              <a:rPr b="0" lang="fr-FR" sz="1400" spc="-1" strike="noStrike">
                <a:solidFill>
                  <a:srgbClr val="000000"/>
                </a:solidFill>
                <a:highlight>
                  <a:srgbClr val="ffffff"/>
                </a:highlight>
                <a:latin typeface="Montserrat"/>
                <a:ea typeface="Montserrat"/>
              </a:rPr>
              <a:t>Bien, cordialement.</a:t>
            </a:r>
            <a:endParaRPr b="0" lang="fr-FR" sz="1400" spc="-1" strike="noStrike">
              <a:solidFill>
                <a:srgbClr val="000000"/>
              </a:solidFill>
              <a:latin typeface="Arial"/>
            </a:endParaRPr>
          </a:p>
          <a:p>
            <a:pPr>
              <a:lnSpc>
                <a:spcPct val="115000"/>
              </a:lnSpc>
              <a:spcBef>
                <a:spcPts val="1199"/>
              </a:spcBef>
              <a:spcAft>
                <a:spcPts val="1199"/>
              </a:spcAft>
            </a:pPr>
            <a:endParaRPr b="0" lang="fr-FR"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 name="TextShape 1"/>
          <p:cNvSpPr txBox="1"/>
          <p:nvPr/>
        </p:nvSpPr>
        <p:spPr>
          <a:xfrm>
            <a:off x="311760" y="444960"/>
            <a:ext cx="8520120" cy="572400"/>
          </a:xfrm>
          <a:prstGeom prst="rect">
            <a:avLst/>
          </a:prstGeom>
          <a:noFill/>
          <a:ln>
            <a:noFill/>
          </a:ln>
        </p:spPr>
        <p:txBody>
          <a:bodyPr tIns="91440" bIns="91440">
            <a:normAutofit/>
          </a:bodyPr>
          <a:p>
            <a:pPr>
              <a:lnSpc>
                <a:spcPct val="100000"/>
              </a:lnSpc>
            </a:pPr>
            <a:r>
              <a:rPr b="1" lang="fr-FR" sz="1800" spc="-1" strike="noStrike">
                <a:solidFill>
                  <a:srgbClr val="000000"/>
                </a:solidFill>
                <a:latin typeface="Montserrat"/>
                <a:ea typeface="Montserrat"/>
              </a:rPr>
              <a:t>Mission 02:</a:t>
            </a:r>
            <a:endParaRPr b="0" lang="fr-FR" sz="1800" spc="-1" strike="noStrike">
              <a:solidFill>
                <a:srgbClr val="000000"/>
              </a:solidFill>
              <a:latin typeface="Arial"/>
            </a:endParaRPr>
          </a:p>
        </p:txBody>
      </p:sp>
      <p:sp>
        <p:nvSpPr>
          <p:cNvPr id="98" name="TextShape 2"/>
          <p:cNvSpPr txBox="1"/>
          <p:nvPr/>
        </p:nvSpPr>
        <p:spPr>
          <a:xfrm>
            <a:off x="265320" y="955440"/>
            <a:ext cx="8520120" cy="4129920"/>
          </a:xfrm>
          <a:prstGeom prst="rect">
            <a:avLst/>
          </a:prstGeom>
          <a:solidFill>
            <a:srgbClr val="e6f4fa"/>
          </a:solidFill>
          <a:ln>
            <a:noFill/>
          </a:ln>
        </p:spPr>
        <p:txBody>
          <a:bodyPr tIns="91440" bIns="91440">
            <a:normAutofit fontScale="1000"/>
          </a:bodyPr>
          <a:p>
            <a:pPr>
              <a:lnSpc>
                <a:spcPct val="115000"/>
              </a:lnSpc>
              <a:spcBef>
                <a:spcPts val="799"/>
              </a:spcBef>
            </a:pPr>
            <a:r>
              <a:rPr b="0" lang="fr-FR" sz="5600" spc="-1" strike="noStrike">
                <a:solidFill>
                  <a:srgbClr val="000000"/>
                </a:solidFill>
                <a:latin typeface="Montserrat"/>
                <a:ea typeface="Montserrat"/>
              </a:rPr>
              <a:t>Effectuez une courte présentation avec un logiciel adapté, en ne sélectionnant que les 5 graphiques les plus pertinents parmi ceux que votre script a générés. Attention à votre choix, car vos 5 graphiques devront impérativement rendre compte de toutes les dimensions suivantes :</a:t>
            </a:r>
            <a:endParaRPr b="0" lang="fr-FR" sz="5600" spc="-1" strike="noStrike">
              <a:solidFill>
                <a:srgbClr val="000000"/>
              </a:solidFill>
              <a:latin typeface="Arial"/>
            </a:endParaRPr>
          </a:p>
          <a:p>
            <a:pPr marL="457200" indent="-317160">
              <a:lnSpc>
                <a:spcPct val="115000"/>
              </a:lnSpc>
              <a:spcBef>
                <a:spcPts val="1199"/>
              </a:spcBef>
              <a:buClr>
                <a:srgbClr val="000000"/>
              </a:buClr>
              <a:buFont typeface="Montserrat"/>
              <a:buChar char="●"/>
            </a:pPr>
            <a:r>
              <a:rPr b="0" lang="fr-FR" sz="5600" spc="-1" strike="noStrike">
                <a:solidFill>
                  <a:srgbClr val="000000"/>
                </a:solidFill>
                <a:latin typeface="Montserrat"/>
                <a:ea typeface="Montserrat"/>
              </a:rPr>
              <a:t>proportion des ventes par catégorie de produit ;</a:t>
            </a:r>
            <a:endParaRPr b="0" lang="fr-FR" sz="5600" spc="-1" strike="noStrike">
              <a:solidFill>
                <a:srgbClr val="000000"/>
              </a:solidFill>
              <a:latin typeface="Arial"/>
            </a:endParaRPr>
          </a:p>
          <a:p>
            <a:pPr marL="457200" indent="-317160">
              <a:lnSpc>
                <a:spcPct val="115000"/>
              </a:lnSpc>
              <a:buClr>
                <a:srgbClr val="000000"/>
              </a:buClr>
              <a:buFont typeface="Montserrat"/>
              <a:buChar char="●"/>
            </a:pPr>
            <a:r>
              <a:rPr b="0" lang="fr-FR" sz="5600" spc="-1" strike="noStrike">
                <a:solidFill>
                  <a:srgbClr val="000000"/>
                </a:solidFill>
                <a:latin typeface="Montserrat"/>
                <a:ea typeface="Montserrat"/>
              </a:rPr>
              <a:t>montant des achats des clients (montant du panier) ;</a:t>
            </a:r>
            <a:endParaRPr b="0" lang="fr-FR" sz="5600" spc="-1" strike="noStrike">
              <a:solidFill>
                <a:srgbClr val="000000"/>
              </a:solidFill>
              <a:latin typeface="Arial"/>
            </a:endParaRPr>
          </a:p>
          <a:p>
            <a:pPr marL="457200" indent="-317160">
              <a:lnSpc>
                <a:spcPct val="115000"/>
              </a:lnSpc>
              <a:buClr>
                <a:srgbClr val="000000"/>
              </a:buClr>
              <a:buFont typeface="Montserrat"/>
              <a:buChar char="●"/>
            </a:pPr>
            <a:r>
              <a:rPr b="0" lang="fr-FR" sz="5600" spc="-1" strike="noStrike">
                <a:solidFill>
                  <a:srgbClr val="000000"/>
                </a:solidFill>
                <a:latin typeface="Montserrat"/>
                <a:ea typeface="Montserrat"/>
              </a:rPr>
              <a:t>évolution du chiffre d'affaires ;</a:t>
            </a:r>
            <a:endParaRPr b="0" lang="fr-FR" sz="5600" spc="-1" strike="noStrike">
              <a:solidFill>
                <a:srgbClr val="000000"/>
              </a:solidFill>
              <a:latin typeface="Arial"/>
            </a:endParaRPr>
          </a:p>
          <a:p>
            <a:pPr marL="457200" indent="-317160">
              <a:lnSpc>
                <a:spcPct val="115000"/>
              </a:lnSpc>
              <a:buClr>
                <a:srgbClr val="000000"/>
              </a:buClr>
              <a:buFont typeface="Montserrat"/>
              <a:buChar char="●"/>
            </a:pPr>
            <a:r>
              <a:rPr b="0" lang="fr-FR" sz="5600" spc="-1" strike="noStrike">
                <a:solidFill>
                  <a:srgbClr val="000000"/>
                </a:solidFill>
                <a:latin typeface="Montserrat"/>
                <a:ea typeface="Montserrat"/>
              </a:rPr>
              <a:t>évolution du nombre d'achats des clients ;</a:t>
            </a:r>
            <a:endParaRPr b="0" lang="fr-FR" sz="5600" spc="-1" strike="noStrike">
              <a:solidFill>
                <a:srgbClr val="000000"/>
              </a:solidFill>
              <a:latin typeface="Arial"/>
            </a:endParaRPr>
          </a:p>
          <a:p>
            <a:pPr marL="457200" indent="-317160">
              <a:lnSpc>
                <a:spcPct val="115000"/>
              </a:lnSpc>
              <a:buClr>
                <a:srgbClr val="000000"/>
              </a:buClr>
              <a:buFont typeface="Montserrat"/>
              <a:buChar char="●"/>
            </a:pPr>
            <a:r>
              <a:rPr b="0" lang="fr-FR" sz="5600" spc="-1" strike="noStrike">
                <a:solidFill>
                  <a:srgbClr val="000000"/>
                </a:solidFill>
                <a:latin typeface="Montserrat"/>
                <a:ea typeface="Montserrat"/>
              </a:rPr>
              <a:t>évolution du ratio (nombre de visites/nombre d'achats des clients) au cours du temps ;</a:t>
            </a:r>
            <a:endParaRPr b="0" lang="fr-FR" sz="5600" spc="-1" strike="noStrike">
              <a:solidFill>
                <a:srgbClr val="000000"/>
              </a:solidFill>
              <a:latin typeface="Arial"/>
            </a:endParaRPr>
          </a:p>
          <a:p>
            <a:pPr marL="457200" indent="-317160">
              <a:lnSpc>
                <a:spcPct val="115000"/>
              </a:lnSpc>
              <a:buClr>
                <a:srgbClr val="000000"/>
              </a:buClr>
              <a:buFont typeface="Montserrat"/>
              <a:buChar char="●"/>
            </a:pPr>
            <a:r>
              <a:rPr b="0" lang="fr-FR" sz="5600" spc="-1" strike="noStrike">
                <a:solidFill>
                  <a:srgbClr val="000000"/>
                </a:solidFill>
                <a:latin typeface="Montserrat"/>
                <a:ea typeface="Montserrat"/>
              </a:rPr>
              <a:t>évolution du nombre de visites sur le site web au cours du temps ;</a:t>
            </a:r>
            <a:endParaRPr b="0" lang="fr-FR" sz="5600" spc="-1" strike="noStrike">
              <a:solidFill>
                <a:srgbClr val="000000"/>
              </a:solidFill>
              <a:latin typeface="Arial"/>
            </a:endParaRPr>
          </a:p>
          <a:p>
            <a:pPr marL="457200" indent="-317160">
              <a:lnSpc>
                <a:spcPct val="115000"/>
              </a:lnSpc>
              <a:buClr>
                <a:srgbClr val="000000"/>
              </a:buClr>
              <a:buFont typeface="Montserrat"/>
              <a:buChar char="●"/>
            </a:pPr>
            <a:r>
              <a:rPr b="0" lang="fr-FR" sz="5600" spc="-1" strike="noStrike">
                <a:solidFill>
                  <a:srgbClr val="000000"/>
                </a:solidFill>
                <a:latin typeface="Montserrat"/>
                <a:ea typeface="Montserrat"/>
              </a:rPr>
              <a:t>temps passé par les visiteurs sur le site web (pour toutes les sessions) ;</a:t>
            </a:r>
            <a:endParaRPr b="0" lang="fr-FR" sz="5600" spc="-1" strike="noStrike">
              <a:solidFill>
                <a:srgbClr val="000000"/>
              </a:solidFill>
              <a:latin typeface="Arial"/>
            </a:endParaRPr>
          </a:p>
          <a:p>
            <a:pPr marL="457200" indent="-317160">
              <a:lnSpc>
                <a:spcPct val="115000"/>
              </a:lnSpc>
              <a:buClr>
                <a:srgbClr val="000000"/>
              </a:buClr>
              <a:buFont typeface="Montserrat"/>
              <a:buChar char="●"/>
            </a:pPr>
            <a:r>
              <a:rPr b="0" lang="fr-FR" sz="5600" spc="-1" strike="noStrike">
                <a:solidFill>
                  <a:srgbClr val="000000"/>
                </a:solidFill>
                <a:latin typeface="Montserrat"/>
                <a:ea typeface="Montserrat"/>
              </a:rPr>
              <a:t>évolution de la variabilité du temps passé par les visiteurs sur le site web (pour les sessions ayant abouti à un achat).</a:t>
            </a:r>
            <a:endParaRPr b="0" lang="fr-FR" sz="5600" spc="-1" strike="noStrike">
              <a:solidFill>
                <a:srgbClr val="000000"/>
              </a:solidFill>
              <a:latin typeface="Arial"/>
            </a:endParaRPr>
          </a:p>
          <a:p>
            <a:pPr>
              <a:lnSpc>
                <a:spcPct val="115000"/>
              </a:lnSpc>
              <a:spcBef>
                <a:spcPts val="1199"/>
              </a:spcBef>
            </a:pPr>
            <a:r>
              <a:rPr b="0" lang="fr-FR" sz="5600" spc="-1" strike="noStrike">
                <a:solidFill>
                  <a:srgbClr val="000000"/>
                </a:solidFill>
                <a:latin typeface="Montserrat"/>
                <a:ea typeface="Montserrat"/>
              </a:rPr>
              <a:t>Pensez-vous que le chiffre d'affaires augmentera le mois prochain ? Justifiez votre réponse </a:t>
            </a:r>
            <a:r>
              <a:rPr b="0" i="1" lang="fr-FR" sz="5600" spc="-1" strike="noStrike">
                <a:solidFill>
                  <a:srgbClr val="000000"/>
                </a:solidFill>
                <a:latin typeface="Montserrat"/>
                <a:ea typeface="Montserrat"/>
              </a:rPr>
              <a:t>uniquement</a:t>
            </a:r>
            <a:r>
              <a:rPr b="0" lang="fr-FR" sz="5600" spc="-1" strike="noStrike">
                <a:solidFill>
                  <a:srgbClr val="000000"/>
                </a:solidFill>
                <a:latin typeface="Montserrat"/>
                <a:ea typeface="Montserrat"/>
              </a:rPr>
              <a:t> à l'aide d'un des 5 graphiques choisis.</a:t>
            </a:r>
            <a:endParaRPr b="0" lang="fr-FR" sz="5600" spc="-1" strike="noStrike">
              <a:solidFill>
                <a:srgbClr val="000000"/>
              </a:solidFill>
              <a:latin typeface="Arial"/>
            </a:endParaRPr>
          </a:p>
          <a:p>
            <a:pPr>
              <a:lnSpc>
                <a:spcPct val="115000"/>
              </a:lnSpc>
            </a:pPr>
            <a:r>
              <a:rPr b="0" lang="fr-FR" sz="5600" spc="-1" strike="noStrike">
                <a:solidFill>
                  <a:srgbClr val="000000"/>
                </a:solidFill>
                <a:latin typeface="Montserrat"/>
                <a:ea typeface="Montserrat"/>
              </a:rPr>
              <a:t>Vous avez le droit également d'interpréter cette baisse en vous basant sur un graphique que vous avez choisi de ne pas inclure parmi les 5.</a:t>
            </a:r>
            <a:endParaRPr b="0" lang="fr-FR" sz="5600" spc="-1" strike="noStrike">
              <a:solidFill>
                <a:srgbClr val="000000"/>
              </a:solidFill>
              <a:latin typeface="Arial"/>
            </a:endParaRPr>
          </a:p>
          <a:p>
            <a:pPr>
              <a:lnSpc>
                <a:spcPct val="115000"/>
              </a:lnSpc>
              <a:spcAft>
                <a:spcPts val="1199"/>
              </a:spcAft>
            </a:pPr>
            <a:endParaRPr b="0" lang="fr-FR" sz="5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 name="TextShape 1"/>
          <p:cNvSpPr txBox="1"/>
          <p:nvPr/>
        </p:nvSpPr>
        <p:spPr>
          <a:xfrm>
            <a:off x="5349960" y="1355400"/>
            <a:ext cx="3593520" cy="2219760"/>
          </a:xfrm>
          <a:prstGeom prst="rect">
            <a:avLst/>
          </a:prstGeom>
          <a:noFill/>
          <a:ln>
            <a:noFill/>
          </a:ln>
        </p:spPr>
        <p:txBody>
          <a:bodyPr tIns="91440" bIns="91440">
            <a:noAutofit/>
          </a:bodyPr>
          <a:p>
            <a:pPr marL="457200" indent="-317160">
              <a:lnSpc>
                <a:spcPct val="115000"/>
              </a:lnSpc>
              <a:spcBef>
                <a:spcPts val="1199"/>
              </a:spcBef>
              <a:buClr>
                <a:srgbClr val="000000"/>
              </a:buClr>
              <a:buFont typeface="Montserrat"/>
              <a:buChar char="●"/>
            </a:pPr>
            <a:r>
              <a:rPr b="0" lang="fr-FR" sz="1400" spc="-1" strike="noStrike">
                <a:solidFill>
                  <a:srgbClr val="000000"/>
                </a:solidFill>
                <a:latin typeface="Montserrat"/>
                <a:ea typeface="Montserrat"/>
              </a:rPr>
              <a:t> </a:t>
            </a:r>
            <a:r>
              <a:rPr b="0" lang="fr-FR" sz="1400" spc="-1" strike="noStrike">
                <a:solidFill>
                  <a:srgbClr val="000000"/>
                </a:solidFill>
                <a:latin typeface="Montserrat"/>
                <a:ea typeface="Montserrat"/>
              </a:rPr>
              <a:t>une baisse jusqu'à rupture du </a:t>
            </a:r>
            <a:r>
              <a:rPr b="1" lang="fr-FR" sz="1400" spc="-1" strike="noStrike">
                <a:solidFill>
                  <a:srgbClr val="000000"/>
                </a:solidFill>
                <a:latin typeface="Montserrat"/>
                <a:ea typeface="Montserrat"/>
              </a:rPr>
              <a:t>CA</a:t>
            </a:r>
            <a:r>
              <a:rPr b="0" lang="fr-FR" sz="1400" spc="-1" strike="noStrike">
                <a:solidFill>
                  <a:srgbClr val="000000"/>
                </a:solidFill>
                <a:latin typeface="Montserrat"/>
                <a:ea typeface="Montserrat"/>
              </a:rPr>
              <a:t>  et </a:t>
            </a:r>
            <a:r>
              <a:rPr b="1" lang="fr-FR" sz="1400" spc="-1" strike="noStrike">
                <a:solidFill>
                  <a:srgbClr val="000000"/>
                </a:solidFill>
                <a:latin typeface="Montserrat"/>
                <a:ea typeface="Montserrat"/>
              </a:rPr>
              <a:t>proportion de vente</a:t>
            </a:r>
            <a:r>
              <a:rPr b="0" lang="fr-FR" sz="1400" spc="-1" strike="noStrike">
                <a:solidFill>
                  <a:srgbClr val="000000"/>
                </a:solidFill>
                <a:latin typeface="Montserrat"/>
                <a:ea typeface="Montserrat"/>
              </a:rPr>
              <a:t> des produits </a:t>
            </a:r>
            <a:r>
              <a:rPr b="1" lang="fr-FR" sz="1400" spc="-1" strike="noStrike">
                <a:solidFill>
                  <a:srgbClr val="000000"/>
                </a:solidFill>
                <a:latin typeface="Montserrat"/>
                <a:ea typeface="Montserrat"/>
              </a:rPr>
              <a:t>high-tech</a:t>
            </a:r>
            <a:r>
              <a:rPr b="0" lang="fr-FR" sz="1400" spc="-1" strike="noStrike">
                <a:solidFill>
                  <a:srgbClr val="000000"/>
                </a:solidFill>
                <a:latin typeface="Montserrat"/>
                <a:ea typeface="Montserrat"/>
              </a:rPr>
              <a:t>.</a:t>
            </a:r>
            <a:br/>
            <a:r>
              <a:rPr b="0" lang="fr-FR" sz="1400" spc="-1" strike="noStrike">
                <a:solidFill>
                  <a:srgbClr val="000000"/>
                </a:solidFill>
                <a:latin typeface="Montserrat"/>
                <a:ea typeface="Montserrat"/>
              </a:rPr>
              <a:t>modeste baisse du </a:t>
            </a:r>
            <a:r>
              <a:rPr b="1" lang="fr-FR" sz="1400" spc="-1" strike="noStrike">
                <a:solidFill>
                  <a:srgbClr val="000000"/>
                </a:solidFill>
                <a:latin typeface="Montserrat"/>
                <a:ea typeface="Montserrat"/>
              </a:rPr>
              <a:t>CA</a:t>
            </a:r>
            <a:r>
              <a:rPr b="0" lang="fr-FR" sz="1400" spc="-1" strike="noStrike">
                <a:solidFill>
                  <a:srgbClr val="000000"/>
                </a:solidFill>
                <a:latin typeface="Montserrat"/>
                <a:ea typeface="Montserrat"/>
              </a:rPr>
              <a:t> et </a:t>
            </a:r>
            <a:r>
              <a:rPr b="1" lang="fr-FR" sz="1400" spc="-1" strike="noStrike">
                <a:solidFill>
                  <a:srgbClr val="000000"/>
                </a:solidFill>
                <a:latin typeface="Montserrat"/>
                <a:ea typeface="Montserrat"/>
              </a:rPr>
              <a:t>proportion de vente  </a:t>
            </a:r>
            <a:r>
              <a:rPr b="0" lang="fr-FR" sz="1400" spc="-1" strike="noStrike">
                <a:solidFill>
                  <a:srgbClr val="000000"/>
                </a:solidFill>
                <a:latin typeface="Montserrat"/>
                <a:ea typeface="Montserrat"/>
              </a:rPr>
              <a:t>des </a:t>
            </a:r>
            <a:r>
              <a:rPr b="1" lang="fr-FR" sz="1400" spc="-1" strike="noStrike">
                <a:solidFill>
                  <a:srgbClr val="000000"/>
                </a:solidFill>
                <a:latin typeface="Montserrat"/>
                <a:ea typeface="Montserrat"/>
              </a:rPr>
              <a:t>bien de conso</a:t>
            </a:r>
            <a:r>
              <a:rPr b="0" lang="fr-FR" sz="1400" spc="-1" strike="noStrike">
                <a:solidFill>
                  <a:srgbClr val="000000"/>
                </a:solidFill>
                <a:latin typeface="Montserrat"/>
                <a:ea typeface="Montserrat"/>
              </a:rPr>
              <a:t> </a:t>
            </a:r>
            <a:br/>
            <a:r>
              <a:rPr b="1" lang="fr-FR" sz="1400" spc="-1" strike="noStrike">
                <a:solidFill>
                  <a:srgbClr val="000000"/>
                </a:solidFill>
                <a:latin typeface="Montserrat"/>
                <a:ea typeface="Montserrat"/>
              </a:rPr>
              <a:t>augmentation </a:t>
            </a:r>
            <a:r>
              <a:rPr b="0" lang="fr-FR" sz="1400" spc="-1" strike="noStrike">
                <a:solidFill>
                  <a:srgbClr val="000000"/>
                </a:solidFill>
                <a:latin typeface="Montserrat"/>
                <a:ea typeface="Montserrat"/>
              </a:rPr>
              <a:t>exponentielle de la </a:t>
            </a:r>
            <a:r>
              <a:rPr b="1" lang="fr-FR" sz="1400" spc="-1" strike="noStrike">
                <a:solidFill>
                  <a:srgbClr val="000000"/>
                </a:solidFill>
                <a:latin typeface="Montserrat"/>
                <a:ea typeface="Montserrat"/>
              </a:rPr>
              <a:t>vente</a:t>
            </a:r>
            <a:r>
              <a:rPr b="0" lang="fr-FR" sz="1400" spc="-1" strike="noStrike">
                <a:solidFill>
                  <a:srgbClr val="000000"/>
                </a:solidFill>
                <a:latin typeface="Montserrat"/>
                <a:ea typeface="Montserrat"/>
              </a:rPr>
              <a:t> et </a:t>
            </a:r>
            <a:r>
              <a:rPr b="1" lang="fr-FR" sz="1400" spc="-1" strike="noStrike">
                <a:solidFill>
                  <a:srgbClr val="000000"/>
                </a:solidFill>
                <a:latin typeface="Montserrat"/>
                <a:ea typeface="Montserrat"/>
              </a:rPr>
              <a:t>CA</a:t>
            </a:r>
            <a:r>
              <a:rPr b="0" lang="fr-FR" sz="1400" spc="-1" strike="noStrike">
                <a:solidFill>
                  <a:srgbClr val="000000"/>
                </a:solidFill>
                <a:latin typeface="Montserrat"/>
                <a:ea typeface="Montserrat"/>
              </a:rPr>
              <a:t> de </a:t>
            </a:r>
            <a:r>
              <a:rPr b="1" lang="fr-FR" sz="1400" spc="-1" strike="noStrike">
                <a:solidFill>
                  <a:srgbClr val="000000"/>
                </a:solidFill>
                <a:latin typeface="Montserrat"/>
                <a:ea typeface="Montserrat"/>
              </a:rPr>
              <a:t>nourriture </a:t>
            </a:r>
            <a:r>
              <a:rPr b="0" lang="fr-FR" sz="1400" spc="-1" strike="noStrike">
                <a:solidFill>
                  <a:srgbClr val="000000"/>
                </a:solidFill>
                <a:latin typeface="Montserrat"/>
                <a:ea typeface="Montserrat"/>
              </a:rPr>
              <a:t>a partir de 07 .</a:t>
            </a:r>
            <a:endParaRPr b="0" lang="fr-FR" sz="1400" spc="-1" strike="noStrike">
              <a:solidFill>
                <a:srgbClr val="000000"/>
              </a:solidFill>
              <a:latin typeface="Arial"/>
            </a:endParaRPr>
          </a:p>
        </p:txBody>
      </p:sp>
      <p:sp>
        <p:nvSpPr>
          <p:cNvPr id="100" name="CustomShape 2"/>
          <p:cNvSpPr/>
          <p:nvPr/>
        </p:nvSpPr>
        <p:spPr>
          <a:xfrm>
            <a:off x="368640" y="85680"/>
            <a:ext cx="8050320" cy="883800"/>
          </a:xfrm>
          <a:prstGeom prst="rect">
            <a:avLst/>
          </a:prstGeom>
          <a:noFill/>
          <a:ln>
            <a:noFill/>
          </a:ln>
        </p:spPr>
        <p:style>
          <a:lnRef idx="0"/>
          <a:fillRef idx="0"/>
          <a:effectRef idx="0"/>
          <a:fontRef idx="minor"/>
        </p:style>
        <p:txBody>
          <a:bodyPr tIns="91440" bIns="91440">
            <a:spAutoFit/>
          </a:bodyPr>
          <a:p>
            <a:pPr>
              <a:lnSpc>
                <a:spcPct val="115000"/>
              </a:lnSpc>
              <a:spcBef>
                <a:spcPts val="1199"/>
              </a:spcBef>
              <a:spcAft>
                <a:spcPts val="1199"/>
              </a:spcAft>
            </a:pPr>
            <a:r>
              <a:rPr b="1" lang="fr-FR" sz="2000" spc="-1" strike="noStrike">
                <a:solidFill>
                  <a:srgbClr val="000000"/>
                </a:solidFill>
                <a:latin typeface="Montserrat"/>
                <a:ea typeface="Montserrat"/>
              </a:rPr>
              <a:t>Evolution du chiffre d'affaires et les proportion des ventes par catégories</a:t>
            </a:r>
            <a:endParaRPr b="0" lang="fr-FR" sz="2000" spc="-1" strike="noStrike">
              <a:latin typeface="Arial"/>
            </a:endParaRPr>
          </a:p>
        </p:txBody>
      </p:sp>
      <p:pic>
        <p:nvPicPr>
          <p:cNvPr id="101" name="Google Shape;91;p18" descr=""/>
          <p:cNvPicPr/>
          <p:nvPr/>
        </p:nvPicPr>
        <p:blipFill>
          <a:blip r:embed="rId1"/>
          <a:stretch/>
        </p:blipFill>
        <p:spPr>
          <a:xfrm>
            <a:off x="165600" y="932040"/>
            <a:ext cx="5135040" cy="4111200"/>
          </a:xfrm>
          <a:prstGeom prst="rect">
            <a:avLst/>
          </a:prstGeom>
          <a:ln>
            <a:noFill/>
          </a:ln>
        </p:spPr>
      </p:pic>
      <p:sp>
        <p:nvSpPr>
          <p:cNvPr id="102" name="CustomShape 3"/>
          <p:cNvSpPr/>
          <p:nvPr/>
        </p:nvSpPr>
        <p:spPr>
          <a:xfrm>
            <a:off x="5313240" y="3998880"/>
            <a:ext cx="3666600" cy="672840"/>
          </a:xfrm>
          <a:prstGeom prst="rect">
            <a:avLst/>
          </a:prstGeom>
          <a:solidFill>
            <a:schemeClr val="accent4"/>
          </a:solidFill>
          <a:ln>
            <a:noFill/>
          </a:ln>
        </p:spPr>
        <p:style>
          <a:lnRef idx="0"/>
          <a:fillRef idx="0"/>
          <a:effectRef idx="0"/>
          <a:fontRef idx="minor"/>
        </p:style>
        <p:txBody>
          <a:bodyPr tIns="91440" bIns="91440">
            <a:spAutoFit/>
          </a:bodyPr>
          <a:p>
            <a:pPr algn="ctr">
              <a:lnSpc>
                <a:spcPct val="115000"/>
              </a:lnSpc>
              <a:spcAft>
                <a:spcPts val="1199"/>
              </a:spcAft>
            </a:pPr>
            <a:r>
              <a:rPr b="0" lang="fr-FR" sz="1400" spc="-1" strike="noStrike">
                <a:solidFill>
                  <a:srgbClr val="000000"/>
                </a:solidFill>
                <a:latin typeface="Montserrat"/>
                <a:ea typeface="Montserrat"/>
              </a:rPr>
              <a:t>la politique d'entreprise a changé et c'est concentré sur la vente de nourriture</a:t>
            </a:r>
            <a:endParaRPr b="0" lang="fr-FR" sz="14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 name="TextShape 1"/>
          <p:cNvSpPr txBox="1"/>
          <p:nvPr/>
        </p:nvSpPr>
        <p:spPr>
          <a:xfrm>
            <a:off x="311760" y="444960"/>
            <a:ext cx="8520120" cy="572400"/>
          </a:xfrm>
          <a:prstGeom prst="rect">
            <a:avLst/>
          </a:prstGeom>
          <a:noFill/>
          <a:ln>
            <a:noFill/>
          </a:ln>
        </p:spPr>
        <p:txBody>
          <a:bodyPr tIns="91440" bIns="91440">
            <a:normAutofit/>
          </a:bodyPr>
          <a:p>
            <a:pPr>
              <a:lnSpc>
                <a:spcPct val="100000"/>
              </a:lnSpc>
            </a:pPr>
            <a:r>
              <a:rPr b="1" lang="fr-FR" sz="2000" spc="-1" strike="noStrike">
                <a:solidFill>
                  <a:srgbClr val="000000"/>
                </a:solidFill>
                <a:latin typeface="Montserrat"/>
                <a:ea typeface="Montserrat"/>
              </a:rPr>
              <a:t>Evolution du CA et le nombre d’achat des clients</a:t>
            </a:r>
            <a:endParaRPr b="0" lang="fr-FR" sz="2000" spc="-1" strike="noStrike">
              <a:solidFill>
                <a:srgbClr val="000000"/>
              </a:solidFill>
              <a:latin typeface="Arial"/>
            </a:endParaRPr>
          </a:p>
        </p:txBody>
      </p:sp>
      <p:sp>
        <p:nvSpPr>
          <p:cNvPr id="104" name="TextShape 2"/>
          <p:cNvSpPr txBox="1"/>
          <p:nvPr/>
        </p:nvSpPr>
        <p:spPr>
          <a:xfrm>
            <a:off x="311760" y="1276200"/>
            <a:ext cx="4259880" cy="1483200"/>
          </a:xfrm>
          <a:prstGeom prst="rect">
            <a:avLst/>
          </a:prstGeom>
          <a:noFill/>
          <a:ln>
            <a:noFill/>
          </a:ln>
        </p:spPr>
        <p:txBody>
          <a:bodyPr tIns="91440" bIns="91440">
            <a:normAutofit fontScale="84000"/>
          </a:bodyPr>
          <a:p>
            <a:pPr marL="457200" indent="-317160">
              <a:lnSpc>
                <a:spcPct val="115000"/>
              </a:lnSpc>
              <a:buClr>
                <a:srgbClr val="000000"/>
              </a:buClr>
              <a:buFont typeface="Montserrat"/>
              <a:buChar char="●"/>
            </a:pPr>
            <a:r>
              <a:rPr b="1" lang="fr-FR" sz="1400" spc="-1" strike="noStrike">
                <a:solidFill>
                  <a:srgbClr val="000000"/>
                </a:solidFill>
                <a:latin typeface="Montserrat"/>
                <a:ea typeface="Montserrat"/>
              </a:rPr>
              <a:t>évolution</a:t>
            </a:r>
            <a:r>
              <a:rPr b="0" lang="fr-FR" sz="1400" spc="-1" strike="noStrike">
                <a:solidFill>
                  <a:srgbClr val="000000"/>
                </a:solidFill>
                <a:latin typeface="Montserrat"/>
                <a:ea typeface="Montserrat"/>
              </a:rPr>
              <a:t> du </a:t>
            </a:r>
            <a:r>
              <a:rPr b="1" lang="fr-FR" sz="1400" spc="-1" strike="noStrike">
                <a:solidFill>
                  <a:srgbClr val="000000"/>
                </a:solidFill>
                <a:latin typeface="Montserrat"/>
                <a:ea typeface="Montserrat"/>
              </a:rPr>
              <a:t>CA </a:t>
            </a:r>
            <a:r>
              <a:rPr b="0" lang="fr-FR" sz="1400" spc="-1" strike="noStrike">
                <a:solidFill>
                  <a:srgbClr val="000000"/>
                </a:solidFill>
                <a:latin typeface="Montserrat"/>
                <a:ea typeface="Montserrat"/>
              </a:rPr>
              <a:t>dans les mois précédents</a:t>
            </a:r>
            <a:endParaRPr b="0" lang="fr-FR" sz="1400" spc="-1" strike="noStrike">
              <a:solidFill>
                <a:srgbClr val="000000"/>
              </a:solidFill>
              <a:latin typeface="Arial"/>
            </a:endParaRPr>
          </a:p>
          <a:p>
            <a:pPr marL="457200" indent="-317160">
              <a:lnSpc>
                <a:spcPct val="115000"/>
              </a:lnSpc>
              <a:buClr>
                <a:srgbClr val="000000"/>
              </a:buClr>
              <a:buFont typeface="Montserrat"/>
              <a:buChar char="●"/>
            </a:pPr>
            <a:r>
              <a:rPr b="1" lang="fr-FR" sz="1400" spc="-1" strike="noStrike">
                <a:solidFill>
                  <a:srgbClr val="000000"/>
                </a:solidFill>
                <a:latin typeface="Montserrat"/>
                <a:ea typeface="Montserrat"/>
              </a:rPr>
              <a:t>baisse du CA</a:t>
            </a:r>
            <a:r>
              <a:rPr b="0" lang="fr-FR" sz="1400" spc="-1" strike="noStrike">
                <a:solidFill>
                  <a:srgbClr val="000000"/>
                </a:solidFill>
                <a:latin typeface="Montserrat"/>
                <a:ea typeface="Montserrat"/>
              </a:rPr>
              <a:t> dans le dernier mois  </a:t>
            </a:r>
            <a:endParaRPr b="0" lang="fr-FR" sz="1400" spc="-1" strike="noStrike">
              <a:solidFill>
                <a:srgbClr val="000000"/>
              </a:solidFill>
              <a:latin typeface="Arial"/>
            </a:endParaRPr>
          </a:p>
          <a:p>
            <a:pPr marL="457200" indent="-317160">
              <a:lnSpc>
                <a:spcPct val="115000"/>
              </a:lnSpc>
              <a:buClr>
                <a:srgbClr val="000000"/>
              </a:buClr>
              <a:buFont typeface="Montserrat"/>
              <a:buChar char="●"/>
            </a:pPr>
            <a:r>
              <a:rPr b="1" lang="fr-FR" sz="1400" spc="-1" strike="noStrike">
                <a:solidFill>
                  <a:srgbClr val="000000"/>
                </a:solidFill>
                <a:latin typeface="Montserrat"/>
                <a:ea typeface="Montserrat"/>
              </a:rPr>
              <a:t>évolution</a:t>
            </a:r>
            <a:r>
              <a:rPr b="0" lang="fr-FR" sz="1400" spc="-1" strike="noStrike">
                <a:solidFill>
                  <a:srgbClr val="000000"/>
                </a:solidFill>
                <a:latin typeface="Montserrat"/>
                <a:ea typeface="Montserrat"/>
              </a:rPr>
              <a:t> exponentiel du </a:t>
            </a:r>
            <a:r>
              <a:rPr b="1" lang="fr-FR" sz="1400" spc="-1" strike="noStrike">
                <a:solidFill>
                  <a:srgbClr val="000000"/>
                </a:solidFill>
                <a:latin typeface="Montserrat"/>
                <a:ea typeface="Montserrat"/>
              </a:rPr>
              <a:t>nombre des d’achat des clients (vente)</a:t>
            </a:r>
            <a:r>
              <a:rPr b="0" lang="fr-FR" sz="1400" spc="-1" strike="noStrike">
                <a:solidFill>
                  <a:srgbClr val="000000"/>
                </a:solidFill>
                <a:latin typeface="Montserrat"/>
                <a:ea typeface="Montserrat"/>
              </a:rPr>
              <a:t> tout au long de l’année</a:t>
            </a:r>
            <a:r>
              <a:rPr b="1" lang="fr-FR" sz="1400" spc="-1" strike="noStrike">
                <a:solidFill>
                  <a:srgbClr val="000000"/>
                </a:solidFill>
                <a:latin typeface="Montserrat"/>
                <a:ea typeface="Montserrat"/>
              </a:rPr>
              <a:t> </a:t>
            </a:r>
            <a:endParaRPr b="0" lang="fr-FR" sz="1400" spc="-1" strike="noStrike">
              <a:solidFill>
                <a:srgbClr val="000000"/>
              </a:solidFill>
              <a:latin typeface="Arial"/>
            </a:endParaRPr>
          </a:p>
        </p:txBody>
      </p:sp>
      <p:pic>
        <p:nvPicPr>
          <p:cNvPr id="105" name="Google Shape;99;p19" descr=""/>
          <p:cNvPicPr/>
          <p:nvPr/>
        </p:nvPicPr>
        <p:blipFill>
          <a:blip r:embed="rId1"/>
          <a:stretch/>
        </p:blipFill>
        <p:spPr>
          <a:xfrm>
            <a:off x="4400640" y="912240"/>
            <a:ext cx="4352400" cy="3385080"/>
          </a:xfrm>
          <a:prstGeom prst="rect">
            <a:avLst/>
          </a:prstGeom>
          <a:ln>
            <a:noFill/>
          </a:ln>
        </p:spPr>
      </p:pic>
      <p:sp>
        <p:nvSpPr>
          <p:cNvPr id="106" name="CustomShape 3"/>
          <p:cNvSpPr/>
          <p:nvPr/>
        </p:nvSpPr>
        <p:spPr>
          <a:xfrm>
            <a:off x="416520" y="4146840"/>
            <a:ext cx="8098560" cy="916920"/>
          </a:xfrm>
          <a:prstGeom prst="rect">
            <a:avLst/>
          </a:prstGeom>
          <a:solidFill>
            <a:schemeClr val="accent4"/>
          </a:solidFill>
          <a:ln>
            <a:noFill/>
          </a:ln>
        </p:spPr>
        <p:style>
          <a:lnRef idx="0"/>
          <a:fillRef idx="0"/>
          <a:effectRef idx="0"/>
          <a:fontRef idx="minor"/>
        </p:style>
        <p:txBody>
          <a:bodyPr tIns="91440" bIns="91440">
            <a:spAutoFit/>
          </a:bodyPr>
          <a:p>
            <a:pPr algn="ctr">
              <a:lnSpc>
                <a:spcPct val="115000"/>
              </a:lnSpc>
              <a:spcAft>
                <a:spcPts val="1199"/>
              </a:spcAft>
            </a:pPr>
            <a:r>
              <a:rPr b="0" lang="fr-FR" sz="1400" spc="-1" strike="noStrike">
                <a:solidFill>
                  <a:srgbClr val="595959"/>
                </a:solidFill>
                <a:latin typeface="Montserrat"/>
                <a:ea typeface="Montserrat"/>
              </a:rPr>
              <a:t>Malgré la hausse des ventes sa n a pas influencé le chiffre d'affaire,je suppose que c'est parce que les clients achètent plus de la nourriture (coûte moins chers)et n'achètent plus du high-tech (plus coûteux) </a:t>
            </a:r>
            <a:endParaRPr b="0" lang="fr-FR" sz="14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 name="TextShape 1"/>
          <p:cNvSpPr txBox="1"/>
          <p:nvPr/>
        </p:nvSpPr>
        <p:spPr>
          <a:xfrm>
            <a:off x="311760" y="444960"/>
            <a:ext cx="8520120" cy="863640"/>
          </a:xfrm>
          <a:prstGeom prst="rect">
            <a:avLst/>
          </a:prstGeom>
          <a:noFill/>
          <a:ln>
            <a:noFill/>
          </a:ln>
        </p:spPr>
        <p:txBody>
          <a:bodyPr tIns="91440" bIns="91440">
            <a:normAutofit fontScale="73000"/>
          </a:bodyPr>
          <a:p>
            <a:pPr>
              <a:lnSpc>
                <a:spcPct val="115000"/>
              </a:lnSpc>
              <a:spcBef>
                <a:spcPts val="1199"/>
              </a:spcBef>
            </a:pPr>
            <a:r>
              <a:rPr b="1" lang="fr-FR" sz="2000" spc="-1" strike="noStrike">
                <a:solidFill>
                  <a:srgbClr val="000000"/>
                </a:solidFill>
                <a:latin typeface="Montserrat"/>
                <a:ea typeface="Montserrat"/>
              </a:rPr>
              <a:t>Montant des achats des clients (montant du panier)</a:t>
            </a:r>
            <a:br/>
            <a:r>
              <a:rPr b="1" lang="fr-FR" sz="2000" spc="-1" strike="noStrike">
                <a:solidFill>
                  <a:srgbClr val="000000"/>
                </a:solidFill>
                <a:latin typeface="Montserrat"/>
                <a:ea typeface="Montserrat"/>
              </a:rPr>
              <a:t>et le temps passé par les visiteurs sur le site </a:t>
            </a:r>
            <a:endParaRPr b="0" lang="fr-FR" sz="2000" spc="-1" strike="noStrike">
              <a:solidFill>
                <a:srgbClr val="000000"/>
              </a:solidFill>
              <a:latin typeface="Arial"/>
            </a:endParaRPr>
          </a:p>
        </p:txBody>
      </p:sp>
      <p:sp>
        <p:nvSpPr>
          <p:cNvPr id="108" name="TextShape 2"/>
          <p:cNvSpPr txBox="1"/>
          <p:nvPr/>
        </p:nvSpPr>
        <p:spPr>
          <a:xfrm>
            <a:off x="4670280" y="1774440"/>
            <a:ext cx="4473720" cy="1272960"/>
          </a:xfrm>
          <a:prstGeom prst="rect">
            <a:avLst/>
          </a:prstGeom>
          <a:noFill/>
          <a:ln>
            <a:noFill/>
          </a:ln>
        </p:spPr>
        <p:txBody>
          <a:bodyPr tIns="91440" bIns="91440">
            <a:noAutofit/>
          </a:bodyPr>
          <a:p>
            <a:pPr marL="457200" indent="-317160">
              <a:lnSpc>
                <a:spcPct val="115000"/>
              </a:lnSpc>
              <a:spcBef>
                <a:spcPts val="1199"/>
              </a:spcBef>
              <a:buClr>
                <a:srgbClr val="000000"/>
              </a:buClr>
              <a:buFont typeface="Montserrat"/>
              <a:buChar char="●"/>
            </a:pPr>
            <a:r>
              <a:rPr b="1" lang="fr-FR" sz="1400" spc="-1" strike="noStrike">
                <a:solidFill>
                  <a:srgbClr val="000000"/>
                </a:solidFill>
                <a:latin typeface="Montserrat"/>
                <a:ea typeface="Montserrat"/>
              </a:rPr>
              <a:t>distribution homogène</a:t>
            </a:r>
            <a:r>
              <a:rPr b="0" lang="fr-FR" sz="1400" spc="-1" strike="noStrike">
                <a:solidFill>
                  <a:srgbClr val="000000"/>
                </a:solidFill>
                <a:latin typeface="Montserrat"/>
                <a:ea typeface="Montserrat"/>
              </a:rPr>
              <a:t> des prix dans une plage  allant du </a:t>
            </a:r>
            <a:r>
              <a:rPr b="1" lang="fr-FR" sz="1400" spc="-1" strike="noStrike">
                <a:solidFill>
                  <a:srgbClr val="000000"/>
                </a:solidFill>
                <a:latin typeface="Montserrat"/>
                <a:ea typeface="Montserrat"/>
              </a:rPr>
              <a:t>35e à 45e</a:t>
            </a:r>
            <a:r>
              <a:rPr b="0" lang="fr-FR" sz="1400" spc="-1" strike="noStrike">
                <a:solidFill>
                  <a:srgbClr val="000000"/>
                </a:solidFill>
                <a:latin typeface="Montserrat"/>
                <a:ea typeface="Montserrat"/>
              </a:rPr>
              <a:t> qui constitue la </a:t>
            </a:r>
            <a:r>
              <a:rPr b="1" lang="fr-FR" sz="1400" spc="-1" strike="noStrike">
                <a:solidFill>
                  <a:srgbClr val="000000"/>
                </a:solidFill>
                <a:latin typeface="Montserrat"/>
                <a:ea typeface="Montserrat"/>
              </a:rPr>
              <a:t>moyenne</a:t>
            </a:r>
            <a:r>
              <a:rPr b="0" lang="fr-FR" sz="1400" spc="-1" strike="noStrike">
                <a:solidFill>
                  <a:srgbClr val="000000"/>
                </a:solidFill>
                <a:latin typeface="Montserrat"/>
                <a:ea typeface="Montserrat"/>
              </a:rPr>
              <a:t> du montant du panier des clients.</a:t>
            </a:r>
            <a:br/>
            <a:r>
              <a:rPr b="0" lang="fr-FR" sz="1400" spc="-1" strike="noStrike">
                <a:solidFill>
                  <a:srgbClr val="000000"/>
                </a:solidFill>
                <a:latin typeface="Montserrat"/>
                <a:ea typeface="Montserrat"/>
              </a:rPr>
              <a:t>la moyenne passe entre </a:t>
            </a:r>
            <a:r>
              <a:rPr b="1" lang="fr-FR" sz="1400" spc="-1" strike="noStrike">
                <a:solidFill>
                  <a:srgbClr val="000000"/>
                </a:solidFill>
                <a:latin typeface="Montserrat"/>
                <a:ea typeface="Montserrat"/>
              </a:rPr>
              <a:t>5 à 10 heures</a:t>
            </a:r>
            <a:br/>
            <a:r>
              <a:rPr b="0" lang="fr-FR" sz="1400" spc="-1" strike="noStrike">
                <a:solidFill>
                  <a:srgbClr val="000000"/>
                </a:solidFill>
                <a:latin typeface="Montserrat"/>
                <a:ea typeface="Montserrat"/>
              </a:rPr>
              <a:t>la plus grande partie passe </a:t>
            </a:r>
            <a:r>
              <a:rPr b="1" lang="fr-FR" sz="1400" spc="-1" strike="noStrike">
                <a:solidFill>
                  <a:srgbClr val="000000"/>
                </a:solidFill>
                <a:latin typeface="Montserrat"/>
                <a:ea typeface="Montserrat"/>
              </a:rPr>
              <a:t>8 heures</a:t>
            </a:r>
            <a:r>
              <a:rPr b="0" lang="fr-FR" sz="1400" spc="-1" strike="noStrike">
                <a:solidFill>
                  <a:srgbClr val="000000"/>
                </a:solidFill>
                <a:latin typeface="Montserrat"/>
                <a:ea typeface="Montserrat"/>
              </a:rPr>
              <a:t> en moyenne </a:t>
            </a:r>
            <a:br/>
            <a:r>
              <a:rPr b="0" lang="fr-FR" sz="1400" spc="-1" strike="noStrike">
                <a:solidFill>
                  <a:srgbClr val="000000"/>
                </a:solidFill>
                <a:latin typeface="Montserrat"/>
                <a:ea typeface="Montserrat"/>
              </a:rPr>
              <a:t>distribution est </a:t>
            </a:r>
            <a:r>
              <a:rPr b="1" lang="fr-FR" sz="1400" spc="-1" strike="noStrike">
                <a:solidFill>
                  <a:srgbClr val="000000"/>
                </a:solidFill>
                <a:latin typeface="Montserrat"/>
                <a:ea typeface="Montserrat"/>
              </a:rPr>
              <a:t>moins homogène </a:t>
            </a:r>
            <a:r>
              <a:rPr b="0" lang="fr-FR" sz="1400" spc="-1" strike="noStrike">
                <a:solidFill>
                  <a:srgbClr val="000000"/>
                </a:solidFill>
                <a:latin typeface="Montserrat"/>
                <a:ea typeface="Montserrat"/>
              </a:rPr>
              <a:t>aux extrémités </a:t>
            </a:r>
            <a:br/>
            <a:r>
              <a:rPr b="0" lang="fr-FR" sz="1400" spc="-1" strike="noStrike">
                <a:solidFill>
                  <a:srgbClr val="000000"/>
                </a:solidFill>
                <a:latin typeface="Montserrat"/>
                <a:ea typeface="Montserrat"/>
              </a:rPr>
              <a:t>minorité qui passe entre 1</a:t>
            </a:r>
            <a:r>
              <a:rPr b="1" lang="fr-FR" sz="1400" spc="-1" strike="noStrike">
                <a:solidFill>
                  <a:srgbClr val="000000"/>
                </a:solidFill>
                <a:latin typeface="Montserrat"/>
                <a:ea typeface="Montserrat"/>
              </a:rPr>
              <a:t>0 à 12 heures </a:t>
            </a:r>
            <a:br/>
            <a:br/>
            <a:r>
              <a:rPr b="1" lang="fr-FR" sz="1400" spc="-1" strike="noStrike">
                <a:solidFill>
                  <a:srgbClr val="000000"/>
                </a:solidFill>
                <a:latin typeface="Montserrat"/>
              </a:rPr>
              <a:t> </a:t>
            </a:r>
            <a:endParaRPr b="0" lang="fr-FR" sz="1400" spc="-1" strike="noStrike">
              <a:solidFill>
                <a:srgbClr val="000000"/>
              </a:solidFill>
              <a:latin typeface="Arial"/>
            </a:endParaRPr>
          </a:p>
        </p:txBody>
      </p:sp>
      <p:pic>
        <p:nvPicPr>
          <p:cNvPr id="109" name="Google Shape;107;p20" descr=""/>
          <p:cNvPicPr/>
          <p:nvPr/>
        </p:nvPicPr>
        <p:blipFill>
          <a:blip r:embed="rId1"/>
          <a:stretch/>
        </p:blipFill>
        <p:spPr>
          <a:xfrm>
            <a:off x="0" y="1308960"/>
            <a:ext cx="4883760" cy="3798360"/>
          </a:xfrm>
          <a:prstGeom prst="rect">
            <a:avLst/>
          </a:prstGeom>
          <a:ln>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 name="TextShape 1"/>
          <p:cNvSpPr txBox="1"/>
          <p:nvPr/>
        </p:nvSpPr>
        <p:spPr>
          <a:xfrm>
            <a:off x="311760" y="235440"/>
            <a:ext cx="8520120" cy="572400"/>
          </a:xfrm>
          <a:prstGeom prst="rect">
            <a:avLst/>
          </a:prstGeom>
          <a:noFill/>
          <a:ln>
            <a:noFill/>
          </a:ln>
        </p:spPr>
        <p:txBody>
          <a:bodyPr tIns="91440" bIns="91440">
            <a:normAutofit fontScale="15000"/>
          </a:bodyPr>
          <a:p>
            <a:pPr>
              <a:lnSpc>
                <a:spcPct val="115000"/>
              </a:lnSpc>
              <a:spcBef>
                <a:spcPts val="1199"/>
              </a:spcBef>
            </a:pPr>
            <a:r>
              <a:rPr b="1" lang="fr-FR" sz="2200" spc="-1" strike="noStrike">
                <a:solidFill>
                  <a:srgbClr val="000000"/>
                </a:solidFill>
                <a:latin typeface="Montserrat"/>
                <a:ea typeface="Montserrat"/>
              </a:rPr>
              <a:t>évolution du ratio (nombre de visites/nombre d'achats des clients) au cours du temps </a:t>
            </a:r>
            <a:br/>
            <a:endParaRPr b="0" lang="fr-FR" sz="2200" spc="-1" strike="noStrike">
              <a:solidFill>
                <a:srgbClr val="000000"/>
              </a:solidFill>
              <a:latin typeface="Arial"/>
            </a:endParaRPr>
          </a:p>
        </p:txBody>
      </p:sp>
      <p:sp>
        <p:nvSpPr>
          <p:cNvPr id="111" name="TextShape 2"/>
          <p:cNvSpPr txBox="1"/>
          <p:nvPr/>
        </p:nvSpPr>
        <p:spPr>
          <a:xfrm>
            <a:off x="252000" y="808200"/>
            <a:ext cx="4068720" cy="1901880"/>
          </a:xfrm>
          <a:prstGeom prst="rect">
            <a:avLst/>
          </a:prstGeom>
          <a:noFill/>
          <a:ln>
            <a:noFill/>
          </a:ln>
        </p:spPr>
        <p:txBody>
          <a:bodyPr tIns="91440" bIns="91440">
            <a:normAutofit fontScale="74000"/>
          </a:bodyPr>
          <a:p>
            <a:pPr>
              <a:lnSpc>
                <a:spcPct val="115000"/>
              </a:lnSpc>
              <a:spcBef>
                <a:spcPts val="1199"/>
              </a:spcBef>
            </a:pPr>
            <a:endParaRPr b="0" lang="fr-FR" sz="1400" spc="-1" strike="noStrike">
              <a:solidFill>
                <a:srgbClr val="000000"/>
              </a:solidFill>
              <a:latin typeface="Arial"/>
            </a:endParaRPr>
          </a:p>
          <a:p>
            <a:pPr marL="457200" indent="-317160">
              <a:lnSpc>
                <a:spcPct val="115000"/>
              </a:lnSpc>
              <a:spcBef>
                <a:spcPts val="1199"/>
              </a:spcBef>
              <a:buClr>
                <a:srgbClr val="000000"/>
              </a:buClr>
              <a:buFont typeface="Montserrat"/>
              <a:buChar char="●"/>
            </a:pPr>
            <a:r>
              <a:rPr b="0" lang="fr-FR" sz="1400" spc="-1" strike="noStrike">
                <a:solidFill>
                  <a:srgbClr val="000000"/>
                </a:solidFill>
                <a:latin typeface="Montserrat"/>
                <a:ea typeface="Montserrat"/>
              </a:rPr>
              <a:t>croissance du taux de conversion en hiver jusqu’au printemps. </a:t>
            </a:r>
            <a:endParaRPr b="0" lang="fr-FR" sz="1400" spc="-1" strike="noStrike">
              <a:solidFill>
                <a:srgbClr val="000000"/>
              </a:solidFill>
              <a:latin typeface="Arial"/>
            </a:endParaRPr>
          </a:p>
          <a:p>
            <a:pPr marL="457200" indent="-317160">
              <a:lnSpc>
                <a:spcPct val="115000"/>
              </a:lnSpc>
              <a:buClr>
                <a:srgbClr val="000000"/>
              </a:buClr>
              <a:buFont typeface="Times New Roman"/>
              <a:buChar char="●"/>
            </a:pPr>
            <a:r>
              <a:rPr b="1" lang="fr-FR" sz="1400" spc="-1" strike="noStrike">
                <a:solidFill>
                  <a:srgbClr val="000000"/>
                </a:solidFill>
                <a:latin typeface="Montserrat"/>
                <a:ea typeface="Montserrat"/>
              </a:rPr>
              <a:t>baisse</a:t>
            </a:r>
            <a:r>
              <a:rPr b="0" lang="fr-FR" sz="1400" spc="-1" strike="noStrike">
                <a:solidFill>
                  <a:srgbClr val="000000"/>
                </a:solidFill>
                <a:latin typeface="Montserrat"/>
                <a:ea typeface="Montserrat"/>
              </a:rPr>
              <a:t> minime en juin juillet (probablement le temps des soldes)</a:t>
            </a:r>
            <a:endParaRPr b="0" lang="fr-FR" sz="1400" spc="-1" strike="noStrike">
              <a:solidFill>
                <a:srgbClr val="000000"/>
              </a:solidFill>
              <a:latin typeface="Arial"/>
            </a:endParaRPr>
          </a:p>
          <a:p>
            <a:pPr marL="457200" indent="-317160">
              <a:lnSpc>
                <a:spcPct val="115000"/>
              </a:lnSpc>
              <a:buClr>
                <a:srgbClr val="000000"/>
              </a:buClr>
              <a:buFont typeface="Times New Roman"/>
              <a:buChar char="●"/>
            </a:pPr>
            <a:r>
              <a:rPr b="1" lang="fr-FR" sz="1400" spc="-1" strike="noStrike">
                <a:solidFill>
                  <a:srgbClr val="000000"/>
                </a:solidFill>
                <a:latin typeface="Montserrat"/>
                <a:ea typeface="Montserrat"/>
              </a:rPr>
              <a:t> </a:t>
            </a:r>
            <a:r>
              <a:rPr b="1" lang="fr-FR" sz="1400" spc="-1" strike="noStrike">
                <a:solidFill>
                  <a:srgbClr val="000000"/>
                </a:solidFill>
                <a:latin typeface="Montserrat"/>
                <a:ea typeface="Montserrat"/>
              </a:rPr>
              <a:t>baisse flagrante</a:t>
            </a:r>
            <a:r>
              <a:rPr b="0" lang="fr-FR" sz="1400" spc="-1" strike="noStrike">
                <a:solidFill>
                  <a:srgbClr val="000000"/>
                </a:solidFill>
                <a:latin typeface="Montserrat"/>
                <a:ea typeface="Montserrat"/>
              </a:rPr>
              <a:t> pendant les autres mois.</a:t>
            </a:r>
            <a:endParaRPr b="0" lang="fr-FR" sz="1400" spc="-1" strike="noStrike">
              <a:solidFill>
                <a:srgbClr val="000000"/>
              </a:solidFill>
              <a:latin typeface="Arial"/>
            </a:endParaRPr>
          </a:p>
        </p:txBody>
      </p:sp>
      <p:pic>
        <p:nvPicPr>
          <p:cNvPr id="112" name="Google Shape;114;p21" descr=""/>
          <p:cNvPicPr/>
          <p:nvPr/>
        </p:nvPicPr>
        <p:blipFill>
          <a:blip r:embed="rId1"/>
          <a:stretch/>
        </p:blipFill>
        <p:spPr>
          <a:xfrm>
            <a:off x="4158720" y="730800"/>
            <a:ext cx="4861080" cy="4038120"/>
          </a:xfrm>
          <a:prstGeom prst="rect">
            <a:avLst/>
          </a:prstGeom>
          <a:ln>
            <a:noFill/>
          </a:ln>
        </p:spPr>
      </p:pic>
      <p:sp>
        <p:nvSpPr>
          <p:cNvPr id="113" name="CustomShape 3"/>
          <p:cNvSpPr/>
          <p:nvPr/>
        </p:nvSpPr>
        <p:spPr>
          <a:xfrm>
            <a:off x="340560" y="3323520"/>
            <a:ext cx="3891600" cy="1161720"/>
          </a:xfrm>
          <a:prstGeom prst="rect">
            <a:avLst/>
          </a:prstGeom>
          <a:solidFill>
            <a:srgbClr val="fff2cc"/>
          </a:solidFill>
          <a:ln>
            <a:noFill/>
          </a:ln>
        </p:spPr>
        <p:style>
          <a:lnRef idx="0"/>
          <a:fillRef idx="0"/>
          <a:effectRef idx="0"/>
          <a:fontRef idx="minor"/>
        </p:style>
        <p:txBody>
          <a:bodyPr tIns="91440" bIns="91440">
            <a:spAutoFit/>
          </a:bodyPr>
          <a:p>
            <a:pPr>
              <a:lnSpc>
                <a:spcPct val="115000"/>
              </a:lnSpc>
              <a:spcBef>
                <a:spcPts val="1199"/>
              </a:spcBef>
              <a:spcAft>
                <a:spcPts val="1199"/>
              </a:spcAft>
            </a:pPr>
            <a:r>
              <a:rPr b="0" lang="fr-FR" sz="1400" spc="-1" strike="noStrike">
                <a:solidFill>
                  <a:srgbClr val="000000"/>
                </a:solidFill>
                <a:latin typeface="Montserrat"/>
                <a:ea typeface="Montserrat"/>
              </a:rPr>
              <a:t>On en déduit que les clients optent pour des produits pas cher (le prix) donc l’entreprise doit miser sur la vente des produits à faible prix. </a:t>
            </a:r>
            <a:endParaRPr b="0" lang="fr-FR" sz="14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4285f4"/>
      </a:accent1>
      <a:accent2>
        <a:srgbClr val="212121"/>
      </a:accent2>
      <a:accent3>
        <a:srgbClr val="78909c"/>
      </a:accent3>
      <a:accent4>
        <a:srgbClr val="fff2cc"/>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4285f4"/>
      </a:accent1>
      <a:accent2>
        <a:srgbClr val="212121"/>
      </a:accent2>
      <a:accent3>
        <a:srgbClr val="78909c"/>
      </a:accent3>
      <a:accent4>
        <a:srgbClr val="fff2cc"/>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4285f4"/>
      </a:accent1>
      <a:accent2>
        <a:srgbClr val="212121"/>
      </a:accent2>
      <a:accent3>
        <a:srgbClr val="78909c"/>
      </a:accent3>
      <a:accent4>
        <a:srgbClr val="fff2cc"/>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9</TotalTime>
  <Application>LibreOffice/6.4.1.2$Windows_X86_64 LibreOffice_project/4d224e95b98b138af42a64d84056446d09082932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fr-FR</dc:language>
  <cp:lastModifiedBy/>
  <dcterms:modified xsi:type="dcterms:W3CDTF">2021-08-16T14:20:21Z</dcterms:modified>
  <cp:revision>2</cp:revision>
  <dc:subject/>
  <dc:title/>
</cp:coreProperties>
</file>