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96325"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29" name="PlaceHolder 2"/>
          <p:cNvSpPr>
            <a:spLocks noGrp="1"/>
          </p:cNvSpPr>
          <p:nvPr>
            <p:ph type="body"/>
          </p:nvPr>
        </p:nvSpPr>
        <p:spPr>
          <a:xfrm>
            <a:off x="1069560" y="7082280"/>
            <a:ext cx="1925604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0" name="PlaceHolder 3"/>
          <p:cNvSpPr>
            <a:spLocks noGrp="1"/>
          </p:cNvSpPr>
          <p:nvPr>
            <p:ph type="body"/>
          </p:nvPr>
        </p:nvSpPr>
        <p:spPr>
          <a:xfrm>
            <a:off x="1069560" y="16251480"/>
            <a:ext cx="1925604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32" name="PlaceHolder 2"/>
          <p:cNvSpPr>
            <a:spLocks noGrp="1"/>
          </p:cNvSpPr>
          <p:nvPr>
            <p:ph type="body"/>
          </p:nvPr>
        </p:nvSpPr>
        <p:spPr>
          <a:xfrm>
            <a:off x="106956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3" name="PlaceHolder 3"/>
          <p:cNvSpPr>
            <a:spLocks noGrp="1"/>
          </p:cNvSpPr>
          <p:nvPr>
            <p:ph type="body"/>
          </p:nvPr>
        </p:nvSpPr>
        <p:spPr>
          <a:xfrm>
            <a:off x="1093644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4" name="PlaceHolder 4"/>
          <p:cNvSpPr>
            <a:spLocks noGrp="1"/>
          </p:cNvSpPr>
          <p:nvPr>
            <p:ph type="body"/>
          </p:nvPr>
        </p:nvSpPr>
        <p:spPr>
          <a:xfrm>
            <a:off x="1069560" y="162514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5" name="PlaceHolder 5"/>
          <p:cNvSpPr>
            <a:spLocks noGrp="1"/>
          </p:cNvSpPr>
          <p:nvPr>
            <p:ph type="body"/>
          </p:nvPr>
        </p:nvSpPr>
        <p:spPr>
          <a:xfrm>
            <a:off x="10936440" y="162514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37" name="PlaceHolder 2"/>
          <p:cNvSpPr>
            <a:spLocks noGrp="1"/>
          </p:cNvSpPr>
          <p:nvPr>
            <p:ph type="body"/>
          </p:nvPr>
        </p:nvSpPr>
        <p:spPr>
          <a:xfrm>
            <a:off x="1069560" y="70822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8" name="PlaceHolder 3"/>
          <p:cNvSpPr>
            <a:spLocks noGrp="1"/>
          </p:cNvSpPr>
          <p:nvPr>
            <p:ph type="body"/>
          </p:nvPr>
        </p:nvSpPr>
        <p:spPr>
          <a:xfrm>
            <a:off x="7580160" y="70822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39" name="PlaceHolder 4"/>
          <p:cNvSpPr>
            <a:spLocks noGrp="1"/>
          </p:cNvSpPr>
          <p:nvPr>
            <p:ph type="body"/>
          </p:nvPr>
        </p:nvSpPr>
        <p:spPr>
          <a:xfrm>
            <a:off x="14090760" y="70822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40" name="PlaceHolder 5"/>
          <p:cNvSpPr>
            <a:spLocks noGrp="1"/>
          </p:cNvSpPr>
          <p:nvPr>
            <p:ph type="body"/>
          </p:nvPr>
        </p:nvSpPr>
        <p:spPr>
          <a:xfrm>
            <a:off x="1069560" y="162514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41" name="PlaceHolder 6"/>
          <p:cNvSpPr>
            <a:spLocks noGrp="1"/>
          </p:cNvSpPr>
          <p:nvPr>
            <p:ph type="body"/>
          </p:nvPr>
        </p:nvSpPr>
        <p:spPr>
          <a:xfrm>
            <a:off x="7580160" y="162514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42" name="PlaceHolder 7"/>
          <p:cNvSpPr>
            <a:spLocks noGrp="1"/>
          </p:cNvSpPr>
          <p:nvPr>
            <p:ph type="body"/>
          </p:nvPr>
        </p:nvSpPr>
        <p:spPr>
          <a:xfrm>
            <a:off x="14090760" y="16251480"/>
            <a:ext cx="620028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8" name="PlaceHolder 2"/>
          <p:cNvSpPr>
            <a:spLocks noGrp="1"/>
          </p:cNvSpPr>
          <p:nvPr>
            <p:ph type="subTitle"/>
          </p:nvPr>
        </p:nvSpPr>
        <p:spPr>
          <a:xfrm>
            <a:off x="1069560" y="7082280"/>
            <a:ext cx="19256040" cy="17554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10" name="PlaceHolder 2"/>
          <p:cNvSpPr>
            <a:spLocks noGrp="1"/>
          </p:cNvSpPr>
          <p:nvPr>
            <p:ph type="body"/>
          </p:nvPr>
        </p:nvSpPr>
        <p:spPr>
          <a:xfrm>
            <a:off x="1069560" y="7082280"/>
            <a:ext cx="19256040" cy="1755468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12" name="PlaceHolder 2"/>
          <p:cNvSpPr>
            <a:spLocks noGrp="1"/>
          </p:cNvSpPr>
          <p:nvPr>
            <p:ph type="body"/>
          </p:nvPr>
        </p:nvSpPr>
        <p:spPr>
          <a:xfrm>
            <a:off x="1069560" y="7082280"/>
            <a:ext cx="9396720" cy="1755468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13" name="PlaceHolder 3"/>
          <p:cNvSpPr>
            <a:spLocks noGrp="1"/>
          </p:cNvSpPr>
          <p:nvPr>
            <p:ph type="body"/>
          </p:nvPr>
        </p:nvSpPr>
        <p:spPr>
          <a:xfrm>
            <a:off x="10936440" y="7082280"/>
            <a:ext cx="9396720" cy="1755468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069560" y="1207440"/>
            <a:ext cx="19256040" cy="23428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17" name="PlaceHolder 2"/>
          <p:cNvSpPr>
            <a:spLocks noGrp="1"/>
          </p:cNvSpPr>
          <p:nvPr>
            <p:ph type="body"/>
          </p:nvPr>
        </p:nvSpPr>
        <p:spPr>
          <a:xfrm>
            <a:off x="106956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18" name="PlaceHolder 3"/>
          <p:cNvSpPr>
            <a:spLocks noGrp="1"/>
          </p:cNvSpPr>
          <p:nvPr>
            <p:ph type="body"/>
          </p:nvPr>
        </p:nvSpPr>
        <p:spPr>
          <a:xfrm>
            <a:off x="10936440" y="7082280"/>
            <a:ext cx="9396720" cy="1755468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19" name="PlaceHolder 4"/>
          <p:cNvSpPr>
            <a:spLocks noGrp="1"/>
          </p:cNvSpPr>
          <p:nvPr>
            <p:ph type="body"/>
          </p:nvPr>
        </p:nvSpPr>
        <p:spPr>
          <a:xfrm>
            <a:off x="1069560" y="162514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21" name="PlaceHolder 2"/>
          <p:cNvSpPr>
            <a:spLocks noGrp="1"/>
          </p:cNvSpPr>
          <p:nvPr>
            <p:ph type="body"/>
          </p:nvPr>
        </p:nvSpPr>
        <p:spPr>
          <a:xfrm>
            <a:off x="1069560" y="7082280"/>
            <a:ext cx="9396720" cy="1755468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22" name="PlaceHolder 3"/>
          <p:cNvSpPr>
            <a:spLocks noGrp="1"/>
          </p:cNvSpPr>
          <p:nvPr>
            <p:ph type="body"/>
          </p:nvPr>
        </p:nvSpPr>
        <p:spPr>
          <a:xfrm>
            <a:off x="1093644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23" name="PlaceHolder 4"/>
          <p:cNvSpPr>
            <a:spLocks noGrp="1"/>
          </p:cNvSpPr>
          <p:nvPr>
            <p:ph type="body"/>
          </p:nvPr>
        </p:nvSpPr>
        <p:spPr>
          <a:xfrm>
            <a:off x="10936440" y="162514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69560" y="1207440"/>
            <a:ext cx="19256040" cy="5054040"/>
          </a:xfrm>
          <a:prstGeom prst="rect">
            <a:avLst/>
          </a:prstGeom>
        </p:spPr>
        <p:txBody>
          <a:bodyPr lIns="0" rIns="0" tIns="0" bIns="0" anchor="ctr"/>
          <a:p>
            <a:endParaRPr b="0" lang="en-US" sz="5800" spc="-1" strike="noStrike">
              <a:solidFill>
                <a:srgbClr val="ffffff"/>
              </a:solidFill>
              <a:latin typeface="Century Gothic"/>
            </a:endParaRPr>
          </a:p>
        </p:txBody>
      </p:sp>
      <p:sp>
        <p:nvSpPr>
          <p:cNvPr id="25" name="PlaceHolder 2"/>
          <p:cNvSpPr>
            <a:spLocks noGrp="1"/>
          </p:cNvSpPr>
          <p:nvPr>
            <p:ph type="body"/>
          </p:nvPr>
        </p:nvSpPr>
        <p:spPr>
          <a:xfrm>
            <a:off x="106956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26" name="PlaceHolder 3"/>
          <p:cNvSpPr>
            <a:spLocks noGrp="1"/>
          </p:cNvSpPr>
          <p:nvPr>
            <p:ph type="body"/>
          </p:nvPr>
        </p:nvSpPr>
        <p:spPr>
          <a:xfrm>
            <a:off x="10936440" y="7082280"/>
            <a:ext cx="939672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
        <p:nvSpPr>
          <p:cNvPr id="27" name="PlaceHolder 4"/>
          <p:cNvSpPr>
            <a:spLocks noGrp="1"/>
          </p:cNvSpPr>
          <p:nvPr>
            <p:ph type="body"/>
          </p:nvPr>
        </p:nvSpPr>
        <p:spPr>
          <a:xfrm>
            <a:off x="1069560" y="16251480"/>
            <a:ext cx="19256040" cy="8373240"/>
          </a:xfrm>
          <a:prstGeom prst="rect">
            <a:avLst/>
          </a:prstGeom>
        </p:spPr>
        <p:txBody>
          <a:bodyPr lIns="0" rIns="0" tIns="0" bIns="0">
            <a:normAutofit/>
          </a:bodyPr>
          <a:p>
            <a:endParaRPr b="0" lang="en-US" sz="4210" spc="-1" strike="noStrike" cap="small">
              <a:solidFill>
                <a:srgbClr val="ffffff"/>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20801880" y="0"/>
            <a:ext cx="594000" cy="30267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594000" cy="30267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21395880" cy="3782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28316160"/>
            <a:ext cx="21395880" cy="19508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pic>
        <p:nvPicPr>
          <p:cNvPr id="4" name="Picture 2" descr=""/>
          <p:cNvPicPr/>
          <p:nvPr/>
        </p:nvPicPr>
        <p:blipFill>
          <a:blip r:embed="rId3"/>
          <a:stretch/>
        </p:blipFill>
        <p:spPr>
          <a:xfrm>
            <a:off x="17539200" y="30062520"/>
            <a:ext cx="3744360" cy="131040"/>
          </a:xfrm>
          <a:prstGeom prst="rect">
            <a:avLst/>
          </a:prstGeom>
          <a:ln>
            <a:noFill/>
          </a:ln>
        </p:spPr>
      </p:pic>
      <p:sp>
        <p:nvSpPr>
          <p:cNvPr id="5" name="PlaceHolder 5"/>
          <p:cNvSpPr>
            <a:spLocks noGrp="1"/>
          </p:cNvSpPr>
          <p:nvPr>
            <p:ph type="title"/>
          </p:nvPr>
        </p:nvSpPr>
        <p:spPr>
          <a:xfrm>
            <a:off x="1069560" y="1207440"/>
            <a:ext cx="19256040" cy="5054040"/>
          </a:xfrm>
          <a:prstGeom prst="rect">
            <a:avLst/>
          </a:prstGeom>
        </p:spPr>
        <p:txBody>
          <a:bodyPr lIns="0" rIns="0" tIns="0" bIns="0" anchor="ctr"/>
          <a:p>
            <a:r>
              <a:rPr b="0" lang="en-US" sz="5800" spc="-1" strike="noStrike">
                <a:solidFill>
                  <a:srgbClr val="ffffff"/>
                </a:solidFill>
                <a:latin typeface="Century Gothic"/>
              </a:rPr>
              <a:t>Click to edit the title text format</a:t>
            </a:r>
            <a:endParaRPr b="0" lang="en-US" sz="5800" spc="-1" strike="noStrike">
              <a:solidFill>
                <a:srgbClr val="ffffff"/>
              </a:solidFill>
              <a:latin typeface="Century Gothic"/>
            </a:endParaRPr>
          </a:p>
        </p:txBody>
      </p:sp>
      <p:sp>
        <p:nvSpPr>
          <p:cNvPr id="6" name="PlaceHolder 6"/>
          <p:cNvSpPr>
            <a:spLocks noGrp="1"/>
          </p:cNvSpPr>
          <p:nvPr>
            <p:ph type="body"/>
          </p:nvPr>
        </p:nvSpPr>
        <p:spPr>
          <a:xfrm>
            <a:off x="1069560" y="7082280"/>
            <a:ext cx="19256040" cy="175546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4210" spc="-1" strike="noStrike" cap="small">
                <a:solidFill>
                  <a:srgbClr val="ffffff"/>
                </a:solidFill>
                <a:latin typeface="Century Gothic"/>
              </a:rPr>
              <a:t>Click to edit the outline text format</a:t>
            </a:r>
            <a:endParaRPr b="0" lang="en-US" sz="4210" spc="-1" strike="noStrike" cap="small">
              <a:solidFill>
                <a:srgbClr val="ffffff"/>
              </a:solidFill>
              <a:latin typeface="Century Gothic"/>
            </a:endParaRPr>
          </a:p>
          <a:p>
            <a:pPr lvl="1" marL="864000" indent="-324000">
              <a:spcBef>
                <a:spcPts val="1134"/>
              </a:spcBef>
              <a:buClr>
                <a:srgbClr val="ffffff"/>
              </a:buClr>
              <a:buSzPct val="75000"/>
              <a:buFont typeface="Symbol" charset="2"/>
              <a:buChar char=""/>
            </a:pPr>
            <a:r>
              <a:rPr b="0" lang="en-US" sz="3280" spc="-1" strike="noStrike" cap="small">
                <a:solidFill>
                  <a:srgbClr val="ffffff"/>
                </a:solidFill>
                <a:latin typeface="Century Gothic"/>
              </a:rPr>
              <a:t>Second Outline Level</a:t>
            </a:r>
            <a:endParaRPr b="0" lang="en-US" sz="3280" spc="-1" strike="noStrike" cap="small">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3280" spc="-1" strike="noStrike" cap="small">
                <a:solidFill>
                  <a:srgbClr val="ffffff"/>
                </a:solidFill>
                <a:latin typeface="Century Gothic"/>
              </a:rPr>
              <a:t>Third Outline Level</a:t>
            </a:r>
            <a:endParaRPr b="0" lang="en-US" sz="3280" spc="-1" strike="noStrike" cap="small">
              <a:solidFill>
                <a:srgbClr val="ffffff"/>
              </a:solidFill>
              <a:latin typeface="Century Gothic"/>
            </a:endParaRPr>
          </a:p>
          <a:p>
            <a:pPr lvl="3" marL="1728000" indent="-216000">
              <a:spcBef>
                <a:spcPts val="567"/>
              </a:spcBef>
              <a:buClr>
                <a:srgbClr val="ffffff"/>
              </a:buClr>
              <a:buSzPct val="75000"/>
              <a:buFont typeface="Symbol" charset="2"/>
              <a:buChar char=""/>
            </a:pPr>
            <a:r>
              <a:rPr b="0" lang="en-US" sz="2810" spc="-1" strike="noStrike" cap="small">
                <a:solidFill>
                  <a:srgbClr val="ffffff"/>
                </a:solidFill>
                <a:latin typeface="Century Gothic"/>
              </a:rPr>
              <a:t>Fourth Outline Level</a:t>
            </a:r>
            <a:endParaRPr b="0" lang="en-US" sz="2810" spc="-1" strike="noStrike" cap="small">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cap="small">
                <a:solidFill>
                  <a:srgbClr val="ffffff"/>
                </a:solidFill>
                <a:latin typeface="Century Gothic"/>
              </a:rPr>
              <a:t>Fifth Outline Level</a:t>
            </a:r>
            <a:endParaRPr b="0" lang="en-US" sz="2000" spc="-1" strike="noStrike" cap="small">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cap="small">
                <a:solidFill>
                  <a:srgbClr val="ffffff"/>
                </a:solidFill>
                <a:latin typeface="Century Gothic"/>
              </a:rPr>
              <a:t>Sixth Outline Level</a:t>
            </a:r>
            <a:endParaRPr b="0" lang="en-US" sz="2000" spc="-1" strike="noStrike" cap="small">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cap="small">
                <a:solidFill>
                  <a:srgbClr val="ffffff"/>
                </a:solidFill>
                <a:latin typeface="Century Gothic"/>
              </a:rPr>
              <a:t>Seventh Outline Level</a:t>
            </a:r>
            <a:endParaRPr b="0" lang="en-US" sz="2000" spc="-1" strike="noStrike" cap="small">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github.com/Achaad/data-mining-terrorism" TargetMode="External"/><Relationship Id="rId5" Type="http://schemas.openxmlformats.org/officeDocument/2006/relationships/hyperlink" Target="https://github.com/Achaad/data-mining-terrorism" TargetMode="External"/><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231000" y="749160"/>
            <a:ext cx="14927760" cy="1433520"/>
          </a:xfrm>
          <a:prstGeom prst="rect">
            <a:avLst/>
          </a:prstGeom>
          <a:noFill/>
          <a:ln>
            <a:noFill/>
          </a:ln>
        </p:spPr>
        <p:style>
          <a:lnRef idx="0"/>
          <a:fillRef idx="0"/>
          <a:effectRef idx="0"/>
          <a:fontRef idx="minor"/>
        </p:style>
        <p:txBody>
          <a:bodyPr lIns="123120" rIns="123120" tIns="307440" bIns="307440" anchor="ctr"/>
          <a:p>
            <a:pPr algn="ctr">
              <a:lnSpc>
                <a:spcPct val="100000"/>
              </a:lnSpc>
            </a:pPr>
            <a:r>
              <a:rPr b="1" lang="en-GB" sz="5370" spc="-1" strike="noStrike">
                <a:solidFill>
                  <a:srgbClr val="f8f6e6"/>
                </a:solidFill>
                <a:latin typeface="Century Gothic"/>
              </a:rPr>
              <a:t>Global Terrorism 1970 - 2017</a:t>
            </a:r>
            <a:endParaRPr b="0" lang="en-GB" sz="5370" spc="-1" strike="noStrike">
              <a:latin typeface="Arial"/>
            </a:endParaRPr>
          </a:p>
        </p:txBody>
      </p:sp>
      <p:sp>
        <p:nvSpPr>
          <p:cNvPr id="44" name="CustomShape 2"/>
          <p:cNvSpPr/>
          <p:nvPr/>
        </p:nvSpPr>
        <p:spPr>
          <a:xfrm>
            <a:off x="3231000" y="2213640"/>
            <a:ext cx="14927760" cy="1575360"/>
          </a:xfrm>
          <a:prstGeom prst="rect">
            <a:avLst/>
          </a:prstGeom>
          <a:noFill/>
          <a:ln>
            <a:noFill/>
          </a:ln>
        </p:spPr>
        <p:style>
          <a:lnRef idx="0"/>
          <a:fillRef idx="0"/>
          <a:effectRef idx="0"/>
          <a:fontRef idx="minor"/>
        </p:style>
        <p:txBody>
          <a:bodyPr lIns="123120" rIns="123120" tIns="123120" bIns="123120" anchor="ctr"/>
          <a:p>
            <a:pPr algn="ctr">
              <a:lnSpc>
                <a:spcPct val="100000"/>
              </a:lnSpc>
            </a:pPr>
            <a:r>
              <a:rPr b="0" lang="en-GB" sz="3250" spc="-1" strike="noStrike">
                <a:solidFill>
                  <a:srgbClr val="f8f6e6"/>
                </a:solidFill>
                <a:latin typeface="Century Gothic"/>
              </a:rPr>
              <a:t>Anton Perepelenko, Mari Liis Velner</a:t>
            </a:r>
            <a:endParaRPr b="0" lang="en-GB" sz="3250" spc="-1" strike="noStrike">
              <a:latin typeface="Arial"/>
            </a:endParaRPr>
          </a:p>
          <a:p>
            <a:pPr algn="ctr">
              <a:lnSpc>
                <a:spcPct val="100000"/>
              </a:lnSpc>
            </a:pPr>
            <a:r>
              <a:rPr b="0" lang="en-GB" sz="3250" spc="-1" strike="noStrike">
                <a:solidFill>
                  <a:srgbClr val="f8f6e6"/>
                </a:solidFill>
                <a:latin typeface="Century Gothic"/>
              </a:rPr>
              <a:t>University of Tartu</a:t>
            </a:r>
            <a:endParaRPr b="0" lang="en-GB" sz="3250" spc="-1" strike="noStrike">
              <a:latin typeface="Arial"/>
            </a:endParaRPr>
          </a:p>
        </p:txBody>
      </p:sp>
      <p:sp>
        <p:nvSpPr>
          <p:cNvPr id="45" name="CustomShape 3"/>
          <p:cNvSpPr/>
          <p:nvPr/>
        </p:nvSpPr>
        <p:spPr>
          <a:xfrm>
            <a:off x="14294520" y="4739760"/>
            <a:ext cx="5943240" cy="421056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algn="just">
              <a:lnSpc>
                <a:spcPct val="100000"/>
              </a:lnSpc>
            </a:pPr>
            <a:r>
              <a:rPr b="0" lang="en-GB" sz="2000" spc="-1" strike="noStrike">
                <a:solidFill>
                  <a:srgbClr val="ffffff"/>
                </a:solidFill>
                <a:latin typeface="Century Gothic"/>
              </a:rPr>
              <a:t>Thousands acts of terrorism happen every year causing enormous damage to economy and killing numerous people, bringing grief and pain to the world. Every developed country strives to eradicate this plague of modern times and spends millions of dollars on fighting terrorism. We believe that in order to fight something you should understand it. Therefore our project aims to discover different correlations and dependencies between various acts of terror and to show our fellow students the distribution and dynamics of terrorism.</a:t>
            </a:r>
            <a:endParaRPr b="0" lang="en-GB" sz="2000" spc="-1" strike="noStrike">
              <a:latin typeface="Arial"/>
            </a:endParaRPr>
          </a:p>
        </p:txBody>
      </p:sp>
      <p:sp>
        <p:nvSpPr>
          <p:cNvPr id="46" name="CustomShape 4"/>
          <p:cNvSpPr/>
          <p:nvPr/>
        </p:nvSpPr>
        <p:spPr>
          <a:xfrm>
            <a:off x="14294520" y="4109400"/>
            <a:ext cx="59432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Introduction</a:t>
            </a:r>
            <a:endParaRPr b="0" lang="en-GB" sz="3820" spc="-1" strike="noStrike">
              <a:latin typeface="Arial"/>
            </a:endParaRPr>
          </a:p>
        </p:txBody>
      </p:sp>
      <p:sp>
        <p:nvSpPr>
          <p:cNvPr id="47" name="CustomShape 5"/>
          <p:cNvSpPr/>
          <p:nvPr/>
        </p:nvSpPr>
        <p:spPr>
          <a:xfrm>
            <a:off x="14286600" y="17618040"/>
            <a:ext cx="5943240" cy="695484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marL="343080" indent="-342720" algn="just">
              <a:lnSpc>
                <a:spcPct val="100000"/>
              </a:lnSpc>
              <a:buClr>
                <a:srgbClr val="ffffff"/>
              </a:buClr>
              <a:buFont typeface="Arial"/>
              <a:buChar char="•"/>
            </a:pPr>
            <a:r>
              <a:rPr b="0" lang="en-GB" sz="2000" spc="-1" strike="noStrike">
                <a:solidFill>
                  <a:srgbClr val="ffffff"/>
                </a:solidFill>
                <a:latin typeface="Century Gothic"/>
              </a:rPr>
              <a:t>We used Python as the main language for data processing.</a:t>
            </a:r>
            <a:endParaRPr b="0" lang="en-GB" sz="2000" spc="-1" strike="noStrike">
              <a:latin typeface="Arial"/>
            </a:endParaRPr>
          </a:p>
          <a:p>
            <a:pPr marL="343080" indent="-342720" algn="just">
              <a:lnSpc>
                <a:spcPct val="100000"/>
              </a:lnSpc>
              <a:buClr>
                <a:srgbClr val="ffffff"/>
              </a:buClr>
              <a:buFont typeface="Arial"/>
              <a:buChar char="•"/>
            </a:pPr>
            <a:r>
              <a:rPr b="0" lang="en-GB" sz="2000" spc="-1" strike="noStrike">
                <a:solidFill>
                  <a:srgbClr val="ffffff"/>
                </a:solidFill>
                <a:latin typeface="Century Gothic"/>
              </a:rPr>
              <a:t>Main used packages: pandas, geopandas, scipy, statscolletions.</a:t>
            </a:r>
            <a:endParaRPr b="0" lang="en-GB" sz="2000" spc="-1" strike="noStrike">
              <a:latin typeface="Arial"/>
            </a:endParaRPr>
          </a:p>
          <a:p>
            <a:pPr marL="343080" indent="-342720" algn="just">
              <a:lnSpc>
                <a:spcPct val="100000"/>
              </a:lnSpc>
              <a:buClr>
                <a:srgbClr val="ffffff"/>
              </a:buClr>
              <a:buFont typeface="Arial"/>
              <a:buChar char="•"/>
            </a:pPr>
            <a:r>
              <a:rPr b="0" lang="en-GB" sz="2000" spc="-1" strike="noStrike">
                <a:solidFill>
                  <a:srgbClr val="ffffff"/>
                </a:solidFill>
                <a:latin typeface="Century Gothic"/>
              </a:rPr>
              <a:t>Data preparation involved separating data in two parts, as stated in the Data section, removing typos, converting categories that represent missing values to NaN values, and encoding some numerical data into categorical.</a:t>
            </a:r>
            <a:endParaRPr b="0" lang="en-GB" sz="2000" spc="-1" strike="noStrike">
              <a:latin typeface="Arial"/>
            </a:endParaRPr>
          </a:p>
          <a:p>
            <a:pPr marL="343080" indent="-342720" algn="just">
              <a:lnSpc>
                <a:spcPct val="100000"/>
              </a:lnSpc>
              <a:buClr>
                <a:srgbClr val="ffffff"/>
              </a:buClr>
              <a:buFont typeface="Arial"/>
              <a:buChar char="•"/>
            </a:pPr>
            <a:r>
              <a:rPr b="0" lang="en-GB" sz="2000" spc="-1" strike="noStrike">
                <a:solidFill>
                  <a:srgbClr val="ffffff"/>
                </a:solidFill>
                <a:latin typeface="Century Gothic"/>
              </a:rPr>
              <a:t>The large size of the dataset as well as a large number of typos forced us to use the HPC provided by the University of Tartu in order to minimise the time of the computations. </a:t>
            </a:r>
            <a:endParaRPr b="0" lang="en-GB" sz="2000" spc="-1" strike="noStrike">
              <a:latin typeface="Arial"/>
            </a:endParaRPr>
          </a:p>
          <a:p>
            <a:pPr marL="343080" indent="-342720" algn="just">
              <a:lnSpc>
                <a:spcPct val="100000"/>
              </a:lnSpc>
              <a:buClr>
                <a:srgbClr val="ffffff"/>
              </a:buClr>
              <a:buFont typeface="Arial"/>
              <a:buChar char="•"/>
            </a:pPr>
            <a:r>
              <a:rPr b="0" lang="en-GB" sz="2000" spc="-1" strike="noStrike">
                <a:solidFill>
                  <a:srgbClr val="ffffff"/>
                </a:solidFill>
                <a:latin typeface="Century Gothic"/>
              </a:rPr>
              <a:t>Data analysis involved plotting data to the map, building graphs and performing Pearson Phi, Chi-squared, and ANOVA tests. </a:t>
            </a:r>
            <a:endParaRPr b="0" lang="en-GB" sz="2000" spc="-1" strike="noStrike">
              <a:latin typeface="Arial"/>
            </a:endParaRPr>
          </a:p>
          <a:p>
            <a:pPr marL="343080" indent="-342720" algn="just">
              <a:lnSpc>
                <a:spcPct val="100000"/>
              </a:lnSpc>
              <a:buClr>
                <a:srgbClr val="ffffff"/>
              </a:buClr>
              <a:buFont typeface="Arial"/>
              <a:buChar char="•"/>
            </a:pPr>
            <a:r>
              <a:rPr b="0" lang="en-GB" sz="2000" spc="-1" strike="noStrike">
                <a:solidFill>
                  <a:srgbClr val="ffffff"/>
                </a:solidFill>
                <a:latin typeface="Century Gothic"/>
              </a:rPr>
              <a:t>Some correlations and dependencies could not be found due to many missing values, especially in data before 1997.</a:t>
            </a:r>
            <a:endParaRPr b="0" lang="en-GB" sz="2000" spc="-1" strike="noStrike">
              <a:latin typeface="Arial"/>
            </a:endParaRPr>
          </a:p>
        </p:txBody>
      </p:sp>
      <p:sp>
        <p:nvSpPr>
          <p:cNvPr id="48" name="CustomShape 6"/>
          <p:cNvSpPr/>
          <p:nvPr/>
        </p:nvSpPr>
        <p:spPr>
          <a:xfrm>
            <a:off x="14294520" y="9002880"/>
            <a:ext cx="59432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Data</a:t>
            </a:r>
            <a:endParaRPr b="0" lang="en-GB" sz="3820" spc="-1" strike="noStrike">
              <a:latin typeface="Arial"/>
            </a:endParaRPr>
          </a:p>
        </p:txBody>
      </p:sp>
      <p:sp>
        <p:nvSpPr>
          <p:cNvPr id="49" name="CustomShape 7"/>
          <p:cNvSpPr/>
          <p:nvPr/>
        </p:nvSpPr>
        <p:spPr>
          <a:xfrm>
            <a:off x="14294520" y="12895920"/>
            <a:ext cx="59432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Preprocessing</a:t>
            </a:r>
            <a:endParaRPr b="0" lang="en-GB" sz="3820" spc="-1" strike="noStrike">
              <a:latin typeface="Arial"/>
            </a:endParaRPr>
          </a:p>
        </p:txBody>
      </p:sp>
      <p:sp>
        <p:nvSpPr>
          <p:cNvPr id="50" name="CustomShape 8"/>
          <p:cNvSpPr/>
          <p:nvPr/>
        </p:nvSpPr>
        <p:spPr>
          <a:xfrm>
            <a:off x="14294520" y="9649440"/>
            <a:ext cx="5943240" cy="725976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algn="just">
              <a:lnSpc>
                <a:spcPct val="100000"/>
              </a:lnSpc>
            </a:pPr>
            <a:r>
              <a:rPr b="0" lang="en-GB" sz="2000" spc="-1" strike="noStrike">
                <a:solidFill>
                  <a:srgbClr val="ffffff"/>
                </a:solidFill>
                <a:latin typeface="Century Gothic"/>
              </a:rPr>
              <a:t>The Global Terrorism Dataset (GTD) was collected by the United States National Consortium for the Study of Terrorism and Responses to Terrorism (START) during several phases using public, non-classified high-quality source materials, including media articles and electronic news archives. The dataset is available at Kaggle.com as well as the official START webpage. It is a large database consisting of over 180,000 records with more than 120 features. </a:t>
            </a: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r>
              <a:rPr b="0" lang="en-GB" sz="2000" spc="-1" strike="noStrike">
                <a:solidFill>
                  <a:srgbClr val="ffffff"/>
                </a:solidFill>
                <a:latin typeface="Century Gothic"/>
              </a:rPr>
              <a:t>An impactful change in the methods of data collection happened in 1997 and as a result, the data starting from that year has many new values missing from the years before. In addition, more available information in the modern world combined with new data collection methods resulted in an increase in the number of recorded terrorism incidents. In order to avoid bias errors we decided to analyse data in two separate parts, namely before and after 1997.</a:t>
            </a:r>
            <a:endParaRPr b="0" lang="en-GB" sz="2000" spc="-1" strike="noStrike">
              <a:latin typeface="Arial"/>
            </a:endParaRPr>
          </a:p>
        </p:txBody>
      </p:sp>
      <p:sp>
        <p:nvSpPr>
          <p:cNvPr id="51" name="CustomShape 9"/>
          <p:cNvSpPr/>
          <p:nvPr/>
        </p:nvSpPr>
        <p:spPr>
          <a:xfrm>
            <a:off x="14286600" y="16990560"/>
            <a:ext cx="59432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Methods</a:t>
            </a:r>
            <a:endParaRPr b="0" lang="en-GB" sz="3820" spc="-1" strike="noStrike">
              <a:latin typeface="Arial"/>
            </a:endParaRPr>
          </a:p>
        </p:txBody>
      </p:sp>
      <p:sp>
        <p:nvSpPr>
          <p:cNvPr id="52" name="CustomShape 10"/>
          <p:cNvSpPr/>
          <p:nvPr/>
        </p:nvSpPr>
        <p:spPr>
          <a:xfrm>
            <a:off x="3386520" y="9517680"/>
            <a:ext cx="7765560" cy="427320"/>
          </a:xfrm>
          <a:prstGeom prst="rect">
            <a:avLst/>
          </a:prstGeom>
          <a:noFill/>
          <a:ln>
            <a:noFill/>
          </a:ln>
        </p:spPr>
        <p:style>
          <a:lnRef idx="0"/>
          <a:fillRef idx="0"/>
          <a:effectRef idx="0"/>
          <a:fontRef idx="minor"/>
        </p:style>
        <p:txBody>
          <a:bodyPr wrap="none" lIns="61560" rIns="61560" tIns="30600" bIns="30600"/>
          <a:p>
            <a:pPr algn="ctr">
              <a:lnSpc>
                <a:spcPct val="100000"/>
              </a:lnSpc>
              <a:spcBef>
                <a:spcPts val="400"/>
              </a:spcBef>
            </a:pPr>
            <a:r>
              <a:rPr b="1" lang="en-GB" sz="2400" spc="-1" strike="noStrike">
                <a:solidFill>
                  <a:srgbClr val="ffffff"/>
                </a:solidFill>
                <a:latin typeface="Century Gothic"/>
              </a:rPr>
              <a:t>Map 1.</a:t>
            </a:r>
            <a:r>
              <a:rPr b="0" lang="en-GB" sz="2400" spc="-1" strike="noStrike">
                <a:solidFill>
                  <a:srgbClr val="ffffff"/>
                </a:solidFill>
                <a:latin typeface="Century Gothic"/>
              </a:rPr>
              <a:t> Distribution of terror attacks 1970 - 1996 </a:t>
            </a:r>
            <a:endParaRPr b="0" lang="en-GB" sz="2400" spc="-1" strike="noStrike">
              <a:latin typeface="Arial"/>
            </a:endParaRPr>
          </a:p>
        </p:txBody>
      </p:sp>
      <p:pic>
        <p:nvPicPr>
          <p:cNvPr id="53" name="Picture 17" descr=""/>
          <p:cNvPicPr/>
          <p:nvPr/>
        </p:nvPicPr>
        <p:blipFill>
          <a:blip r:embed="rId1"/>
          <a:stretch/>
        </p:blipFill>
        <p:spPr>
          <a:xfrm>
            <a:off x="786600" y="1421280"/>
            <a:ext cx="1566360" cy="1584720"/>
          </a:xfrm>
          <a:prstGeom prst="rect">
            <a:avLst/>
          </a:prstGeom>
          <a:ln>
            <a:noFill/>
          </a:ln>
        </p:spPr>
      </p:pic>
      <p:pic>
        <p:nvPicPr>
          <p:cNvPr id="54" name="Picture 39" descr=""/>
          <p:cNvPicPr/>
          <p:nvPr/>
        </p:nvPicPr>
        <p:blipFill>
          <a:blip r:embed="rId2"/>
          <a:stretch/>
        </p:blipFill>
        <p:spPr>
          <a:xfrm>
            <a:off x="19036800" y="1512360"/>
            <a:ext cx="1566360" cy="1584720"/>
          </a:xfrm>
          <a:prstGeom prst="rect">
            <a:avLst/>
          </a:prstGeom>
          <a:ln>
            <a:noFill/>
          </a:ln>
        </p:spPr>
      </p:pic>
      <p:sp>
        <p:nvSpPr>
          <p:cNvPr id="55" name="CustomShape 11"/>
          <p:cNvSpPr/>
          <p:nvPr/>
        </p:nvSpPr>
        <p:spPr>
          <a:xfrm>
            <a:off x="3420000" y="15700680"/>
            <a:ext cx="7668000" cy="427320"/>
          </a:xfrm>
          <a:prstGeom prst="rect">
            <a:avLst/>
          </a:prstGeom>
          <a:noFill/>
          <a:ln>
            <a:noFill/>
          </a:ln>
        </p:spPr>
        <p:style>
          <a:lnRef idx="0"/>
          <a:fillRef idx="0"/>
          <a:effectRef idx="0"/>
          <a:fontRef idx="minor"/>
        </p:style>
        <p:txBody>
          <a:bodyPr wrap="none" lIns="61560" rIns="61560" tIns="30600" bIns="30600"/>
          <a:p>
            <a:pPr algn="ctr">
              <a:lnSpc>
                <a:spcPct val="100000"/>
              </a:lnSpc>
              <a:spcBef>
                <a:spcPts val="400"/>
              </a:spcBef>
            </a:pPr>
            <a:r>
              <a:rPr b="1" lang="en-GB" sz="2400" spc="-1" strike="noStrike">
                <a:solidFill>
                  <a:srgbClr val="ffffff"/>
                </a:solidFill>
                <a:latin typeface="Century Gothic"/>
              </a:rPr>
              <a:t>Map 2.</a:t>
            </a:r>
            <a:r>
              <a:rPr b="0" lang="en-GB" sz="2400" spc="-1" strike="noStrike">
                <a:solidFill>
                  <a:srgbClr val="ffffff"/>
                </a:solidFill>
                <a:latin typeface="Century Gothic"/>
              </a:rPr>
              <a:t> Distribution of terror attacks 1997 - 2017</a:t>
            </a:r>
            <a:endParaRPr b="0" lang="en-GB" sz="2400" spc="-1" strike="noStrike">
              <a:latin typeface="Arial"/>
            </a:endParaRPr>
          </a:p>
        </p:txBody>
      </p:sp>
      <p:sp>
        <p:nvSpPr>
          <p:cNvPr id="56" name="CustomShape 12"/>
          <p:cNvSpPr/>
          <p:nvPr/>
        </p:nvSpPr>
        <p:spPr>
          <a:xfrm>
            <a:off x="1477800" y="17463240"/>
            <a:ext cx="11918880" cy="527400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anti-abortion extremists are a current domestic threat according to the United States Department of Justice? [1] 98% of abortion related terrorism incidents have occurred in USA.</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Shining Path is a communist party in Peru that is responsible for the most terror attacks worldwide during 1970-1997? </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during the El Salvador civil war in 1983, more than 35,000 people were kidnapped?</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during the Sandinista Revolution in Nicaragua in 1978 congress was taken hostage and the requested ransom was $10,000,000?</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the largest ransom ever paid is $275,000,000 paid by Qatar government in 2015 to release 26 Qatari hostages kidnapped in Iraq?</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2500 persons participated in the confrontations with the police in Dhaka, Bangladesh on September 13</a:t>
            </a:r>
            <a:r>
              <a:rPr b="0" lang="en-GB" sz="2200" spc="-1" strike="noStrike" baseline="101000">
                <a:solidFill>
                  <a:srgbClr val="ffffff"/>
                </a:solidFill>
                <a:latin typeface="Century Gothic"/>
              </a:rPr>
              <a:t>th</a:t>
            </a:r>
            <a:r>
              <a:rPr b="0" lang="en-GB" sz="2200" spc="-1" strike="noStrike">
                <a:solidFill>
                  <a:srgbClr val="ffffff"/>
                </a:solidFill>
                <a:latin typeface="Century Gothic"/>
              </a:rPr>
              <a:t>, 1994?</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 </a:t>
            </a:r>
            <a:r>
              <a:rPr b="0" lang="en-GB" sz="2200" spc="-1" strike="noStrike">
                <a:solidFill>
                  <a:srgbClr val="ffffff"/>
                </a:solidFill>
                <a:latin typeface="Century Gothic"/>
              </a:rPr>
              <a:t>incident with the largest number of casualties (1570 people killed) is the ISIL offensive in Northern Iraq in 2014?</a:t>
            </a:r>
            <a:endParaRPr b="0" lang="en-GB" sz="2200" spc="-1" strike="noStrike">
              <a:latin typeface="Arial"/>
            </a:endParaRPr>
          </a:p>
        </p:txBody>
      </p:sp>
      <p:sp>
        <p:nvSpPr>
          <p:cNvPr id="57" name="CustomShape 13"/>
          <p:cNvSpPr/>
          <p:nvPr/>
        </p:nvSpPr>
        <p:spPr>
          <a:xfrm>
            <a:off x="1477800" y="16833240"/>
            <a:ext cx="1191888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Did you know…</a:t>
            </a:r>
            <a:endParaRPr b="0" lang="en-GB" sz="3820" spc="-1" strike="noStrike">
              <a:latin typeface="Arial"/>
            </a:endParaRPr>
          </a:p>
        </p:txBody>
      </p:sp>
      <p:pic>
        <p:nvPicPr>
          <p:cNvPr id="58" name="Picture 38" descr=""/>
          <p:cNvPicPr/>
          <p:nvPr/>
        </p:nvPicPr>
        <p:blipFill>
          <a:blip r:embed="rId3"/>
          <a:stretch/>
        </p:blipFill>
        <p:spPr>
          <a:xfrm>
            <a:off x="14294520" y="28392480"/>
            <a:ext cx="3627360" cy="1584720"/>
          </a:xfrm>
          <a:prstGeom prst="rect">
            <a:avLst/>
          </a:prstGeom>
          <a:ln>
            <a:noFill/>
          </a:ln>
        </p:spPr>
      </p:pic>
      <p:sp>
        <p:nvSpPr>
          <p:cNvPr id="59" name="CustomShape 14"/>
          <p:cNvSpPr/>
          <p:nvPr/>
        </p:nvSpPr>
        <p:spPr>
          <a:xfrm>
            <a:off x="14278320" y="25289280"/>
            <a:ext cx="5943240" cy="85644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a:lnSpc>
                <a:spcPct val="100000"/>
              </a:lnSpc>
            </a:pPr>
            <a:r>
              <a:rPr b="0" lang="en-GB" sz="2000" spc="-1" strike="noStrike">
                <a:solidFill>
                  <a:srgbClr val="ffffff"/>
                </a:solidFill>
                <a:latin typeface="Century Gothic"/>
              </a:rPr>
              <a:t>1. https://en.wikipedia.org/wiki/Anti-abortion_violence</a:t>
            </a:r>
            <a:endParaRPr b="0" lang="en-GB" sz="2000" spc="-1" strike="noStrike">
              <a:latin typeface="Arial"/>
            </a:endParaRPr>
          </a:p>
        </p:txBody>
      </p:sp>
      <p:sp>
        <p:nvSpPr>
          <p:cNvPr id="60" name="CustomShape 15"/>
          <p:cNvSpPr/>
          <p:nvPr/>
        </p:nvSpPr>
        <p:spPr>
          <a:xfrm>
            <a:off x="14286600" y="24645240"/>
            <a:ext cx="59432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References</a:t>
            </a:r>
            <a:endParaRPr b="0" lang="en-GB" sz="3820" spc="-1" strike="noStrike">
              <a:latin typeface="Arial"/>
            </a:endParaRPr>
          </a:p>
        </p:txBody>
      </p:sp>
      <p:sp>
        <p:nvSpPr>
          <p:cNvPr id="61" name="CustomShape 16"/>
          <p:cNvSpPr/>
          <p:nvPr/>
        </p:nvSpPr>
        <p:spPr>
          <a:xfrm>
            <a:off x="606600" y="29000160"/>
            <a:ext cx="6462360" cy="366480"/>
          </a:xfrm>
          <a:prstGeom prst="rect">
            <a:avLst/>
          </a:prstGeom>
          <a:noFill/>
          <a:ln>
            <a:noFill/>
          </a:ln>
        </p:spPr>
        <p:style>
          <a:lnRef idx="0"/>
          <a:fillRef idx="0"/>
          <a:effectRef idx="0"/>
          <a:fontRef idx="minor"/>
        </p:style>
        <p:txBody>
          <a:bodyPr wrap="none" lIns="61560" rIns="61560" tIns="30600" bIns="30600"/>
          <a:p>
            <a:pPr>
              <a:lnSpc>
                <a:spcPct val="100000"/>
              </a:lnSpc>
              <a:spcBef>
                <a:spcPts val="400"/>
              </a:spcBef>
            </a:pPr>
            <a:r>
              <a:rPr b="0" lang="en-GB" sz="2000" spc="-1" strike="noStrike" u="sng">
                <a:solidFill>
                  <a:srgbClr val="f28943"/>
                </a:solidFill>
                <a:uFillTx/>
                <a:latin typeface="Century Gothic"/>
                <a:hlinkClick r:id="rId4"/>
              </a:rPr>
              <a:t>https://</a:t>
            </a:r>
            <a:r>
              <a:rPr b="0" lang="en-GB" sz="2000" spc="-1" strike="noStrike" u="sng">
                <a:solidFill>
                  <a:srgbClr val="f28943"/>
                </a:solidFill>
                <a:uFillTx/>
                <a:latin typeface="Century Gothic"/>
                <a:hlinkClick r:id="rId5"/>
              </a:rPr>
              <a:t>github.com/Achaad/data-mining-terrorism</a:t>
            </a:r>
            <a:r>
              <a:rPr b="0" lang="en-GB" sz="2000" spc="-1" strike="noStrike">
                <a:solidFill>
                  <a:srgbClr val="ffffff"/>
                </a:solidFill>
                <a:latin typeface="Century Gothic"/>
              </a:rPr>
              <a:t> </a:t>
            </a:r>
            <a:endParaRPr b="0" lang="en-GB" sz="2000" spc="-1" strike="noStrike">
              <a:latin typeface="Arial"/>
            </a:endParaRPr>
          </a:p>
        </p:txBody>
      </p:sp>
      <p:sp>
        <p:nvSpPr>
          <p:cNvPr id="62" name="CustomShape 17"/>
          <p:cNvSpPr/>
          <p:nvPr/>
        </p:nvSpPr>
        <p:spPr>
          <a:xfrm>
            <a:off x="1443960" y="23904000"/>
            <a:ext cx="7772040" cy="259200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Pre-1997: the most tumultuous area is South America </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Post-1997: the Middle-East and South Asia</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Most used attack type: bombing/explosion (~50%)</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Citizens and private property are the top targets</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2014 had the largest number of incidents (16,903)</a:t>
            </a:r>
            <a:endParaRPr b="0" lang="en-GB" sz="2200" spc="-1" strike="noStrike">
              <a:latin typeface="Arial"/>
            </a:endParaRPr>
          </a:p>
          <a:p>
            <a:pPr marL="343080" indent="-342720" algn="just">
              <a:lnSpc>
                <a:spcPct val="100000"/>
              </a:lnSpc>
              <a:buClr>
                <a:srgbClr val="ffffff"/>
              </a:buClr>
              <a:buFont typeface="Wingdings" charset="2"/>
              <a:buChar char=""/>
            </a:pPr>
            <a:r>
              <a:rPr b="0" lang="en-GB" sz="2200" spc="-1" strike="noStrike">
                <a:solidFill>
                  <a:srgbClr val="ffffff"/>
                </a:solidFill>
                <a:latin typeface="Century Gothic"/>
              </a:rPr>
              <a:t>ISIS is the most fatal terrorist group</a:t>
            </a:r>
            <a:endParaRPr b="0" lang="en-GB" sz="2200" spc="-1" strike="noStrike">
              <a:latin typeface="Arial"/>
            </a:endParaRPr>
          </a:p>
        </p:txBody>
      </p:sp>
      <p:sp>
        <p:nvSpPr>
          <p:cNvPr id="63" name="CustomShape 18"/>
          <p:cNvSpPr/>
          <p:nvPr/>
        </p:nvSpPr>
        <p:spPr>
          <a:xfrm>
            <a:off x="1443960" y="23274000"/>
            <a:ext cx="7772040" cy="63000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Top facts</a:t>
            </a:r>
            <a:endParaRPr b="0" lang="en-GB" sz="3820" spc="-1" strike="noStrike">
              <a:latin typeface="Arial"/>
            </a:endParaRPr>
          </a:p>
        </p:txBody>
      </p:sp>
      <p:pic>
        <p:nvPicPr>
          <p:cNvPr id="64" name="Picture 1" descr=""/>
          <p:cNvPicPr/>
          <p:nvPr/>
        </p:nvPicPr>
        <p:blipFill>
          <a:blip r:embed="rId6"/>
          <a:stretch/>
        </p:blipFill>
        <p:spPr>
          <a:xfrm>
            <a:off x="981000" y="4134960"/>
            <a:ext cx="12416040" cy="5263560"/>
          </a:xfrm>
          <a:prstGeom prst="rect">
            <a:avLst/>
          </a:prstGeom>
          <a:ln>
            <a:noFill/>
          </a:ln>
        </p:spPr>
      </p:pic>
      <p:pic>
        <p:nvPicPr>
          <p:cNvPr id="65" name="Picture 2" descr=""/>
          <p:cNvPicPr/>
          <p:nvPr/>
        </p:nvPicPr>
        <p:blipFill>
          <a:blip r:embed="rId7"/>
          <a:stretch/>
        </p:blipFill>
        <p:spPr>
          <a:xfrm>
            <a:off x="936000" y="10405080"/>
            <a:ext cx="12420000" cy="5290920"/>
          </a:xfrm>
          <a:prstGeom prst="rect">
            <a:avLst/>
          </a:prstGeom>
          <a:ln>
            <a:noFill/>
          </a:ln>
        </p:spPr>
      </p:pic>
      <p:pic>
        <p:nvPicPr>
          <p:cNvPr id="66" name="Picture 6" descr=""/>
          <p:cNvPicPr/>
          <p:nvPr/>
        </p:nvPicPr>
        <p:blipFill>
          <a:blip r:embed="rId8"/>
          <a:stretch/>
        </p:blipFill>
        <p:spPr>
          <a:xfrm>
            <a:off x="19447920" y="28319040"/>
            <a:ext cx="1947960" cy="1947960"/>
          </a:xfrm>
          <a:prstGeom prst="rect">
            <a:avLst/>
          </a:prstGeom>
          <a:ln>
            <a:noFill/>
          </a:ln>
        </p:spPr>
      </p:pic>
      <p:sp>
        <p:nvSpPr>
          <p:cNvPr id="67" name="CustomShape 19"/>
          <p:cNvSpPr/>
          <p:nvPr/>
        </p:nvSpPr>
        <p:spPr>
          <a:xfrm>
            <a:off x="9936000" y="24336000"/>
            <a:ext cx="3516840" cy="3263040"/>
          </a:xfrm>
          <a:prstGeom prst="rect">
            <a:avLst/>
          </a:prstGeom>
          <a:solidFill>
            <a:schemeClr val="bg1"/>
          </a:solidFill>
          <a:ln w="12600">
            <a:solidFill>
              <a:schemeClr val="accent1">
                <a:lumMod val="75000"/>
              </a:schemeClr>
            </a:solidFill>
            <a:round/>
          </a:ln>
        </p:spPr>
        <p:style>
          <a:lnRef idx="0"/>
          <a:fillRef idx="0"/>
          <a:effectRef idx="0"/>
          <a:fontRef idx="minor"/>
        </p:style>
        <p:txBody>
          <a:bodyPr lIns="123120" rIns="123120" tIns="123120" bIns="123120"/>
          <a:p>
            <a:pPr algn="just">
              <a:lnSpc>
                <a:spcPct val="100000"/>
              </a:lnSpc>
            </a:pPr>
            <a:r>
              <a:rPr b="1" lang="en-GB" sz="2200" spc="-1" strike="noStrike">
                <a:solidFill>
                  <a:srgbClr val="ffffff"/>
                </a:solidFill>
                <a:latin typeface="Century Gothic"/>
              </a:rPr>
              <a:t>1970 – 1997</a:t>
            </a:r>
            <a:endParaRPr b="0" lang="en-GB" sz="2200" spc="-1" strike="noStrike">
              <a:latin typeface="Arial"/>
            </a:endParaRPr>
          </a:p>
          <a:p>
            <a:pPr marL="457200" indent="-456840" algn="just">
              <a:lnSpc>
                <a:spcPct val="100000"/>
              </a:lnSpc>
              <a:buClr>
                <a:srgbClr val="ffffff"/>
              </a:buClr>
              <a:buFont typeface="StarSymbol"/>
              <a:buAutoNum type="arabicPeriod"/>
            </a:pPr>
            <a:r>
              <a:rPr b="0" lang="en-GB" sz="2200" spc="-1" strike="noStrike">
                <a:solidFill>
                  <a:srgbClr val="ffffff"/>
                </a:solidFill>
                <a:latin typeface="Century Gothic"/>
              </a:rPr>
              <a:t>Peru</a:t>
            </a:r>
            <a:endParaRPr b="0" lang="en-GB" sz="2200" spc="-1" strike="noStrike">
              <a:latin typeface="Arial"/>
            </a:endParaRPr>
          </a:p>
          <a:p>
            <a:pPr marL="457200" indent="-456840" algn="just">
              <a:lnSpc>
                <a:spcPct val="100000"/>
              </a:lnSpc>
              <a:buClr>
                <a:srgbClr val="ffffff"/>
              </a:buClr>
              <a:buFont typeface="StarSymbol"/>
              <a:buAutoNum type="arabicPeriod"/>
            </a:pPr>
            <a:r>
              <a:rPr b="0" lang="en-GB" sz="2200" spc="-1" strike="noStrike">
                <a:solidFill>
                  <a:srgbClr val="ffffff"/>
                </a:solidFill>
                <a:latin typeface="Century Gothic"/>
              </a:rPr>
              <a:t>Colombia</a:t>
            </a:r>
            <a:endParaRPr b="0" lang="en-GB" sz="2200" spc="-1" strike="noStrike">
              <a:latin typeface="Arial"/>
            </a:endParaRPr>
          </a:p>
          <a:p>
            <a:pPr marL="457200" indent="-456840" algn="just">
              <a:lnSpc>
                <a:spcPct val="100000"/>
              </a:lnSpc>
              <a:buClr>
                <a:srgbClr val="ffffff"/>
              </a:buClr>
              <a:buFont typeface="StarSymbol"/>
              <a:buAutoNum type="arabicPeriod"/>
            </a:pPr>
            <a:r>
              <a:rPr b="0" lang="en-GB" sz="2200" spc="-1" strike="noStrike">
                <a:solidFill>
                  <a:srgbClr val="ffffff"/>
                </a:solidFill>
                <a:latin typeface="Century Gothic"/>
              </a:rPr>
              <a:t>El Salvador</a:t>
            </a:r>
            <a:endParaRPr b="0" lang="en-GB" sz="2200" spc="-1" strike="noStrike">
              <a:latin typeface="Arial"/>
            </a:endParaRPr>
          </a:p>
          <a:p>
            <a:pPr algn="just">
              <a:lnSpc>
                <a:spcPct val="100000"/>
              </a:lnSpc>
            </a:pPr>
            <a:endParaRPr b="0" lang="en-GB" sz="2200" spc="-1" strike="noStrike">
              <a:latin typeface="Arial"/>
            </a:endParaRPr>
          </a:p>
          <a:p>
            <a:pPr algn="just">
              <a:lnSpc>
                <a:spcPct val="100000"/>
              </a:lnSpc>
            </a:pPr>
            <a:r>
              <a:rPr b="1" lang="en-GB" sz="2200" spc="-1" strike="noStrike">
                <a:solidFill>
                  <a:srgbClr val="ffffff"/>
                </a:solidFill>
                <a:latin typeface="Century Gothic"/>
              </a:rPr>
              <a:t>1997 - 2017</a:t>
            </a:r>
            <a:endParaRPr b="0" lang="en-GB" sz="2200" spc="-1" strike="noStrike">
              <a:latin typeface="Arial"/>
            </a:endParaRPr>
          </a:p>
          <a:p>
            <a:pPr marL="457200" indent="-456840" algn="just">
              <a:lnSpc>
                <a:spcPct val="100000"/>
              </a:lnSpc>
              <a:buClr>
                <a:srgbClr val="ffffff"/>
              </a:buClr>
              <a:buFont typeface="Century Gothic"/>
              <a:buAutoNum type="arabicPeriod"/>
            </a:pPr>
            <a:r>
              <a:rPr b="0" lang="en-GB" sz="2200" spc="-1" strike="noStrike">
                <a:solidFill>
                  <a:srgbClr val="ffffff"/>
                </a:solidFill>
                <a:latin typeface="Century Gothic"/>
              </a:rPr>
              <a:t>Iraq</a:t>
            </a:r>
            <a:endParaRPr b="0" lang="en-GB" sz="2200" spc="-1" strike="noStrike">
              <a:latin typeface="Arial"/>
            </a:endParaRPr>
          </a:p>
          <a:p>
            <a:pPr marL="457200" indent="-456840" algn="just">
              <a:lnSpc>
                <a:spcPct val="100000"/>
              </a:lnSpc>
              <a:buClr>
                <a:srgbClr val="ffffff"/>
              </a:buClr>
              <a:buFont typeface="Century Gothic"/>
              <a:buAutoNum type="arabicPeriod"/>
            </a:pPr>
            <a:r>
              <a:rPr b="0" lang="en-GB" sz="2200" spc="-1" strike="noStrike">
                <a:solidFill>
                  <a:srgbClr val="ffffff"/>
                </a:solidFill>
                <a:latin typeface="Century Gothic"/>
              </a:rPr>
              <a:t>Pakistan</a:t>
            </a:r>
            <a:endParaRPr b="0" lang="en-GB" sz="2200" spc="-1" strike="noStrike">
              <a:latin typeface="Arial"/>
            </a:endParaRPr>
          </a:p>
          <a:p>
            <a:pPr marL="457200" indent="-456840" algn="just">
              <a:lnSpc>
                <a:spcPct val="100000"/>
              </a:lnSpc>
              <a:buClr>
                <a:srgbClr val="ffffff"/>
              </a:buClr>
              <a:buFont typeface="Century Gothic"/>
              <a:buAutoNum type="arabicPeriod"/>
            </a:pPr>
            <a:r>
              <a:rPr b="0" lang="en-GB" sz="2200" spc="-1" strike="noStrike">
                <a:solidFill>
                  <a:srgbClr val="ffffff"/>
                </a:solidFill>
                <a:latin typeface="Century Gothic"/>
              </a:rPr>
              <a:t>Afghanistan</a:t>
            </a:r>
            <a:endParaRPr b="0" lang="en-GB" sz="2200" spc="-1" strike="noStrike">
              <a:latin typeface="Arial"/>
            </a:endParaRPr>
          </a:p>
        </p:txBody>
      </p:sp>
      <p:sp>
        <p:nvSpPr>
          <p:cNvPr id="68" name="CustomShape 20"/>
          <p:cNvSpPr/>
          <p:nvPr/>
        </p:nvSpPr>
        <p:spPr>
          <a:xfrm>
            <a:off x="9941040" y="23250960"/>
            <a:ext cx="3522960" cy="108504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61560" rIns="61560" tIns="30600" bIns="30600" anchor="ctr"/>
          <a:p>
            <a:pPr algn="ctr">
              <a:lnSpc>
                <a:spcPct val="100000"/>
              </a:lnSpc>
            </a:pPr>
            <a:r>
              <a:rPr b="1" lang="en-GB" sz="3820" spc="-1" strike="noStrike">
                <a:solidFill>
                  <a:srgbClr val="f8f6e6"/>
                </a:solidFill>
                <a:latin typeface="Century Gothic"/>
              </a:rPr>
              <a:t>Top countries</a:t>
            </a:r>
            <a:endParaRPr b="0" lang="en-GB" sz="382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TM03457485[[fn=Mesh]]</Template>
  <TotalTime>4966</TotalTime>
  <Application>LibreOffice/6.0.7.3$Linux_X86_64 LibreOffice_project/00m0$Build-3</Application>
  <Words>584</Words>
  <Paragraphs>46</Paragraphs>
  <Company>Genigraphics LLC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Kaur Karus</dc:creator>
  <dc:description>Quality poster printing
www.genigraphics.com
1-800-790-4001</dc:description>
  <dc:language>en-GB</dc:language>
  <cp:lastModifiedBy/>
  <cp:lastPrinted>2013-02-12T02:21:55Z</cp:lastPrinted>
  <dcterms:modified xsi:type="dcterms:W3CDTF">2018-12-18T02:38:47Z</dcterms:modified>
  <cp:revision>185</cp:revision>
  <dc:subject/>
  <dc:title>Algorithmics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Genigraphics LLC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