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Nuni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Nunito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Nunito-italic.fntdata"/><Relationship Id="rId14" Type="http://schemas.openxmlformats.org/officeDocument/2006/relationships/slide" Target="slides/slide9.xml"/><Relationship Id="rId36" Type="http://schemas.openxmlformats.org/officeDocument/2006/relationships/font" Target="fonts/Nuni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Nuni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b4910688f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0b4910688f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b4910688f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0b4910688f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b4910688f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0b4910688f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b4910688f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0b4910688f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b4910688f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0b4910688f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0b4910688f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0b4910688f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0b4910688f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0b4910688f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b4910688f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0b4910688f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b4910688f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b4910688f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b4910688f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0b4910688f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b4910688f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b4910688f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0b4910688f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0b4910688f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b59a243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0b59a243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0b4910688f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0b4910688f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0b59a243e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0b59a243e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0b59a243e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0b59a243e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0b59a243e3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0b59a243e3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0b59a243e3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0b59a243e3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0b59a243e3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0b59a243e3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0b59a243e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0b59a243e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0b59a243e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0b59a243e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b4910688f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b4910688f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b4910688f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b4910688f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b4910688f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b4910688f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b4910688f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b4910688f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b4910688f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b4910688f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b4910688f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b4910688f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b4910688f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b4910688f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Projet Astre- Modélisation et vérification de systèmes concurrents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202875" y="3435177"/>
            <a:ext cx="3738900" cy="4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Master Informatique: SAR &amp; SESI </a:t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1425" y="835225"/>
            <a:ext cx="2252775" cy="90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3"/>
          <p:cNvSpPr txBox="1"/>
          <p:nvPr>
            <p:ph idx="1" type="subTitle"/>
          </p:nvPr>
        </p:nvSpPr>
        <p:spPr>
          <a:xfrm>
            <a:off x="4989075" y="3550499"/>
            <a:ext cx="3738900" cy="7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présenté par: Radia ACHAIBOU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Maryata </a:t>
            </a:r>
            <a:r>
              <a:rPr lang="fr"/>
              <a:t>SEMEGA</a:t>
            </a:r>
            <a:r>
              <a:rPr lang="fr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575" y="1197475"/>
            <a:ext cx="8112650" cy="3572274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2"/>
          <p:cNvSpPr txBox="1"/>
          <p:nvPr/>
        </p:nvSpPr>
        <p:spPr>
          <a:xfrm>
            <a:off x="456200" y="342150"/>
            <a:ext cx="6569100" cy="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romanUcPeriod"/>
            </a:pPr>
            <a:r>
              <a:rPr lang="fr" sz="1300">
                <a:latin typeface="Calibri"/>
                <a:ea typeface="Calibri"/>
                <a:cs typeface="Calibri"/>
                <a:sym typeface="Calibri"/>
              </a:rPr>
              <a:t>Etude du protocole et des accès aux données partagées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300">
                <a:latin typeface="Calibri"/>
                <a:ea typeface="Calibri"/>
                <a:cs typeface="Calibri"/>
                <a:sym typeface="Calibri"/>
              </a:rPr>
              <a:t>Cas Multiprocesseur(boucle d’attente active/partage en lecture/écriture)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750" y="1265925"/>
            <a:ext cx="8412499" cy="350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3"/>
          <p:cNvSpPr txBox="1"/>
          <p:nvPr/>
        </p:nvSpPr>
        <p:spPr>
          <a:xfrm>
            <a:off x="421950" y="364975"/>
            <a:ext cx="6569100" cy="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romanUcPeriod"/>
            </a:pPr>
            <a:r>
              <a:rPr lang="fr" sz="1300">
                <a:latin typeface="Calibri"/>
                <a:ea typeface="Calibri"/>
                <a:cs typeface="Calibri"/>
                <a:sym typeface="Calibri"/>
              </a:rPr>
              <a:t>Etude du protocole et des accès aux données partagées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300">
                <a:latin typeface="Calibri"/>
                <a:ea typeface="Calibri"/>
                <a:cs typeface="Calibri"/>
                <a:sym typeface="Calibri"/>
              </a:rPr>
              <a:t>Cas Multiprocesseur(boucle d’attente active/partage en lecture/écriture)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/>
        </p:nvSpPr>
        <p:spPr>
          <a:xfrm>
            <a:off x="364950" y="57025"/>
            <a:ext cx="6569100" cy="18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romanUcPeriod"/>
            </a:pPr>
            <a:r>
              <a:rPr lang="fr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Etude du protocole et des accès aux données partagées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AutoNum type="romanUcPeriod"/>
            </a:pPr>
            <a:r>
              <a:rPr lang="fr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Modélisation des composants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-Définition des composants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2100" y="1408575"/>
            <a:ext cx="5114925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/>
        </p:nvSpPr>
        <p:spPr>
          <a:xfrm>
            <a:off x="364950" y="57025"/>
            <a:ext cx="6569100" cy="18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romanUcPeriod"/>
            </a:pPr>
            <a:r>
              <a:rPr lang="fr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Etude du protocole et des accès aux données partagées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AutoNum type="romanUcPeriod"/>
            </a:pPr>
            <a:r>
              <a:rPr lang="fr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Modélisation des composants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-Définition des composants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Google Shape;2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2700" y="1385775"/>
            <a:ext cx="5924779" cy="294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/>
        </p:nvSpPr>
        <p:spPr>
          <a:xfrm>
            <a:off x="364950" y="57025"/>
            <a:ext cx="6569100" cy="18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romanUcPeriod"/>
            </a:pPr>
            <a:r>
              <a:rPr lang="fr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Etude du protocole et des accès aux données partagées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AutoNum type="romanUcPeriod"/>
            </a:pPr>
            <a:r>
              <a:rPr lang="fr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Modélisation des composants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-Définition des composants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250" y="1431375"/>
            <a:ext cx="5924779" cy="294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/>
        </p:nvSpPr>
        <p:spPr>
          <a:xfrm>
            <a:off x="364950" y="57025"/>
            <a:ext cx="6569100" cy="18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romanUcPeriod"/>
            </a:pPr>
            <a:r>
              <a:rPr lang="fr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Etude du protocole et des accès aux données partagées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AutoNum type="romanUcPeriod"/>
            </a:pPr>
            <a:r>
              <a:rPr lang="fr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Modélisation des composants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-Définition des composants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613" y="1385775"/>
            <a:ext cx="5924779" cy="294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/>
        </p:nvSpPr>
        <p:spPr>
          <a:xfrm>
            <a:off x="364950" y="57025"/>
            <a:ext cx="6569100" cy="18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romanUcPeriod"/>
            </a:pPr>
            <a:r>
              <a:rPr lang="fr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Etude du protocole et des accès aux données partagées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AutoNum type="romanUcPeriod"/>
            </a:pPr>
            <a:r>
              <a:rPr lang="fr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Modélisation des composants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-Définition des composants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Google Shape;2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5000" y="1384500"/>
            <a:ext cx="6353175" cy="276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/>
        </p:nvSpPr>
        <p:spPr>
          <a:xfrm>
            <a:off x="364950" y="57025"/>
            <a:ext cx="6569100" cy="18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romanUcPeriod"/>
            </a:pPr>
            <a:r>
              <a:rPr lang="fr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Etude du protocole et des accès aux données partagées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AutoNum type="romanUcPeriod"/>
            </a:pPr>
            <a:r>
              <a:rPr lang="fr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Modélisation des composants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-Définition des composants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43" name="Google Shape;2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700" y="1080350"/>
            <a:ext cx="6966200" cy="346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/>
        </p:nvSpPr>
        <p:spPr>
          <a:xfrm>
            <a:off x="364950" y="57025"/>
            <a:ext cx="6569100" cy="18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romanUcPeriod"/>
            </a:pPr>
            <a:r>
              <a:rPr lang="fr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Etude du protocole et des accès aux données partagées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AutoNum type="romanUcPeriod"/>
            </a:pPr>
            <a:r>
              <a:rPr lang="fr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Modélisation des composants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fr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Définition des propriétés pertinentes pour chaque composant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0"/>
          <p:cNvSpPr txBox="1"/>
          <p:nvPr/>
        </p:nvSpPr>
        <p:spPr>
          <a:xfrm>
            <a:off x="672875" y="1288725"/>
            <a:ext cx="7755300" cy="9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 1_  </a:t>
            </a:r>
            <a:r>
              <a:rPr lang="fr" sz="1100"/>
              <a:t> L</a:t>
            </a:r>
            <a:r>
              <a:rPr lang="fr" sz="1100"/>
              <a:t>a mémoire a  infiniment souvent </a:t>
            </a:r>
            <a:r>
              <a:rPr lang="fr" sz="1100"/>
              <a:t>accès</a:t>
            </a:r>
            <a:r>
              <a:rPr lang="fr" sz="1100"/>
              <a:t> au bus      EG EF(bus.arb_gnt = mem)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 2_   Le cache L1_1 a infiniment souvent accès au bus    EG EF(bus.arb_gnt = l1_1)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0"/>
          <p:cNvSpPr txBox="1"/>
          <p:nvPr/>
        </p:nvSpPr>
        <p:spPr>
          <a:xfrm>
            <a:off x="843925" y="2133200"/>
            <a:ext cx="7025400" cy="21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----------------- bus --------------------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1__   si l1_1 est le maître du bus, alors la sortie du bus doit être l1_in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AG ( (bus.arb_gnt = l1_1) -&gt; (bus.AD = cache.AD &amp; bus.DT = cache.DT &amp; bus.CTRL = cache.CTRL &amp; bus.valid = cache.valid) 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2__  Si la  </a:t>
            </a:r>
            <a:r>
              <a:rPr lang="fr" sz="1100"/>
              <a:t>mémoire</a:t>
            </a:r>
            <a:r>
              <a:rPr lang="fr" sz="1100"/>
              <a:t> est le maître du bus, alors le bus out doit être mem_in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AG ( (bus.arb_gnt = mem) -&gt; (bus.AD = memory.AD &amp; bus.DT = memory.DT &amp; bus.valid = memory.valid) 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 txBox="1"/>
          <p:nvPr/>
        </p:nvSpPr>
        <p:spPr>
          <a:xfrm>
            <a:off x="342150" y="114050"/>
            <a:ext cx="6569100" cy="18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romanUcPeriod"/>
            </a:pPr>
            <a:r>
              <a:rPr lang="fr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Etude du protocole et des accès aux données partagées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AutoNum type="romanUcPeriod"/>
            </a:pPr>
            <a:r>
              <a:rPr lang="fr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Modélisation des composants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-Définition des propriétés pertinentes pour chaque composant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31"/>
          <p:cNvSpPr txBox="1"/>
          <p:nvPr/>
        </p:nvSpPr>
        <p:spPr>
          <a:xfrm>
            <a:off x="695700" y="923800"/>
            <a:ext cx="7869300" cy="29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---------------- cache -------------------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1__   si l1_1 lit des données, alors la valeur suivante dans le bus est la valeur demandée et la réponse de la mémoire prend 2 cycles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AG ( (bus.valid &amp; bus.arb_gnt = l1_1 &amp; bus.CTRL = read) -&gt; AX AX (bus.DT = memory.data[cache.AD] &amp; memory.valid) 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2__  si l1_1 écrit des données, alors la valeur suivante en mémoire est la valeur écrite et la réponse de la mémoire prend 2 cycles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AG ( (bus.valid &amp; bus.arb_gnt = l1_1 &amp; bus.CTRL = write) -&gt; AX AX (memory.data[cache.AD] = cache.DT &amp; memory.valid) 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819150" y="845600"/>
            <a:ext cx="7505700" cy="7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lang="fr" sz="1400"/>
              <a:t>Etude du protocole et des accès aux données partagées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Cas monoprocesseur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Cas multiprocesseur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lang="fr" sz="1400"/>
              <a:t>Modélisation des composants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Définition des composants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Définition des propriétés pertinentes pour chaque composant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lang="fr" sz="1400"/>
              <a:t>Réalisation d’une plate-forme monoprocesseur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lang="fr" sz="1400"/>
              <a:t>Réalisation d’une plateforme à trois processeurs</a:t>
            </a:r>
            <a:endParaRPr sz="14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2"/>
          <p:cNvSpPr txBox="1"/>
          <p:nvPr/>
        </p:nvSpPr>
        <p:spPr>
          <a:xfrm>
            <a:off x="364950" y="57025"/>
            <a:ext cx="6569100" cy="18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romanUcPeriod"/>
            </a:pPr>
            <a:r>
              <a:rPr lang="fr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Etude du protocole et des accès aux données partagées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AutoNum type="romanUcPeriod"/>
            </a:pPr>
            <a:r>
              <a:rPr lang="fr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Modélisation des composants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-Définition des propriétés pertinentes pour chaque composant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2"/>
          <p:cNvSpPr txBox="1"/>
          <p:nvPr/>
        </p:nvSpPr>
        <p:spPr>
          <a:xfrm>
            <a:off x="764100" y="1106250"/>
            <a:ext cx="7812300" cy="3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-------------- processeur -----------------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1__ Si le signal valid est actif alors une requête (load / store) est en cours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EG EF(processor.valid &amp; processor.req != idle)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2__  </a:t>
            </a:r>
            <a:r>
              <a:rPr lang="fr" sz="1100"/>
              <a:t>Si le processeur lit une donnée, la valeur lue doit être la même que celle en mémoire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AG ( (processor.valid &amp; processor.req = load) -&gt; (processor.DT = memory.data[processor.AD]) 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AG ( (processor.valid &amp; processor.req = store) -&gt; (processor.REG = memory.data[processor.AD]) 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3__  Le processeur peut quitter l'état de requête inactif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AG ( (processor.req = idle) -&gt; EF (processor.req != idle) 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4__ Le processeur peut quitter l'état de la demande de chargement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AG ( (processor.req = load) -&gt; EF (processor.req != load) 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5__ Le processeur peut quitter le stockage de l'état req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SPEC AG ( (processor.req = store) -&gt; EF (processor.req != store) 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3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71" name="Google Shape;271;p33"/>
          <p:cNvPicPr preferRelativeResize="0"/>
          <p:nvPr/>
        </p:nvPicPr>
        <p:blipFill rotWithShape="1">
          <a:blip r:embed="rId3">
            <a:alphaModFix/>
          </a:blip>
          <a:srcRect b="0" l="0" r="0" t="4150"/>
          <a:stretch/>
        </p:blipFill>
        <p:spPr>
          <a:xfrm>
            <a:off x="343243" y="1166975"/>
            <a:ext cx="8530757" cy="30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3"/>
          <p:cNvSpPr txBox="1"/>
          <p:nvPr/>
        </p:nvSpPr>
        <p:spPr>
          <a:xfrm>
            <a:off x="102650" y="-581650"/>
            <a:ext cx="6569100" cy="23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romanUcPeriod"/>
            </a:pPr>
            <a:r>
              <a:rPr lang="fr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Etude du protocole et des accès aux données partagées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Calibri"/>
              <a:buAutoNum type="romanUcPeriod"/>
            </a:pPr>
            <a:r>
              <a:rPr lang="fr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Modélisation des composants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fr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-Trace d'exécution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4"/>
          <p:cNvSpPr txBox="1"/>
          <p:nvPr/>
        </p:nvSpPr>
        <p:spPr>
          <a:xfrm>
            <a:off x="239500" y="-1197525"/>
            <a:ext cx="6569100" cy="26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romanUcPeriod"/>
            </a:pPr>
            <a:r>
              <a:rPr lang="fr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Etude du protocole et des accès aux données partagées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romanUcPeriod"/>
            </a:pPr>
            <a:r>
              <a:rPr lang="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Modélisation des composants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AutoNum type="romanUcPeriod"/>
            </a:pPr>
            <a:r>
              <a:rPr lang="fr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Réalisation d’une plate-forme monoprocesseur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4"/>
          <p:cNvSpPr txBox="1"/>
          <p:nvPr/>
        </p:nvSpPr>
        <p:spPr>
          <a:xfrm>
            <a:off x="786925" y="969400"/>
            <a:ext cx="6888300" cy="21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000FF"/>
                </a:solidFill>
              </a:rPr>
              <a:t>Si le processeur lit une donnée, la valeur lue doit être la même que celle en mémoire (propriété de sûreté)</a:t>
            </a:r>
            <a:endParaRPr sz="11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Pour assurer le bon transfert de la mémoire vers le processeur en cas de lecture, il faut assurer la spécification: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AG ( (processor.valid &amp; processor.req = load) -&gt; AX(processor.DT = memory.data[processor.AD]) 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Pour assurer le bon transfert du processeur vers la mémoire en cas d’écriture, il faut assurer la spécification: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AG ( (processor.valid &amp; processor.req = store) -&gt; AX(processor.REG = memory.data[processor.AD]) 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3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80" name="Google Shape;280;p34"/>
          <p:cNvSpPr txBox="1"/>
          <p:nvPr/>
        </p:nvSpPr>
        <p:spPr>
          <a:xfrm>
            <a:off x="733925" y="2784775"/>
            <a:ext cx="6683100" cy="21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000FF"/>
                </a:solidFill>
              </a:rPr>
              <a:t>L'effet de mémorisation au niveau du cache L1</a:t>
            </a:r>
            <a:endParaRPr sz="11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si le processeur lit les données présentes dans le cache, alors la réponse devrait être la valeur du registre du cache et devrait être le cycle suivant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AG ( (processor.req = load &amp; processor.AD = cache.TAG &amp; !processor.valid) -&gt; AX (processor.DT = cache.REG &amp; processor.valid) 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EG EF(processor.req = load &amp; processor.AD = cache.TAG &amp; !processor.valid)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86" name="Google Shape;286;p35"/>
          <p:cNvSpPr txBox="1"/>
          <p:nvPr/>
        </p:nvSpPr>
        <p:spPr>
          <a:xfrm>
            <a:off x="239500" y="-1197525"/>
            <a:ext cx="6569100" cy="30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romanUcPeriod"/>
            </a:pPr>
            <a:r>
              <a:rPr lang="fr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Etude du protocole et des accès aux données partagées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romanUcPeriod"/>
            </a:pPr>
            <a:r>
              <a:rPr lang="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Modélisation des composants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AutoNum type="romanUcPeriod"/>
            </a:pPr>
            <a:r>
              <a:rPr lang="fr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Réalisation d’une plate-forme monoprocesseur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-Trace d'exécution (cache L1 avec effet de mémorisation)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7" name="Google Shape;28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25" y="1247725"/>
            <a:ext cx="8644201" cy="100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93" name="Google Shape;293;p36"/>
          <p:cNvSpPr txBox="1"/>
          <p:nvPr/>
        </p:nvSpPr>
        <p:spPr>
          <a:xfrm>
            <a:off x="307925" y="-2406425"/>
            <a:ext cx="6169800" cy="3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romanUcPeriod"/>
            </a:pPr>
            <a:r>
              <a:rPr lang="fr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Etude du protocole et des accès aux données partagées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romanUcPeriod"/>
            </a:pPr>
            <a:r>
              <a:rPr lang="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Modélisation des composants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romanUcPeriod"/>
            </a:pPr>
            <a:r>
              <a:rPr lang="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Réalisation d’une plate-forme monoprocesseur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AutoNum type="romanUcPeriod"/>
            </a:pPr>
            <a:r>
              <a:rPr lang="fr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Réalisation d’une plate-forme à trois processeurs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4" name="Google Shape;29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9050" y="1592550"/>
            <a:ext cx="5410200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00" name="Google Shape;300;p37"/>
          <p:cNvSpPr txBox="1"/>
          <p:nvPr/>
        </p:nvSpPr>
        <p:spPr>
          <a:xfrm>
            <a:off x="307925" y="-2406425"/>
            <a:ext cx="6169800" cy="3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romanUcPeriod"/>
            </a:pPr>
            <a:r>
              <a:rPr lang="fr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Etude du protocole et des accès aux données partagées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romanUcPeriod"/>
            </a:pPr>
            <a:r>
              <a:rPr lang="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Modélisation des composants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romanUcPeriod"/>
            </a:pPr>
            <a:r>
              <a:rPr lang="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Réalisation d’une plate-forme monoprocesseur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AutoNum type="romanUcPeriod"/>
            </a:pPr>
            <a:r>
              <a:rPr lang="fr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Réalisation d’une plate-forme à trois processeurs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37"/>
          <p:cNvSpPr txBox="1"/>
          <p:nvPr/>
        </p:nvSpPr>
        <p:spPr>
          <a:xfrm>
            <a:off x="889575" y="1174675"/>
            <a:ext cx="6295500" cy="20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On modifie le comportement du cache L1 de telle sorte que le mécanisme de SNOOP soit intégrer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On met à jour la valeur enregistrée au niveau du cache, si la mémoire a été modifié entre temps par un autre processeur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if ( b_in.AD= cache.AD):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	cache.REG=b_in.DT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07" name="Google Shape;307;p38"/>
          <p:cNvSpPr txBox="1"/>
          <p:nvPr/>
        </p:nvSpPr>
        <p:spPr>
          <a:xfrm>
            <a:off x="307925" y="-2406425"/>
            <a:ext cx="6169800" cy="3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romanUcPeriod"/>
            </a:pPr>
            <a:r>
              <a:rPr lang="fr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Etude du protocole et des accès aux données partagées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romanUcPeriod"/>
            </a:pPr>
            <a:r>
              <a:rPr lang="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Modélisation des composants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romanUcPeriod"/>
            </a:pPr>
            <a:r>
              <a:rPr lang="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Réalisation d’une plate-forme monoprocesseur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AutoNum type="romanUcPeriod"/>
            </a:pPr>
            <a:r>
              <a:rPr lang="fr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Réalisation d’une plate-forme à trois processeurs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8"/>
          <p:cNvSpPr txBox="1"/>
          <p:nvPr/>
        </p:nvSpPr>
        <p:spPr>
          <a:xfrm>
            <a:off x="1015025" y="1836150"/>
            <a:ext cx="6295500" cy="20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Le mécanisme permettant de manipuler des verrous à base de mots mémoire non cachable: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/>
              <a:t>L’ajout d’un signale UNC (case mémoire au niveau de la mémoire)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/>
              <a:t>Le signal est actif si UNC=1.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/>
              <a:t>La mémoire transmet au cache la donnée demandée en lui précisant que cette dernière n’est pas cachable (UNC=1).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/>
              <a:t>Le cache transmet la donnée au processeur sans faire de copie à son niveau.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14" name="Google Shape;314;p39"/>
          <p:cNvSpPr txBox="1"/>
          <p:nvPr/>
        </p:nvSpPr>
        <p:spPr>
          <a:xfrm>
            <a:off x="307925" y="-2406425"/>
            <a:ext cx="6169800" cy="3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romanUcPeriod"/>
            </a:pPr>
            <a:r>
              <a:rPr lang="fr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Etude du protocole et des accès aux données partagées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romanUcPeriod"/>
            </a:pPr>
            <a:r>
              <a:rPr lang="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Modélisation des composants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romanUcPeriod"/>
            </a:pPr>
            <a:r>
              <a:rPr lang="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Réalisation d’une plate-forme monoprocesseur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AutoNum type="romanUcPeriod"/>
            </a:pPr>
            <a:r>
              <a:rPr lang="fr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Réalisation d’une plate-forme à trois processeurs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5" name="Google Shape;31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650" y="578775"/>
            <a:ext cx="8241200" cy="414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0"/>
          <p:cNvSpPr txBox="1"/>
          <p:nvPr>
            <p:ph type="title"/>
          </p:nvPr>
        </p:nvSpPr>
        <p:spPr>
          <a:xfrm>
            <a:off x="762125" y="628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321" name="Google Shape;321;p4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22" name="Google Shape;322;p40"/>
          <p:cNvSpPr txBox="1"/>
          <p:nvPr/>
        </p:nvSpPr>
        <p:spPr>
          <a:xfrm>
            <a:off x="1471200" y="1345750"/>
            <a:ext cx="5884800" cy="1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/>
              <a:t>Pour garantir un accès exclusif aux données partagées: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/>
              <a:t>Linked-Load/Store Conditional: Load-link charge une valeur depuis une adresse mémoire donnée. Store-conditional écrit à une adresse uniquement s'il n'y a pas eu de nouvelle écriture à cet endroit depuis l'exécution du Linked Load par un processeur.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28" name="Google Shape;328;p41"/>
          <p:cNvSpPr txBox="1"/>
          <p:nvPr/>
        </p:nvSpPr>
        <p:spPr>
          <a:xfrm>
            <a:off x="1490800" y="1940550"/>
            <a:ext cx="7071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9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Merci pour votre aimable attention</a:t>
            </a:r>
            <a:endParaRPr sz="29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350" y="1140475"/>
            <a:ext cx="8181300" cy="358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5"/>
          <p:cNvSpPr txBox="1"/>
          <p:nvPr/>
        </p:nvSpPr>
        <p:spPr>
          <a:xfrm>
            <a:off x="364925" y="338575"/>
            <a:ext cx="5382900" cy="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romanUcPeriod"/>
            </a:pPr>
            <a:r>
              <a:rPr lang="fr" sz="1300">
                <a:latin typeface="Calibri"/>
                <a:ea typeface="Calibri"/>
                <a:cs typeface="Calibri"/>
                <a:sym typeface="Calibri"/>
              </a:rPr>
              <a:t>Etude du protocole et des accès aux données partagées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300">
                <a:latin typeface="Calibri"/>
                <a:ea typeface="Calibri"/>
                <a:cs typeface="Calibri"/>
                <a:sym typeface="Calibri"/>
              </a:rPr>
              <a:t>Cas monoprocesseur(effet cache)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600" y="1208900"/>
            <a:ext cx="7980826" cy="345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6"/>
          <p:cNvSpPr txBox="1"/>
          <p:nvPr/>
        </p:nvSpPr>
        <p:spPr>
          <a:xfrm>
            <a:off x="364925" y="338575"/>
            <a:ext cx="5382900" cy="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romanUcPeriod"/>
            </a:pPr>
            <a:r>
              <a:rPr lang="fr" sz="1300">
                <a:latin typeface="Calibri"/>
                <a:ea typeface="Calibri"/>
                <a:cs typeface="Calibri"/>
                <a:sym typeface="Calibri"/>
              </a:rPr>
              <a:t>Etude du protocole et des accès aux données partagées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300">
                <a:latin typeface="Calibri"/>
                <a:ea typeface="Calibri"/>
                <a:cs typeface="Calibri"/>
                <a:sym typeface="Calibri"/>
              </a:rPr>
              <a:t>Cas monoprocesseur(</a:t>
            </a:r>
            <a:r>
              <a:rPr lang="fr" sz="1300">
                <a:latin typeface="Calibri"/>
                <a:ea typeface="Calibri"/>
                <a:cs typeface="Calibri"/>
                <a:sym typeface="Calibri"/>
              </a:rPr>
              <a:t>éviction</a:t>
            </a:r>
            <a:r>
              <a:rPr lang="fr" sz="1300">
                <a:latin typeface="Calibri"/>
                <a:ea typeface="Calibri"/>
                <a:cs typeface="Calibri"/>
                <a:sym typeface="Calibri"/>
              </a:rPr>
              <a:t> du cache/écriture write-</a:t>
            </a:r>
            <a:r>
              <a:rPr lang="fr" sz="1300">
                <a:latin typeface="Calibri"/>
                <a:ea typeface="Calibri"/>
                <a:cs typeface="Calibri"/>
                <a:sym typeface="Calibri"/>
              </a:rPr>
              <a:t>through)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250" y="1049250"/>
            <a:ext cx="8537950" cy="384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7"/>
          <p:cNvSpPr txBox="1"/>
          <p:nvPr/>
        </p:nvSpPr>
        <p:spPr>
          <a:xfrm>
            <a:off x="627250" y="342150"/>
            <a:ext cx="5382900" cy="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romanUcPeriod"/>
            </a:pPr>
            <a:r>
              <a:rPr lang="fr" sz="1300">
                <a:latin typeface="Calibri"/>
                <a:ea typeface="Calibri"/>
                <a:cs typeface="Calibri"/>
                <a:sym typeface="Calibri"/>
              </a:rPr>
              <a:t>Etude du protocole et des accès aux données partagées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300">
                <a:latin typeface="Calibri"/>
                <a:ea typeface="Calibri"/>
                <a:cs typeface="Calibri"/>
                <a:sym typeface="Calibri"/>
              </a:rPr>
              <a:t>Cas Multiprocesseur</a:t>
            </a:r>
            <a:r>
              <a:rPr lang="fr" sz="1300">
                <a:latin typeface="Calibri"/>
                <a:ea typeface="Calibri"/>
                <a:cs typeface="Calibri"/>
                <a:sym typeface="Calibri"/>
              </a:rPr>
              <a:t>(partage en lecture/écriture)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/>
        </p:nvSpPr>
        <p:spPr>
          <a:xfrm>
            <a:off x="627250" y="342150"/>
            <a:ext cx="5382900" cy="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romanUcPeriod"/>
            </a:pPr>
            <a:r>
              <a:rPr lang="fr" sz="1300">
                <a:latin typeface="Calibri"/>
                <a:ea typeface="Calibri"/>
                <a:cs typeface="Calibri"/>
                <a:sym typeface="Calibri"/>
              </a:rPr>
              <a:t>Etude du protocole et des accès aux données partagées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300">
                <a:latin typeface="Calibri"/>
                <a:ea typeface="Calibri"/>
                <a:cs typeface="Calibri"/>
                <a:sym typeface="Calibri"/>
              </a:rPr>
              <a:t>Cas Multiprocesseur (partage en lecture/</a:t>
            </a:r>
            <a:r>
              <a:rPr lang="fr" sz="1300">
                <a:latin typeface="Calibri"/>
                <a:ea typeface="Calibri"/>
                <a:cs typeface="Calibri"/>
                <a:sym typeface="Calibri"/>
              </a:rPr>
              <a:t>écriture</a:t>
            </a:r>
            <a:r>
              <a:rPr lang="fr" sz="1300">
                <a:latin typeface="Calibri"/>
                <a:ea typeface="Calibri"/>
                <a:cs typeface="Calibri"/>
                <a:sym typeface="Calibri"/>
              </a:rPr>
              <a:t>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575" y="1144050"/>
            <a:ext cx="8085900" cy="368682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350" y="1003600"/>
            <a:ext cx="8192700" cy="383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9"/>
          <p:cNvSpPr txBox="1"/>
          <p:nvPr/>
        </p:nvSpPr>
        <p:spPr>
          <a:xfrm>
            <a:off x="444775" y="296525"/>
            <a:ext cx="5382900" cy="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romanUcPeriod"/>
            </a:pPr>
            <a:r>
              <a:rPr lang="fr" sz="1300">
                <a:latin typeface="Calibri"/>
                <a:ea typeface="Calibri"/>
                <a:cs typeface="Calibri"/>
                <a:sym typeface="Calibri"/>
              </a:rPr>
              <a:t>Etude du protocole et des accès aux données partagées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300">
                <a:latin typeface="Calibri"/>
                <a:ea typeface="Calibri"/>
                <a:cs typeface="Calibri"/>
                <a:sym typeface="Calibri"/>
              </a:rPr>
              <a:t>Cas Multiprocesseur</a:t>
            </a:r>
            <a:r>
              <a:rPr lang="fr" sz="1300">
                <a:latin typeface="Calibri"/>
                <a:ea typeface="Calibri"/>
                <a:cs typeface="Calibri"/>
                <a:sym typeface="Calibri"/>
              </a:rPr>
              <a:t>(partage en lecture/écriture)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450" y="1357150"/>
            <a:ext cx="8378275" cy="336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0"/>
          <p:cNvSpPr txBox="1"/>
          <p:nvPr/>
        </p:nvSpPr>
        <p:spPr>
          <a:xfrm>
            <a:off x="421950" y="364975"/>
            <a:ext cx="6569100" cy="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romanUcPeriod"/>
            </a:pPr>
            <a:r>
              <a:rPr lang="fr" sz="1300">
                <a:latin typeface="Calibri"/>
                <a:ea typeface="Calibri"/>
                <a:cs typeface="Calibri"/>
                <a:sym typeface="Calibri"/>
              </a:rPr>
              <a:t>Etude du protocole et des accès aux données partagées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300">
                <a:latin typeface="Calibri"/>
                <a:ea typeface="Calibri"/>
                <a:cs typeface="Calibri"/>
                <a:sym typeface="Calibri"/>
              </a:rPr>
              <a:t>Cas Multiprocesseur(boucle d’attente active/partage en lecture/écriture)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238" y="1448375"/>
            <a:ext cx="8332675" cy="327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1"/>
          <p:cNvSpPr txBox="1"/>
          <p:nvPr/>
        </p:nvSpPr>
        <p:spPr>
          <a:xfrm>
            <a:off x="627250" y="342150"/>
            <a:ext cx="6569100" cy="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romanUcPeriod"/>
            </a:pPr>
            <a:r>
              <a:rPr lang="fr" sz="1300">
                <a:latin typeface="Calibri"/>
                <a:ea typeface="Calibri"/>
                <a:cs typeface="Calibri"/>
                <a:sym typeface="Calibri"/>
              </a:rPr>
              <a:t>Etude du protocole et des accès aux données partagées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300">
                <a:latin typeface="Calibri"/>
                <a:ea typeface="Calibri"/>
                <a:cs typeface="Calibri"/>
                <a:sym typeface="Calibri"/>
              </a:rPr>
              <a:t>Cas Multiprocesseur(boucle d’attente active/partage en lecture/écriture)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