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3.xml" ContentType="application/vnd.openxmlformats-officedocument.presentationml.notesSlide+xml"/>
  <Override PartName="/ppt/_rels/presentation.xml.rels" ContentType="application/vnd.openxmlformats-package.relationships+xml"/>
  <Override PartName="/ppt/media/image16.wmf" ContentType="image/x-wmf"/>
  <Override PartName="/ppt/media/image4.png" ContentType="image/png"/>
  <Override PartName="/ppt/media/image12.wmf" ContentType="image/x-wmf"/>
  <Override PartName="/ppt/media/image13.png" ContentType="image/png"/>
  <Override PartName="/ppt/media/image17.wmf" ContentType="image/x-wmf"/>
  <Override PartName="/ppt/media/image9.png" ContentType="image/png"/>
  <Override PartName="/ppt/media/image8.jpeg" ContentType="image/jpeg"/>
  <Override PartName="/ppt/media/image1.png" ContentType="image/png"/>
  <Override PartName="/ppt/media/image18.png" ContentType="image/png"/>
  <Override PartName="/ppt/media/image6.png" ContentType="image/png"/>
  <Override PartName="/ppt/media/image14.wmf" ContentType="image/x-wmf"/>
  <Override PartName="/ppt/media/image10.wmf" ContentType="image/x-wmf"/>
  <Override PartName="/ppt/media/image2.jpeg" ContentType="image/jpeg"/>
  <Override PartName="/ppt/media/image7.png" ContentType="image/png"/>
  <Override PartName="/ppt/media/image15.wmf" ContentType="image/x-wmf"/>
  <Override PartName="/ppt/media/image3.png" ContentType="image/png"/>
  <Override PartName="/ppt/media/image11.wmf" ContentType="image/x-wmf"/>
  <Override PartName="/ppt/media/image5.tiff" ContentType="image/tiff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50.xml.rels" ContentType="application/vnd.openxmlformats-package.relationships+xml"/>
  <Override PartName="/ppt/slides/_rels/slide28.xml.rels" ContentType="application/vnd.openxmlformats-package.relationships+xml"/>
  <Override PartName="/ppt/slides/_rels/slide39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4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4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9144000" cy="5143500"/>
  <p:notesSz cx="6845300" cy="9396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151E1F1-4131-4161-A191-E151811111A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E1D131-C101-4161-A171-E111915101D1}" type="slidenum">
              <a:rPr lang="en-US" sz="1200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Bayes Rule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1101F1-6131-4111-91A1-A19181003131}" type="slidenum">
              <a:rPr lang="en-US" sz="2400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517151-41F1-4100-B171-91814181E141}" type="slidenum">
              <a:rPr lang="en-US" sz="1200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C1C131-D1C1-4111-A161-D1E121819171}" type="slidenum">
              <a:rPr lang="en-US" sz="1200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914111-6161-4121-81D1-6161D1A16111}" type="slidenum">
              <a:rPr lang="en-US" sz="2400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F1C1F1-81C1-4161-8171-914131010111}" type="slidenum">
              <a:rPr lang="en-US" sz="2400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71A121-7131-4171-A151-8181A1B181A1}" type="slidenum">
              <a:rPr lang="en-US" sz="1200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C1A121-D141-41E1-9141-C121A1C1E161}" type="slidenum">
              <a:rPr lang="en-US" sz="1200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F1E151-4171-4181-A1C1-E14151613151}" type="slidenum">
              <a:rPr lang="en-US" sz="1200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C12161-71E1-4171-B101-71B12161C1E1}" type="slidenum">
              <a:rPr lang="en-US" sz="1200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C131C1-D161-4191-A161-B111E121F1B1}" type="slidenum">
              <a:rPr lang="en-US" sz="1200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3675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3675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3675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73960" y="325440"/>
            <a:ext cx="868680" cy="87444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>
            <a:off x="76320" y="8640"/>
            <a:ext cx="1294920" cy="257760"/>
          </a:xfrm>
          <a:prstGeom prst="rect">
            <a:avLst/>
          </a:prstGeom>
        </p:spPr>
        <p:txBody>
          <a:bodyPr bIns="45000" lIns="0" rIns="0" t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a4001d"/>
                </a:solidFill>
                <a:latin typeface="Calibri"/>
              </a:rPr>
              <a:t>Dan Jurafsky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7238880" y="4705200"/>
            <a:ext cx="1218960" cy="342720"/>
          </a:xfrm>
          <a:prstGeom prst="rect">
            <a:avLst/>
          </a:prstGeom>
        </p:spPr>
        <p:txBody>
          <a:bodyPr anchor="b" bIns="45000" lIns="90000" rIns="90000" tIns="45000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5334120" y="4705200"/>
            <a:ext cx="1904760" cy="342720"/>
          </a:xfrm>
          <a:prstGeom prst="rect">
            <a:avLst/>
          </a:prstGeom>
        </p:spPr>
        <p:txBody>
          <a:bodyPr anchor="b" bIns="45000" lIns="90000" rIns="90000" tIns="45000"/>
          <a:p>
            <a:endParaRPr/>
          </a:p>
        </p:txBody>
      </p:sp>
      <p:pic>
        <p:nvPicPr>
          <p:cNvPr descr="" id="5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81560" y="165960"/>
            <a:ext cx="2647080" cy="4767840"/>
          </a:xfrm>
          <a:prstGeom prst="rect">
            <a:avLst/>
          </a:prstGeom>
        </p:spPr>
      </p:pic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4572000" y="4705200"/>
            <a:ext cx="764640" cy="342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F141F1E1-B181-41E1-9101-2151310121E1}" type="slidenum">
              <a:rPr lang="en-US">
                <a:solidFill>
                  <a:srgbClr val="e7d19a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73960" y="325440"/>
            <a:ext cx="868680" cy="874440"/>
          </a:xfrm>
          <a:prstGeom prst="rect">
            <a:avLst/>
          </a:prstGeom>
        </p:spPr>
      </p:pic>
      <p:sp>
        <p:nvSpPr>
          <p:cNvPr id="41" name="CustomShape 1"/>
          <p:cNvSpPr/>
          <p:nvPr/>
        </p:nvSpPr>
        <p:spPr>
          <a:xfrm>
            <a:off x="76320" y="8640"/>
            <a:ext cx="1294920" cy="257760"/>
          </a:xfrm>
          <a:prstGeom prst="rect">
            <a:avLst/>
          </a:prstGeom>
        </p:spPr>
        <p:txBody>
          <a:bodyPr bIns="45000" lIns="0" rIns="0" t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a4001d"/>
                </a:solidFill>
                <a:latin typeface="Calibri"/>
              </a:rPr>
              <a:t>Dan Jurafsky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Second level</a:t>
            </a:r>
            <a:endParaRPr/>
          </a:p>
          <a:p>
            <a:pPr lvl="1"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Third level</a:t>
            </a:r>
            <a:endParaRPr/>
          </a:p>
          <a:p>
            <a:pPr lvl="2">
              <a:buFont typeface="Times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Fourth level</a:t>
            </a:r>
            <a:endParaRPr/>
          </a:p>
          <a:p>
            <a:pPr lvl="3">
              <a:buFont typeface="Times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Fifth level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858000" y="4705200"/>
            <a:ext cx="1980720" cy="34272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48120" y="4705200"/>
            <a:ext cx="2895120" cy="34272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318141-C141-41E1-81F1-F1C1B1E1D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7" name="CustomShape 7"/>
          <p:cNvSpPr/>
          <p:nvPr/>
        </p:nvSpPr>
        <p:spPr>
          <a:xfrm>
            <a:off x="45720" y="0"/>
            <a:ext cx="5143320" cy="45360"/>
          </a:xfrm>
          <a:prstGeom prst="rect">
            <a:avLst/>
          </a:prstGeom>
          <a:solidFill>
            <a:srgbClr val="a40508"/>
          </a:solidFill>
          <a:ln w="9360">
            <a:solidFill>
              <a:srgbClr val="a4001d"/>
            </a:solidFill>
            <a:miter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73960" y="325440"/>
            <a:ext cx="868680" cy="874440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76320" y="8640"/>
            <a:ext cx="1294920" cy="257760"/>
          </a:xfrm>
          <a:prstGeom prst="rect">
            <a:avLst/>
          </a:prstGeom>
        </p:spPr>
        <p:txBody>
          <a:bodyPr bIns="45000" lIns="0" rIns="0" t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a4001d"/>
                </a:solidFill>
                <a:latin typeface="Calibri"/>
              </a:rPr>
              <a:t>Dan Jurafsky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317171-61C1-41A1-81C1-F1A111715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6" name="CustomShape 6"/>
          <p:cNvSpPr/>
          <p:nvPr/>
        </p:nvSpPr>
        <p:spPr>
          <a:xfrm>
            <a:off x="45720" y="0"/>
            <a:ext cx="5143320" cy="45360"/>
          </a:xfrm>
          <a:prstGeom prst="rect">
            <a:avLst/>
          </a:prstGeom>
          <a:solidFill>
            <a:srgbClr val="a40508"/>
          </a:solidFill>
          <a:ln w="9360">
            <a:solidFill>
              <a:srgbClr val="a4001d"/>
            </a:solidFill>
            <a:miter/>
          </a:ln>
        </p:spPr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tiff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norvig.com/ngrams/spell-errors.txt" TargetMode="External"/><Relationship Id="rId2" Type="http://schemas.openxmlformats.org/officeDocument/2006/relationships/hyperlink" Target="http://norvig.com/ngrams/spell-errors.txt" TargetMode="External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://en.wikipedia.org/wiki/Wikipedia:Lists_of_common_misspellings/For_machines" TargetMode="External"/><Relationship Id="rId2" Type="http://schemas.openxmlformats.org/officeDocument/2006/relationships/hyperlink" Target="http://aspell.net/test/" TargetMode="External"/><Relationship Id="rId3" Type="http://schemas.openxmlformats.org/officeDocument/2006/relationships/hyperlink" Target="http://www.ota.ox.ac.uk/headers/0643.xml" TargetMode="External"/><Relationship Id="rId4" Type="http://schemas.openxmlformats.org/officeDocument/2006/relationships/hyperlink" Target="http://norvig.com/ngrams/spell-errors.txt" TargetMode="External"/><Relationship Id="rId5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 (Headings)"/>
                <a:ea typeface="ＭＳ Ｐゴシック"/>
              </a:rPr>
              <a:t>Spelling Correction and the Noisy Channel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a4001d"/>
                </a:solidFill>
                <a:latin typeface="Calibri"/>
                <a:ea typeface="ＭＳ Ｐゴシック"/>
              </a:rPr>
              <a:t>The Spelling Correction Task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371600" y="20952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Noisy Channel Intuition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C1B1F1-F191-4171-8131-112121717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5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200240"/>
            <a:ext cx="7238520" cy="3648240"/>
          </a:xfrm>
          <a:prstGeom prst="rect">
            <a:avLst/>
          </a:prstGeom>
        </p:spPr>
      </p:pic>
      <p:sp>
        <p:nvSpPr>
          <p:cNvPr id="158" name="CustomShape 3"/>
          <p:cNvSpPr/>
          <p:nvPr/>
        </p:nvSpPr>
        <p:spPr>
          <a:xfrm>
            <a:off x="3925800" y="2443680"/>
            <a:ext cx="398880" cy="2598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59" name="CustomShape 4"/>
          <p:cNvSpPr/>
          <p:nvPr/>
        </p:nvSpPr>
        <p:spPr>
          <a:xfrm>
            <a:off x="685800" y="2647800"/>
            <a:ext cx="3276360" cy="2133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60" name="CustomShape 5"/>
          <p:cNvSpPr/>
          <p:nvPr/>
        </p:nvSpPr>
        <p:spPr>
          <a:xfrm>
            <a:off x="4191120" y="2809800"/>
            <a:ext cx="3123720" cy="2133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61" name="CustomShape 6"/>
          <p:cNvSpPr/>
          <p:nvPr/>
        </p:nvSpPr>
        <p:spPr>
          <a:xfrm>
            <a:off x="7010280" y="2724120"/>
            <a:ext cx="1294920" cy="1371240"/>
          </a:xfrm>
          <a:prstGeom prst="rect">
            <a:avLst/>
          </a:prstGeom>
          <a:solidFill>
            <a:srgbClr val="ffffff"/>
          </a:solidFill>
        </p:spPr>
      </p:sp>
    </p:spTree>
  </p:cSld>
  <p:timing>
    <p:tnLst>
      <p:par>
        <p:cTn dur="indefinite" id="77" nodeType="tmRoot" restart="never">
          <p:childTnLst>
            <p:seq>
              <p:cTn dur="indefinite" id="78" nodeType="mainSeq">
                <p:childTnLst>
                  <p:par>
                    <p:cTn fill="hold" id="79">
                      <p:stCondLst>
                        <p:cond delay="indefinite"/>
                      </p:stCondLst>
                      <p:childTnLst>
                        <p:par>
                          <p:cTn fill="hold" id="80">
                            <p:stCondLst>
                              <p:cond delay="0"/>
                            </p:stCondLst>
                            <p:childTnLst>
                              <p:par>
                                <p:cTn fill="hold" id="81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Noisy Channel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We see an observation x of a misspelled word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Find the correct word w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816111-F191-4141-9111-515151E1E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6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40160" y="2413080"/>
            <a:ext cx="2806560" cy="647640"/>
          </a:xfrm>
          <a:prstGeom prst="rect">
            <a:avLst/>
          </a:prstGeom>
        </p:spPr>
      </p:pic>
      <p:pic>
        <p:nvPicPr>
          <p:cNvPr descr="" id="16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95480" y="3098880"/>
            <a:ext cx="3238560" cy="939960"/>
          </a:xfrm>
          <a:prstGeom prst="rect">
            <a:avLst/>
          </a:prstGeom>
        </p:spPr>
      </p:pic>
      <p:pic>
        <p:nvPicPr>
          <p:cNvPr descr="" id="16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08440" y="4191120"/>
            <a:ext cx="3174840" cy="64764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History: Noisy channel for spelling proposed around 1990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IBM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Mays, Eric, Fred J. Damerau and Robert L. Mercer. 1991. Context based spelling correction. </a:t>
            </a:r>
            <a:r>
              <a:rPr i="1" lang="en-US" sz="2400">
                <a:solidFill>
                  <a:srgbClr val="000000"/>
                </a:solidFill>
                <a:latin typeface="Calibri"/>
                <a:ea typeface="ＭＳ Ｐゴシック"/>
              </a:rPr>
              <a:t>Information Processing and Management</a:t>
            </a: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, 23(5), 517–522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AT&amp;T Bell Labs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Kernighan, Mark D., Kenneth W. Church, and William A. Gale. 1990. A spelling correction program based on a noisy channel model. Proceedings of COLING 1990, 205-210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Non-word spelling error example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1828800" y="1733400"/>
            <a:ext cx="6705360" cy="2342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a50021"/>
                </a:solidFill>
                <a:latin typeface="Courier New"/>
                <a:ea typeface="ＭＳ Ｐゴシック"/>
              </a:rPr>
              <a:t>acress</a:t>
            </a:r>
            <a:endParaRPr/>
          </a:p>
        </p:txBody>
      </p:sp>
      <p:sp>
        <p:nvSpPr>
          <p:cNvPr id="17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C19111-D191-41D1-8121-51C1C14181A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Candidate generation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Words with similar spelling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Small edit distance to error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Words with similar pronunciation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Small edit distance of pronunciation to error</a:t>
            </a:r>
            <a:endParaRPr/>
          </a:p>
        </p:txBody>
      </p:sp>
      <p:sp>
        <p:nvSpPr>
          <p:cNvPr id="17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81F181-B1B1-4151-A1B1-91317121D1B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Damerau-Levenshtein edit distance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Minimal edit distance between two strings, where edits are: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Insertion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Deletion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Substitution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ff"/>
                </a:solidFill>
                <a:latin typeface="Calibri"/>
                <a:ea typeface="ＭＳ Ｐゴシック"/>
              </a:rPr>
              <a:t>Transposition of two adjacent letters</a:t>
            </a:r>
            <a:endParaRPr/>
          </a:p>
        </p:txBody>
      </p:sp>
      <p:sp>
        <p:nvSpPr>
          <p:cNvPr id="17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D1B1F1-9141-4161-B121-A101B1A131B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371600" y="1522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Words within 1 of </a:t>
            </a:r>
            <a:r>
              <a:rPr b="1" lang="en-US" sz="3200">
                <a:solidFill>
                  <a:srgbClr val="000000"/>
                </a:solidFill>
                <a:latin typeface="Courier New"/>
                <a:ea typeface="ＭＳ Ｐゴシック"/>
              </a:rPr>
              <a:t>acress</a:t>
            </a:r>
            <a:endParaRPr/>
          </a:p>
        </p:txBody>
      </p:sp>
      <p:graphicFrame>
        <p:nvGraphicFramePr>
          <p:cNvPr id="180" name="Table 2"/>
          <p:cNvGraphicFramePr/>
          <p:nvPr/>
        </p:nvGraphicFramePr>
        <p:xfrm>
          <a:off x="1295280" y="1276200"/>
          <a:ext cx="6629040" cy="3474360"/>
        </p:xfrm>
        <a:graphic>
          <a:graphicData uri="http://schemas.openxmlformats.org/drawingml/2006/table">
            <a:tbl>
              <a:tblPr/>
              <a:tblGrid>
                <a:gridCol w="1325880"/>
                <a:gridCol w="1325880"/>
                <a:gridCol w="1081800"/>
                <a:gridCol w="914400"/>
                <a:gridCol w="1981080"/>
              </a:tblGrid>
              <a:tr h="1274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Error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Candidate Correction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Correct Letter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Error Letter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Type</a:t>
                      </a:r>
                      <a:endParaRPr/>
                    </a:p>
                  </a:txBody>
                  <a:tcPr/>
                </a:tc>
              </a:tr>
              <a:tr h="387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actress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ucida Sans"/>
                          <a:ea typeface="ＭＳ Ｐゴシック"/>
                        </a:rPr>
                        <a:t>deletion</a:t>
                      </a:r>
                      <a:endParaRPr/>
                    </a:p>
                  </a:txBody>
                  <a:tcPr/>
                </a:tc>
              </a:tr>
              <a:tr h="387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ucida Sans"/>
                          <a:ea typeface="ＭＳ Ｐゴシック"/>
                        </a:rPr>
                        <a:t>insertion</a:t>
                      </a:r>
                      <a:endParaRPr/>
                    </a:p>
                  </a:txBody>
                  <a:tcPr/>
                </a:tc>
              </a:tr>
              <a:tr h="387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caress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ucida Sans"/>
                          <a:ea typeface="ＭＳ Ｐゴシック"/>
                        </a:rPr>
                        <a:t>transposition</a:t>
                      </a:r>
                      <a:endParaRPr/>
                    </a:p>
                  </a:txBody>
                  <a:tcPr/>
                </a:tc>
              </a:tr>
              <a:tr h="387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access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ucida Sans"/>
                          <a:ea typeface="ＭＳ Ｐゴシック"/>
                        </a:rPr>
                        <a:t>substitution</a:t>
                      </a:r>
                      <a:endParaRPr/>
                    </a:p>
                  </a:txBody>
                  <a:tcPr/>
                </a:tc>
              </a:tr>
              <a:tr h="387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across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ucida Sans"/>
                          <a:ea typeface="ＭＳ Ｐゴシック"/>
                        </a:rPr>
                        <a:t>substitution</a:t>
                      </a:r>
                      <a:endParaRPr/>
                    </a:p>
                  </a:txBody>
                  <a:tcPr/>
                </a:tc>
              </a:tr>
              <a:tr h="387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ucida Sans"/>
                          <a:ea typeface="ＭＳ Ｐゴシック"/>
                        </a:rPr>
                        <a:t>insertion</a:t>
                      </a:r>
                      <a:endParaRPr/>
                    </a:p>
                  </a:txBody>
                  <a:tcPr/>
                </a:tc>
              </a:tr>
              <a:tr h="387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ucida Sans"/>
                          <a:ea typeface="ＭＳ Ｐゴシック"/>
                        </a:rPr>
                        <a:t>insertion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71E181-6161-4141-91F1-21D1B1F1C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Candidate generation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80% of errors are within edit distance 1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Almost all errors within edit distance 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Also allow insertion of </a:t>
            </a: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space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 or </a:t>
            </a: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hyphen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thisidea </a:t>
            </a:r>
            <a:r>
              <a:rPr lang="en-US" sz="2400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  </a:t>
            </a: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this idea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inlaw </a:t>
            </a:r>
            <a:r>
              <a:rPr lang="en-US" sz="2400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 in-law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41B1C1-71B1-4101-9141-61A1811111E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83" nodeType="tmRoot" restart="never">
          <p:childTnLst>
            <p:seq>
              <p:cTn dur="indefinite" id="84" nodeType="mainSeq">
                <p:childTnLst>
                  <p:par>
                    <p:cTn fill="hold" id="85">
                      <p:stCondLst>
                        <p:cond delay="indefinite"/>
                      </p:stCondLst>
                      <p:childTnLst>
                        <p:par>
                          <p:cTn fill="hold" id="86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23" st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45" st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60" st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Language Model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Use any of the language modeling algorithms we’ve learned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Unigram, bigram, trigram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Web-scale spelling correction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Stupid backoff</a:t>
            </a:r>
            <a:endParaRPr/>
          </a:p>
        </p:txBody>
      </p:sp>
      <p:sp>
        <p:nvSpPr>
          <p:cNvPr id="18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316131-1171-4171-81C1-51113121F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Unigram Prior probability</a:t>
            </a:r>
            <a:endParaRPr/>
          </a:p>
        </p:txBody>
      </p:sp>
      <p:graphicFrame>
        <p:nvGraphicFramePr>
          <p:cNvPr id="189" name="Table 2"/>
          <p:cNvGraphicFramePr/>
          <p:nvPr/>
        </p:nvGraphicFramePr>
        <p:xfrm>
          <a:off x="1295280" y="1956960"/>
          <a:ext cx="6781320" cy="2595600"/>
        </p:xfrm>
        <a:graphic>
          <a:graphicData uri="http://schemas.openxmlformats.org/drawingml/2006/table">
            <a:tbl>
              <a:tblPr/>
              <a:tblGrid>
                <a:gridCol w="1218960"/>
                <a:gridCol w="2438280"/>
                <a:gridCol w="3124080"/>
              </a:tblGrid>
              <a:tr h="8017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word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Frequency of word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P(word)</a:t>
                      </a:r>
                      <a:endParaRPr/>
                    </a:p>
                  </a:txBody>
                  <a:tcPr/>
                </a:tc>
              </a:tr>
              <a:tr h="8017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Lucida Sans"/>
                          <a:ea typeface="ＭＳ Ｐゴシック"/>
                        </a:rPr>
                        <a:t>actress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9,321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.0000230573</a:t>
                      </a:r>
                      <a:endParaRPr/>
                    </a:p>
                  </a:txBody>
                  <a:tcPr/>
                </a:tc>
              </a:tr>
              <a:tr h="446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Lucida Sans"/>
                          <a:ea typeface="ＭＳ Ｐゴシック"/>
                        </a:rPr>
                        <a:t>cress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220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.0000005442</a:t>
                      </a:r>
                      <a:endParaRPr/>
                    </a:p>
                  </a:txBody>
                  <a:tcPr/>
                </a:tc>
              </a:tr>
              <a:tr h="446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Lucida Sans"/>
                          <a:ea typeface="ＭＳ Ｐゴシック"/>
                        </a:rPr>
                        <a:t>caress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686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.0000016969</a:t>
                      </a:r>
                      <a:endParaRPr/>
                    </a:p>
                  </a:txBody>
                  <a:tcPr/>
                </a:tc>
              </a:tr>
              <a:tr h="446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Lucida Sans"/>
                          <a:ea typeface="ＭＳ Ｐゴシック"/>
                        </a:rPr>
                        <a:t>access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37,038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.0000916207</a:t>
                      </a:r>
                      <a:endParaRPr/>
                    </a:p>
                  </a:txBody>
                  <a:tcPr/>
                </a:tc>
              </a:tr>
              <a:tr h="446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Lucida Sans"/>
                          <a:ea typeface="ＭＳ Ｐゴシック"/>
                        </a:rPr>
                        <a:t>across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120,844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.0002989314</a:t>
                      </a:r>
                      <a:endParaRPr/>
                    </a:p>
                  </a:txBody>
                  <a:tcPr/>
                </a:tc>
              </a:tr>
              <a:tr h="446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Lucida Sans"/>
                          <a:ea typeface="ＭＳ Ｐゴシック"/>
                        </a:rPr>
                        <a:t>acres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12,874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.0000318463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F13131-3141-4111-8191-C1A171412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91" name="CustomShape 4"/>
          <p:cNvSpPr/>
          <p:nvPr/>
        </p:nvSpPr>
        <p:spPr>
          <a:xfrm>
            <a:off x="32040" y="1276200"/>
            <a:ext cx="8843760" cy="639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Counts from 404,253,213 words in Corpus of Contemporary English (COCA)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447920" y="20952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Applications for spelling correction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3141A1-1161-4191-81A1-D1F1A1719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29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1649880" y="4592520"/>
            <a:ext cx="4217040" cy="550800"/>
          </a:xfrm>
          <a:prstGeom prst="rect">
            <a:avLst/>
          </a:prstGeom>
        </p:spPr>
      </p:pic>
      <p:pic>
        <p:nvPicPr>
          <p:cNvPr descr="" id="130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120" y="1428840"/>
            <a:ext cx="2222280" cy="3154320"/>
          </a:xfrm>
          <a:prstGeom prst="rect">
            <a:avLst/>
          </a:prstGeom>
        </p:spPr>
      </p:pic>
      <p:pic>
        <p:nvPicPr>
          <p:cNvPr descr="" id="13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428840"/>
            <a:ext cx="5562360" cy="1890720"/>
          </a:xfrm>
          <a:prstGeom prst="rect">
            <a:avLst/>
          </a:prstGeom>
        </p:spPr>
      </p:pic>
      <p:sp>
        <p:nvSpPr>
          <p:cNvPr id="132" name="CustomShape 3"/>
          <p:cNvSpPr/>
          <p:nvPr/>
        </p:nvSpPr>
        <p:spPr>
          <a:xfrm>
            <a:off x="4083480" y="3562200"/>
            <a:ext cx="15084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Web search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7708320" y="1047600"/>
            <a:ext cx="10054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Phones</a:t>
            </a:r>
            <a:endParaRPr/>
          </a:p>
        </p:txBody>
      </p:sp>
      <p:sp>
        <p:nvSpPr>
          <p:cNvPr id="134" name="CustomShape 5"/>
          <p:cNvSpPr/>
          <p:nvPr/>
        </p:nvSpPr>
        <p:spPr>
          <a:xfrm>
            <a:off x="2285280" y="1047600"/>
            <a:ext cx="20710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Word processing</a:t>
            </a:r>
            <a:endParaRPr/>
          </a:p>
        </p:txBody>
      </p:sp>
      <p:pic>
        <p:nvPicPr>
          <p:cNvPr descr="" id="135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" y="3867120"/>
            <a:ext cx="4870440" cy="6397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Channel model probability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  <a:ea typeface="ＭＳ Ｐゴシック"/>
              </a:rPr>
              <a:t>Error model probability, Edit probability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i="1" lang="en-US" sz="2400">
                <a:solidFill>
                  <a:srgbClr val="000000"/>
                </a:solidFill>
                <a:latin typeface="Calibri"/>
                <a:ea typeface="ＭＳ Ｐゴシック"/>
              </a:rPr>
              <a:t>Kernighan, Church, Gale  1990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i="1" lang="en-US" sz="2400">
                <a:solidFill>
                  <a:srgbClr val="000000"/>
                </a:solidFill>
                <a:latin typeface="Calibri"/>
                <a:ea typeface="ＭＳ Ｐゴシック"/>
              </a:rPr>
              <a:t>Misspelled word x = x1, x2, x3… xm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i="1" lang="en-US" sz="2400">
                <a:solidFill>
                  <a:srgbClr val="000000"/>
                </a:solidFill>
                <a:latin typeface="Calibri"/>
                <a:ea typeface="ＭＳ Ｐゴシック"/>
              </a:rPr>
              <a:t>Correct word w = w1, w2, w3,…, wn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P(x|w) = probability of the edit 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(deletion/insertion/substitution/transposition)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7171B1-F1E1-41D1-9151-41619131B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Computing error probability: confusion matrix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del[x,y]:    count(xy typed as x)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ins[x,y]:    count(x typed as xy)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sub[x,y]:    count(x typed as y)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trans[x,y]:  count(xy typed as yx)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Insertion and deletion conditioned on previous character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E13171-2161-4181-91C1-B151E111D1E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371600" y="7632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Confusion matrix for spelling errors</a:t>
            </a:r>
            <a:endParaRPr/>
          </a:p>
        </p:txBody>
      </p:sp>
      <p:pic>
        <p:nvPicPr>
          <p:cNvPr descr="" id="19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43520" y="971640"/>
            <a:ext cx="6669000" cy="403812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Generating the confusion matrix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 u="sng">
                <a:solidFill>
                  <a:srgbClr val="ef8e1c"/>
                </a:solidFill>
                <a:latin typeface="Calibri"/>
                <a:ea typeface="ＭＳ Ｐゴシック"/>
                <a:hlinkClick r:id="rId1"/>
              </a:rPr>
              <a:t>Peter Norvig’s list of errors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 u="sng">
                <a:solidFill>
                  <a:srgbClr val="ef8e1c"/>
                </a:solidFill>
                <a:latin typeface="Calibri"/>
                <a:ea typeface="ＭＳ Ｐゴシック"/>
                <a:hlinkClick r:id="rId2"/>
              </a:rPr>
              <a:t>Peter Norvig’s list of counts of single-edit errors</a:t>
            </a:r>
            <a:endParaRPr/>
          </a:p>
        </p:txBody>
      </p:sp>
      <p:sp>
        <p:nvSpPr>
          <p:cNvPr id="20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71D131-B1C1-4161-B1E1-31F1512151A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93" nodeType="tmRoot" restart="never">
          <p:childTnLst>
            <p:seq>
              <p:cTn id="9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Channel model 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D1B131-4151-4121-B131-1111D1214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05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459080"/>
            <a:ext cx="6949800" cy="3083040"/>
          </a:xfrm>
          <a:prstGeom prst="rect">
            <a:avLst/>
          </a:prstGeom>
        </p:spPr>
      </p:pic>
      <p:sp>
        <p:nvSpPr>
          <p:cNvPr id="206" name="CustomShape 3"/>
          <p:cNvSpPr/>
          <p:nvPr/>
        </p:nvSpPr>
        <p:spPr>
          <a:xfrm>
            <a:off x="5164920" y="895320"/>
            <a:ext cx="36072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Kernighan, Church, Gale 1990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371600" y="1522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Channel model for </a:t>
            </a:r>
            <a:r>
              <a:rPr b="1" lang="en-US" sz="3200">
                <a:solidFill>
                  <a:srgbClr val="000000"/>
                </a:solidFill>
                <a:latin typeface="Courier New"/>
                <a:ea typeface="ＭＳ Ｐゴシック"/>
              </a:rPr>
              <a:t>acress</a:t>
            </a:r>
            <a:endParaRPr/>
          </a:p>
        </p:txBody>
      </p:sp>
      <p:graphicFrame>
        <p:nvGraphicFramePr>
          <p:cNvPr id="208" name="Table 2"/>
          <p:cNvGraphicFramePr/>
          <p:nvPr/>
        </p:nvGraphicFramePr>
        <p:xfrm>
          <a:off x="533520" y="1200240"/>
          <a:ext cx="5333760" cy="3235680"/>
        </p:xfrm>
        <a:graphic>
          <a:graphicData uri="http://schemas.openxmlformats.org/drawingml/2006/table">
            <a:tbl>
              <a:tblPr/>
              <a:tblGrid>
                <a:gridCol w="1218960"/>
                <a:gridCol w="914400"/>
                <a:gridCol w="761760"/>
                <a:gridCol w="914040"/>
                <a:gridCol w="1524600"/>
              </a:tblGrid>
              <a:tr h="115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Candidate Correction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Correct Letter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Error Letter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x|w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P(x|word)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actress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c|ct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.000117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a|#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.00000144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caress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ac|ca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.00000164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access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r|c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.000000209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across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e|o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.0000093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es|e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.0000321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ss|s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.0000342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E17161-41B1-4151-B151-A1D151414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371600" y="1522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Noisy channel probability for </a:t>
            </a:r>
            <a:r>
              <a:rPr b="1" lang="en-US" sz="3200">
                <a:solidFill>
                  <a:srgbClr val="000000"/>
                </a:solidFill>
                <a:latin typeface="Courier New"/>
                <a:ea typeface="ＭＳ Ｐゴシック"/>
              </a:rPr>
              <a:t>acress</a:t>
            </a:r>
            <a:endParaRPr/>
          </a:p>
        </p:txBody>
      </p:sp>
      <p:graphicFrame>
        <p:nvGraphicFramePr>
          <p:cNvPr id="211" name="Table 2"/>
          <p:cNvGraphicFramePr/>
          <p:nvPr/>
        </p:nvGraphicFramePr>
        <p:xfrm>
          <a:off x="533520" y="1200240"/>
          <a:ext cx="8610120" cy="3235680"/>
        </p:xfrm>
        <a:graphic>
          <a:graphicData uri="http://schemas.openxmlformats.org/drawingml/2006/table">
            <a:tbl>
              <a:tblPr/>
              <a:tblGrid>
                <a:gridCol w="1218960"/>
                <a:gridCol w="914400"/>
                <a:gridCol w="761760"/>
                <a:gridCol w="914040"/>
                <a:gridCol w="1523880"/>
                <a:gridCol w="1447560"/>
                <a:gridCol w="1829520"/>
              </a:tblGrid>
              <a:tr h="115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Candidate Correction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Correct Letter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Error Letter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x|w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P(x|word)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P(word)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ＭＳ Ｐゴシック"/>
                        </a:rPr>
                        <a:t>109 *P(x|w)P(w)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actress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c|ct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.000117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.0000231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2.7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a|#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.00000144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.000000544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.00078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caress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ac|ca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.00000164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.00000170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.0028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access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r|c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.000000209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.0000916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.019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across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e|o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.0000093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.000299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2.8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es|e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.0000321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.0000318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1.0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ss|s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.0000342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.0000318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1.0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C1D151-D1B1-41E1-B1C1-41A1F191D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371600" y="1522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Noisy channel probability for </a:t>
            </a:r>
            <a:r>
              <a:rPr b="1" lang="en-US" sz="3200">
                <a:solidFill>
                  <a:srgbClr val="000000"/>
                </a:solidFill>
                <a:latin typeface="Courier New"/>
                <a:ea typeface="ＭＳ Ｐゴシック"/>
              </a:rPr>
              <a:t>acress</a:t>
            </a:r>
            <a:endParaRPr/>
          </a:p>
        </p:txBody>
      </p:sp>
      <p:graphicFrame>
        <p:nvGraphicFramePr>
          <p:cNvPr id="214" name="Table 2"/>
          <p:cNvGraphicFramePr/>
          <p:nvPr/>
        </p:nvGraphicFramePr>
        <p:xfrm>
          <a:off x="533520" y="1200240"/>
          <a:ext cx="8610120" cy="3235680"/>
        </p:xfrm>
        <a:graphic>
          <a:graphicData uri="http://schemas.openxmlformats.org/drawingml/2006/table">
            <a:tbl>
              <a:tblPr/>
              <a:tblGrid>
                <a:gridCol w="1218960"/>
                <a:gridCol w="914400"/>
                <a:gridCol w="761760"/>
                <a:gridCol w="914040"/>
                <a:gridCol w="1523880"/>
                <a:gridCol w="1447560"/>
                <a:gridCol w="1829520"/>
              </a:tblGrid>
              <a:tr h="115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Candidate Correction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Correct Letter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Error Letter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x|w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P(x|word)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Lucida Sans"/>
                          <a:ea typeface="ＭＳ Ｐゴシック"/>
                        </a:rPr>
                        <a:t>P(word)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ＭＳ Ｐゴシック"/>
                        </a:rPr>
                        <a:t>109 *P(x|w)P(w)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actress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c|ct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.000117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.0000231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2.7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a|#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.00000144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.000000544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.00078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caress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ac|ca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.00000164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.00000170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.0028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access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r|c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.000000209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.0000916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.019</a:t>
                      </a:r>
                      <a:endParaRPr/>
                    </a:p>
                  </a:txBody>
                  <a:tcPr/>
                </a:tc>
              </a:tr>
              <a:tr h="3556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ourier New"/>
                          <a:ea typeface="ＭＳ Ｐゴシック"/>
                        </a:rPr>
                        <a:t>across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ourier New"/>
                          <a:ea typeface="ＭＳ Ｐゴシック"/>
                        </a:rPr>
                        <a:t>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ourier New"/>
                          <a:ea typeface="ＭＳ Ｐゴシック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ourier New"/>
                          <a:ea typeface="ＭＳ Ｐゴシック"/>
                        </a:rPr>
                        <a:t>e|o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ff"/>
                          </a:solidFill>
                          <a:latin typeface="Courier New"/>
                          <a:ea typeface="ＭＳ Ｐゴシック"/>
                        </a:rPr>
                        <a:t>.0000093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ff"/>
                          </a:solidFill>
                          <a:latin typeface="Courier New"/>
                          <a:ea typeface="ＭＳ Ｐゴシック"/>
                        </a:rPr>
                        <a:t>.000299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ff"/>
                          </a:solidFill>
                          <a:latin typeface="Courier New"/>
                          <a:ea typeface="ＭＳ Ｐゴシック"/>
                        </a:rPr>
                        <a:t>2.8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es|e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.0000321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.0000318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1.0</a:t>
                      </a:r>
                      <a:endParaRPr/>
                    </a:p>
                  </a:txBody>
                  <a:tcPr/>
                </a:tc>
              </a:tr>
              <a:tr h="3448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acres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ss|s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.0000342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.0000318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1.0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617191-4121-41C1-9111-5141E1016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Using a bigram language model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304920" y="1352520"/>
            <a:ext cx="8838720" cy="3580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“</a:t>
            </a:r>
            <a:r>
              <a:rPr lang="en-US" sz="2400">
                <a:solidFill>
                  <a:srgbClr val="7cd7cf"/>
                </a:solidFill>
                <a:latin typeface="Courier New"/>
                <a:ea typeface="ＭＳ Ｐゴシック"/>
              </a:rPr>
              <a:t>a stellar and </a:t>
            </a: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versatile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acress</a:t>
            </a: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 whose </a:t>
            </a:r>
            <a:r>
              <a:rPr lang="en-US" sz="2400">
                <a:solidFill>
                  <a:srgbClr val="7cd7cf"/>
                </a:solidFill>
                <a:latin typeface="Courier New"/>
                <a:ea typeface="ＭＳ Ｐゴシック"/>
              </a:rPr>
              <a:t>combination of sass and glamour…</a:t>
            </a: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”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Counts from the Corpus of Contemporary American English with add-1 smoothing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P(actress|versatile)=.000021 P(whose|actress) = .0010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P(across|versatile) =.000021 P(whose|across) = .000006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P(“</a:t>
            </a:r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</a:rPr>
              <a:t>versatile actress whose</a:t>
            </a: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”) = .000021*.0010 = 210 x10-10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P(“</a:t>
            </a:r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</a:rPr>
              <a:t>versatile across whose</a:t>
            </a: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”)  = .000021*.000006 = 1 x10-10</a:t>
            </a:r>
            <a:endParaRPr/>
          </a:p>
        </p:txBody>
      </p:sp>
      <p:sp>
        <p:nvSpPr>
          <p:cNvPr id="21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E1E171-51B1-4181-8111-B1918111A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95" nodeType="tmRoot" restart="never">
          <p:childTnLst>
            <p:seq>
              <p:cTn dur="indefinite" id="96" nodeType="mainSeq">
                <p:childTnLst>
                  <p:par>
                    <p:cTn fill="hold" id="97">
                      <p:stCondLst>
                        <p:cond delay="indefinite"/>
                      </p:stCondLst>
                      <p:childTnLst>
                        <p:par>
                          <p:cTn fill="hold" id="98">
                            <p:stCondLst>
                              <p:cond delay="0"/>
                            </p:stCondLst>
                            <p:childTnLst>
                              <p:par>
                                <p:cTn fill="hold" id="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49" st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03" st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3">
                      <p:stCondLst>
                        <p:cond delay="indefinite"/>
                      </p:stCondLst>
                      <p:childTnLst>
                        <p:par>
                          <p:cTn fill="hold" id="104">
                            <p:stCondLst>
                              <p:cond delay="0"/>
                            </p:stCondLst>
                            <p:childTnLst>
                              <p:par>
                                <p:cTn fill="hold" id="1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58" st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17" st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>
                      <p:stCondLst>
                        <p:cond delay="indefinite"/>
                      </p:stCondLst>
                      <p:childTnLst>
                        <p:par>
                          <p:cTn fill="hold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75" st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Using a bigram language model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304920" y="1352520"/>
            <a:ext cx="8838720" cy="3580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“</a:t>
            </a:r>
            <a:r>
              <a:rPr lang="en-US" sz="2400">
                <a:solidFill>
                  <a:srgbClr val="7cd7cf"/>
                </a:solidFill>
                <a:latin typeface="Courier New"/>
                <a:ea typeface="ＭＳ Ｐゴシック"/>
              </a:rPr>
              <a:t>a stellar and </a:t>
            </a: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versatile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acress</a:t>
            </a: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 whose </a:t>
            </a:r>
            <a:r>
              <a:rPr lang="en-US" sz="2400">
                <a:solidFill>
                  <a:srgbClr val="7cd7cf"/>
                </a:solidFill>
                <a:latin typeface="Courier New"/>
                <a:ea typeface="ＭＳ Ｐゴシック"/>
              </a:rPr>
              <a:t>combination of sass and glamour…</a:t>
            </a:r>
            <a:r>
              <a:rPr lang="en-US" sz="2400">
                <a:solidFill>
                  <a:srgbClr val="000000"/>
                </a:solidFill>
                <a:latin typeface="Courier New"/>
                <a:ea typeface="ＭＳ Ｐゴシック"/>
              </a:rPr>
              <a:t>”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Counts from the Corpus of Contemporary American English with add-1 smoothing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P(actress|versatile)=.000021 P(whose|actress) = .0010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P(across|versatile) =.000021 P(whose|across) = .000006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ＭＳ Ｐゴシック"/>
              </a:rPr>
              <a:t>P(“</a:t>
            </a:r>
            <a:r>
              <a:rPr b="1" lang="en-US">
                <a:solidFill>
                  <a:srgbClr val="0000ff"/>
                </a:solidFill>
                <a:latin typeface="Courier New"/>
                <a:ea typeface="ＭＳ Ｐゴシック"/>
              </a:rPr>
              <a:t>versatile actress whose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ＭＳ Ｐゴシック"/>
              </a:rPr>
              <a:t>”) = .000021*.0010 = 210 x10-10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P(“</a:t>
            </a:r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</a:rPr>
              <a:t>versatile across whose</a:t>
            </a: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”)  = .000021*.000006 = 1 x10-10</a:t>
            </a:r>
            <a:endParaRPr/>
          </a:p>
        </p:txBody>
      </p:sp>
      <p:sp>
        <p:nvSpPr>
          <p:cNvPr id="22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318151-D101-4181-B101-C1C1C1116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Spelling Tasks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Spelling Error Detection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Spelling Error Correction: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Autocorrect   </a:t>
            </a:r>
            <a:endParaRPr/>
          </a:p>
          <a:p>
            <a:pPr lvl="1"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hte</a:t>
            </a:r>
            <a:r>
              <a:rPr lang="en-US" sz="2400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the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Suggest a correction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Suggestion lists</a:t>
            </a:r>
            <a:endParaRPr/>
          </a:p>
        </p:txBody>
      </p:sp>
      <p:sp>
        <p:nvSpPr>
          <p:cNvPr id="13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81D171-B131-41B1-8151-8141D1E1E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dur="indefinite" id="24" nodeType="mainSeq">
                <p:childTnLst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2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7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5" st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96" st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13" st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Evaluation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Some spelling error test sets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 u="sng">
                <a:solidFill>
                  <a:srgbClr val="ef8e1c"/>
                </a:solidFill>
                <a:latin typeface="Calibri"/>
                <a:ea typeface="ＭＳ Ｐゴシック"/>
                <a:hlinkClick r:id="rId1"/>
              </a:rPr>
              <a:t>Wikipedia’s list of common English misspelling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 u="sng">
                <a:solidFill>
                  <a:srgbClr val="ef8e1c"/>
                </a:solidFill>
                <a:latin typeface="Calibri"/>
                <a:ea typeface="ＭＳ Ｐゴシック"/>
                <a:hlinkClick r:id="rId2"/>
              </a:rPr>
              <a:t>Aspell filtered version of that list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 u="sng">
                <a:solidFill>
                  <a:srgbClr val="ef8e1c"/>
                </a:solidFill>
                <a:latin typeface="Calibri"/>
                <a:ea typeface="ＭＳ Ｐゴシック"/>
                <a:hlinkClick r:id="rId3"/>
              </a:rPr>
              <a:t>Birkbeck spelling error corpus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 u="sng">
                <a:solidFill>
                  <a:srgbClr val="ef8e1c"/>
                </a:solidFill>
                <a:latin typeface="Calibri"/>
                <a:ea typeface="ＭＳ Ｐゴシック"/>
                <a:hlinkClick r:id="rId4"/>
              </a:rPr>
              <a:t>Peter Norvig’s list of errors (includes Wikipedia and Birkbeck, for training or testing)</a:t>
            </a:r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311111-F1D1-4161-91D1-41E101212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 (Headings)"/>
                <a:ea typeface="ＭＳ Ｐゴシック"/>
              </a:rPr>
              <a:t>Spelling Correction and the Noisy Channel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a4001d"/>
                </a:solidFill>
                <a:latin typeface="Calibri"/>
                <a:ea typeface="ＭＳ Ｐゴシック"/>
              </a:rPr>
              <a:t>The Noisy Channel Model of Spelling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 (Headings)"/>
                <a:ea typeface="ＭＳ Ｐゴシック"/>
              </a:rPr>
              <a:t>Spelling Correction and the Noisy Channel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a4001d"/>
                </a:solidFill>
                <a:latin typeface="Calibri"/>
                <a:ea typeface="ＭＳ Ｐゴシック"/>
              </a:rPr>
              <a:t>Real-Word Spelling Correction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Real-word spelling errors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304920" y="1352520"/>
            <a:ext cx="868644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…</a:t>
            </a: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leaving in about fifteen </a:t>
            </a:r>
            <a:r>
              <a:rPr b="1" i="1"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minuets</a:t>
            </a:r>
            <a:r>
              <a:rPr i="1"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to go to her house.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The design </a:t>
            </a:r>
            <a:r>
              <a:rPr b="1" i="1"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an</a:t>
            </a:r>
            <a:r>
              <a:rPr i="1"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construction of the system…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Can they </a:t>
            </a:r>
            <a:r>
              <a:rPr b="1" i="1"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lave</a:t>
            </a:r>
            <a:r>
              <a:rPr i="1"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him my messages?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The study was conducted mainly </a:t>
            </a:r>
            <a:r>
              <a:rPr b="1" i="1"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be</a:t>
            </a:r>
            <a:r>
              <a:rPr i="1"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John Black.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25-40% of spelling errors are real words     </a:t>
            </a:r>
            <a:r>
              <a:rPr lang="en-US" sz="2400">
                <a:solidFill>
                  <a:srgbClr val="7cd7cf"/>
                </a:solidFill>
                <a:latin typeface="Calibri"/>
                <a:ea typeface="ＭＳ Ｐゴシック"/>
              </a:rPr>
              <a:t>Kukich 1992</a:t>
            </a:r>
            <a:endParaRPr/>
          </a:p>
        </p:txBody>
      </p:sp>
      <p:sp>
        <p:nvSpPr>
          <p:cNvPr id="23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C11171-7111-41A1-9181-6111116131E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Solving real-world spelling errors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For each word in sentence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Generate</a:t>
            </a:r>
            <a:r>
              <a:rPr i="1" lang="en-US" sz="2400">
                <a:solidFill>
                  <a:srgbClr val="000000"/>
                </a:solidFill>
                <a:latin typeface="Calibri"/>
                <a:ea typeface="ＭＳ Ｐゴシック"/>
              </a:rPr>
              <a:t> candidate set</a:t>
            </a:r>
            <a:endParaRPr/>
          </a:p>
          <a:p>
            <a:pPr lvl="1"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the word itself </a:t>
            </a:r>
            <a:endParaRPr/>
          </a:p>
          <a:p>
            <a:pPr lvl="1"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all single-letter edits that are English words</a:t>
            </a:r>
            <a:endParaRPr/>
          </a:p>
          <a:p>
            <a:pPr lvl="1"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words that are homophones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Choose best candidates</a:t>
            </a:r>
            <a:endParaRPr/>
          </a:p>
          <a:p>
            <a:pPr lvl="1"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Noisy channel model</a:t>
            </a:r>
            <a:endParaRPr/>
          </a:p>
          <a:p>
            <a:pPr lvl="1"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Task-specific classifier</a:t>
            </a:r>
            <a:endParaRPr/>
          </a:p>
        </p:txBody>
      </p:sp>
      <p:sp>
        <p:nvSpPr>
          <p:cNvPr id="23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71A141-1161-4141-B1F1-51C191E1D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371600" y="133200"/>
            <a:ext cx="761976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Noisy channel for real-word spell correction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304920" y="1200240"/>
            <a:ext cx="8534160" cy="3733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Given a sentence </a:t>
            </a:r>
            <a:r>
              <a:rPr lang="en-US" sz="2400">
                <a:solidFill>
                  <a:srgbClr val="0000ff"/>
                </a:solidFill>
                <a:latin typeface="Calibri"/>
                <a:ea typeface="ＭＳ Ｐゴシック"/>
              </a:rPr>
              <a:t>w1,w2,w3,…,wn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Generate a set of candidates for each word wi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Candidate(</a:t>
            </a: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w1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) = {</a:t>
            </a: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w1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, w’1 , w’’1 , w’’’1 ,…}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Candidate(</a:t>
            </a: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w2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) = {</a:t>
            </a: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w2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, w’2 , w’’2 , w’’’2 ,…}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Candidate(</a:t>
            </a: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wn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) = {</a:t>
            </a: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wn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, w’n , w’’n , w’’’n ,…}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Choose the sequence W that maximizes P(W)</a:t>
            </a:r>
            <a:endParaRPr/>
          </a:p>
        </p:txBody>
      </p:sp>
    </p:spTree>
  </p:cSld>
  <p:timing>
    <p:tnLst>
      <p:par>
        <p:cTn dur="indefinite" id="115" nodeType="tmRoot" restart="never">
          <p:childTnLst>
            <p:seq>
              <p:cTn dur="indefinite" id="116" nodeType="mainSeq">
                <p:childTnLst>
                  <p:par>
                    <p:cTn fill="hold" id="117">
                      <p:stCondLst>
                        <p:cond delay="indefinite"/>
                      </p:stCondLst>
                      <p:childTnLst>
                        <p:par>
                          <p:cTn fill="hold" id="118">
                            <p:stCondLst>
                              <p:cond delay="0"/>
                            </p:stCondLst>
                            <p:childTnLst>
                              <p:par>
                                <p:cTn fill="hold" id="1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77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21" st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65" st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09" st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7">
                      <p:stCondLst>
                        <p:cond delay="indefinite"/>
                      </p:stCondLst>
                      <p:childTnLst>
                        <p:par>
                          <p:cTn fill="hold" id="128">
                            <p:stCondLst>
                              <p:cond delay="0"/>
                            </p:stCondLst>
                            <p:childTnLst>
                              <p:par>
                                <p:cTn fill="hold" id="1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51" st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371600" y="133200"/>
            <a:ext cx="76957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Noisy channel for real-word spell correction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51B1C1-2191-4151-9111-D18101B12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39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228680"/>
            <a:ext cx="6555240" cy="3914640"/>
          </a:xfrm>
          <a:prstGeom prst="rect">
            <a:avLst/>
          </a:prstGeom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371600" y="135000"/>
            <a:ext cx="76957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Noisy channel for real-word spell correction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F12161-7161-4100-B101-811181A1F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42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228680"/>
            <a:ext cx="6555240" cy="3914640"/>
          </a:xfrm>
          <a:prstGeom prst="rect">
            <a:avLst/>
          </a:prstGeom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371600" y="133200"/>
            <a:ext cx="761976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Simplification: One error per sentence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304920" y="120024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Out of all possible sentences with one word replaced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w1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r>
              <a:rPr b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w’’2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,</a:t>
            </a: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w3,w4 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      </a:t>
            </a: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two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off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thew     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w1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,</a:t>
            </a: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w2,</a:t>
            </a:r>
            <a:r>
              <a:rPr b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w’3</a:t>
            </a: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,w4             two of </a:t>
            </a:r>
            <a:r>
              <a:rPr b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the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b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w’’’1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,</a:t>
            </a: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w2,w3,w4          </a:t>
            </a:r>
            <a:r>
              <a:rPr b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too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of thew 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…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Choose the sequence W that maximizes P(W)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Where to get the probabilities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Language model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Unigram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Bigram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Etc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Channel model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Same as for non-word spelling correction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Plus need probability for no error, P(w|w)</a:t>
            </a:r>
            <a:endParaRPr/>
          </a:p>
          <a:p>
            <a:endParaRPr/>
          </a:p>
        </p:txBody>
      </p:sp>
      <p:sp>
        <p:nvSpPr>
          <p:cNvPr id="24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71F171-9181-41D1-A101-D1E16171C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Types of spelling errors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Non-word Errors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i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graffe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i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giraffe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Real-word Errors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Typographical errors</a:t>
            </a:r>
            <a:endParaRPr/>
          </a:p>
          <a:p>
            <a:pPr lvl="1">
              <a:buFont typeface="Times"/>
              <a:buChar char="•"/>
            </a:pPr>
            <a:r>
              <a:rPr i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three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i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there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Cognitive Errors (homophones)</a:t>
            </a:r>
            <a:endParaRPr/>
          </a:p>
          <a:p>
            <a:pPr lvl="1">
              <a:buFont typeface="Times"/>
              <a:buChar char="•"/>
            </a:pPr>
            <a:r>
              <a:rPr i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piece</a:t>
            </a:r>
            <a:r>
              <a:rPr lang="en-US" sz="2000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i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peace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endParaRPr/>
          </a:p>
          <a:p>
            <a:pPr lvl="1">
              <a:buFont typeface="Times"/>
              <a:buChar char="•"/>
            </a:pPr>
            <a:r>
              <a:rPr i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too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i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two</a:t>
            </a:r>
            <a:endParaRPr/>
          </a:p>
          <a:p>
            <a:endParaRPr/>
          </a:p>
        </p:txBody>
      </p:sp>
      <p:sp>
        <p:nvSpPr>
          <p:cNvPr id="14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31B1F1-1181-41E1-9121-41C1A1112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dur="indefinite" id="38" nodeType="mainSeq">
                <p:childTnLst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9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0" st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3" st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13" st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27" st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37" st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Probability of no error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What is the channel probability for a correctly typed word?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P(“the”|“the”)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Obviously this depends on the application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.90 (1 error in 10 words)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.95 (1 error in 20 words)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.99 (1 error in 100 words)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.995 (1 error in 200 words)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01F171-21B1-4151-81E1-415121113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Peter Norvig’s “thew” example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A101F1-7171-4171-B161-B1716101E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253" name="Table 3"/>
          <p:cNvGraphicFramePr/>
          <p:nvPr/>
        </p:nvGraphicFramePr>
        <p:xfrm>
          <a:off x="380880" y="1428840"/>
          <a:ext cx="8381520" cy="2585520"/>
        </p:xfrm>
        <a:graphic>
          <a:graphicData uri="http://schemas.openxmlformats.org/drawingml/2006/table">
            <a:tbl>
              <a:tblPr/>
              <a:tblGrid>
                <a:gridCol w="1396800"/>
                <a:gridCol w="812520"/>
                <a:gridCol w="838080"/>
                <a:gridCol w="1600200"/>
                <a:gridCol w="1904760"/>
                <a:gridCol w="1829160"/>
              </a:tblGrid>
              <a:tr h="604080"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ＭＳ Ｐゴシック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ＭＳ Ｐゴシック"/>
                        </a:rPr>
                        <a:t>w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ＭＳ Ｐゴシック"/>
                        </a:rPr>
                        <a:t>x|w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ＭＳ Ｐゴシック"/>
                        </a:rPr>
                        <a:t>P(x|w)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ＭＳ Ｐゴシック"/>
                        </a:rPr>
                        <a:t>P(w)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ＭＳ Ｐゴシック"/>
                        </a:rPr>
                        <a:t>109 P(x|w)P(w)</a:t>
                      </a:r>
                      <a:endParaRPr/>
                    </a:p>
                  </a:txBody>
                  <a:tcPr/>
                </a:tc>
              </a:tr>
              <a:tr h="411480"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thew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the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ew|e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0.000007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0.02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144</a:t>
                      </a:r>
                      <a:endParaRPr/>
                    </a:p>
                  </a:txBody>
                  <a:tcPr/>
                </a:tc>
              </a:tr>
              <a:tr h="442080"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thew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thew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0.95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0.00000009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90</a:t>
                      </a:r>
                      <a:endParaRPr/>
                    </a:p>
                  </a:txBody>
                  <a:tcPr/>
                </a:tc>
              </a:tr>
              <a:tr h="411480"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thew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thaw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e|a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0.001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0.0000007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0.7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thew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threw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h|hr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0.000008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0.000004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0.03</a:t>
                      </a:r>
                      <a:endParaRPr/>
                    </a:p>
                  </a:txBody>
                  <a:tcPr/>
                </a:tc>
              </a:tr>
              <a:tr h="352080"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thew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thwe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ew|we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0.000003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0.00000004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12600" rIns="12600" tIns="126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0.0001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 (Headings)"/>
                <a:ea typeface="ＭＳ Ｐゴシック"/>
              </a:rPr>
              <a:t>Spelling Correction and the Noisy Channel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a4001d"/>
                </a:solidFill>
                <a:latin typeface="Calibri"/>
                <a:ea typeface="ＭＳ Ｐゴシック"/>
              </a:rPr>
              <a:t>Real-Word Spelling Correction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 (Headings)"/>
                <a:ea typeface="ＭＳ Ｐゴシック"/>
              </a:rPr>
              <a:t>Spelling Correction and the Noisy Channel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a4001d"/>
                </a:solidFill>
                <a:latin typeface="Calibri"/>
                <a:ea typeface="ＭＳ Ｐゴシック"/>
              </a:rPr>
              <a:t>State-of-the-art Systems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HCI issues in spelling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If very confident in correction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Autocorrect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Less confident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Give the best correction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Less confident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Give a correction list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Unconfident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Just flag as an error</a:t>
            </a:r>
            <a:endParaRPr/>
          </a:p>
        </p:txBody>
      </p:sp>
      <p:sp>
        <p:nvSpPr>
          <p:cNvPr id="26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F1C1F1-21D1-41E1-9151-B1C1D1C1A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31" nodeType="tmRoot" restart="never">
          <p:childTnLst>
            <p:seq>
              <p:cTn dur="indefinite" id="132" nodeType="mainSeq">
                <p:childTnLst>
                  <p:par>
                    <p:cTn fill="hold" id="133">
                      <p:stCondLst>
                        <p:cond delay="indefinite"/>
                      </p:stCondLst>
                      <p:childTnLst>
                        <p:par>
                          <p:cTn fill="hold" id="134">
                            <p:stCondLst>
                              <p:cond delay="0"/>
                            </p:stCondLst>
                            <p:childTnLst>
                              <p:par>
                                <p:cTn fill="hold" id="1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9" st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4" st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9">
                      <p:stCondLst>
                        <p:cond delay="indefinite"/>
                      </p:stCondLst>
                      <p:childTnLst>
                        <p:par>
                          <p:cTn fill="hold" id="140">
                            <p:stCondLst>
                              <p:cond delay="0"/>
                            </p:stCondLst>
                            <p:childTnLst>
                              <p:par>
                                <p:cTn fill="hold" id="1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99" st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22" st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5">
                      <p:stCondLst>
                        <p:cond delay="indefinite"/>
                      </p:stCondLst>
                      <p:childTnLst>
                        <p:par>
                          <p:cTn fill="hold" id="146">
                            <p:stCondLst>
                              <p:cond delay="0"/>
                            </p:stCondLst>
                            <p:childTnLst>
                              <p:par>
                                <p:cTn fill="hold" id="1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34" st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56" st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State of the art noisy channel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304920" y="1352520"/>
            <a:ext cx="87627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We never just multiply the prior and the error model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Independence assumptions</a:t>
            </a:r>
            <a:r>
              <a:rPr lang="en-US" sz="2400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probabilities not commensurate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Instead: Weigh them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Learn λ from a development test set</a:t>
            </a:r>
            <a:endParaRPr/>
          </a:p>
        </p:txBody>
      </p:sp>
      <p:sp>
        <p:nvSpPr>
          <p:cNvPr id="26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C18121-11D1-4111-81D1-7101F1A11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6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38280" y="2844720"/>
            <a:ext cx="3670200" cy="711360"/>
          </a:xfrm>
          <a:prstGeom prst="rect">
            <a:avLst/>
          </a:prstGeom>
        </p:spPr>
      </p:pic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Phonetic error model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Metaphone, used in GNU aspell 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Convert misspelling to metaphone pronunciation</a:t>
            </a:r>
            <a:endParaRPr/>
          </a:p>
          <a:p>
            <a:pPr lvl="1">
              <a:buFont typeface="Times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“</a:t>
            </a: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Drop duplicate adjacent letters, except for C.”</a:t>
            </a:r>
            <a:endParaRPr/>
          </a:p>
          <a:p>
            <a:pPr lvl="1">
              <a:buFont typeface="Times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“</a:t>
            </a: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If the word begins with 'KN', 'GN', 'PN', 'AE', 'WR', drop the first letter.”</a:t>
            </a:r>
            <a:endParaRPr/>
          </a:p>
          <a:p>
            <a:pPr lvl="1">
              <a:buFont typeface="Times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“</a:t>
            </a: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Drop 'B' if after 'M' and if it is at the end of the word”</a:t>
            </a:r>
            <a:endParaRPr/>
          </a:p>
          <a:p>
            <a:pPr lvl="1">
              <a:buFont typeface="Times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…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Find words whose pronunciation is 1-2 edit distance from misspelling’s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Score result list </a:t>
            </a:r>
            <a:endParaRPr/>
          </a:p>
          <a:p>
            <a:pPr lvl="1"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Weighted edit distance of candidate to misspelling</a:t>
            </a:r>
            <a:endParaRPr/>
          </a:p>
          <a:p>
            <a:pPr lvl="1"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Edit distance of candidate pronunciation to misspelling pronunciation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B171C1-F181-41A1-B121-1161A131A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Improvements to channel model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Allow richer edits    </a:t>
            </a:r>
            <a:r>
              <a:rPr lang="en-US" sz="2400">
                <a:solidFill>
                  <a:srgbClr val="7cd7cf"/>
                </a:solidFill>
                <a:latin typeface="Calibri"/>
                <a:ea typeface="ＭＳ Ｐゴシック"/>
              </a:rPr>
              <a:t>(Brill and Moore 2000)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ent</a:t>
            </a:r>
            <a:r>
              <a:rPr lang="en-US" sz="2000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ant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ph</a:t>
            </a:r>
            <a:r>
              <a:rPr lang="en-US" sz="2000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f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le</a:t>
            </a:r>
            <a:r>
              <a:rPr lang="en-US" sz="2000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al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Incorporate pronunciation into channel </a:t>
            </a:r>
            <a:r>
              <a:rPr lang="en-US" sz="2400">
                <a:solidFill>
                  <a:srgbClr val="7cd7cf"/>
                </a:solidFill>
                <a:latin typeface="Calibri"/>
                <a:ea typeface="ＭＳ Ｐゴシック"/>
              </a:rPr>
              <a:t>(Toutanova and Moore 2002)</a:t>
            </a:r>
            <a:endParaRPr/>
          </a:p>
        </p:txBody>
      </p:sp>
      <p:sp>
        <p:nvSpPr>
          <p:cNvPr id="27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5101A1-4121-41D1-A101-A1E1A191B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Channel model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Factors that could influence p(misspelling|word)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The source letter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The target letter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Surrounding letters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The position in the word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Nearby keys on the keyboard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Homology on the keyboard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Pronunciations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Likely morpheme transformations</a:t>
            </a:r>
            <a:endParaRPr/>
          </a:p>
          <a:p>
            <a:endParaRPr/>
          </a:p>
        </p:txBody>
      </p:sp>
      <p:sp>
        <p:nvSpPr>
          <p:cNvPr id="27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613161-B151-4131-A1E1-316121D1B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Nearby keys</a:t>
            </a:r>
            <a:endParaRPr/>
          </a:p>
        </p:txBody>
      </p:sp>
      <p:pic>
        <p:nvPicPr>
          <p:cNvPr descr="" id="275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1886040"/>
            <a:ext cx="4190760" cy="285912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Rates of spelling errors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380880" y="1352520"/>
            <a:ext cx="8686440" cy="3333240"/>
          </a:xfrm>
          <a:prstGeom prst="rect">
            <a:avLst/>
          </a:prstGeom>
        </p:spPr>
        <p:txBody>
          <a:bodyPr/>
          <a:p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26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%: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Web queries  </a:t>
            </a:r>
            <a:r>
              <a:rPr lang="en-US" sz="2000">
                <a:solidFill>
                  <a:srgbClr val="7cd7cf"/>
                </a:solidFill>
                <a:latin typeface="Calibri"/>
                <a:ea typeface="ＭＳ Ｐゴシック"/>
              </a:rPr>
              <a:t>Wang </a:t>
            </a:r>
            <a:r>
              <a:rPr i="1" lang="en-US" sz="2000">
                <a:solidFill>
                  <a:srgbClr val="7cd7cf"/>
                </a:solidFill>
                <a:latin typeface="Calibri"/>
                <a:ea typeface="ＭＳ Ｐゴシック"/>
              </a:rPr>
              <a:t>et al. </a:t>
            </a:r>
            <a:r>
              <a:rPr lang="en-US" sz="2000">
                <a:solidFill>
                  <a:srgbClr val="7cd7cf"/>
                </a:solidFill>
                <a:latin typeface="Calibri"/>
                <a:ea typeface="ＭＳ Ｐゴシック"/>
              </a:rPr>
              <a:t>2003 </a:t>
            </a:r>
            <a:endParaRPr/>
          </a:p>
          <a:p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13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%: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Retyping, no backspace: </a:t>
            </a:r>
            <a:r>
              <a:rPr lang="en-US" sz="2000">
                <a:solidFill>
                  <a:srgbClr val="7cd7cf"/>
                </a:solidFill>
                <a:latin typeface="Calibri"/>
                <a:ea typeface="ＭＳ Ｐゴシック"/>
              </a:rPr>
              <a:t>Whitelaw </a:t>
            </a:r>
            <a:r>
              <a:rPr i="1" lang="en-US" sz="2000">
                <a:solidFill>
                  <a:srgbClr val="7cd7cf"/>
                </a:solidFill>
                <a:latin typeface="Calibri"/>
                <a:ea typeface="ＭＳ Ｐゴシック"/>
              </a:rPr>
              <a:t>et al. </a:t>
            </a:r>
            <a:r>
              <a:rPr lang="en-US" sz="2000">
                <a:solidFill>
                  <a:srgbClr val="7cd7cf"/>
                </a:solidFill>
                <a:latin typeface="Calibri"/>
                <a:ea typeface="ＭＳ Ｐゴシック"/>
              </a:rPr>
              <a:t>English&amp;German</a:t>
            </a:r>
            <a:endParaRPr/>
          </a:p>
          <a:p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7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%: Words corrected retyping on phone-sized organizer</a:t>
            </a:r>
            <a:endParaRPr/>
          </a:p>
          <a:p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2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%: Words uncorrected on organizer </a:t>
            </a:r>
            <a:r>
              <a:rPr lang="en-US" sz="2000">
                <a:solidFill>
                  <a:srgbClr val="7cd7cf"/>
                </a:solidFill>
                <a:latin typeface="Calibri"/>
                <a:ea typeface="ＭＳ Ｐゴシック"/>
              </a:rPr>
              <a:t>Soukoreff &amp;MacKenzie 2003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1-2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%:</a:t>
            </a:r>
            <a:r>
              <a:rPr b="1" lang="en-US" sz="2800">
                <a:solidFill>
                  <a:srgbClr val="000000"/>
                </a:solidFill>
                <a:latin typeface="Calibri"/>
                <a:ea typeface="ＭＳ Ｐゴシック"/>
              </a:rPr>
              <a:t>  </a:t>
            </a: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</a:rPr>
              <a:t>Retyping: </a:t>
            </a:r>
            <a:r>
              <a:rPr lang="en-US" sz="2000">
                <a:solidFill>
                  <a:srgbClr val="7cd7cf"/>
                </a:solidFill>
                <a:latin typeface="Calibri"/>
                <a:ea typeface="ＭＳ Ｐゴシック"/>
              </a:rPr>
              <a:t>Kane and Wobbrock 2007, Gruden et al. 1983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sp>
        <p:nvSpPr>
          <p:cNvPr id="14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712141-31A1-4111-A141-C1C101812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1371600" y="209520"/>
            <a:ext cx="7467120" cy="9140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Classifier-based methods </a:t>
            </a: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
</a:t>
            </a: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for real-word spelling correction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Instead of just channel model and language model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Use many features in a classifier (next lecture).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Build a classifier for a specific pair like: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      </a:t>
            </a:r>
            <a:r>
              <a:rPr lang="en-US" sz="2400">
                <a:solidFill>
                  <a:srgbClr val="0000ff"/>
                </a:solidFill>
                <a:latin typeface="Calibri"/>
                <a:ea typeface="ＭＳ Ｐゴシック"/>
              </a:rPr>
              <a:t>whether/weather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“</a:t>
            </a: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cloudy” within +- 10 words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___ to VERB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ff"/>
                </a:solidFill>
                <a:latin typeface="Calibri"/>
                <a:ea typeface="ＭＳ Ｐゴシック"/>
              </a:rPr>
              <a:t>___ or not</a:t>
            </a:r>
            <a:endParaRPr/>
          </a:p>
          <a:p>
            <a:endParaRPr/>
          </a:p>
        </p:txBody>
      </p:sp>
      <p:sp>
        <p:nvSpPr>
          <p:cNvPr id="27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B1D1F1-91E1-41C1-B1B1-412101319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 (Headings)"/>
                <a:ea typeface="ＭＳ Ｐゴシック"/>
              </a:rPr>
              <a:t>Spelling Correction and the Noisy Channel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a4001d"/>
                </a:solidFill>
                <a:latin typeface="Calibri"/>
                <a:ea typeface="ＭＳ Ｐゴシック"/>
              </a:rPr>
              <a:t>Real-Word Spelling Correction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Non-word spelling errors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Non-word spelling error detection: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Any word not in a </a:t>
            </a:r>
            <a:r>
              <a:rPr b="1" i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dictionary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 is an error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The larger the dictionary the better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Non-word spelling error correction: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Generate </a:t>
            </a:r>
            <a:r>
              <a:rPr b="1" i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candidates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: real words that are similar to error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Choose the one which is best:</a:t>
            </a:r>
            <a:endParaRPr/>
          </a:p>
          <a:p>
            <a:pPr lvl="1"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Shortest weighted edit distance</a:t>
            </a:r>
            <a:endParaRPr/>
          </a:p>
          <a:p>
            <a:pPr lvl="1"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Highest noisy channel probability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716161-01C1-4121-B131-216191D10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dur="indefinite" id="54" nodeType="mainSeq">
                <p:childTnLst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49" st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07" st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37" st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69" st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03" st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  <a:ea typeface="ＭＳ Ｐゴシック"/>
              </a:rPr>
              <a:t>Real word spelling errors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For each word </a:t>
            </a:r>
            <a:r>
              <a:rPr i="1" lang="en-US" sz="2400">
                <a:solidFill>
                  <a:srgbClr val="000000"/>
                </a:solidFill>
                <a:latin typeface="Calibri"/>
                <a:ea typeface="ＭＳ Ｐゴシック"/>
              </a:rPr>
              <a:t>w</a:t>
            </a: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, generate candidate set: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Find candidate words with similar </a:t>
            </a:r>
            <a:r>
              <a:rPr b="1" i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pronunciations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Find candidate words with similar </a:t>
            </a:r>
            <a:r>
              <a:rPr b="1" i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spelling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Include </a:t>
            </a:r>
            <a:r>
              <a:rPr i="1" lang="en-US" sz="2000">
                <a:solidFill>
                  <a:srgbClr val="000000"/>
                </a:solidFill>
                <a:latin typeface="Calibri"/>
                <a:ea typeface="ＭＳ Ｐゴシック"/>
              </a:rPr>
              <a:t>w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 in candidate set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</a:rPr>
              <a:t>Choose best candidate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Noisy Channel 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Classifier</a:t>
            </a:r>
            <a:endParaRPr/>
          </a:p>
        </p:txBody>
      </p:sp>
      <p:sp>
        <p:nvSpPr>
          <p:cNvPr id="15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118151-0181-4171-9191-21411111F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67" nodeType="tmRoot" restart="never">
          <p:childTnLst>
            <p:seq>
              <p:cTn dur="indefinite" id="68" nodeType="mainSeq">
                <p:childTnLst>
                  <p:par>
                    <p:cTn fill="hold" id="69">
                      <p:stCondLst>
                        <p:cond delay="indefinite"/>
                      </p:stCondLst>
                      <p:childTnLst>
                        <p:par>
                          <p:cTn fill="hold" id="70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82" st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97" st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08" st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 (Headings)"/>
                <a:ea typeface="ＭＳ Ｐゴシック"/>
              </a:rPr>
              <a:t>Spelling Correction and the Noisy Channel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a4001d"/>
                </a:solidFill>
                <a:latin typeface="Calibri"/>
                <a:ea typeface="ＭＳ Ｐゴシック"/>
              </a:rPr>
              <a:t>The Spelling Correction Task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 (Headings)"/>
                <a:ea typeface="ＭＳ Ｐゴシック"/>
              </a:rPr>
              <a:t>Spelling Correction and the Noisy Channel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a4001d"/>
                </a:solidFill>
                <a:latin typeface="Calibri"/>
                <a:ea typeface="ＭＳ Ｐゴシック"/>
              </a:rPr>
              <a:t>The Noisy Channel Model of Spelling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