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5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A900CE-7218-46FA-ABC7-ED49C28A3C1E}">
  <a:tblStyle styleId="{BAA900CE-7218-46FA-ABC7-ED49C28A3C1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5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>
                <a:latin typeface="Arial"/>
                <a:ea typeface="Arial"/>
                <a:cs typeface="Arial"/>
                <a:sym typeface="Arial"/>
              </a:rPr>
              <a:t>NOTE: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>
                <a:latin typeface="Arial"/>
                <a:ea typeface="Arial"/>
                <a:cs typeface="Arial"/>
                <a:sym typeface="Arial"/>
              </a:rPr>
              <a:t>To change the  image on this slide, select the picture and delete it. Then click the Pictures icon in the placeholder to insert your own image.</a:t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3e74667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3e74667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5e3e74667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 showMasterSp="0">
  <p:cSld name="Title Slide with Pictur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04900" y="2292094"/>
            <a:ext cx="573405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04900" y="4511784"/>
            <a:ext cx="5734050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descr="An empty placeholder to add an image. Click on the placeholder and select the image that you wish to add." id="21" name="Google Shape;21;p2"/>
          <p:cNvSpPr/>
          <p:nvPr>
            <p:ph idx="2" type="pic"/>
          </p:nvPr>
        </p:nvSpPr>
        <p:spPr>
          <a:xfrm>
            <a:off x="6981063" y="1310656"/>
            <a:ext cx="5210937" cy="4208604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sp>
      <p:sp>
        <p:nvSpPr>
          <p:cNvPr id="22" name="Google Shape;22;p2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2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28" name="Google Shape;28;p2"/>
            <p:cNvCxnSpPr/>
            <p:nvPr/>
          </p:nvCxnSpPr>
          <p:spPr>
            <a:xfrm>
              <a:off x="507492" y="1564644"/>
              <a:ext cx="8129016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507492" y="1501519"/>
              <a:ext cx="81290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" name="Google Shape;30;p2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1104900" y="1600200"/>
            <a:ext cx="3396996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descr="An empty placeholder to add an image. Click on the placeholder and select the image that you wish to add." id="96" name="Google Shape;96;p11"/>
          <p:cNvSpPr/>
          <p:nvPr>
            <p:ph idx="2" type="pic"/>
          </p:nvPr>
        </p:nvSpPr>
        <p:spPr>
          <a:xfrm>
            <a:off x="4654671" y="1600199"/>
            <a:ext cx="6430912" cy="4572001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 rot="5400000">
            <a:off x="3810000" y="-1104900"/>
            <a:ext cx="4572000" cy="99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 rot="5400000">
            <a:off x="7323931" y="2413794"/>
            <a:ext cx="5811838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" type="body"/>
          </p:nvPr>
        </p:nvSpPr>
        <p:spPr>
          <a:xfrm rot="5400000">
            <a:off x="2248429" y="-778404"/>
            <a:ext cx="5811838" cy="809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113" name="Google Shape;113;p13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3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"/>
          <p:cNvSpPr txBox="1"/>
          <p:nvPr>
            <p:ph type="ctrTitle"/>
          </p:nvPr>
        </p:nvSpPr>
        <p:spPr>
          <a:xfrm>
            <a:off x="1104900" y="229209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subTitle"/>
          </p:nvPr>
        </p:nvSpPr>
        <p:spPr>
          <a:xfrm>
            <a:off x="1104898" y="4511784"/>
            <a:ext cx="10096501" cy="955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ED9D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ED9D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6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52" name="Google Shape;52;p6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53" name="Google Shape;53;p6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6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55" name="Google Shape;55;p6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57" name="Google Shape;57;p6"/>
              <p:cNvCxnSpPr/>
              <p:nvPr/>
            </p:nvCxnSpPr>
            <p:spPr>
              <a:xfrm>
                <a:off x="507492" y="1564644"/>
                <a:ext cx="8129016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6"/>
              <p:cNvCxnSpPr/>
              <p:nvPr/>
            </p:nvCxnSpPr>
            <p:spPr>
              <a:xfrm>
                <a:off x="507492" y="1501519"/>
                <a:ext cx="812901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pic>
        <p:nvPicPr>
          <p:cNvPr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5880" y="0"/>
            <a:ext cx="1783188" cy="297180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 txBox="1"/>
          <p:nvPr>
            <p:ph type="title"/>
          </p:nvPr>
        </p:nvSpPr>
        <p:spPr>
          <a:xfrm>
            <a:off x="1104899" y="2971806"/>
            <a:ext cx="10071099" cy="16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" type="body"/>
          </p:nvPr>
        </p:nvSpPr>
        <p:spPr>
          <a:xfrm>
            <a:off x="1104899" y="4655956"/>
            <a:ext cx="10071099" cy="5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2000"/>
              <a:buNone/>
              <a:defRPr sz="2000">
                <a:solidFill>
                  <a:srgbClr val="96939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800"/>
              <a:buNone/>
              <a:defRPr sz="1800">
                <a:solidFill>
                  <a:srgbClr val="96939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9391"/>
              </a:buClr>
              <a:buSzPts val="1600"/>
              <a:buNone/>
              <a:defRPr sz="1600">
                <a:solidFill>
                  <a:srgbClr val="969391"/>
                </a:solidFill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1049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172200" y="1600200"/>
            <a:ext cx="4914900" cy="457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110490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110490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3" type="body"/>
          </p:nvPr>
        </p:nvSpPr>
        <p:spPr>
          <a:xfrm>
            <a:off x="6166110" y="1600200"/>
            <a:ext cx="491947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8"/>
          <p:cNvSpPr txBox="1"/>
          <p:nvPr>
            <p:ph idx="4" type="body"/>
          </p:nvPr>
        </p:nvSpPr>
        <p:spPr>
          <a:xfrm>
            <a:off x="6166110" y="2424112"/>
            <a:ext cx="4919472" cy="374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1104900" y="1600200"/>
            <a:ext cx="4384548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5641848" y="1600199"/>
            <a:ext cx="5445252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9pPr>
          </a:lstStyle>
          <a:p/>
        </p:txBody>
      </p:sp>
      <p:sp>
        <p:nvSpPr>
          <p:cNvPr id="90" name="Google Shape;90;p10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C363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6" name="Google Shape;16;p1"/>
            <p:cNvCxnSpPr/>
            <p:nvPr/>
          </p:nvCxnSpPr>
          <p:spPr>
            <a:xfrm rot="10800000">
              <a:off x="1073150" y="1219201"/>
              <a:ext cx="100584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 rot="10800000">
              <a:off x="1073150" y="1282326"/>
              <a:ext cx="10058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eveloper.android.com/docs" TargetMode="External"/><Relationship Id="rId4" Type="http://schemas.openxmlformats.org/officeDocument/2006/relationships/hyperlink" Target="https://docs.oracle.com/javase/8/docs/" TargetMode="External"/><Relationship Id="rId5" Type="http://schemas.openxmlformats.org/officeDocument/2006/relationships/hyperlink" Target="https://docs.oracle.com/javase/8/docs/" TargetMode="External"/><Relationship Id="rId6" Type="http://schemas.openxmlformats.org/officeDocument/2006/relationships/hyperlink" Target="https://www.w3schools.com" TargetMode="External"/><Relationship Id="rId7" Type="http://schemas.openxmlformats.org/officeDocument/2006/relationships/hyperlink" Target="https://www.w3schools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ctrTitle"/>
          </p:nvPr>
        </p:nvSpPr>
        <p:spPr>
          <a:xfrm>
            <a:off x="101100" y="2282500"/>
            <a:ext cx="75735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6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Medicine</a:t>
            </a:r>
            <a:r>
              <a:rPr lang="en-US" sz="36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Reminder App</a:t>
            </a:r>
            <a:endParaRPr sz="3600"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3600"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18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Submitted By: </a:t>
            </a:r>
            <a:r>
              <a:rPr lang="en-US" sz="18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Achal Pravin Patil</a:t>
            </a:r>
            <a:endParaRPr sz="1800">
              <a:solidFill>
                <a:schemeClr val="dk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18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Design</a:t>
            </a:r>
            <a:r>
              <a:rPr lang="en-US" sz="1800">
                <a:solidFill>
                  <a:schemeClr val="dk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800">
              <a:solidFill>
                <a:schemeClr val="dk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8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18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Academic Year:</a:t>
            </a:r>
            <a:r>
              <a:rPr lang="en-US" sz="18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2024–2025</a:t>
            </a:r>
            <a:r>
              <a:rPr lang="en-US" sz="1800">
                <a:solidFill>
                  <a:schemeClr val="dk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1800">
              <a:solidFill>
                <a:schemeClr val="dk2"/>
              </a:solidFill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8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  <a:r>
              <a:rPr lang="en-US" sz="1800"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Prof. Mrunali Pawar</a:t>
            </a:r>
            <a:r>
              <a:rPr lang="en-US" sz="1800">
                <a:solidFill>
                  <a:schemeClr val="dk2"/>
                </a:solidFill>
                <a:highlight>
                  <a:srgbClr val="F5F5F5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​</a:t>
            </a:r>
            <a:endParaRPr sz="3600">
              <a:highlight>
                <a:srgbClr val="F5F5F5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4"/>
          <p:cNvSpPr/>
          <p:nvPr>
            <p:ph idx="2" type="pic"/>
          </p:nvPr>
        </p:nvSpPr>
        <p:spPr>
          <a:xfrm>
            <a:off x="7674610" y="1310640"/>
            <a:ext cx="4517390" cy="4208780"/>
          </a:xfrm>
          <a:prstGeom prst="rect">
            <a:avLst/>
          </a:prstGeom>
          <a:solidFill>
            <a:srgbClr val="DED9D6"/>
          </a:solidFill>
          <a:ln>
            <a:noFill/>
          </a:ln>
        </p:spPr>
      </p:sp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7963" y="3591300"/>
            <a:ext cx="2677875" cy="187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itdept\Desktop\Revision2_NAAC_Criteria\KKW Building photo. 27-4-17.jpg" id="123" name="Google Shape;12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5250" y="1310650"/>
            <a:ext cx="4516750" cy="2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ctrTitle"/>
          </p:nvPr>
        </p:nvSpPr>
        <p:spPr>
          <a:xfrm>
            <a:off x="3863340" y="2319154"/>
            <a:ext cx="10096500" cy="2219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THANK YOU !!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1631" y="1352533"/>
            <a:ext cx="2228612" cy="186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1104900" y="503555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Index</a:t>
            </a:r>
            <a:br>
              <a:rPr lang="en-US"/>
            </a:br>
            <a:endParaRPr/>
          </a:p>
        </p:txBody>
      </p:sp>
      <p:sp>
        <p:nvSpPr>
          <p:cNvPr id="129" name="Google Shape;129;p15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>
                <a:highlight>
                  <a:srgbClr val="F5F5F5"/>
                </a:highlight>
              </a:rPr>
              <a:t>Abstract ​</a:t>
            </a:r>
            <a:endParaRPr>
              <a:highlight>
                <a:srgbClr val="F5F5F5"/>
              </a:highlight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>
                <a:highlight>
                  <a:srgbClr val="F5F5F5"/>
                </a:highlight>
              </a:rPr>
              <a:t>Introduction​</a:t>
            </a:r>
            <a:endParaRPr>
              <a:highlight>
                <a:srgbClr val="F5F5F5"/>
              </a:highlight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>
                <a:highlight>
                  <a:srgbClr val="F5F5F5"/>
                </a:highlight>
              </a:rPr>
              <a:t>Methodology​</a:t>
            </a:r>
            <a:endParaRPr>
              <a:highlight>
                <a:srgbClr val="F5F5F5"/>
              </a:highlight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>
                <a:highlight>
                  <a:srgbClr val="F5F5F5"/>
                </a:highlight>
              </a:rPr>
              <a:t>Architecture​</a:t>
            </a:r>
            <a:endParaRPr>
              <a:highlight>
                <a:srgbClr val="F5F5F5"/>
              </a:highlight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>
                <a:highlight>
                  <a:srgbClr val="F5F5F5"/>
                </a:highlight>
              </a:rPr>
              <a:t>Gantt Chart ​</a:t>
            </a:r>
            <a:endParaRPr>
              <a:highlight>
                <a:srgbClr val="F5F5F5"/>
              </a:highlight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▪"/>
            </a:pPr>
            <a:r>
              <a:rPr lang="en-US">
                <a:highlight>
                  <a:srgbClr val="F5F5F5"/>
                </a:highlight>
              </a:rPr>
              <a:t>References ​</a:t>
            </a:r>
            <a:endParaRPr>
              <a:highlight>
                <a:srgbClr val="F5F5F5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5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11/29/2023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106170" y="309245"/>
            <a:ext cx="9980930" cy="765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/>
              <a:t>Abstract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1106175" y="1376050"/>
            <a:ext cx="9981000" cy="5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111125" lvl="0" marL="22860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9816"/>
              <a:buFont typeface="Arial"/>
              <a:buNone/>
            </a:pPr>
            <a:r>
              <a:rPr b="1" lang="en-US" sz="2208">
                <a:solidFill>
                  <a:schemeClr val="dk2"/>
                </a:solidFill>
              </a:rPr>
              <a:t>CarePlus</a:t>
            </a:r>
            <a:r>
              <a:rPr lang="en-US" sz="2208">
                <a:solidFill>
                  <a:schemeClr val="dk2"/>
                </a:solidFill>
              </a:rPr>
              <a:t> is an Android-based healthcare management app developed using Java and integrated with Firebase to support real-time data storage and secure authentication. Designed for caretakers in old-age homes, the app helps manage resident information, schedule medications, track hospital visits, and maintain a personalized medicine catalog. Caregivers can receive timely reminders through notifications and SMS alerts, ensuring accurate and consistent medication administration.</a:t>
            </a:r>
            <a:endParaRPr sz="220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49816"/>
              <a:buFont typeface="Arial"/>
              <a:buNone/>
            </a:pPr>
            <a:r>
              <a:rPr lang="en-US" sz="2208">
                <a:solidFill>
                  <a:schemeClr val="dk2"/>
                </a:solidFill>
              </a:rPr>
              <a:t>With a user-friendly interface built on Material Design, CarePlus offers seamless navigation, guest profile management, and cloud-based access to vital health data. By combining intuitive design with powerful backend functionality, the app enhances caregiving efficiency and promotes better healthcare outcomes for elderly residents.</a:t>
            </a:r>
            <a:endParaRPr sz="2208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736"/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4736"/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"/>
              </a:lnSpc>
              <a:spcBef>
                <a:spcPts val="1800"/>
              </a:spcBef>
              <a:spcAft>
                <a:spcPts val="0"/>
              </a:spcAft>
              <a:buSzPct val="64285"/>
              <a:buNone/>
            </a:pPr>
            <a:r>
              <a:t/>
            </a:r>
            <a:endParaRPr sz="28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8" name="Google Shape;1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6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11/29/2023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1106170" y="867410"/>
            <a:ext cx="9980930" cy="313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686"/>
              <a:buFont typeface="Aria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3100"/>
              <a:t>Introduction</a:t>
            </a:r>
            <a:endParaRPr sz="3100"/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1106250" y="1482450"/>
            <a:ext cx="9981000" cy="48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2159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▪"/>
            </a:pPr>
            <a:r>
              <a:rPr b="1" lang="en-US" sz="1800">
                <a:solidFill>
                  <a:schemeClr val="dk2"/>
                </a:solidFill>
                <a:highlight>
                  <a:srgbClr val="F5F5F5"/>
                </a:highlight>
              </a:rPr>
              <a:t>Objective</a:t>
            </a:r>
            <a:r>
              <a:rPr b="1" lang="en-US" sz="1800">
                <a:highlight>
                  <a:srgbClr val="F5F5F5"/>
                </a:highlight>
              </a:rPr>
              <a:t>:</a:t>
            </a:r>
            <a:r>
              <a:rPr lang="en-US" sz="1800">
                <a:highlight>
                  <a:srgbClr val="F5F5F5"/>
                </a:highlight>
              </a:rPr>
              <a:t> </a:t>
            </a:r>
            <a:r>
              <a:rPr lang="en-US" sz="1800">
                <a:solidFill>
                  <a:srgbClr val="100F0D"/>
                </a:solidFill>
              </a:rPr>
              <a:t>To assist caretakers in efficiently managing health records and medication schedules for residents in old-age homes.</a:t>
            </a:r>
            <a:endParaRPr sz="1800">
              <a:solidFill>
                <a:srgbClr val="100F0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00F0D"/>
                </a:solidFill>
              </a:rPr>
              <a:t>Enable users to add, view, update, and delete guest profiles, medications, hospitals, and hospitalization records.</a:t>
            </a:r>
            <a:endParaRPr sz="1800">
              <a:solidFill>
                <a:srgbClr val="100F0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00F0D"/>
                </a:solidFill>
              </a:rPr>
              <a:t>Provide timely medication reminders through in-app notifications and SMS alerts.</a:t>
            </a:r>
            <a:endParaRPr sz="1800">
              <a:solidFill>
                <a:srgbClr val="100F0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00F0D"/>
                </a:solidFill>
              </a:rPr>
              <a:t>Ensure secure user authentication and offer a seamless, user-friendly experience.</a:t>
            </a:r>
            <a:endParaRPr sz="1800">
              <a:solidFill>
                <a:srgbClr val="100F0D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rgbClr val="100F0D"/>
              </a:solidFill>
            </a:endParaRPr>
          </a:p>
          <a:p>
            <a:pPr indent="-2159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00F0D"/>
              </a:buClr>
              <a:buSzPts val="1800"/>
              <a:buChar char="▪"/>
            </a:pPr>
            <a:r>
              <a:rPr b="1" lang="en-US" sz="1800">
                <a:solidFill>
                  <a:schemeClr val="dk2"/>
                </a:solidFill>
              </a:rPr>
              <a:t>Technologies Used: Flutter</a:t>
            </a:r>
            <a:r>
              <a:rPr lang="en-US" sz="1800">
                <a:solidFill>
                  <a:schemeClr val="dk2"/>
                </a:solidFill>
              </a:rPr>
              <a:t> </a:t>
            </a:r>
            <a:r>
              <a:rPr b="1" lang="en-US" sz="1800">
                <a:solidFill>
                  <a:schemeClr val="dk2"/>
                </a:solidFill>
              </a:rPr>
              <a:t>:</a:t>
            </a:r>
            <a:endParaRPr b="1"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Java</a:t>
            </a:r>
            <a:r>
              <a:rPr lang="en-US" sz="1800">
                <a:solidFill>
                  <a:schemeClr val="dk2"/>
                </a:solidFill>
              </a:rPr>
              <a:t>: For native Android app development.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Android Studio</a:t>
            </a:r>
            <a:r>
              <a:rPr lang="en-US" sz="1800">
                <a:solidFill>
                  <a:schemeClr val="dk2"/>
                </a:solidFill>
              </a:rPr>
              <a:t>: Primary IDE used for development and testing.</a:t>
            </a:r>
            <a:r>
              <a:rPr lang="en-US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101600" lvl="0" marL="2286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7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11/29/2023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1104900" y="76200"/>
            <a:ext cx="9980700" cy="1097100"/>
          </a:xfrm>
          <a:prstGeom prst="rect">
            <a:avLst/>
          </a:prstGeom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1104900" y="1568875"/>
            <a:ext cx="10359600" cy="4872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Firebase</a:t>
            </a:r>
            <a:r>
              <a:rPr lang="en-US" sz="1800">
                <a:solidFill>
                  <a:schemeClr val="dk2"/>
                </a:solidFill>
              </a:rPr>
              <a:t>: For authentication, real-time database storage, and image storage.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XML</a:t>
            </a:r>
            <a:r>
              <a:rPr lang="en-US" sz="1800">
                <a:solidFill>
                  <a:schemeClr val="dk2"/>
                </a:solidFill>
              </a:rPr>
              <a:t>: For designing responsive and modern user interfaces.</a:t>
            </a:r>
            <a:endParaRPr b="1" sz="1800"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</a:pPr>
            <a:r>
              <a:rPr b="1" lang="en-US" sz="1800">
                <a:solidFill>
                  <a:schemeClr val="dk2"/>
                </a:solidFill>
              </a:rPr>
              <a:t>Why This App? 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Caregiving in old-age homes often involves manual, error-prone processes for managing health and medications.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Existing solutions are generic and lack focus on elderly care and medication adherence.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</a:rPr>
              <a:t>CarePlus</a:t>
            </a:r>
            <a:r>
              <a:rPr lang="en-US" sz="1800">
                <a:solidFill>
                  <a:schemeClr val="dk2"/>
                </a:solidFill>
              </a:rPr>
              <a:t> offers a dedicated, streamlined solution tailored to caretakers' needs.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</a:rPr>
              <a:t>By integrating guest profiles, hospital records, medication schedules, and reminders in one platform, it simplifies and improves elderly care management.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9256782" y="6356351"/>
            <a:ext cx="1828800" cy="3651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104900" y="1431100"/>
            <a:ext cx="10234200" cy="5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55000" lnSpcReduction="20000"/>
          </a:bodyPr>
          <a:lstStyle/>
          <a:p>
            <a:pPr indent="-1714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Char char="▪"/>
            </a:pPr>
            <a:r>
              <a:rPr lang="en-US"/>
              <a:t> </a:t>
            </a:r>
            <a:r>
              <a:rPr lang="en-US" sz="3200">
                <a:solidFill>
                  <a:schemeClr val="dk2"/>
                </a:solidFill>
              </a:rPr>
              <a:t>Requirement Analysis:</a:t>
            </a:r>
            <a:r>
              <a:rPr lang="en-US" sz="3200">
                <a:solidFill>
                  <a:schemeClr val="dk2"/>
                </a:solidFill>
              </a:rPr>
              <a:t>Identified key features like user login, guest management, medication scheduling, and hospital tracking.</a:t>
            </a:r>
            <a:endParaRPr sz="3200">
              <a:solidFill>
                <a:schemeClr val="dk2"/>
              </a:solidFill>
            </a:endParaRPr>
          </a:p>
          <a:p>
            <a:pPr indent="-213359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200"/>
              <a:t> </a:t>
            </a:r>
            <a:r>
              <a:rPr lang="en-US" sz="3200">
                <a:solidFill>
                  <a:schemeClr val="dk2"/>
                </a:solidFill>
              </a:rPr>
              <a:t>UI/UX Design: </a:t>
            </a:r>
            <a:r>
              <a:rPr lang="en-US" sz="3200">
                <a:solidFill>
                  <a:schemeClr val="dk2"/>
                </a:solidFill>
              </a:rPr>
              <a:t>Created a clean and user-friendly interface using XML and Material Design components.</a:t>
            </a:r>
            <a:endParaRPr sz="3200"/>
          </a:p>
          <a:p>
            <a:pPr indent="-213359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solidFill>
                  <a:schemeClr val="dk2"/>
                </a:solidFill>
              </a:rPr>
              <a:t>Development: </a:t>
            </a:r>
            <a:r>
              <a:rPr lang="en-US" sz="3200">
                <a:solidFill>
                  <a:schemeClr val="dk2"/>
                </a:solidFill>
              </a:rPr>
              <a:t>Developed the app using Java and Android Studio; integrated Firebase for authentication, database, and image storage.</a:t>
            </a:r>
            <a:endParaRPr sz="3200">
              <a:solidFill>
                <a:schemeClr val="dk2"/>
              </a:solidFill>
            </a:endParaRPr>
          </a:p>
          <a:p>
            <a:pPr indent="-213359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ct val="100000"/>
              <a:buChar char="▪"/>
            </a:pPr>
            <a:r>
              <a:rPr lang="en-US" sz="3200">
                <a:solidFill>
                  <a:schemeClr val="dk2"/>
                </a:solidFill>
              </a:rPr>
              <a:t>Navigation: </a:t>
            </a:r>
            <a:r>
              <a:rPr lang="en-US" sz="3200">
                <a:solidFill>
                  <a:schemeClr val="dk2"/>
                </a:solidFill>
              </a:rPr>
              <a:t>Handled screen transitions using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Intent</a:t>
            </a:r>
            <a:r>
              <a:rPr lang="en-US" sz="3200">
                <a:solidFill>
                  <a:schemeClr val="dk2"/>
                </a:solidFill>
              </a:rPr>
              <a:t> and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FragmentManager</a:t>
            </a:r>
            <a:r>
              <a:rPr lang="en-US" sz="3200">
                <a:solidFill>
                  <a:schemeClr val="dk2"/>
                </a:solidFill>
              </a:rPr>
              <a:t> with a structured navigation drawer</a:t>
            </a:r>
            <a:r>
              <a:rPr lang="en-US" sz="3200">
                <a:solidFill>
                  <a:schemeClr val="dk2"/>
                </a:solidFill>
              </a:rPr>
              <a:t>.</a:t>
            </a:r>
            <a:endParaRPr sz="3200">
              <a:solidFill>
                <a:schemeClr val="dk2"/>
              </a:solidFill>
            </a:endParaRPr>
          </a:p>
          <a:p>
            <a:pPr indent="-213359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▪"/>
            </a:pPr>
            <a:r>
              <a:rPr lang="en-US" sz="3200">
                <a:solidFill>
                  <a:schemeClr val="dk2"/>
                </a:solidFill>
              </a:rPr>
              <a:t>Testing: </a:t>
            </a:r>
            <a:r>
              <a:rPr lang="en-US" sz="3200">
                <a:solidFill>
                  <a:schemeClr val="dk2"/>
                </a:solidFill>
              </a:rPr>
              <a:t>Tested UI flows, Firebase operations, and reminder features on emulators and real devices.</a:t>
            </a:r>
            <a:endParaRPr sz="3200">
              <a:solidFill>
                <a:schemeClr val="dk2"/>
              </a:solidFill>
            </a:endParaRPr>
          </a:p>
          <a:p>
            <a:pPr indent="-213359" lvl="0" marL="2286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▪"/>
            </a:pPr>
            <a:r>
              <a:rPr lang="en-US" sz="3200">
                <a:solidFill>
                  <a:schemeClr val="dk2"/>
                </a:solidFill>
              </a:rPr>
              <a:t>Deployment: </a:t>
            </a:r>
            <a:r>
              <a:rPr lang="en-US" sz="3200">
                <a:solidFill>
                  <a:schemeClr val="dk2"/>
                </a:solidFill>
              </a:rPr>
              <a:t>Configured build settings and prepared the APK for release on Android platforms.</a:t>
            </a:r>
            <a:endParaRPr sz="3200"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90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19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11/29/2023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105500" y="661970"/>
            <a:ext cx="99810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Architecture</a:t>
            </a:r>
            <a:endParaRPr/>
          </a:p>
        </p:txBody>
      </p:sp>
      <p:sp>
        <p:nvSpPr>
          <p:cNvPr id="172" name="Google Shape;172;p20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11/29/2023</a:t>
            </a:r>
            <a:endParaRPr/>
          </a:p>
        </p:txBody>
      </p:sp>
      <p:sp>
        <p:nvSpPr>
          <p:cNvPr id="173" name="Google Shape;173;p20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39455" l="0" r="0" t="34954"/>
          <a:stretch/>
        </p:blipFill>
        <p:spPr>
          <a:xfrm>
            <a:off x="763475" y="2986450"/>
            <a:ext cx="10665051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106170" y="742315"/>
            <a:ext cx="9980930" cy="673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3100"/>
              <a:t>Gantt Chart</a:t>
            </a:r>
            <a:br>
              <a:rPr lang="en-US"/>
            </a:br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9540" y="150750"/>
            <a:ext cx="1233271" cy="102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1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11/29/2023</a:t>
            </a:r>
            <a:endParaRPr/>
          </a:p>
        </p:txBody>
      </p:sp>
      <p:graphicFrame>
        <p:nvGraphicFramePr>
          <p:cNvPr id="183" name="Google Shape;183;p21"/>
          <p:cNvGraphicFramePr/>
          <p:nvPr/>
        </p:nvGraphicFramePr>
        <p:xfrm>
          <a:off x="445575" y="140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{BAA900CE-7218-46FA-ABC7-ED49C28A3C1E}</a:tableStyleId>
              </a:tblPr>
              <a:tblGrid>
                <a:gridCol w="3881525"/>
                <a:gridCol w="909175"/>
                <a:gridCol w="909175"/>
                <a:gridCol w="909175"/>
                <a:gridCol w="909175"/>
                <a:gridCol w="909175"/>
                <a:gridCol w="909175"/>
                <a:gridCol w="909175"/>
                <a:gridCol w="909175"/>
              </a:tblGrid>
              <a:tr h="190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Task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1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2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3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4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5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6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7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/>
                        <a:t>Week 8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Requirements Gathering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  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UI/UX Design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Project Setup (Flutter + Firebase)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Authentication (Login/Signup)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Home Page + Navigation Setup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Blog Section + Details Pages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Settings + Display Page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Storage &amp; Update/Delete Features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Testing &amp; Debugging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Documentation &amp; PPT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Final Review + Submission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✔️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</a:pPr>
            <a:r>
              <a:rPr b="1" lang="en-US">
                <a:solidFill>
                  <a:schemeClr val="dk2"/>
                </a:solidFill>
              </a:rPr>
              <a:t>Flutter Documentation</a:t>
            </a:r>
            <a:r>
              <a:rPr lang="en-US">
                <a:solidFill>
                  <a:schemeClr val="dk2"/>
                </a:solidFill>
              </a:rPr>
              <a:t> –</a:t>
            </a:r>
            <a:r>
              <a:rPr lang="en-US" sz="1800">
                <a:solidFill>
                  <a:srgbClr val="100F0D"/>
                </a:solidFill>
              </a:rPr>
              <a:t> </a:t>
            </a:r>
            <a:r>
              <a:rPr lang="en-US" u="sng">
                <a:solidFill>
                  <a:srgbClr val="100F0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https://developer.android.com/docs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</a:pPr>
            <a:r>
              <a:rPr b="1" lang="en-US">
                <a:solidFill>
                  <a:schemeClr val="dk2"/>
                </a:solidFill>
              </a:rPr>
              <a:t>Firebase Documentation</a:t>
            </a:r>
            <a:r>
              <a:rPr lang="en-US">
                <a:solidFill>
                  <a:schemeClr val="dk2"/>
                </a:solidFill>
              </a:rPr>
              <a:t> – </a:t>
            </a:r>
            <a:r>
              <a:rPr lang="en-US">
                <a:solidFill>
                  <a:schemeClr val="dk2"/>
                </a:solidFill>
              </a:rPr>
              <a:t>https://firebase.google.com/docs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1800"/>
              <a:buChar char="▪"/>
            </a:pPr>
            <a:r>
              <a:rPr b="1" lang="en-US">
                <a:solidFill>
                  <a:srgbClr val="100F0D"/>
                </a:solidFill>
              </a:rPr>
              <a:t>J</a:t>
            </a:r>
            <a:r>
              <a:rPr b="1" lang="en-US">
                <a:solidFill>
                  <a:srgbClr val="100F0D"/>
                </a:solidFill>
              </a:rPr>
              <a:t>ava SE Documentation</a:t>
            </a:r>
            <a:r>
              <a:rPr lang="en-US">
                <a:solidFill>
                  <a:srgbClr val="100F0D"/>
                </a:solidFill>
              </a:rPr>
              <a:t> –</a:t>
            </a:r>
            <a:r>
              <a:rPr lang="en-US">
                <a:solidFill>
                  <a:srgbClr val="100F0D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u="sng">
                <a:solidFill>
                  <a:srgbClr val="100F0D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https://docs.oracle.com/javase/8/docs/</a:t>
            </a:r>
            <a:br>
              <a:rPr lang="en-US" sz="1800">
                <a:solidFill>
                  <a:srgbClr val="100F0D"/>
                </a:solidFill>
              </a:rPr>
            </a:br>
            <a:endParaRPr sz="1800">
              <a:solidFill>
                <a:srgbClr val="100F0D"/>
              </a:solidFill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</a:pPr>
            <a:r>
              <a:rPr b="1" lang="en-US">
                <a:solidFill>
                  <a:schemeClr val="dk2"/>
                </a:solidFill>
              </a:rPr>
              <a:t>Stack Overflow</a:t>
            </a:r>
            <a:r>
              <a:rPr lang="en-US">
                <a:solidFill>
                  <a:schemeClr val="dk2"/>
                </a:solidFill>
              </a:rPr>
              <a:t> – F</a:t>
            </a:r>
            <a:r>
              <a:rPr lang="en-US">
                <a:solidFill>
                  <a:schemeClr val="dk2"/>
                </a:solidFill>
              </a:rPr>
              <a:t>or resolving development issues, debugging errors, and understanding community-accepted solutions.</a:t>
            </a: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</a:pPr>
            <a:r>
              <a:rPr b="1" lang="en-US">
                <a:solidFill>
                  <a:schemeClr val="dk2"/>
                </a:solidFill>
              </a:rPr>
              <a:t>Google Maps API</a:t>
            </a:r>
            <a:r>
              <a:rPr lang="en-US">
                <a:solidFill>
                  <a:schemeClr val="dk2"/>
                </a:solidFill>
              </a:rPr>
              <a:t> – For future integration of map-based features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</a:pPr>
            <a:r>
              <a:rPr b="1" lang="en-US">
                <a:solidFill>
                  <a:schemeClr val="dk2"/>
                </a:solidFill>
              </a:rPr>
              <a:t>YouTube Tutorials</a:t>
            </a:r>
            <a:r>
              <a:rPr lang="en-US">
                <a:solidFill>
                  <a:schemeClr val="dk2"/>
                </a:solidFill>
              </a:rPr>
              <a:t> – Various creators explaining Java + Firebase app development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</a:pPr>
            <a:r>
              <a:rPr b="1" lang="en-US">
                <a:solidFill>
                  <a:schemeClr val="dk2"/>
                </a:solidFill>
              </a:rPr>
              <a:t>W3Schools</a:t>
            </a:r>
            <a:r>
              <a:rPr lang="en-US">
                <a:solidFill>
                  <a:schemeClr val="dk2"/>
                </a:solidFill>
              </a:rPr>
              <a:t> –</a:t>
            </a:r>
            <a:r>
              <a:rPr lang="en-US">
                <a:solidFill>
                  <a:schemeClr val="hlink"/>
                </a:solidFill>
                <a:uFill>
                  <a:noFill/>
                </a:uFill>
                <a:hlinkClick r:id="rId6"/>
              </a:rPr>
              <a:t>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https://www.w3schools.com</a:t>
            </a:r>
            <a:r>
              <a:rPr lang="en-US">
                <a:solidFill>
                  <a:schemeClr val="dk2"/>
                </a:solidFill>
              </a:rPr>
              <a:t> (for general coding reference)</a:t>
            </a:r>
            <a:endParaRPr>
              <a:solidFill>
                <a:schemeClr val="dk2"/>
              </a:solidFill>
            </a:endParaRPr>
          </a:p>
          <a:p>
            <a:pPr indent="-2730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▪"/>
            </a:pPr>
            <a:r>
              <a:rPr b="1" lang="en-US">
                <a:solidFill>
                  <a:schemeClr val="dk2"/>
                </a:solidFill>
              </a:rPr>
              <a:t>Gradle Documentation</a:t>
            </a:r>
            <a:r>
              <a:rPr lang="en-US">
                <a:solidFill>
                  <a:schemeClr val="dk2"/>
                </a:solidFill>
              </a:rPr>
              <a:t> – https://docs.gradle.org</a:t>
            </a:r>
            <a:endParaRPr sz="2900">
              <a:solidFill>
                <a:schemeClr val="dk2"/>
              </a:solidFill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0" name="Google Shape;190;p22"/>
          <p:cNvSpPr txBox="1"/>
          <p:nvPr>
            <p:ph idx="12" type="sldNum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2"/>
          <p:cNvSpPr txBox="1"/>
          <p:nvPr>
            <p:ph idx="10" type="dt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11/29/2023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