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8" r:id="rId3"/>
    <p:sldId id="259" r:id="rId4"/>
    <p:sldId id="260" r:id="rId5"/>
    <p:sldId id="261" r:id="rId6"/>
    <p:sldId id="270" r:id="rId7"/>
    <p:sldId id="263" r:id="rId8"/>
    <p:sldId id="262" r:id="rId9"/>
    <p:sldId id="264" r:id="rId10"/>
    <p:sldId id="268" r:id="rId11"/>
    <p:sldId id="269" r:id="rId12"/>
    <p:sldId id="271" r:id="rId13"/>
    <p:sldId id="272" r:id="rId14"/>
    <p:sldId id="274"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276" r:id="rId31"/>
    <p:sldId id="279" r:id="rId32"/>
    <p:sldId id="280" r:id="rId33"/>
    <p:sldId id="281" r:id="rId34"/>
    <p:sldId id="282" r:id="rId35"/>
    <p:sldId id="283" r:id="rId36"/>
    <p:sldId id="284" r:id="rId37"/>
    <p:sldId id="285" r:id="rId38"/>
    <p:sldId id="286" r:id="rId39"/>
    <p:sldId id="350" r:id="rId40"/>
    <p:sldId id="351" r:id="rId41"/>
    <p:sldId id="367" r:id="rId42"/>
    <p:sldId id="368" r:id="rId43"/>
    <p:sldId id="369" r:id="rId44"/>
    <p:sldId id="370" r:id="rId45"/>
    <p:sldId id="371" r:id="rId46"/>
    <p:sldId id="372" r:id="rId47"/>
    <p:sldId id="374" r:id="rId48"/>
    <p:sldId id="373" r:id="rId49"/>
    <p:sldId id="375" r:id="rId50"/>
    <p:sldId id="376" r:id="rId51"/>
    <p:sldId id="377" r:id="rId52"/>
    <p:sldId id="378" r:id="rId53"/>
    <p:sldId id="379" r:id="rId54"/>
    <p:sldId id="380" r:id="rId55"/>
    <p:sldId id="381" r:id="rId56"/>
    <p:sldId id="382" r:id="rId57"/>
    <p:sldId id="383"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84" r:id="rId72"/>
    <p:sldId id="385"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314" r:id="rId93"/>
    <p:sldId id="349" r:id="rId94"/>
    <p:sldId id="344" r:id="rId95"/>
    <p:sldId id="345" r:id="rId96"/>
    <p:sldId id="346" r:id="rId97"/>
    <p:sldId id="347"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284A3-5487-4442-AC5B-25054D6DBB44}" type="datetimeFigureOut">
              <a:rPr lang="en-US" smtClean="0"/>
              <a:pPr/>
              <a:t>10/27/2012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80A1D3-9985-4AA8-8550-29B1E8C5641A}" type="slidenum">
              <a:rPr lang="en-US" smtClean="0"/>
              <a:pPr/>
              <a:t>‹#›</a:t>
            </a:fld>
            <a:endParaRPr lang="en-US"/>
          </a:p>
        </p:txBody>
      </p:sp>
    </p:spTree>
    <p:extLst>
      <p:ext uri="{BB962C8B-B14F-4D97-AF65-F5344CB8AC3E}">
        <p14:creationId xmlns:p14="http://schemas.microsoft.com/office/powerpoint/2010/main" val="214575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80A1D3-9985-4AA8-8550-29B1E8C5641A}"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000D7EF-353E-47D8-AF36-8FF02AC21151}" type="slidenum">
              <a:rPr lang="en-US" smtClean="0">
                <a:latin typeface="Times New Roman" pitchFamily="18" charset="0"/>
              </a:rPr>
              <a:pPr/>
              <a:t>86</a:t>
            </a:fld>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F488CD1-B982-4B53-8772-4B90772DC35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C857B8-C00F-46FA-AA0F-4AB65CB5E57F}" type="datetimeFigureOut">
              <a:rPr lang="en-US" smtClean="0"/>
              <a:pPr/>
              <a:t>10/27/2012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2E7B4-8C7E-4D7E-B904-AAC12839D5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857B8-C00F-46FA-AA0F-4AB65CB5E57F}" type="datetimeFigureOut">
              <a:rPr lang="en-US" smtClean="0"/>
              <a:pPr/>
              <a:t>10/27/2012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2E7B4-8C7E-4D7E-B904-AAC12839D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9.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0.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Theory</a:t>
            </a:r>
            <a:endParaRPr lang="en-US" dirty="0"/>
          </a:p>
        </p:txBody>
      </p:sp>
      <p:sp>
        <p:nvSpPr>
          <p:cNvPr id="3" name="Subtitle 2"/>
          <p:cNvSpPr>
            <a:spLocks noGrp="1"/>
          </p:cNvSpPr>
          <p:nvPr>
            <p:ph type="subTitle" idx="1"/>
          </p:nvPr>
        </p:nvSpPr>
        <p:spPr/>
        <p:txBody>
          <a:bodyPr/>
          <a:lstStyle/>
          <a:p>
            <a:r>
              <a:rPr lang="en-US" dirty="0" smtClean="0"/>
              <a:t>Unit III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304800" y="228600"/>
            <a:ext cx="8661283" cy="582211"/>
          </a:xfrm>
          <a:prstGeom prst="rect">
            <a:avLst/>
          </a:prstGeom>
          <a:noFill/>
          <a:ln w="12700">
            <a:noFill/>
            <a:miter lim="800000"/>
            <a:headEnd/>
            <a:tailEnd/>
          </a:ln>
        </p:spPr>
        <p:txBody>
          <a:bodyPr wrap="none" lIns="90488" tIns="44450" rIns="90488" bIns="44450">
            <a:spAutoFit/>
          </a:bodyPr>
          <a:lstStyle/>
          <a:p>
            <a:r>
              <a:rPr lang="en-US" altLang="zh-TW" sz="3200" dirty="0" err="1" smtClean="0"/>
              <a:t>Subgraphs</a:t>
            </a:r>
            <a:r>
              <a:rPr lang="en-US" altLang="zh-TW" sz="3200" dirty="0"/>
              <a:t>, Complements, and Graph Isomorphism</a:t>
            </a:r>
          </a:p>
        </p:txBody>
      </p:sp>
      <p:sp>
        <p:nvSpPr>
          <p:cNvPr id="5125" name="Rectangle 4"/>
          <p:cNvSpPr>
            <a:spLocks noChangeArrowheads="1"/>
          </p:cNvSpPr>
          <p:nvPr/>
        </p:nvSpPr>
        <p:spPr bwMode="auto">
          <a:xfrm>
            <a:off x="595313" y="1357313"/>
            <a:ext cx="2627312" cy="454025"/>
          </a:xfrm>
          <a:prstGeom prst="rect">
            <a:avLst/>
          </a:prstGeom>
          <a:noFill/>
          <a:ln w="12700">
            <a:noFill/>
            <a:miter lim="800000"/>
            <a:headEnd/>
            <a:tailEnd/>
          </a:ln>
        </p:spPr>
        <p:txBody>
          <a:bodyPr wrap="none" lIns="90488" tIns="44450" rIns="90488" bIns="44450">
            <a:spAutoFit/>
          </a:bodyPr>
          <a:lstStyle/>
          <a:p>
            <a:r>
              <a:rPr lang="en-US" altLang="zh-TW"/>
              <a:t>Graph Isomorphism</a:t>
            </a:r>
          </a:p>
        </p:txBody>
      </p:sp>
      <p:sp>
        <p:nvSpPr>
          <p:cNvPr id="5126" name="Rectangle 5"/>
          <p:cNvSpPr>
            <a:spLocks noChangeArrowheads="1"/>
          </p:cNvSpPr>
          <p:nvPr/>
        </p:nvSpPr>
        <p:spPr bwMode="auto">
          <a:xfrm>
            <a:off x="1454150" y="2216150"/>
            <a:ext cx="1587500" cy="1206500"/>
          </a:xfrm>
          <a:prstGeom prst="rect">
            <a:avLst/>
          </a:prstGeom>
          <a:noFill/>
          <a:ln w="12700">
            <a:solidFill>
              <a:schemeClr val="tx1"/>
            </a:solidFill>
            <a:miter lim="800000"/>
            <a:headEnd/>
            <a:tailEnd/>
          </a:ln>
        </p:spPr>
        <p:txBody>
          <a:bodyPr wrap="none" anchor="ctr"/>
          <a:lstStyle/>
          <a:p>
            <a:endParaRPr lang="en-US"/>
          </a:p>
        </p:txBody>
      </p:sp>
      <p:sp>
        <p:nvSpPr>
          <p:cNvPr id="5127" name="Oval 6"/>
          <p:cNvSpPr>
            <a:spLocks noChangeArrowheads="1"/>
          </p:cNvSpPr>
          <p:nvPr/>
        </p:nvSpPr>
        <p:spPr bwMode="auto">
          <a:xfrm>
            <a:off x="13779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28" name="Oval 7"/>
          <p:cNvSpPr>
            <a:spLocks noChangeArrowheads="1"/>
          </p:cNvSpPr>
          <p:nvPr/>
        </p:nvSpPr>
        <p:spPr bwMode="auto">
          <a:xfrm>
            <a:off x="29781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29" name="Oval 8"/>
          <p:cNvSpPr>
            <a:spLocks noChangeArrowheads="1"/>
          </p:cNvSpPr>
          <p:nvPr/>
        </p:nvSpPr>
        <p:spPr bwMode="auto">
          <a:xfrm>
            <a:off x="2978150" y="3359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0" name="Oval 9"/>
          <p:cNvSpPr>
            <a:spLocks noChangeArrowheads="1"/>
          </p:cNvSpPr>
          <p:nvPr/>
        </p:nvSpPr>
        <p:spPr bwMode="auto">
          <a:xfrm>
            <a:off x="1377950" y="3359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1" name="Oval 10"/>
          <p:cNvSpPr>
            <a:spLocks noChangeArrowheads="1"/>
          </p:cNvSpPr>
          <p:nvPr/>
        </p:nvSpPr>
        <p:spPr bwMode="auto">
          <a:xfrm>
            <a:off x="5035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2" name="Oval 11"/>
          <p:cNvSpPr>
            <a:spLocks noChangeArrowheads="1"/>
          </p:cNvSpPr>
          <p:nvPr/>
        </p:nvSpPr>
        <p:spPr bwMode="auto">
          <a:xfrm>
            <a:off x="5035550" y="3359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3" name="Oval 12"/>
          <p:cNvSpPr>
            <a:spLocks noChangeArrowheads="1"/>
          </p:cNvSpPr>
          <p:nvPr/>
        </p:nvSpPr>
        <p:spPr bwMode="auto">
          <a:xfrm>
            <a:off x="5721350" y="2216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4" name="Oval 13"/>
          <p:cNvSpPr>
            <a:spLocks noChangeArrowheads="1"/>
          </p:cNvSpPr>
          <p:nvPr/>
        </p:nvSpPr>
        <p:spPr bwMode="auto">
          <a:xfrm>
            <a:off x="4273550" y="2216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35" name="Rectangle 14"/>
          <p:cNvSpPr>
            <a:spLocks noChangeArrowheads="1"/>
          </p:cNvSpPr>
          <p:nvPr/>
        </p:nvSpPr>
        <p:spPr bwMode="auto">
          <a:xfrm>
            <a:off x="1052513" y="19669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5136" name="Rectangle 15"/>
          <p:cNvSpPr>
            <a:spLocks noChangeArrowheads="1"/>
          </p:cNvSpPr>
          <p:nvPr/>
        </p:nvSpPr>
        <p:spPr bwMode="auto">
          <a:xfrm>
            <a:off x="3109913" y="18907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5137" name="Rectangle 16"/>
          <p:cNvSpPr>
            <a:spLocks noChangeArrowheads="1"/>
          </p:cNvSpPr>
          <p:nvPr/>
        </p:nvSpPr>
        <p:spPr bwMode="auto">
          <a:xfrm>
            <a:off x="1204913" y="34909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5138" name="Rectangle 17"/>
          <p:cNvSpPr>
            <a:spLocks noChangeArrowheads="1"/>
          </p:cNvSpPr>
          <p:nvPr/>
        </p:nvSpPr>
        <p:spPr bwMode="auto">
          <a:xfrm>
            <a:off x="2957513" y="34909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5139" name="Line 18"/>
          <p:cNvSpPr>
            <a:spLocks noChangeShapeType="1"/>
          </p:cNvSpPr>
          <p:nvPr/>
        </p:nvSpPr>
        <p:spPr bwMode="auto">
          <a:xfrm>
            <a:off x="1454150" y="2216150"/>
            <a:ext cx="1587500" cy="1206500"/>
          </a:xfrm>
          <a:prstGeom prst="line">
            <a:avLst/>
          </a:prstGeom>
          <a:noFill/>
          <a:ln w="12700">
            <a:solidFill>
              <a:schemeClr val="tx1"/>
            </a:solidFill>
            <a:round/>
            <a:headEnd/>
            <a:tailEnd/>
          </a:ln>
        </p:spPr>
        <p:txBody>
          <a:bodyPr wrap="none" anchor="ctr"/>
          <a:lstStyle/>
          <a:p>
            <a:endParaRPr lang="en-US"/>
          </a:p>
        </p:txBody>
      </p:sp>
      <p:sp>
        <p:nvSpPr>
          <p:cNvPr id="5140" name="Line 19"/>
          <p:cNvSpPr>
            <a:spLocks noChangeShapeType="1"/>
          </p:cNvSpPr>
          <p:nvPr/>
        </p:nvSpPr>
        <p:spPr bwMode="auto">
          <a:xfrm flipH="1">
            <a:off x="1441450" y="2216150"/>
            <a:ext cx="1612900" cy="1206500"/>
          </a:xfrm>
          <a:prstGeom prst="line">
            <a:avLst/>
          </a:prstGeom>
          <a:noFill/>
          <a:ln w="12700">
            <a:solidFill>
              <a:schemeClr val="tx1"/>
            </a:solidFill>
            <a:round/>
            <a:headEnd/>
            <a:tailEnd/>
          </a:ln>
        </p:spPr>
        <p:txBody>
          <a:bodyPr wrap="none" anchor="ctr"/>
          <a:lstStyle/>
          <a:p>
            <a:endParaRPr lang="en-US"/>
          </a:p>
        </p:txBody>
      </p:sp>
      <p:sp>
        <p:nvSpPr>
          <p:cNvPr id="5141" name="Rectangle 20"/>
          <p:cNvSpPr>
            <a:spLocks noChangeArrowheads="1"/>
          </p:cNvSpPr>
          <p:nvPr/>
        </p:nvSpPr>
        <p:spPr bwMode="auto">
          <a:xfrm>
            <a:off x="4176713" y="1738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5142" name="Rectangle 21"/>
          <p:cNvSpPr>
            <a:spLocks noChangeArrowheads="1"/>
          </p:cNvSpPr>
          <p:nvPr/>
        </p:nvSpPr>
        <p:spPr bwMode="auto">
          <a:xfrm>
            <a:off x="5700713" y="18145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5143" name="Rectangle 22"/>
          <p:cNvSpPr>
            <a:spLocks noChangeArrowheads="1"/>
          </p:cNvSpPr>
          <p:nvPr/>
        </p:nvSpPr>
        <p:spPr bwMode="auto">
          <a:xfrm>
            <a:off x="5167313" y="25765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5144" name="Rectangle 23"/>
          <p:cNvSpPr>
            <a:spLocks noChangeArrowheads="1"/>
          </p:cNvSpPr>
          <p:nvPr/>
        </p:nvSpPr>
        <p:spPr bwMode="auto">
          <a:xfrm>
            <a:off x="4938713" y="34909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5145" name="Line 24"/>
          <p:cNvSpPr>
            <a:spLocks noChangeShapeType="1"/>
          </p:cNvSpPr>
          <p:nvPr/>
        </p:nvSpPr>
        <p:spPr bwMode="auto">
          <a:xfrm>
            <a:off x="4349750" y="2286000"/>
            <a:ext cx="1435100" cy="0"/>
          </a:xfrm>
          <a:prstGeom prst="line">
            <a:avLst/>
          </a:prstGeom>
          <a:noFill/>
          <a:ln w="12700">
            <a:solidFill>
              <a:schemeClr val="tx1"/>
            </a:solidFill>
            <a:round/>
            <a:headEnd/>
            <a:tailEnd/>
          </a:ln>
        </p:spPr>
        <p:txBody>
          <a:bodyPr wrap="none" anchor="ctr"/>
          <a:lstStyle/>
          <a:p>
            <a:endParaRPr lang="en-US"/>
          </a:p>
        </p:txBody>
      </p:sp>
      <p:sp>
        <p:nvSpPr>
          <p:cNvPr id="5146" name="Line 25"/>
          <p:cNvSpPr>
            <a:spLocks noChangeShapeType="1"/>
          </p:cNvSpPr>
          <p:nvPr/>
        </p:nvSpPr>
        <p:spPr bwMode="auto">
          <a:xfrm>
            <a:off x="4349750" y="2292350"/>
            <a:ext cx="749300" cy="1130300"/>
          </a:xfrm>
          <a:prstGeom prst="line">
            <a:avLst/>
          </a:prstGeom>
          <a:noFill/>
          <a:ln w="12700">
            <a:solidFill>
              <a:schemeClr val="tx1"/>
            </a:solidFill>
            <a:round/>
            <a:headEnd/>
            <a:tailEnd/>
          </a:ln>
        </p:spPr>
        <p:txBody>
          <a:bodyPr wrap="none" anchor="ctr"/>
          <a:lstStyle/>
          <a:p>
            <a:endParaRPr lang="en-US"/>
          </a:p>
        </p:txBody>
      </p:sp>
      <p:sp>
        <p:nvSpPr>
          <p:cNvPr id="5147" name="Line 26"/>
          <p:cNvSpPr>
            <a:spLocks noChangeShapeType="1"/>
          </p:cNvSpPr>
          <p:nvPr/>
        </p:nvSpPr>
        <p:spPr bwMode="auto">
          <a:xfrm flipH="1">
            <a:off x="5099050" y="2292350"/>
            <a:ext cx="698500" cy="1130300"/>
          </a:xfrm>
          <a:prstGeom prst="line">
            <a:avLst/>
          </a:prstGeom>
          <a:noFill/>
          <a:ln w="12700">
            <a:solidFill>
              <a:schemeClr val="tx1"/>
            </a:solidFill>
            <a:round/>
            <a:headEnd/>
            <a:tailEnd/>
          </a:ln>
        </p:spPr>
        <p:txBody>
          <a:bodyPr wrap="none" anchor="ctr"/>
          <a:lstStyle/>
          <a:p>
            <a:endParaRPr lang="en-US"/>
          </a:p>
        </p:txBody>
      </p:sp>
      <p:sp>
        <p:nvSpPr>
          <p:cNvPr id="5148" name="Line 27"/>
          <p:cNvSpPr>
            <a:spLocks noChangeShapeType="1"/>
          </p:cNvSpPr>
          <p:nvPr/>
        </p:nvSpPr>
        <p:spPr bwMode="auto">
          <a:xfrm>
            <a:off x="5105400" y="2749550"/>
            <a:ext cx="0" cy="673100"/>
          </a:xfrm>
          <a:prstGeom prst="line">
            <a:avLst/>
          </a:prstGeom>
          <a:noFill/>
          <a:ln w="12700">
            <a:solidFill>
              <a:schemeClr val="tx1"/>
            </a:solidFill>
            <a:round/>
            <a:headEnd/>
            <a:tailEnd/>
          </a:ln>
        </p:spPr>
        <p:txBody>
          <a:bodyPr wrap="none" anchor="ctr"/>
          <a:lstStyle/>
          <a:p>
            <a:endParaRPr lang="en-US"/>
          </a:p>
        </p:txBody>
      </p:sp>
      <p:sp>
        <p:nvSpPr>
          <p:cNvPr id="5149" name="Line 28"/>
          <p:cNvSpPr>
            <a:spLocks noChangeShapeType="1"/>
          </p:cNvSpPr>
          <p:nvPr/>
        </p:nvSpPr>
        <p:spPr bwMode="auto">
          <a:xfrm>
            <a:off x="4349750" y="2292350"/>
            <a:ext cx="749300" cy="444500"/>
          </a:xfrm>
          <a:prstGeom prst="line">
            <a:avLst/>
          </a:prstGeom>
          <a:noFill/>
          <a:ln w="12700">
            <a:solidFill>
              <a:schemeClr val="tx1"/>
            </a:solidFill>
            <a:round/>
            <a:headEnd/>
            <a:tailEnd/>
          </a:ln>
        </p:spPr>
        <p:txBody>
          <a:bodyPr wrap="none" anchor="ctr"/>
          <a:lstStyle/>
          <a:p>
            <a:endParaRPr lang="en-US"/>
          </a:p>
        </p:txBody>
      </p:sp>
      <p:sp>
        <p:nvSpPr>
          <p:cNvPr id="5150" name="Line 29"/>
          <p:cNvSpPr>
            <a:spLocks noChangeShapeType="1"/>
          </p:cNvSpPr>
          <p:nvPr/>
        </p:nvSpPr>
        <p:spPr bwMode="auto">
          <a:xfrm flipV="1">
            <a:off x="5111750" y="2279650"/>
            <a:ext cx="673100" cy="469900"/>
          </a:xfrm>
          <a:prstGeom prst="line">
            <a:avLst/>
          </a:prstGeom>
          <a:noFill/>
          <a:ln w="12700">
            <a:solidFill>
              <a:schemeClr val="tx1"/>
            </a:solidFill>
            <a:round/>
            <a:headEnd/>
            <a:tailEnd/>
          </a:ln>
        </p:spPr>
        <p:txBody>
          <a:bodyPr wrap="none" anchor="ctr"/>
          <a:lstStyle/>
          <a:p>
            <a:endParaRPr lang="en-US"/>
          </a:p>
        </p:txBody>
      </p:sp>
      <p:sp>
        <p:nvSpPr>
          <p:cNvPr id="5151" name="Oval 30"/>
          <p:cNvSpPr>
            <a:spLocks noChangeArrowheads="1"/>
          </p:cNvSpPr>
          <p:nvPr/>
        </p:nvSpPr>
        <p:spPr bwMode="auto">
          <a:xfrm>
            <a:off x="8540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52" name="Oval 31"/>
          <p:cNvSpPr>
            <a:spLocks noChangeArrowheads="1"/>
          </p:cNvSpPr>
          <p:nvPr/>
        </p:nvSpPr>
        <p:spPr bwMode="auto">
          <a:xfrm>
            <a:off x="7778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53" name="Oval 32"/>
          <p:cNvSpPr>
            <a:spLocks noChangeArrowheads="1"/>
          </p:cNvSpPr>
          <p:nvPr/>
        </p:nvSpPr>
        <p:spPr bwMode="auto">
          <a:xfrm>
            <a:off x="7016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54" name="Oval 33"/>
          <p:cNvSpPr>
            <a:spLocks noChangeArrowheads="1"/>
          </p:cNvSpPr>
          <p:nvPr/>
        </p:nvSpPr>
        <p:spPr bwMode="auto">
          <a:xfrm>
            <a:off x="6254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5155" name="Rectangle 34"/>
          <p:cNvSpPr>
            <a:spLocks noChangeArrowheads="1"/>
          </p:cNvSpPr>
          <p:nvPr/>
        </p:nvSpPr>
        <p:spPr bwMode="auto">
          <a:xfrm>
            <a:off x="6157913" y="3033713"/>
            <a:ext cx="2651368" cy="366767"/>
          </a:xfrm>
          <a:prstGeom prst="rect">
            <a:avLst/>
          </a:prstGeom>
          <a:noFill/>
          <a:ln w="12700">
            <a:noFill/>
            <a:miter lim="800000"/>
            <a:headEnd/>
            <a:tailEnd/>
          </a:ln>
        </p:spPr>
        <p:txBody>
          <a:bodyPr wrap="none" lIns="90488" tIns="44450" rIns="90488" bIns="44450">
            <a:spAutoFit/>
          </a:bodyPr>
          <a:lstStyle/>
          <a:p>
            <a:r>
              <a:rPr lang="en-US" altLang="zh-TW" i="1" dirty="0"/>
              <a:t>w        </a:t>
            </a:r>
            <a:r>
              <a:rPr lang="en-US" altLang="zh-TW" i="1" dirty="0" smtClean="0"/>
              <a:t>    x             </a:t>
            </a:r>
            <a:r>
              <a:rPr lang="en-US" altLang="zh-TW" i="1" dirty="0"/>
              <a:t>y </a:t>
            </a:r>
            <a:r>
              <a:rPr lang="en-US" altLang="zh-TW" i="1" dirty="0" smtClean="0"/>
              <a:t>            </a:t>
            </a:r>
            <a:r>
              <a:rPr lang="en-US" altLang="zh-TW" i="1" dirty="0"/>
              <a:t>z</a:t>
            </a:r>
          </a:p>
        </p:txBody>
      </p:sp>
      <p:sp>
        <p:nvSpPr>
          <p:cNvPr id="5156" name="Line 35"/>
          <p:cNvSpPr>
            <a:spLocks noChangeShapeType="1"/>
          </p:cNvSpPr>
          <p:nvPr/>
        </p:nvSpPr>
        <p:spPr bwMode="auto">
          <a:xfrm>
            <a:off x="6330950" y="2971800"/>
            <a:ext cx="749300" cy="0"/>
          </a:xfrm>
          <a:prstGeom prst="line">
            <a:avLst/>
          </a:prstGeom>
          <a:noFill/>
          <a:ln w="12700">
            <a:solidFill>
              <a:schemeClr val="tx1"/>
            </a:solidFill>
            <a:round/>
            <a:headEnd/>
            <a:tailEnd/>
          </a:ln>
        </p:spPr>
        <p:txBody>
          <a:bodyPr wrap="none" anchor="ctr"/>
          <a:lstStyle/>
          <a:p>
            <a:endParaRPr lang="en-US"/>
          </a:p>
        </p:txBody>
      </p:sp>
      <p:sp>
        <p:nvSpPr>
          <p:cNvPr id="5157" name="Line 36"/>
          <p:cNvSpPr>
            <a:spLocks noChangeShapeType="1"/>
          </p:cNvSpPr>
          <p:nvPr/>
        </p:nvSpPr>
        <p:spPr bwMode="auto">
          <a:xfrm>
            <a:off x="7092950" y="2971800"/>
            <a:ext cx="749300" cy="0"/>
          </a:xfrm>
          <a:prstGeom prst="line">
            <a:avLst/>
          </a:prstGeom>
          <a:noFill/>
          <a:ln w="12700">
            <a:solidFill>
              <a:schemeClr val="tx1"/>
            </a:solidFill>
            <a:round/>
            <a:headEnd/>
            <a:tailEnd/>
          </a:ln>
        </p:spPr>
        <p:txBody>
          <a:bodyPr wrap="none" anchor="ctr"/>
          <a:lstStyle/>
          <a:p>
            <a:endParaRPr lang="en-US"/>
          </a:p>
        </p:txBody>
      </p:sp>
      <p:sp>
        <p:nvSpPr>
          <p:cNvPr id="5158" name="Line 37"/>
          <p:cNvSpPr>
            <a:spLocks noChangeShapeType="1"/>
          </p:cNvSpPr>
          <p:nvPr/>
        </p:nvSpPr>
        <p:spPr bwMode="auto">
          <a:xfrm>
            <a:off x="7854950" y="2971800"/>
            <a:ext cx="749300" cy="0"/>
          </a:xfrm>
          <a:prstGeom prst="line">
            <a:avLst/>
          </a:prstGeom>
          <a:noFill/>
          <a:ln w="12700">
            <a:solidFill>
              <a:schemeClr val="tx1"/>
            </a:solidFill>
            <a:round/>
            <a:headEnd/>
            <a:tailEnd/>
          </a:ln>
        </p:spPr>
        <p:txBody>
          <a:bodyPr wrap="none" anchor="ctr"/>
          <a:lstStyle/>
          <a:p>
            <a:endParaRPr lang="en-US"/>
          </a:p>
        </p:txBody>
      </p:sp>
      <p:sp>
        <p:nvSpPr>
          <p:cNvPr id="5159" name="Freeform 38"/>
          <p:cNvSpPr>
            <a:spLocks/>
          </p:cNvSpPr>
          <p:nvPr/>
        </p:nvSpPr>
        <p:spPr bwMode="auto">
          <a:xfrm>
            <a:off x="6324600" y="2592388"/>
            <a:ext cx="1547813" cy="381000"/>
          </a:xfrm>
          <a:custGeom>
            <a:avLst/>
            <a:gdLst>
              <a:gd name="T0" fmla="*/ 0 w 975"/>
              <a:gd name="T1" fmla="*/ 239 h 240"/>
              <a:gd name="T2" fmla="*/ 8 w 975"/>
              <a:gd name="T3" fmla="*/ 190 h 240"/>
              <a:gd name="T4" fmla="*/ 23 w 975"/>
              <a:gd name="T5" fmla="*/ 132 h 240"/>
              <a:gd name="T6" fmla="*/ 81 w 975"/>
              <a:gd name="T7" fmla="*/ 88 h 240"/>
              <a:gd name="T8" fmla="*/ 125 w 975"/>
              <a:gd name="T9" fmla="*/ 73 h 240"/>
              <a:gd name="T10" fmla="*/ 213 w 975"/>
              <a:gd name="T11" fmla="*/ 44 h 240"/>
              <a:gd name="T12" fmla="*/ 257 w 975"/>
              <a:gd name="T13" fmla="*/ 44 h 240"/>
              <a:gd name="T14" fmla="*/ 301 w 975"/>
              <a:gd name="T15" fmla="*/ 15 h 240"/>
              <a:gd name="T16" fmla="*/ 359 w 975"/>
              <a:gd name="T17" fmla="*/ 15 h 240"/>
              <a:gd name="T18" fmla="*/ 403 w 975"/>
              <a:gd name="T19" fmla="*/ 0 h 240"/>
              <a:gd name="T20" fmla="*/ 447 w 975"/>
              <a:gd name="T21" fmla="*/ 0 h 240"/>
              <a:gd name="T22" fmla="*/ 491 w 975"/>
              <a:gd name="T23" fmla="*/ 0 h 240"/>
              <a:gd name="T24" fmla="*/ 535 w 975"/>
              <a:gd name="T25" fmla="*/ 0 h 240"/>
              <a:gd name="T26" fmla="*/ 579 w 975"/>
              <a:gd name="T27" fmla="*/ 0 h 240"/>
              <a:gd name="T28" fmla="*/ 623 w 975"/>
              <a:gd name="T29" fmla="*/ 0 h 240"/>
              <a:gd name="T30" fmla="*/ 667 w 975"/>
              <a:gd name="T31" fmla="*/ 0 h 240"/>
              <a:gd name="T32" fmla="*/ 711 w 975"/>
              <a:gd name="T33" fmla="*/ 0 h 240"/>
              <a:gd name="T34" fmla="*/ 755 w 975"/>
              <a:gd name="T35" fmla="*/ 15 h 240"/>
              <a:gd name="T36" fmla="*/ 813 w 975"/>
              <a:gd name="T37" fmla="*/ 44 h 240"/>
              <a:gd name="T38" fmla="*/ 857 w 975"/>
              <a:gd name="T39" fmla="*/ 73 h 240"/>
              <a:gd name="T40" fmla="*/ 901 w 975"/>
              <a:gd name="T41" fmla="*/ 117 h 240"/>
              <a:gd name="T42" fmla="*/ 945 w 975"/>
              <a:gd name="T43" fmla="*/ 161 h 240"/>
              <a:gd name="T44" fmla="*/ 974 w 975"/>
              <a:gd name="T45" fmla="*/ 205 h 2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5"/>
              <a:gd name="T70" fmla="*/ 0 h 240"/>
              <a:gd name="T71" fmla="*/ 975 w 975"/>
              <a:gd name="T72" fmla="*/ 240 h 2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5" h="240">
                <a:moveTo>
                  <a:pt x="0" y="239"/>
                </a:moveTo>
                <a:lnTo>
                  <a:pt x="8" y="190"/>
                </a:lnTo>
                <a:lnTo>
                  <a:pt x="23" y="132"/>
                </a:lnTo>
                <a:lnTo>
                  <a:pt x="81" y="88"/>
                </a:lnTo>
                <a:lnTo>
                  <a:pt x="125" y="73"/>
                </a:lnTo>
                <a:lnTo>
                  <a:pt x="213" y="44"/>
                </a:lnTo>
                <a:lnTo>
                  <a:pt x="257" y="44"/>
                </a:lnTo>
                <a:lnTo>
                  <a:pt x="301" y="15"/>
                </a:lnTo>
                <a:lnTo>
                  <a:pt x="359" y="15"/>
                </a:lnTo>
                <a:lnTo>
                  <a:pt x="403" y="0"/>
                </a:lnTo>
                <a:lnTo>
                  <a:pt x="447" y="0"/>
                </a:lnTo>
                <a:lnTo>
                  <a:pt x="491" y="0"/>
                </a:lnTo>
                <a:lnTo>
                  <a:pt x="535" y="0"/>
                </a:lnTo>
                <a:lnTo>
                  <a:pt x="579" y="0"/>
                </a:lnTo>
                <a:lnTo>
                  <a:pt x="623" y="0"/>
                </a:lnTo>
                <a:lnTo>
                  <a:pt x="667" y="0"/>
                </a:lnTo>
                <a:lnTo>
                  <a:pt x="711" y="0"/>
                </a:lnTo>
                <a:lnTo>
                  <a:pt x="755" y="15"/>
                </a:lnTo>
                <a:lnTo>
                  <a:pt x="813" y="44"/>
                </a:lnTo>
                <a:lnTo>
                  <a:pt x="857" y="73"/>
                </a:lnTo>
                <a:lnTo>
                  <a:pt x="901" y="117"/>
                </a:lnTo>
                <a:lnTo>
                  <a:pt x="945" y="161"/>
                </a:lnTo>
                <a:lnTo>
                  <a:pt x="974" y="20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5160" name="Freeform 39"/>
          <p:cNvSpPr>
            <a:spLocks/>
          </p:cNvSpPr>
          <p:nvPr/>
        </p:nvSpPr>
        <p:spPr bwMode="auto">
          <a:xfrm>
            <a:off x="7086600" y="2500313"/>
            <a:ext cx="1506538" cy="473075"/>
          </a:xfrm>
          <a:custGeom>
            <a:avLst/>
            <a:gdLst>
              <a:gd name="T0" fmla="*/ 0 w 949"/>
              <a:gd name="T1" fmla="*/ 297 h 298"/>
              <a:gd name="T2" fmla="*/ 40 w 949"/>
              <a:gd name="T3" fmla="*/ 248 h 298"/>
              <a:gd name="T4" fmla="*/ 84 w 949"/>
              <a:gd name="T5" fmla="*/ 205 h 298"/>
              <a:gd name="T6" fmla="*/ 114 w 949"/>
              <a:gd name="T7" fmla="*/ 161 h 298"/>
              <a:gd name="T8" fmla="*/ 157 w 949"/>
              <a:gd name="T9" fmla="*/ 117 h 298"/>
              <a:gd name="T10" fmla="*/ 216 w 949"/>
              <a:gd name="T11" fmla="*/ 87 h 298"/>
              <a:gd name="T12" fmla="*/ 260 w 949"/>
              <a:gd name="T13" fmla="*/ 58 h 298"/>
              <a:gd name="T14" fmla="*/ 304 w 949"/>
              <a:gd name="T15" fmla="*/ 29 h 298"/>
              <a:gd name="T16" fmla="*/ 348 w 949"/>
              <a:gd name="T17" fmla="*/ 14 h 298"/>
              <a:gd name="T18" fmla="*/ 392 w 949"/>
              <a:gd name="T19" fmla="*/ 0 h 298"/>
              <a:gd name="T20" fmla="*/ 450 w 949"/>
              <a:gd name="T21" fmla="*/ 0 h 298"/>
              <a:gd name="T22" fmla="*/ 494 w 949"/>
              <a:gd name="T23" fmla="*/ 0 h 298"/>
              <a:gd name="T24" fmla="*/ 538 w 949"/>
              <a:gd name="T25" fmla="*/ 0 h 298"/>
              <a:gd name="T26" fmla="*/ 582 w 949"/>
              <a:gd name="T27" fmla="*/ 14 h 298"/>
              <a:gd name="T28" fmla="*/ 626 w 949"/>
              <a:gd name="T29" fmla="*/ 29 h 298"/>
              <a:gd name="T30" fmla="*/ 670 w 949"/>
              <a:gd name="T31" fmla="*/ 58 h 298"/>
              <a:gd name="T32" fmla="*/ 714 w 949"/>
              <a:gd name="T33" fmla="*/ 73 h 298"/>
              <a:gd name="T34" fmla="*/ 772 w 949"/>
              <a:gd name="T35" fmla="*/ 102 h 298"/>
              <a:gd name="T36" fmla="*/ 816 w 949"/>
              <a:gd name="T37" fmla="*/ 131 h 298"/>
              <a:gd name="T38" fmla="*/ 860 w 949"/>
              <a:gd name="T39" fmla="*/ 161 h 298"/>
              <a:gd name="T40" fmla="*/ 904 w 949"/>
              <a:gd name="T41" fmla="*/ 190 h 298"/>
              <a:gd name="T42" fmla="*/ 933 w 949"/>
              <a:gd name="T43" fmla="*/ 234 h 298"/>
              <a:gd name="T44" fmla="*/ 948 w 949"/>
              <a:gd name="T45" fmla="*/ 278 h 2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49"/>
              <a:gd name="T70" fmla="*/ 0 h 298"/>
              <a:gd name="T71" fmla="*/ 949 w 949"/>
              <a:gd name="T72" fmla="*/ 298 h 2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49" h="298">
                <a:moveTo>
                  <a:pt x="0" y="297"/>
                </a:moveTo>
                <a:lnTo>
                  <a:pt x="40" y="248"/>
                </a:lnTo>
                <a:lnTo>
                  <a:pt x="84" y="205"/>
                </a:lnTo>
                <a:lnTo>
                  <a:pt x="114" y="161"/>
                </a:lnTo>
                <a:lnTo>
                  <a:pt x="157" y="117"/>
                </a:lnTo>
                <a:lnTo>
                  <a:pt x="216" y="87"/>
                </a:lnTo>
                <a:lnTo>
                  <a:pt x="260" y="58"/>
                </a:lnTo>
                <a:lnTo>
                  <a:pt x="304" y="29"/>
                </a:lnTo>
                <a:lnTo>
                  <a:pt x="348" y="14"/>
                </a:lnTo>
                <a:lnTo>
                  <a:pt x="392" y="0"/>
                </a:lnTo>
                <a:lnTo>
                  <a:pt x="450" y="0"/>
                </a:lnTo>
                <a:lnTo>
                  <a:pt x="494" y="0"/>
                </a:lnTo>
                <a:lnTo>
                  <a:pt x="538" y="0"/>
                </a:lnTo>
                <a:lnTo>
                  <a:pt x="582" y="14"/>
                </a:lnTo>
                <a:lnTo>
                  <a:pt x="626" y="29"/>
                </a:lnTo>
                <a:lnTo>
                  <a:pt x="670" y="58"/>
                </a:lnTo>
                <a:lnTo>
                  <a:pt x="714" y="73"/>
                </a:lnTo>
                <a:lnTo>
                  <a:pt x="772" y="102"/>
                </a:lnTo>
                <a:lnTo>
                  <a:pt x="816" y="131"/>
                </a:lnTo>
                <a:lnTo>
                  <a:pt x="860" y="161"/>
                </a:lnTo>
                <a:lnTo>
                  <a:pt x="904" y="190"/>
                </a:lnTo>
                <a:lnTo>
                  <a:pt x="933" y="234"/>
                </a:lnTo>
                <a:lnTo>
                  <a:pt x="948" y="27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5161" name="Freeform 40"/>
          <p:cNvSpPr>
            <a:spLocks/>
          </p:cNvSpPr>
          <p:nvPr/>
        </p:nvSpPr>
        <p:spPr bwMode="auto">
          <a:xfrm>
            <a:off x="6324600" y="2105025"/>
            <a:ext cx="2363788" cy="868363"/>
          </a:xfrm>
          <a:custGeom>
            <a:avLst/>
            <a:gdLst>
              <a:gd name="T0" fmla="*/ 0 w 1489"/>
              <a:gd name="T1" fmla="*/ 546 h 547"/>
              <a:gd name="T2" fmla="*/ 23 w 1489"/>
              <a:gd name="T3" fmla="*/ 497 h 547"/>
              <a:gd name="T4" fmla="*/ 37 w 1489"/>
              <a:gd name="T5" fmla="*/ 439 h 547"/>
              <a:gd name="T6" fmla="*/ 37 w 1489"/>
              <a:gd name="T7" fmla="*/ 395 h 547"/>
              <a:gd name="T8" fmla="*/ 52 w 1489"/>
              <a:gd name="T9" fmla="*/ 351 h 547"/>
              <a:gd name="T10" fmla="*/ 81 w 1489"/>
              <a:gd name="T11" fmla="*/ 307 h 547"/>
              <a:gd name="T12" fmla="*/ 125 w 1489"/>
              <a:gd name="T13" fmla="*/ 249 h 547"/>
              <a:gd name="T14" fmla="*/ 169 w 1489"/>
              <a:gd name="T15" fmla="*/ 219 h 547"/>
              <a:gd name="T16" fmla="*/ 213 w 1489"/>
              <a:gd name="T17" fmla="*/ 161 h 547"/>
              <a:gd name="T18" fmla="*/ 257 w 1489"/>
              <a:gd name="T19" fmla="*/ 132 h 547"/>
              <a:gd name="T20" fmla="*/ 301 w 1489"/>
              <a:gd name="T21" fmla="*/ 88 h 547"/>
              <a:gd name="T22" fmla="*/ 345 w 1489"/>
              <a:gd name="T23" fmla="*/ 73 h 547"/>
              <a:gd name="T24" fmla="*/ 389 w 1489"/>
              <a:gd name="T25" fmla="*/ 44 h 547"/>
              <a:gd name="T26" fmla="*/ 433 w 1489"/>
              <a:gd name="T27" fmla="*/ 44 h 547"/>
              <a:gd name="T28" fmla="*/ 491 w 1489"/>
              <a:gd name="T29" fmla="*/ 14 h 547"/>
              <a:gd name="T30" fmla="*/ 535 w 1489"/>
              <a:gd name="T31" fmla="*/ 14 h 547"/>
              <a:gd name="T32" fmla="*/ 579 w 1489"/>
              <a:gd name="T33" fmla="*/ 14 h 547"/>
              <a:gd name="T34" fmla="*/ 637 w 1489"/>
              <a:gd name="T35" fmla="*/ 0 h 547"/>
              <a:gd name="T36" fmla="*/ 696 w 1489"/>
              <a:gd name="T37" fmla="*/ 0 h 547"/>
              <a:gd name="T38" fmla="*/ 755 w 1489"/>
              <a:gd name="T39" fmla="*/ 0 h 547"/>
              <a:gd name="T40" fmla="*/ 828 w 1489"/>
              <a:gd name="T41" fmla="*/ 0 h 547"/>
              <a:gd name="T42" fmla="*/ 886 w 1489"/>
              <a:gd name="T43" fmla="*/ 0 h 547"/>
              <a:gd name="T44" fmla="*/ 930 w 1489"/>
              <a:gd name="T45" fmla="*/ 0 h 547"/>
              <a:gd name="T46" fmla="*/ 974 w 1489"/>
              <a:gd name="T47" fmla="*/ 14 h 547"/>
              <a:gd name="T48" fmla="*/ 1018 w 1489"/>
              <a:gd name="T49" fmla="*/ 44 h 547"/>
              <a:gd name="T50" fmla="*/ 1062 w 1489"/>
              <a:gd name="T51" fmla="*/ 58 h 547"/>
              <a:gd name="T52" fmla="*/ 1106 w 1489"/>
              <a:gd name="T53" fmla="*/ 73 h 547"/>
              <a:gd name="T54" fmla="*/ 1150 w 1489"/>
              <a:gd name="T55" fmla="*/ 102 h 547"/>
              <a:gd name="T56" fmla="*/ 1194 w 1489"/>
              <a:gd name="T57" fmla="*/ 132 h 547"/>
              <a:gd name="T58" fmla="*/ 1252 w 1489"/>
              <a:gd name="T59" fmla="*/ 175 h 547"/>
              <a:gd name="T60" fmla="*/ 1296 w 1489"/>
              <a:gd name="T61" fmla="*/ 205 h 547"/>
              <a:gd name="T62" fmla="*/ 1325 w 1489"/>
              <a:gd name="T63" fmla="*/ 249 h 547"/>
              <a:gd name="T64" fmla="*/ 1355 w 1489"/>
              <a:gd name="T65" fmla="*/ 293 h 547"/>
              <a:gd name="T66" fmla="*/ 1398 w 1489"/>
              <a:gd name="T67" fmla="*/ 351 h 547"/>
              <a:gd name="T68" fmla="*/ 1413 w 1489"/>
              <a:gd name="T69" fmla="*/ 395 h 547"/>
              <a:gd name="T70" fmla="*/ 1442 w 1489"/>
              <a:gd name="T71" fmla="*/ 439 h 547"/>
              <a:gd name="T72" fmla="*/ 1472 w 1489"/>
              <a:gd name="T73" fmla="*/ 483 h 547"/>
              <a:gd name="T74" fmla="*/ 1472 w 1489"/>
              <a:gd name="T75" fmla="*/ 527 h 547"/>
              <a:gd name="T76" fmla="*/ 1488 w 1489"/>
              <a:gd name="T77" fmla="*/ 498 h 54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89"/>
              <a:gd name="T118" fmla="*/ 0 h 547"/>
              <a:gd name="T119" fmla="*/ 1489 w 1489"/>
              <a:gd name="T120" fmla="*/ 547 h 54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89" h="547">
                <a:moveTo>
                  <a:pt x="0" y="546"/>
                </a:moveTo>
                <a:lnTo>
                  <a:pt x="23" y="497"/>
                </a:lnTo>
                <a:lnTo>
                  <a:pt x="37" y="439"/>
                </a:lnTo>
                <a:lnTo>
                  <a:pt x="37" y="395"/>
                </a:lnTo>
                <a:lnTo>
                  <a:pt x="52" y="351"/>
                </a:lnTo>
                <a:lnTo>
                  <a:pt x="81" y="307"/>
                </a:lnTo>
                <a:lnTo>
                  <a:pt x="125" y="249"/>
                </a:lnTo>
                <a:lnTo>
                  <a:pt x="169" y="219"/>
                </a:lnTo>
                <a:lnTo>
                  <a:pt x="213" y="161"/>
                </a:lnTo>
                <a:lnTo>
                  <a:pt x="257" y="132"/>
                </a:lnTo>
                <a:lnTo>
                  <a:pt x="301" y="88"/>
                </a:lnTo>
                <a:lnTo>
                  <a:pt x="345" y="73"/>
                </a:lnTo>
                <a:lnTo>
                  <a:pt x="389" y="44"/>
                </a:lnTo>
                <a:lnTo>
                  <a:pt x="433" y="44"/>
                </a:lnTo>
                <a:lnTo>
                  <a:pt x="491" y="14"/>
                </a:lnTo>
                <a:lnTo>
                  <a:pt x="535" y="14"/>
                </a:lnTo>
                <a:lnTo>
                  <a:pt x="579" y="14"/>
                </a:lnTo>
                <a:lnTo>
                  <a:pt x="637" y="0"/>
                </a:lnTo>
                <a:lnTo>
                  <a:pt x="696" y="0"/>
                </a:lnTo>
                <a:lnTo>
                  <a:pt x="755" y="0"/>
                </a:lnTo>
                <a:lnTo>
                  <a:pt x="828" y="0"/>
                </a:lnTo>
                <a:lnTo>
                  <a:pt x="886" y="0"/>
                </a:lnTo>
                <a:lnTo>
                  <a:pt x="930" y="0"/>
                </a:lnTo>
                <a:lnTo>
                  <a:pt x="974" y="14"/>
                </a:lnTo>
                <a:lnTo>
                  <a:pt x="1018" y="44"/>
                </a:lnTo>
                <a:lnTo>
                  <a:pt x="1062" y="58"/>
                </a:lnTo>
                <a:lnTo>
                  <a:pt x="1106" y="73"/>
                </a:lnTo>
                <a:lnTo>
                  <a:pt x="1150" y="102"/>
                </a:lnTo>
                <a:lnTo>
                  <a:pt x="1194" y="132"/>
                </a:lnTo>
                <a:lnTo>
                  <a:pt x="1252" y="175"/>
                </a:lnTo>
                <a:lnTo>
                  <a:pt x="1296" y="205"/>
                </a:lnTo>
                <a:lnTo>
                  <a:pt x="1325" y="249"/>
                </a:lnTo>
                <a:lnTo>
                  <a:pt x="1355" y="293"/>
                </a:lnTo>
                <a:lnTo>
                  <a:pt x="1398" y="351"/>
                </a:lnTo>
                <a:lnTo>
                  <a:pt x="1413" y="395"/>
                </a:lnTo>
                <a:lnTo>
                  <a:pt x="1442" y="439"/>
                </a:lnTo>
                <a:lnTo>
                  <a:pt x="1472" y="483"/>
                </a:lnTo>
                <a:lnTo>
                  <a:pt x="1472" y="527"/>
                </a:lnTo>
                <a:lnTo>
                  <a:pt x="1488" y="49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5162" name="Freeform 41"/>
          <p:cNvSpPr>
            <a:spLocks/>
          </p:cNvSpPr>
          <p:nvPr/>
        </p:nvSpPr>
        <p:spPr bwMode="auto">
          <a:xfrm>
            <a:off x="2514600" y="5715000"/>
            <a:ext cx="1588" cy="1588"/>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noFill/>
          <a:ln w="12700" cap="rnd" cmpd="sng">
            <a:solidFill>
              <a:schemeClr val="tx1"/>
            </a:solidFill>
            <a:prstDash val="solid"/>
            <a:round/>
            <a:headEnd type="none" w="med" len="med"/>
            <a:tailEnd type="none" w="med" len="med"/>
          </a:ln>
        </p:spPr>
        <p:txBody>
          <a:bodyPr/>
          <a:lstStyle/>
          <a:p>
            <a:endParaRPr lang="en-US"/>
          </a:p>
        </p:txBody>
      </p:sp>
      <p:graphicFrame>
        <p:nvGraphicFramePr>
          <p:cNvPr id="5122" name="Object 42">
            <a:hlinkClick r:id="" action="ppaction://ole?verb=0"/>
          </p:cNvPr>
          <p:cNvGraphicFramePr>
            <a:graphicFrameLocks/>
          </p:cNvGraphicFramePr>
          <p:nvPr/>
        </p:nvGraphicFramePr>
        <p:xfrm>
          <a:off x="381000" y="4114800"/>
          <a:ext cx="8534400" cy="2743200"/>
        </p:xfrm>
        <a:graphic>
          <a:graphicData uri="http://schemas.openxmlformats.org/presentationml/2006/ole">
            <mc:AlternateContent xmlns:mc="http://schemas.openxmlformats.org/markup-compatibility/2006">
              <mc:Choice xmlns:v="urn:schemas-microsoft-com:vml" Requires="v">
                <p:oleObj spid="_x0000_s5123" name="Equation" r:id="rId3" imgW="3530520" imgH="1371600" progId="Equation.3">
                  <p:embed/>
                </p:oleObj>
              </mc:Choice>
              <mc:Fallback>
                <p:oleObj name="Equation" r:id="rId3" imgW="3530520" imgH="1371600" progId="Equation.3">
                  <p:embed/>
                  <p:pic>
                    <p:nvPicPr>
                      <p:cNvPr id="0" name="Object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14800"/>
                        <a:ext cx="8534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28600" y="152400"/>
            <a:ext cx="8661283" cy="582211"/>
          </a:xfrm>
          <a:prstGeom prst="rect">
            <a:avLst/>
          </a:prstGeom>
          <a:noFill/>
          <a:ln w="12700">
            <a:noFill/>
            <a:miter lim="800000"/>
            <a:headEnd/>
            <a:tailEnd/>
          </a:ln>
        </p:spPr>
        <p:txBody>
          <a:bodyPr wrap="none" lIns="90488" tIns="44450" rIns="90488" bIns="44450">
            <a:spAutoFit/>
          </a:bodyPr>
          <a:lstStyle/>
          <a:p>
            <a:r>
              <a:rPr lang="en-US" altLang="zh-TW" sz="3200" dirty="0" err="1" smtClean="0"/>
              <a:t>Subgraphs</a:t>
            </a:r>
            <a:r>
              <a:rPr lang="en-US" altLang="zh-TW" sz="3200" dirty="0"/>
              <a:t>, Complements, and Graph Isomorphism</a:t>
            </a:r>
          </a:p>
        </p:txBody>
      </p:sp>
      <p:sp>
        <p:nvSpPr>
          <p:cNvPr id="27652" name="Rectangle 4"/>
          <p:cNvSpPr>
            <a:spLocks noChangeArrowheads="1"/>
          </p:cNvSpPr>
          <p:nvPr/>
        </p:nvSpPr>
        <p:spPr bwMode="auto">
          <a:xfrm>
            <a:off x="290513" y="1281113"/>
            <a:ext cx="1204912" cy="454025"/>
          </a:xfrm>
          <a:prstGeom prst="rect">
            <a:avLst/>
          </a:prstGeom>
          <a:noFill/>
          <a:ln w="12700">
            <a:noFill/>
            <a:miter lim="800000"/>
            <a:headEnd/>
            <a:tailEnd/>
          </a:ln>
        </p:spPr>
        <p:txBody>
          <a:bodyPr wrap="none" lIns="90488" tIns="44450" rIns="90488" bIns="44450">
            <a:spAutoFit/>
          </a:bodyPr>
          <a:lstStyle/>
          <a:p>
            <a:r>
              <a:rPr lang="en-US" altLang="zh-TW"/>
              <a:t>Ex. 11.8</a:t>
            </a:r>
          </a:p>
        </p:txBody>
      </p:sp>
      <p:sp>
        <p:nvSpPr>
          <p:cNvPr id="27653" name="AutoShape 5"/>
          <p:cNvSpPr>
            <a:spLocks noChangeArrowheads="1"/>
          </p:cNvSpPr>
          <p:nvPr/>
        </p:nvSpPr>
        <p:spPr bwMode="auto">
          <a:xfrm>
            <a:off x="1911350" y="1454150"/>
            <a:ext cx="1892300" cy="1663700"/>
          </a:xfrm>
          <a:prstGeom prst="hexagon">
            <a:avLst>
              <a:gd name="adj" fmla="val 28430"/>
              <a:gd name="vf" fmla="val 115470"/>
            </a:avLst>
          </a:prstGeom>
          <a:noFill/>
          <a:ln w="12700">
            <a:solidFill>
              <a:schemeClr val="tx1"/>
            </a:solidFill>
            <a:miter lim="800000"/>
            <a:headEnd/>
            <a:tailEnd/>
          </a:ln>
        </p:spPr>
        <p:txBody>
          <a:bodyPr wrap="none" anchor="ctr"/>
          <a:lstStyle/>
          <a:p>
            <a:endParaRPr lang="en-US"/>
          </a:p>
        </p:txBody>
      </p:sp>
      <p:sp>
        <p:nvSpPr>
          <p:cNvPr id="27654" name="Line 6"/>
          <p:cNvSpPr>
            <a:spLocks noChangeShapeType="1"/>
          </p:cNvSpPr>
          <p:nvPr/>
        </p:nvSpPr>
        <p:spPr bwMode="auto">
          <a:xfrm flipH="1">
            <a:off x="5175250" y="1530350"/>
            <a:ext cx="850900" cy="520700"/>
          </a:xfrm>
          <a:prstGeom prst="line">
            <a:avLst/>
          </a:prstGeom>
          <a:noFill/>
          <a:ln w="12700">
            <a:solidFill>
              <a:schemeClr val="tx1"/>
            </a:solidFill>
            <a:round/>
            <a:headEnd/>
            <a:tailEnd/>
          </a:ln>
        </p:spPr>
        <p:txBody>
          <a:bodyPr wrap="none" anchor="ctr"/>
          <a:lstStyle/>
          <a:p>
            <a:endParaRPr lang="en-US"/>
          </a:p>
        </p:txBody>
      </p:sp>
      <p:sp>
        <p:nvSpPr>
          <p:cNvPr id="27655" name="Line 7"/>
          <p:cNvSpPr>
            <a:spLocks noChangeShapeType="1"/>
          </p:cNvSpPr>
          <p:nvPr/>
        </p:nvSpPr>
        <p:spPr bwMode="auto">
          <a:xfrm>
            <a:off x="5187950" y="2063750"/>
            <a:ext cx="292100" cy="977900"/>
          </a:xfrm>
          <a:prstGeom prst="line">
            <a:avLst/>
          </a:prstGeom>
          <a:noFill/>
          <a:ln w="12700">
            <a:solidFill>
              <a:schemeClr val="tx1"/>
            </a:solidFill>
            <a:round/>
            <a:headEnd/>
            <a:tailEnd/>
          </a:ln>
        </p:spPr>
        <p:txBody>
          <a:bodyPr wrap="none" anchor="ctr"/>
          <a:lstStyle/>
          <a:p>
            <a:endParaRPr lang="en-US"/>
          </a:p>
        </p:txBody>
      </p:sp>
      <p:sp>
        <p:nvSpPr>
          <p:cNvPr id="27656" name="Line 8"/>
          <p:cNvSpPr>
            <a:spLocks noChangeShapeType="1"/>
          </p:cNvSpPr>
          <p:nvPr/>
        </p:nvSpPr>
        <p:spPr bwMode="auto">
          <a:xfrm>
            <a:off x="5492750" y="3048000"/>
            <a:ext cx="1206500" cy="0"/>
          </a:xfrm>
          <a:prstGeom prst="line">
            <a:avLst/>
          </a:prstGeom>
          <a:noFill/>
          <a:ln w="12700">
            <a:solidFill>
              <a:schemeClr val="tx1"/>
            </a:solidFill>
            <a:round/>
            <a:headEnd/>
            <a:tailEnd/>
          </a:ln>
        </p:spPr>
        <p:txBody>
          <a:bodyPr wrap="none" anchor="ctr"/>
          <a:lstStyle/>
          <a:p>
            <a:endParaRPr lang="en-US"/>
          </a:p>
        </p:txBody>
      </p:sp>
      <p:sp>
        <p:nvSpPr>
          <p:cNvPr id="27657" name="Line 9"/>
          <p:cNvSpPr>
            <a:spLocks noChangeShapeType="1"/>
          </p:cNvSpPr>
          <p:nvPr/>
        </p:nvSpPr>
        <p:spPr bwMode="auto">
          <a:xfrm flipV="1">
            <a:off x="6711950" y="2127250"/>
            <a:ext cx="368300" cy="927100"/>
          </a:xfrm>
          <a:prstGeom prst="line">
            <a:avLst/>
          </a:prstGeom>
          <a:noFill/>
          <a:ln w="12700">
            <a:solidFill>
              <a:schemeClr val="tx1"/>
            </a:solidFill>
            <a:round/>
            <a:headEnd/>
            <a:tailEnd/>
          </a:ln>
        </p:spPr>
        <p:txBody>
          <a:bodyPr wrap="none" anchor="ctr"/>
          <a:lstStyle/>
          <a:p>
            <a:endParaRPr lang="en-US"/>
          </a:p>
        </p:txBody>
      </p:sp>
      <p:sp>
        <p:nvSpPr>
          <p:cNvPr id="27658" name="Line 10"/>
          <p:cNvSpPr>
            <a:spLocks noChangeShapeType="1"/>
          </p:cNvSpPr>
          <p:nvPr/>
        </p:nvSpPr>
        <p:spPr bwMode="auto">
          <a:xfrm flipH="1" flipV="1">
            <a:off x="6013450" y="1517650"/>
            <a:ext cx="1079500" cy="622300"/>
          </a:xfrm>
          <a:prstGeom prst="line">
            <a:avLst/>
          </a:prstGeom>
          <a:noFill/>
          <a:ln w="12700">
            <a:solidFill>
              <a:schemeClr val="tx1"/>
            </a:solidFill>
            <a:round/>
            <a:headEnd/>
            <a:tailEnd/>
          </a:ln>
        </p:spPr>
        <p:txBody>
          <a:bodyPr wrap="none" anchor="ctr"/>
          <a:lstStyle/>
          <a:p>
            <a:endParaRPr lang="en-US"/>
          </a:p>
        </p:txBody>
      </p:sp>
      <p:sp>
        <p:nvSpPr>
          <p:cNvPr id="27659" name="Line 11"/>
          <p:cNvSpPr>
            <a:spLocks noChangeShapeType="1"/>
          </p:cNvSpPr>
          <p:nvPr/>
        </p:nvSpPr>
        <p:spPr bwMode="auto">
          <a:xfrm>
            <a:off x="6019800" y="1530350"/>
            <a:ext cx="0" cy="444500"/>
          </a:xfrm>
          <a:prstGeom prst="line">
            <a:avLst/>
          </a:prstGeom>
          <a:noFill/>
          <a:ln w="12700">
            <a:solidFill>
              <a:schemeClr val="tx1"/>
            </a:solidFill>
            <a:round/>
            <a:headEnd/>
            <a:tailEnd/>
          </a:ln>
        </p:spPr>
        <p:txBody>
          <a:bodyPr wrap="none" anchor="ctr"/>
          <a:lstStyle/>
          <a:p>
            <a:endParaRPr lang="en-US"/>
          </a:p>
        </p:txBody>
      </p:sp>
      <p:sp>
        <p:nvSpPr>
          <p:cNvPr id="27660" name="Line 12"/>
          <p:cNvSpPr>
            <a:spLocks noChangeShapeType="1"/>
          </p:cNvSpPr>
          <p:nvPr/>
        </p:nvSpPr>
        <p:spPr bwMode="auto">
          <a:xfrm flipH="1">
            <a:off x="5708650" y="1987550"/>
            <a:ext cx="317500" cy="520700"/>
          </a:xfrm>
          <a:prstGeom prst="line">
            <a:avLst/>
          </a:prstGeom>
          <a:noFill/>
          <a:ln w="12700">
            <a:solidFill>
              <a:schemeClr val="tx1"/>
            </a:solidFill>
            <a:round/>
            <a:headEnd/>
            <a:tailEnd/>
          </a:ln>
        </p:spPr>
        <p:txBody>
          <a:bodyPr wrap="none" anchor="ctr"/>
          <a:lstStyle/>
          <a:p>
            <a:endParaRPr lang="en-US"/>
          </a:p>
        </p:txBody>
      </p:sp>
      <p:sp>
        <p:nvSpPr>
          <p:cNvPr id="27661" name="Line 13"/>
          <p:cNvSpPr>
            <a:spLocks noChangeShapeType="1"/>
          </p:cNvSpPr>
          <p:nvPr/>
        </p:nvSpPr>
        <p:spPr bwMode="auto">
          <a:xfrm flipV="1">
            <a:off x="5721350" y="2279650"/>
            <a:ext cx="749300" cy="241300"/>
          </a:xfrm>
          <a:prstGeom prst="line">
            <a:avLst/>
          </a:prstGeom>
          <a:noFill/>
          <a:ln w="12700">
            <a:solidFill>
              <a:schemeClr val="tx1"/>
            </a:solidFill>
            <a:round/>
            <a:headEnd/>
            <a:tailEnd/>
          </a:ln>
        </p:spPr>
        <p:txBody>
          <a:bodyPr wrap="none" anchor="ctr"/>
          <a:lstStyle/>
          <a:p>
            <a:endParaRPr lang="en-US"/>
          </a:p>
        </p:txBody>
      </p:sp>
      <p:sp>
        <p:nvSpPr>
          <p:cNvPr id="27662" name="Line 14"/>
          <p:cNvSpPr>
            <a:spLocks noChangeShapeType="1"/>
          </p:cNvSpPr>
          <p:nvPr/>
        </p:nvSpPr>
        <p:spPr bwMode="auto">
          <a:xfrm flipH="1" flipV="1">
            <a:off x="5708650" y="2127250"/>
            <a:ext cx="774700" cy="165100"/>
          </a:xfrm>
          <a:prstGeom prst="line">
            <a:avLst/>
          </a:prstGeom>
          <a:noFill/>
          <a:ln w="12700">
            <a:solidFill>
              <a:schemeClr val="tx1"/>
            </a:solidFill>
            <a:round/>
            <a:headEnd/>
            <a:tailEnd/>
          </a:ln>
        </p:spPr>
        <p:txBody>
          <a:bodyPr wrap="none" anchor="ctr"/>
          <a:lstStyle/>
          <a:p>
            <a:endParaRPr lang="en-US"/>
          </a:p>
        </p:txBody>
      </p:sp>
      <p:sp>
        <p:nvSpPr>
          <p:cNvPr id="27663" name="Line 15"/>
          <p:cNvSpPr>
            <a:spLocks noChangeShapeType="1"/>
          </p:cNvSpPr>
          <p:nvPr/>
        </p:nvSpPr>
        <p:spPr bwMode="auto">
          <a:xfrm>
            <a:off x="5721350" y="2139950"/>
            <a:ext cx="596900" cy="520700"/>
          </a:xfrm>
          <a:prstGeom prst="line">
            <a:avLst/>
          </a:prstGeom>
          <a:noFill/>
          <a:ln w="12700">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H="1" flipV="1">
            <a:off x="6013450" y="1974850"/>
            <a:ext cx="317500" cy="698500"/>
          </a:xfrm>
          <a:prstGeom prst="line">
            <a:avLst/>
          </a:prstGeom>
          <a:noFill/>
          <a:ln w="12700">
            <a:solidFill>
              <a:schemeClr val="tx1"/>
            </a:solidFill>
            <a:round/>
            <a:headEnd/>
            <a:tailEnd/>
          </a:ln>
        </p:spPr>
        <p:txBody>
          <a:bodyPr wrap="none" anchor="ctr"/>
          <a:lstStyle/>
          <a:p>
            <a:endParaRPr lang="en-US"/>
          </a:p>
        </p:txBody>
      </p:sp>
      <p:sp>
        <p:nvSpPr>
          <p:cNvPr id="27665" name="Line 17"/>
          <p:cNvSpPr>
            <a:spLocks noChangeShapeType="1"/>
          </p:cNvSpPr>
          <p:nvPr/>
        </p:nvSpPr>
        <p:spPr bwMode="auto">
          <a:xfrm>
            <a:off x="6330950" y="2673350"/>
            <a:ext cx="368300" cy="368300"/>
          </a:xfrm>
          <a:prstGeom prst="line">
            <a:avLst/>
          </a:prstGeom>
          <a:noFill/>
          <a:ln w="12700">
            <a:solidFill>
              <a:schemeClr val="tx1"/>
            </a:solidFill>
            <a:round/>
            <a:headEnd/>
            <a:tailEnd/>
          </a:ln>
        </p:spPr>
        <p:txBody>
          <a:bodyPr wrap="none" anchor="ctr"/>
          <a:lstStyle/>
          <a:p>
            <a:endParaRPr lang="en-US"/>
          </a:p>
        </p:txBody>
      </p:sp>
      <p:sp>
        <p:nvSpPr>
          <p:cNvPr id="27666" name="Line 18"/>
          <p:cNvSpPr>
            <a:spLocks noChangeShapeType="1"/>
          </p:cNvSpPr>
          <p:nvPr/>
        </p:nvSpPr>
        <p:spPr bwMode="auto">
          <a:xfrm flipV="1">
            <a:off x="6407150" y="2127250"/>
            <a:ext cx="673100" cy="165100"/>
          </a:xfrm>
          <a:prstGeom prst="line">
            <a:avLst/>
          </a:prstGeom>
          <a:noFill/>
          <a:ln w="12700">
            <a:solidFill>
              <a:schemeClr val="tx1"/>
            </a:solidFill>
            <a:round/>
            <a:headEnd/>
            <a:tailEnd/>
          </a:ln>
        </p:spPr>
        <p:txBody>
          <a:bodyPr wrap="none" anchor="ctr"/>
          <a:lstStyle/>
          <a:p>
            <a:endParaRPr lang="en-US"/>
          </a:p>
        </p:txBody>
      </p:sp>
      <p:sp>
        <p:nvSpPr>
          <p:cNvPr id="27667" name="Line 19"/>
          <p:cNvSpPr>
            <a:spLocks noChangeShapeType="1"/>
          </p:cNvSpPr>
          <p:nvPr/>
        </p:nvSpPr>
        <p:spPr bwMode="auto">
          <a:xfrm flipH="1">
            <a:off x="5480050" y="2520950"/>
            <a:ext cx="241300" cy="520700"/>
          </a:xfrm>
          <a:prstGeom prst="line">
            <a:avLst/>
          </a:prstGeom>
          <a:noFill/>
          <a:ln w="12700">
            <a:solidFill>
              <a:schemeClr val="tx1"/>
            </a:solidFill>
            <a:round/>
            <a:headEnd/>
            <a:tailEnd/>
          </a:ln>
        </p:spPr>
        <p:txBody>
          <a:bodyPr wrap="none" anchor="ctr"/>
          <a:lstStyle/>
          <a:p>
            <a:endParaRPr lang="en-US"/>
          </a:p>
        </p:txBody>
      </p:sp>
      <p:sp>
        <p:nvSpPr>
          <p:cNvPr id="27668" name="Line 20"/>
          <p:cNvSpPr>
            <a:spLocks noChangeShapeType="1"/>
          </p:cNvSpPr>
          <p:nvPr/>
        </p:nvSpPr>
        <p:spPr bwMode="auto">
          <a:xfrm flipH="1" flipV="1">
            <a:off x="5251450" y="2051050"/>
            <a:ext cx="469900" cy="88900"/>
          </a:xfrm>
          <a:prstGeom prst="line">
            <a:avLst/>
          </a:prstGeom>
          <a:noFill/>
          <a:ln w="12700">
            <a:solidFill>
              <a:schemeClr val="tx1"/>
            </a:solidFill>
            <a:round/>
            <a:headEnd/>
            <a:tailEnd/>
          </a:ln>
        </p:spPr>
        <p:txBody>
          <a:bodyPr wrap="none" anchor="ctr"/>
          <a:lstStyle/>
          <a:p>
            <a:endParaRPr lang="en-US"/>
          </a:p>
        </p:txBody>
      </p:sp>
      <p:sp>
        <p:nvSpPr>
          <p:cNvPr id="27669" name="Line 21"/>
          <p:cNvSpPr>
            <a:spLocks noChangeShapeType="1"/>
          </p:cNvSpPr>
          <p:nvPr/>
        </p:nvSpPr>
        <p:spPr bwMode="auto">
          <a:xfrm flipH="1">
            <a:off x="2355850" y="2216150"/>
            <a:ext cx="469900" cy="901700"/>
          </a:xfrm>
          <a:prstGeom prst="line">
            <a:avLst/>
          </a:prstGeom>
          <a:noFill/>
          <a:ln w="12700">
            <a:solidFill>
              <a:schemeClr val="tx1"/>
            </a:solidFill>
            <a:round/>
            <a:headEnd/>
            <a:tailEnd/>
          </a:ln>
        </p:spPr>
        <p:txBody>
          <a:bodyPr wrap="none" anchor="ctr"/>
          <a:lstStyle/>
          <a:p>
            <a:endParaRPr lang="en-US"/>
          </a:p>
        </p:txBody>
      </p:sp>
      <p:sp>
        <p:nvSpPr>
          <p:cNvPr id="27670" name="Line 22"/>
          <p:cNvSpPr>
            <a:spLocks noChangeShapeType="1"/>
          </p:cNvSpPr>
          <p:nvPr/>
        </p:nvSpPr>
        <p:spPr bwMode="auto">
          <a:xfrm>
            <a:off x="2825750" y="2216150"/>
            <a:ext cx="977900" cy="63500"/>
          </a:xfrm>
          <a:prstGeom prst="line">
            <a:avLst/>
          </a:prstGeom>
          <a:noFill/>
          <a:ln w="12700">
            <a:solidFill>
              <a:schemeClr val="tx1"/>
            </a:solidFill>
            <a:round/>
            <a:headEnd/>
            <a:tailEnd/>
          </a:ln>
        </p:spPr>
        <p:txBody>
          <a:bodyPr wrap="none" anchor="ctr"/>
          <a:lstStyle/>
          <a:p>
            <a:endParaRPr lang="en-US"/>
          </a:p>
        </p:txBody>
      </p:sp>
      <p:sp>
        <p:nvSpPr>
          <p:cNvPr id="27671" name="Line 23"/>
          <p:cNvSpPr>
            <a:spLocks noChangeShapeType="1"/>
          </p:cNvSpPr>
          <p:nvPr/>
        </p:nvSpPr>
        <p:spPr bwMode="auto">
          <a:xfrm>
            <a:off x="2368550" y="1454150"/>
            <a:ext cx="444500" cy="749300"/>
          </a:xfrm>
          <a:prstGeom prst="line">
            <a:avLst/>
          </a:prstGeom>
          <a:noFill/>
          <a:ln w="12700">
            <a:solidFill>
              <a:schemeClr val="tx1"/>
            </a:solidFill>
            <a:round/>
            <a:headEnd/>
            <a:tailEnd/>
          </a:ln>
        </p:spPr>
        <p:txBody>
          <a:bodyPr wrap="none" anchor="ctr"/>
          <a:lstStyle/>
          <a:p>
            <a:endParaRPr lang="en-US"/>
          </a:p>
        </p:txBody>
      </p:sp>
      <p:sp>
        <p:nvSpPr>
          <p:cNvPr id="27672" name="Freeform 24"/>
          <p:cNvSpPr>
            <a:spLocks/>
          </p:cNvSpPr>
          <p:nvPr/>
        </p:nvSpPr>
        <p:spPr bwMode="auto">
          <a:xfrm>
            <a:off x="2590800" y="1825625"/>
            <a:ext cx="774700" cy="1233488"/>
          </a:xfrm>
          <a:custGeom>
            <a:avLst/>
            <a:gdLst>
              <a:gd name="T0" fmla="*/ 0 w 488"/>
              <a:gd name="T1" fmla="*/ 2 h 777"/>
              <a:gd name="T2" fmla="*/ 48 w 488"/>
              <a:gd name="T3" fmla="*/ 0 h 777"/>
              <a:gd name="T4" fmla="*/ 92 w 488"/>
              <a:gd name="T5" fmla="*/ 0 h 777"/>
              <a:gd name="T6" fmla="*/ 136 w 488"/>
              <a:gd name="T7" fmla="*/ 0 h 777"/>
              <a:gd name="T8" fmla="*/ 180 w 488"/>
              <a:gd name="T9" fmla="*/ 0 h 777"/>
              <a:gd name="T10" fmla="*/ 224 w 488"/>
              <a:gd name="T11" fmla="*/ 0 h 777"/>
              <a:gd name="T12" fmla="*/ 268 w 488"/>
              <a:gd name="T13" fmla="*/ 15 h 777"/>
              <a:gd name="T14" fmla="*/ 326 w 488"/>
              <a:gd name="T15" fmla="*/ 59 h 777"/>
              <a:gd name="T16" fmla="*/ 370 w 488"/>
              <a:gd name="T17" fmla="*/ 88 h 777"/>
              <a:gd name="T18" fmla="*/ 414 w 488"/>
              <a:gd name="T19" fmla="*/ 132 h 777"/>
              <a:gd name="T20" fmla="*/ 443 w 488"/>
              <a:gd name="T21" fmla="*/ 176 h 777"/>
              <a:gd name="T22" fmla="*/ 472 w 488"/>
              <a:gd name="T23" fmla="*/ 220 h 777"/>
              <a:gd name="T24" fmla="*/ 487 w 488"/>
              <a:gd name="T25" fmla="*/ 264 h 777"/>
              <a:gd name="T26" fmla="*/ 487 w 488"/>
              <a:gd name="T27" fmla="*/ 308 h 777"/>
              <a:gd name="T28" fmla="*/ 487 w 488"/>
              <a:gd name="T29" fmla="*/ 366 h 777"/>
              <a:gd name="T30" fmla="*/ 487 w 488"/>
              <a:gd name="T31" fmla="*/ 410 h 777"/>
              <a:gd name="T32" fmla="*/ 487 w 488"/>
              <a:gd name="T33" fmla="*/ 454 h 777"/>
              <a:gd name="T34" fmla="*/ 487 w 488"/>
              <a:gd name="T35" fmla="*/ 498 h 777"/>
              <a:gd name="T36" fmla="*/ 487 w 488"/>
              <a:gd name="T37" fmla="*/ 542 h 777"/>
              <a:gd name="T38" fmla="*/ 487 w 488"/>
              <a:gd name="T39" fmla="*/ 586 h 777"/>
              <a:gd name="T40" fmla="*/ 487 w 488"/>
              <a:gd name="T41" fmla="*/ 630 h 777"/>
              <a:gd name="T42" fmla="*/ 487 w 488"/>
              <a:gd name="T43" fmla="*/ 688 h 777"/>
              <a:gd name="T44" fmla="*/ 487 w 488"/>
              <a:gd name="T45" fmla="*/ 732 h 777"/>
              <a:gd name="T46" fmla="*/ 487 w 488"/>
              <a:gd name="T47" fmla="*/ 776 h 7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8"/>
              <a:gd name="T73" fmla="*/ 0 h 777"/>
              <a:gd name="T74" fmla="*/ 488 w 488"/>
              <a:gd name="T75" fmla="*/ 777 h 77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8" h="777">
                <a:moveTo>
                  <a:pt x="0" y="2"/>
                </a:moveTo>
                <a:lnTo>
                  <a:pt x="48" y="0"/>
                </a:lnTo>
                <a:lnTo>
                  <a:pt x="92" y="0"/>
                </a:lnTo>
                <a:lnTo>
                  <a:pt x="136" y="0"/>
                </a:lnTo>
                <a:lnTo>
                  <a:pt x="180" y="0"/>
                </a:lnTo>
                <a:lnTo>
                  <a:pt x="224" y="0"/>
                </a:lnTo>
                <a:lnTo>
                  <a:pt x="268" y="15"/>
                </a:lnTo>
                <a:lnTo>
                  <a:pt x="326" y="59"/>
                </a:lnTo>
                <a:lnTo>
                  <a:pt x="370" y="88"/>
                </a:lnTo>
                <a:lnTo>
                  <a:pt x="414" y="132"/>
                </a:lnTo>
                <a:lnTo>
                  <a:pt x="443" y="176"/>
                </a:lnTo>
                <a:lnTo>
                  <a:pt x="472" y="220"/>
                </a:lnTo>
                <a:lnTo>
                  <a:pt x="487" y="264"/>
                </a:lnTo>
                <a:lnTo>
                  <a:pt x="487" y="308"/>
                </a:lnTo>
                <a:lnTo>
                  <a:pt x="487" y="366"/>
                </a:lnTo>
                <a:lnTo>
                  <a:pt x="487" y="410"/>
                </a:lnTo>
                <a:lnTo>
                  <a:pt x="487" y="454"/>
                </a:lnTo>
                <a:lnTo>
                  <a:pt x="487" y="498"/>
                </a:lnTo>
                <a:lnTo>
                  <a:pt x="487" y="542"/>
                </a:lnTo>
                <a:lnTo>
                  <a:pt x="487" y="586"/>
                </a:lnTo>
                <a:lnTo>
                  <a:pt x="487" y="630"/>
                </a:lnTo>
                <a:lnTo>
                  <a:pt x="487" y="688"/>
                </a:lnTo>
                <a:lnTo>
                  <a:pt x="487" y="732"/>
                </a:lnTo>
                <a:lnTo>
                  <a:pt x="487" y="77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7673" name="Freeform 25"/>
          <p:cNvSpPr>
            <a:spLocks/>
          </p:cNvSpPr>
          <p:nvPr/>
        </p:nvSpPr>
        <p:spPr bwMode="auto">
          <a:xfrm>
            <a:off x="1946275" y="2209800"/>
            <a:ext cx="1331913" cy="477838"/>
          </a:xfrm>
          <a:custGeom>
            <a:avLst/>
            <a:gdLst>
              <a:gd name="T0" fmla="*/ 838 w 839"/>
              <a:gd name="T1" fmla="*/ 0 h 301"/>
              <a:gd name="T2" fmla="*/ 805 w 839"/>
              <a:gd name="T3" fmla="*/ 51 h 301"/>
              <a:gd name="T4" fmla="*/ 791 w 839"/>
              <a:gd name="T5" fmla="*/ 95 h 301"/>
              <a:gd name="T6" fmla="*/ 761 w 839"/>
              <a:gd name="T7" fmla="*/ 139 h 301"/>
              <a:gd name="T8" fmla="*/ 732 w 839"/>
              <a:gd name="T9" fmla="*/ 183 h 301"/>
              <a:gd name="T10" fmla="*/ 717 w 839"/>
              <a:gd name="T11" fmla="*/ 227 h 301"/>
              <a:gd name="T12" fmla="*/ 659 w 839"/>
              <a:gd name="T13" fmla="*/ 270 h 301"/>
              <a:gd name="T14" fmla="*/ 615 w 839"/>
              <a:gd name="T15" fmla="*/ 270 h 301"/>
              <a:gd name="T16" fmla="*/ 571 w 839"/>
              <a:gd name="T17" fmla="*/ 285 h 301"/>
              <a:gd name="T18" fmla="*/ 527 w 839"/>
              <a:gd name="T19" fmla="*/ 285 h 301"/>
              <a:gd name="T20" fmla="*/ 483 w 839"/>
              <a:gd name="T21" fmla="*/ 285 h 301"/>
              <a:gd name="T22" fmla="*/ 439 w 839"/>
              <a:gd name="T23" fmla="*/ 300 h 301"/>
              <a:gd name="T24" fmla="*/ 395 w 839"/>
              <a:gd name="T25" fmla="*/ 300 h 301"/>
              <a:gd name="T26" fmla="*/ 337 w 839"/>
              <a:gd name="T27" fmla="*/ 300 h 301"/>
              <a:gd name="T28" fmla="*/ 293 w 839"/>
              <a:gd name="T29" fmla="*/ 300 h 301"/>
              <a:gd name="T30" fmla="*/ 249 w 839"/>
              <a:gd name="T31" fmla="*/ 300 h 301"/>
              <a:gd name="T32" fmla="*/ 205 w 839"/>
              <a:gd name="T33" fmla="*/ 300 h 301"/>
              <a:gd name="T34" fmla="*/ 176 w 839"/>
              <a:gd name="T35" fmla="*/ 256 h 301"/>
              <a:gd name="T36" fmla="*/ 147 w 839"/>
              <a:gd name="T37" fmla="*/ 212 h 301"/>
              <a:gd name="T38" fmla="*/ 117 w 839"/>
              <a:gd name="T39" fmla="*/ 168 h 301"/>
              <a:gd name="T40" fmla="*/ 88 w 839"/>
              <a:gd name="T41" fmla="*/ 124 h 301"/>
              <a:gd name="T42" fmla="*/ 44 w 839"/>
              <a:gd name="T43" fmla="*/ 95 h 301"/>
              <a:gd name="T44" fmla="*/ 0 w 839"/>
              <a:gd name="T45" fmla="*/ 66 h 3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9"/>
              <a:gd name="T70" fmla="*/ 0 h 301"/>
              <a:gd name="T71" fmla="*/ 839 w 839"/>
              <a:gd name="T72" fmla="*/ 301 h 3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9" h="301">
                <a:moveTo>
                  <a:pt x="838" y="0"/>
                </a:moveTo>
                <a:lnTo>
                  <a:pt x="805" y="51"/>
                </a:lnTo>
                <a:lnTo>
                  <a:pt x="791" y="95"/>
                </a:lnTo>
                <a:lnTo>
                  <a:pt x="761" y="139"/>
                </a:lnTo>
                <a:lnTo>
                  <a:pt x="732" y="183"/>
                </a:lnTo>
                <a:lnTo>
                  <a:pt x="717" y="227"/>
                </a:lnTo>
                <a:lnTo>
                  <a:pt x="659" y="270"/>
                </a:lnTo>
                <a:lnTo>
                  <a:pt x="615" y="270"/>
                </a:lnTo>
                <a:lnTo>
                  <a:pt x="571" y="285"/>
                </a:lnTo>
                <a:lnTo>
                  <a:pt x="527" y="285"/>
                </a:lnTo>
                <a:lnTo>
                  <a:pt x="483" y="285"/>
                </a:lnTo>
                <a:lnTo>
                  <a:pt x="439" y="300"/>
                </a:lnTo>
                <a:lnTo>
                  <a:pt x="395" y="300"/>
                </a:lnTo>
                <a:lnTo>
                  <a:pt x="337" y="300"/>
                </a:lnTo>
                <a:lnTo>
                  <a:pt x="293" y="300"/>
                </a:lnTo>
                <a:lnTo>
                  <a:pt x="249" y="300"/>
                </a:lnTo>
                <a:lnTo>
                  <a:pt x="205" y="300"/>
                </a:lnTo>
                <a:lnTo>
                  <a:pt x="176" y="256"/>
                </a:lnTo>
                <a:lnTo>
                  <a:pt x="147" y="212"/>
                </a:lnTo>
                <a:lnTo>
                  <a:pt x="117" y="168"/>
                </a:lnTo>
                <a:lnTo>
                  <a:pt x="88" y="124"/>
                </a:lnTo>
                <a:lnTo>
                  <a:pt x="44" y="95"/>
                </a:lnTo>
                <a:lnTo>
                  <a:pt x="0" y="6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7674" name="Freeform 26"/>
          <p:cNvSpPr>
            <a:spLocks/>
          </p:cNvSpPr>
          <p:nvPr/>
        </p:nvSpPr>
        <p:spPr bwMode="auto">
          <a:xfrm>
            <a:off x="2411413" y="1500188"/>
            <a:ext cx="908050" cy="1047750"/>
          </a:xfrm>
          <a:custGeom>
            <a:avLst/>
            <a:gdLst>
              <a:gd name="T0" fmla="*/ 161 w 572"/>
              <a:gd name="T1" fmla="*/ 639 h 660"/>
              <a:gd name="T2" fmla="*/ 117 w 572"/>
              <a:gd name="T3" fmla="*/ 659 h 660"/>
              <a:gd name="T4" fmla="*/ 73 w 572"/>
              <a:gd name="T5" fmla="*/ 630 h 660"/>
              <a:gd name="T6" fmla="*/ 59 w 572"/>
              <a:gd name="T7" fmla="*/ 586 h 660"/>
              <a:gd name="T8" fmla="*/ 44 w 572"/>
              <a:gd name="T9" fmla="*/ 542 h 660"/>
              <a:gd name="T10" fmla="*/ 29 w 572"/>
              <a:gd name="T11" fmla="*/ 498 h 660"/>
              <a:gd name="T12" fmla="*/ 15 w 572"/>
              <a:gd name="T13" fmla="*/ 454 h 660"/>
              <a:gd name="T14" fmla="*/ 15 w 572"/>
              <a:gd name="T15" fmla="*/ 410 h 660"/>
              <a:gd name="T16" fmla="*/ 0 w 572"/>
              <a:gd name="T17" fmla="*/ 366 h 660"/>
              <a:gd name="T18" fmla="*/ 0 w 572"/>
              <a:gd name="T19" fmla="*/ 322 h 660"/>
              <a:gd name="T20" fmla="*/ 0 w 572"/>
              <a:gd name="T21" fmla="*/ 278 h 660"/>
              <a:gd name="T22" fmla="*/ 15 w 572"/>
              <a:gd name="T23" fmla="*/ 220 h 660"/>
              <a:gd name="T24" fmla="*/ 59 w 572"/>
              <a:gd name="T25" fmla="*/ 191 h 660"/>
              <a:gd name="T26" fmla="*/ 117 w 572"/>
              <a:gd name="T27" fmla="*/ 147 h 660"/>
              <a:gd name="T28" fmla="*/ 161 w 572"/>
              <a:gd name="T29" fmla="*/ 132 h 660"/>
              <a:gd name="T30" fmla="*/ 205 w 572"/>
              <a:gd name="T31" fmla="*/ 117 h 660"/>
              <a:gd name="T32" fmla="*/ 249 w 572"/>
              <a:gd name="T33" fmla="*/ 103 h 660"/>
              <a:gd name="T34" fmla="*/ 293 w 572"/>
              <a:gd name="T35" fmla="*/ 103 h 660"/>
              <a:gd name="T36" fmla="*/ 337 w 572"/>
              <a:gd name="T37" fmla="*/ 88 h 660"/>
              <a:gd name="T38" fmla="*/ 381 w 572"/>
              <a:gd name="T39" fmla="*/ 74 h 660"/>
              <a:gd name="T40" fmla="*/ 439 w 572"/>
              <a:gd name="T41" fmla="*/ 59 h 660"/>
              <a:gd name="T42" fmla="*/ 483 w 572"/>
              <a:gd name="T43" fmla="*/ 44 h 660"/>
              <a:gd name="T44" fmla="*/ 527 w 572"/>
              <a:gd name="T45" fmla="*/ 15 h 660"/>
              <a:gd name="T46" fmla="*/ 571 w 572"/>
              <a:gd name="T47" fmla="*/ 0 h 6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2"/>
              <a:gd name="T73" fmla="*/ 0 h 660"/>
              <a:gd name="T74" fmla="*/ 572 w 572"/>
              <a:gd name="T75" fmla="*/ 660 h 6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2" h="660">
                <a:moveTo>
                  <a:pt x="161" y="639"/>
                </a:moveTo>
                <a:lnTo>
                  <a:pt x="117" y="659"/>
                </a:lnTo>
                <a:lnTo>
                  <a:pt x="73" y="630"/>
                </a:lnTo>
                <a:lnTo>
                  <a:pt x="59" y="586"/>
                </a:lnTo>
                <a:lnTo>
                  <a:pt x="44" y="542"/>
                </a:lnTo>
                <a:lnTo>
                  <a:pt x="29" y="498"/>
                </a:lnTo>
                <a:lnTo>
                  <a:pt x="15" y="454"/>
                </a:lnTo>
                <a:lnTo>
                  <a:pt x="15" y="410"/>
                </a:lnTo>
                <a:lnTo>
                  <a:pt x="0" y="366"/>
                </a:lnTo>
                <a:lnTo>
                  <a:pt x="0" y="322"/>
                </a:lnTo>
                <a:lnTo>
                  <a:pt x="0" y="278"/>
                </a:lnTo>
                <a:lnTo>
                  <a:pt x="15" y="220"/>
                </a:lnTo>
                <a:lnTo>
                  <a:pt x="59" y="191"/>
                </a:lnTo>
                <a:lnTo>
                  <a:pt x="117" y="147"/>
                </a:lnTo>
                <a:lnTo>
                  <a:pt x="161" y="132"/>
                </a:lnTo>
                <a:lnTo>
                  <a:pt x="205" y="117"/>
                </a:lnTo>
                <a:lnTo>
                  <a:pt x="249" y="103"/>
                </a:lnTo>
                <a:lnTo>
                  <a:pt x="293" y="103"/>
                </a:lnTo>
                <a:lnTo>
                  <a:pt x="337" y="88"/>
                </a:lnTo>
                <a:lnTo>
                  <a:pt x="381" y="74"/>
                </a:lnTo>
                <a:lnTo>
                  <a:pt x="439" y="59"/>
                </a:lnTo>
                <a:lnTo>
                  <a:pt x="483" y="44"/>
                </a:lnTo>
                <a:lnTo>
                  <a:pt x="527" y="15"/>
                </a:lnTo>
                <a:lnTo>
                  <a:pt x="571"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7675" name="Rectangle 27"/>
          <p:cNvSpPr>
            <a:spLocks noChangeArrowheads="1"/>
          </p:cNvSpPr>
          <p:nvPr/>
        </p:nvSpPr>
        <p:spPr bwMode="auto">
          <a:xfrm>
            <a:off x="2043113" y="1204913"/>
            <a:ext cx="333375" cy="454025"/>
          </a:xfrm>
          <a:prstGeom prst="rect">
            <a:avLst/>
          </a:prstGeom>
          <a:noFill/>
          <a:ln w="12700">
            <a:noFill/>
            <a:miter lim="800000"/>
            <a:headEnd/>
            <a:tailEnd/>
          </a:ln>
        </p:spPr>
        <p:txBody>
          <a:bodyPr wrap="none" lIns="90488" tIns="44450" rIns="90488" bIns="44450">
            <a:spAutoFit/>
          </a:bodyPr>
          <a:lstStyle/>
          <a:p>
            <a:r>
              <a:rPr lang="en-US" altLang="zh-TW" i="1"/>
              <a:t>q</a:t>
            </a:r>
          </a:p>
        </p:txBody>
      </p:sp>
      <p:sp>
        <p:nvSpPr>
          <p:cNvPr id="27676" name="Rectangle 28"/>
          <p:cNvSpPr>
            <a:spLocks noChangeArrowheads="1"/>
          </p:cNvSpPr>
          <p:nvPr/>
        </p:nvSpPr>
        <p:spPr bwMode="auto">
          <a:xfrm>
            <a:off x="3414713" y="1204913"/>
            <a:ext cx="300037" cy="454025"/>
          </a:xfrm>
          <a:prstGeom prst="rect">
            <a:avLst/>
          </a:prstGeom>
          <a:noFill/>
          <a:ln w="12700">
            <a:noFill/>
            <a:miter lim="800000"/>
            <a:headEnd/>
            <a:tailEnd/>
          </a:ln>
        </p:spPr>
        <p:txBody>
          <a:bodyPr wrap="none" lIns="90488" tIns="44450" rIns="90488" bIns="44450">
            <a:spAutoFit/>
          </a:bodyPr>
          <a:lstStyle/>
          <a:p>
            <a:r>
              <a:rPr lang="en-US" altLang="zh-TW" i="1"/>
              <a:t>r</a:t>
            </a:r>
          </a:p>
        </p:txBody>
      </p:sp>
      <p:sp>
        <p:nvSpPr>
          <p:cNvPr id="27677" name="Rectangle 29"/>
          <p:cNvSpPr>
            <a:spLocks noChangeArrowheads="1"/>
          </p:cNvSpPr>
          <p:nvPr/>
        </p:nvSpPr>
        <p:spPr bwMode="auto">
          <a:xfrm>
            <a:off x="2652713" y="1738313"/>
            <a:ext cx="384175" cy="454025"/>
          </a:xfrm>
          <a:prstGeom prst="rect">
            <a:avLst/>
          </a:prstGeom>
          <a:noFill/>
          <a:ln w="12700">
            <a:noFill/>
            <a:miter lim="800000"/>
            <a:headEnd/>
            <a:tailEnd/>
          </a:ln>
        </p:spPr>
        <p:txBody>
          <a:bodyPr wrap="none" lIns="90488" tIns="44450" rIns="90488" bIns="44450">
            <a:spAutoFit/>
          </a:bodyPr>
          <a:lstStyle/>
          <a:p>
            <a:r>
              <a:rPr lang="en-US" altLang="zh-TW" i="1"/>
              <a:t>w</a:t>
            </a:r>
          </a:p>
        </p:txBody>
      </p:sp>
      <p:sp>
        <p:nvSpPr>
          <p:cNvPr id="27678" name="Rectangle 30"/>
          <p:cNvSpPr>
            <a:spLocks noChangeArrowheads="1"/>
          </p:cNvSpPr>
          <p:nvPr/>
        </p:nvSpPr>
        <p:spPr bwMode="auto">
          <a:xfrm>
            <a:off x="2728913" y="2119313"/>
            <a:ext cx="300037" cy="454025"/>
          </a:xfrm>
          <a:prstGeom prst="rect">
            <a:avLst/>
          </a:prstGeom>
          <a:noFill/>
          <a:ln w="12700">
            <a:noFill/>
            <a:miter lim="800000"/>
            <a:headEnd/>
            <a:tailEnd/>
          </a:ln>
        </p:spPr>
        <p:txBody>
          <a:bodyPr wrap="none" lIns="90488" tIns="44450" rIns="90488" bIns="44450">
            <a:spAutoFit/>
          </a:bodyPr>
          <a:lstStyle/>
          <a:p>
            <a:r>
              <a:rPr lang="en-US" altLang="zh-TW" i="1"/>
              <a:t>z</a:t>
            </a:r>
          </a:p>
        </p:txBody>
      </p:sp>
      <p:sp>
        <p:nvSpPr>
          <p:cNvPr id="27679" name="Rectangle 31"/>
          <p:cNvSpPr>
            <a:spLocks noChangeArrowheads="1"/>
          </p:cNvSpPr>
          <p:nvPr/>
        </p:nvSpPr>
        <p:spPr bwMode="auto">
          <a:xfrm>
            <a:off x="3338513" y="21955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27680" name="Rectangle 32"/>
          <p:cNvSpPr>
            <a:spLocks noChangeArrowheads="1"/>
          </p:cNvSpPr>
          <p:nvPr/>
        </p:nvSpPr>
        <p:spPr bwMode="auto">
          <a:xfrm>
            <a:off x="2424113" y="21193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27681" name="Rectangle 33"/>
          <p:cNvSpPr>
            <a:spLocks noChangeArrowheads="1"/>
          </p:cNvSpPr>
          <p:nvPr/>
        </p:nvSpPr>
        <p:spPr bwMode="auto">
          <a:xfrm>
            <a:off x="2195513" y="3109913"/>
            <a:ext cx="333375" cy="454025"/>
          </a:xfrm>
          <a:prstGeom prst="rect">
            <a:avLst/>
          </a:prstGeom>
          <a:noFill/>
          <a:ln w="12700">
            <a:noFill/>
            <a:miter lim="800000"/>
            <a:headEnd/>
            <a:tailEnd/>
          </a:ln>
        </p:spPr>
        <p:txBody>
          <a:bodyPr wrap="none" lIns="90488" tIns="44450" rIns="90488" bIns="44450">
            <a:spAutoFit/>
          </a:bodyPr>
          <a:lstStyle/>
          <a:p>
            <a:r>
              <a:rPr lang="en-US" altLang="zh-TW" i="1"/>
              <a:t>u</a:t>
            </a:r>
          </a:p>
        </p:txBody>
      </p:sp>
      <p:sp>
        <p:nvSpPr>
          <p:cNvPr id="27682" name="Rectangle 34"/>
          <p:cNvSpPr>
            <a:spLocks noChangeArrowheads="1"/>
          </p:cNvSpPr>
          <p:nvPr/>
        </p:nvSpPr>
        <p:spPr bwMode="auto">
          <a:xfrm>
            <a:off x="3338513" y="3033713"/>
            <a:ext cx="265112" cy="454025"/>
          </a:xfrm>
          <a:prstGeom prst="rect">
            <a:avLst/>
          </a:prstGeom>
          <a:noFill/>
          <a:ln w="12700">
            <a:noFill/>
            <a:miter lim="800000"/>
            <a:headEnd/>
            <a:tailEnd/>
          </a:ln>
        </p:spPr>
        <p:txBody>
          <a:bodyPr wrap="none" lIns="90488" tIns="44450" rIns="90488" bIns="44450">
            <a:spAutoFit/>
          </a:bodyPr>
          <a:lstStyle/>
          <a:p>
            <a:r>
              <a:rPr lang="en-US" altLang="zh-TW" i="1"/>
              <a:t>t</a:t>
            </a:r>
          </a:p>
        </p:txBody>
      </p:sp>
      <p:sp>
        <p:nvSpPr>
          <p:cNvPr id="27683" name="Rectangle 35"/>
          <p:cNvSpPr>
            <a:spLocks noChangeArrowheads="1"/>
          </p:cNvSpPr>
          <p:nvPr/>
        </p:nvSpPr>
        <p:spPr bwMode="auto">
          <a:xfrm>
            <a:off x="1433513" y="2043113"/>
            <a:ext cx="315912" cy="454025"/>
          </a:xfrm>
          <a:prstGeom prst="rect">
            <a:avLst/>
          </a:prstGeom>
          <a:noFill/>
          <a:ln w="12700">
            <a:noFill/>
            <a:miter lim="800000"/>
            <a:headEnd/>
            <a:tailEnd/>
          </a:ln>
        </p:spPr>
        <p:txBody>
          <a:bodyPr wrap="none" lIns="90488" tIns="44450" rIns="90488" bIns="44450">
            <a:spAutoFit/>
          </a:bodyPr>
          <a:lstStyle/>
          <a:p>
            <a:r>
              <a:rPr lang="en-US" altLang="zh-TW" i="1"/>
              <a:t>v</a:t>
            </a:r>
          </a:p>
        </p:txBody>
      </p:sp>
      <p:sp>
        <p:nvSpPr>
          <p:cNvPr id="27684" name="Rectangle 36"/>
          <p:cNvSpPr>
            <a:spLocks noChangeArrowheads="1"/>
          </p:cNvSpPr>
          <p:nvPr/>
        </p:nvSpPr>
        <p:spPr bwMode="auto">
          <a:xfrm>
            <a:off x="5776913" y="12049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27685" name="Rectangle 37"/>
          <p:cNvSpPr>
            <a:spLocks noChangeArrowheads="1"/>
          </p:cNvSpPr>
          <p:nvPr/>
        </p:nvSpPr>
        <p:spPr bwMode="auto">
          <a:xfrm>
            <a:off x="7072313" y="1966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27686" name="Rectangle 38"/>
          <p:cNvSpPr>
            <a:spLocks noChangeArrowheads="1"/>
          </p:cNvSpPr>
          <p:nvPr/>
        </p:nvSpPr>
        <p:spPr bwMode="auto">
          <a:xfrm>
            <a:off x="6691313" y="29575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27687" name="Rectangle 39"/>
          <p:cNvSpPr>
            <a:spLocks noChangeArrowheads="1"/>
          </p:cNvSpPr>
          <p:nvPr/>
        </p:nvSpPr>
        <p:spPr bwMode="auto">
          <a:xfrm>
            <a:off x="5319713" y="30337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27688" name="Rectangle 40"/>
          <p:cNvSpPr>
            <a:spLocks noChangeArrowheads="1"/>
          </p:cNvSpPr>
          <p:nvPr/>
        </p:nvSpPr>
        <p:spPr bwMode="auto">
          <a:xfrm>
            <a:off x="4862513" y="18907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27689" name="Rectangle 41"/>
          <p:cNvSpPr>
            <a:spLocks noChangeArrowheads="1"/>
          </p:cNvSpPr>
          <p:nvPr/>
        </p:nvSpPr>
        <p:spPr bwMode="auto">
          <a:xfrm>
            <a:off x="6005513" y="17383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27690" name="Rectangle 42"/>
          <p:cNvSpPr>
            <a:spLocks noChangeArrowheads="1"/>
          </p:cNvSpPr>
          <p:nvPr/>
        </p:nvSpPr>
        <p:spPr bwMode="auto">
          <a:xfrm>
            <a:off x="6462713" y="21955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27691" name="Rectangle 43"/>
          <p:cNvSpPr>
            <a:spLocks noChangeArrowheads="1"/>
          </p:cNvSpPr>
          <p:nvPr/>
        </p:nvSpPr>
        <p:spPr bwMode="auto">
          <a:xfrm>
            <a:off x="6005513" y="25765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
        <p:nvSpPr>
          <p:cNvPr id="27692" name="Rectangle 44"/>
          <p:cNvSpPr>
            <a:spLocks noChangeArrowheads="1"/>
          </p:cNvSpPr>
          <p:nvPr/>
        </p:nvSpPr>
        <p:spPr bwMode="auto">
          <a:xfrm>
            <a:off x="5472113" y="2271713"/>
            <a:ext cx="265112" cy="454025"/>
          </a:xfrm>
          <a:prstGeom prst="rect">
            <a:avLst/>
          </a:prstGeom>
          <a:noFill/>
          <a:ln w="12700">
            <a:noFill/>
            <a:miter lim="800000"/>
            <a:headEnd/>
            <a:tailEnd/>
          </a:ln>
        </p:spPr>
        <p:txBody>
          <a:bodyPr wrap="none" lIns="90488" tIns="44450" rIns="90488" bIns="44450">
            <a:spAutoFit/>
          </a:bodyPr>
          <a:lstStyle/>
          <a:p>
            <a:r>
              <a:rPr lang="en-US" altLang="zh-TW" i="1"/>
              <a:t>i</a:t>
            </a:r>
          </a:p>
        </p:txBody>
      </p:sp>
      <p:sp>
        <p:nvSpPr>
          <p:cNvPr id="27693" name="Rectangle 45"/>
          <p:cNvSpPr>
            <a:spLocks noChangeArrowheads="1"/>
          </p:cNvSpPr>
          <p:nvPr/>
        </p:nvSpPr>
        <p:spPr bwMode="auto">
          <a:xfrm>
            <a:off x="5548313" y="1814513"/>
            <a:ext cx="265112" cy="454025"/>
          </a:xfrm>
          <a:prstGeom prst="rect">
            <a:avLst/>
          </a:prstGeom>
          <a:noFill/>
          <a:ln w="12700">
            <a:noFill/>
            <a:miter lim="800000"/>
            <a:headEnd/>
            <a:tailEnd/>
          </a:ln>
        </p:spPr>
        <p:txBody>
          <a:bodyPr wrap="none" lIns="90488" tIns="44450" rIns="90488" bIns="44450">
            <a:spAutoFit/>
          </a:bodyPr>
          <a:lstStyle/>
          <a:p>
            <a:r>
              <a:rPr lang="en-US" altLang="zh-TW" i="1"/>
              <a:t>j</a:t>
            </a:r>
          </a:p>
        </p:txBody>
      </p:sp>
      <p:sp>
        <p:nvSpPr>
          <p:cNvPr id="27694" name="Rectangle 46"/>
          <p:cNvSpPr>
            <a:spLocks noChangeArrowheads="1"/>
          </p:cNvSpPr>
          <p:nvPr/>
        </p:nvSpPr>
        <p:spPr bwMode="auto">
          <a:xfrm>
            <a:off x="1052513" y="3414713"/>
            <a:ext cx="6731000" cy="454025"/>
          </a:xfrm>
          <a:prstGeom prst="rect">
            <a:avLst/>
          </a:prstGeom>
          <a:noFill/>
          <a:ln w="12700">
            <a:noFill/>
            <a:miter lim="800000"/>
            <a:headEnd/>
            <a:tailEnd/>
          </a:ln>
        </p:spPr>
        <p:txBody>
          <a:bodyPr wrap="none" lIns="90488" tIns="44450" rIns="90488" bIns="44450">
            <a:spAutoFit/>
          </a:bodyPr>
          <a:lstStyle/>
          <a:p>
            <a:r>
              <a:rPr lang="en-US" altLang="zh-TW" i="1"/>
              <a:t>a-q  c-u  e-r  g-x  i-z  b-v  d-y  f-w  h-t  j-s, isomorphic</a:t>
            </a:r>
          </a:p>
        </p:txBody>
      </p:sp>
      <p:sp>
        <p:nvSpPr>
          <p:cNvPr id="27695" name="Rectangle 47"/>
          <p:cNvSpPr>
            <a:spLocks noChangeArrowheads="1"/>
          </p:cNvSpPr>
          <p:nvPr/>
        </p:nvSpPr>
        <p:spPr bwMode="auto">
          <a:xfrm>
            <a:off x="442913" y="3871913"/>
            <a:ext cx="1204912" cy="454025"/>
          </a:xfrm>
          <a:prstGeom prst="rect">
            <a:avLst/>
          </a:prstGeom>
          <a:noFill/>
          <a:ln w="12700">
            <a:noFill/>
            <a:miter lim="800000"/>
            <a:headEnd/>
            <a:tailEnd/>
          </a:ln>
        </p:spPr>
        <p:txBody>
          <a:bodyPr wrap="none" lIns="90488" tIns="44450" rIns="90488" bIns="44450">
            <a:spAutoFit/>
          </a:bodyPr>
          <a:lstStyle/>
          <a:p>
            <a:r>
              <a:rPr lang="en-US" altLang="zh-TW"/>
              <a:t>Ex. 11.9</a:t>
            </a:r>
          </a:p>
        </p:txBody>
      </p:sp>
      <p:sp>
        <p:nvSpPr>
          <p:cNvPr id="27696" name="Line 48"/>
          <p:cNvSpPr>
            <a:spLocks noChangeShapeType="1"/>
          </p:cNvSpPr>
          <p:nvPr/>
        </p:nvSpPr>
        <p:spPr bwMode="auto">
          <a:xfrm flipV="1">
            <a:off x="1911350" y="4108450"/>
            <a:ext cx="749300" cy="469900"/>
          </a:xfrm>
          <a:prstGeom prst="line">
            <a:avLst/>
          </a:prstGeom>
          <a:noFill/>
          <a:ln w="12700">
            <a:solidFill>
              <a:schemeClr val="tx1"/>
            </a:solidFill>
            <a:round/>
            <a:headEnd/>
            <a:tailEnd/>
          </a:ln>
        </p:spPr>
        <p:txBody>
          <a:bodyPr wrap="none" anchor="ctr"/>
          <a:lstStyle/>
          <a:p>
            <a:endParaRPr lang="en-US"/>
          </a:p>
        </p:txBody>
      </p:sp>
      <p:sp>
        <p:nvSpPr>
          <p:cNvPr id="27697" name="Line 49"/>
          <p:cNvSpPr>
            <a:spLocks noChangeShapeType="1"/>
          </p:cNvSpPr>
          <p:nvPr/>
        </p:nvSpPr>
        <p:spPr bwMode="auto">
          <a:xfrm>
            <a:off x="2673350" y="4114800"/>
            <a:ext cx="1206500" cy="0"/>
          </a:xfrm>
          <a:prstGeom prst="line">
            <a:avLst/>
          </a:prstGeom>
          <a:noFill/>
          <a:ln w="12700">
            <a:solidFill>
              <a:schemeClr val="tx1"/>
            </a:solidFill>
            <a:round/>
            <a:headEnd/>
            <a:tailEnd/>
          </a:ln>
        </p:spPr>
        <p:txBody>
          <a:bodyPr wrap="none" anchor="ctr"/>
          <a:lstStyle/>
          <a:p>
            <a:endParaRPr lang="en-US"/>
          </a:p>
        </p:txBody>
      </p:sp>
      <p:sp>
        <p:nvSpPr>
          <p:cNvPr id="27698" name="Line 50"/>
          <p:cNvSpPr>
            <a:spLocks noChangeShapeType="1"/>
          </p:cNvSpPr>
          <p:nvPr/>
        </p:nvSpPr>
        <p:spPr bwMode="auto">
          <a:xfrm>
            <a:off x="3892550" y="4121150"/>
            <a:ext cx="444500" cy="444500"/>
          </a:xfrm>
          <a:prstGeom prst="line">
            <a:avLst/>
          </a:prstGeom>
          <a:noFill/>
          <a:ln w="12700">
            <a:solidFill>
              <a:schemeClr val="tx1"/>
            </a:solidFill>
            <a:round/>
            <a:headEnd/>
            <a:tailEnd/>
          </a:ln>
        </p:spPr>
        <p:txBody>
          <a:bodyPr wrap="none" anchor="ctr"/>
          <a:lstStyle/>
          <a:p>
            <a:endParaRPr lang="en-US"/>
          </a:p>
        </p:txBody>
      </p:sp>
      <p:sp>
        <p:nvSpPr>
          <p:cNvPr id="27699" name="Line 51"/>
          <p:cNvSpPr>
            <a:spLocks noChangeShapeType="1"/>
          </p:cNvSpPr>
          <p:nvPr/>
        </p:nvSpPr>
        <p:spPr bwMode="auto">
          <a:xfrm flipH="1">
            <a:off x="3879850" y="4578350"/>
            <a:ext cx="469900" cy="444500"/>
          </a:xfrm>
          <a:prstGeom prst="line">
            <a:avLst/>
          </a:prstGeom>
          <a:noFill/>
          <a:ln w="12700">
            <a:solidFill>
              <a:schemeClr val="tx1"/>
            </a:solidFill>
            <a:round/>
            <a:headEnd/>
            <a:tailEnd/>
          </a:ln>
        </p:spPr>
        <p:txBody>
          <a:bodyPr wrap="none" anchor="ctr"/>
          <a:lstStyle/>
          <a:p>
            <a:endParaRPr lang="en-US"/>
          </a:p>
        </p:txBody>
      </p:sp>
      <p:sp>
        <p:nvSpPr>
          <p:cNvPr id="27700" name="Line 52"/>
          <p:cNvSpPr>
            <a:spLocks noChangeShapeType="1"/>
          </p:cNvSpPr>
          <p:nvPr/>
        </p:nvSpPr>
        <p:spPr bwMode="auto">
          <a:xfrm flipH="1">
            <a:off x="2736850" y="5029200"/>
            <a:ext cx="1155700" cy="0"/>
          </a:xfrm>
          <a:prstGeom prst="line">
            <a:avLst/>
          </a:prstGeom>
          <a:noFill/>
          <a:ln w="12700">
            <a:solidFill>
              <a:schemeClr val="tx1"/>
            </a:solidFill>
            <a:round/>
            <a:headEnd/>
            <a:tailEnd/>
          </a:ln>
        </p:spPr>
        <p:txBody>
          <a:bodyPr wrap="none" anchor="ctr"/>
          <a:lstStyle/>
          <a:p>
            <a:endParaRPr lang="en-US"/>
          </a:p>
        </p:txBody>
      </p:sp>
      <p:sp>
        <p:nvSpPr>
          <p:cNvPr id="27701" name="Line 53"/>
          <p:cNvSpPr>
            <a:spLocks noChangeShapeType="1"/>
          </p:cNvSpPr>
          <p:nvPr/>
        </p:nvSpPr>
        <p:spPr bwMode="auto">
          <a:xfrm flipH="1" flipV="1">
            <a:off x="1974850" y="4565650"/>
            <a:ext cx="774700" cy="469900"/>
          </a:xfrm>
          <a:prstGeom prst="line">
            <a:avLst/>
          </a:prstGeom>
          <a:noFill/>
          <a:ln w="12700">
            <a:solidFill>
              <a:schemeClr val="tx1"/>
            </a:solidFill>
            <a:round/>
            <a:headEnd/>
            <a:tailEnd/>
          </a:ln>
        </p:spPr>
        <p:txBody>
          <a:bodyPr wrap="none" anchor="ctr"/>
          <a:lstStyle/>
          <a:p>
            <a:endParaRPr lang="en-US"/>
          </a:p>
        </p:txBody>
      </p:sp>
      <p:sp>
        <p:nvSpPr>
          <p:cNvPr id="27702" name="Line 54"/>
          <p:cNvSpPr>
            <a:spLocks noChangeShapeType="1"/>
          </p:cNvSpPr>
          <p:nvPr/>
        </p:nvSpPr>
        <p:spPr bwMode="auto">
          <a:xfrm flipV="1">
            <a:off x="2749550" y="4108450"/>
            <a:ext cx="1130300" cy="927100"/>
          </a:xfrm>
          <a:prstGeom prst="line">
            <a:avLst/>
          </a:prstGeom>
          <a:noFill/>
          <a:ln w="12700">
            <a:solidFill>
              <a:schemeClr val="tx1"/>
            </a:solidFill>
            <a:round/>
            <a:headEnd/>
            <a:tailEnd/>
          </a:ln>
        </p:spPr>
        <p:txBody>
          <a:bodyPr wrap="none" anchor="ctr"/>
          <a:lstStyle/>
          <a:p>
            <a:endParaRPr lang="en-US"/>
          </a:p>
        </p:txBody>
      </p:sp>
      <p:sp>
        <p:nvSpPr>
          <p:cNvPr id="27703" name="Line 55"/>
          <p:cNvSpPr>
            <a:spLocks noChangeShapeType="1"/>
          </p:cNvSpPr>
          <p:nvPr/>
        </p:nvSpPr>
        <p:spPr bwMode="auto">
          <a:xfrm>
            <a:off x="3886200" y="4121150"/>
            <a:ext cx="0" cy="901700"/>
          </a:xfrm>
          <a:prstGeom prst="line">
            <a:avLst/>
          </a:prstGeom>
          <a:noFill/>
          <a:ln w="12700">
            <a:solidFill>
              <a:schemeClr val="tx1"/>
            </a:solidFill>
            <a:round/>
            <a:headEnd/>
            <a:tailEnd/>
          </a:ln>
        </p:spPr>
        <p:txBody>
          <a:bodyPr wrap="none" anchor="ctr"/>
          <a:lstStyle/>
          <a:p>
            <a:endParaRPr lang="en-US"/>
          </a:p>
        </p:txBody>
      </p:sp>
      <p:sp>
        <p:nvSpPr>
          <p:cNvPr id="27704" name="Line 56"/>
          <p:cNvSpPr>
            <a:spLocks noChangeShapeType="1"/>
          </p:cNvSpPr>
          <p:nvPr/>
        </p:nvSpPr>
        <p:spPr bwMode="auto">
          <a:xfrm>
            <a:off x="2673350" y="4121150"/>
            <a:ext cx="63500" cy="901700"/>
          </a:xfrm>
          <a:prstGeom prst="line">
            <a:avLst/>
          </a:prstGeom>
          <a:noFill/>
          <a:ln w="12700">
            <a:solidFill>
              <a:schemeClr val="tx1"/>
            </a:solidFill>
            <a:round/>
            <a:headEnd/>
            <a:tailEnd/>
          </a:ln>
        </p:spPr>
        <p:txBody>
          <a:bodyPr wrap="none" anchor="ctr"/>
          <a:lstStyle/>
          <a:p>
            <a:endParaRPr lang="en-US"/>
          </a:p>
        </p:txBody>
      </p:sp>
      <p:sp>
        <p:nvSpPr>
          <p:cNvPr id="27705" name="AutoShape 57"/>
          <p:cNvSpPr>
            <a:spLocks noChangeArrowheads="1"/>
          </p:cNvSpPr>
          <p:nvPr/>
        </p:nvSpPr>
        <p:spPr bwMode="auto">
          <a:xfrm>
            <a:off x="5949950" y="3968750"/>
            <a:ext cx="1435100" cy="12827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27706" name="Line 58"/>
          <p:cNvSpPr>
            <a:spLocks noChangeShapeType="1"/>
          </p:cNvSpPr>
          <p:nvPr/>
        </p:nvSpPr>
        <p:spPr bwMode="auto">
          <a:xfrm>
            <a:off x="6330950" y="4572000"/>
            <a:ext cx="673100" cy="0"/>
          </a:xfrm>
          <a:prstGeom prst="line">
            <a:avLst/>
          </a:prstGeom>
          <a:noFill/>
          <a:ln w="12700">
            <a:solidFill>
              <a:schemeClr val="tx1"/>
            </a:solidFill>
            <a:round/>
            <a:headEnd/>
            <a:tailEnd/>
          </a:ln>
        </p:spPr>
        <p:txBody>
          <a:bodyPr wrap="none" anchor="ctr"/>
          <a:lstStyle/>
          <a:p>
            <a:endParaRPr lang="en-US"/>
          </a:p>
        </p:txBody>
      </p:sp>
      <p:sp>
        <p:nvSpPr>
          <p:cNvPr id="27707" name="Line 59"/>
          <p:cNvSpPr>
            <a:spLocks noChangeShapeType="1"/>
          </p:cNvSpPr>
          <p:nvPr/>
        </p:nvSpPr>
        <p:spPr bwMode="auto">
          <a:xfrm flipH="1">
            <a:off x="6623050" y="4578350"/>
            <a:ext cx="393700" cy="673100"/>
          </a:xfrm>
          <a:prstGeom prst="line">
            <a:avLst/>
          </a:prstGeom>
          <a:noFill/>
          <a:ln w="12700">
            <a:solidFill>
              <a:schemeClr val="tx1"/>
            </a:solidFill>
            <a:round/>
            <a:headEnd/>
            <a:tailEnd/>
          </a:ln>
        </p:spPr>
        <p:txBody>
          <a:bodyPr wrap="none" anchor="ctr"/>
          <a:lstStyle/>
          <a:p>
            <a:endParaRPr lang="en-US"/>
          </a:p>
        </p:txBody>
      </p:sp>
      <p:sp>
        <p:nvSpPr>
          <p:cNvPr id="27708" name="Line 60"/>
          <p:cNvSpPr>
            <a:spLocks noChangeShapeType="1"/>
          </p:cNvSpPr>
          <p:nvPr/>
        </p:nvSpPr>
        <p:spPr bwMode="auto">
          <a:xfrm flipH="1" flipV="1">
            <a:off x="6318250" y="4565650"/>
            <a:ext cx="317500" cy="698500"/>
          </a:xfrm>
          <a:prstGeom prst="line">
            <a:avLst/>
          </a:prstGeom>
          <a:noFill/>
          <a:ln w="12700">
            <a:solidFill>
              <a:schemeClr val="tx1"/>
            </a:solidFill>
            <a:round/>
            <a:headEnd/>
            <a:tailEnd/>
          </a:ln>
        </p:spPr>
        <p:txBody>
          <a:bodyPr wrap="none" anchor="ctr"/>
          <a:lstStyle/>
          <a:p>
            <a:endParaRPr lang="en-US"/>
          </a:p>
        </p:txBody>
      </p:sp>
      <p:sp>
        <p:nvSpPr>
          <p:cNvPr id="27709" name="Rectangle 61"/>
          <p:cNvSpPr>
            <a:spLocks noChangeArrowheads="1"/>
          </p:cNvSpPr>
          <p:nvPr/>
        </p:nvSpPr>
        <p:spPr bwMode="auto">
          <a:xfrm>
            <a:off x="2119313" y="5091113"/>
            <a:ext cx="2566987" cy="454025"/>
          </a:xfrm>
          <a:prstGeom prst="rect">
            <a:avLst/>
          </a:prstGeom>
          <a:noFill/>
          <a:ln w="12700">
            <a:noFill/>
            <a:miter lim="800000"/>
            <a:headEnd/>
            <a:tailEnd/>
          </a:ln>
        </p:spPr>
        <p:txBody>
          <a:bodyPr wrap="none" lIns="90488" tIns="44450" rIns="90488" bIns="44450">
            <a:spAutoFit/>
          </a:bodyPr>
          <a:lstStyle/>
          <a:p>
            <a:r>
              <a:rPr lang="en-US" altLang="zh-TW"/>
              <a:t>degree 2 vertices=2</a:t>
            </a:r>
          </a:p>
        </p:txBody>
      </p:sp>
      <p:sp>
        <p:nvSpPr>
          <p:cNvPr id="27710" name="Rectangle 62"/>
          <p:cNvSpPr>
            <a:spLocks noChangeArrowheads="1"/>
          </p:cNvSpPr>
          <p:nvPr/>
        </p:nvSpPr>
        <p:spPr bwMode="auto">
          <a:xfrm>
            <a:off x="7300913" y="4252913"/>
            <a:ext cx="1450975" cy="819150"/>
          </a:xfrm>
          <a:prstGeom prst="rect">
            <a:avLst/>
          </a:prstGeom>
          <a:noFill/>
          <a:ln w="12700">
            <a:noFill/>
            <a:miter lim="800000"/>
            <a:headEnd/>
            <a:tailEnd/>
          </a:ln>
        </p:spPr>
        <p:txBody>
          <a:bodyPr wrap="none" lIns="90488" tIns="44450" rIns="90488" bIns="44450">
            <a:spAutoFit/>
          </a:bodyPr>
          <a:lstStyle/>
          <a:p>
            <a:r>
              <a:rPr lang="en-US" altLang="zh-TW"/>
              <a:t>degree 2</a:t>
            </a:r>
          </a:p>
          <a:p>
            <a:r>
              <a:rPr lang="en-US" altLang="zh-TW"/>
              <a:t>vertices=3</a:t>
            </a:r>
          </a:p>
        </p:txBody>
      </p:sp>
      <p:sp>
        <p:nvSpPr>
          <p:cNvPr id="27711" name="Oval 63"/>
          <p:cNvSpPr>
            <a:spLocks noChangeArrowheads="1"/>
          </p:cNvSpPr>
          <p:nvPr/>
        </p:nvSpPr>
        <p:spPr bwMode="auto">
          <a:xfrm>
            <a:off x="1911350" y="4502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2" name="Oval 64"/>
          <p:cNvSpPr>
            <a:spLocks noChangeArrowheads="1"/>
          </p:cNvSpPr>
          <p:nvPr/>
        </p:nvSpPr>
        <p:spPr bwMode="auto">
          <a:xfrm>
            <a:off x="25971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3" name="Oval 65"/>
          <p:cNvSpPr>
            <a:spLocks noChangeArrowheads="1"/>
          </p:cNvSpPr>
          <p:nvPr/>
        </p:nvSpPr>
        <p:spPr bwMode="auto">
          <a:xfrm>
            <a:off x="4273550" y="4502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4" name="Oval 66"/>
          <p:cNvSpPr>
            <a:spLocks noChangeArrowheads="1"/>
          </p:cNvSpPr>
          <p:nvPr/>
        </p:nvSpPr>
        <p:spPr bwMode="auto">
          <a:xfrm>
            <a:off x="38163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5" name="Oval 67"/>
          <p:cNvSpPr>
            <a:spLocks noChangeArrowheads="1"/>
          </p:cNvSpPr>
          <p:nvPr/>
        </p:nvSpPr>
        <p:spPr bwMode="auto">
          <a:xfrm>
            <a:off x="3816350" y="4959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6" name="Oval 68"/>
          <p:cNvSpPr>
            <a:spLocks noChangeArrowheads="1"/>
          </p:cNvSpPr>
          <p:nvPr/>
        </p:nvSpPr>
        <p:spPr bwMode="auto">
          <a:xfrm>
            <a:off x="2673350" y="4959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7" name="Oval 69"/>
          <p:cNvSpPr>
            <a:spLocks noChangeArrowheads="1"/>
          </p:cNvSpPr>
          <p:nvPr/>
        </p:nvSpPr>
        <p:spPr bwMode="auto">
          <a:xfrm>
            <a:off x="6559550" y="3892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8" name="Oval 70"/>
          <p:cNvSpPr>
            <a:spLocks noChangeArrowheads="1"/>
          </p:cNvSpPr>
          <p:nvPr/>
        </p:nvSpPr>
        <p:spPr bwMode="auto">
          <a:xfrm>
            <a:off x="6254750" y="4502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19" name="Oval 71"/>
          <p:cNvSpPr>
            <a:spLocks noChangeArrowheads="1"/>
          </p:cNvSpPr>
          <p:nvPr/>
        </p:nvSpPr>
        <p:spPr bwMode="auto">
          <a:xfrm>
            <a:off x="6940550" y="4502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20" name="Oval 72"/>
          <p:cNvSpPr>
            <a:spLocks noChangeArrowheads="1"/>
          </p:cNvSpPr>
          <p:nvPr/>
        </p:nvSpPr>
        <p:spPr bwMode="auto">
          <a:xfrm>
            <a:off x="58737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21" name="Oval 73"/>
          <p:cNvSpPr>
            <a:spLocks noChangeArrowheads="1"/>
          </p:cNvSpPr>
          <p:nvPr/>
        </p:nvSpPr>
        <p:spPr bwMode="auto">
          <a:xfrm>
            <a:off x="73215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7722" name="Oval 74"/>
          <p:cNvSpPr>
            <a:spLocks noChangeArrowheads="1"/>
          </p:cNvSpPr>
          <p:nvPr/>
        </p:nvSpPr>
        <p:spPr bwMode="auto">
          <a:xfrm>
            <a:off x="65595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90600" y="228600"/>
            <a:ext cx="7384138" cy="643766"/>
          </a:xfrm>
          <a:prstGeom prst="rect">
            <a:avLst/>
          </a:prstGeom>
          <a:noFill/>
          <a:ln w="12700">
            <a:noFill/>
            <a:miter lim="800000"/>
            <a:headEnd/>
            <a:tailEnd/>
          </a:ln>
        </p:spPr>
        <p:txBody>
          <a:bodyPr wrap="none" lIns="90488" tIns="44450" rIns="90488" bIns="44450">
            <a:spAutoFit/>
          </a:bodyPr>
          <a:lstStyle/>
          <a:p>
            <a:r>
              <a:rPr lang="en-US" altLang="zh-TW" sz="3600" dirty="0" smtClean="0"/>
              <a:t>Vertex </a:t>
            </a:r>
            <a:r>
              <a:rPr lang="en-US" altLang="zh-TW" sz="3600" dirty="0"/>
              <a:t>Degree: Euler Trails and Circuits</a:t>
            </a:r>
          </a:p>
        </p:txBody>
      </p:sp>
      <p:sp>
        <p:nvSpPr>
          <p:cNvPr id="28676" name="Rectangle 4"/>
          <p:cNvSpPr>
            <a:spLocks noChangeArrowheads="1"/>
          </p:cNvSpPr>
          <p:nvPr/>
        </p:nvSpPr>
        <p:spPr bwMode="auto">
          <a:xfrm>
            <a:off x="442913" y="1357313"/>
            <a:ext cx="3490187" cy="366767"/>
          </a:xfrm>
          <a:prstGeom prst="rect">
            <a:avLst/>
          </a:prstGeom>
          <a:noFill/>
          <a:ln w="12700">
            <a:noFill/>
            <a:miter lim="800000"/>
            <a:headEnd/>
            <a:tailEnd/>
          </a:ln>
        </p:spPr>
        <p:txBody>
          <a:bodyPr wrap="none" lIns="90488" tIns="44450" rIns="90488" bIns="44450">
            <a:spAutoFit/>
          </a:bodyPr>
          <a:lstStyle/>
          <a:p>
            <a:r>
              <a:rPr lang="en-US" altLang="zh-TW" dirty="0"/>
              <a:t>Ex. </a:t>
            </a:r>
            <a:r>
              <a:rPr lang="en-US" altLang="zh-TW" dirty="0" smtClean="0"/>
              <a:t> </a:t>
            </a:r>
            <a:r>
              <a:rPr lang="en-US" altLang="zh-TW" i="1" dirty="0"/>
              <a:t>The Seven Bridge of Konigsberg</a:t>
            </a:r>
          </a:p>
        </p:txBody>
      </p:sp>
      <p:sp>
        <p:nvSpPr>
          <p:cNvPr id="28677" name="Freeform 5"/>
          <p:cNvSpPr>
            <a:spLocks/>
          </p:cNvSpPr>
          <p:nvPr/>
        </p:nvSpPr>
        <p:spPr bwMode="auto">
          <a:xfrm>
            <a:off x="1876425" y="2667000"/>
            <a:ext cx="606425" cy="1390650"/>
          </a:xfrm>
          <a:custGeom>
            <a:avLst/>
            <a:gdLst>
              <a:gd name="T0" fmla="*/ 306 w 382"/>
              <a:gd name="T1" fmla="*/ 0 h 876"/>
              <a:gd name="T2" fmla="*/ 249 w 382"/>
              <a:gd name="T3" fmla="*/ 12 h 876"/>
              <a:gd name="T4" fmla="*/ 205 w 382"/>
              <a:gd name="T5" fmla="*/ 12 h 876"/>
              <a:gd name="T6" fmla="*/ 147 w 382"/>
              <a:gd name="T7" fmla="*/ 41 h 876"/>
              <a:gd name="T8" fmla="*/ 103 w 382"/>
              <a:gd name="T9" fmla="*/ 70 h 876"/>
              <a:gd name="T10" fmla="*/ 59 w 382"/>
              <a:gd name="T11" fmla="*/ 100 h 876"/>
              <a:gd name="T12" fmla="*/ 30 w 382"/>
              <a:gd name="T13" fmla="*/ 158 h 876"/>
              <a:gd name="T14" fmla="*/ 0 w 382"/>
              <a:gd name="T15" fmla="*/ 202 h 876"/>
              <a:gd name="T16" fmla="*/ 0 w 382"/>
              <a:gd name="T17" fmla="*/ 246 h 876"/>
              <a:gd name="T18" fmla="*/ 0 w 382"/>
              <a:gd name="T19" fmla="*/ 290 h 876"/>
              <a:gd name="T20" fmla="*/ 59 w 382"/>
              <a:gd name="T21" fmla="*/ 319 h 876"/>
              <a:gd name="T22" fmla="*/ 118 w 382"/>
              <a:gd name="T23" fmla="*/ 348 h 876"/>
              <a:gd name="T24" fmla="*/ 176 w 382"/>
              <a:gd name="T25" fmla="*/ 378 h 876"/>
              <a:gd name="T26" fmla="*/ 220 w 382"/>
              <a:gd name="T27" fmla="*/ 392 h 876"/>
              <a:gd name="T28" fmla="*/ 264 w 382"/>
              <a:gd name="T29" fmla="*/ 407 h 876"/>
              <a:gd name="T30" fmla="*/ 322 w 382"/>
              <a:gd name="T31" fmla="*/ 436 h 876"/>
              <a:gd name="T32" fmla="*/ 366 w 382"/>
              <a:gd name="T33" fmla="*/ 451 h 876"/>
              <a:gd name="T34" fmla="*/ 381 w 382"/>
              <a:gd name="T35" fmla="*/ 392 h 876"/>
              <a:gd name="T36" fmla="*/ 381 w 382"/>
              <a:gd name="T37" fmla="*/ 348 h 876"/>
              <a:gd name="T38" fmla="*/ 381 w 382"/>
              <a:gd name="T39" fmla="*/ 392 h 876"/>
              <a:gd name="T40" fmla="*/ 381 w 382"/>
              <a:gd name="T41" fmla="*/ 451 h 876"/>
              <a:gd name="T42" fmla="*/ 352 w 382"/>
              <a:gd name="T43" fmla="*/ 495 h 876"/>
              <a:gd name="T44" fmla="*/ 337 w 382"/>
              <a:gd name="T45" fmla="*/ 539 h 876"/>
              <a:gd name="T46" fmla="*/ 322 w 382"/>
              <a:gd name="T47" fmla="*/ 597 h 876"/>
              <a:gd name="T48" fmla="*/ 293 w 382"/>
              <a:gd name="T49" fmla="*/ 641 h 876"/>
              <a:gd name="T50" fmla="*/ 278 w 382"/>
              <a:gd name="T51" fmla="*/ 685 h 876"/>
              <a:gd name="T52" fmla="*/ 264 w 382"/>
              <a:gd name="T53" fmla="*/ 729 h 876"/>
              <a:gd name="T54" fmla="*/ 249 w 382"/>
              <a:gd name="T55" fmla="*/ 773 h 876"/>
              <a:gd name="T56" fmla="*/ 220 w 382"/>
              <a:gd name="T57" fmla="*/ 831 h 876"/>
              <a:gd name="T58" fmla="*/ 205 w 382"/>
              <a:gd name="T59" fmla="*/ 875 h 8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82"/>
              <a:gd name="T91" fmla="*/ 0 h 876"/>
              <a:gd name="T92" fmla="*/ 382 w 382"/>
              <a:gd name="T93" fmla="*/ 876 h 8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82" h="876">
                <a:moveTo>
                  <a:pt x="306" y="0"/>
                </a:moveTo>
                <a:lnTo>
                  <a:pt x="249" y="12"/>
                </a:lnTo>
                <a:lnTo>
                  <a:pt x="205" y="12"/>
                </a:lnTo>
                <a:lnTo>
                  <a:pt x="147" y="41"/>
                </a:lnTo>
                <a:lnTo>
                  <a:pt x="103" y="70"/>
                </a:lnTo>
                <a:lnTo>
                  <a:pt x="59" y="100"/>
                </a:lnTo>
                <a:lnTo>
                  <a:pt x="30" y="158"/>
                </a:lnTo>
                <a:lnTo>
                  <a:pt x="0" y="202"/>
                </a:lnTo>
                <a:lnTo>
                  <a:pt x="0" y="246"/>
                </a:lnTo>
                <a:lnTo>
                  <a:pt x="0" y="290"/>
                </a:lnTo>
                <a:lnTo>
                  <a:pt x="59" y="319"/>
                </a:lnTo>
                <a:lnTo>
                  <a:pt x="118" y="348"/>
                </a:lnTo>
                <a:lnTo>
                  <a:pt x="176" y="378"/>
                </a:lnTo>
                <a:lnTo>
                  <a:pt x="220" y="392"/>
                </a:lnTo>
                <a:lnTo>
                  <a:pt x="264" y="407"/>
                </a:lnTo>
                <a:lnTo>
                  <a:pt x="322" y="436"/>
                </a:lnTo>
                <a:lnTo>
                  <a:pt x="366" y="451"/>
                </a:lnTo>
                <a:lnTo>
                  <a:pt x="381" y="392"/>
                </a:lnTo>
                <a:lnTo>
                  <a:pt x="381" y="348"/>
                </a:lnTo>
                <a:lnTo>
                  <a:pt x="381" y="392"/>
                </a:lnTo>
                <a:lnTo>
                  <a:pt x="381" y="451"/>
                </a:lnTo>
                <a:lnTo>
                  <a:pt x="352" y="495"/>
                </a:lnTo>
                <a:lnTo>
                  <a:pt x="337" y="539"/>
                </a:lnTo>
                <a:lnTo>
                  <a:pt x="322" y="597"/>
                </a:lnTo>
                <a:lnTo>
                  <a:pt x="293" y="641"/>
                </a:lnTo>
                <a:lnTo>
                  <a:pt x="278" y="685"/>
                </a:lnTo>
                <a:lnTo>
                  <a:pt x="264" y="729"/>
                </a:lnTo>
                <a:lnTo>
                  <a:pt x="249" y="773"/>
                </a:lnTo>
                <a:lnTo>
                  <a:pt x="220" y="831"/>
                </a:lnTo>
                <a:lnTo>
                  <a:pt x="205" y="87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78" name="Freeform 6"/>
          <p:cNvSpPr>
            <a:spLocks/>
          </p:cNvSpPr>
          <p:nvPr/>
        </p:nvSpPr>
        <p:spPr bwMode="auto">
          <a:xfrm>
            <a:off x="2573338" y="3276600"/>
            <a:ext cx="247650" cy="944563"/>
          </a:xfrm>
          <a:custGeom>
            <a:avLst/>
            <a:gdLst>
              <a:gd name="T0" fmla="*/ 155 w 156"/>
              <a:gd name="T1" fmla="*/ 0 h 595"/>
              <a:gd name="T2" fmla="*/ 132 w 156"/>
              <a:gd name="T3" fmla="*/ 52 h 595"/>
              <a:gd name="T4" fmla="*/ 132 w 156"/>
              <a:gd name="T5" fmla="*/ 111 h 595"/>
              <a:gd name="T6" fmla="*/ 132 w 156"/>
              <a:gd name="T7" fmla="*/ 169 h 595"/>
              <a:gd name="T8" fmla="*/ 132 w 156"/>
              <a:gd name="T9" fmla="*/ 228 h 595"/>
              <a:gd name="T10" fmla="*/ 132 w 156"/>
              <a:gd name="T11" fmla="*/ 272 h 595"/>
              <a:gd name="T12" fmla="*/ 118 w 156"/>
              <a:gd name="T13" fmla="*/ 316 h 595"/>
              <a:gd name="T14" fmla="*/ 103 w 156"/>
              <a:gd name="T15" fmla="*/ 374 h 595"/>
              <a:gd name="T16" fmla="*/ 74 w 156"/>
              <a:gd name="T17" fmla="*/ 433 h 595"/>
              <a:gd name="T18" fmla="*/ 44 w 156"/>
              <a:gd name="T19" fmla="*/ 506 h 595"/>
              <a:gd name="T20" fmla="*/ 15 w 156"/>
              <a:gd name="T21" fmla="*/ 550 h 595"/>
              <a:gd name="T22" fmla="*/ 0 w 156"/>
              <a:gd name="T23" fmla="*/ 594 h 5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6"/>
              <a:gd name="T37" fmla="*/ 0 h 595"/>
              <a:gd name="T38" fmla="*/ 156 w 156"/>
              <a:gd name="T39" fmla="*/ 595 h 5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6" h="595">
                <a:moveTo>
                  <a:pt x="155" y="0"/>
                </a:moveTo>
                <a:lnTo>
                  <a:pt x="132" y="52"/>
                </a:lnTo>
                <a:lnTo>
                  <a:pt x="132" y="111"/>
                </a:lnTo>
                <a:lnTo>
                  <a:pt x="132" y="169"/>
                </a:lnTo>
                <a:lnTo>
                  <a:pt x="132" y="228"/>
                </a:lnTo>
                <a:lnTo>
                  <a:pt x="132" y="272"/>
                </a:lnTo>
                <a:lnTo>
                  <a:pt x="118" y="316"/>
                </a:lnTo>
                <a:lnTo>
                  <a:pt x="103" y="374"/>
                </a:lnTo>
                <a:lnTo>
                  <a:pt x="74" y="433"/>
                </a:lnTo>
                <a:lnTo>
                  <a:pt x="44" y="506"/>
                </a:lnTo>
                <a:lnTo>
                  <a:pt x="15" y="550"/>
                </a:lnTo>
                <a:lnTo>
                  <a:pt x="0" y="59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79" name="Freeform 7"/>
          <p:cNvSpPr>
            <a:spLocks/>
          </p:cNvSpPr>
          <p:nvPr/>
        </p:nvSpPr>
        <p:spPr bwMode="auto">
          <a:xfrm>
            <a:off x="2819400" y="3429000"/>
            <a:ext cx="1144588" cy="71438"/>
          </a:xfrm>
          <a:custGeom>
            <a:avLst/>
            <a:gdLst>
              <a:gd name="T0" fmla="*/ 0 w 721"/>
              <a:gd name="T1" fmla="*/ 0 h 45"/>
              <a:gd name="T2" fmla="*/ 50 w 721"/>
              <a:gd name="T3" fmla="*/ 15 h 45"/>
              <a:gd name="T4" fmla="*/ 109 w 721"/>
              <a:gd name="T5" fmla="*/ 29 h 45"/>
              <a:gd name="T6" fmla="*/ 167 w 721"/>
              <a:gd name="T7" fmla="*/ 44 h 45"/>
              <a:gd name="T8" fmla="*/ 226 w 721"/>
              <a:gd name="T9" fmla="*/ 44 h 45"/>
              <a:gd name="T10" fmla="*/ 314 w 721"/>
              <a:gd name="T11" fmla="*/ 44 h 45"/>
              <a:gd name="T12" fmla="*/ 358 w 721"/>
              <a:gd name="T13" fmla="*/ 44 h 45"/>
              <a:gd name="T14" fmla="*/ 416 w 721"/>
              <a:gd name="T15" fmla="*/ 44 h 45"/>
              <a:gd name="T16" fmla="*/ 504 w 721"/>
              <a:gd name="T17" fmla="*/ 44 h 45"/>
              <a:gd name="T18" fmla="*/ 592 w 721"/>
              <a:gd name="T19" fmla="*/ 44 h 45"/>
              <a:gd name="T20" fmla="*/ 636 w 721"/>
              <a:gd name="T21" fmla="*/ 44 h 45"/>
              <a:gd name="T22" fmla="*/ 680 w 721"/>
              <a:gd name="T23" fmla="*/ 15 h 45"/>
              <a:gd name="T24" fmla="*/ 720 w 721"/>
              <a:gd name="T25" fmla="*/ 0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1"/>
              <a:gd name="T40" fmla="*/ 0 h 45"/>
              <a:gd name="T41" fmla="*/ 721 w 721"/>
              <a:gd name="T42" fmla="*/ 45 h 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1" h="45">
                <a:moveTo>
                  <a:pt x="0" y="0"/>
                </a:moveTo>
                <a:lnTo>
                  <a:pt x="50" y="15"/>
                </a:lnTo>
                <a:lnTo>
                  <a:pt x="109" y="29"/>
                </a:lnTo>
                <a:lnTo>
                  <a:pt x="167" y="44"/>
                </a:lnTo>
                <a:lnTo>
                  <a:pt x="226" y="44"/>
                </a:lnTo>
                <a:lnTo>
                  <a:pt x="314" y="44"/>
                </a:lnTo>
                <a:lnTo>
                  <a:pt x="358" y="44"/>
                </a:lnTo>
                <a:lnTo>
                  <a:pt x="416" y="44"/>
                </a:lnTo>
                <a:lnTo>
                  <a:pt x="504" y="44"/>
                </a:lnTo>
                <a:lnTo>
                  <a:pt x="592" y="44"/>
                </a:lnTo>
                <a:lnTo>
                  <a:pt x="636" y="44"/>
                </a:lnTo>
                <a:lnTo>
                  <a:pt x="680" y="15"/>
                </a:lnTo>
                <a:lnTo>
                  <a:pt x="720"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0" name="Freeform 8"/>
          <p:cNvSpPr>
            <a:spLocks/>
          </p:cNvSpPr>
          <p:nvPr/>
        </p:nvSpPr>
        <p:spPr bwMode="auto">
          <a:xfrm>
            <a:off x="3898900" y="3124200"/>
            <a:ext cx="65088" cy="1119188"/>
          </a:xfrm>
          <a:custGeom>
            <a:avLst/>
            <a:gdLst>
              <a:gd name="T0" fmla="*/ 40 w 41"/>
              <a:gd name="T1" fmla="*/ 0 h 705"/>
              <a:gd name="T2" fmla="*/ 29 w 41"/>
              <a:gd name="T3" fmla="*/ 60 h 705"/>
              <a:gd name="T4" fmla="*/ 29 w 41"/>
              <a:gd name="T5" fmla="*/ 104 h 705"/>
              <a:gd name="T6" fmla="*/ 29 w 41"/>
              <a:gd name="T7" fmla="*/ 148 h 705"/>
              <a:gd name="T8" fmla="*/ 29 w 41"/>
              <a:gd name="T9" fmla="*/ 192 h 705"/>
              <a:gd name="T10" fmla="*/ 29 w 41"/>
              <a:gd name="T11" fmla="*/ 236 h 705"/>
              <a:gd name="T12" fmla="*/ 29 w 41"/>
              <a:gd name="T13" fmla="*/ 294 h 705"/>
              <a:gd name="T14" fmla="*/ 29 w 41"/>
              <a:gd name="T15" fmla="*/ 353 h 705"/>
              <a:gd name="T16" fmla="*/ 29 w 41"/>
              <a:gd name="T17" fmla="*/ 412 h 705"/>
              <a:gd name="T18" fmla="*/ 14 w 41"/>
              <a:gd name="T19" fmla="*/ 470 h 705"/>
              <a:gd name="T20" fmla="*/ 14 w 41"/>
              <a:gd name="T21" fmla="*/ 514 h 705"/>
              <a:gd name="T22" fmla="*/ 14 w 41"/>
              <a:gd name="T23" fmla="*/ 558 h 705"/>
              <a:gd name="T24" fmla="*/ 14 w 41"/>
              <a:gd name="T25" fmla="*/ 616 h 705"/>
              <a:gd name="T26" fmla="*/ 14 w 41"/>
              <a:gd name="T27" fmla="*/ 660 h 705"/>
              <a:gd name="T28" fmla="*/ 0 w 41"/>
              <a:gd name="T29" fmla="*/ 704 h 70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705"/>
              <a:gd name="T47" fmla="*/ 41 w 41"/>
              <a:gd name="T48" fmla="*/ 705 h 70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705">
                <a:moveTo>
                  <a:pt x="40" y="0"/>
                </a:moveTo>
                <a:lnTo>
                  <a:pt x="29" y="60"/>
                </a:lnTo>
                <a:lnTo>
                  <a:pt x="29" y="104"/>
                </a:lnTo>
                <a:lnTo>
                  <a:pt x="29" y="148"/>
                </a:lnTo>
                <a:lnTo>
                  <a:pt x="29" y="192"/>
                </a:lnTo>
                <a:lnTo>
                  <a:pt x="29" y="236"/>
                </a:lnTo>
                <a:lnTo>
                  <a:pt x="29" y="294"/>
                </a:lnTo>
                <a:lnTo>
                  <a:pt x="29" y="353"/>
                </a:lnTo>
                <a:lnTo>
                  <a:pt x="29" y="412"/>
                </a:lnTo>
                <a:lnTo>
                  <a:pt x="14" y="470"/>
                </a:lnTo>
                <a:lnTo>
                  <a:pt x="14" y="514"/>
                </a:lnTo>
                <a:lnTo>
                  <a:pt x="14" y="558"/>
                </a:lnTo>
                <a:lnTo>
                  <a:pt x="14" y="616"/>
                </a:lnTo>
                <a:lnTo>
                  <a:pt x="14" y="660"/>
                </a:lnTo>
                <a:lnTo>
                  <a:pt x="0" y="70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1" name="Freeform 9"/>
          <p:cNvSpPr>
            <a:spLocks/>
          </p:cNvSpPr>
          <p:nvPr/>
        </p:nvSpPr>
        <p:spPr bwMode="auto">
          <a:xfrm>
            <a:off x="4316413" y="3124200"/>
            <a:ext cx="28575" cy="1096963"/>
          </a:xfrm>
          <a:custGeom>
            <a:avLst/>
            <a:gdLst>
              <a:gd name="T0" fmla="*/ 17 w 18"/>
              <a:gd name="T1" fmla="*/ 0 h 691"/>
              <a:gd name="T2" fmla="*/ 0 w 18"/>
              <a:gd name="T3" fmla="*/ 60 h 691"/>
              <a:gd name="T4" fmla="*/ 0 w 18"/>
              <a:gd name="T5" fmla="*/ 119 h 691"/>
              <a:gd name="T6" fmla="*/ 0 w 18"/>
              <a:gd name="T7" fmla="*/ 177 h 691"/>
              <a:gd name="T8" fmla="*/ 0 w 18"/>
              <a:gd name="T9" fmla="*/ 236 h 691"/>
              <a:gd name="T10" fmla="*/ 0 w 18"/>
              <a:gd name="T11" fmla="*/ 294 h 691"/>
              <a:gd name="T12" fmla="*/ 0 w 18"/>
              <a:gd name="T13" fmla="*/ 353 h 691"/>
              <a:gd name="T14" fmla="*/ 0 w 18"/>
              <a:gd name="T15" fmla="*/ 412 h 691"/>
              <a:gd name="T16" fmla="*/ 0 w 18"/>
              <a:gd name="T17" fmla="*/ 470 h 691"/>
              <a:gd name="T18" fmla="*/ 0 w 18"/>
              <a:gd name="T19" fmla="*/ 529 h 691"/>
              <a:gd name="T20" fmla="*/ 0 w 18"/>
              <a:gd name="T21" fmla="*/ 587 h 691"/>
              <a:gd name="T22" fmla="*/ 0 w 18"/>
              <a:gd name="T23" fmla="*/ 646 h 691"/>
              <a:gd name="T24" fmla="*/ 0 w 18"/>
              <a:gd name="T25" fmla="*/ 690 h 6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691"/>
              <a:gd name="T41" fmla="*/ 18 w 18"/>
              <a:gd name="T42" fmla="*/ 691 h 6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691">
                <a:moveTo>
                  <a:pt x="17" y="0"/>
                </a:moveTo>
                <a:lnTo>
                  <a:pt x="0" y="60"/>
                </a:lnTo>
                <a:lnTo>
                  <a:pt x="0" y="119"/>
                </a:lnTo>
                <a:lnTo>
                  <a:pt x="0" y="177"/>
                </a:lnTo>
                <a:lnTo>
                  <a:pt x="0" y="236"/>
                </a:lnTo>
                <a:lnTo>
                  <a:pt x="0" y="294"/>
                </a:lnTo>
                <a:lnTo>
                  <a:pt x="0" y="353"/>
                </a:lnTo>
                <a:lnTo>
                  <a:pt x="0" y="412"/>
                </a:lnTo>
                <a:lnTo>
                  <a:pt x="0" y="470"/>
                </a:lnTo>
                <a:lnTo>
                  <a:pt x="0" y="529"/>
                </a:lnTo>
                <a:lnTo>
                  <a:pt x="0" y="587"/>
                </a:lnTo>
                <a:lnTo>
                  <a:pt x="0" y="646"/>
                </a:lnTo>
                <a:lnTo>
                  <a:pt x="0" y="69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2" name="Freeform 10"/>
          <p:cNvSpPr>
            <a:spLocks/>
          </p:cNvSpPr>
          <p:nvPr/>
        </p:nvSpPr>
        <p:spPr bwMode="auto">
          <a:xfrm>
            <a:off x="4343400" y="3197225"/>
            <a:ext cx="461963" cy="373063"/>
          </a:xfrm>
          <a:custGeom>
            <a:avLst/>
            <a:gdLst>
              <a:gd name="T0" fmla="*/ 0 w 291"/>
              <a:gd name="T1" fmla="*/ 194 h 235"/>
              <a:gd name="T2" fmla="*/ 56 w 291"/>
              <a:gd name="T3" fmla="*/ 234 h 235"/>
              <a:gd name="T4" fmla="*/ 100 w 291"/>
              <a:gd name="T5" fmla="*/ 234 h 235"/>
              <a:gd name="T6" fmla="*/ 144 w 291"/>
              <a:gd name="T7" fmla="*/ 205 h 235"/>
              <a:gd name="T8" fmla="*/ 188 w 291"/>
              <a:gd name="T9" fmla="*/ 146 h 235"/>
              <a:gd name="T10" fmla="*/ 217 w 291"/>
              <a:gd name="T11" fmla="*/ 102 h 235"/>
              <a:gd name="T12" fmla="*/ 246 w 291"/>
              <a:gd name="T13" fmla="*/ 44 h 235"/>
              <a:gd name="T14" fmla="*/ 290 w 291"/>
              <a:gd name="T15" fmla="*/ 0 h 235"/>
              <a:gd name="T16" fmla="*/ 0 60000 65536"/>
              <a:gd name="T17" fmla="*/ 0 60000 65536"/>
              <a:gd name="T18" fmla="*/ 0 60000 65536"/>
              <a:gd name="T19" fmla="*/ 0 60000 65536"/>
              <a:gd name="T20" fmla="*/ 0 60000 65536"/>
              <a:gd name="T21" fmla="*/ 0 60000 65536"/>
              <a:gd name="T22" fmla="*/ 0 60000 65536"/>
              <a:gd name="T23" fmla="*/ 0 60000 65536"/>
              <a:gd name="T24" fmla="*/ 0 w 291"/>
              <a:gd name="T25" fmla="*/ 0 h 235"/>
              <a:gd name="T26" fmla="*/ 291 w 291"/>
              <a:gd name="T27" fmla="*/ 235 h 2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 h="235">
                <a:moveTo>
                  <a:pt x="0" y="194"/>
                </a:moveTo>
                <a:lnTo>
                  <a:pt x="56" y="234"/>
                </a:lnTo>
                <a:lnTo>
                  <a:pt x="100" y="234"/>
                </a:lnTo>
                <a:lnTo>
                  <a:pt x="144" y="205"/>
                </a:lnTo>
                <a:lnTo>
                  <a:pt x="188" y="146"/>
                </a:lnTo>
                <a:lnTo>
                  <a:pt x="217" y="102"/>
                </a:lnTo>
                <a:lnTo>
                  <a:pt x="246" y="44"/>
                </a:lnTo>
                <a:lnTo>
                  <a:pt x="290"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3" name="Freeform 11"/>
          <p:cNvSpPr>
            <a:spLocks/>
          </p:cNvSpPr>
          <p:nvPr/>
        </p:nvSpPr>
        <p:spPr bwMode="auto">
          <a:xfrm>
            <a:off x="4648200" y="3124200"/>
            <a:ext cx="877888" cy="166688"/>
          </a:xfrm>
          <a:custGeom>
            <a:avLst/>
            <a:gdLst>
              <a:gd name="T0" fmla="*/ 0 w 553"/>
              <a:gd name="T1" fmla="*/ 0 h 105"/>
              <a:gd name="T2" fmla="*/ 25 w 553"/>
              <a:gd name="T3" fmla="*/ 46 h 105"/>
              <a:gd name="T4" fmla="*/ 69 w 553"/>
              <a:gd name="T5" fmla="*/ 60 h 105"/>
              <a:gd name="T6" fmla="*/ 113 w 553"/>
              <a:gd name="T7" fmla="*/ 90 h 105"/>
              <a:gd name="T8" fmla="*/ 230 w 553"/>
              <a:gd name="T9" fmla="*/ 104 h 105"/>
              <a:gd name="T10" fmla="*/ 289 w 553"/>
              <a:gd name="T11" fmla="*/ 104 h 105"/>
              <a:gd name="T12" fmla="*/ 376 w 553"/>
              <a:gd name="T13" fmla="*/ 104 h 105"/>
              <a:gd name="T14" fmla="*/ 420 w 553"/>
              <a:gd name="T15" fmla="*/ 104 h 105"/>
              <a:gd name="T16" fmla="*/ 464 w 553"/>
              <a:gd name="T17" fmla="*/ 104 h 105"/>
              <a:gd name="T18" fmla="*/ 508 w 553"/>
              <a:gd name="T19" fmla="*/ 104 h 105"/>
              <a:gd name="T20" fmla="*/ 552 w 553"/>
              <a:gd name="T21" fmla="*/ 104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3"/>
              <a:gd name="T34" fmla="*/ 0 h 105"/>
              <a:gd name="T35" fmla="*/ 553 w 55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3" h="105">
                <a:moveTo>
                  <a:pt x="0" y="0"/>
                </a:moveTo>
                <a:lnTo>
                  <a:pt x="25" y="46"/>
                </a:lnTo>
                <a:lnTo>
                  <a:pt x="69" y="60"/>
                </a:lnTo>
                <a:lnTo>
                  <a:pt x="113" y="90"/>
                </a:lnTo>
                <a:lnTo>
                  <a:pt x="230" y="104"/>
                </a:lnTo>
                <a:lnTo>
                  <a:pt x="289" y="104"/>
                </a:lnTo>
                <a:lnTo>
                  <a:pt x="376" y="104"/>
                </a:lnTo>
                <a:lnTo>
                  <a:pt x="420" y="104"/>
                </a:lnTo>
                <a:lnTo>
                  <a:pt x="464" y="104"/>
                </a:lnTo>
                <a:lnTo>
                  <a:pt x="508" y="104"/>
                </a:lnTo>
                <a:lnTo>
                  <a:pt x="552" y="10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4" name="Freeform 12"/>
          <p:cNvSpPr>
            <a:spLocks/>
          </p:cNvSpPr>
          <p:nvPr/>
        </p:nvSpPr>
        <p:spPr bwMode="auto">
          <a:xfrm>
            <a:off x="4724400" y="2743200"/>
            <a:ext cx="825500" cy="176213"/>
          </a:xfrm>
          <a:custGeom>
            <a:avLst/>
            <a:gdLst>
              <a:gd name="T0" fmla="*/ 0 w 520"/>
              <a:gd name="T1" fmla="*/ 0 h 111"/>
              <a:gd name="T2" fmla="*/ 124 w 520"/>
              <a:gd name="T3" fmla="*/ 37 h 111"/>
              <a:gd name="T4" fmla="*/ 182 w 520"/>
              <a:gd name="T5" fmla="*/ 66 h 111"/>
              <a:gd name="T6" fmla="*/ 226 w 520"/>
              <a:gd name="T7" fmla="*/ 81 h 111"/>
              <a:gd name="T8" fmla="*/ 284 w 520"/>
              <a:gd name="T9" fmla="*/ 95 h 111"/>
              <a:gd name="T10" fmla="*/ 343 w 520"/>
              <a:gd name="T11" fmla="*/ 110 h 111"/>
              <a:gd name="T12" fmla="*/ 402 w 520"/>
              <a:gd name="T13" fmla="*/ 110 h 111"/>
              <a:gd name="T14" fmla="*/ 460 w 520"/>
              <a:gd name="T15" fmla="*/ 110 h 111"/>
              <a:gd name="T16" fmla="*/ 519 w 520"/>
              <a:gd name="T17" fmla="*/ 11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0"/>
              <a:gd name="T28" fmla="*/ 0 h 111"/>
              <a:gd name="T29" fmla="*/ 520 w 520"/>
              <a:gd name="T30" fmla="*/ 111 h 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0" h="111">
                <a:moveTo>
                  <a:pt x="0" y="0"/>
                </a:moveTo>
                <a:lnTo>
                  <a:pt x="124" y="37"/>
                </a:lnTo>
                <a:lnTo>
                  <a:pt x="182" y="66"/>
                </a:lnTo>
                <a:lnTo>
                  <a:pt x="226" y="81"/>
                </a:lnTo>
                <a:lnTo>
                  <a:pt x="284" y="95"/>
                </a:lnTo>
                <a:lnTo>
                  <a:pt x="343" y="110"/>
                </a:lnTo>
                <a:lnTo>
                  <a:pt x="402" y="110"/>
                </a:lnTo>
                <a:lnTo>
                  <a:pt x="460" y="110"/>
                </a:lnTo>
                <a:lnTo>
                  <a:pt x="519" y="11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5" name="Freeform 13"/>
          <p:cNvSpPr>
            <a:spLocks/>
          </p:cNvSpPr>
          <p:nvPr/>
        </p:nvSpPr>
        <p:spPr bwMode="auto">
          <a:xfrm>
            <a:off x="5314950" y="3276600"/>
            <a:ext cx="676275" cy="223838"/>
          </a:xfrm>
          <a:custGeom>
            <a:avLst/>
            <a:gdLst>
              <a:gd name="T0" fmla="*/ 12 w 426"/>
              <a:gd name="T1" fmla="*/ 0 h 141"/>
              <a:gd name="T2" fmla="*/ 0 w 426"/>
              <a:gd name="T3" fmla="*/ 67 h 141"/>
              <a:gd name="T4" fmla="*/ 30 w 426"/>
              <a:gd name="T5" fmla="*/ 111 h 141"/>
              <a:gd name="T6" fmla="*/ 176 w 426"/>
              <a:gd name="T7" fmla="*/ 125 h 141"/>
              <a:gd name="T8" fmla="*/ 264 w 426"/>
              <a:gd name="T9" fmla="*/ 140 h 141"/>
              <a:gd name="T10" fmla="*/ 322 w 426"/>
              <a:gd name="T11" fmla="*/ 140 h 141"/>
              <a:gd name="T12" fmla="*/ 366 w 426"/>
              <a:gd name="T13" fmla="*/ 140 h 141"/>
              <a:gd name="T14" fmla="*/ 425 w 426"/>
              <a:gd name="T15" fmla="*/ 125 h 141"/>
              <a:gd name="T16" fmla="*/ 0 60000 65536"/>
              <a:gd name="T17" fmla="*/ 0 60000 65536"/>
              <a:gd name="T18" fmla="*/ 0 60000 65536"/>
              <a:gd name="T19" fmla="*/ 0 60000 65536"/>
              <a:gd name="T20" fmla="*/ 0 60000 65536"/>
              <a:gd name="T21" fmla="*/ 0 60000 65536"/>
              <a:gd name="T22" fmla="*/ 0 60000 65536"/>
              <a:gd name="T23" fmla="*/ 0 60000 65536"/>
              <a:gd name="T24" fmla="*/ 0 w 426"/>
              <a:gd name="T25" fmla="*/ 0 h 141"/>
              <a:gd name="T26" fmla="*/ 426 w 426"/>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6" h="141">
                <a:moveTo>
                  <a:pt x="12" y="0"/>
                </a:moveTo>
                <a:lnTo>
                  <a:pt x="0" y="67"/>
                </a:lnTo>
                <a:lnTo>
                  <a:pt x="30" y="111"/>
                </a:lnTo>
                <a:lnTo>
                  <a:pt x="176" y="125"/>
                </a:lnTo>
                <a:lnTo>
                  <a:pt x="264" y="140"/>
                </a:lnTo>
                <a:lnTo>
                  <a:pt x="322" y="140"/>
                </a:lnTo>
                <a:lnTo>
                  <a:pt x="366" y="140"/>
                </a:lnTo>
                <a:lnTo>
                  <a:pt x="425" y="12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6" name="Freeform 14"/>
          <p:cNvSpPr>
            <a:spLocks/>
          </p:cNvSpPr>
          <p:nvPr/>
        </p:nvSpPr>
        <p:spPr bwMode="auto">
          <a:xfrm>
            <a:off x="5803900" y="3124200"/>
            <a:ext cx="293688" cy="957263"/>
          </a:xfrm>
          <a:custGeom>
            <a:avLst/>
            <a:gdLst>
              <a:gd name="T0" fmla="*/ 184 w 185"/>
              <a:gd name="T1" fmla="*/ 0 h 603"/>
              <a:gd name="T2" fmla="*/ 175 w 185"/>
              <a:gd name="T3" fmla="*/ 46 h 603"/>
              <a:gd name="T4" fmla="*/ 175 w 185"/>
              <a:gd name="T5" fmla="*/ 90 h 603"/>
              <a:gd name="T6" fmla="*/ 161 w 185"/>
              <a:gd name="T7" fmla="*/ 148 h 603"/>
              <a:gd name="T8" fmla="*/ 146 w 185"/>
              <a:gd name="T9" fmla="*/ 192 h 603"/>
              <a:gd name="T10" fmla="*/ 117 w 185"/>
              <a:gd name="T11" fmla="*/ 236 h 603"/>
              <a:gd name="T12" fmla="*/ 87 w 185"/>
              <a:gd name="T13" fmla="*/ 294 h 603"/>
              <a:gd name="T14" fmla="*/ 87 w 185"/>
              <a:gd name="T15" fmla="*/ 382 h 603"/>
              <a:gd name="T16" fmla="*/ 58 w 185"/>
              <a:gd name="T17" fmla="*/ 441 h 603"/>
              <a:gd name="T18" fmla="*/ 29 w 185"/>
              <a:gd name="T19" fmla="*/ 499 h 603"/>
              <a:gd name="T20" fmla="*/ 0 w 185"/>
              <a:gd name="T21" fmla="*/ 558 h 603"/>
              <a:gd name="T22" fmla="*/ 0 w 185"/>
              <a:gd name="T23" fmla="*/ 602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5"/>
              <a:gd name="T37" fmla="*/ 0 h 603"/>
              <a:gd name="T38" fmla="*/ 185 w 185"/>
              <a:gd name="T39" fmla="*/ 603 h 6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5" h="603">
                <a:moveTo>
                  <a:pt x="184" y="0"/>
                </a:moveTo>
                <a:lnTo>
                  <a:pt x="175" y="46"/>
                </a:lnTo>
                <a:lnTo>
                  <a:pt x="175" y="90"/>
                </a:lnTo>
                <a:lnTo>
                  <a:pt x="161" y="148"/>
                </a:lnTo>
                <a:lnTo>
                  <a:pt x="146" y="192"/>
                </a:lnTo>
                <a:lnTo>
                  <a:pt x="117" y="236"/>
                </a:lnTo>
                <a:lnTo>
                  <a:pt x="87" y="294"/>
                </a:lnTo>
                <a:lnTo>
                  <a:pt x="87" y="382"/>
                </a:lnTo>
                <a:lnTo>
                  <a:pt x="58" y="441"/>
                </a:lnTo>
                <a:lnTo>
                  <a:pt x="29" y="499"/>
                </a:lnTo>
                <a:lnTo>
                  <a:pt x="0" y="558"/>
                </a:lnTo>
                <a:lnTo>
                  <a:pt x="0" y="60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7" name="Freeform 15"/>
          <p:cNvSpPr>
            <a:spLocks/>
          </p:cNvSpPr>
          <p:nvPr/>
        </p:nvSpPr>
        <p:spPr bwMode="auto">
          <a:xfrm>
            <a:off x="6221413" y="3124200"/>
            <a:ext cx="187325" cy="1073150"/>
          </a:xfrm>
          <a:custGeom>
            <a:avLst/>
            <a:gdLst>
              <a:gd name="T0" fmla="*/ 113 w 118"/>
              <a:gd name="T1" fmla="*/ 0 h 676"/>
              <a:gd name="T2" fmla="*/ 117 w 118"/>
              <a:gd name="T3" fmla="*/ 46 h 676"/>
              <a:gd name="T4" fmla="*/ 117 w 118"/>
              <a:gd name="T5" fmla="*/ 104 h 676"/>
              <a:gd name="T6" fmla="*/ 117 w 118"/>
              <a:gd name="T7" fmla="*/ 148 h 676"/>
              <a:gd name="T8" fmla="*/ 102 w 118"/>
              <a:gd name="T9" fmla="*/ 192 h 676"/>
              <a:gd name="T10" fmla="*/ 73 w 118"/>
              <a:gd name="T11" fmla="*/ 251 h 676"/>
              <a:gd name="T12" fmla="*/ 59 w 118"/>
              <a:gd name="T13" fmla="*/ 309 h 676"/>
              <a:gd name="T14" fmla="*/ 44 w 118"/>
              <a:gd name="T15" fmla="*/ 368 h 676"/>
              <a:gd name="T16" fmla="*/ 29 w 118"/>
              <a:gd name="T17" fmla="*/ 455 h 676"/>
              <a:gd name="T18" fmla="*/ 15 w 118"/>
              <a:gd name="T19" fmla="*/ 543 h 676"/>
              <a:gd name="T20" fmla="*/ 15 w 118"/>
              <a:gd name="T21" fmla="*/ 587 h 676"/>
              <a:gd name="T22" fmla="*/ 0 w 118"/>
              <a:gd name="T23" fmla="*/ 631 h 676"/>
              <a:gd name="T24" fmla="*/ 0 w 118"/>
              <a:gd name="T25" fmla="*/ 675 h 6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8"/>
              <a:gd name="T40" fmla="*/ 0 h 676"/>
              <a:gd name="T41" fmla="*/ 118 w 118"/>
              <a:gd name="T42" fmla="*/ 676 h 6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8" h="676">
                <a:moveTo>
                  <a:pt x="113" y="0"/>
                </a:moveTo>
                <a:lnTo>
                  <a:pt x="117" y="46"/>
                </a:lnTo>
                <a:lnTo>
                  <a:pt x="117" y="104"/>
                </a:lnTo>
                <a:lnTo>
                  <a:pt x="117" y="148"/>
                </a:lnTo>
                <a:lnTo>
                  <a:pt x="102" y="192"/>
                </a:lnTo>
                <a:lnTo>
                  <a:pt x="73" y="251"/>
                </a:lnTo>
                <a:lnTo>
                  <a:pt x="59" y="309"/>
                </a:lnTo>
                <a:lnTo>
                  <a:pt x="44" y="368"/>
                </a:lnTo>
                <a:lnTo>
                  <a:pt x="29" y="455"/>
                </a:lnTo>
                <a:lnTo>
                  <a:pt x="15" y="543"/>
                </a:lnTo>
                <a:lnTo>
                  <a:pt x="15" y="587"/>
                </a:lnTo>
                <a:lnTo>
                  <a:pt x="0" y="631"/>
                </a:lnTo>
                <a:lnTo>
                  <a:pt x="0" y="67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8" name="Freeform 16"/>
          <p:cNvSpPr>
            <a:spLocks/>
          </p:cNvSpPr>
          <p:nvPr/>
        </p:nvSpPr>
        <p:spPr bwMode="auto">
          <a:xfrm>
            <a:off x="6400800" y="3352800"/>
            <a:ext cx="868363" cy="171450"/>
          </a:xfrm>
          <a:custGeom>
            <a:avLst/>
            <a:gdLst>
              <a:gd name="T0" fmla="*/ 0 w 547"/>
              <a:gd name="T1" fmla="*/ 0 h 108"/>
              <a:gd name="T2" fmla="*/ 19 w 547"/>
              <a:gd name="T3" fmla="*/ 48 h 108"/>
              <a:gd name="T4" fmla="*/ 77 w 547"/>
              <a:gd name="T5" fmla="*/ 92 h 108"/>
              <a:gd name="T6" fmla="*/ 121 w 547"/>
              <a:gd name="T7" fmla="*/ 107 h 108"/>
              <a:gd name="T8" fmla="*/ 165 w 547"/>
              <a:gd name="T9" fmla="*/ 107 h 108"/>
              <a:gd name="T10" fmla="*/ 224 w 547"/>
              <a:gd name="T11" fmla="*/ 107 h 108"/>
              <a:gd name="T12" fmla="*/ 282 w 547"/>
              <a:gd name="T13" fmla="*/ 107 h 108"/>
              <a:gd name="T14" fmla="*/ 341 w 547"/>
              <a:gd name="T15" fmla="*/ 107 h 108"/>
              <a:gd name="T16" fmla="*/ 399 w 547"/>
              <a:gd name="T17" fmla="*/ 107 h 108"/>
              <a:gd name="T18" fmla="*/ 458 w 547"/>
              <a:gd name="T19" fmla="*/ 92 h 108"/>
              <a:gd name="T20" fmla="*/ 502 w 547"/>
              <a:gd name="T21" fmla="*/ 63 h 108"/>
              <a:gd name="T22" fmla="*/ 546 w 547"/>
              <a:gd name="T23" fmla="*/ 48 h 1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7"/>
              <a:gd name="T37" fmla="*/ 0 h 108"/>
              <a:gd name="T38" fmla="*/ 547 w 547"/>
              <a:gd name="T39" fmla="*/ 108 h 1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7" h="108">
                <a:moveTo>
                  <a:pt x="0" y="0"/>
                </a:moveTo>
                <a:lnTo>
                  <a:pt x="19" y="48"/>
                </a:lnTo>
                <a:lnTo>
                  <a:pt x="77" y="92"/>
                </a:lnTo>
                <a:lnTo>
                  <a:pt x="121" y="107"/>
                </a:lnTo>
                <a:lnTo>
                  <a:pt x="165" y="107"/>
                </a:lnTo>
                <a:lnTo>
                  <a:pt x="224" y="107"/>
                </a:lnTo>
                <a:lnTo>
                  <a:pt x="282" y="107"/>
                </a:lnTo>
                <a:lnTo>
                  <a:pt x="341" y="107"/>
                </a:lnTo>
                <a:lnTo>
                  <a:pt x="399" y="107"/>
                </a:lnTo>
                <a:lnTo>
                  <a:pt x="458" y="92"/>
                </a:lnTo>
                <a:lnTo>
                  <a:pt x="502" y="63"/>
                </a:lnTo>
                <a:lnTo>
                  <a:pt x="546" y="4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89" name="Freeform 17"/>
          <p:cNvSpPr>
            <a:spLocks/>
          </p:cNvSpPr>
          <p:nvPr/>
        </p:nvSpPr>
        <p:spPr bwMode="auto">
          <a:xfrm>
            <a:off x="2286000" y="2362200"/>
            <a:ext cx="150813" cy="581025"/>
          </a:xfrm>
          <a:custGeom>
            <a:avLst/>
            <a:gdLst>
              <a:gd name="T0" fmla="*/ 0 w 95"/>
              <a:gd name="T1" fmla="*/ 0 h 366"/>
              <a:gd name="T2" fmla="*/ 20 w 95"/>
              <a:gd name="T3" fmla="*/ 57 h 366"/>
              <a:gd name="T4" fmla="*/ 20 w 95"/>
              <a:gd name="T5" fmla="*/ 101 h 366"/>
              <a:gd name="T6" fmla="*/ 35 w 95"/>
              <a:gd name="T7" fmla="*/ 145 h 366"/>
              <a:gd name="T8" fmla="*/ 35 w 95"/>
              <a:gd name="T9" fmla="*/ 189 h 366"/>
              <a:gd name="T10" fmla="*/ 50 w 95"/>
              <a:gd name="T11" fmla="*/ 233 h 366"/>
              <a:gd name="T12" fmla="*/ 64 w 95"/>
              <a:gd name="T13" fmla="*/ 277 h 366"/>
              <a:gd name="T14" fmla="*/ 79 w 95"/>
              <a:gd name="T15" fmla="*/ 321 h 366"/>
              <a:gd name="T16" fmla="*/ 94 w 95"/>
              <a:gd name="T17" fmla="*/ 365 h 3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
              <a:gd name="T28" fmla="*/ 0 h 366"/>
              <a:gd name="T29" fmla="*/ 95 w 95"/>
              <a:gd name="T30" fmla="*/ 366 h 3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 h="366">
                <a:moveTo>
                  <a:pt x="0" y="0"/>
                </a:moveTo>
                <a:lnTo>
                  <a:pt x="20" y="57"/>
                </a:lnTo>
                <a:lnTo>
                  <a:pt x="20" y="101"/>
                </a:lnTo>
                <a:lnTo>
                  <a:pt x="35" y="145"/>
                </a:lnTo>
                <a:lnTo>
                  <a:pt x="35" y="189"/>
                </a:lnTo>
                <a:lnTo>
                  <a:pt x="50" y="233"/>
                </a:lnTo>
                <a:lnTo>
                  <a:pt x="64" y="277"/>
                </a:lnTo>
                <a:lnTo>
                  <a:pt x="79" y="321"/>
                </a:lnTo>
                <a:lnTo>
                  <a:pt x="94" y="36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0" name="Freeform 18"/>
          <p:cNvSpPr>
            <a:spLocks/>
          </p:cNvSpPr>
          <p:nvPr/>
        </p:nvSpPr>
        <p:spPr bwMode="auto">
          <a:xfrm>
            <a:off x="2667000" y="2209800"/>
            <a:ext cx="47625" cy="709613"/>
          </a:xfrm>
          <a:custGeom>
            <a:avLst/>
            <a:gdLst>
              <a:gd name="T0" fmla="*/ 0 w 30"/>
              <a:gd name="T1" fmla="*/ 0 h 447"/>
              <a:gd name="T2" fmla="*/ 0 w 30"/>
              <a:gd name="T3" fmla="*/ 66 h 447"/>
              <a:gd name="T4" fmla="*/ 15 w 30"/>
              <a:gd name="T5" fmla="*/ 124 h 447"/>
              <a:gd name="T6" fmla="*/ 15 w 30"/>
              <a:gd name="T7" fmla="*/ 168 h 447"/>
              <a:gd name="T8" fmla="*/ 15 w 30"/>
              <a:gd name="T9" fmla="*/ 212 h 447"/>
              <a:gd name="T10" fmla="*/ 15 w 30"/>
              <a:gd name="T11" fmla="*/ 270 h 447"/>
              <a:gd name="T12" fmla="*/ 15 w 30"/>
              <a:gd name="T13" fmla="*/ 314 h 447"/>
              <a:gd name="T14" fmla="*/ 29 w 30"/>
              <a:gd name="T15" fmla="*/ 358 h 447"/>
              <a:gd name="T16" fmla="*/ 29 w 30"/>
              <a:gd name="T17" fmla="*/ 402 h 447"/>
              <a:gd name="T18" fmla="*/ 29 w 30"/>
              <a:gd name="T19" fmla="*/ 446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47"/>
              <a:gd name="T32" fmla="*/ 30 w 30"/>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47">
                <a:moveTo>
                  <a:pt x="0" y="0"/>
                </a:moveTo>
                <a:lnTo>
                  <a:pt x="0" y="66"/>
                </a:lnTo>
                <a:lnTo>
                  <a:pt x="15" y="124"/>
                </a:lnTo>
                <a:lnTo>
                  <a:pt x="15" y="168"/>
                </a:lnTo>
                <a:lnTo>
                  <a:pt x="15" y="212"/>
                </a:lnTo>
                <a:lnTo>
                  <a:pt x="15" y="270"/>
                </a:lnTo>
                <a:lnTo>
                  <a:pt x="15" y="314"/>
                </a:lnTo>
                <a:lnTo>
                  <a:pt x="29" y="358"/>
                </a:lnTo>
                <a:lnTo>
                  <a:pt x="29" y="402"/>
                </a:lnTo>
                <a:lnTo>
                  <a:pt x="29" y="44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1" name="Freeform 19"/>
          <p:cNvSpPr>
            <a:spLocks/>
          </p:cNvSpPr>
          <p:nvPr/>
        </p:nvSpPr>
        <p:spPr bwMode="auto">
          <a:xfrm>
            <a:off x="2667000" y="2616200"/>
            <a:ext cx="1093788" cy="52388"/>
          </a:xfrm>
          <a:custGeom>
            <a:avLst/>
            <a:gdLst>
              <a:gd name="T0" fmla="*/ 0 w 689"/>
              <a:gd name="T1" fmla="*/ 32 h 33"/>
              <a:gd name="T2" fmla="*/ 102 w 689"/>
              <a:gd name="T3" fmla="*/ 14 h 33"/>
              <a:gd name="T4" fmla="*/ 190 w 689"/>
              <a:gd name="T5" fmla="*/ 14 h 33"/>
              <a:gd name="T6" fmla="*/ 307 w 689"/>
              <a:gd name="T7" fmla="*/ 0 h 33"/>
              <a:gd name="T8" fmla="*/ 351 w 689"/>
              <a:gd name="T9" fmla="*/ 0 h 33"/>
              <a:gd name="T10" fmla="*/ 410 w 689"/>
              <a:gd name="T11" fmla="*/ 0 h 33"/>
              <a:gd name="T12" fmla="*/ 498 w 689"/>
              <a:gd name="T13" fmla="*/ 0 h 33"/>
              <a:gd name="T14" fmla="*/ 585 w 689"/>
              <a:gd name="T15" fmla="*/ 0 h 33"/>
              <a:gd name="T16" fmla="*/ 644 w 689"/>
              <a:gd name="T17" fmla="*/ 0 h 33"/>
              <a:gd name="T18" fmla="*/ 688 w 689"/>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33"/>
              <a:gd name="T32" fmla="*/ 689 w 689"/>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33">
                <a:moveTo>
                  <a:pt x="0" y="32"/>
                </a:moveTo>
                <a:lnTo>
                  <a:pt x="102" y="14"/>
                </a:lnTo>
                <a:lnTo>
                  <a:pt x="190" y="14"/>
                </a:lnTo>
                <a:lnTo>
                  <a:pt x="307" y="0"/>
                </a:lnTo>
                <a:lnTo>
                  <a:pt x="351" y="0"/>
                </a:lnTo>
                <a:lnTo>
                  <a:pt x="410" y="0"/>
                </a:lnTo>
                <a:lnTo>
                  <a:pt x="498" y="0"/>
                </a:lnTo>
                <a:lnTo>
                  <a:pt x="585" y="0"/>
                </a:lnTo>
                <a:lnTo>
                  <a:pt x="644" y="0"/>
                </a:lnTo>
                <a:lnTo>
                  <a:pt x="688"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2" name="Freeform 20"/>
          <p:cNvSpPr>
            <a:spLocks/>
          </p:cNvSpPr>
          <p:nvPr/>
        </p:nvSpPr>
        <p:spPr bwMode="auto">
          <a:xfrm>
            <a:off x="3733800" y="2133600"/>
            <a:ext cx="26988" cy="809625"/>
          </a:xfrm>
          <a:custGeom>
            <a:avLst/>
            <a:gdLst>
              <a:gd name="T0" fmla="*/ 0 w 17"/>
              <a:gd name="T1" fmla="*/ 0 h 510"/>
              <a:gd name="T2" fmla="*/ 16 w 17"/>
              <a:gd name="T3" fmla="*/ 70 h 510"/>
              <a:gd name="T4" fmla="*/ 16 w 17"/>
              <a:gd name="T5" fmla="*/ 128 h 510"/>
              <a:gd name="T6" fmla="*/ 16 w 17"/>
              <a:gd name="T7" fmla="*/ 172 h 510"/>
              <a:gd name="T8" fmla="*/ 16 w 17"/>
              <a:gd name="T9" fmla="*/ 216 h 510"/>
              <a:gd name="T10" fmla="*/ 16 w 17"/>
              <a:gd name="T11" fmla="*/ 275 h 510"/>
              <a:gd name="T12" fmla="*/ 16 w 17"/>
              <a:gd name="T13" fmla="*/ 333 h 510"/>
              <a:gd name="T14" fmla="*/ 16 w 17"/>
              <a:gd name="T15" fmla="*/ 377 h 510"/>
              <a:gd name="T16" fmla="*/ 16 w 17"/>
              <a:gd name="T17" fmla="*/ 421 h 510"/>
              <a:gd name="T18" fmla="*/ 1 w 17"/>
              <a:gd name="T19" fmla="*/ 465 h 510"/>
              <a:gd name="T20" fmla="*/ 1 w 17"/>
              <a:gd name="T21" fmla="*/ 509 h 5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510"/>
              <a:gd name="T35" fmla="*/ 17 w 17"/>
              <a:gd name="T36" fmla="*/ 510 h 5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510">
                <a:moveTo>
                  <a:pt x="0" y="0"/>
                </a:moveTo>
                <a:lnTo>
                  <a:pt x="16" y="70"/>
                </a:lnTo>
                <a:lnTo>
                  <a:pt x="16" y="128"/>
                </a:lnTo>
                <a:lnTo>
                  <a:pt x="16" y="172"/>
                </a:lnTo>
                <a:lnTo>
                  <a:pt x="16" y="216"/>
                </a:lnTo>
                <a:lnTo>
                  <a:pt x="16" y="275"/>
                </a:lnTo>
                <a:lnTo>
                  <a:pt x="16" y="333"/>
                </a:lnTo>
                <a:lnTo>
                  <a:pt x="16" y="377"/>
                </a:lnTo>
                <a:lnTo>
                  <a:pt x="16" y="421"/>
                </a:lnTo>
                <a:lnTo>
                  <a:pt x="1" y="465"/>
                </a:lnTo>
                <a:lnTo>
                  <a:pt x="1" y="509"/>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3" name="Freeform 21"/>
          <p:cNvSpPr>
            <a:spLocks/>
          </p:cNvSpPr>
          <p:nvPr/>
        </p:nvSpPr>
        <p:spPr bwMode="auto">
          <a:xfrm>
            <a:off x="4154488" y="2209800"/>
            <a:ext cx="38100" cy="663575"/>
          </a:xfrm>
          <a:custGeom>
            <a:avLst/>
            <a:gdLst>
              <a:gd name="T0" fmla="*/ 23 w 24"/>
              <a:gd name="T1" fmla="*/ 0 h 418"/>
              <a:gd name="T2" fmla="*/ 0 w 24"/>
              <a:gd name="T3" fmla="*/ 124 h 418"/>
              <a:gd name="T4" fmla="*/ 0 w 24"/>
              <a:gd name="T5" fmla="*/ 168 h 418"/>
              <a:gd name="T6" fmla="*/ 0 w 24"/>
              <a:gd name="T7" fmla="*/ 227 h 418"/>
              <a:gd name="T8" fmla="*/ 0 w 24"/>
              <a:gd name="T9" fmla="*/ 285 h 418"/>
              <a:gd name="T10" fmla="*/ 0 w 24"/>
              <a:gd name="T11" fmla="*/ 329 h 418"/>
              <a:gd name="T12" fmla="*/ 0 w 24"/>
              <a:gd name="T13" fmla="*/ 373 h 418"/>
              <a:gd name="T14" fmla="*/ 0 w 24"/>
              <a:gd name="T15" fmla="*/ 417 h 418"/>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18"/>
              <a:gd name="T26" fmla="*/ 24 w 24"/>
              <a:gd name="T27" fmla="*/ 418 h 4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18">
                <a:moveTo>
                  <a:pt x="23" y="0"/>
                </a:moveTo>
                <a:lnTo>
                  <a:pt x="0" y="124"/>
                </a:lnTo>
                <a:lnTo>
                  <a:pt x="0" y="168"/>
                </a:lnTo>
                <a:lnTo>
                  <a:pt x="0" y="227"/>
                </a:lnTo>
                <a:lnTo>
                  <a:pt x="0" y="285"/>
                </a:lnTo>
                <a:lnTo>
                  <a:pt x="0" y="329"/>
                </a:lnTo>
                <a:lnTo>
                  <a:pt x="0" y="373"/>
                </a:lnTo>
                <a:lnTo>
                  <a:pt x="0" y="417"/>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4" name="Freeform 22"/>
          <p:cNvSpPr>
            <a:spLocks/>
          </p:cNvSpPr>
          <p:nvPr/>
        </p:nvSpPr>
        <p:spPr bwMode="auto">
          <a:xfrm>
            <a:off x="4191000" y="2406650"/>
            <a:ext cx="800100" cy="396875"/>
          </a:xfrm>
          <a:custGeom>
            <a:avLst/>
            <a:gdLst>
              <a:gd name="T0" fmla="*/ 0 w 504"/>
              <a:gd name="T1" fmla="*/ 68 h 250"/>
              <a:gd name="T2" fmla="*/ 0 w 504"/>
              <a:gd name="T3" fmla="*/ 68 h 250"/>
              <a:gd name="T4" fmla="*/ 20 w 504"/>
              <a:gd name="T5" fmla="*/ 15 h 250"/>
              <a:gd name="T6" fmla="*/ 64 w 504"/>
              <a:gd name="T7" fmla="*/ 0 h 250"/>
              <a:gd name="T8" fmla="*/ 108 w 504"/>
              <a:gd name="T9" fmla="*/ 0 h 250"/>
              <a:gd name="T10" fmla="*/ 167 w 504"/>
              <a:gd name="T11" fmla="*/ 0 h 250"/>
              <a:gd name="T12" fmla="*/ 211 w 504"/>
              <a:gd name="T13" fmla="*/ 0 h 250"/>
              <a:gd name="T14" fmla="*/ 255 w 504"/>
              <a:gd name="T15" fmla="*/ 0 h 250"/>
              <a:gd name="T16" fmla="*/ 299 w 504"/>
              <a:gd name="T17" fmla="*/ 0 h 250"/>
              <a:gd name="T18" fmla="*/ 357 w 504"/>
              <a:gd name="T19" fmla="*/ 15 h 250"/>
              <a:gd name="T20" fmla="*/ 401 w 504"/>
              <a:gd name="T21" fmla="*/ 44 h 250"/>
              <a:gd name="T22" fmla="*/ 445 w 504"/>
              <a:gd name="T23" fmla="*/ 73 h 250"/>
              <a:gd name="T24" fmla="*/ 460 w 504"/>
              <a:gd name="T25" fmla="*/ 117 h 250"/>
              <a:gd name="T26" fmla="*/ 474 w 504"/>
              <a:gd name="T27" fmla="*/ 161 h 250"/>
              <a:gd name="T28" fmla="*/ 489 w 504"/>
              <a:gd name="T29" fmla="*/ 205 h 250"/>
              <a:gd name="T30" fmla="*/ 503 w 504"/>
              <a:gd name="T31" fmla="*/ 249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4"/>
              <a:gd name="T49" fmla="*/ 0 h 250"/>
              <a:gd name="T50" fmla="*/ 504 w 504"/>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4" h="250">
                <a:moveTo>
                  <a:pt x="0" y="68"/>
                </a:moveTo>
                <a:lnTo>
                  <a:pt x="0" y="68"/>
                </a:lnTo>
                <a:lnTo>
                  <a:pt x="20" y="15"/>
                </a:lnTo>
                <a:lnTo>
                  <a:pt x="64" y="0"/>
                </a:lnTo>
                <a:lnTo>
                  <a:pt x="108" y="0"/>
                </a:lnTo>
                <a:lnTo>
                  <a:pt x="167" y="0"/>
                </a:lnTo>
                <a:lnTo>
                  <a:pt x="211" y="0"/>
                </a:lnTo>
                <a:lnTo>
                  <a:pt x="255" y="0"/>
                </a:lnTo>
                <a:lnTo>
                  <a:pt x="299" y="0"/>
                </a:lnTo>
                <a:lnTo>
                  <a:pt x="357" y="15"/>
                </a:lnTo>
                <a:lnTo>
                  <a:pt x="401" y="44"/>
                </a:lnTo>
                <a:lnTo>
                  <a:pt x="445" y="73"/>
                </a:lnTo>
                <a:lnTo>
                  <a:pt x="460" y="117"/>
                </a:lnTo>
                <a:lnTo>
                  <a:pt x="474" y="161"/>
                </a:lnTo>
                <a:lnTo>
                  <a:pt x="489" y="205"/>
                </a:lnTo>
                <a:lnTo>
                  <a:pt x="503" y="249"/>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5" name="Freeform 23"/>
          <p:cNvSpPr>
            <a:spLocks/>
          </p:cNvSpPr>
          <p:nvPr/>
        </p:nvSpPr>
        <p:spPr bwMode="auto">
          <a:xfrm>
            <a:off x="5334000" y="2616200"/>
            <a:ext cx="935038" cy="280988"/>
          </a:xfrm>
          <a:custGeom>
            <a:avLst/>
            <a:gdLst>
              <a:gd name="T0" fmla="*/ 0 w 589"/>
              <a:gd name="T1" fmla="*/ 176 h 177"/>
              <a:gd name="T2" fmla="*/ 3 w 589"/>
              <a:gd name="T3" fmla="*/ 132 h 177"/>
              <a:gd name="T4" fmla="*/ 32 w 589"/>
              <a:gd name="T5" fmla="*/ 88 h 177"/>
              <a:gd name="T6" fmla="*/ 76 w 589"/>
              <a:gd name="T7" fmla="*/ 58 h 177"/>
              <a:gd name="T8" fmla="*/ 120 w 589"/>
              <a:gd name="T9" fmla="*/ 29 h 177"/>
              <a:gd name="T10" fmla="*/ 164 w 589"/>
              <a:gd name="T11" fmla="*/ 29 h 177"/>
              <a:gd name="T12" fmla="*/ 208 w 589"/>
              <a:gd name="T13" fmla="*/ 14 h 177"/>
              <a:gd name="T14" fmla="*/ 266 w 589"/>
              <a:gd name="T15" fmla="*/ 14 h 177"/>
              <a:gd name="T16" fmla="*/ 310 w 589"/>
              <a:gd name="T17" fmla="*/ 14 h 177"/>
              <a:gd name="T18" fmla="*/ 354 w 589"/>
              <a:gd name="T19" fmla="*/ 14 h 177"/>
              <a:gd name="T20" fmla="*/ 398 w 589"/>
              <a:gd name="T21" fmla="*/ 14 h 177"/>
              <a:gd name="T22" fmla="*/ 442 w 589"/>
              <a:gd name="T23" fmla="*/ 14 h 177"/>
              <a:gd name="T24" fmla="*/ 500 w 589"/>
              <a:gd name="T25" fmla="*/ 14 h 177"/>
              <a:gd name="T26" fmla="*/ 544 w 589"/>
              <a:gd name="T27" fmla="*/ 0 h 177"/>
              <a:gd name="T28" fmla="*/ 588 w 589"/>
              <a:gd name="T29" fmla="*/ 0 h 1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9"/>
              <a:gd name="T46" fmla="*/ 0 h 177"/>
              <a:gd name="T47" fmla="*/ 589 w 589"/>
              <a:gd name="T48" fmla="*/ 177 h 1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9" h="177">
                <a:moveTo>
                  <a:pt x="0" y="176"/>
                </a:moveTo>
                <a:lnTo>
                  <a:pt x="3" y="132"/>
                </a:lnTo>
                <a:lnTo>
                  <a:pt x="32" y="88"/>
                </a:lnTo>
                <a:lnTo>
                  <a:pt x="76" y="58"/>
                </a:lnTo>
                <a:lnTo>
                  <a:pt x="120" y="29"/>
                </a:lnTo>
                <a:lnTo>
                  <a:pt x="164" y="29"/>
                </a:lnTo>
                <a:lnTo>
                  <a:pt x="208" y="14"/>
                </a:lnTo>
                <a:lnTo>
                  <a:pt x="266" y="14"/>
                </a:lnTo>
                <a:lnTo>
                  <a:pt x="310" y="14"/>
                </a:lnTo>
                <a:lnTo>
                  <a:pt x="354" y="14"/>
                </a:lnTo>
                <a:lnTo>
                  <a:pt x="398" y="14"/>
                </a:lnTo>
                <a:lnTo>
                  <a:pt x="442" y="14"/>
                </a:lnTo>
                <a:lnTo>
                  <a:pt x="500" y="14"/>
                </a:lnTo>
                <a:lnTo>
                  <a:pt x="544" y="0"/>
                </a:lnTo>
                <a:lnTo>
                  <a:pt x="588"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6" name="Freeform 24"/>
          <p:cNvSpPr>
            <a:spLocks/>
          </p:cNvSpPr>
          <p:nvPr/>
        </p:nvSpPr>
        <p:spPr bwMode="auto">
          <a:xfrm>
            <a:off x="6172200" y="2209800"/>
            <a:ext cx="120650" cy="663575"/>
          </a:xfrm>
          <a:custGeom>
            <a:avLst/>
            <a:gdLst>
              <a:gd name="T0" fmla="*/ 0 w 76"/>
              <a:gd name="T1" fmla="*/ 0 h 418"/>
              <a:gd name="T2" fmla="*/ 31 w 76"/>
              <a:gd name="T3" fmla="*/ 51 h 418"/>
              <a:gd name="T4" fmla="*/ 46 w 76"/>
              <a:gd name="T5" fmla="*/ 95 h 418"/>
              <a:gd name="T6" fmla="*/ 46 w 76"/>
              <a:gd name="T7" fmla="*/ 139 h 418"/>
              <a:gd name="T8" fmla="*/ 60 w 76"/>
              <a:gd name="T9" fmla="*/ 183 h 418"/>
              <a:gd name="T10" fmla="*/ 60 w 76"/>
              <a:gd name="T11" fmla="*/ 227 h 418"/>
              <a:gd name="T12" fmla="*/ 60 w 76"/>
              <a:gd name="T13" fmla="*/ 285 h 418"/>
              <a:gd name="T14" fmla="*/ 60 w 76"/>
              <a:gd name="T15" fmla="*/ 329 h 418"/>
              <a:gd name="T16" fmla="*/ 75 w 76"/>
              <a:gd name="T17" fmla="*/ 373 h 418"/>
              <a:gd name="T18" fmla="*/ 75 w 76"/>
              <a:gd name="T19" fmla="*/ 417 h 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418"/>
              <a:gd name="T32" fmla="*/ 76 w 76"/>
              <a:gd name="T33" fmla="*/ 418 h 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418">
                <a:moveTo>
                  <a:pt x="0" y="0"/>
                </a:moveTo>
                <a:lnTo>
                  <a:pt x="31" y="51"/>
                </a:lnTo>
                <a:lnTo>
                  <a:pt x="46" y="95"/>
                </a:lnTo>
                <a:lnTo>
                  <a:pt x="46" y="139"/>
                </a:lnTo>
                <a:lnTo>
                  <a:pt x="60" y="183"/>
                </a:lnTo>
                <a:lnTo>
                  <a:pt x="60" y="227"/>
                </a:lnTo>
                <a:lnTo>
                  <a:pt x="60" y="285"/>
                </a:lnTo>
                <a:lnTo>
                  <a:pt x="60" y="329"/>
                </a:lnTo>
                <a:lnTo>
                  <a:pt x="75" y="373"/>
                </a:lnTo>
                <a:lnTo>
                  <a:pt x="75" y="417"/>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7" name="Freeform 25"/>
          <p:cNvSpPr>
            <a:spLocks/>
          </p:cNvSpPr>
          <p:nvPr/>
        </p:nvSpPr>
        <p:spPr bwMode="auto">
          <a:xfrm>
            <a:off x="6553200" y="2057400"/>
            <a:ext cx="87313" cy="769938"/>
          </a:xfrm>
          <a:custGeom>
            <a:avLst/>
            <a:gdLst>
              <a:gd name="T0" fmla="*/ 0 w 55"/>
              <a:gd name="T1" fmla="*/ 0 h 485"/>
              <a:gd name="T2" fmla="*/ 11 w 55"/>
              <a:gd name="T3" fmla="*/ 44 h 485"/>
              <a:gd name="T4" fmla="*/ 11 w 55"/>
              <a:gd name="T5" fmla="*/ 103 h 485"/>
              <a:gd name="T6" fmla="*/ 11 w 55"/>
              <a:gd name="T7" fmla="*/ 220 h 485"/>
              <a:gd name="T8" fmla="*/ 11 w 55"/>
              <a:gd name="T9" fmla="*/ 308 h 485"/>
              <a:gd name="T10" fmla="*/ 25 w 55"/>
              <a:gd name="T11" fmla="*/ 352 h 485"/>
              <a:gd name="T12" fmla="*/ 25 w 55"/>
              <a:gd name="T13" fmla="*/ 396 h 485"/>
              <a:gd name="T14" fmla="*/ 40 w 55"/>
              <a:gd name="T15" fmla="*/ 440 h 485"/>
              <a:gd name="T16" fmla="*/ 54 w 55"/>
              <a:gd name="T17" fmla="*/ 484 h 4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
              <a:gd name="T28" fmla="*/ 0 h 485"/>
              <a:gd name="T29" fmla="*/ 55 w 55"/>
              <a:gd name="T30" fmla="*/ 485 h 4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 h="485">
                <a:moveTo>
                  <a:pt x="0" y="0"/>
                </a:moveTo>
                <a:lnTo>
                  <a:pt x="11" y="44"/>
                </a:lnTo>
                <a:lnTo>
                  <a:pt x="11" y="103"/>
                </a:lnTo>
                <a:lnTo>
                  <a:pt x="11" y="220"/>
                </a:lnTo>
                <a:lnTo>
                  <a:pt x="11" y="308"/>
                </a:lnTo>
                <a:lnTo>
                  <a:pt x="25" y="352"/>
                </a:lnTo>
                <a:lnTo>
                  <a:pt x="25" y="396"/>
                </a:lnTo>
                <a:lnTo>
                  <a:pt x="40" y="440"/>
                </a:lnTo>
                <a:lnTo>
                  <a:pt x="54" y="48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8" name="Freeform 26"/>
          <p:cNvSpPr>
            <a:spLocks/>
          </p:cNvSpPr>
          <p:nvPr/>
        </p:nvSpPr>
        <p:spPr bwMode="auto">
          <a:xfrm>
            <a:off x="6629400" y="2570163"/>
            <a:ext cx="661988" cy="93662"/>
          </a:xfrm>
          <a:custGeom>
            <a:avLst/>
            <a:gdLst>
              <a:gd name="T0" fmla="*/ 0 w 417"/>
              <a:gd name="T1" fmla="*/ 13 h 59"/>
              <a:gd name="T2" fmla="*/ 50 w 417"/>
              <a:gd name="T3" fmla="*/ 0 h 59"/>
              <a:gd name="T4" fmla="*/ 94 w 417"/>
              <a:gd name="T5" fmla="*/ 0 h 59"/>
              <a:gd name="T6" fmla="*/ 138 w 417"/>
              <a:gd name="T7" fmla="*/ 0 h 59"/>
              <a:gd name="T8" fmla="*/ 182 w 417"/>
              <a:gd name="T9" fmla="*/ 14 h 59"/>
              <a:gd name="T10" fmla="*/ 226 w 417"/>
              <a:gd name="T11" fmla="*/ 29 h 59"/>
              <a:gd name="T12" fmla="*/ 270 w 417"/>
              <a:gd name="T13" fmla="*/ 58 h 59"/>
              <a:gd name="T14" fmla="*/ 314 w 417"/>
              <a:gd name="T15" fmla="*/ 58 h 59"/>
              <a:gd name="T16" fmla="*/ 372 w 417"/>
              <a:gd name="T17" fmla="*/ 58 h 59"/>
              <a:gd name="T18" fmla="*/ 416 w 417"/>
              <a:gd name="T19" fmla="*/ 58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7"/>
              <a:gd name="T31" fmla="*/ 0 h 59"/>
              <a:gd name="T32" fmla="*/ 417 w 417"/>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7" h="59">
                <a:moveTo>
                  <a:pt x="0" y="13"/>
                </a:moveTo>
                <a:lnTo>
                  <a:pt x="50" y="0"/>
                </a:lnTo>
                <a:lnTo>
                  <a:pt x="94" y="0"/>
                </a:lnTo>
                <a:lnTo>
                  <a:pt x="138" y="0"/>
                </a:lnTo>
                <a:lnTo>
                  <a:pt x="182" y="14"/>
                </a:lnTo>
                <a:lnTo>
                  <a:pt x="226" y="29"/>
                </a:lnTo>
                <a:lnTo>
                  <a:pt x="270" y="58"/>
                </a:lnTo>
                <a:lnTo>
                  <a:pt x="314" y="58"/>
                </a:lnTo>
                <a:lnTo>
                  <a:pt x="372" y="58"/>
                </a:lnTo>
                <a:lnTo>
                  <a:pt x="416" y="58"/>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699" name="Freeform 27"/>
          <p:cNvSpPr>
            <a:spLocks/>
          </p:cNvSpPr>
          <p:nvPr/>
        </p:nvSpPr>
        <p:spPr bwMode="auto">
          <a:xfrm>
            <a:off x="914400" y="2438400"/>
            <a:ext cx="1373188" cy="179388"/>
          </a:xfrm>
          <a:custGeom>
            <a:avLst/>
            <a:gdLst>
              <a:gd name="T0" fmla="*/ 0 w 865"/>
              <a:gd name="T1" fmla="*/ 96 h 113"/>
              <a:gd name="T2" fmla="*/ 109 w 865"/>
              <a:gd name="T3" fmla="*/ 112 h 113"/>
              <a:gd name="T4" fmla="*/ 226 w 865"/>
              <a:gd name="T5" fmla="*/ 112 h 113"/>
              <a:gd name="T6" fmla="*/ 284 w 865"/>
              <a:gd name="T7" fmla="*/ 112 h 113"/>
              <a:gd name="T8" fmla="*/ 328 w 865"/>
              <a:gd name="T9" fmla="*/ 112 h 113"/>
              <a:gd name="T10" fmla="*/ 387 w 865"/>
              <a:gd name="T11" fmla="*/ 112 h 113"/>
              <a:gd name="T12" fmla="*/ 445 w 865"/>
              <a:gd name="T13" fmla="*/ 112 h 113"/>
              <a:gd name="T14" fmla="*/ 504 w 865"/>
              <a:gd name="T15" fmla="*/ 112 h 113"/>
              <a:gd name="T16" fmla="*/ 563 w 865"/>
              <a:gd name="T17" fmla="*/ 112 h 113"/>
              <a:gd name="T18" fmla="*/ 621 w 865"/>
              <a:gd name="T19" fmla="*/ 97 h 113"/>
              <a:gd name="T20" fmla="*/ 680 w 865"/>
              <a:gd name="T21" fmla="*/ 83 h 113"/>
              <a:gd name="T22" fmla="*/ 738 w 865"/>
              <a:gd name="T23" fmla="*/ 53 h 113"/>
              <a:gd name="T24" fmla="*/ 797 w 865"/>
              <a:gd name="T25" fmla="*/ 39 h 113"/>
              <a:gd name="T26" fmla="*/ 841 w 865"/>
              <a:gd name="T27" fmla="*/ 24 h 113"/>
              <a:gd name="T28" fmla="*/ 864 w 865"/>
              <a:gd name="T29" fmla="*/ 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5"/>
              <a:gd name="T46" fmla="*/ 0 h 113"/>
              <a:gd name="T47" fmla="*/ 865 w 865"/>
              <a:gd name="T48" fmla="*/ 113 h 1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5" h="113">
                <a:moveTo>
                  <a:pt x="0" y="96"/>
                </a:moveTo>
                <a:lnTo>
                  <a:pt x="109" y="112"/>
                </a:lnTo>
                <a:lnTo>
                  <a:pt x="226" y="112"/>
                </a:lnTo>
                <a:lnTo>
                  <a:pt x="284" y="112"/>
                </a:lnTo>
                <a:lnTo>
                  <a:pt x="328" y="112"/>
                </a:lnTo>
                <a:lnTo>
                  <a:pt x="387" y="112"/>
                </a:lnTo>
                <a:lnTo>
                  <a:pt x="445" y="112"/>
                </a:lnTo>
                <a:lnTo>
                  <a:pt x="504" y="112"/>
                </a:lnTo>
                <a:lnTo>
                  <a:pt x="563" y="112"/>
                </a:lnTo>
                <a:lnTo>
                  <a:pt x="621" y="97"/>
                </a:lnTo>
                <a:lnTo>
                  <a:pt x="680" y="83"/>
                </a:lnTo>
                <a:lnTo>
                  <a:pt x="738" y="53"/>
                </a:lnTo>
                <a:lnTo>
                  <a:pt x="797" y="39"/>
                </a:lnTo>
                <a:lnTo>
                  <a:pt x="841" y="24"/>
                </a:lnTo>
                <a:lnTo>
                  <a:pt x="864"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0" name="Freeform 28"/>
          <p:cNvSpPr>
            <a:spLocks/>
          </p:cNvSpPr>
          <p:nvPr/>
        </p:nvSpPr>
        <p:spPr bwMode="auto">
          <a:xfrm>
            <a:off x="2667000" y="2336800"/>
            <a:ext cx="1093788" cy="103188"/>
          </a:xfrm>
          <a:custGeom>
            <a:avLst/>
            <a:gdLst>
              <a:gd name="T0" fmla="*/ 0 w 689"/>
              <a:gd name="T1" fmla="*/ 64 h 65"/>
              <a:gd name="T2" fmla="*/ 44 w 689"/>
              <a:gd name="T3" fmla="*/ 59 h 65"/>
              <a:gd name="T4" fmla="*/ 102 w 689"/>
              <a:gd name="T5" fmla="*/ 59 h 65"/>
              <a:gd name="T6" fmla="*/ 146 w 689"/>
              <a:gd name="T7" fmla="*/ 59 h 65"/>
              <a:gd name="T8" fmla="*/ 190 w 689"/>
              <a:gd name="T9" fmla="*/ 59 h 65"/>
              <a:gd name="T10" fmla="*/ 234 w 689"/>
              <a:gd name="T11" fmla="*/ 44 h 65"/>
              <a:gd name="T12" fmla="*/ 278 w 689"/>
              <a:gd name="T13" fmla="*/ 15 h 65"/>
              <a:gd name="T14" fmla="*/ 337 w 689"/>
              <a:gd name="T15" fmla="*/ 15 h 65"/>
              <a:gd name="T16" fmla="*/ 424 w 689"/>
              <a:gd name="T17" fmla="*/ 0 h 65"/>
              <a:gd name="T18" fmla="*/ 512 w 689"/>
              <a:gd name="T19" fmla="*/ 0 h 65"/>
              <a:gd name="T20" fmla="*/ 600 w 689"/>
              <a:gd name="T21" fmla="*/ 0 h 65"/>
              <a:gd name="T22" fmla="*/ 644 w 689"/>
              <a:gd name="T23" fmla="*/ 0 h 65"/>
              <a:gd name="T24" fmla="*/ 688 w 689"/>
              <a:gd name="T25" fmla="*/ 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9"/>
              <a:gd name="T40" fmla="*/ 0 h 65"/>
              <a:gd name="T41" fmla="*/ 689 w 689"/>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9" h="65">
                <a:moveTo>
                  <a:pt x="0" y="64"/>
                </a:moveTo>
                <a:lnTo>
                  <a:pt x="44" y="59"/>
                </a:lnTo>
                <a:lnTo>
                  <a:pt x="102" y="59"/>
                </a:lnTo>
                <a:lnTo>
                  <a:pt x="146" y="59"/>
                </a:lnTo>
                <a:lnTo>
                  <a:pt x="190" y="59"/>
                </a:lnTo>
                <a:lnTo>
                  <a:pt x="234" y="44"/>
                </a:lnTo>
                <a:lnTo>
                  <a:pt x="278" y="15"/>
                </a:lnTo>
                <a:lnTo>
                  <a:pt x="337" y="15"/>
                </a:lnTo>
                <a:lnTo>
                  <a:pt x="424" y="0"/>
                </a:lnTo>
                <a:lnTo>
                  <a:pt x="512" y="0"/>
                </a:lnTo>
                <a:lnTo>
                  <a:pt x="600" y="0"/>
                </a:lnTo>
                <a:lnTo>
                  <a:pt x="644" y="0"/>
                </a:lnTo>
                <a:lnTo>
                  <a:pt x="688"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1" name="Freeform 29"/>
          <p:cNvSpPr>
            <a:spLocks/>
          </p:cNvSpPr>
          <p:nvPr/>
        </p:nvSpPr>
        <p:spPr bwMode="auto">
          <a:xfrm>
            <a:off x="4191000" y="2266950"/>
            <a:ext cx="2032000" cy="95250"/>
          </a:xfrm>
          <a:custGeom>
            <a:avLst/>
            <a:gdLst>
              <a:gd name="T0" fmla="*/ 0 w 1280"/>
              <a:gd name="T1" fmla="*/ 12 h 60"/>
              <a:gd name="T2" fmla="*/ 50 w 1280"/>
              <a:gd name="T3" fmla="*/ 0 h 60"/>
              <a:gd name="T4" fmla="*/ 94 w 1280"/>
              <a:gd name="T5" fmla="*/ 0 h 60"/>
              <a:gd name="T6" fmla="*/ 211 w 1280"/>
              <a:gd name="T7" fmla="*/ 0 h 60"/>
              <a:gd name="T8" fmla="*/ 255 w 1280"/>
              <a:gd name="T9" fmla="*/ 0 h 60"/>
              <a:gd name="T10" fmla="*/ 313 w 1280"/>
              <a:gd name="T11" fmla="*/ 0 h 60"/>
              <a:gd name="T12" fmla="*/ 357 w 1280"/>
              <a:gd name="T13" fmla="*/ 0 h 60"/>
              <a:gd name="T14" fmla="*/ 401 w 1280"/>
              <a:gd name="T15" fmla="*/ 0 h 60"/>
              <a:gd name="T16" fmla="*/ 460 w 1280"/>
              <a:gd name="T17" fmla="*/ 0 h 60"/>
              <a:gd name="T18" fmla="*/ 518 w 1280"/>
              <a:gd name="T19" fmla="*/ 0 h 60"/>
              <a:gd name="T20" fmla="*/ 562 w 1280"/>
              <a:gd name="T21" fmla="*/ 0 h 60"/>
              <a:gd name="T22" fmla="*/ 620 w 1280"/>
              <a:gd name="T23" fmla="*/ 15 h 60"/>
              <a:gd name="T24" fmla="*/ 664 w 1280"/>
              <a:gd name="T25" fmla="*/ 15 h 60"/>
              <a:gd name="T26" fmla="*/ 723 w 1280"/>
              <a:gd name="T27" fmla="*/ 30 h 60"/>
              <a:gd name="T28" fmla="*/ 767 w 1280"/>
              <a:gd name="T29" fmla="*/ 44 h 60"/>
              <a:gd name="T30" fmla="*/ 811 w 1280"/>
              <a:gd name="T31" fmla="*/ 44 h 60"/>
              <a:gd name="T32" fmla="*/ 855 w 1280"/>
              <a:gd name="T33" fmla="*/ 44 h 60"/>
              <a:gd name="T34" fmla="*/ 899 w 1280"/>
              <a:gd name="T35" fmla="*/ 59 h 60"/>
              <a:gd name="T36" fmla="*/ 957 w 1280"/>
              <a:gd name="T37" fmla="*/ 59 h 60"/>
              <a:gd name="T38" fmla="*/ 1001 w 1280"/>
              <a:gd name="T39" fmla="*/ 59 h 60"/>
              <a:gd name="T40" fmla="*/ 1045 w 1280"/>
              <a:gd name="T41" fmla="*/ 59 h 60"/>
              <a:gd name="T42" fmla="*/ 1089 w 1280"/>
              <a:gd name="T43" fmla="*/ 59 h 60"/>
              <a:gd name="T44" fmla="*/ 1133 w 1280"/>
              <a:gd name="T45" fmla="*/ 59 h 60"/>
              <a:gd name="T46" fmla="*/ 1177 w 1280"/>
              <a:gd name="T47" fmla="*/ 59 h 60"/>
              <a:gd name="T48" fmla="*/ 1235 w 1280"/>
              <a:gd name="T49" fmla="*/ 59 h 60"/>
              <a:gd name="T50" fmla="*/ 1279 w 1280"/>
              <a:gd name="T51" fmla="*/ 59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80"/>
              <a:gd name="T79" fmla="*/ 0 h 60"/>
              <a:gd name="T80" fmla="*/ 1280 w 1280"/>
              <a:gd name="T81" fmla="*/ 60 h 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80" h="60">
                <a:moveTo>
                  <a:pt x="0" y="12"/>
                </a:moveTo>
                <a:lnTo>
                  <a:pt x="50" y="0"/>
                </a:lnTo>
                <a:lnTo>
                  <a:pt x="94" y="0"/>
                </a:lnTo>
                <a:lnTo>
                  <a:pt x="211" y="0"/>
                </a:lnTo>
                <a:lnTo>
                  <a:pt x="255" y="0"/>
                </a:lnTo>
                <a:lnTo>
                  <a:pt x="313" y="0"/>
                </a:lnTo>
                <a:lnTo>
                  <a:pt x="357" y="0"/>
                </a:lnTo>
                <a:lnTo>
                  <a:pt x="401" y="0"/>
                </a:lnTo>
                <a:lnTo>
                  <a:pt x="460" y="0"/>
                </a:lnTo>
                <a:lnTo>
                  <a:pt x="518" y="0"/>
                </a:lnTo>
                <a:lnTo>
                  <a:pt x="562" y="0"/>
                </a:lnTo>
                <a:lnTo>
                  <a:pt x="620" y="15"/>
                </a:lnTo>
                <a:lnTo>
                  <a:pt x="664" y="15"/>
                </a:lnTo>
                <a:lnTo>
                  <a:pt x="723" y="30"/>
                </a:lnTo>
                <a:lnTo>
                  <a:pt x="767" y="44"/>
                </a:lnTo>
                <a:lnTo>
                  <a:pt x="811" y="44"/>
                </a:lnTo>
                <a:lnTo>
                  <a:pt x="855" y="44"/>
                </a:lnTo>
                <a:lnTo>
                  <a:pt x="899" y="59"/>
                </a:lnTo>
                <a:lnTo>
                  <a:pt x="957" y="59"/>
                </a:lnTo>
                <a:lnTo>
                  <a:pt x="1001" y="59"/>
                </a:lnTo>
                <a:lnTo>
                  <a:pt x="1045" y="59"/>
                </a:lnTo>
                <a:lnTo>
                  <a:pt x="1089" y="59"/>
                </a:lnTo>
                <a:lnTo>
                  <a:pt x="1133" y="59"/>
                </a:lnTo>
                <a:lnTo>
                  <a:pt x="1177" y="59"/>
                </a:lnTo>
                <a:lnTo>
                  <a:pt x="1235" y="59"/>
                </a:lnTo>
                <a:lnTo>
                  <a:pt x="1279" y="59"/>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2" name="Freeform 30"/>
          <p:cNvSpPr>
            <a:spLocks/>
          </p:cNvSpPr>
          <p:nvPr/>
        </p:nvSpPr>
        <p:spPr bwMode="auto">
          <a:xfrm>
            <a:off x="6553200" y="2244725"/>
            <a:ext cx="1504950" cy="47625"/>
          </a:xfrm>
          <a:custGeom>
            <a:avLst/>
            <a:gdLst>
              <a:gd name="T0" fmla="*/ 0 w 948"/>
              <a:gd name="T1" fmla="*/ 26 h 30"/>
              <a:gd name="T2" fmla="*/ 54 w 948"/>
              <a:gd name="T3" fmla="*/ 29 h 30"/>
              <a:gd name="T4" fmla="*/ 172 w 948"/>
              <a:gd name="T5" fmla="*/ 29 h 30"/>
              <a:gd name="T6" fmla="*/ 230 w 948"/>
              <a:gd name="T7" fmla="*/ 29 h 30"/>
              <a:gd name="T8" fmla="*/ 274 w 948"/>
              <a:gd name="T9" fmla="*/ 29 h 30"/>
              <a:gd name="T10" fmla="*/ 362 w 948"/>
              <a:gd name="T11" fmla="*/ 29 h 30"/>
              <a:gd name="T12" fmla="*/ 479 w 948"/>
              <a:gd name="T13" fmla="*/ 29 h 30"/>
              <a:gd name="T14" fmla="*/ 596 w 948"/>
              <a:gd name="T15" fmla="*/ 29 h 30"/>
              <a:gd name="T16" fmla="*/ 713 w 948"/>
              <a:gd name="T17" fmla="*/ 29 h 30"/>
              <a:gd name="T18" fmla="*/ 772 w 948"/>
              <a:gd name="T19" fmla="*/ 29 h 30"/>
              <a:gd name="T20" fmla="*/ 859 w 948"/>
              <a:gd name="T21" fmla="*/ 14 h 30"/>
              <a:gd name="T22" fmla="*/ 903 w 948"/>
              <a:gd name="T23" fmla="*/ 14 h 30"/>
              <a:gd name="T24" fmla="*/ 947 w 948"/>
              <a:gd name="T25" fmla="*/ 0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8"/>
              <a:gd name="T40" fmla="*/ 0 h 30"/>
              <a:gd name="T41" fmla="*/ 948 w 948"/>
              <a:gd name="T42" fmla="*/ 30 h 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8" h="30">
                <a:moveTo>
                  <a:pt x="0" y="26"/>
                </a:moveTo>
                <a:lnTo>
                  <a:pt x="54" y="29"/>
                </a:lnTo>
                <a:lnTo>
                  <a:pt x="172" y="29"/>
                </a:lnTo>
                <a:lnTo>
                  <a:pt x="230" y="29"/>
                </a:lnTo>
                <a:lnTo>
                  <a:pt x="274" y="29"/>
                </a:lnTo>
                <a:lnTo>
                  <a:pt x="362" y="29"/>
                </a:lnTo>
                <a:lnTo>
                  <a:pt x="479" y="29"/>
                </a:lnTo>
                <a:lnTo>
                  <a:pt x="596" y="29"/>
                </a:lnTo>
                <a:lnTo>
                  <a:pt x="713" y="29"/>
                </a:lnTo>
                <a:lnTo>
                  <a:pt x="772" y="29"/>
                </a:lnTo>
                <a:lnTo>
                  <a:pt x="859" y="14"/>
                </a:lnTo>
                <a:lnTo>
                  <a:pt x="903" y="14"/>
                </a:lnTo>
                <a:lnTo>
                  <a:pt x="947" y="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3" name="Freeform 31"/>
          <p:cNvSpPr>
            <a:spLocks/>
          </p:cNvSpPr>
          <p:nvPr/>
        </p:nvSpPr>
        <p:spPr bwMode="auto">
          <a:xfrm>
            <a:off x="914400" y="3581400"/>
            <a:ext cx="1428750" cy="128588"/>
          </a:xfrm>
          <a:custGeom>
            <a:avLst/>
            <a:gdLst>
              <a:gd name="T0" fmla="*/ 0 w 900"/>
              <a:gd name="T1" fmla="*/ 0 h 81"/>
              <a:gd name="T2" fmla="*/ 153 w 900"/>
              <a:gd name="T3" fmla="*/ 6 h 81"/>
              <a:gd name="T4" fmla="*/ 270 w 900"/>
              <a:gd name="T5" fmla="*/ 6 h 81"/>
              <a:gd name="T6" fmla="*/ 504 w 900"/>
              <a:gd name="T7" fmla="*/ 21 h 81"/>
              <a:gd name="T8" fmla="*/ 709 w 900"/>
              <a:gd name="T9" fmla="*/ 36 h 81"/>
              <a:gd name="T10" fmla="*/ 797 w 900"/>
              <a:gd name="T11" fmla="*/ 36 h 81"/>
              <a:gd name="T12" fmla="*/ 841 w 900"/>
              <a:gd name="T13" fmla="*/ 50 h 81"/>
              <a:gd name="T14" fmla="*/ 899 w 900"/>
              <a:gd name="T15" fmla="*/ 80 h 81"/>
              <a:gd name="T16" fmla="*/ 0 60000 65536"/>
              <a:gd name="T17" fmla="*/ 0 60000 65536"/>
              <a:gd name="T18" fmla="*/ 0 60000 65536"/>
              <a:gd name="T19" fmla="*/ 0 60000 65536"/>
              <a:gd name="T20" fmla="*/ 0 60000 65536"/>
              <a:gd name="T21" fmla="*/ 0 60000 65536"/>
              <a:gd name="T22" fmla="*/ 0 60000 65536"/>
              <a:gd name="T23" fmla="*/ 0 60000 65536"/>
              <a:gd name="T24" fmla="*/ 0 w 900"/>
              <a:gd name="T25" fmla="*/ 0 h 81"/>
              <a:gd name="T26" fmla="*/ 900 w 900"/>
              <a:gd name="T27" fmla="*/ 81 h 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0" h="81">
                <a:moveTo>
                  <a:pt x="0" y="0"/>
                </a:moveTo>
                <a:lnTo>
                  <a:pt x="153" y="6"/>
                </a:lnTo>
                <a:lnTo>
                  <a:pt x="270" y="6"/>
                </a:lnTo>
                <a:lnTo>
                  <a:pt x="504" y="21"/>
                </a:lnTo>
                <a:lnTo>
                  <a:pt x="709" y="36"/>
                </a:lnTo>
                <a:lnTo>
                  <a:pt x="797" y="36"/>
                </a:lnTo>
                <a:lnTo>
                  <a:pt x="841" y="50"/>
                </a:lnTo>
                <a:lnTo>
                  <a:pt x="899" y="8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4" name="Freeform 32"/>
          <p:cNvSpPr>
            <a:spLocks/>
          </p:cNvSpPr>
          <p:nvPr/>
        </p:nvSpPr>
        <p:spPr bwMode="auto">
          <a:xfrm>
            <a:off x="2743200" y="3810000"/>
            <a:ext cx="1157288" cy="107950"/>
          </a:xfrm>
          <a:custGeom>
            <a:avLst/>
            <a:gdLst>
              <a:gd name="T0" fmla="*/ 0 w 729"/>
              <a:gd name="T1" fmla="*/ 0 h 68"/>
              <a:gd name="T2" fmla="*/ 84 w 729"/>
              <a:gd name="T3" fmla="*/ 9 h 68"/>
              <a:gd name="T4" fmla="*/ 230 w 729"/>
              <a:gd name="T5" fmla="*/ 23 h 68"/>
              <a:gd name="T6" fmla="*/ 318 w 729"/>
              <a:gd name="T7" fmla="*/ 38 h 68"/>
              <a:gd name="T8" fmla="*/ 362 w 729"/>
              <a:gd name="T9" fmla="*/ 53 h 68"/>
              <a:gd name="T10" fmla="*/ 406 w 729"/>
              <a:gd name="T11" fmla="*/ 67 h 68"/>
              <a:gd name="T12" fmla="*/ 450 w 729"/>
              <a:gd name="T13" fmla="*/ 67 h 68"/>
              <a:gd name="T14" fmla="*/ 508 w 729"/>
              <a:gd name="T15" fmla="*/ 67 h 68"/>
              <a:gd name="T16" fmla="*/ 552 w 729"/>
              <a:gd name="T17" fmla="*/ 67 h 68"/>
              <a:gd name="T18" fmla="*/ 596 w 729"/>
              <a:gd name="T19" fmla="*/ 67 h 68"/>
              <a:gd name="T20" fmla="*/ 640 w 729"/>
              <a:gd name="T21" fmla="*/ 67 h 68"/>
              <a:gd name="T22" fmla="*/ 684 w 729"/>
              <a:gd name="T23" fmla="*/ 67 h 68"/>
              <a:gd name="T24" fmla="*/ 728 w 729"/>
              <a:gd name="T25" fmla="*/ 53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9"/>
              <a:gd name="T40" fmla="*/ 0 h 68"/>
              <a:gd name="T41" fmla="*/ 729 w 729"/>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9" h="68">
                <a:moveTo>
                  <a:pt x="0" y="0"/>
                </a:moveTo>
                <a:lnTo>
                  <a:pt x="84" y="9"/>
                </a:lnTo>
                <a:lnTo>
                  <a:pt x="230" y="23"/>
                </a:lnTo>
                <a:lnTo>
                  <a:pt x="318" y="38"/>
                </a:lnTo>
                <a:lnTo>
                  <a:pt x="362" y="53"/>
                </a:lnTo>
                <a:lnTo>
                  <a:pt x="406" y="67"/>
                </a:lnTo>
                <a:lnTo>
                  <a:pt x="450" y="67"/>
                </a:lnTo>
                <a:lnTo>
                  <a:pt x="508" y="67"/>
                </a:lnTo>
                <a:lnTo>
                  <a:pt x="552" y="67"/>
                </a:lnTo>
                <a:lnTo>
                  <a:pt x="596" y="67"/>
                </a:lnTo>
                <a:lnTo>
                  <a:pt x="640" y="67"/>
                </a:lnTo>
                <a:lnTo>
                  <a:pt x="684" y="67"/>
                </a:lnTo>
                <a:lnTo>
                  <a:pt x="728" y="5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5" name="Freeform 33"/>
          <p:cNvSpPr>
            <a:spLocks/>
          </p:cNvSpPr>
          <p:nvPr/>
        </p:nvSpPr>
        <p:spPr bwMode="auto">
          <a:xfrm>
            <a:off x="4343400" y="3846513"/>
            <a:ext cx="1531938" cy="49212"/>
          </a:xfrm>
          <a:custGeom>
            <a:avLst/>
            <a:gdLst>
              <a:gd name="T0" fmla="*/ 0 w 965"/>
              <a:gd name="T1" fmla="*/ 25 h 31"/>
              <a:gd name="T2" fmla="*/ 100 w 965"/>
              <a:gd name="T3" fmla="*/ 30 h 31"/>
              <a:gd name="T4" fmla="*/ 159 w 965"/>
              <a:gd name="T5" fmla="*/ 15 h 31"/>
              <a:gd name="T6" fmla="*/ 203 w 965"/>
              <a:gd name="T7" fmla="*/ 0 h 31"/>
              <a:gd name="T8" fmla="*/ 290 w 965"/>
              <a:gd name="T9" fmla="*/ 0 h 31"/>
              <a:gd name="T10" fmla="*/ 349 w 965"/>
              <a:gd name="T11" fmla="*/ 0 h 31"/>
              <a:gd name="T12" fmla="*/ 393 w 965"/>
              <a:gd name="T13" fmla="*/ 0 h 31"/>
              <a:gd name="T14" fmla="*/ 451 w 965"/>
              <a:gd name="T15" fmla="*/ 0 h 31"/>
              <a:gd name="T16" fmla="*/ 510 w 965"/>
              <a:gd name="T17" fmla="*/ 0 h 31"/>
              <a:gd name="T18" fmla="*/ 568 w 965"/>
              <a:gd name="T19" fmla="*/ 15 h 31"/>
              <a:gd name="T20" fmla="*/ 612 w 965"/>
              <a:gd name="T21" fmla="*/ 15 h 31"/>
              <a:gd name="T22" fmla="*/ 656 w 965"/>
              <a:gd name="T23" fmla="*/ 15 h 31"/>
              <a:gd name="T24" fmla="*/ 700 w 965"/>
              <a:gd name="T25" fmla="*/ 15 h 31"/>
              <a:gd name="T26" fmla="*/ 744 w 965"/>
              <a:gd name="T27" fmla="*/ 15 h 31"/>
              <a:gd name="T28" fmla="*/ 788 w 965"/>
              <a:gd name="T29" fmla="*/ 15 h 31"/>
              <a:gd name="T30" fmla="*/ 832 w 965"/>
              <a:gd name="T31" fmla="*/ 15 h 31"/>
              <a:gd name="T32" fmla="*/ 876 w 965"/>
              <a:gd name="T33" fmla="*/ 15 h 31"/>
              <a:gd name="T34" fmla="*/ 920 w 965"/>
              <a:gd name="T35" fmla="*/ 15 h 31"/>
              <a:gd name="T36" fmla="*/ 964 w 965"/>
              <a:gd name="T37" fmla="*/ 15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5"/>
              <a:gd name="T58" fmla="*/ 0 h 31"/>
              <a:gd name="T59" fmla="*/ 965 w 965"/>
              <a:gd name="T60" fmla="*/ 31 h 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5" h="31">
                <a:moveTo>
                  <a:pt x="0" y="25"/>
                </a:moveTo>
                <a:lnTo>
                  <a:pt x="100" y="30"/>
                </a:lnTo>
                <a:lnTo>
                  <a:pt x="159" y="15"/>
                </a:lnTo>
                <a:lnTo>
                  <a:pt x="203" y="0"/>
                </a:lnTo>
                <a:lnTo>
                  <a:pt x="290" y="0"/>
                </a:lnTo>
                <a:lnTo>
                  <a:pt x="349" y="0"/>
                </a:lnTo>
                <a:lnTo>
                  <a:pt x="393" y="0"/>
                </a:lnTo>
                <a:lnTo>
                  <a:pt x="451" y="0"/>
                </a:lnTo>
                <a:lnTo>
                  <a:pt x="510" y="0"/>
                </a:lnTo>
                <a:lnTo>
                  <a:pt x="568" y="15"/>
                </a:lnTo>
                <a:lnTo>
                  <a:pt x="612" y="15"/>
                </a:lnTo>
                <a:lnTo>
                  <a:pt x="656" y="15"/>
                </a:lnTo>
                <a:lnTo>
                  <a:pt x="700" y="15"/>
                </a:lnTo>
                <a:lnTo>
                  <a:pt x="744" y="15"/>
                </a:lnTo>
                <a:lnTo>
                  <a:pt x="788" y="15"/>
                </a:lnTo>
                <a:lnTo>
                  <a:pt x="832" y="15"/>
                </a:lnTo>
                <a:lnTo>
                  <a:pt x="876" y="15"/>
                </a:lnTo>
                <a:lnTo>
                  <a:pt x="920" y="15"/>
                </a:lnTo>
                <a:lnTo>
                  <a:pt x="964" y="1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6" name="Freeform 34"/>
          <p:cNvSpPr>
            <a:spLocks/>
          </p:cNvSpPr>
          <p:nvPr/>
        </p:nvSpPr>
        <p:spPr bwMode="auto">
          <a:xfrm>
            <a:off x="6248400" y="3886200"/>
            <a:ext cx="2019300" cy="101600"/>
          </a:xfrm>
          <a:custGeom>
            <a:avLst/>
            <a:gdLst>
              <a:gd name="T0" fmla="*/ 0 w 1272"/>
              <a:gd name="T1" fmla="*/ 0 h 64"/>
              <a:gd name="T2" fmla="*/ 115 w 1272"/>
              <a:gd name="T3" fmla="*/ 19 h 64"/>
              <a:gd name="T4" fmla="*/ 290 w 1272"/>
              <a:gd name="T5" fmla="*/ 49 h 64"/>
              <a:gd name="T6" fmla="*/ 407 w 1272"/>
              <a:gd name="T7" fmla="*/ 63 h 64"/>
              <a:gd name="T8" fmla="*/ 524 w 1272"/>
              <a:gd name="T9" fmla="*/ 63 h 64"/>
              <a:gd name="T10" fmla="*/ 612 w 1272"/>
              <a:gd name="T11" fmla="*/ 63 h 64"/>
              <a:gd name="T12" fmla="*/ 729 w 1272"/>
              <a:gd name="T13" fmla="*/ 63 h 64"/>
              <a:gd name="T14" fmla="*/ 817 w 1272"/>
              <a:gd name="T15" fmla="*/ 63 h 64"/>
              <a:gd name="T16" fmla="*/ 905 w 1272"/>
              <a:gd name="T17" fmla="*/ 63 h 64"/>
              <a:gd name="T18" fmla="*/ 949 w 1272"/>
              <a:gd name="T19" fmla="*/ 63 h 64"/>
              <a:gd name="T20" fmla="*/ 993 w 1272"/>
              <a:gd name="T21" fmla="*/ 63 h 64"/>
              <a:gd name="T22" fmla="*/ 1037 w 1272"/>
              <a:gd name="T23" fmla="*/ 63 h 64"/>
              <a:gd name="T24" fmla="*/ 1081 w 1272"/>
              <a:gd name="T25" fmla="*/ 63 h 64"/>
              <a:gd name="T26" fmla="*/ 1139 w 1272"/>
              <a:gd name="T27" fmla="*/ 63 h 64"/>
              <a:gd name="T28" fmla="*/ 1183 w 1272"/>
              <a:gd name="T29" fmla="*/ 63 h 64"/>
              <a:gd name="T30" fmla="*/ 1227 w 1272"/>
              <a:gd name="T31" fmla="*/ 63 h 64"/>
              <a:gd name="T32" fmla="*/ 1271 w 1272"/>
              <a:gd name="T33" fmla="*/ 63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72"/>
              <a:gd name="T52" fmla="*/ 0 h 64"/>
              <a:gd name="T53" fmla="*/ 1272 w 1272"/>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72" h="64">
                <a:moveTo>
                  <a:pt x="0" y="0"/>
                </a:moveTo>
                <a:lnTo>
                  <a:pt x="115" y="19"/>
                </a:lnTo>
                <a:lnTo>
                  <a:pt x="290" y="49"/>
                </a:lnTo>
                <a:lnTo>
                  <a:pt x="407" y="63"/>
                </a:lnTo>
                <a:lnTo>
                  <a:pt x="524" y="63"/>
                </a:lnTo>
                <a:lnTo>
                  <a:pt x="612" y="63"/>
                </a:lnTo>
                <a:lnTo>
                  <a:pt x="729" y="63"/>
                </a:lnTo>
                <a:lnTo>
                  <a:pt x="817" y="63"/>
                </a:lnTo>
                <a:lnTo>
                  <a:pt x="905" y="63"/>
                </a:lnTo>
                <a:lnTo>
                  <a:pt x="949" y="63"/>
                </a:lnTo>
                <a:lnTo>
                  <a:pt x="993" y="63"/>
                </a:lnTo>
                <a:lnTo>
                  <a:pt x="1037" y="63"/>
                </a:lnTo>
                <a:lnTo>
                  <a:pt x="1081" y="63"/>
                </a:lnTo>
                <a:lnTo>
                  <a:pt x="1139" y="63"/>
                </a:lnTo>
                <a:lnTo>
                  <a:pt x="1183" y="63"/>
                </a:lnTo>
                <a:lnTo>
                  <a:pt x="1227" y="63"/>
                </a:lnTo>
                <a:lnTo>
                  <a:pt x="1271" y="6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7" name="Freeform 35"/>
          <p:cNvSpPr>
            <a:spLocks/>
          </p:cNvSpPr>
          <p:nvPr/>
        </p:nvSpPr>
        <p:spPr bwMode="auto">
          <a:xfrm>
            <a:off x="7173913" y="2686050"/>
            <a:ext cx="187325" cy="744538"/>
          </a:xfrm>
          <a:custGeom>
            <a:avLst/>
            <a:gdLst>
              <a:gd name="T0" fmla="*/ 41 w 118"/>
              <a:gd name="T1" fmla="*/ 468 h 469"/>
              <a:gd name="T2" fmla="*/ 44 w 118"/>
              <a:gd name="T3" fmla="*/ 424 h 469"/>
              <a:gd name="T4" fmla="*/ 44 w 118"/>
              <a:gd name="T5" fmla="*/ 366 h 469"/>
              <a:gd name="T6" fmla="*/ 44 w 118"/>
              <a:gd name="T7" fmla="*/ 322 h 469"/>
              <a:gd name="T8" fmla="*/ 29 w 118"/>
              <a:gd name="T9" fmla="*/ 278 h 469"/>
              <a:gd name="T10" fmla="*/ 15 w 118"/>
              <a:gd name="T11" fmla="*/ 234 h 469"/>
              <a:gd name="T12" fmla="*/ 0 w 118"/>
              <a:gd name="T13" fmla="*/ 190 h 469"/>
              <a:gd name="T14" fmla="*/ 29 w 118"/>
              <a:gd name="T15" fmla="*/ 146 h 469"/>
              <a:gd name="T16" fmla="*/ 44 w 118"/>
              <a:gd name="T17" fmla="*/ 102 h 469"/>
              <a:gd name="T18" fmla="*/ 73 w 118"/>
              <a:gd name="T19" fmla="*/ 44 h 469"/>
              <a:gd name="T20" fmla="*/ 117 w 118"/>
              <a:gd name="T21" fmla="*/ 0 h 469"/>
              <a:gd name="T22" fmla="*/ 73 w 118"/>
              <a:gd name="T23" fmla="*/ 0 h 469"/>
              <a:gd name="T24" fmla="*/ 29 w 118"/>
              <a:gd name="T25" fmla="*/ 14 h 4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8"/>
              <a:gd name="T40" fmla="*/ 0 h 469"/>
              <a:gd name="T41" fmla="*/ 118 w 118"/>
              <a:gd name="T42" fmla="*/ 469 h 4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8" h="469">
                <a:moveTo>
                  <a:pt x="41" y="468"/>
                </a:moveTo>
                <a:lnTo>
                  <a:pt x="44" y="424"/>
                </a:lnTo>
                <a:lnTo>
                  <a:pt x="44" y="366"/>
                </a:lnTo>
                <a:lnTo>
                  <a:pt x="44" y="322"/>
                </a:lnTo>
                <a:lnTo>
                  <a:pt x="29" y="278"/>
                </a:lnTo>
                <a:lnTo>
                  <a:pt x="15" y="234"/>
                </a:lnTo>
                <a:lnTo>
                  <a:pt x="0" y="190"/>
                </a:lnTo>
                <a:lnTo>
                  <a:pt x="29" y="146"/>
                </a:lnTo>
                <a:lnTo>
                  <a:pt x="44" y="102"/>
                </a:lnTo>
                <a:lnTo>
                  <a:pt x="73" y="44"/>
                </a:lnTo>
                <a:lnTo>
                  <a:pt x="117" y="0"/>
                </a:lnTo>
                <a:lnTo>
                  <a:pt x="73" y="0"/>
                </a:lnTo>
                <a:lnTo>
                  <a:pt x="29" y="1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08" name="Rectangle 36"/>
          <p:cNvSpPr>
            <a:spLocks noChangeArrowheads="1"/>
          </p:cNvSpPr>
          <p:nvPr/>
        </p:nvSpPr>
        <p:spPr bwMode="auto">
          <a:xfrm>
            <a:off x="4405313" y="1814513"/>
            <a:ext cx="984250" cy="454025"/>
          </a:xfrm>
          <a:prstGeom prst="rect">
            <a:avLst/>
          </a:prstGeom>
          <a:noFill/>
          <a:ln w="12700">
            <a:noFill/>
            <a:miter lim="800000"/>
            <a:headEnd/>
            <a:tailEnd/>
          </a:ln>
        </p:spPr>
        <p:txBody>
          <a:bodyPr wrap="none" lIns="90488" tIns="44450" rIns="90488" bIns="44450">
            <a:spAutoFit/>
          </a:bodyPr>
          <a:lstStyle/>
          <a:p>
            <a:r>
              <a:rPr lang="en-US" altLang="zh-TW" b="1"/>
              <a:t>area </a:t>
            </a:r>
            <a:r>
              <a:rPr lang="en-US" altLang="zh-TW" b="1" i="1"/>
              <a:t>a</a:t>
            </a:r>
          </a:p>
        </p:txBody>
      </p:sp>
      <p:sp>
        <p:nvSpPr>
          <p:cNvPr id="28709" name="Rectangle 37"/>
          <p:cNvSpPr>
            <a:spLocks noChangeArrowheads="1"/>
          </p:cNvSpPr>
          <p:nvPr/>
        </p:nvSpPr>
        <p:spPr bwMode="auto">
          <a:xfrm>
            <a:off x="2805113" y="2805113"/>
            <a:ext cx="984250" cy="454025"/>
          </a:xfrm>
          <a:prstGeom prst="rect">
            <a:avLst/>
          </a:prstGeom>
          <a:noFill/>
          <a:ln w="12700">
            <a:noFill/>
            <a:miter lim="800000"/>
            <a:headEnd/>
            <a:tailEnd/>
          </a:ln>
        </p:spPr>
        <p:txBody>
          <a:bodyPr wrap="none" lIns="90488" tIns="44450" rIns="90488" bIns="44450">
            <a:spAutoFit/>
          </a:bodyPr>
          <a:lstStyle/>
          <a:p>
            <a:r>
              <a:rPr lang="en-US" altLang="zh-TW" b="1"/>
              <a:t>area</a:t>
            </a:r>
            <a:r>
              <a:rPr lang="en-US" altLang="zh-TW" b="1" i="1"/>
              <a:t> b</a:t>
            </a:r>
          </a:p>
        </p:txBody>
      </p:sp>
      <p:sp>
        <p:nvSpPr>
          <p:cNvPr id="28710" name="Rectangle 38"/>
          <p:cNvSpPr>
            <a:spLocks noChangeArrowheads="1"/>
          </p:cNvSpPr>
          <p:nvPr/>
        </p:nvSpPr>
        <p:spPr bwMode="auto">
          <a:xfrm>
            <a:off x="5776913" y="2805113"/>
            <a:ext cx="984250" cy="454025"/>
          </a:xfrm>
          <a:prstGeom prst="rect">
            <a:avLst/>
          </a:prstGeom>
          <a:noFill/>
          <a:ln w="12700">
            <a:noFill/>
            <a:miter lim="800000"/>
            <a:headEnd/>
            <a:tailEnd/>
          </a:ln>
        </p:spPr>
        <p:txBody>
          <a:bodyPr wrap="none" lIns="90488" tIns="44450" rIns="90488" bIns="44450">
            <a:spAutoFit/>
          </a:bodyPr>
          <a:lstStyle/>
          <a:p>
            <a:r>
              <a:rPr lang="en-US" altLang="zh-TW" b="1"/>
              <a:t>area </a:t>
            </a:r>
            <a:r>
              <a:rPr lang="en-US" altLang="zh-TW" b="1" i="1"/>
              <a:t>d</a:t>
            </a:r>
          </a:p>
        </p:txBody>
      </p:sp>
      <p:sp>
        <p:nvSpPr>
          <p:cNvPr id="28711" name="Rectangle 39"/>
          <p:cNvSpPr>
            <a:spLocks noChangeArrowheads="1"/>
          </p:cNvSpPr>
          <p:nvPr/>
        </p:nvSpPr>
        <p:spPr bwMode="auto">
          <a:xfrm>
            <a:off x="4557713" y="3948113"/>
            <a:ext cx="966787" cy="454025"/>
          </a:xfrm>
          <a:prstGeom prst="rect">
            <a:avLst/>
          </a:prstGeom>
          <a:noFill/>
          <a:ln w="12700">
            <a:noFill/>
            <a:miter lim="800000"/>
            <a:headEnd/>
            <a:tailEnd/>
          </a:ln>
        </p:spPr>
        <p:txBody>
          <a:bodyPr wrap="none" lIns="90488" tIns="44450" rIns="90488" bIns="44450">
            <a:spAutoFit/>
          </a:bodyPr>
          <a:lstStyle/>
          <a:p>
            <a:r>
              <a:rPr lang="en-US" altLang="zh-TW" b="1"/>
              <a:t>area </a:t>
            </a:r>
            <a:r>
              <a:rPr lang="en-US" altLang="zh-TW" b="1" i="1"/>
              <a:t>c</a:t>
            </a:r>
          </a:p>
        </p:txBody>
      </p:sp>
      <p:sp>
        <p:nvSpPr>
          <p:cNvPr id="28712" name="Oval 40"/>
          <p:cNvSpPr>
            <a:spLocks noChangeArrowheads="1"/>
          </p:cNvSpPr>
          <p:nvPr/>
        </p:nvSpPr>
        <p:spPr bwMode="auto">
          <a:xfrm>
            <a:off x="1073150" y="4578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8713" name="Oval 41"/>
          <p:cNvSpPr>
            <a:spLocks noChangeArrowheads="1"/>
          </p:cNvSpPr>
          <p:nvPr/>
        </p:nvSpPr>
        <p:spPr bwMode="auto">
          <a:xfrm>
            <a:off x="1073150" y="5264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8714" name="Oval 42"/>
          <p:cNvSpPr>
            <a:spLocks noChangeArrowheads="1"/>
          </p:cNvSpPr>
          <p:nvPr/>
        </p:nvSpPr>
        <p:spPr bwMode="auto">
          <a:xfrm>
            <a:off x="1073150" y="594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8715" name="Oval 43"/>
          <p:cNvSpPr>
            <a:spLocks noChangeArrowheads="1"/>
          </p:cNvSpPr>
          <p:nvPr/>
        </p:nvSpPr>
        <p:spPr bwMode="auto">
          <a:xfrm>
            <a:off x="2368550" y="5264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8716" name="Line 44"/>
          <p:cNvSpPr>
            <a:spLocks noChangeShapeType="1"/>
          </p:cNvSpPr>
          <p:nvPr/>
        </p:nvSpPr>
        <p:spPr bwMode="auto">
          <a:xfrm>
            <a:off x="1143000" y="4654550"/>
            <a:ext cx="0" cy="673100"/>
          </a:xfrm>
          <a:prstGeom prst="line">
            <a:avLst/>
          </a:prstGeom>
          <a:noFill/>
          <a:ln w="12700">
            <a:solidFill>
              <a:schemeClr val="tx1"/>
            </a:solidFill>
            <a:round/>
            <a:headEnd/>
            <a:tailEnd/>
          </a:ln>
        </p:spPr>
        <p:txBody>
          <a:bodyPr wrap="none" anchor="ctr"/>
          <a:lstStyle/>
          <a:p>
            <a:endParaRPr lang="en-US"/>
          </a:p>
        </p:txBody>
      </p:sp>
      <p:sp>
        <p:nvSpPr>
          <p:cNvPr id="28717" name="Line 45"/>
          <p:cNvSpPr>
            <a:spLocks noChangeShapeType="1"/>
          </p:cNvSpPr>
          <p:nvPr/>
        </p:nvSpPr>
        <p:spPr bwMode="auto">
          <a:xfrm>
            <a:off x="1143000" y="5340350"/>
            <a:ext cx="0" cy="673100"/>
          </a:xfrm>
          <a:prstGeom prst="line">
            <a:avLst/>
          </a:prstGeom>
          <a:noFill/>
          <a:ln w="12700">
            <a:solidFill>
              <a:schemeClr val="tx1"/>
            </a:solidFill>
            <a:round/>
            <a:headEnd/>
            <a:tailEnd/>
          </a:ln>
        </p:spPr>
        <p:txBody>
          <a:bodyPr wrap="none" anchor="ctr"/>
          <a:lstStyle/>
          <a:p>
            <a:endParaRPr lang="en-US"/>
          </a:p>
        </p:txBody>
      </p:sp>
      <p:sp>
        <p:nvSpPr>
          <p:cNvPr id="28718" name="Line 46"/>
          <p:cNvSpPr>
            <a:spLocks noChangeShapeType="1"/>
          </p:cNvSpPr>
          <p:nvPr/>
        </p:nvSpPr>
        <p:spPr bwMode="auto">
          <a:xfrm>
            <a:off x="1149350" y="5334000"/>
            <a:ext cx="1282700" cy="0"/>
          </a:xfrm>
          <a:prstGeom prst="line">
            <a:avLst/>
          </a:prstGeom>
          <a:noFill/>
          <a:ln w="12700">
            <a:solidFill>
              <a:schemeClr val="tx1"/>
            </a:solidFill>
            <a:round/>
            <a:headEnd/>
            <a:tailEnd/>
          </a:ln>
        </p:spPr>
        <p:txBody>
          <a:bodyPr wrap="none" anchor="ctr"/>
          <a:lstStyle/>
          <a:p>
            <a:endParaRPr lang="en-US"/>
          </a:p>
        </p:txBody>
      </p:sp>
      <p:sp>
        <p:nvSpPr>
          <p:cNvPr id="28719" name="Line 47"/>
          <p:cNvSpPr>
            <a:spLocks noChangeShapeType="1"/>
          </p:cNvSpPr>
          <p:nvPr/>
        </p:nvSpPr>
        <p:spPr bwMode="auto">
          <a:xfrm flipH="1">
            <a:off x="1136650" y="5340350"/>
            <a:ext cx="1308100" cy="673100"/>
          </a:xfrm>
          <a:prstGeom prst="line">
            <a:avLst/>
          </a:prstGeom>
          <a:noFill/>
          <a:ln w="12700">
            <a:solidFill>
              <a:schemeClr val="tx1"/>
            </a:solidFill>
            <a:round/>
            <a:headEnd/>
            <a:tailEnd/>
          </a:ln>
        </p:spPr>
        <p:txBody>
          <a:bodyPr wrap="none" anchor="ctr"/>
          <a:lstStyle/>
          <a:p>
            <a:endParaRPr lang="en-US"/>
          </a:p>
        </p:txBody>
      </p:sp>
      <p:sp>
        <p:nvSpPr>
          <p:cNvPr id="28720" name="Line 48"/>
          <p:cNvSpPr>
            <a:spLocks noChangeShapeType="1"/>
          </p:cNvSpPr>
          <p:nvPr/>
        </p:nvSpPr>
        <p:spPr bwMode="auto">
          <a:xfrm>
            <a:off x="1149350" y="4654550"/>
            <a:ext cx="1282700" cy="673100"/>
          </a:xfrm>
          <a:prstGeom prst="line">
            <a:avLst/>
          </a:prstGeom>
          <a:noFill/>
          <a:ln w="12700">
            <a:solidFill>
              <a:schemeClr val="tx1"/>
            </a:solidFill>
            <a:round/>
            <a:headEnd/>
            <a:tailEnd/>
          </a:ln>
        </p:spPr>
        <p:txBody>
          <a:bodyPr wrap="none" anchor="ctr"/>
          <a:lstStyle/>
          <a:p>
            <a:endParaRPr lang="en-US"/>
          </a:p>
        </p:txBody>
      </p:sp>
      <p:sp>
        <p:nvSpPr>
          <p:cNvPr id="28721" name="Freeform 49"/>
          <p:cNvSpPr>
            <a:spLocks/>
          </p:cNvSpPr>
          <p:nvPr/>
        </p:nvSpPr>
        <p:spPr bwMode="auto">
          <a:xfrm>
            <a:off x="855663" y="4648200"/>
            <a:ext cx="288925" cy="1384300"/>
          </a:xfrm>
          <a:custGeom>
            <a:avLst/>
            <a:gdLst>
              <a:gd name="T0" fmla="*/ 181 w 182"/>
              <a:gd name="T1" fmla="*/ 0 h 872"/>
              <a:gd name="T2" fmla="*/ 131 w 182"/>
              <a:gd name="T3" fmla="*/ 8 h 872"/>
              <a:gd name="T4" fmla="*/ 102 w 182"/>
              <a:gd name="T5" fmla="*/ 52 h 872"/>
              <a:gd name="T6" fmla="*/ 58 w 182"/>
              <a:gd name="T7" fmla="*/ 95 h 872"/>
              <a:gd name="T8" fmla="*/ 43 w 182"/>
              <a:gd name="T9" fmla="*/ 139 h 872"/>
              <a:gd name="T10" fmla="*/ 29 w 182"/>
              <a:gd name="T11" fmla="*/ 183 h 872"/>
              <a:gd name="T12" fmla="*/ 14 w 182"/>
              <a:gd name="T13" fmla="*/ 227 h 872"/>
              <a:gd name="T14" fmla="*/ 14 w 182"/>
              <a:gd name="T15" fmla="*/ 271 h 872"/>
              <a:gd name="T16" fmla="*/ 14 w 182"/>
              <a:gd name="T17" fmla="*/ 315 h 872"/>
              <a:gd name="T18" fmla="*/ 14 w 182"/>
              <a:gd name="T19" fmla="*/ 359 h 872"/>
              <a:gd name="T20" fmla="*/ 29 w 182"/>
              <a:gd name="T21" fmla="*/ 403 h 872"/>
              <a:gd name="T22" fmla="*/ 73 w 182"/>
              <a:gd name="T23" fmla="*/ 417 h 872"/>
              <a:gd name="T24" fmla="*/ 117 w 182"/>
              <a:gd name="T25" fmla="*/ 432 h 872"/>
              <a:gd name="T26" fmla="*/ 117 w 182"/>
              <a:gd name="T27" fmla="*/ 476 h 872"/>
              <a:gd name="T28" fmla="*/ 73 w 182"/>
              <a:gd name="T29" fmla="*/ 491 h 872"/>
              <a:gd name="T30" fmla="*/ 29 w 182"/>
              <a:gd name="T31" fmla="*/ 549 h 872"/>
              <a:gd name="T32" fmla="*/ 14 w 182"/>
              <a:gd name="T33" fmla="*/ 593 h 872"/>
              <a:gd name="T34" fmla="*/ 0 w 182"/>
              <a:gd name="T35" fmla="*/ 637 h 872"/>
              <a:gd name="T36" fmla="*/ 0 w 182"/>
              <a:gd name="T37" fmla="*/ 681 h 872"/>
              <a:gd name="T38" fmla="*/ 0 w 182"/>
              <a:gd name="T39" fmla="*/ 725 h 872"/>
              <a:gd name="T40" fmla="*/ 29 w 182"/>
              <a:gd name="T41" fmla="*/ 769 h 872"/>
              <a:gd name="T42" fmla="*/ 73 w 182"/>
              <a:gd name="T43" fmla="*/ 798 h 872"/>
              <a:gd name="T44" fmla="*/ 117 w 182"/>
              <a:gd name="T45" fmla="*/ 827 h 872"/>
              <a:gd name="T46" fmla="*/ 146 w 182"/>
              <a:gd name="T47" fmla="*/ 871 h 8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2"/>
              <a:gd name="T73" fmla="*/ 0 h 872"/>
              <a:gd name="T74" fmla="*/ 182 w 182"/>
              <a:gd name="T75" fmla="*/ 872 h 8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2" h="872">
                <a:moveTo>
                  <a:pt x="181" y="0"/>
                </a:moveTo>
                <a:lnTo>
                  <a:pt x="131" y="8"/>
                </a:lnTo>
                <a:lnTo>
                  <a:pt x="102" y="52"/>
                </a:lnTo>
                <a:lnTo>
                  <a:pt x="58" y="95"/>
                </a:lnTo>
                <a:lnTo>
                  <a:pt x="43" y="139"/>
                </a:lnTo>
                <a:lnTo>
                  <a:pt x="29" y="183"/>
                </a:lnTo>
                <a:lnTo>
                  <a:pt x="14" y="227"/>
                </a:lnTo>
                <a:lnTo>
                  <a:pt x="14" y="271"/>
                </a:lnTo>
                <a:lnTo>
                  <a:pt x="14" y="315"/>
                </a:lnTo>
                <a:lnTo>
                  <a:pt x="14" y="359"/>
                </a:lnTo>
                <a:lnTo>
                  <a:pt x="29" y="403"/>
                </a:lnTo>
                <a:lnTo>
                  <a:pt x="73" y="417"/>
                </a:lnTo>
                <a:lnTo>
                  <a:pt x="117" y="432"/>
                </a:lnTo>
                <a:lnTo>
                  <a:pt x="117" y="476"/>
                </a:lnTo>
                <a:lnTo>
                  <a:pt x="73" y="491"/>
                </a:lnTo>
                <a:lnTo>
                  <a:pt x="29" y="549"/>
                </a:lnTo>
                <a:lnTo>
                  <a:pt x="14" y="593"/>
                </a:lnTo>
                <a:lnTo>
                  <a:pt x="0" y="637"/>
                </a:lnTo>
                <a:lnTo>
                  <a:pt x="0" y="681"/>
                </a:lnTo>
                <a:lnTo>
                  <a:pt x="0" y="725"/>
                </a:lnTo>
                <a:lnTo>
                  <a:pt x="29" y="769"/>
                </a:lnTo>
                <a:lnTo>
                  <a:pt x="73" y="798"/>
                </a:lnTo>
                <a:lnTo>
                  <a:pt x="117" y="827"/>
                </a:lnTo>
                <a:lnTo>
                  <a:pt x="146" y="871"/>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8722" name="Rectangle 50"/>
          <p:cNvSpPr>
            <a:spLocks noChangeArrowheads="1"/>
          </p:cNvSpPr>
          <p:nvPr/>
        </p:nvSpPr>
        <p:spPr bwMode="auto">
          <a:xfrm>
            <a:off x="976313" y="41005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28723" name="Rectangle 51"/>
          <p:cNvSpPr>
            <a:spLocks noChangeArrowheads="1"/>
          </p:cNvSpPr>
          <p:nvPr/>
        </p:nvSpPr>
        <p:spPr bwMode="auto">
          <a:xfrm>
            <a:off x="519113" y="5167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28724" name="Rectangle 52"/>
          <p:cNvSpPr>
            <a:spLocks noChangeArrowheads="1"/>
          </p:cNvSpPr>
          <p:nvPr/>
        </p:nvSpPr>
        <p:spPr bwMode="auto">
          <a:xfrm>
            <a:off x="1204913" y="60055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28725" name="Rectangle 53"/>
          <p:cNvSpPr>
            <a:spLocks noChangeArrowheads="1"/>
          </p:cNvSpPr>
          <p:nvPr/>
        </p:nvSpPr>
        <p:spPr bwMode="auto">
          <a:xfrm>
            <a:off x="2500313" y="51673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28726" name="Rectangle 54"/>
          <p:cNvSpPr>
            <a:spLocks noChangeArrowheads="1"/>
          </p:cNvSpPr>
          <p:nvPr/>
        </p:nvSpPr>
        <p:spPr bwMode="auto">
          <a:xfrm>
            <a:off x="2957513" y="4633913"/>
            <a:ext cx="5942012" cy="1184275"/>
          </a:xfrm>
          <a:prstGeom prst="rect">
            <a:avLst/>
          </a:prstGeom>
          <a:noFill/>
          <a:ln w="12700">
            <a:noFill/>
            <a:miter lim="800000"/>
            <a:headEnd/>
            <a:tailEnd/>
          </a:ln>
        </p:spPr>
        <p:txBody>
          <a:bodyPr wrap="none" lIns="90488" tIns="44450" rIns="90488" bIns="44450">
            <a:spAutoFit/>
          </a:bodyPr>
          <a:lstStyle/>
          <a:p>
            <a:r>
              <a:rPr lang="en-US" altLang="zh-TW"/>
              <a:t>Find a way to walk about the city so as to cross</a:t>
            </a:r>
          </a:p>
          <a:p>
            <a:r>
              <a:rPr lang="en-US" altLang="zh-TW"/>
              <a:t>each bridge exactly once and then return to the</a:t>
            </a:r>
          </a:p>
          <a:p>
            <a:r>
              <a:rPr lang="en-US" altLang="zh-TW"/>
              <a:t>starting point.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71600" y="0"/>
            <a:ext cx="6596935" cy="582211"/>
          </a:xfrm>
          <a:prstGeom prst="rect">
            <a:avLst/>
          </a:prstGeom>
          <a:noFill/>
          <a:ln w="12700">
            <a:noFill/>
            <a:miter lim="800000"/>
            <a:headEnd/>
            <a:tailEnd/>
          </a:ln>
        </p:spPr>
        <p:txBody>
          <a:bodyPr wrap="none" lIns="90488" tIns="44450" rIns="90488" bIns="44450">
            <a:spAutoFit/>
          </a:bodyPr>
          <a:lstStyle/>
          <a:p>
            <a:r>
              <a:rPr lang="en-US" altLang="zh-TW" sz="3200" dirty="0" smtClean="0"/>
              <a:t>Vertex </a:t>
            </a:r>
            <a:r>
              <a:rPr lang="en-US" altLang="zh-TW" sz="3200" dirty="0"/>
              <a:t>Degree: Euler Trails and Circuits</a:t>
            </a:r>
          </a:p>
        </p:txBody>
      </p:sp>
      <p:sp>
        <p:nvSpPr>
          <p:cNvPr id="29700" name="Rectangle 4"/>
          <p:cNvSpPr>
            <a:spLocks noChangeArrowheads="1"/>
          </p:cNvSpPr>
          <p:nvPr/>
        </p:nvSpPr>
        <p:spPr bwMode="auto">
          <a:xfrm>
            <a:off x="304800" y="838200"/>
            <a:ext cx="7996870" cy="2305759"/>
          </a:xfrm>
          <a:prstGeom prst="rect">
            <a:avLst/>
          </a:prstGeom>
          <a:noFill/>
          <a:ln w="12700">
            <a:noFill/>
            <a:miter lim="800000"/>
            <a:headEnd/>
            <a:tailEnd/>
          </a:ln>
        </p:spPr>
        <p:txBody>
          <a:bodyPr wrap="none" lIns="90488" tIns="44450" rIns="90488" bIns="44450">
            <a:spAutoFit/>
          </a:bodyPr>
          <a:lstStyle/>
          <a:p>
            <a:r>
              <a:rPr lang="en-US" altLang="zh-TW" sz="2400" dirty="0" smtClean="0"/>
              <a:t>Definition: </a:t>
            </a:r>
            <a:r>
              <a:rPr lang="en-US" altLang="zh-TW" sz="2400" dirty="0"/>
              <a:t>Let </a:t>
            </a:r>
            <a:r>
              <a:rPr lang="en-US" altLang="zh-TW" sz="2400" i="1" dirty="0"/>
              <a:t>G</a:t>
            </a:r>
            <a:r>
              <a:rPr lang="en-US" altLang="zh-TW" sz="2400" dirty="0"/>
              <a:t>=(</a:t>
            </a:r>
            <a:r>
              <a:rPr lang="en-US" altLang="zh-TW" sz="2400" i="1" dirty="0"/>
              <a:t>V</a:t>
            </a:r>
            <a:r>
              <a:rPr lang="en-US" altLang="zh-TW" sz="2400" dirty="0"/>
              <a:t>,</a:t>
            </a:r>
            <a:r>
              <a:rPr lang="en-US" altLang="zh-TW" sz="2400" i="1" dirty="0"/>
              <a:t>E</a:t>
            </a:r>
            <a:r>
              <a:rPr lang="en-US" altLang="zh-TW" sz="2400" dirty="0"/>
              <a:t>) be an undirected graph or </a:t>
            </a:r>
            <a:r>
              <a:rPr lang="en-US" altLang="zh-TW" sz="2400" dirty="0" err="1"/>
              <a:t>multigraph</a:t>
            </a:r>
            <a:endParaRPr lang="en-US" altLang="zh-TW" sz="2400" dirty="0"/>
          </a:p>
          <a:p>
            <a:r>
              <a:rPr lang="en-US" altLang="zh-TW" sz="2400" dirty="0"/>
              <a:t>with no isolated vertices. Then </a:t>
            </a:r>
            <a:r>
              <a:rPr lang="en-US" altLang="zh-TW" sz="2400" i="1" dirty="0"/>
              <a:t>G</a:t>
            </a:r>
            <a:r>
              <a:rPr lang="en-US" altLang="zh-TW" sz="2400" dirty="0"/>
              <a:t> is said to have an </a:t>
            </a:r>
            <a:r>
              <a:rPr lang="en-US" altLang="zh-TW" sz="2400" i="1" dirty="0"/>
              <a:t>Euler circuit</a:t>
            </a:r>
            <a:endParaRPr lang="en-US" altLang="zh-TW" sz="2400" dirty="0"/>
          </a:p>
          <a:p>
            <a:r>
              <a:rPr lang="en-US" altLang="zh-TW" sz="2400" dirty="0"/>
              <a:t>if there is a circuit in </a:t>
            </a:r>
            <a:r>
              <a:rPr lang="en-US" altLang="zh-TW" sz="2400" i="1" dirty="0"/>
              <a:t>G</a:t>
            </a:r>
            <a:r>
              <a:rPr lang="en-US" altLang="zh-TW" sz="2400" dirty="0"/>
              <a:t> that t</a:t>
            </a:r>
            <a:r>
              <a:rPr lang="en-US" altLang="zh-TW" sz="2400" i="1" dirty="0"/>
              <a:t>raverses every edge of the graph </a:t>
            </a:r>
          </a:p>
          <a:p>
            <a:r>
              <a:rPr lang="en-US" altLang="zh-TW" sz="2400" i="1" dirty="0"/>
              <a:t>exactly once</a:t>
            </a:r>
            <a:r>
              <a:rPr lang="en-US" altLang="zh-TW" sz="2400" dirty="0"/>
              <a:t>. If there is an open trail from </a:t>
            </a:r>
            <a:r>
              <a:rPr lang="en-US" altLang="zh-TW" sz="2400" i="1" dirty="0"/>
              <a:t>a</a:t>
            </a:r>
            <a:r>
              <a:rPr lang="en-US" altLang="zh-TW" sz="2400" dirty="0"/>
              <a:t> to </a:t>
            </a:r>
            <a:r>
              <a:rPr lang="en-US" altLang="zh-TW" sz="2400" i="1" dirty="0"/>
              <a:t>b</a:t>
            </a:r>
            <a:r>
              <a:rPr lang="en-US" altLang="zh-TW" sz="2400" dirty="0"/>
              <a:t> in </a:t>
            </a:r>
            <a:r>
              <a:rPr lang="en-US" altLang="zh-TW" sz="2400" i="1" dirty="0"/>
              <a:t>G</a:t>
            </a:r>
            <a:r>
              <a:rPr lang="en-US" altLang="zh-TW" sz="2400" dirty="0"/>
              <a:t> and this</a:t>
            </a:r>
          </a:p>
          <a:p>
            <a:r>
              <a:rPr lang="en-US" altLang="zh-TW" sz="2400" dirty="0"/>
              <a:t>trail traverses each edge in </a:t>
            </a:r>
            <a:r>
              <a:rPr lang="en-US" altLang="zh-TW" sz="2400" i="1" dirty="0"/>
              <a:t>G</a:t>
            </a:r>
            <a:r>
              <a:rPr lang="en-US" altLang="zh-TW" sz="2400" dirty="0"/>
              <a:t> exactly once, the trail is called an</a:t>
            </a:r>
          </a:p>
          <a:p>
            <a:r>
              <a:rPr lang="en-US" altLang="zh-TW" sz="2400" i="1" dirty="0"/>
              <a:t>Euler trail</a:t>
            </a:r>
            <a:r>
              <a:rPr lang="en-US" altLang="zh-TW" sz="2400" dirty="0"/>
              <a:t>.</a:t>
            </a:r>
          </a:p>
        </p:txBody>
      </p:sp>
      <p:sp>
        <p:nvSpPr>
          <p:cNvPr id="29701" name="Rectangle 5"/>
          <p:cNvSpPr>
            <a:spLocks noChangeArrowheads="1"/>
          </p:cNvSpPr>
          <p:nvPr/>
        </p:nvSpPr>
        <p:spPr bwMode="auto">
          <a:xfrm>
            <a:off x="442913" y="3338513"/>
            <a:ext cx="8067018" cy="1197764"/>
          </a:xfrm>
          <a:prstGeom prst="rect">
            <a:avLst/>
          </a:prstGeom>
          <a:noFill/>
          <a:ln w="12700">
            <a:noFill/>
            <a:miter lim="800000"/>
            <a:headEnd/>
            <a:tailEnd/>
          </a:ln>
        </p:spPr>
        <p:txBody>
          <a:bodyPr wrap="none" lIns="90488" tIns="44450" rIns="90488" bIns="44450">
            <a:spAutoFit/>
          </a:bodyPr>
          <a:lstStyle/>
          <a:p>
            <a:r>
              <a:rPr lang="en-US" altLang="zh-TW" sz="2400" dirty="0"/>
              <a:t>Theorem </a:t>
            </a:r>
            <a:r>
              <a:rPr lang="en-US" altLang="zh-TW" sz="2400" dirty="0" smtClean="0"/>
              <a:t>: Let </a:t>
            </a:r>
            <a:r>
              <a:rPr lang="en-US" altLang="zh-TW" sz="2400" i="1" dirty="0"/>
              <a:t>G</a:t>
            </a:r>
            <a:r>
              <a:rPr lang="en-US" altLang="zh-TW" sz="2400" dirty="0"/>
              <a:t>=(</a:t>
            </a:r>
            <a:r>
              <a:rPr lang="en-US" altLang="zh-TW" sz="2400" i="1" dirty="0"/>
              <a:t>V</a:t>
            </a:r>
            <a:r>
              <a:rPr lang="en-US" altLang="zh-TW" sz="2400" dirty="0"/>
              <a:t>,</a:t>
            </a:r>
            <a:r>
              <a:rPr lang="en-US" altLang="zh-TW" sz="2400" i="1" dirty="0"/>
              <a:t>E</a:t>
            </a:r>
            <a:r>
              <a:rPr lang="en-US" altLang="zh-TW" sz="2400" dirty="0"/>
              <a:t>) be an undirected graph or </a:t>
            </a:r>
            <a:r>
              <a:rPr lang="en-US" altLang="zh-TW" sz="2400" dirty="0" err="1"/>
              <a:t>multigraph</a:t>
            </a:r>
            <a:endParaRPr lang="en-US" altLang="zh-TW" sz="2400" dirty="0"/>
          </a:p>
          <a:p>
            <a:r>
              <a:rPr lang="en-US" altLang="zh-TW" sz="2400" dirty="0"/>
              <a:t>with no isolated vertices. Then </a:t>
            </a:r>
            <a:r>
              <a:rPr lang="en-US" altLang="zh-TW" sz="2400" i="1" dirty="0"/>
              <a:t>G</a:t>
            </a:r>
            <a:r>
              <a:rPr lang="en-US" altLang="zh-TW" sz="2400" dirty="0"/>
              <a:t> has an Euler circuit if and only</a:t>
            </a:r>
          </a:p>
          <a:p>
            <a:r>
              <a:rPr lang="en-US" altLang="zh-TW" sz="2400" dirty="0"/>
              <a:t>if </a:t>
            </a:r>
            <a:r>
              <a:rPr lang="en-US" altLang="zh-TW" sz="2400" i="1" dirty="0"/>
              <a:t>G</a:t>
            </a:r>
            <a:r>
              <a:rPr lang="en-US" altLang="zh-TW" sz="2400" dirty="0"/>
              <a:t> is connected and every vertex in </a:t>
            </a:r>
            <a:r>
              <a:rPr lang="en-US" altLang="zh-TW" sz="2400" i="1" dirty="0"/>
              <a:t>G</a:t>
            </a:r>
            <a:r>
              <a:rPr lang="en-US" altLang="zh-TW" sz="2400" dirty="0"/>
              <a:t> has even degree.</a:t>
            </a:r>
          </a:p>
        </p:txBody>
      </p:sp>
      <p:sp>
        <p:nvSpPr>
          <p:cNvPr id="29702" name="Oval 6"/>
          <p:cNvSpPr>
            <a:spLocks noChangeArrowheads="1"/>
          </p:cNvSpPr>
          <p:nvPr/>
        </p:nvSpPr>
        <p:spPr bwMode="auto">
          <a:xfrm>
            <a:off x="1073150" y="4578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03" name="Oval 7"/>
          <p:cNvSpPr>
            <a:spLocks noChangeArrowheads="1"/>
          </p:cNvSpPr>
          <p:nvPr/>
        </p:nvSpPr>
        <p:spPr bwMode="auto">
          <a:xfrm>
            <a:off x="1073150" y="5264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04" name="Oval 8"/>
          <p:cNvSpPr>
            <a:spLocks noChangeArrowheads="1"/>
          </p:cNvSpPr>
          <p:nvPr/>
        </p:nvSpPr>
        <p:spPr bwMode="auto">
          <a:xfrm>
            <a:off x="1073150" y="594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05" name="Oval 9"/>
          <p:cNvSpPr>
            <a:spLocks noChangeArrowheads="1"/>
          </p:cNvSpPr>
          <p:nvPr/>
        </p:nvSpPr>
        <p:spPr bwMode="auto">
          <a:xfrm>
            <a:off x="2368550" y="5264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1143000" y="4654550"/>
            <a:ext cx="0" cy="673100"/>
          </a:xfrm>
          <a:prstGeom prst="line">
            <a:avLst/>
          </a:prstGeom>
          <a:noFill/>
          <a:ln w="12700">
            <a:solidFill>
              <a:schemeClr val="tx1"/>
            </a:solidFill>
            <a:round/>
            <a:headEnd/>
            <a:tailEnd/>
          </a:ln>
        </p:spPr>
        <p:txBody>
          <a:bodyPr wrap="none" anchor="ctr"/>
          <a:lstStyle/>
          <a:p>
            <a:endParaRPr lang="en-US"/>
          </a:p>
        </p:txBody>
      </p:sp>
      <p:sp>
        <p:nvSpPr>
          <p:cNvPr id="29707" name="Line 11"/>
          <p:cNvSpPr>
            <a:spLocks noChangeShapeType="1"/>
          </p:cNvSpPr>
          <p:nvPr/>
        </p:nvSpPr>
        <p:spPr bwMode="auto">
          <a:xfrm>
            <a:off x="1143000" y="5340350"/>
            <a:ext cx="0" cy="673100"/>
          </a:xfrm>
          <a:prstGeom prst="line">
            <a:avLst/>
          </a:prstGeom>
          <a:noFill/>
          <a:ln w="12700">
            <a:solidFill>
              <a:schemeClr val="tx1"/>
            </a:solidFill>
            <a:round/>
            <a:headEnd/>
            <a:tailEnd/>
          </a:ln>
        </p:spPr>
        <p:txBody>
          <a:bodyPr wrap="none" anchor="ctr"/>
          <a:lstStyle/>
          <a:p>
            <a:endParaRPr lang="en-US"/>
          </a:p>
        </p:txBody>
      </p:sp>
      <p:sp>
        <p:nvSpPr>
          <p:cNvPr id="29708" name="Line 12"/>
          <p:cNvSpPr>
            <a:spLocks noChangeShapeType="1"/>
          </p:cNvSpPr>
          <p:nvPr/>
        </p:nvSpPr>
        <p:spPr bwMode="auto">
          <a:xfrm>
            <a:off x="1149350" y="5334000"/>
            <a:ext cx="1282700" cy="0"/>
          </a:xfrm>
          <a:prstGeom prst="line">
            <a:avLst/>
          </a:prstGeom>
          <a:noFill/>
          <a:ln w="12700">
            <a:solidFill>
              <a:schemeClr val="tx1"/>
            </a:solidFill>
            <a:round/>
            <a:headEnd/>
            <a:tailEnd/>
          </a:ln>
        </p:spPr>
        <p:txBody>
          <a:bodyPr wrap="none" anchor="ctr"/>
          <a:lstStyle/>
          <a:p>
            <a:endParaRPr lang="en-US"/>
          </a:p>
        </p:txBody>
      </p:sp>
      <p:sp>
        <p:nvSpPr>
          <p:cNvPr id="29709" name="Line 13"/>
          <p:cNvSpPr>
            <a:spLocks noChangeShapeType="1"/>
          </p:cNvSpPr>
          <p:nvPr/>
        </p:nvSpPr>
        <p:spPr bwMode="auto">
          <a:xfrm flipH="1">
            <a:off x="1136650" y="5340350"/>
            <a:ext cx="1308100" cy="673100"/>
          </a:xfrm>
          <a:prstGeom prst="line">
            <a:avLst/>
          </a:prstGeom>
          <a:noFill/>
          <a:ln w="12700">
            <a:solidFill>
              <a:schemeClr val="tx1"/>
            </a:solidFill>
            <a:round/>
            <a:headEnd/>
            <a:tailEnd/>
          </a:ln>
        </p:spPr>
        <p:txBody>
          <a:bodyPr wrap="none" anchor="ctr"/>
          <a:lstStyle/>
          <a:p>
            <a:endParaRPr lang="en-US"/>
          </a:p>
        </p:txBody>
      </p:sp>
      <p:sp>
        <p:nvSpPr>
          <p:cNvPr id="29710" name="Line 14"/>
          <p:cNvSpPr>
            <a:spLocks noChangeShapeType="1"/>
          </p:cNvSpPr>
          <p:nvPr/>
        </p:nvSpPr>
        <p:spPr bwMode="auto">
          <a:xfrm>
            <a:off x="1149350" y="4654550"/>
            <a:ext cx="1282700" cy="673100"/>
          </a:xfrm>
          <a:prstGeom prst="line">
            <a:avLst/>
          </a:prstGeom>
          <a:noFill/>
          <a:ln w="12700">
            <a:solidFill>
              <a:schemeClr val="tx1"/>
            </a:solidFill>
            <a:round/>
            <a:headEnd/>
            <a:tailEnd/>
          </a:ln>
        </p:spPr>
        <p:txBody>
          <a:bodyPr wrap="none" anchor="ctr"/>
          <a:lstStyle/>
          <a:p>
            <a:endParaRPr lang="en-US"/>
          </a:p>
        </p:txBody>
      </p:sp>
      <p:sp>
        <p:nvSpPr>
          <p:cNvPr id="29711" name="Freeform 15"/>
          <p:cNvSpPr>
            <a:spLocks/>
          </p:cNvSpPr>
          <p:nvPr/>
        </p:nvSpPr>
        <p:spPr bwMode="auto">
          <a:xfrm>
            <a:off x="855663" y="4648200"/>
            <a:ext cx="288925" cy="1384300"/>
          </a:xfrm>
          <a:custGeom>
            <a:avLst/>
            <a:gdLst>
              <a:gd name="T0" fmla="*/ 181 w 182"/>
              <a:gd name="T1" fmla="*/ 0 h 872"/>
              <a:gd name="T2" fmla="*/ 131 w 182"/>
              <a:gd name="T3" fmla="*/ 8 h 872"/>
              <a:gd name="T4" fmla="*/ 102 w 182"/>
              <a:gd name="T5" fmla="*/ 52 h 872"/>
              <a:gd name="T6" fmla="*/ 58 w 182"/>
              <a:gd name="T7" fmla="*/ 95 h 872"/>
              <a:gd name="T8" fmla="*/ 43 w 182"/>
              <a:gd name="T9" fmla="*/ 139 h 872"/>
              <a:gd name="T10" fmla="*/ 29 w 182"/>
              <a:gd name="T11" fmla="*/ 183 h 872"/>
              <a:gd name="T12" fmla="*/ 14 w 182"/>
              <a:gd name="T13" fmla="*/ 227 h 872"/>
              <a:gd name="T14" fmla="*/ 14 w 182"/>
              <a:gd name="T15" fmla="*/ 271 h 872"/>
              <a:gd name="T16" fmla="*/ 14 w 182"/>
              <a:gd name="T17" fmla="*/ 315 h 872"/>
              <a:gd name="T18" fmla="*/ 14 w 182"/>
              <a:gd name="T19" fmla="*/ 359 h 872"/>
              <a:gd name="T20" fmla="*/ 29 w 182"/>
              <a:gd name="T21" fmla="*/ 403 h 872"/>
              <a:gd name="T22" fmla="*/ 73 w 182"/>
              <a:gd name="T23" fmla="*/ 417 h 872"/>
              <a:gd name="T24" fmla="*/ 117 w 182"/>
              <a:gd name="T25" fmla="*/ 432 h 872"/>
              <a:gd name="T26" fmla="*/ 117 w 182"/>
              <a:gd name="T27" fmla="*/ 476 h 872"/>
              <a:gd name="T28" fmla="*/ 73 w 182"/>
              <a:gd name="T29" fmla="*/ 491 h 872"/>
              <a:gd name="T30" fmla="*/ 29 w 182"/>
              <a:gd name="T31" fmla="*/ 549 h 872"/>
              <a:gd name="T32" fmla="*/ 14 w 182"/>
              <a:gd name="T33" fmla="*/ 593 h 872"/>
              <a:gd name="T34" fmla="*/ 0 w 182"/>
              <a:gd name="T35" fmla="*/ 637 h 872"/>
              <a:gd name="T36" fmla="*/ 0 w 182"/>
              <a:gd name="T37" fmla="*/ 681 h 872"/>
              <a:gd name="T38" fmla="*/ 0 w 182"/>
              <a:gd name="T39" fmla="*/ 725 h 872"/>
              <a:gd name="T40" fmla="*/ 29 w 182"/>
              <a:gd name="T41" fmla="*/ 769 h 872"/>
              <a:gd name="T42" fmla="*/ 73 w 182"/>
              <a:gd name="T43" fmla="*/ 798 h 872"/>
              <a:gd name="T44" fmla="*/ 117 w 182"/>
              <a:gd name="T45" fmla="*/ 827 h 872"/>
              <a:gd name="T46" fmla="*/ 146 w 182"/>
              <a:gd name="T47" fmla="*/ 871 h 8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2"/>
              <a:gd name="T73" fmla="*/ 0 h 872"/>
              <a:gd name="T74" fmla="*/ 182 w 182"/>
              <a:gd name="T75" fmla="*/ 872 h 8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2" h="872">
                <a:moveTo>
                  <a:pt x="181" y="0"/>
                </a:moveTo>
                <a:lnTo>
                  <a:pt x="131" y="8"/>
                </a:lnTo>
                <a:lnTo>
                  <a:pt x="102" y="52"/>
                </a:lnTo>
                <a:lnTo>
                  <a:pt x="58" y="95"/>
                </a:lnTo>
                <a:lnTo>
                  <a:pt x="43" y="139"/>
                </a:lnTo>
                <a:lnTo>
                  <a:pt x="29" y="183"/>
                </a:lnTo>
                <a:lnTo>
                  <a:pt x="14" y="227"/>
                </a:lnTo>
                <a:lnTo>
                  <a:pt x="14" y="271"/>
                </a:lnTo>
                <a:lnTo>
                  <a:pt x="14" y="315"/>
                </a:lnTo>
                <a:lnTo>
                  <a:pt x="14" y="359"/>
                </a:lnTo>
                <a:lnTo>
                  <a:pt x="29" y="403"/>
                </a:lnTo>
                <a:lnTo>
                  <a:pt x="73" y="417"/>
                </a:lnTo>
                <a:lnTo>
                  <a:pt x="117" y="432"/>
                </a:lnTo>
                <a:lnTo>
                  <a:pt x="117" y="476"/>
                </a:lnTo>
                <a:lnTo>
                  <a:pt x="73" y="491"/>
                </a:lnTo>
                <a:lnTo>
                  <a:pt x="29" y="549"/>
                </a:lnTo>
                <a:lnTo>
                  <a:pt x="14" y="593"/>
                </a:lnTo>
                <a:lnTo>
                  <a:pt x="0" y="637"/>
                </a:lnTo>
                <a:lnTo>
                  <a:pt x="0" y="681"/>
                </a:lnTo>
                <a:lnTo>
                  <a:pt x="0" y="725"/>
                </a:lnTo>
                <a:lnTo>
                  <a:pt x="29" y="769"/>
                </a:lnTo>
                <a:lnTo>
                  <a:pt x="73" y="798"/>
                </a:lnTo>
                <a:lnTo>
                  <a:pt x="117" y="827"/>
                </a:lnTo>
                <a:lnTo>
                  <a:pt x="146" y="871"/>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9712" name="Rectangle 16"/>
          <p:cNvSpPr>
            <a:spLocks noChangeArrowheads="1"/>
          </p:cNvSpPr>
          <p:nvPr/>
        </p:nvSpPr>
        <p:spPr bwMode="auto">
          <a:xfrm>
            <a:off x="747713" y="4405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29713" name="Rectangle 17"/>
          <p:cNvSpPr>
            <a:spLocks noChangeArrowheads="1"/>
          </p:cNvSpPr>
          <p:nvPr/>
        </p:nvSpPr>
        <p:spPr bwMode="auto">
          <a:xfrm>
            <a:off x="519113" y="5167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29714" name="Rectangle 18"/>
          <p:cNvSpPr>
            <a:spLocks noChangeArrowheads="1"/>
          </p:cNvSpPr>
          <p:nvPr/>
        </p:nvSpPr>
        <p:spPr bwMode="auto">
          <a:xfrm>
            <a:off x="1204913" y="60055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29715" name="Rectangle 19"/>
          <p:cNvSpPr>
            <a:spLocks noChangeArrowheads="1"/>
          </p:cNvSpPr>
          <p:nvPr/>
        </p:nvSpPr>
        <p:spPr bwMode="auto">
          <a:xfrm>
            <a:off x="2500313" y="51673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29716" name="Rectangle 20"/>
          <p:cNvSpPr>
            <a:spLocks noChangeArrowheads="1"/>
          </p:cNvSpPr>
          <p:nvPr/>
        </p:nvSpPr>
        <p:spPr bwMode="auto">
          <a:xfrm>
            <a:off x="2957513" y="4938713"/>
            <a:ext cx="5456237" cy="819150"/>
          </a:xfrm>
          <a:prstGeom prst="rect">
            <a:avLst/>
          </a:prstGeom>
          <a:noFill/>
          <a:ln w="12700">
            <a:noFill/>
            <a:miter lim="800000"/>
            <a:headEnd/>
            <a:tailEnd/>
          </a:ln>
        </p:spPr>
        <p:txBody>
          <a:bodyPr wrap="none" lIns="90488" tIns="44450" rIns="90488" bIns="44450">
            <a:spAutoFit/>
          </a:bodyPr>
          <a:lstStyle/>
          <a:p>
            <a:r>
              <a:rPr lang="en-US" altLang="zh-TW"/>
              <a:t>All degrees are odd. Hence no Euler circuit</a:t>
            </a:r>
          </a:p>
          <a:p>
            <a:r>
              <a:rPr lang="en-US" altLang="zh-TW"/>
              <a:t>for the Konigsberg bridges problem.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 to="" calcmode="lin" valueType="num">
                                      <p:cBhvr>
                                        <p:cTn id="7" dur="1" fill="hold"/>
                                        <p:tgtEl>
                                          <p:spTgt spid="29701">
                                            <p:txEl>
                                              <p:pRg st="0" end="0"/>
                                            </p:txEl>
                                          </p:spTgt>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29701">
                                            <p:txEl>
                                              <p:pRg st="1" end="1"/>
                                            </p:txEl>
                                          </p:spTgt>
                                        </p:tgtEl>
                                        <p:attrNameLst>
                                          <p:attrName>style.visibility</p:attrName>
                                        </p:attrNameLst>
                                      </p:cBhvr>
                                      <p:to>
                                        <p:strVal val="visible"/>
                                      </p:to>
                                    </p:set>
                                    <p:anim to="" calcmode="lin" valueType="num">
                                      <p:cBhvr>
                                        <p:cTn id="10" dur="1" fill="hold"/>
                                        <p:tgtEl>
                                          <p:spTgt spid="29701">
                                            <p:txEl>
                                              <p:pRg st="1" end="1"/>
                                            </p:txEl>
                                          </p:spTgt>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9701">
                                            <p:txEl>
                                              <p:pRg st="2" end="2"/>
                                            </p:txEl>
                                          </p:spTgt>
                                        </p:tgtEl>
                                        <p:attrNameLst>
                                          <p:attrName>style.visibility</p:attrName>
                                        </p:attrNameLst>
                                      </p:cBhvr>
                                      <p:to>
                                        <p:strVal val="visible"/>
                                      </p:to>
                                    </p:set>
                                    <p:anim to="" calcmode="lin" valueType="num">
                                      <p:cBhvr>
                                        <p:cTn id="13" dur="1" fill="hold"/>
                                        <p:tgtEl>
                                          <p:spTgt spid="29701">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295400" y="304800"/>
            <a:ext cx="6596935" cy="582211"/>
          </a:xfrm>
          <a:prstGeom prst="rect">
            <a:avLst/>
          </a:prstGeom>
          <a:noFill/>
          <a:ln w="12700">
            <a:noFill/>
            <a:miter lim="800000"/>
            <a:headEnd/>
            <a:tailEnd/>
          </a:ln>
        </p:spPr>
        <p:txBody>
          <a:bodyPr wrap="none" lIns="90488" tIns="44450" rIns="90488" bIns="44450">
            <a:spAutoFit/>
          </a:bodyPr>
          <a:lstStyle/>
          <a:p>
            <a:r>
              <a:rPr lang="en-US" altLang="zh-TW" sz="3200" dirty="0" smtClean="0"/>
              <a:t>Vertex </a:t>
            </a:r>
            <a:r>
              <a:rPr lang="en-US" altLang="zh-TW" sz="3200" dirty="0"/>
              <a:t>Degree: Euler Trails and Circuits</a:t>
            </a:r>
          </a:p>
        </p:txBody>
      </p:sp>
      <p:sp>
        <p:nvSpPr>
          <p:cNvPr id="31748" name="Rectangle 4"/>
          <p:cNvSpPr>
            <a:spLocks noChangeArrowheads="1"/>
          </p:cNvSpPr>
          <p:nvPr/>
        </p:nvSpPr>
        <p:spPr bwMode="auto">
          <a:xfrm>
            <a:off x="0" y="1066800"/>
            <a:ext cx="9230669" cy="1074653"/>
          </a:xfrm>
          <a:prstGeom prst="rect">
            <a:avLst/>
          </a:prstGeom>
          <a:noFill/>
          <a:ln w="12700">
            <a:noFill/>
            <a:miter lim="800000"/>
            <a:headEnd/>
            <a:tailEnd/>
          </a:ln>
        </p:spPr>
        <p:txBody>
          <a:bodyPr wrap="none" lIns="90488" tIns="44450" rIns="90488" bIns="44450">
            <a:spAutoFit/>
          </a:bodyPr>
          <a:lstStyle/>
          <a:p>
            <a:r>
              <a:rPr lang="en-US" altLang="zh-TW" sz="3200" dirty="0"/>
              <a:t>Corollary </a:t>
            </a:r>
            <a:r>
              <a:rPr lang="en-US" altLang="zh-TW" sz="3200" dirty="0" smtClean="0"/>
              <a:t>: An </a:t>
            </a:r>
            <a:r>
              <a:rPr lang="en-US" altLang="zh-TW" sz="3200" dirty="0"/>
              <a:t>Euler trail exists in </a:t>
            </a:r>
            <a:r>
              <a:rPr lang="en-US" altLang="zh-TW" sz="3200" i="1" dirty="0"/>
              <a:t>G</a:t>
            </a:r>
            <a:r>
              <a:rPr lang="en-US" altLang="zh-TW" sz="3200" dirty="0"/>
              <a:t> if and only if </a:t>
            </a:r>
            <a:r>
              <a:rPr lang="en-US" altLang="zh-TW" sz="3200" i="1" dirty="0"/>
              <a:t>G</a:t>
            </a:r>
            <a:r>
              <a:rPr lang="en-US" altLang="zh-TW" sz="3200" dirty="0"/>
              <a:t> is</a:t>
            </a:r>
          </a:p>
          <a:p>
            <a:r>
              <a:rPr lang="en-US" altLang="zh-TW" sz="3200" dirty="0"/>
              <a:t>connected and has exactly two vertices of odd degree.</a:t>
            </a:r>
          </a:p>
        </p:txBody>
      </p:sp>
      <p:sp>
        <p:nvSpPr>
          <p:cNvPr id="31753" name="Rectangle 9"/>
          <p:cNvSpPr>
            <a:spLocks noChangeArrowheads="1"/>
          </p:cNvSpPr>
          <p:nvPr/>
        </p:nvSpPr>
        <p:spPr bwMode="auto">
          <a:xfrm>
            <a:off x="0" y="2895600"/>
            <a:ext cx="9144000" cy="1382430"/>
          </a:xfrm>
          <a:prstGeom prst="rect">
            <a:avLst/>
          </a:prstGeom>
          <a:noFill/>
          <a:ln w="12700">
            <a:noFill/>
            <a:miter lim="800000"/>
            <a:headEnd/>
            <a:tailEnd/>
          </a:ln>
        </p:spPr>
        <p:txBody>
          <a:bodyPr wrap="square" lIns="90488" tIns="44450" rIns="90488" bIns="44450">
            <a:spAutoFit/>
          </a:bodyPr>
          <a:lstStyle/>
          <a:p>
            <a:r>
              <a:rPr lang="en-US" altLang="zh-TW" sz="2800" dirty="0" err="1" smtClean="0"/>
              <a:t>Theorem:A</a:t>
            </a:r>
            <a:r>
              <a:rPr lang="en-US" altLang="zh-TW" sz="2800" dirty="0" smtClean="0"/>
              <a:t> </a:t>
            </a:r>
            <a:r>
              <a:rPr lang="en-US" altLang="zh-TW" sz="2800" dirty="0"/>
              <a:t>directed Euler circuit exists in </a:t>
            </a:r>
            <a:r>
              <a:rPr lang="en-US" altLang="zh-TW" sz="2800" i="1" dirty="0"/>
              <a:t>G</a:t>
            </a:r>
            <a:r>
              <a:rPr lang="en-US" altLang="zh-TW" sz="2800" dirty="0"/>
              <a:t> if and only if</a:t>
            </a:r>
          </a:p>
          <a:p>
            <a:r>
              <a:rPr lang="en-US" altLang="zh-TW" sz="2800" i="1" dirty="0"/>
              <a:t>G</a:t>
            </a:r>
            <a:r>
              <a:rPr lang="en-US" altLang="zh-TW" sz="2800" dirty="0"/>
              <a:t> is connected and in-degree(</a:t>
            </a:r>
            <a:r>
              <a:rPr lang="en-US" altLang="zh-TW" sz="2800" i="1" dirty="0"/>
              <a:t>v</a:t>
            </a:r>
            <a:r>
              <a:rPr lang="en-US" altLang="zh-TW" sz="2800" dirty="0"/>
              <a:t>)=out-degree(</a:t>
            </a:r>
            <a:r>
              <a:rPr lang="en-US" altLang="zh-TW" sz="2800" i="1" dirty="0"/>
              <a:t>v</a:t>
            </a:r>
            <a:r>
              <a:rPr lang="en-US" altLang="zh-TW" sz="2800" dirty="0"/>
              <a:t>) for all vertices </a:t>
            </a:r>
            <a:r>
              <a:rPr lang="en-US" altLang="zh-TW" sz="2800" i="1" dirty="0"/>
              <a:t>v</a:t>
            </a:r>
            <a:r>
              <a:rPr lang="en-US" altLang="zh-TW" sz="2800" dirty="0"/>
              <a:t>.</a:t>
            </a:r>
          </a:p>
        </p:txBody>
      </p:sp>
      <p:sp>
        <p:nvSpPr>
          <p:cNvPr id="31754" name="Oval 10"/>
          <p:cNvSpPr>
            <a:spLocks noChangeArrowheads="1"/>
          </p:cNvSpPr>
          <p:nvPr/>
        </p:nvSpPr>
        <p:spPr bwMode="auto">
          <a:xfrm>
            <a:off x="42735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1755" name="Line 11"/>
          <p:cNvSpPr>
            <a:spLocks noChangeShapeType="1"/>
          </p:cNvSpPr>
          <p:nvPr/>
        </p:nvSpPr>
        <p:spPr bwMode="auto">
          <a:xfrm>
            <a:off x="3511550" y="4959350"/>
            <a:ext cx="749300" cy="215900"/>
          </a:xfrm>
          <a:prstGeom prst="line">
            <a:avLst/>
          </a:prstGeom>
          <a:noFill/>
          <a:ln w="12700">
            <a:solidFill>
              <a:schemeClr val="tx1"/>
            </a:solidFill>
            <a:round/>
            <a:headEnd/>
            <a:tailEnd type="triangle" w="med" len="med"/>
          </a:ln>
        </p:spPr>
        <p:txBody>
          <a:bodyPr wrap="none" anchor="ctr"/>
          <a:lstStyle/>
          <a:p>
            <a:endParaRPr lang="en-US"/>
          </a:p>
        </p:txBody>
      </p:sp>
      <p:sp>
        <p:nvSpPr>
          <p:cNvPr id="31756" name="Line 12"/>
          <p:cNvSpPr>
            <a:spLocks noChangeShapeType="1"/>
          </p:cNvSpPr>
          <p:nvPr/>
        </p:nvSpPr>
        <p:spPr bwMode="auto">
          <a:xfrm flipV="1">
            <a:off x="3511550" y="5327650"/>
            <a:ext cx="749300" cy="88900"/>
          </a:xfrm>
          <a:prstGeom prst="line">
            <a:avLst/>
          </a:prstGeom>
          <a:noFill/>
          <a:ln w="12700">
            <a:solidFill>
              <a:schemeClr val="tx1"/>
            </a:solidFill>
            <a:round/>
            <a:headEnd/>
            <a:tailEnd type="triangle" w="med" len="med"/>
          </a:ln>
        </p:spPr>
        <p:txBody>
          <a:bodyPr wrap="none" anchor="ctr"/>
          <a:lstStyle/>
          <a:p>
            <a:endParaRPr lang="en-US"/>
          </a:p>
        </p:txBody>
      </p:sp>
      <p:sp>
        <p:nvSpPr>
          <p:cNvPr id="31757" name="Line 13"/>
          <p:cNvSpPr>
            <a:spLocks noChangeShapeType="1"/>
          </p:cNvSpPr>
          <p:nvPr/>
        </p:nvSpPr>
        <p:spPr bwMode="auto">
          <a:xfrm flipV="1">
            <a:off x="4425950" y="5022850"/>
            <a:ext cx="596900" cy="165100"/>
          </a:xfrm>
          <a:prstGeom prst="line">
            <a:avLst/>
          </a:prstGeom>
          <a:noFill/>
          <a:ln w="12700">
            <a:solidFill>
              <a:schemeClr val="tx1"/>
            </a:solidFill>
            <a:round/>
            <a:headEnd/>
            <a:tailEnd type="triangle" w="med" len="med"/>
          </a:ln>
        </p:spPr>
        <p:txBody>
          <a:bodyPr wrap="none" anchor="ctr"/>
          <a:lstStyle/>
          <a:p>
            <a:endParaRPr lang="en-US"/>
          </a:p>
        </p:txBody>
      </p:sp>
      <p:sp>
        <p:nvSpPr>
          <p:cNvPr id="31758" name="Line 14"/>
          <p:cNvSpPr>
            <a:spLocks noChangeShapeType="1"/>
          </p:cNvSpPr>
          <p:nvPr/>
        </p:nvSpPr>
        <p:spPr bwMode="auto">
          <a:xfrm>
            <a:off x="4425950" y="5264150"/>
            <a:ext cx="673100" cy="63500"/>
          </a:xfrm>
          <a:prstGeom prst="line">
            <a:avLst/>
          </a:prstGeom>
          <a:noFill/>
          <a:ln w="12700">
            <a:solidFill>
              <a:schemeClr val="tx1"/>
            </a:solidFill>
            <a:round/>
            <a:headEnd/>
            <a:tailEnd type="triangle" w="med" len="med"/>
          </a:ln>
        </p:spPr>
        <p:txBody>
          <a:bodyPr wrap="none" anchor="ctr"/>
          <a:lstStyle/>
          <a:p>
            <a:endParaRPr lang="en-US"/>
          </a:p>
        </p:txBody>
      </p:sp>
      <p:sp>
        <p:nvSpPr>
          <p:cNvPr id="31759" name="Rectangle 15"/>
          <p:cNvSpPr>
            <a:spLocks noChangeArrowheads="1"/>
          </p:cNvSpPr>
          <p:nvPr/>
        </p:nvSpPr>
        <p:spPr bwMode="auto">
          <a:xfrm>
            <a:off x="3414713" y="5776913"/>
            <a:ext cx="1990725" cy="454025"/>
          </a:xfrm>
          <a:prstGeom prst="rect">
            <a:avLst/>
          </a:prstGeom>
          <a:noFill/>
          <a:ln w="12700">
            <a:noFill/>
            <a:miter lim="800000"/>
            <a:headEnd/>
            <a:tailEnd/>
          </a:ln>
        </p:spPr>
        <p:txBody>
          <a:bodyPr wrap="none" lIns="90488" tIns="44450" rIns="90488" bIns="44450">
            <a:spAutoFit/>
          </a:bodyPr>
          <a:lstStyle/>
          <a:p>
            <a:r>
              <a:rPr lang="en-US" altLang="zh-TW"/>
              <a:t>one in, one out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L23</a:t>
            </a:r>
          </a:p>
        </p:txBody>
      </p:sp>
      <p:sp>
        <p:nvSpPr>
          <p:cNvPr id="5" name="Slide Number Placeholder 5"/>
          <p:cNvSpPr>
            <a:spLocks noGrp="1"/>
          </p:cNvSpPr>
          <p:nvPr>
            <p:ph type="sldNum" sz="quarter" idx="12"/>
          </p:nvPr>
        </p:nvSpPr>
        <p:spPr/>
        <p:txBody>
          <a:bodyPr/>
          <a:lstStyle/>
          <a:p>
            <a:fld id="{C5E0AB0C-6F7F-40B1-B552-710EA328D2F5}" type="slidenum">
              <a:rPr lang="en-US"/>
              <a:pPr/>
              <a:t>15</a:t>
            </a:fld>
            <a:endParaRPr lang="en-US"/>
          </a:p>
        </p:txBody>
      </p:sp>
      <p:sp>
        <p:nvSpPr>
          <p:cNvPr id="78850" name="Rectangle 2"/>
          <p:cNvSpPr>
            <a:spLocks noGrp="1" noChangeArrowheads="1"/>
          </p:cNvSpPr>
          <p:nvPr>
            <p:ph type="title"/>
          </p:nvPr>
        </p:nvSpPr>
        <p:spPr/>
        <p:txBody>
          <a:bodyPr/>
          <a:lstStyle/>
          <a:p>
            <a:pPr algn="ctr"/>
            <a:r>
              <a:rPr lang="en-US"/>
              <a:t>Bipartite Graphs</a:t>
            </a:r>
          </a:p>
        </p:txBody>
      </p:sp>
      <p:sp>
        <p:nvSpPr>
          <p:cNvPr id="78851" name="Rectangle 3" descr="Rectangle: Click to edit Master text styles&#10;Second level&#10;Third level&#10;Fourth level&#10;Fifth level"/>
          <p:cNvSpPr>
            <a:spLocks noGrp="1" noChangeArrowheads="1"/>
          </p:cNvSpPr>
          <p:nvPr>
            <p:ph type="body" idx="1"/>
          </p:nvPr>
        </p:nvSpPr>
        <p:spPr/>
        <p:txBody>
          <a:bodyPr/>
          <a:lstStyle/>
          <a:p>
            <a:pPr>
              <a:buFont typeface="Wingdings" pitchFamily="2" charset="2"/>
              <a:buNone/>
            </a:pPr>
            <a:r>
              <a:rPr lang="en-US"/>
              <a:t>A simple graph is </a:t>
            </a:r>
            <a:r>
              <a:rPr lang="en-US" b="1" i="1"/>
              <a:t>bipartite</a:t>
            </a:r>
            <a:r>
              <a:rPr lang="en-US"/>
              <a:t> if </a:t>
            </a:r>
            <a:r>
              <a:rPr lang="en-US" i="1"/>
              <a:t>V</a:t>
            </a:r>
            <a:r>
              <a:rPr lang="en-US"/>
              <a:t> can be partitioned into </a:t>
            </a:r>
            <a:r>
              <a:rPr lang="en-US" i="1"/>
              <a:t>V = V</a:t>
            </a:r>
            <a:r>
              <a:rPr lang="en-US" baseline="-25000"/>
              <a:t>1  </a:t>
            </a:r>
            <a:r>
              <a:rPr lang="en-US" b="1">
                <a:sym typeface="Symbol" pitchFamily="18" charset="2"/>
              </a:rPr>
              <a:t></a:t>
            </a:r>
            <a:r>
              <a:rPr lang="en-US" i="1"/>
              <a:t>V</a:t>
            </a:r>
            <a:r>
              <a:rPr lang="en-US" baseline="-25000"/>
              <a:t>2  </a:t>
            </a:r>
            <a:r>
              <a:rPr lang="en-US"/>
              <a:t>so that any two adjacent vertices are in different parts of the partition.  Another way of expressing the same idea is </a:t>
            </a:r>
            <a:r>
              <a:rPr lang="en-US" b="1" i="1"/>
              <a:t>bichromatic </a:t>
            </a:r>
            <a:r>
              <a:rPr lang="en-US"/>
              <a:t>:  vertices can be colored using two colors so that no two vertices of the same color are adjacent.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D8102DD5-E04C-44FA-B18C-C2C6608E003E}" type="slidenum">
              <a:rPr lang="en-US"/>
              <a:pPr/>
              <a:t>16</a:t>
            </a:fld>
            <a:endParaRPr lang="en-US"/>
          </a:p>
        </p:txBody>
      </p:sp>
      <p:sp>
        <p:nvSpPr>
          <p:cNvPr id="79874" name="Rectangle 2"/>
          <p:cNvSpPr>
            <a:spLocks noGrp="1" noChangeArrowheads="1"/>
          </p:cNvSpPr>
          <p:nvPr>
            <p:ph type="title"/>
          </p:nvPr>
        </p:nvSpPr>
        <p:spPr/>
        <p:txBody>
          <a:bodyPr/>
          <a:lstStyle/>
          <a:p>
            <a:pPr algn="ctr"/>
            <a:r>
              <a:rPr lang="en-US"/>
              <a:t>Bipartite Graphs</a:t>
            </a:r>
          </a:p>
        </p:txBody>
      </p:sp>
      <p:sp>
        <p:nvSpPr>
          <p:cNvPr id="79875"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21"/>
          <p:cNvGrpSpPr>
            <a:grpSpLocks/>
          </p:cNvGrpSpPr>
          <p:nvPr/>
        </p:nvGrpSpPr>
        <p:grpSpPr bwMode="auto">
          <a:xfrm>
            <a:off x="5791200" y="1447800"/>
            <a:ext cx="2286000" cy="2133600"/>
            <a:chOff x="3648" y="960"/>
            <a:chExt cx="1440" cy="1344"/>
          </a:xfrm>
        </p:grpSpPr>
        <p:sp>
          <p:nvSpPr>
            <p:cNvPr id="79876" name="Oval 4"/>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79877" name="Oval 5"/>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79878" name="Oval 6"/>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79879" name="AutoShape 7"/>
            <p:cNvCxnSpPr>
              <a:cxnSpLocks noChangeShapeType="1"/>
              <a:stCxn id="79876" idx="6"/>
              <a:endCxn id="79877"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79880" name="AutoShape 8"/>
            <p:cNvCxnSpPr>
              <a:cxnSpLocks noChangeShapeType="1"/>
              <a:stCxn id="79876" idx="4"/>
              <a:endCxn id="79878"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79881" name="Oval 9"/>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79882" name="AutoShape 10"/>
            <p:cNvCxnSpPr>
              <a:cxnSpLocks noChangeShapeType="1"/>
              <a:stCxn id="79878" idx="6"/>
              <a:endCxn id="79881"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79883" name="AutoShape 11"/>
            <p:cNvCxnSpPr>
              <a:cxnSpLocks noChangeShapeType="1"/>
              <a:stCxn id="79877" idx="4"/>
              <a:endCxn id="79881"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79885" name="Oval 13"/>
          <p:cNvSpPr>
            <a:spLocks noChangeArrowheads="1"/>
          </p:cNvSpPr>
          <p:nvPr/>
        </p:nvSpPr>
        <p:spPr bwMode="auto">
          <a:xfrm>
            <a:off x="37338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79886" name="Oval 14"/>
          <p:cNvSpPr>
            <a:spLocks noChangeArrowheads="1"/>
          </p:cNvSpPr>
          <p:nvPr/>
        </p:nvSpPr>
        <p:spPr bwMode="auto">
          <a:xfrm>
            <a:off x="3709988" y="59436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79887" name="Oval 15"/>
          <p:cNvSpPr>
            <a:spLocks noChangeArrowheads="1"/>
          </p:cNvSpPr>
          <p:nvPr/>
        </p:nvSpPr>
        <p:spPr bwMode="auto">
          <a:xfrm>
            <a:off x="5334000" y="4419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79888" name="AutoShape 16"/>
          <p:cNvCxnSpPr>
            <a:cxnSpLocks noChangeShapeType="1"/>
            <a:stCxn id="79885" idx="4"/>
            <a:endCxn id="79886" idx="0"/>
          </p:cNvCxnSpPr>
          <p:nvPr/>
        </p:nvCxnSpPr>
        <p:spPr bwMode="auto">
          <a:xfrm flipH="1">
            <a:off x="3798888" y="4597400"/>
            <a:ext cx="23812" cy="1346200"/>
          </a:xfrm>
          <a:prstGeom prst="straightConnector1">
            <a:avLst/>
          </a:prstGeom>
          <a:noFill/>
          <a:ln w="9525">
            <a:solidFill>
              <a:srgbClr val="000000"/>
            </a:solidFill>
            <a:round/>
            <a:headEnd/>
            <a:tailEnd/>
          </a:ln>
          <a:effectLst/>
        </p:spPr>
      </p:cxnSp>
      <p:cxnSp>
        <p:nvCxnSpPr>
          <p:cNvPr id="79889" name="AutoShape 17"/>
          <p:cNvCxnSpPr>
            <a:cxnSpLocks noChangeShapeType="1"/>
            <a:stCxn id="79885" idx="6"/>
            <a:endCxn id="79887" idx="2"/>
          </p:cNvCxnSpPr>
          <p:nvPr/>
        </p:nvCxnSpPr>
        <p:spPr bwMode="auto">
          <a:xfrm>
            <a:off x="3910013" y="4508500"/>
            <a:ext cx="1423987" cy="0"/>
          </a:xfrm>
          <a:prstGeom prst="straightConnector1">
            <a:avLst/>
          </a:prstGeom>
          <a:noFill/>
          <a:ln w="9525">
            <a:solidFill>
              <a:srgbClr val="000000"/>
            </a:solidFill>
            <a:round/>
            <a:headEnd/>
            <a:tailEnd/>
          </a:ln>
          <a:effectLst/>
        </p:spPr>
      </p:cxnSp>
      <p:sp>
        <p:nvSpPr>
          <p:cNvPr id="79890" name="Oval 18"/>
          <p:cNvSpPr>
            <a:spLocks noChangeArrowheads="1"/>
          </p:cNvSpPr>
          <p:nvPr/>
        </p:nvSpPr>
        <p:spPr bwMode="auto">
          <a:xfrm>
            <a:off x="5334000" y="59436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79891" name="AutoShape 19"/>
          <p:cNvCxnSpPr>
            <a:cxnSpLocks noChangeShapeType="1"/>
            <a:stCxn id="79887" idx="4"/>
            <a:endCxn id="79890" idx="0"/>
          </p:cNvCxnSpPr>
          <p:nvPr/>
        </p:nvCxnSpPr>
        <p:spPr bwMode="auto">
          <a:xfrm>
            <a:off x="5422900" y="4597400"/>
            <a:ext cx="0" cy="1346200"/>
          </a:xfrm>
          <a:prstGeom prst="straightConnector1">
            <a:avLst/>
          </a:prstGeom>
          <a:noFill/>
          <a:ln w="9525">
            <a:solidFill>
              <a:srgbClr val="000000"/>
            </a:solidFill>
            <a:round/>
            <a:headEnd/>
            <a:tailEnd/>
          </a:ln>
          <a:effectLst/>
        </p:spPr>
      </p:cxnSp>
      <p:cxnSp>
        <p:nvCxnSpPr>
          <p:cNvPr id="79892" name="AutoShape 20"/>
          <p:cNvCxnSpPr>
            <a:cxnSpLocks noChangeShapeType="1"/>
            <a:stCxn id="79886" idx="6"/>
            <a:endCxn id="79890" idx="2"/>
          </p:cNvCxnSpPr>
          <p:nvPr/>
        </p:nvCxnSpPr>
        <p:spPr bwMode="auto">
          <a:xfrm>
            <a:off x="3886200" y="6032500"/>
            <a:ext cx="1447800" cy="0"/>
          </a:xfrm>
          <a:prstGeom prst="straightConnector1">
            <a:avLst/>
          </a:prstGeom>
          <a:noFill/>
          <a:ln w="9525">
            <a:solidFill>
              <a:srgbClr val="000000"/>
            </a:solidFill>
            <a:round/>
            <a:headEnd/>
            <a:tailEnd/>
          </a:ln>
          <a:effectLst/>
        </p:spPr>
      </p:cxnSp>
      <p:sp>
        <p:nvSpPr>
          <p:cNvPr id="79894" name="Line 22"/>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309A6005-6F15-41EE-9F2C-F0A78AC30C3E}" type="slidenum">
              <a:rPr lang="en-US"/>
              <a:pPr/>
              <a:t>17</a:t>
            </a:fld>
            <a:endParaRPr lang="en-US"/>
          </a:p>
        </p:txBody>
      </p:sp>
      <p:sp>
        <p:nvSpPr>
          <p:cNvPr id="173058" name="Rectangle 2"/>
          <p:cNvSpPr>
            <a:spLocks noGrp="1" noChangeArrowheads="1"/>
          </p:cNvSpPr>
          <p:nvPr>
            <p:ph type="title"/>
          </p:nvPr>
        </p:nvSpPr>
        <p:spPr/>
        <p:txBody>
          <a:bodyPr/>
          <a:lstStyle/>
          <a:p>
            <a:pPr algn="ctr"/>
            <a:r>
              <a:rPr lang="en-US"/>
              <a:t>Bipartite Graphs</a:t>
            </a:r>
          </a:p>
        </p:txBody>
      </p:sp>
      <p:sp>
        <p:nvSpPr>
          <p:cNvPr id="173059"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73061"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73062"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3063"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3064" name="AutoShape 8"/>
            <p:cNvCxnSpPr>
              <a:cxnSpLocks noChangeShapeType="1"/>
              <a:stCxn id="173061" idx="6"/>
              <a:endCxn id="173062"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73065" name="AutoShape 9"/>
            <p:cNvCxnSpPr>
              <a:cxnSpLocks noChangeShapeType="1"/>
              <a:stCxn id="173061" idx="4"/>
              <a:endCxn id="173063"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73066"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73067" name="AutoShape 11"/>
            <p:cNvCxnSpPr>
              <a:cxnSpLocks noChangeShapeType="1"/>
              <a:stCxn id="173063" idx="6"/>
              <a:endCxn id="173066"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73068" name="AutoShape 12"/>
            <p:cNvCxnSpPr>
              <a:cxnSpLocks noChangeShapeType="1"/>
              <a:stCxn id="173062" idx="4"/>
              <a:endCxn id="173066"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73069" name="Oval 13"/>
          <p:cNvSpPr>
            <a:spLocks noChangeArrowheads="1"/>
          </p:cNvSpPr>
          <p:nvPr/>
        </p:nvSpPr>
        <p:spPr bwMode="auto">
          <a:xfrm>
            <a:off x="37338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73070" name="Oval 14"/>
          <p:cNvSpPr>
            <a:spLocks noChangeArrowheads="1"/>
          </p:cNvSpPr>
          <p:nvPr/>
        </p:nvSpPr>
        <p:spPr bwMode="auto">
          <a:xfrm>
            <a:off x="3709988" y="55372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3071" name="Oval 15"/>
          <p:cNvSpPr>
            <a:spLocks noChangeArrowheads="1"/>
          </p:cNvSpPr>
          <p:nvPr/>
        </p:nvSpPr>
        <p:spPr bwMode="auto">
          <a:xfrm>
            <a:off x="5334000" y="4419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3072" name="AutoShape 16"/>
          <p:cNvCxnSpPr>
            <a:cxnSpLocks noChangeShapeType="1"/>
            <a:stCxn id="173069" idx="4"/>
            <a:endCxn id="173070" idx="0"/>
          </p:cNvCxnSpPr>
          <p:nvPr/>
        </p:nvCxnSpPr>
        <p:spPr bwMode="auto">
          <a:xfrm flipH="1">
            <a:off x="3798888" y="4597400"/>
            <a:ext cx="23812" cy="939800"/>
          </a:xfrm>
          <a:prstGeom prst="straightConnector1">
            <a:avLst/>
          </a:prstGeom>
          <a:noFill/>
          <a:ln w="9525">
            <a:solidFill>
              <a:srgbClr val="000000"/>
            </a:solidFill>
            <a:round/>
            <a:headEnd/>
            <a:tailEnd/>
          </a:ln>
          <a:effectLst/>
        </p:spPr>
      </p:cxnSp>
      <p:cxnSp>
        <p:nvCxnSpPr>
          <p:cNvPr id="173073" name="AutoShape 17"/>
          <p:cNvCxnSpPr>
            <a:cxnSpLocks noChangeShapeType="1"/>
            <a:stCxn id="173069" idx="6"/>
            <a:endCxn id="173071" idx="2"/>
          </p:cNvCxnSpPr>
          <p:nvPr/>
        </p:nvCxnSpPr>
        <p:spPr bwMode="auto">
          <a:xfrm>
            <a:off x="3910013" y="4508500"/>
            <a:ext cx="1423987" cy="0"/>
          </a:xfrm>
          <a:prstGeom prst="straightConnector1">
            <a:avLst/>
          </a:prstGeom>
          <a:noFill/>
          <a:ln w="9525">
            <a:solidFill>
              <a:srgbClr val="000000"/>
            </a:solidFill>
            <a:round/>
            <a:headEnd/>
            <a:tailEnd/>
          </a:ln>
          <a:effectLst/>
        </p:spPr>
      </p:cxnSp>
      <p:sp>
        <p:nvSpPr>
          <p:cNvPr id="173074" name="Oval 18"/>
          <p:cNvSpPr>
            <a:spLocks noChangeArrowheads="1"/>
          </p:cNvSpPr>
          <p:nvPr/>
        </p:nvSpPr>
        <p:spPr bwMode="auto">
          <a:xfrm>
            <a:off x="5334000" y="55372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73075" name="AutoShape 19"/>
          <p:cNvCxnSpPr>
            <a:cxnSpLocks noChangeShapeType="1"/>
            <a:stCxn id="173071" idx="4"/>
            <a:endCxn id="173074" idx="0"/>
          </p:cNvCxnSpPr>
          <p:nvPr/>
        </p:nvCxnSpPr>
        <p:spPr bwMode="auto">
          <a:xfrm>
            <a:off x="5422900" y="4597400"/>
            <a:ext cx="0" cy="939800"/>
          </a:xfrm>
          <a:prstGeom prst="straightConnector1">
            <a:avLst/>
          </a:prstGeom>
          <a:noFill/>
          <a:ln w="9525">
            <a:solidFill>
              <a:srgbClr val="000000"/>
            </a:solidFill>
            <a:round/>
            <a:headEnd/>
            <a:tailEnd/>
          </a:ln>
          <a:effectLst/>
        </p:spPr>
      </p:cxnSp>
      <p:cxnSp>
        <p:nvCxnSpPr>
          <p:cNvPr id="173076" name="AutoShape 20"/>
          <p:cNvCxnSpPr>
            <a:cxnSpLocks noChangeShapeType="1"/>
            <a:stCxn id="173070" idx="6"/>
            <a:endCxn id="173074" idx="2"/>
          </p:cNvCxnSpPr>
          <p:nvPr/>
        </p:nvCxnSpPr>
        <p:spPr bwMode="auto">
          <a:xfrm>
            <a:off x="3886200" y="5626100"/>
            <a:ext cx="1447800" cy="0"/>
          </a:xfrm>
          <a:prstGeom prst="straightConnector1">
            <a:avLst/>
          </a:prstGeom>
          <a:noFill/>
          <a:ln w="9525">
            <a:solidFill>
              <a:srgbClr val="000000"/>
            </a:solidFill>
            <a:round/>
            <a:headEnd/>
            <a:tailEnd/>
          </a:ln>
          <a:effectLst/>
        </p:spPr>
      </p:cxnSp>
      <p:sp>
        <p:nvSpPr>
          <p:cNvPr id="173077"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AE8CDCFE-1CCC-4574-B53D-9FEB9F4C954B}" type="slidenum">
              <a:rPr lang="en-US"/>
              <a:pPr/>
              <a:t>18</a:t>
            </a:fld>
            <a:endParaRPr lang="en-US"/>
          </a:p>
        </p:txBody>
      </p:sp>
      <p:sp>
        <p:nvSpPr>
          <p:cNvPr id="172034" name="Rectangle 2"/>
          <p:cNvSpPr>
            <a:spLocks noGrp="1" noChangeArrowheads="1"/>
          </p:cNvSpPr>
          <p:nvPr>
            <p:ph type="title"/>
          </p:nvPr>
        </p:nvSpPr>
        <p:spPr/>
        <p:txBody>
          <a:bodyPr/>
          <a:lstStyle/>
          <a:p>
            <a:pPr algn="ctr"/>
            <a:r>
              <a:rPr lang="en-US"/>
              <a:t>Bipartite Graphs</a:t>
            </a:r>
          </a:p>
        </p:txBody>
      </p:sp>
      <p:sp>
        <p:nvSpPr>
          <p:cNvPr id="172035"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72037"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72038"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2039"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2040" name="AutoShape 8"/>
            <p:cNvCxnSpPr>
              <a:cxnSpLocks noChangeShapeType="1"/>
              <a:stCxn id="172037" idx="6"/>
              <a:endCxn id="172038"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72041" name="AutoShape 9"/>
            <p:cNvCxnSpPr>
              <a:cxnSpLocks noChangeShapeType="1"/>
              <a:stCxn id="172037" idx="4"/>
              <a:endCxn id="172039"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72042"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72043" name="AutoShape 11"/>
            <p:cNvCxnSpPr>
              <a:cxnSpLocks noChangeShapeType="1"/>
              <a:stCxn id="172039" idx="6"/>
              <a:endCxn id="172042"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72044" name="AutoShape 12"/>
            <p:cNvCxnSpPr>
              <a:cxnSpLocks noChangeShapeType="1"/>
              <a:stCxn id="172038" idx="4"/>
              <a:endCxn id="172042"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72045" name="Oval 13"/>
          <p:cNvSpPr>
            <a:spLocks noChangeArrowheads="1"/>
          </p:cNvSpPr>
          <p:nvPr/>
        </p:nvSpPr>
        <p:spPr bwMode="auto">
          <a:xfrm>
            <a:off x="37338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72046"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2047" name="Oval 15"/>
          <p:cNvSpPr>
            <a:spLocks noChangeArrowheads="1"/>
          </p:cNvSpPr>
          <p:nvPr/>
        </p:nvSpPr>
        <p:spPr bwMode="auto">
          <a:xfrm>
            <a:off x="5334000" y="4419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2048" name="AutoShape 16"/>
          <p:cNvCxnSpPr>
            <a:cxnSpLocks noChangeShapeType="1"/>
            <a:stCxn id="172045" idx="4"/>
            <a:endCxn id="172046" idx="0"/>
          </p:cNvCxnSpPr>
          <p:nvPr/>
        </p:nvCxnSpPr>
        <p:spPr bwMode="auto">
          <a:xfrm flipH="1">
            <a:off x="3798888" y="4597400"/>
            <a:ext cx="23812" cy="660400"/>
          </a:xfrm>
          <a:prstGeom prst="straightConnector1">
            <a:avLst/>
          </a:prstGeom>
          <a:noFill/>
          <a:ln w="9525">
            <a:solidFill>
              <a:srgbClr val="000000"/>
            </a:solidFill>
            <a:round/>
            <a:headEnd/>
            <a:tailEnd/>
          </a:ln>
          <a:effectLst/>
        </p:spPr>
      </p:cxnSp>
      <p:cxnSp>
        <p:nvCxnSpPr>
          <p:cNvPr id="172049" name="AutoShape 17"/>
          <p:cNvCxnSpPr>
            <a:cxnSpLocks noChangeShapeType="1"/>
            <a:stCxn id="172045" idx="6"/>
            <a:endCxn id="172047" idx="2"/>
          </p:cNvCxnSpPr>
          <p:nvPr/>
        </p:nvCxnSpPr>
        <p:spPr bwMode="auto">
          <a:xfrm>
            <a:off x="3910013" y="4508500"/>
            <a:ext cx="1423987" cy="0"/>
          </a:xfrm>
          <a:prstGeom prst="straightConnector1">
            <a:avLst/>
          </a:prstGeom>
          <a:noFill/>
          <a:ln w="9525">
            <a:solidFill>
              <a:srgbClr val="000000"/>
            </a:solidFill>
            <a:round/>
            <a:headEnd/>
            <a:tailEnd/>
          </a:ln>
          <a:effectLst/>
        </p:spPr>
      </p:cxnSp>
      <p:sp>
        <p:nvSpPr>
          <p:cNvPr id="172050"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72051" name="AutoShape 19"/>
          <p:cNvCxnSpPr>
            <a:cxnSpLocks noChangeShapeType="1"/>
            <a:stCxn id="172047" idx="4"/>
            <a:endCxn id="172050" idx="0"/>
          </p:cNvCxnSpPr>
          <p:nvPr/>
        </p:nvCxnSpPr>
        <p:spPr bwMode="auto">
          <a:xfrm>
            <a:off x="5422900" y="4597400"/>
            <a:ext cx="0" cy="660400"/>
          </a:xfrm>
          <a:prstGeom prst="straightConnector1">
            <a:avLst/>
          </a:prstGeom>
          <a:noFill/>
          <a:ln w="9525">
            <a:solidFill>
              <a:srgbClr val="000000"/>
            </a:solidFill>
            <a:round/>
            <a:headEnd/>
            <a:tailEnd/>
          </a:ln>
          <a:effectLst/>
        </p:spPr>
      </p:cxnSp>
      <p:cxnSp>
        <p:nvCxnSpPr>
          <p:cNvPr id="172052" name="AutoShape 20"/>
          <p:cNvCxnSpPr>
            <a:cxnSpLocks noChangeShapeType="1"/>
            <a:stCxn id="172046" idx="6"/>
            <a:endCxn id="172050"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72053"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EC8BADA6-304D-4B54-9D3F-245973E1DBEA}" type="slidenum">
              <a:rPr lang="en-US"/>
              <a:pPr/>
              <a:t>19</a:t>
            </a:fld>
            <a:endParaRPr lang="en-US"/>
          </a:p>
        </p:txBody>
      </p:sp>
      <p:sp>
        <p:nvSpPr>
          <p:cNvPr id="171010" name="Rectangle 2"/>
          <p:cNvSpPr>
            <a:spLocks noGrp="1" noChangeArrowheads="1"/>
          </p:cNvSpPr>
          <p:nvPr>
            <p:ph type="title"/>
          </p:nvPr>
        </p:nvSpPr>
        <p:spPr/>
        <p:txBody>
          <a:bodyPr/>
          <a:lstStyle/>
          <a:p>
            <a:pPr algn="ctr"/>
            <a:r>
              <a:rPr lang="en-US"/>
              <a:t>Bipartite Graphs</a:t>
            </a:r>
          </a:p>
        </p:txBody>
      </p:sp>
      <p:sp>
        <p:nvSpPr>
          <p:cNvPr id="171011"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71013"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71014"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1015"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1016" name="AutoShape 8"/>
            <p:cNvCxnSpPr>
              <a:cxnSpLocks noChangeShapeType="1"/>
              <a:stCxn id="171013" idx="6"/>
              <a:endCxn id="171014"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71017" name="AutoShape 9"/>
            <p:cNvCxnSpPr>
              <a:cxnSpLocks noChangeShapeType="1"/>
              <a:stCxn id="171013" idx="4"/>
              <a:endCxn id="171015"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71018"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71019" name="AutoShape 11"/>
            <p:cNvCxnSpPr>
              <a:cxnSpLocks noChangeShapeType="1"/>
              <a:stCxn id="171015" idx="6"/>
              <a:endCxn id="171018"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71020" name="AutoShape 12"/>
            <p:cNvCxnSpPr>
              <a:cxnSpLocks noChangeShapeType="1"/>
              <a:stCxn id="171014" idx="4"/>
              <a:endCxn id="171018"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71021" name="Oval 13"/>
          <p:cNvSpPr>
            <a:spLocks noChangeArrowheads="1"/>
          </p:cNvSpPr>
          <p:nvPr/>
        </p:nvSpPr>
        <p:spPr bwMode="auto">
          <a:xfrm>
            <a:off x="44196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71022"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1023" name="Oval 15"/>
          <p:cNvSpPr>
            <a:spLocks noChangeArrowheads="1"/>
          </p:cNvSpPr>
          <p:nvPr/>
        </p:nvSpPr>
        <p:spPr bwMode="auto">
          <a:xfrm>
            <a:off x="5334000" y="4419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1024" name="AutoShape 16"/>
          <p:cNvCxnSpPr>
            <a:cxnSpLocks noChangeShapeType="1"/>
            <a:stCxn id="171021" idx="3"/>
            <a:endCxn id="171022" idx="7"/>
          </p:cNvCxnSpPr>
          <p:nvPr/>
        </p:nvCxnSpPr>
        <p:spPr bwMode="auto">
          <a:xfrm flipH="1">
            <a:off x="3860800" y="4572000"/>
            <a:ext cx="584200" cy="711200"/>
          </a:xfrm>
          <a:prstGeom prst="straightConnector1">
            <a:avLst/>
          </a:prstGeom>
          <a:noFill/>
          <a:ln w="9525">
            <a:solidFill>
              <a:srgbClr val="000000"/>
            </a:solidFill>
            <a:round/>
            <a:headEnd/>
            <a:tailEnd/>
          </a:ln>
          <a:effectLst/>
        </p:spPr>
      </p:cxnSp>
      <p:cxnSp>
        <p:nvCxnSpPr>
          <p:cNvPr id="171025" name="AutoShape 17"/>
          <p:cNvCxnSpPr>
            <a:cxnSpLocks noChangeShapeType="1"/>
            <a:stCxn id="171021" idx="6"/>
            <a:endCxn id="171023" idx="2"/>
          </p:cNvCxnSpPr>
          <p:nvPr/>
        </p:nvCxnSpPr>
        <p:spPr bwMode="auto">
          <a:xfrm>
            <a:off x="4595813" y="4508500"/>
            <a:ext cx="738187" cy="0"/>
          </a:xfrm>
          <a:prstGeom prst="straightConnector1">
            <a:avLst/>
          </a:prstGeom>
          <a:noFill/>
          <a:ln w="9525">
            <a:solidFill>
              <a:srgbClr val="000000"/>
            </a:solidFill>
            <a:round/>
            <a:headEnd/>
            <a:tailEnd/>
          </a:ln>
          <a:effectLst/>
        </p:spPr>
      </p:cxnSp>
      <p:sp>
        <p:nvSpPr>
          <p:cNvPr id="171026"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71027" name="AutoShape 19"/>
          <p:cNvCxnSpPr>
            <a:cxnSpLocks noChangeShapeType="1"/>
            <a:stCxn id="171023" idx="4"/>
            <a:endCxn id="171026" idx="0"/>
          </p:cNvCxnSpPr>
          <p:nvPr/>
        </p:nvCxnSpPr>
        <p:spPr bwMode="auto">
          <a:xfrm>
            <a:off x="5422900" y="4597400"/>
            <a:ext cx="0" cy="660400"/>
          </a:xfrm>
          <a:prstGeom prst="straightConnector1">
            <a:avLst/>
          </a:prstGeom>
          <a:noFill/>
          <a:ln w="9525">
            <a:solidFill>
              <a:srgbClr val="000000"/>
            </a:solidFill>
            <a:round/>
            <a:headEnd/>
            <a:tailEnd/>
          </a:ln>
          <a:effectLst/>
        </p:spPr>
      </p:cxnSp>
      <p:cxnSp>
        <p:nvCxnSpPr>
          <p:cNvPr id="171028" name="AutoShape 20"/>
          <p:cNvCxnSpPr>
            <a:cxnSpLocks noChangeShapeType="1"/>
            <a:stCxn id="171022" idx="6"/>
            <a:endCxn id="171026"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71029"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838200" y="6245225"/>
            <a:ext cx="1901825" cy="476250"/>
          </a:xfrm>
          <a:prstGeom prst="rect">
            <a:avLst/>
          </a:prstGeom>
          <a:noFill/>
          <a:ln w="9525">
            <a:noFill/>
            <a:miter lim="800000"/>
            <a:headEnd/>
            <a:tailEnd/>
          </a:ln>
        </p:spPr>
        <p:txBody>
          <a:bodyPr wrap="none" anchor="ctr"/>
          <a:lstStyle/>
          <a:p>
            <a:endParaRPr lang="en-US"/>
          </a:p>
        </p:txBody>
      </p:sp>
      <p:sp>
        <p:nvSpPr>
          <p:cNvPr id="6147" name="Rectangle 2"/>
          <p:cNvSpPr>
            <a:spLocks noGrp="1" noChangeArrowheads="1"/>
          </p:cNvSpPr>
          <p:nvPr>
            <p:ph type="title"/>
          </p:nvPr>
        </p:nvSpPr>
        <p:spPr>
          <a:xfrm>
            <a:off x="457200" y="152400"/>
            <a:ext cx="8231188" cy="9906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latin typeface="Times New Roman" pitchFamily="18" charset="0"/>
              </a:rPr>
              <a:t>Simple Graph</a:t>
            </a:r>
          </a:p>
        </p:txBody>
      </p:sp>
      <p:sp>
        <p:nvSpPr>
          <p:cNvPr id="6148" name="Rectangle 3"/>
          <p:cNvSpPr>
            <a:spLocks noGrp="1" noChangeArrowheads="1"/>
          </p:cNvSpPr>
          <p:nvPr>
            <p:ph type="body" idx="1"/>
          </p:nvPr>
        </p:nvSpPr>
        <p:spPr>
          <a:xfrm>
            <a:off x="457200" y="1600200"/>
            <a:ext cx="8231188" cy="4527550"/>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smtClean="0">
                <a:latin typeface="Times New Roman" pitchFamily="18" charset="0"/>
              </a:rPr>
              <a:t>A </a:t>
            </a:r>
            <a:r>
              <a:rPr lang="en-GB" sz="3600" i="1" dirty="0" smtClean="0">
                <a:latin typeface="Times New Roman" pitchFamily="18" charset="0"/>
              </a:rPr>
              <a:t>simple graph</a:t>
            </a:r>
            <a:r>
              <a:rPr lang="en-GB" sz="3600" dirty="0" smtClean="0">
                <a:latin typeface="Times New Roman" pitchFamily="18" charset="0"/>
              </a:rPr>
              <a:t> consists of</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smtClean="0">
                <a:latin typeface="Times New Roman" pitchFamily="18" charset="0"/>
              </a:rPr>
              <a:t>a nonempty set of </a:t>
            </a:r>
            <a:r>
              <a:rPr lang="en-GB" sz="3600" i="1" dirty="0" smtClean="0">
                <a:latin typeface="Times New Roman" pitchFamily="18" charset="0"/>
              </a:rPr>
              <a:t>vertices</a:t>
            </a:r>
            <a:r>
              <a:rPr lang="en-GB" sz="3600" dirty="0" smtClean="0">
                <a:latin typeface="Times New Roman" pitchFamily="18" charset="0"/>
              </a:rPr>
              <a:t> called </a:t>
            </a:r>
            <a:r>
              <a:rPr lang="en-GB" sz="3600" i="1" dirty="0" smtClean="0">
                <a:latin typeface="Times New Roman" pitchFamily="18" charset="0"/>
              </a:rPr>
              <a:t>V</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smtClean="0">
                <a:latin typeface="Times New Roman" pitchFamily="18" charset="0"/>
              </a:rPr>
              <a:t>a set of edges (unordered pairs of distinct elements of </a:t>
            </a:r>
            <a:r>
              <a:rPr lang="en-GB" sz="3600" i="1" dirty="0" smtClean="0">
                <a:latin typeface="Times New Roman" pitchFamily="18" charset="0"/>
              </a:rPr>
              <a:t>V</a:t>
            </a:r>
            <a:r>
              <a:rPr lang="en-GB" sz="3600" dirty="0" smtClean="0">
                <a:latin typeface="Times New Roman" pitchFamily="18" charset="0"/>
              </a:rPr>
              <a:t>) called </a:t>
            </a:r>
            <a:r>
              <a:rPr lang="en-GB" sz="3600" i="1" dirty="0" smtClean="0">
                <a:latin typeface="Times New Roman" pitchFamily="18" charset="0"/>
              </a:rPr>
              <a:t>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600" dirty="0" smtClean="0">
                <a:latin typeface="Times New Roman" pitchFamily="18" charset="0"/>
              </a:rPr>
              <a:t>Notation: </a:t>
            </a:r>
            <a:r>
              <a:rPr lang="en-GB" sz="3600" i="1" dirty="0" smtClean="0">
                <a:latin typeface="Times New Roman" pitchFamily="18" charset="0"/>
              </a:rPr>
              <a:t>G</a:t>
            </a:r>
            <a:r>
              <a:rPr lang="en-GB" sz="3600" dirty="0" smtClean="0">
                <a:latin typeface="Times New Roman" pitchFamily="18" charset="0"/>
              </a:rPr>
              <a:t> = (</a:t>
            </a:r>
            <a:r>
              <a:rPr lang="en-GB" sz="3600" i="1" dirty="0" smtClean="0">
                <a:latin typeface="Times New Roman" pitchFamily="18" charset="0"/>
              </a:rPr>
              <a:t>V</a:t>
            </a:r>
            <a:r>
              <a:rPr lang="en-GB" sz="3600" dirty="0" smtClean="0">
                <a:latin typeface="Times New Roman" pitchFamily="18" charset="0"/>
              </a:rPr>
              <a:t>,</a:t>
            </a:r>
            <a:r>
              <a:rPr lang="en-GB" sz="3600" i="1" dirty="0" smtClean="0">
                <a:latin typeface="Times New Roman" pitchFamily="18" charset="0"/>
              </a:rPr>
              <a:t>E</a:t>
            </a:r>
            <a:r>
              <a:rPr lang="en-GB" sz="3600" dirty="0" smtClean="0">
                <a:latin typeface="Times New Roman" pitchFamily="18" charset="0"/>
              </a:rPr>
              <a:t>)</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8EA0FC3B-87F1-4F0C-A1EF-3852F7ADE6BA}" type="slidenum">
              <a:rPr lang="en-US"/>
              <a:pPr/>
              <a:t>20</a:t>
            </a:fld>
            <a:endParaRPr lang="en-US"/>
          </a:p>
        </p:txBody>
      </p:sp>
      <p:sp>
        <p:nvSpPr>
          <p:cNvPr id="169986" name="Rectangle 2"/>
          <p:cNvSpPr>
            <a:spLocks noGrp="1" noChangeArrowheads="1"/>
          </p:cNvSpPr>
          <p:nvPr>
            <p:ph type="title"/>
          </p:nvPr>
        </p:nvSpPr>
        <p:spPr/>
        <p:txBody>
          <a:bodyPr/>
          <a:lstStyle/>
          <a:p>
            <a:pPr algn="ctr"/>
            <a:r>
              <a:rPr lang="en-US"/>
              <a:t>Bipartite Graphs</a:t>
            </a:r>
          </a:p>
        </p:txBody>
      </p:sp>
      <p:sp>
        <p:nvSpPr>
          <p:cNvPr id="169987"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9989"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9990"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9991"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9992" name="AutoShape 8"/>
            <p:cNvCxnSpPr>
              <a:cxnSpLocks noChangeShapeType="1"/>
              <a:stCxn id="169989" idx="6"/>
              <a:endCxn id="169990"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9993" name="AutoShape 9"/>
            <p:cNvCxnSpPr>
              <a:cxnSpLocks noChangeShapeType="1"/>
              <a:stCxn id="169989" idx="4"/>
              <a:endCxn id="169991"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9994"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9995" name="AutoShape 11"/>
            <p:cNvCxnSpPr>
              <a:cxnSpLocks noChangeShapeType="1"/>
              <a:stCxn id="169991" idx="6"/>
              <a:endCxn id="169994"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9996" name="AutoShape 12"/>
            <p:cNvCxnSpPr>
              <a:cxnSpLocks noChangeShapeType="1"/>
              <a:stCxn id="169990" idx="4"/>
              <a:endCxn id="169994"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9997" name="Oval 13"/>
          <p:cNvSpPr>
            <a:spLocks noChangeArrowheads="1"/>
          </p:cNvSpPr>
          <p:nvPr/>
        </p:nvSpPr>
        <p:spPr bwMode="auto">
          <a:xfrm>
            <a:off x="48006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9998"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9999" name="Oval 15"/>
          <p:cNvSpPr>
            <a:spLocks noChangeArrowheads="1"/>
          </p:cNvSpPr>
          <p:nvPr/>
        </p:nvSpPr>
        <p:spPr bwMode="auto">
          <a:xfrm>
            <a:off x="5334000" y="4419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0000" name="AutoShape 16"/>
          <p:cNvCxnSpPr>
            <a:cxnSpLocks noChangeShapeType="1"/>
            <a:stCxn id="169997" idx="3"/>
            <a:endCxn id="169998" idx="7"/>
          </p:cNvCxnSpPr>
          <p:nvPr/>
        </p:nvCxnSpPr>
        <p:spPr bwMode="auto">
          <a:xfrm flipH="1">
            <a:off x="3860800" y="4572000"/>
            <a:ext cx="965200" cy="711200"/>
          </a:xfrm>
          <a:prstGeom prst="straightConnector1">
            <a:avLst/>
          </a:prstGeom>
          <a:noFill/>
          <a:ln w="9525">
            <a:solidFill>
              <a:srgbClr val="000000"/>
            </a:solidFill>
            <a:round/>
            <a:headEnd/>
            <a:tailEnd/>
          </a:ln>
          <a:effectLst/>
        </p:spPr>
      </p:cxnSp>
      <p:cxnSp>
        <p:nvCxnSpPr>
          <p:cNvPr id="170001" name="AutoShape 17"/>
          <p:cNvCxnSpPr>
            <a:cxnSpLocks noChangeShapeType="1"/>
            <a:stCxn id="169997" idx="6"/>
            <a:endCxn id="169999" idx="2"/>
          </p:cNvCxnSpPr>
          <p:nvPr/>
        </p:nvCxnSpPr>
        <p:spPr bwMode="auto">
          <a:xfrm>
            <a:off x="4976813" y="4508500"/>
            <a:ext cx="357187" cy="0"/>
          </a:xfrm>
          <a:prstGeom prst="straightConnector1">
            <a:avLst/>
          </a:prstGeom>
          <a:noFill/>
          <a:ln w="9525">
            <a:solidFill>
              <a:srgbClr val="000000"/>
            </a:solidFill>
            <a:round/>
            <a:headEnd/>
            <a:tailEnd/>
          </a:ln>
          <a:effectLst/>
        </p:spPr>
      </p:cxnSp>
      <p:sp>
        <p:nvSpPr>
          <p:cNvPr id="170002"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70003" name="AutoShape 19"/>
          <p:cNvCxnSpPr>
            <a:cxnSpLocks noChangeShapeType="1"/>
            <a:stCxn id="169999" idx="4"/>
            <a:endCxn id="170002" idx="0"/>
          </p:cNvCxnSpPr>
          <p:nvPr/>
        </p:nvCxnSpPr>
        <p:spPr bwMode="auto">
          <a:xfrm>
            <a:off x="5422900" y="4597400"/>
            <a:ext cx="0" cy="660400"/>
          </a:xfrm>
          <a:prstGeom prst="straightConnector1">
            <a:avLst/>
          </a:prstGeom>
          <a:noFill/>
          <a:ln w="9525">
            <a:solidFill>
              <a:srgbClr val="000000"/>
            </a:solidFill>
            <a:round/>
            <a:headEnd/>
            <a:tailEnd/>
          </a:ln>
          <a:effectLst/>
        </p:spPr>
      </p:cxnSp>
      <p:cxnSp>
        <p:nvCxnSpPr>
          <p:cNvPr id="170004" name="AutoShape 20"/>
          <p:cNvCxnSpPr>
            <a:cxnSpLocks noChangeShapeType="1"/>
            <a:stCxn id="169998" idx="6"/>
            <a:endCxn id="170002"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70005"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700721FD-C0D5-44EA-8066-2C76B433AA71}" type="slidenum">
              <a:rPr lang="en-US"/>
              <a:pPr/>
              <a:t>21</a:t>
            </a:fld>
            <a:endParaRPr lang="en-US"/>
          </a:p>
        </p:txBody>
      </p:sp>
      <p:sp>
        <p:nvSpPr>
          <p:cNvPr id="174082" name="Rectangle 2"/>
          <p:cNvSpPr>
            <a:spLocks noGrp="1" noChangeArrowheads="1"/>
          </p:cNvSpPr>
          <p:nvPr>
            <p:ph type="title"/>
          </p:nvPr>
        </p:nvSpPr>
        <p:spPr/>
        <p:txBody>
          <a:bodyPr/>
          <a:lstStyle/>
          <a:p>
            <a:pPr algn="ctr"/>
            <a:r>
              <a:rPr lang="en-US"/>
              <a:t>Bipartite Graphs</a:t>
            </a:r>
          </a:p>
        </p:txBody>
      </p:sp>
      <p:sp>
        <p:nvSpPr>
          <p:cNvPr id="174083"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74085"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74086"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4087"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4088" name="AutoShape 8"/>
            <p:cNvCxnSpPr>
              <a:cxnSpLocks noChangeShapeType="1"/>
              <a:stCxn id="174085" idx="6"/>
              <a:endCxn id="174086"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74089" name="AutoShape 9"/>
            <p:cNvCxnSpPr>
              <a:cxnSpLocks noChangeShapeType="1"/>
              <a:stCxn id="174085" idx="4"/>
              <a:endCxn id="174087"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74090"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74091" name="AutoShape 11"/>
            <p:cNvCxnSpPr>
              <a:cxnSpLocks noChangeShapeType="1"/>
              <a:stCxn id="174087" idx="6"/>
              <a:endCxn id="174090"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74092" name="AutoShape 12"/>
            <p:cNvCxnSpPr>
              <a:cxnSpLocks noChangeShapeType="1"/>
              <a:stCxn id="174086" idx="4"/>
              <a:endCxn id="174090"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74093" name="Oval 13"/>
          <p:cNvSpPr>
            <a:spLocks noChangeArrowheads="1"/>
          </p:cNvSpPr>
          <p:nvPr/>
        </p:nvSpPr>
        <p:spPr bwMode="auto">
          <a:xfrm>
            <a:off x="4953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74094"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74095" name="Oval 15"/>
          <p:cNvSpPr>
            <a:spLocks noChangeArrowheads="1"/>
          </p:cNvSpPr>
          <p:nvPr/>
        </p:nvSpPr>
        <p:spPr bwMode="auto">
          <a:xfrm>
            <a:off x="5334000" y="46482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74096" name="AutoShape 16"/>
          <p:cNvCxnSpPr>
            <a:cxnSpLocks noChangeShapeType="1"/>
            <a:stCxn id="174093" idx="3"/>
            <a:endCxn id="174094" idx="7"/>
          </p:cNvCxnSpPr>
          <p:nvPr/>
        </p:nvCxnSpPr>
        <p:spPr bwMode="auto">
          <a:xfrm flipH="1">
            <a:off x="3860800" y="4572000"/>
            <a:ext cx="1117600" cy="711200"/>
          </a:xfrm>
          <a:prstGeom prst="straightConnector1">
            <a:avLst/>
          </a:prstGeom>
          <a:noFill/>
          <a:ln w="9525">
            <a:solidFill>
              <a:srgbClr val="000000"/>
            </a:solidFill>
            <a:round/>
            <a:headEnd/>
            <a:tailEnd/>
          </a:ln>
          <a:effectLst/>
        </p:spPr>
      </p:cxnSp>
      <p:cxnSp>
        <p:nvCxnSpPr>
          <p:cNvPr id="174097" name="AutoShape 17"/>
          <p:cNvCxnSpPr>
            <a:cxnSpLocks noChangeShapeType="1"/>
            <a:stCxn id="174093" idx="6"/>
            <a:endCxn id="174095" idx="2"/>
          </p:cNvCxnSpPr>
          <p:nvPr/>
        </p:nvCxnSpPr>
        <p:spPr bwMode="auto">
          <a:xfrm>
            <a:off x="5129213" y="4508500"/>
            <a:ext cx="204787" cy="228600"/>
          </a:xfrm>
          <a:prstGeom prst="straightConnector1">
            <a:avLst/>
          </a:prstGeom>
          <a:noFill/>
          <a:ln w="9525">
            <a:solidFill>
              <a:srgbClr val="000000"/>
            </a:solidFill>
            <a:round/>
            <a:headEnd/>
            <a:tailEnd/>
          </a:ln>
          <a:effectLst/>
        </p:spPr>
      </p:cxnSp>
      <p:sp>
        <p:nvSpPr>
          <p:cNvPr id="174098"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74099" name="AutoShape 19"/>
          <p:cNvCxnSpPr>
            <a:cxnSpLocks noChangeShapeType="1"/>
            <a:stCxn id="174095" idx="4"/>
            <a:endCxn id="174098" idx="0"/>
          </p:cNvCxnSpPr>
          <p:nvPr/>
        </p:nvCxnSpPr>
        <p:spPr bwMode="auto">
          <a:xfrm>
            <a:off x="5422900" y="4826000"/>
            <a:ext cx="0" cy="431800"/>
          </a:xfrm>
          <a:prstGeom prst="straightConnector1">
            <a:avLst/>
          </a:prstGeom>
          <a:noFill/>
          <a:ln w="9525">
            <a:solidFill>
              <a:srgbClr val="000000"/>
            </a:solidFill>
            <a:round/>
            <a:headEnd/>
            <a:tailEnd/>
          </a:ln>
          <a:effectLst/>
        </p:spPr>
      </p:cxnSp>
      <p:cxnSp>
        <p:nvCxnSpPr>
          <p:cNvPr id="174100" name="AutoShape 20"/>
          <p:cNvCxnSpPr>
            <a:cxnSpLocks noChangeShapeType="1"/>
            <a:stCxn id="174094" idx="6"/>
            <a:endCxn id="174098"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74101"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028C1445-AA3A-4E53-A51E-9D0CA8A8C195}" type="slidenum">
              <a:rPr lang="en-US"/>
              <a:pPr/>
              <a:t>22</a:t>
            </a:fld>
            <a:endParaRPr lang="en-US"/>
          </a:p>
        </p:txBody>
      </p:sp>
      <p:sp>
        <p:nvSpPr>
          <p:cNvPr id="168962" name="Rectangle 2"/>
          <p:cNvSpPr>
            <a:spLocks noGrp="1" noChangeArrowheads="1"/>
          </p:cNvSpPr>
          <p:nvPr>
            <p:ph type="title"/>
          </p:nvPr>
        </p:nvSpPr>
        <p:spPr/>
        <p:txBody>
          <a:bodyPr/>
          <a:lstStyle/>
          <a:p>
            <a:pPr algn="ctr"/>
            <a:r>
              <a:rPr lang="en-US"/>
              <a:t>Bipartite Graphs</a:t>
            </a:r>
          </a:p>
        </p:txBody>
      </p:sp>
      <p:sp>
        <p:nvSpPr>
          <p:cNvPr id="168963"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8965"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8966"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8967"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8968" name="AutoShape 8"/>
            <p:cNvCxnSpPr>
              <a:cxnSpLocks noChangeShapeType="1"/>
              <a:stCxn id="168965" idx="6"/>
              <a:endCxn id="168966"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8969" name="AutoShape 9"/>
            <p:cNvCxnSpPr>
              <a:cxnSpLocks noChangeShapeType="1"/>
              <a:stCxn id="168965" idx="4"/>
              <a:endCxn id="168967"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8970"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8971" name="AutoShape 11"/>
            <p:cNvCxnSpPr>
              <a:cxnSpLocks noChangeShapeType="1"/>
              <a:stCxn id="168967" idx="6"/>
              <a:endCxn id="168970"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8972" name="AutoShape 12"/>
            <p:cNvCxnSpPr>
              <a:cxnSpLocks noChangeShapeType="1"/>
              <a:stCxn id="168966" idx="4"/>
              <a:endCxn id="168970"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8973"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8974"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8975" name="Oval 15"/>
          <p:cNvSpPr>
            <a:spLocks noChangeArrowheads="1"/>
          </p:cNvSpPr>
          <p:nvPr/>
        </p:nvSpPr>
        <p:spPr bwMode="auto">
          <a:xfrm>
            <a:off x="5334000" y="4800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8976" name="AutoShape 16"/>
          <p:cNvCxnSpPr>
            <a:cxnSpLocks noChangeShapeType="1"/>
            <a:stCxn id="168973" idx="3"/>
            <a:endCxn id="168974"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8977" name="AutoShape 17"/>
          <p:cNvCxnSpPr>
            <a:cxnSpLocks noChangeShapeType="1"/>
            <a:stCxn id="168973" idx="4"/>
            <a:endCxn id="168975" idx="0"/>
          </p:cNvCxnSpPr>
          <p:nvPr/>
        </p:nvCxnSpPr>
        <p:spPr bwMode="auto">
          <a:xfrm>
            <a:off x="5422900" y="4597400"/>
            <a:ext cx="0" cy="203200"/>
          </a:xfrm>
          <a:prstGeom prst="straightConnector1">
            <a:avLst/>
          </a:prstGeom>
          <a:noFill/>
          <a:ln w="9525">
            <a:solidFill>
              <a:srgbClr val="000000"/>
            </a:solidFill>
            <a:round/>
            <a:headEnd/>
            <a:tailEnd/>
          </a:ln>
          <a:effectLst/>
        </p:spPr>
      </p:cxnSp>
      <p:sp>
        <p:nvSpPr>
          <p:cNvPr id="168978"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8979" name="AutoShape 19"/>
          <p:cNvCxnSpPr>
            <a:cxnSpLocks noChangeShapeType="1"/>
            <a:stCxn id="168975" idx="4"/>
            <a:endCxn id="168978" idx="0"/>
          </p:cNvCxnSpPr>
          <p:nvPr/>
        </p:nvCxnSpPr>
        <p:spPr bwMode="auto">
          <a:xfrm>
            <a:off x="5422900" y="4978400"/>
            <a:ext cx="0" cy="279400"/>
          </a:xfrm>
          <a:prstGeom prst="straightConnector1">
            <a:avLst/>
          </a:prstGeom>
          <a:noFill/>
          <a:ln w="9525">
            <a:solidFill>
              <a:srgbClr val="000000"/>
            </a:solidFill>
            <a:round/>
            <a:headEnd/>
            <a:tailEnd/>
          </a:ln>
          <a:effectLst/>
        </p:spPr>
      </p:cxnSp>
      <p:cxnSp>
        <p:nvCxnSpPr>
          <p:cNvPr id="168980" name="AutoShape 20"/>
          <p:cNvCxnSpPr>
            <a:cxnSpLocks noChangeShapeType="1"/>
            <a:stCxn id="168974" idx="6"/>
            <a:endCxn id="168978"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8981"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FC6432AB-FDE8-4392-ACFD-5C2B2C77BE31}" type="slidenum">
              <a:rPr lang="en-US"/>
              <a:pPr/>
              <a:t>23</a:t>
            </a:fld>
            <a:endParaRPr lang="en-US"/>
          </a:p>
        </p:txBody>
      </p:sp>
      <p:sp>
        <p:nvSpPr>
          <p:cNvPr id="167938" name="Rectangle 2"/>
          <p:cNvSpPr>
            <a:spLocks noGrp="1" noChangeArrowheads="1"/>
          </p:cNvSpPr>
          <p:nvPr>
            <p:ph type="title"/>
          </p:nvPr>
        </p:nvSpPr>
        <p:spPr/>
        <p:txBody>
          <a:bodyPr/>
          <a:lstStyle/>
          <a:p>
            <a:pPr algn="ctr"/>
            <a:r>
              <a:rPr lang="en-US"/>
              <a:t>Bipartite Graphs</a:t>
            </a:r>
          </a:p>
        </p:txBody>
      </p:sp>
      <p:sp>
        <p:nvSpPr>
          <p:cNvPr id="167939"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7941"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7942"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7943"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7944" name="AutoShape 8"/>
            <p:cNvCxnSpPr>
              <a:cxnSpLocks noChangeShapeType="1"/>
              <a:stCxn id="167941" idx="6"/>
              <a:endCxn id="167942"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7945" name="AutoShape 9"/>
            <p:cNvCxnSpPr>
              <a:cxnSpLocks noChangeShapeType="1"/>
              <a:stCxn id="167941" idx="4"/>
              <a:endCxn id="167943"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7946"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7947" name="AutoShape 11"/>
            <p:cNvCxnSpPr>
              <a:cxnSpLocks noChangeShapeType="1"/>
              <a:stCxn id="167943" idx="6"/>
              <a:endCxn id="167946"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7948" name="AutoShape 12"/>
            <p:cNvCxnSpPr>
              <a:cxnSpLocks noChangeShapeType="1"/>
              <a:stCxn id="167942" idx="4"/>
              <a:endCxn id="167946"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7949"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7950"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7951" name="Oval 15"/>
          <p:cNvSpPr>
            <a:spLocks noChangeArrowheads="1"/>
          </p:cNvSpPr>
          <p:nvPr/>
        </p:nvSpPr>
        <p:spPr bwMode="auto">
          <a:xfrm>
            <a:off x="5029200" y="4800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7952" name="AutoShape 16"/>
          <p:cNvCxnSpPr>
            <a:cxnSpLocks noChangeShapeType="1"/>
            <a:stCxn id="167949" idx="3"/>
            <a:endCxn id="167950"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7953" name="AutoShape 17"/>
          <p:cNvCxnSpPr>
            <a:cxnSpLocks noChangeShapeType="1"/>
            <a:stCxn id="167949" idx="2"/>
            <a:endCxn id="167951" idx="6"/>
          </p:cNvCxnSpPr>
          <p:nvPr/>
        </p:nvCxnSpPr>
        <p:spPr bwMode="auto">
          <a:xfrm flipH="1">
            <a:off x="5205413" y="4508500"/>
            <a:ext cx="128587" cy="381000"/>
          </a:xfrm>
          <a:prstGeom prst="straightConnector1">
            <a:avLst/>
          </a:prstGeom>
          <a:noFill/>
          <a:ln w="9525">
            <a:solidFill>
              <a:srgbClr val="000000"/>
            </a:solidFill>
            <a:round/>
            <a:headEnd/>
            <a:tailEnd/>
          </a:ln>
          <a:effectLst/>
        </p:spPr>
      </p:cxnSp>
      <p:sp>
        <p:nvSpPr>
          <p:cNvPr id="167954"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7955" name="AutoShape 19"/>
          <p:cNvCxnSpPr>
            <a:cxnSpLocks noChangeShapeType="1"/>
            <a:stCxn id="167951" idx="5"/>
            <a:endCxn id="167954" idx="1"/>
          </p:cNvCxnSpPr>
          <p:nvPr/>
        </p:nvCxnSpPr>
        <p:spPr bwMode="auto">
          <a:xfrm>
            <a:off x="5180013" y="4953000"/>
            <a:ext cx="179387" cy="330200"/>
          </a:xfrm>
          <a:prstGeom prst="straightConnector1">
            <a:avLst/>
          </a:prstGeom>
          <a:noFill/>
          <a:ln w="9525">
            <a:solidFill>
              <a:srgbClr val="000000"/>
            </a:solidFill>
            <a:round/>
            <a:headEnd/>
            <a:tailEnd/>
          </a:ln>
          <a:effectLst/>
        </p:spPr>
      </p:cxnSp>
      <p:cxnSp>
        <p:nvCxnSpPr>
          <p:cNvPr id="167956" name="AutoShape 20"/>
          <p:cNvCxnSpPr>
            <a:cxnSpLocks noChangeShapeType="1"/>
            <a:stCxn id="167950" idx="6"/>
            <a:endCxn id="167954"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7957"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0FEC5F05-B4D1-4173-AF21-B4B61F7E3B55}" type="slidenum">
              <a:rPr lang="en-US"/>
              <a:pPr/>
              <a:t>24</a:t>
            </a:fld>
            <a:endParaRPr lang="en-US"/>
          </a:p>
        </p:txBody>
      </p:sp>
      <p:sp>
        <p:nvSpPr>
          <p:cNvPr id="165890" name="Rectangle 2"/>
          <p:cNvSpPr>
            <a:spLocks noGrp="1" noChangeArrowheads="1"/>
          </p:cNvSpPr>
          <p:nvPr>
            <p:ph type="title"/>
          </p:nvPr>
        </p:nvSpPr>
        <p:spPr/>
        <p:txBody>
          <a:bodyPr/>
          <a:lstStyle/>
          <a:p>
            <a:pPr algn="ctr"/>
            <a:r>
              <a:rPr lang="en-US"/>
              <a:t>Bipartite Graphs</a:t>
            </a:r>
          </a:p>
        </p:txBody>
      </p:sp>
      <p:sp>
        <p:nvSpPr>
          <p:cNvPr id="165891"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5893"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5894"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5895"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5896" name="AutoShape 8"/>
            <p:cNvCxnSpPr>
              <a:cxnSpLocks noChangeShapeType="1"/>
              <a:stCxn id="165893" idx="6"/>
              <a:endCxn id="165894"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5897" name="AutoShape 9"/>
            <p:cNvCxnSpPr>
              <a:cxnSpLocks noChangeShapeType="1"/>
              <a:stCxn id="165893" idx="4"/>
              <a:endCxn id="165895"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5898"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5899" name="AutoShape 11"/>
            <p:cNvCxnSpPr>
              <a:cxnSpLocks noChangeShapeType="1"/>
              <a:stCxn id="165895" idx="6"/>
              <a:endCxn id="165898"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5900" name="AutoShape 12"/>
            <p:cNvCxnSpPr>
              <a:cxnSpLocks noChangeShapeType="1"/>
              <a:stCxn id="165894" idx="4"/>
              <a:endCxn id="165898"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5901"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5902"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5903" name="Oval 15"/>
          <p:cNvSpPr>
            <a:spLocks noChangeArrowheads="1"/>
          </p:cNvSpPr>
          <p:nvPr/>
        </p:nvSpPr>
        <p:spPr bwMode="auto">
          <a:xfrm>
            <a:off x="4724400" y="48768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5904" name="AutoShape 16"/>
          <p:cNvCxnSpPr>
            <a:cxnSpLocks noChangeShapeType="1"/>
            <a:stCxn id="165901" idx="3"/>
            <a:endCxn id="165902"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5905" name="AutoShape 17"/>
          <p:cNvCxnSpPr>
            <a:cxnSpLocks noChangeShapeType="1"/>
            <a:stCxn id="165901" idx="2"/>
            <a:endCxn id="165903" idx="6"/>
          </p:cNvCxnSpPr>
          <p:nvPr/>
        </p:nvCxnSpPr>
        <p:spPr bwMode="auto">
          <a:xfrm flipH="1">
            <a:off x="4900613" y="4508500"/>
            <a:ext cx="433387" cy="457200"/>
          </a:xfrm>
          <a:prstGeom prst="straightConnector1">
            <a:avLst/>
          </a:prstGeom>
          <a:noFill/>
          <a:ln w="9525">
            <a:solidFill>
              <a:srgbClr val="000000"/>
            </a:solidFill>
            <a:round/>
            <a:headEnd/>
            <a:tailEnd/>
          </a:ln>
          <a:effectLst/>
        </p:spPr>
      </p:cxnSp>
      <p:sp>
        <p:nvSpPr>
          <p:cNvPr id="165906"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5907" name="AutoShape 19"/>
          <p:cNvCxnSpPr>
            <a:cxnSpLocks noChangeShapeType="1"/>
            <a:stCxn id="165903" idx="5"/>
            <a:endCxn id="165906" idx="1"/>
          </p:cNvCxnSpPr>
          <p:nvPr/>
        </p:nvCxnSpPr>
        <p:spPr bwMode="auto">
          <a:xfrm>
            <a:off x="4875213" y="5029200"/>
            <a:ext cx="484187" cy="254000"/>
          </a:xfrm>
          <a:prstGeom prst="straightConnector1">
            <a:avLst/>
          </a:prstGeom>
          <a:noFill/>
          <a:ln w="9525">
            <a:solidFill>
              <a:srgbClr val="000000"/>
            </a:solidFill>
            <a:round/>
            <a:headEnd/>
            <a:tailEnd/>
          </a:ln>
          <a:effectLst/>
        </p:spPr>
      </p:cxnSp>
      <p:cxnSp>
        <p:nvCxnSpPr>
          <p:cNvPr id="165908" name="AutoShape 20"/>
          <p:cNvCxnSpPr>
            <a:cxnSpLocks noChangeShapeType="1"/>
            <a:stCxn id="165902" idx="6"/>
            <a:endCxn id="165906"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5909"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9FE7D6FE-8E26-40A9-9547-67D7BC0BB981}" type="slidenum">
              <a:rPr lang="en-US"/>
              <a:pPr/>
              <a:t>25</a:t>
            </a:fld>
            <a:endParaRPr lang="en-US"/>
          </a:p>
        </p:txBody>
      </p:sp>
      <p:sp>
        <p:nvSpPr>
          <p:cNvPr id="164866" name="Rectangle 2"/>
          <p:cNvSpPr>
            <a:spLocks noGrp="1" noChangeArrowheads="1"/>
          </p:cNvSpPr>
          <p:nvPr>
            <p:ph type="title"/>
          </p:nvPr>
        </p:nvSpPr>
        <p:spPr/>
        <p:txBody>
          <a:bodyPr/>
          <a:lstStyle/>
          <a:p>
            <a:pPr algn="ctr"/>
            <a:r>
              <a:rPr lang="en-US"/>
              <a:t>Bipartite Graphs</a:t>
            </a:r>
          </a:p>
        </p:txBody>
      </p:sp>
      <p:sp>
        <p:nvSpPr>
          <p:cNvPr id="164867"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4869"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4870"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4871"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4872" name="AutoShape 8"/>
            <p:cNvCxnSpPr>
              <a:cxnSpLocks noChangeShapeType="1"/>
              <a:stCxn id="164869" idx="6"/>
              <a:endCxn id="164870"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4873" name="AutoShape 9"/>
            <p:cNvCxnSpPr>
              <a:cxnSpLocks noChangeShapeType="1"/>
              <a:stCxn id="164869" idx="4"/>
              <a:endCxn id="164871"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4874"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4875" name="AutoShape 11"/>
            <p:cNvCxnSpPr>
              <a:cxnSpLocks noChangeShapeType="1"/>
              <a:stCxn id="164871" idx="6"/>
              <a:endCxn id="164874"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4876" name="AutoShape 12"/>
            <p:cNvCxnSpPr>
              <a:cxnSpLocks noChangeShapeType="1"/>
              <a:stCxn id="164870" idx="4"/>
              <a:endCxn id="164874"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4877"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4878"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4879" name="Oval 15"/>
          <p:cNvSpPr>
            <a:spLocks noChangeArrowheads="1"/>
          </p:cNvSpPr>
          <p:nvPr/>
        </p:nvSpPr>
        <p:spPr bwMode="auto">
          <a:xfrm>
            <a:off x="4267200" y="48006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4880" name="AutoShape 16"/>
          <p:cNvCxnSpPr>
            <a:cxnSpLocks noChangeShapeType="1"/>
            <a:stCxn id="164877" idx="3"/>
            <a:endCxn id="164878"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4881" name="AutoShape 17"/>
          <p:cNvCxnSpPr>
            <a:cxnSpLocks noChangeShapeType="1"/>
            <a:stCxn id="164877" idx="2"/>
            <a:endCxn id="164879" idx="6"/>
          </p:cNvCxnSpPr>
          <p:nvPr/>
        </p:nvCxnSpPr>
        <p:spPr bwMode="auto">
          <a:xfrm flipH="1">
            <a:off x="4443413" y="4508500"/>
            <a:ext cx="890587" cy="381000"/>
          </a:xfrm>
          <a:prstGeom prst="straightConnector1">
            <a:avLst/>
          </a:prstGeom>
          <a:noFill/>
          <a:ln w="9525">
            <a:solidFill>
              <a:srgbClr val="000000"/>
            </a:solidFill>
            <a:round/>
            <a:headEnd/>
            <a:tailEnd/>
          </a:ln>
          <a:effectLst/>
        </p:spPr>
      </p:cxnSp>
      <p:sp>
        <p:nvSpPr>
          <p:cNvPr id="164882"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4883" name="AutoShape 19"/>
          <p:cNvCxnSpPr>
            <a:cxnSpLocks noChangeShapeType="1"/>
            <a:stCxn id="164879" idx="5"/>
            <a:endCxn id="164882" idx="1"/>
          </p:cNvCxnSpPr>
          <p:nvPr/>
        </p:nvCxnSpPr>
        <p:spPr bwMode="auto">
          <a:xfrm>
            <a:off x="4418013" y="4953000"/>
            <a:ext cx="941387" cy="330200"/>
          </a:xfrm>
          <a:prstGeom prst="straightConnector1">
            <a:avLst/>
          </a:prstGeom>
          <a:noFill/>
          <a:ln w="9525">
            <a:solidFill>
              <a:srgbClr val="000000"/>
            </a:solidFill>
            <a:round/>
            <a:headEnd/>
            <a:tailEnd/>
          </a:ln>
          <a:effectLst/>
        </p:spPr>
      </p:cxnSp>
      <p:cxnSp>
        <p:nvCxnSpPr>
          <p:cNvPr id="164884" name="AutoShape 20"/>
          <p:cNvCxnSpPr>
            <a:cxnSpLocks noChangeShapeType="1"/>
            <a:stCxn id="164878" idx="6"/>
            <a:endCxn id="164882"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4885"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C5AEE874-DCCC-44FC-9263-F2B5D6506B8D}" type="slidenum">
              <a:rPr lang="en-US"/>
              <a:pPr/>
              <a:t>26</a:t>
            </a:fld>
            <a:endParaRPr lang="en-US"/>
          </a:p>
        </p:txBody>
      </p:sp>
      <p:sp>
        <p:nvSpPr>
          <p:cNvPr id="163842" name="Rectangle 2"/>
          <p:cNvSpPr>
            <a:spLocks noGrp="1" noChangeArrowheads="1"/>
          </p:cNvSpPr>
          <p:nvPr>
            <p:ph type="title"/>
          </p:nvPr>
        </p:nvSpPr>
        <p:spPr/>
        <p:txBody>
          <a:bodyPr/>
          <a:lstStyle/>
          <a:p>
            <a:pPr algn="ctr"/>
            <a:r>
              <a:rPr lang="en-US"/>
              <a:t>Bipartite Graphs</a:t>
            </a:r>
          </a:p>
        </p:txBody>
      </p:sp>
      <p:sp>
        <p:nvSpPr>
          <p:cNvPr id="163843"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EG: </a:t>
            </a:r>
            <a:r>
              <a:rPr lang="en-US" i="1"/>
              <a:t>C</a:t>
            </a:r>
            <a:r>
              <a:rPr lang="en-US" baseline="-25000"/>
              <a:t>4</a:t>
            </a:r>
            <a:r>
              <a:rPr lang="en-US"/>
              <a:t> is a bichromatic: </a:t>
            </a:r>
          </a:p>
          <a:p>
            <a:pPr>
              <a:buFont typeface="Wingdings" pitchFamily="2" charset="2"/>
              <a:buNone/>
            </a:pPr>
            <a:endParaRPr lang="en-US"/>
          </a:p>
          <a:p>
            <a:pPr>
              <a:buFont typeface="Wingdings" pitchFamily="2" charset="2"/>
              <a:buNone/>
            </a:pPr>
            <a:endParaRPr lang="en-US"/>
          </a:p>
          <a:p>
            <a:pPr>
              <a:buFont typeface="Wingdings" pitchFamily="2" charset="2"/>
              <a:buNone/>
            </a:pPr>
            <a:r>
              <a:rPr lang="en-US"/>
              <a:t>And so is bipartite, if we redraw it:</a:t>
            </a: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p:txBody>
      </p:sp>
      <p:grpSp>
        <p:nvGrpSpPr>
          <p:cNvPr id="2" name="Group 4"/>
          <p:cNvGrpSpPr>
            <a:grpSpLocks/>
          </p:cNvGrpSpPr>
          <p:nvPr/>
        </p:nvGrpSpPr>
        <p:grpSpPr bwMode="auto">
          <a:xfrm>
            <a:off x="5791200" y="1447800"/>
            <a:ext cx="2286000" cy="2133600"/>
            <a:chOff x="3648" y="960"/>
            <a:chExt cx="1440" cy="1344"/>
          </a:xfrm>
        </p:grpSpPr>
        <p:sp>
          <p:nvSpPr>
            <p:cNvPr id="163845"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3846"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3847"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3848" name="AutoShape 8"/>
            <p:cNvCxnSpPr>
              <a:cxnSpLocks noChangeShapeType="1"/>
              <a:stCxn id="163845" idx="6"/>
              <a:endCxn id="163846"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3849" name="AutoShape 9"/>
            <p:cNvCxnSpPr>
              <a:cxnSpLocks noChangeShapeType="1"/>
              <a:stCxn id="163845" idx="4"/>
              <a:endCxn id="163847"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3850"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3851" name="AutoShape 11"/>
            <p:cNvCxnSpPr>
              <a:cxnSpLocks noChangeShapeType="1"/>
              <a:stCxn id="163847" idx="6"/>
              <a:endCxn id="163850"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3852" name="AutoShape 12"/>
            <p:cNvCxnSpPr>
              <a:cxnSpLocks noChangeShapeType="1"/>
              <a:stCxn id="163846" idx="4"/>
              <a:endCxn id="163850"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3853"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3854"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3855" name="Oval 15"/>
          <p:cNvSpPr>
            <a:spLocks noChangeArrowheads="1"/>
          </p:cNvSpPr>
          <p:nvPr/>
        </p:nvSpPr>
        <p:spPr bwMode="auto">
          <a:xfrm>
            <a:off x="3886200" y="4724400"/>
            <a:ext cx="176213"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3856" name="AutoShape 16"/>
          <p:cNvCxnSpPr>
            <a:cxnSpLocks noChangeShapeType="1"/>
            <a:stCxn id="163853" idx="3"/>
            <a:endCxn id="163854"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3857" name="AutoShape 17"/>
          <p:cNvCxnSpPr>
            <a:cxnSpLocks noChangeShapeType="1"/>
            <a:stCxn id="163853" idx="2"/>
            <a:endCxn id="163855" idx="6"/>
          </p:cNvCxnSpPr>
          <p:nvPr/>
        </p:nvCxnSpPr>
        <p:spPr bwMode="auto">
          <a:xfrm flipH="1">
            <a:off x="4062413" y="4508500"/>
            <a:ext cx="1271587" cy="304800"/>
          </a:xfrm>
          <a:prstGeom prst="straightConnector1">
            <a:avLst/>
          </a:prstGeom>
          <a:noFill/>
          <a:ln w="9525">
            <a:solidFill>
              <a:srgbClr val="000000"/>
            </a:solidFill>
            <a:round/>
            <a:headEnd/>
            <a:tailEnd/>
          </a:ln>
          <a:effectLst/>
        </p:spPr>
      </p:cxnSp>
      <p:sp>
        <p:nvSpPr>
          <p:cNvPr id="163858"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3859" name="AutoShape 19"/>
          <p:cNvCxnSpPr>
            <a:cxnSpLocks noChangeShapeType="1"/>
            <a:stCxn id="163855" idx="5"/>
            <a:endCxn id="163858" idx="1"/>
          </p:cNvCxnSpPr>
          <p:nvPr/>
        </p:nvCxnSpPr>
        <p:spPr bwMode="auto">
          <a:xfrm>
            <a:off x="4037013" y="4876800"/>
            <a:ext cx="1322387" cy="406400"/>
          </a:xfrm>
          <a:prstGeom prst="straightConnector1">
            <a:avLst/>
          </a:prstGeom>
          <a:noFill/>
          <a:ln w="9525">
            <a:solidFill>
              <a:srgbClr val="000000"/>
            </a:solidFill>
            <a:round/>
            <a:headEnd/>
            <a:tailEnd/>
          </a:ln>
          <a:effectLst/>
        </p:spPr>
      </p:cxnSp>
      <p:cxnSp>
        <p:nvCxnSpPr>
          <p:cNvPr id="163860" name="AutoShape 20"/>
          <p:cNvCxnSpPr>
            <a:cxnSpLocks noChangeShapeType="1"/>
            <a:stCxn id="163854" idx="6"/>
            <a:endCxn id="163858"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3861"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L23</a:t>
            </a:r>
          </a:p>
        </p:txBody>
      </p:sp>
      <p:sp>
        <p:nvSpPr>
          <p:cNvPr id="23" name="Slide Number Placeholder 5"/>
          <p:cNvSpPr>
            <a:spLocks noGrp="1"/>
          </p:cNvSpPr>
          <p:nvPr>
            <p:ph type="sldNum" sz="quarter" idx="12"/>
          </p:nvPr>
        </p:nvSpPr>
        <p:spPr/>
        <p:txBody>
          <a:bodyPr/>
          <a:lstStyle/>
          <a:p>
            <a:fld id="{3756CE3A-09EA-42D4-B30E-EA5A93C51D6F}" type="slidenum">
              <a:rPr lang="en-US"/>
              <a:pPr/>
              <a:t>27</a:t>
            </a:fld>
            <a:endParaRPr lang="en-US"/>
          </a:p>
        </p:txBody>
      </p:sp>
      <p:sp>
        <p:nvSpPr>
          <p:cNvPr id="162818" name="Rectangle 2"/>
          <p:cNvSpPr>
            <a:spLocks noGrp="1" noChangeArrowheads="1"/>
          </p:cNvSpPr>
          <p:nvPr>
            <p:ph type="title"/>
          </p:nvPr>
        </p:nvSpPr>
        <p:spPr/>
        <p:txBody>
          <a:bodyPr/>
          <a:lstStyle/>
          <a:p>
            <a:pPr algn="ctr"/>
            <a:r>
              <a:rPr lang="en-US"/>
              <a:t>Bipartite Graphs</a:t>
            </a:r>
          </a:p>
        </p:txBody>
      </p:sp>
      <p:sp>
        <p:nvSpPr>
          <p:cNvPr id="162819"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lnSpc>
                <a:spcPct val="90000"/>
              </a:lnSpc>
              <a:buFont typeface="Wingdings" pitchFamily="2" charset="2"/>
              <a:buNone/>
            </a:pPr>
            <a:r>
              <a:rPr lang="en-US"/>
              <a:t>EG: </a:t>
            </a:r>
            <a:r>
              <a:rPr lang="en-US" i="1"/>
              <a:t>C</a:t>
            </a:r>
            <a:r>
              <a:rPr lang="en-US" baseline="-25000"/>
              <a:t>4</a:t>
            </a:r>
            <a:r>
              <a:rPr lang="en-US"/>
              <a:t> is a bichromatic: </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And so is bipartite, if we redraw it:</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Q:  For which </a:t>
            </a:r>
            <a:r>
              <a:rPr lang="en-US" i="1"/>
              <a:t>n </a:t>
            </a:r>
            <a:r>
              <a:rPr lang="en-US"/>
              <a:t>is </a:t>
            </a:r>
            <a:r>
              <a:rPr lang="en-US" i="1"/>
              <a:t>C</a:t>
            </a:r>
            <a:r>
              <a:rPr lang="en-US" i="1" baseline="-25000"/>
              <a:t>n</a:t>
            </a:r>
            <a:r>
              <a:rPr lang="en-US"/>
              <a:t> bipartite?</a:t>
            </a:r>
          </a:p>
        </p:txBody>
      </p:sp>
      <p:grpSp>
        <p:nvGrpSpPr>
          <p:cNvPr id="2" name="Group 4"/>
          <p:cNvGrpSpPr>
            <a:grpSpLocks/>
          </p:cNvGrpSpPr>
          <p:nvPr/>
        </p:nvGrpSpPr>
        <p:grpSpPr bwMode="auto">
          <a:xfrm>
            <a:off x="5791200" y="1447800"/>
            <a:ext cx="2286000" cy="2133600"/>
            <a:chOff x="3648" y="960"/>
            <a:chExt cx="1440" cy="1344"/>
          </a:xfrm>
        </p:grpSpPr>
        <p:sp>
          <p:nvSpPr>
            <p:cNvPr id="162821" name="Oval 5"/>
            <p:cNvSpPr>
              <a:spLocks noChangeArrowheads="1"/>
            </p:cNvSpPr>
            <p:nvPr/>
          </p:nvSpPr>
          <p:spPr bwMode="auto">
            <a:xfrm>
              <a:off x="3648" y="960"/>
              <a:ext cx="111" cy="112"/>
            </a:xfrm>
            <a:prstGeom prst="ellipse">
              <a:avLst/>
            </a:prstGeom>
            <a:noFill/>
            <a:ln w="9525">
              <a:solidFill>
                <a:schemeClr val="tx1"/>
              </a:solidFill>
              <a:round/>
              <a:headEnd/>
              <a:tailEnd/>
            </a:ln>
            <a:effectLst/>
          </p:spPr>
          <p:txBody>
            <a:bodyPr wrap="none" anchor="ctr"/>
            <a:lstStyle/>
            <a:p>
              <a:pPr algn="ctr"/>
              <a:endParaRPr lang="en-US"/>
            </a:p>
          </p:txBody>
        </p:sp>
        <p:sp>
          <p:nvSpPr>
            <p:cNvPr id="162822" name="Oval 6"/>
            <p:cNvSpPr>
              <a:spLocks noChangeArrowheads="1"/>
            </p:cNvSpPr>
            <p:nvPr/>
          </p:nvSpPr>
          <p:spPr bwMode="auto">
            <a:xfrm>
              <a:off x="4977" y="960"/>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2823" name="Oval 7"/>
            <p:cNvSpPr>
              <a:spLocks noChangeArrowheads="1"/>
            </p:cNvSpPr>
            <p:nvPr/>
          </p:nvSpPr>
          <p:spPr bwMode="auto">
            <a:xfrm>
              <a:off x="3648" y="2192"/>
              <a:ext cx="111" cy="112"/>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2824" name="AutoShape 8"/>
            <p:cNvCxnSpPr>
              <a:cxnSpLocks noChangeShapeType="1"/>
              <a:stCxn id="162821" idx="6"/>
              <a:endCxn id="162822" idx="2"/>
            </p:cNvCxnSpPr>
            <p:nvPr/>
          </p:nvCxnSpPr>
          <p:spPr bwMode="auto">
            <a:xfrm>
              <a:off x="3759" y="1016"/>
              <a:ext cx="1218" cy="0"/>
            </a:xfrm>
            <a:prstGeom prst="straightConnector1">
              <a:avLst/>
            </a:prstGeom>
            <a:noFill/>
            <a:ln w="9525">
              <a:solidFill>
                <a:srgbClr val="000000"/>
              </a:solidFill>
              <a:round/>
              <a:headEnd/>
              <a:tailEnd/>
            </a:ln>
            <a:effectLst/>
          </p:spPr>
        </p:cxnSp>
        <p:cxnSp>
          <p:nvCxnSpPr>
            <p:cNvPr id="162825" name="AutoShape 9"/>
            <p:cNvCxnSpPr>
              <a:cxnSpLocks noChangeShapeType="1"/>
              <a:stCxn id="162821" idx="4"/>
              <a:endCxn id="162823" idx="0"/>
            </p:cNvCxnSpPr>
            <p:nvPr/>
          </p:nvCxnSpPr>
          <p:spPr bwMode="auto">
            <a:xfrm>
              <a:off x="3703" y="1072"/>
              <a:ext cx="0" cy="1120"/>
            </a:xfrm>
            <a:prstGeom prst="straightConnector1">
              <a:avLst/>
            </a:prstGeom>
            <a:noFill/>
            <a:ln w="9525">
              <a:solidFill>
                <a:srgbClr val="000000"/>
              </a:solidFill>
              <a:round/>
              <a:headEnd/>
              <a:tailEnd/>
            </a:ln>
            <a:effectLst/>
          </p:spPr>
        </p:cxnSp>
        <p:sp>
          <p:nvSpPr>
            <p:cNvPr id="162826" name="Oval 10"/>
            <p:cNvSpPr>
              <a:spLocks noChangeArrowheads="1"/>
            </p:cNvSpPr>
            <p:nvPr/>
          </p:nvSpPr>
          <p:spPr bwMode="auto">
            <a:xfrm>
              <a:off x="4977" y="2192"/>
              <a:ext cx="111" cy="112"/>
            </a:xfrm>
            <a:prstGeom prst="ellipse">
              <a:avLst/>
            </a:prstGeom>
            <a:noFill/>
            <a:ln w="9525">
              <a:solidFill>
                <a:schemeClr val="tx1"/>
              </a:solidFill>
              <a:round/>
              <a:headEnd/>
              <a:tailEnd/>
            </a:ln>
            <a:effectLst/>
          </p:spPr>
          <p:txBody>
            <a:bodyPr wrap="none" anchor="ctr"/>
            <a:lstStyle/>
            <a:p>
              <a:pPr algn="ctr"/>
              <a:endParaRPr lang="en-US"/>
            </a:p>
          </p:txBody>
        </p:sp>
        <p:cxnSp>
          <p:nvCxnSpPr>
            <p:cNvPr id="162827" name="AutoShape 11"/>
            <p:cNvCxnSpPr>
              <a:cxnSpLocks noChangeShapeType="1"/>
              <a:stCxn id="162823" idx="6"/>
              <a:endCxn id="162826" idx="2"/>
            </p:cNvCxnSpPr>
            <p:nvPr/>
          </p:nvCxnSpPr>
          <p:spPr bwMode="auto">
            <a:xfrm>
              <a:off x="3759" y="2248"/>
              <a:ext cx="1218" cy="0"/>
            </a:xfrm>
            <a:prstGeom prst="straightConnector1">
              <a:avLst/>
            </a:prstGeom>
            <a:noFill/>
            <a:ln w="9525">
              <a:solidFill>
                <a:srgbClr val="000000"/>
              </a:solidFill>
              <a:round/>
              <a:headEnd/>
              <a:tailEnd/>
            </a:ln>
            <a:effectLst/>
          </p:spPr>
        </p:cxnSp>
        <p:cxnSp>
          <p:nvCxnSpPr>
            <p:cNvPr id="162828" name="AutoShape 12"/>
            <p:cNvCxnSpPr>
              <a:cxnSpLocks noChangeShapeType="1"/>
              <a:stCxn id="162822" idx="4"/>
              <a:endCxn id="162826" idx="0"/>
            </p:cNvCxnSpPr>
            <p:nvPr/>
          </p:nvCxnSpPr>
          <p:spPr bwMode="auto">
            <a:xfrm>
              <a:off x="5033" y="1072"/>
              <a:ext cx="0" cy="1120"/>
            </a:xfrm>
            <a:prstGeom prst="straightConnector1">
              <a:avLst/>
            </a:prstGeom>
            <a:noFill/>
            <a:ln w="9525">
              <a:solidFill>
                <a:srgbClr val="000000"/>
              </a:solidFill>
              <a:round/>
              <a:headEnd/>
              <a:tailEnd/>
            </a:ln>
            <a:effectLst/>
          </p:spPr>
        </p:cxnSp>
      </p:grpSp>
      <p:sp>
        <p:nvSpPr>
          <p:cNvPr id="162829" name="Oval 13"/>
          <p:cNvSpPr>
            <a:spLocks noChangeArrowheads="1"/>
          </p:cNvSpPr>
          <p:nvPr/>
        </p:nvSpPr>
        <p:spPr bwMode="auto">
          <a:xfrm>
            <a:off x="5334000" y="4419600"/>
            <a:ext cx="176213" cy="177800"/>
          </a:xfrm>
          <a:prstGeom prst="ellipse">
            <a:avLst/>
          </a:prstGeom>
          <a:noFill/>
          <a:ln w="9525">
            <a:solidFill>
              <a:schemeClr val="tx1"/>
            </a:solidFill>
            <a:round/>
            <a:headEnd/>
            <a:tailEnd/>
          </a:ln>
          <a:effectLst/>
        </p:spPr>
        <p:txBody>
          <a:bodyPr wrap="none" anchor="ctr"/>
          <a:lstStyle/>
          <a:p>
            <a:pPr algn="ctr"/>
            <a:endParaRPr lang="en-US"/>
          </a:p>
        </p:txBody>
      </p:sp>
      <p:sp>
        <p:nvSpPr>
          <p:cNvPr id="162830" name="Oval 14"/>
          <p:cNvSpPr>
            <a:spLocks noChangeArrowheads="1"/>
          </p:cNvSpPr>
          <p:nvPr/>
        </p:nvSpPr>
        <p:spPr bwMode="auto">
          <a:xfrm>
            <a:off x="3709988" y="52578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sp>
        <p:nvSpPr>
          <p:cNvPr id="162831" name="Oval 15"/>
          <p:cNvSpPr>
            <a:spLocks noChangeArrowheads="1"/>
          </p:cNvSpPr>
          <p:nvPr/>
        </p:nvSpPr>
        <p:spPr bwMode="auto">
          <a:xfrm>
            <a:off x="3709988" y="4419600"/>
            <a:ext cx="176212" cy="177800"/>
          </a:xfrm>
          <a:prstGeom prst="ellipse">
            <a:avLst/>
          </a:prstGeom>
          <a:solidFill>
            <a:srgbClr val="800000"/>
          </a:solidFill>
          <a:ln w="9525">
            <a:solidFill>
              <a:schemeClr val="tx1"/>
            </a:solidFill>
            <a:round/>
            <a:headEnd/>
            <a:tailEnd/>
          </a:ln>
          <a:effectLst/>
        </p:spPr>
        <p:txBody>
          <a:bodyPr wrap="none" anchor="ctr"/>
          <a:lstStyle/>
          <a:p>
            <a:pPr algn="ctr"/>
            <a:endParaRPr lang="en-US"/>
          </a:p>
        </p:txBody>
      </p:sp>
      <p:cxnSp>
        <p:nvCxnSpPr>
          <p:cNvPr id="162832" name="AutoShape 16"/>
          <p:cNvCxnSpPr>
            <a:cxnSpLocks noChangeShapeType="1"/>
            <a:stCxn id="162829" idx="3"/>
            <a:endCxn id="162830" idx="7"/>
          </p:cNvCxnSpPr>
          <p:nvPr/>
        </p:nvCxnSpPr>
        <p:spPr bwMode="auto">
          <a:xfrm flipH="1">
            <a:off x="3860800" y="4572000"/>
            <a:ext cx="1498600" cy="711200"/>
          </a:xfrm>
          <a:prstGeom prst="straightConnector1">
            <a:avLst/>
          </a:prstGeom>
          <a:noFill/>
          <a:ln w="9525">
            <a:solidFill>
              <a:srgbClr val="000000"/>
            </a:solidFill>
            <a:round/>
            <a:headEnd/>
            <a:tailEnd/>
          </a:ln>
          <a:effectLst/>
        </p:spPr>
      </p:cxnSp>
      <p:cxnSp>
        <p:nvCxnSpPr>
          <p:cNvPr id="162833" name="AutoShape 17"/>
          <p:cNvCxnSpPr>
            <a:cxnSpLocks noChangeShapeType="1"/>
            <a:stCxn id="162829" idx="2"/>
            <a:endCxn id="162831" idx="6"/>
          </p:cNvCxnSpPr>
          <p:nvPr/>
        </p:nvCxnSpPr>
        <p:spPr bwMode="auto">
          <a:xfrm flipH="1">
            <a:off x="3886200" y="4508500"/>
            <a:ext cx="1447800" cy="0"/>
          </a:xfrm>
          <a:prstGeom prst="straightConnector1">
            <a:avLst/>
          </a:prstGeom>
          <a:noFill/>
          <a:ln w="9525">
            <a:solidFill>
              <a:srgbClr val="000000"/>
            </a:solidFill>
            <a:round/>
            <a:headEnd/>
            <a:tailEnd/>
          </a:ln>
          <a:effectLst/>
        </p:spPr>
      </p:cxnSp>
      <p:sp>
        <p:nvSpPr>
          <p:cNvPr id="162834" name="Oval 18"/>
          <p:cNvSpPr>
            <a:spLocks noChangeArrowheads="1"/>
          </p:cNvSpPr>
          <p:nvPr/>
        </p:nvSpPr>
        <p:spPr bwMode="auto">
          <a:xfrm>
            <a:off x="5334000" y="5257800"/>
            <a:ext cx="176213" cy="177800"/>
          </a:xfrm>
          <a:prstGeom prst="ellipse">
            <a:avLst/>
          </a:prstGeom>
          <a:noFill/>
          <a:ln w="9525">
            <a:solidFill>
              <a:schemeClr val="tx1"/>
            </a:solidFill>
            <a:round/>
            <a:headEnd/>
            <a:tailEnd/>
          </a:ln>
          <a:effectLst/>
        </p:spPr>
        <p:txBody>
          <a:bodyPr wrap="none" anchor="ctr"/>
          <a:lstStyle/>
          <a:p>
            <a:pPr algn="ctr"/>
            <a:endParaRPr lang="en-US"/>
          </a:p>
        </p:txBody>
      </p:sp>
      <p:cxnSp>
        <p:nvCxnSpPr>
          <p:cNvPr id="162835" name="AutoShape 19"/>
          <p:cNvCxnSpPr>
            <a:cxnSpLocks noChangeShapeType="1"/>
            <a:stCxn id="162831" idx="5"/>
            <a:endCxn id="162834" idx="1"/>
          </p:cNvCxnSpPr>
          <p:nvPr/>
        </p:nvCxnSpPr>
        <p:spPr bwMode="auto">
          <a:xfrm>
            <a:off x="3860800" y="4572000"/>
            <a:ext cx="1498600" cy="711200"/>
          </a:xfrm>
          <a:prstGeom prst="straightConnector1">
            <a:avLst/>
          </a:prstGeom>
          <a:noFill/>
          <a:ln w="9525">
            <a:solidFill>
              <a:srgbClr val="000000"/>
            </a:solidFill>
            <a:round/>
            <a:headEnd/>
            <a:tailEnd/>
          </a:ln>
          <a:effectLst/>
        </p:spPr>
      </p:cxnSp>
      <p:cxnSp>
        <p:nvCxnSpPr>
          <p:cNvPr id="162836" name="AutoShape 20"/>
          <p:cNvCxnSpPr>
            <a:cxnSpLocks noChangeShapeType="1"/>
            <a:stCxn id="162830" idx="6"/>
            <a:endCxn id="162834" idx="2"/>
          </p:cNvCxnSpPr>
          <p:nvPr/>
        </p:nvCxnSpPr>
        <p:spPr bwMode="auto">
          <a:xfrm>
            <a:off x="3886200" y="5346700"/>
            <a:ext cx="1447800" cy="0"/>
          </a:xfrm>
          <a:prstGeom prst="straightConnector1">
            <a:avLst/>
          </a:prstGeom>
          <a:noFill/>
          <a:ln w="9525">
            <a:solidFill>
              <a:srgbClr val="000000"/>
            </a:solidFill>
            <a:round/>
            <a:headEnd/>
            <a:tailEnd/>
          </a:ln>
          <a:effectLst/>
        </p:spPr>
      </p:cxnSp>
      <p:sp>
        <p:nvSpPr>
          <p:cNvPr id="162837" name="Line 21"/>
          <p:cNvSpPr>
            <a:spLocks noChangeShapeType="1"/>
          </p:cNvSpPr>
          <p:nvPr/>
        </p:nvSpPr>
        <p:spPr bwMode="auto">
          <a:xfrm flipV="1">
            <a:off x="4614863" y="4267200"/>
            <a:ext cx="0" cy="1552575"/>
          </a:xfrm>
          <a:prstGeom prst="line">
            <a:avLst/>
          </a:prstGeom>
          <a:noFill/>
          <a:ln w="9525" cap="rnd">
            <a:solidFill>
              <a:schemeClr val="tx1"/>
            </a:solidFill>
            <a:prstDash val="sysDot"/>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L23</a:t>
            </a:r>
          </a:p>
        </p:txBody>
      </p:sp>
      <p:sp>
        <p:nvSpPr>
          <p:cNvPr id="5" name="Slide Number Placeholder 5"/>
          <p:cNvSpPr>
            <a:spLocks noGrp="1"/>
          </p:cNvSpPr>
          <p:nvPr>
            <p:ph type="sldNum" sz="quarter" idx="12"/>
          </p:nvPr>
        </p:nvSpPr>
        <p:spPr/>
        <p:txBody>
          <a:bodyPr/>
          <a:lstStyle/>
          <a:p>
            <a:fld id="{40DC1846-327A-4451-A441-D94C72809CDA}" type="slidenum">
              <a:rPr lang="en-US"/>
              <a:pPr/>
              <a:t>28</a:t>
            </a:fld>
            <a:endParaRPr lang="en-US"/>
          </a:p>
        </p:txBody>
      </p:sp>
      <p:sp>
        <p:nvSpPr>
          <p:cNvPr id="80898" name="Rectangle 2"/>
          <p:cNvSpPr>
            <a:spLocks noGrp="1" noChangeArrowheads="1"/>
          </p:cNvSpPr>
          <p:nvPr>
            <p:ph type="title"/>
          </p:nvPr>
        </p:nvSpPr>
        <p:spPr/>
        <p:txBody>
          <a:bodyPr/>
          <a:lstStyle/>
          <a:p>
            <a:pPr algn="ctr"/>
            <a:r>
              <a:rPr lang="en-US"/>
              <a:t>Bipartite Graphs</a:t>
            </a:r>
          </a:p>
        </p:txBody>
      </p:sp>
      <p:sp>
        <p:nvSpPr>
          <p:cNvPr id="80899" name="Rectangle 3" descr="Rectangle: Click to edit Master text styles&#10;Second level&#10;Third level&#10;Fourth level&#10;Fifth level"/>
          <p:cNvSpPr>
            <a:spLocks noGrp="1" noChangeArrowheads="1"/>
          </p:cNvSpPr>
          <p:nvPr>
            <p:ph type="body" idx="1"/>
          </p:nvPr>
        </p:nvSpPr>
        <p:spPr>
          <a:xfrm>
            <a:off x="838200" y="1905000"/>
            <a:ext cx="7772400" cy="4648200"/>
          </a:xfrm>
        </p:spPr>
        <p:txBody>
          <a:bodyPr/>
          <a:lstStyle/>
          <a:p>
            <a:pPr>
              <a:buFont typeface="Wingdings" pitchFamily="2" charset="2"/>
              <a:buNone/>
            </a:pPr>
            <a:r>
              <a:rPr lang="en-US"/>
              <a:t>A:  </a:t>
            </a:r>
            <a:r>
              <a:rPr lang="en-US" i="1"/>
              <a:t>C</a:t>
            </a:r>
            <a:r>
              <a:rPr lang="en-US" i="1" baseline="-25000"/>
              <a:t>n</a:t>
            </a:r>
            <a:r>
              <a:rPr lang="en-US"/>
              <a:t> is bipartite when </a:t>
            </a:r>
            <a:r>
              <a:rPr lang="en-US" i="1"/>
              <a:t>n</a:t>
            </a:r>
            <a:r>
              <a:rPr lang="en-US"/>
              <a:t> is even.  For even </a:t>
            </a:r>
            <a:r>
              <a:rPr lang="en-US" i="1"/>
              <a:t>n </a:t>
            </a:r>
            <a:r>
              <a:rPr lang="en-US"/>
              <a:t> color all odd numbers red and all even numbers green so that vertices are only adjacent to opposite color.</a:t>
            </a:r>
          </a:p>
          <a:p>
            <a:pPr>
              <a:buFont typeface="Wingdings" pitchFamily="2" charset="2"/>
              <a:buNone/>
            </a:pPr>
            <a:r>
              <a:rPr lang="en-US"/>
              <a:t>If </a:t>
            </a:r>
            <a:r>
              <a:rPr lang="en-US" i="1"/>
              <a:t>n</a:t>
            </a:r>
            <a:r>
              <a:rPr lang="en-US"/>
              <a:t> is odd, </a:t>
            </a:r>
            <a:r>
              <a:rPr lang="en-US" i="1"/>
              <a:t>C</a:t>
            </a:r>
            <a:r>
              <a:rPr lang="en-US" i="1" baseline="-25000"/>
              <a:t>n</a:t>
            </a:r>
            <a:r>
              <a:rPr lang="en-US"/>
              <a:t> is not bipartite.  If it were, color 0 red.  So 1 must be green, and 2 must be red.  This way, all even numbers must be red, including vertex </a:t>
            </a:r>
            <a:r>
              <a:rPr lang="en-US" i="1"/>
              <a:t>n</a:t>
            </a:r>
            <a:r>
              <a:rPr lang="en-US"/>
              <a:t>-1.  But </a:t>
            </a:r>
            <a:r>
              <a:rPr lang="en-US" i="1"/>
              <a:t>n</a:t>
            </a:r>
            <a:r>
              <a:rPr lang="en-US"/>
              <a:t>-1 connects to 0 </a:t>
            </a:r>
            <a:r>
              <a:rPr lang="en-US">
                <a:sym typeface="Wingdings" pitchFamily="2" charset="2"/>
              </a:rPr>
              <a:t>.</a:t>
            </a:r>
            <a:r>
              <a:rPr lang="en-US"/>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0" y="304800"/>
            <a:ext cx="8771056" cy="582211"/>
          </a:xfrm>
          <a:prstGeom prst="rect">
            <a:avLst/>
          </a:prstGeom>
          <a:noFill/>
          <a:ln w="12700">
            <a:noFill/>
            <a:miter lim="800000"/>
            <a:headEnd/>
            <a:tailEnd/>
          </a:ln>
        </p:spPr>
        <p:txBody>
          <a:bodyPr wrap="none" lIns="90488" tIns="44450" rIns="90488" bIns="44450">
            <a:spAutoFit/>
          </a:bodyPr>
          <a:lstStyle/>
          <a:p>
            <a:r>
              <a:rPr lang="en-US" altLang="zh-TW" sz="3200" dirty="0" smtClean="0"/>
              <a:t>bipartite </a:t>
            </a:r>
            <a:r>
              <a:rPr lang="en-US" altLang="zh-TW" sz="3200" dirty="0"/>
              <a:t>graph and complete bipartite graphs (</a:t>
            </a:r>
            <a:r>
              <a:rPr lang="en-US" altLang="zh-TW" sz="3200" i="1" dirty="0" err="1"/>
              <a:t>K</a:t>
            </a:r>
            <a:r>
              <a:rPr lang="en-US" altLang="zh-TW" sz="3200" i="1" baseline="-25000" dirty="0" err="1"/>
              <a:t>m</a:t>
            </a:r>
            <a:r>
              <a:rPr lang="en-US" altLang="zh-TW" sz="3200" baseline="-25000" dirty="0" err="1"/>
              <a:t>,</a:t>
            </a:r>
            <a:r>
              <a:rPr lang="en-US" altLang="zh-TW" sz="3200" i="1" baseline="-25000" dirty="0" err="1"/>
              <a:t>n</a:t>
            </a:r>
            <a:r>
              <a:rPr lang="en-US" altLang="zh-TW" sz="3200" dirty="0"/>
              <a:t>)</a:t>
            </a:r>
          </a:p>
        </p:txBody>
      </p:sp>
      <p:sp>
        <p:nvSpPr>
          <p:cNvPr id="33797" name="Oval 5"/>
          <p:cNvSpPr>
            <a:spLocks noChangeArrowheads="1"/>
          </p:cNvSpPr>
          <p:nvPr/>
        </p:nvSpPr>
        <p:spPr bwMode="auto">
          <a:xfrm>
            <a:off x="920750" y="2063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798" name="Oval 6"/>
          <p:cNvSpPr>
            <a:spLocks noChangeArrowheads="1"/>
          </p:cNvSpPr>
          <p:nvPr/>
        </p:nvSpPr>
        <p:spPr bwMode="auto">
          <a:xfrm>
            <a:off x="1606550" y="2063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799" name="Oval 7"/>
          <p:cNvSpPr>
            <a:spLocks noChangeArrowheads="1"/>
          </p:cNvSpPr>
          <p:nvPr/>
        </p:nvSpPr>
        <p:spPr bwMode="auto">
          <a:xfrm>
            <a:off x="2216150" y="2063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0" name="Oval 8"/>
          <p:cNvSpPr>
            <a:spLocks noChangeArrowheads="1"/>
          </p:cNvSpPr>
          <p:nvPr/>
        </p:nvSpPr>
        <p:spPr bwMode="auto">
          <a:xfrm>
            <a:off x="2825750" y="2063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1" name="Oval 9"/>
          <p:cNvSpPr>
            <a:spLocks noChangeArrowheads="1"/>
          </p:cNvSpPr>
          <p:nvPr/>
        </p:nvSpPr>
        <p:spPr bwMode="auto">
          <a:xfrm>
            <a:off x="920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2" name="Oval 10"/>
          <p:cNvSpPr>
            <a:spLocks noChangeArrowheads="1"/>
          </p:cNvSpPr>
          <p:nvPr/>
        </p:nvSpPr>
        <p:spPr bwMode="auto">
          <a:xfrm>
            <a:off x="16065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3" name="Oval 11"/>
          <p:cNvSpPr>
            <a:spLocks noChangeArrowheads="1"/>
          </p:cNvSpPr>
          <p:nvPr/>
        </p:nvSpPr>
        <p:spPr bwMode="auto">
          <a:xfrm>
            <a:off x="22161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4" name="Oval 12"/>
          <p:cNvSpPr>
            <a:spLocks noChangeArrowheads="1"/>
          </p:cNvSpPr>
          <p:nvPr/>
        </p:nvSpPr>
        <p:spPr bwMode="auto">
          <a:xfrm>
            <a:off x="2825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05" name="Line 13"/>
          <p:cNvSpPr>
            <a:spLocks noChangeShapeType="1"/>
          </p:cNvSpPr>
          <p:nvPr/>
        </p:nvSpPr>
        <p:spPr bwMode="auto">
          <a:xfrm>
            <a:off x="996950" y="2139950"/>
            <a:ext cx="673100" cy="749300"/>
          </a:xfrm>
          <a:prstGeom prst="line">
            <a:avLst/>
          </a:prstGeom>
          <a:noFill/>
          <a:ln w="12700">
            <a:solidFill>
              <a:schemeClr val="tx1"/>
            </a:solidFill>
            <a:round/>
            <a:headEnd/>
            <a:tailEnd/>
          </a:ln>
        </p:spPr>
        <p:txBody>
          <a:bodyPr wrap="none" anchor="ctr"/>
          <a:lstStyle/>
          <a:p>
            <a:endParaRPr lang="en-US"/>
          </a:p>
        </p:txBody>
      </p:sp>
      <p:sp>
        <p:nvSpPr>
          <p:cNvPr id="33806" name="Line 14"/>
          <p:cNvSpPr>
            <a:spLocks noChangeShapeType="1"/>
          </p:cNvSpPr>
          <p:nvPr/>
        </p:nvSpPr>
        <p:spPr bwMode="auto">
          <a:xfrm flipH="1">
            <a:off x="984250" y="2139950"/>
            <a:ext cx="698500" cy="825500"/>
          </a:xfrm>
          <a:prstGeom prst="line">
            <a:avLst/>
          </a:prstGeom>
          <a:noFill/>
          <a:ln w="12700">
            <a:solidFill>
              <a:schemeClr val="tx1"/>
            </a:solidFill>
            <a:round/>
            <a:headEnd/>
            <a:tailEnd/>
          </a:ln>
        </p:spPr>
        <p:txBody>
          <a:bodyPr wrap="none" anchor="ctr"/>
          <a:lstStyle/>
          <a:p>
            <a:endParaRPr lang="en-US"/>
          </a:p>
        </p:txBody>
      </p:sp>
      <p:sp>
        <p:nvSpPr>
          <p:cNvPr id="33807" name="Line 15"/>
          <p:cNvSpPr>
            <a:spLocks noChangeShapeType="1"/>
          </p:cNvSpPr>
          <p:nvPr/>
        </p:nvSpPr>
        <p:spPr bwMode="auto">
          <a:xfrm flipH="1">
            <a:off x="984250" y="2139950"/>
            <a:ext cx="1917700" cy="825500"/>
          </a:xfrm>
          <a:prstGeom prst="line">
            <a:avLst/>
          </a:prstGeom>
          <a:noFill/>
          <a:ln w="12700">
            <a:solidFill>
              <a:schemeClr val="tx1"/>
            </a:solidFill>
            <a:round/>
            <a:headEnd/>
            <a:tailEnd/>
          </a:ln>
        </p:spPr>
        <p:txBody>
          <a:bodyPr wrap="none" anchor="ctr"/>
          <a:lstStyle/>
          <a:p>
            <a:endParaRPr lang="en-US"/>
          </a:p>
        </p:txBody>
      </p:sp>
      <p:sp>
        <p:nvSpPr>
          <p:cNvPr id="33808" name="Line 16"/>
          <p:cNvSpPr>
            <a:spLocks noChangeShapeType="1"/>
          </p:cNvSpPr>
          <p:nvPr/>
        </p:nvSpPr>
        <p:spPr bwMode="auto">
          <a:xfrm>
            <a:off x="1682750" y="2139950"/>
            <a:ext cx="1206500" cy="825500"/>
          </a:xfrm>
          <a:prstGeom prst="line">
            <a:avLst/>
          </a:prstGeom>
          <a:noFill/>
          <a:ln w="12700">
            <a:solidFill>
              <a:schemeClr val="tx1"/>
            </a:solidFill>
            <a:round/>
            <a:headEnd/>
            <a:tailEnd/>
          </a:ln>
        </p:spPr>
        <p:txBody>
          <a:bodyPr wrap="none" anchor="ctr"/>
          <a:lstStyle/>
          <a:p>
            <a:endParaRPr lang="en-US"/>
          </a:p>
        </p:txBody>
      </p:sp>
      <p:sp>
        <p:nvSpPr>
          <p:cNvPr id="33809" name="Line 17"/>
          <p:cNvSpPr>
            <a:spLocks noChangeShapeType="1"/>
          </p:cNvSpPr>
          <p:nvPr/>
        </p:nvSpPr>
        <p:spPr bwMode="auto">
          <a:xfrm>
            <a:off x="2286000" y="2216150"/>
            <a:ext cx="0" cy="749300"/>
          </a:xfrm>
          <a:prstGeom prst="line">
            <a:avLst/>
          </a:prstGeom>
          <a:noFill/>
          <a:ln w="12700">
            <a:solidFill>
              <a:schemeClr val="tx1"/>
            </a:solidFill>
            <a:round/>
            <a:headEnd/>
            <a:tailEnd/>
          </a:ln>
        </p:spPr>
        <p:txBody>
          <a:bodyPr wrap="none" anchor="ctr"/>
          <a:lstStyle/>
          <a:p>
            <a:endParaRPr lang="en-US"/>
          </a:p>
        </p:txBody>
      </p:sp>
      <p:sp>
        <p:nvSpPr>
          <p:cNvPr id="33810" name="Line 18"/>
          <p:cNvSpPr>
            <a:spLocks noChangeShapeType="1"/>
          </p:cNvSpPr>
          <p:nvPr/>
        </p:nvSpPr>
        <p:spPr bwMode="auto">
          <a:xfrm flipH="1">
            <a:off x="2279650" y="2139950"/>
            <a:ext cx="622300" cy="825500"/>
          </a:xfrm>
          <a:prstGeom prst="line">
            <a:avLst/>
          </a:prstGeom>
          <a:noFill/>
          <a:ln w="12700">
            <a:solidFill>
              <a:schemeClr val="tx1"/>
            </a:solidFill>
            <a:round/>
            <a:headEnd/>
            <a:tailEnd/>
          </a:ln>
        </p:spPr>
        <p:txBody>
          <a:bodyPr wrap="none" anchor="ctr"/>
          <a:lstStyle/>
          <a:p>
            <a:endParaRPr lang="en-US"/>
          </a:p>
        </p:txBody>
      </p:sp>
      <p:sp>
        <p:nvSpPr>
          <p:cNvPr id="33811" name="Line 19"/>
          <p:cNvSpPr>
            <a:spLocks noChangeShapeType="1"/>
          </p:cNvSpPr>
          <p:nvPr/>
        </p:nvSpPr>
        <p:spPr bwMode="auto">
          <a:xfrm flipH="1">
            <a:off x="1670050" y="2139950"/>
            <a:ext cx="622300" cy="749300"/>
          </a:xfrm>
          <a:prstGeom prst="line">
            <a:avLst/>
          </a:prstGeom>
          <a:noFill/>
          <a:ln w="12700">
            <a:solidFill>
              <a:schemeClr val="tx1"/>
            </a:solidFill>
            <a:round/>
            <a:headEnd/>
            <a:tailEnd/>
          </a:ln>
        </p:spPr>
        <p:txBody>
          <a:bodyPr wrap="none" anchor="ctr"/>
          <a:lstStyle/>
          <a:p>
            <a:endParaRPr lang="en-US"/>
          </a:p>
        </p:txBody>
      </p:sp>
      <p:sp>
        <p:nvSpPr>
          <p:cNvPr id="33812" name="Line 20"/>
          <p:cNvSpPr>
            <a:spLocks noChangeShapeType="1"/>
          </p:cNvSpPr>
          <p:nvPr/>
        </p:nvSpPr>
        <p:spPr bwMode="auto">
          <a:xfrm>
            <a:off x="996950" y="2139950"/>
            <a:ext cx="1892300" cy="825500"/>
          </a:xfrm>
          <a:prstGeom prst="line">
            <a:avLst/>
          </a:prstGeom>
          <a:noFill/>
          <a:ln w="12700">
            <a:solidFill>
              <a:schemeClr val="tx1"/>
            </a:solidFill>
            <a:round/>
            <a:headEnd/>
            <a:tailEnd/>
          </a:ln>
        </p:spPr>
        <p:txBody>
          <a:bodyPr wrap="none" anchor="ctr"/>
          <a:lstStyle/>
          <a:p>
            <a:endParaRPr lang="en-US"/>
          </a:p>
        </p:txBody>
      </p:sp>
      <p:sp>
        <p:nvSpPr>
          <p:cNvPr id="33813" name="Oval 21"/>
          <p:cNvSpPr>
            <a:spLocks noChangeArrowheads="1"/>
          </p:cNvSpPr>
          <p:nvPr/>
        </p:nvSpPr>
        <p:spPr bwMode="auto">
          <a:xfrm>
            <a:off x="45021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4" name="Oval 22"/>
          <p:cNvSpPr>
            <a:spLocks noChangeArrowheads="1"/>
          </p:cNvSpPr>
          <p:nvPr/>
        </p:nvSpPr>
        <p:spPr bwMode="auto">
          <a:xfrm>
            <a:off x="51879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5" name="Oval 23"/>
          <p:cNvSpPr>
            <a:spLocks noChangeArrowheads="1"/>
          </p:cNvSpPr>
          <p:nvPr/>
        </p:nvSpPr>
        <p:spPr bwMode="auto">
          <a:xfrm>
            <a:off x="57975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6" name="Oval 24"/>
          <p:cNvSpPr>
            <a:spLocks noChangeArrowheads="1"/>
          </p:cNvSpPr>
          <p:nvPr/>
        </p:nvSpPr>
        <p:spPr bwMode="auto">
          <a:xfrm>
            <a:off x="64071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7" name="Oval 25"/>
          <p:cNvSpPr>
            <a:spLocks noChangeArrowheads="1"/>
          </p:cNvSpPr>
          <p:nvPr/>
        </p:nvSpPr>
        <p:spPr bwMode="auto">
          <a:xfrm>
            <a:off x="45021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8" name="Oval 26"/>
          <p:cNvSpPr>
            <a:spLocks noChangeArrowheads="1"/>
          </p:cNvSpPr>
          <p:nvPr/>
        </p:nvSpPr>
        <p:spPr bwMode="auto">
          <a:xfrm>
            <a:off x="51879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19" name="Oval 27"/>
          <p:cNvSpPr>
            <a:spLocks noChangeArrowheads="1"/>
          </p:cNvSpPr>
          <p:nvPr/>
        </p:nvSpPr>
        <p:spPr bwMode="auto">
          <a:xfrm>
            <a:off x="57975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20" name="Oval 28"/>
          <p:cNvSpPr>
            <a:spLocks noChangeArrowheads="1"/>
          </p:cNvSpPr>
          <p:nvPr/>
        </p:nvSpPr>
        <p:spPr bwMode="auto">
          <a:xfrm>
            <a:off x="64071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21" name="Line 29"/>
          <p:cNvSpPr>
            <a:spLocks noChangeShapeType="1"/>
          </p:cNvSpPr>
          <p:nvPr/>
        </p:nvSpPr>
        <p:spPr bwMode="auto">
          <a:xfrm>
            <a:off x="4578350" y="2216150"/>
            <a:ext cx="673100" cy="749300"/>
          </a:xfrm>
          <a:prstGeom prst="line">
            <a:avLst/>
          </a:prstGeom>
          <a:noFill/>
          <a:ln w="12700">
            <a:solidFill>
              <a:schemeClr val="tx1"/>
            </a:solidFill>
            <a:round/>
            <a:headEnd/>
            <a:tailEnd/>
          </a:ln>
        </p:spPr>
        <p:txBody>
          <a:bodyPr wrap="none" anchor="ctr"/>
          <a:lstStyle/>
          <a:p>
            <a:endParaRPr lang="en-US"/>
          </a:p>
        </p:txBody>
      </p:sp>
      <p:sp>
        <p:nvSpPr>
          <p:cNvPr id="33822" name="Line 30"/>
          <p:cNvSpPr>
            <a:spLocks noChangeShapeType="1"/>
          </p:cNvSpPr>
          <p:nvPr/>
        </p:nvSpPr>
        <p:spPr bwMode="auto">
          <a:xfrm flipH="1">
            <a:off x="4565650" y="2216150"/>
            <a:ext cx="698500" cy="825500"/>
          </a:xfrm>
          <a:prstGeom prst="line">
            <a:avLst/>
          </a:prstGeom>
          <a:noFill/>
          <a:ln w="12700">
            <a:solidFill>
              <a:schemeClr val="tx1"/>
            </a:solidFill>
            <a:round/>
            <a:headEnd/>
            <a:tailEnd/>
          </a:ln>
        </p:spPr>
        <p:txBody>
          <a:bodyPr wrap="none" anchor="ctr"/>
          <a:lstStyle/>
          <a:p>
            <a:endParaRPr lang="en-US"/>
          </a:p>
        </p:txBody>
      </p:sp>
      <p:sp>
        <p:nvSpPr>
          <p:cNvPr id="33823" name="Line 31"/>
          <p:cNvSpPr>
            <a:spLocks noChangeShapeType="1"/>
          </p:cNvSpPr>
          <p:nvPr/>
        </p:nvSpPr>
        <p:spPr bwMode="auto">
          <a:xfrm flipH="1">
            <a:off x="4565650" y="2216150"/>
            <a:ext cx="1917700" cy="825500"/>
          </a:xfrm>
          <a:prstGeom prst="line">
            <a:avLst/>
          </a:prstGeom>
          <a:noFill/>
          <a:ln w="12700">
            <a:solidFill>
              <a:schemeClr val="tx1"/>
            </a:solidFill>
            <a:round/>
            <a:headEnd/>
            <a:tailEnd/>
          </a:ln>
        </p:spPr>
        <p:txBody>
          <a:bodyPr wrap="none" anchor="ctr"/>
          <a:lstStyle/>
          <a:p>
            <a:endParaRPr lang="en-US"/>
          </a:p>
        </p:txBody>
      </p:sp>
      <p:sp>
        <p:nvSpPr>
          <p:cNvPr id="33824" name="Line 32"/>
          <p:cNvSpPr>
            <a:spLocks noChangeShapeType="1"/>
          </p:cNvSpPr>
          <p:nvPr/>
        </p:nvSpPr>
        <p:spPr bwMode="auto">
          <a:xfrm>
            <a:off x="5264150" y="2216150"/>
            <a:ext cx="1206500" cy="825500"/>
          </a:xfrm>
          <a:prstGeom prst="line">
            <a:avLst/>
          </a:prstGeom>
          <a:noFill/>
          <a:ln w="12700">
            <a:solidFill>
              <a:schemeClr val="tx1"/>
            </a:solidFill>
            <a:round/>
            <a:headEnd/>
            <a:tailEnd/>
          </a:ln>
        </p:spPr>
        <p:txBody>
          <a:bodyPr wrap="none" anchor="ctr"/>
          <a:lstStyle/>
          <a:p>
            <a:endParaRPr lang="en-US"/>
          </a:p>
        </p:txBody>
      </p:sp>
      <p:sp>
        <p:nvSpPr>
          <p:cNvPr id="33825" name="Line 33"/>
          <p:cNvSpPr>
            <a:spLocks noChangeShapeType="1"/>
          </p:cNvSpPr>
          <p:nvPr/>
        </p:nvSpPr>
        <p:spPr bwMode="auto">
          <a:xfrm>
            <a:off x="5867400" y="2292350"/>
            <a:ext cx="0" cy="749300"/>
          </a:xfrm>
          <a:prstGeom prst="line">
            <a:avLst/>
          </a:prstGeom>
          <a:noFill/>
          <a:ln w="12700">
            <a:solidFill>
              <a:schemeClr val="tx1"/>
            </a:solidFill>
            <a:round/>
            <a:headEnd/>
            <a:tailEnd/>
          </a:ln>
        </p:spPr>
        <p:txBody>
          <a:bodyPr wrap="none" anchor="ctr"/>
          <a:lstStyle/>
          <a:p>
            <a:endParaRPr lang="en-US"/>
          </a:p>
        </p:txBody>
      </p:sp>
      <p:sp>
        <p:nvSpPr>
          <p:cNvPr id="33826" name="Line 34"/>
          <p:cNvSpPr>
            <a:spLocks noChangeShapeType="1"/>
          </p:cNvSpPr>
          <p:nvPr/>
        </p:nvSpPr>
        <p:spPr bwMode="auto">
          <a:xfrm flipH="1">
            <a:off x="5861050" y="2216150"/>
            <a:ext cx="622300" cy="825500"/>
          </a:xfrm>
          <a:prstGeom prst="line">
            <a:avLst/>
          </a:prstGeom>
          <a:noFill/>
          <a:ln w="12700">
            <a:solidFill>
              <a:schemeClr val="tx1"/>
            </a:solidFill>
            <a:round/>
            <a:headEnd/>
            <a:tailEnd/>
          </a:ln>
        </p:spPr>
        <p:txBody>
          <a:bodyPr wrap="none" anchor="ctr"/>
          <a:lstStyle/>
          <a:p>
            <a:endParaRPr lang="en-US"/>
          </a:p>
        </p:txBody>
      </p:sp>
      <p:sp>
        <p:nvSpPr>
          <p:cNvPr id="33827" name="Line 35"/>
          <p:cNvSpPr>
            <a:spLocks noChangeShapeType="1"/>
          </p:cNvSpPr>
          <p:nvPr/>
        </p:nvSpPr>
        <p:spPr bwMode="auto">
          <a:xfrm flipH="1">
            <a:off x="5251450" y="2216150"/>
            <a:ext cx="622300" cy="749300"/>
          </a:xfrm>
          <a:prstGeom prst="line">
            <a:avLst/>
          </a:prstGeom>
          <a:noFill/>
          <a:ln w="12700">
            <a:solidFill>
              <a:schemeClr val="tx1"/>
            </a:solidFill>
            <a:round/>
            <a:headEnd/>
            <a:tailEnd/>
          </a:ln>
        </p:spPr>
        <p:txBody>
          <a:bodyPr wrap="none" anchor="ctr"/>
          <a:lstStyle/>
          <a:p>
            <a:endParaRPr lang="en-US"/>
          </a:p>
        </p:txBody>
      </p:sp>
      <p:sp>
        <p:nvSpPr>
          <p:cNvPr id="33828" name="Line 36"/>
          <p:cNvSpPr>
            <a:spLocks noChangeShapeType="1"/>
          </p:cNvSpPr>
          <p:nvPr/>
        </p:nvSpPr>
        <p:spPr bwMode="auto">
          <a:xfrm>
            <a:off x="4578350" y="2216150"/>
            <a:ext cx="1892300" cy="825500"/>
          </a:xfrm>
          <a:prstGeom prst="line">
            <a:avLst/>
          </a:prstGeom>
          <a:noFill/>
          <a:ln w="12700">
            <a:solidFill>
              <a:schemeClr val="tx1"/>
            </a:solidFill>
            <a:round/>
            <a:headEnd/>
            <a:tailEnd/>
          </a:ln>
        </p:spPr>
        <p:txBody>
          <a:bodyPr wrap="none" anchor="ctr"/>
          <a:lstStyle/>
          <a:p>
            <a:endParaRPr lang="en-US"/>
          </a:p>
        </p:txBody>
      </p:sp>
      <p:sp>
        <p:nvSpPr>
          <p:cNvPr id="33829" name="Line 37"/>
          <p:cNvSpPr>
            <a:spLocks noChangeShapeType="1"/>
          </p:cNvSpPr>
          <p:nvPr/>
        </p:nvSpPr>
        <p:spPr bwMode="auto">
          <a:xfrm>
            <a:off x="4572000" y="2216150"/>
            <a:ext cx="0" cy="749300"/>
          </a:xfrm>
          <a:prstGeom prst="line">
            <a:avLst/>
          </a:prstGeom>
          <a:noFill/>
          <a:ln w="12700">
            <a:solidFill>
              <a:schemeClr val="tx1"/>
            </a:solidFill>
            <a:round/>
            <a:headEnd/>
            <a:tailEnd/>
          </a:ln>
        </p:spPr>
        <p:txBody>
          <a:bodyPr wrap="none" anchor="ctr"/>
          <a:lstStyle/>
          <a:p>
            <a:endParaRPr lang="en-US"/>
          </a:p>
        </p:txBody>
      </p:sp>
      <p:sp>
        <p:nvSpPr>
          <p:cNvPr id="33830" name="Line 38"/>
          <p:cNvSpPr>
            <a:spLocks noChangeShapeType="1"/>
          </p:cNvSpPr>
          <p:nvPr/>
        </p:nvSpPr>
        <p:spPr bwMode="auto">
          <a:xfrm>
            <a:off x="5257800" y="2216150"/>
            <a:ext cx="0" cy="749300"/>
          </a:xfrm>
          <a:prstGeom prst="line">
            <a:avLst/>
          </a:prstGeom>
          <a:noFill/>
          <a:ln w="12700">
            <a:solidFill>
              <a:schemeClr val="tx1"/>
            </a:solidFill>
            <a:round/>
            <a:headEnd/>
            <a:tailEnd/>
          </a:ln>
        </p:spPr>
        <p:txBody>
          <a:bodyPr wrap="none" anchor="ctr"/>
          <a:lstStyle/>
          <a:p>
            <a:endParaRPr lang="en-US"/>
          </a:p>
        </p:txBody>
      </p:sp>
      <p:sp>
        <p:nvSpPr>
          <p:cNvPr id="33831" name="Line 39"/>
          <p:cNvSpPr>
            <a:spLocks noChangeShapeType="1"/>
          </p:cNvSpPr>
          <p:nvPr/>
        </p:nvSpPr>
        <p:spPr bwMode="auto">
          <a:xfrm>
            <a:off x="6477000" y="2216150"/>
            <a:ext cx="0" cy="825500"/>
          </a:xfrm>
          <a:prstGeom prst="line">
            <a:avLst/>
          </a:prstGeom>
          <a:noFill/>
          <a:ln w="12700">
            <a:solidFill>
              <a:schemeClr val="tx1"/>
            </a:solidFill>
            <a:round/>
            <a:headEnd/>
            <a:tailEnd/>
          </a:ln>
        </p:spPr>
        <p:txBody>
          <a:bodyPr wrap="none" anchor="ctr"/>
          <a:lstStyle/>
          <a:p>
            <a:endParaRPr lang="en-US"/>
          </a:p>
        </p:txBody>
      </p:sp>
      <p:sp>
        <p:nvSpPr>
          <p:cNvPr id="33832" name="Line 40"/>
          <p:cNvSpPr>
            <a:spLocks noChangeShapeType="1"/>
          </p:cNvSpPr>
          <p:nvPr/>
        </p:nvSpPr>
        <p:spPr bwMode="auto">
          <a:xfrm>
            <a:off x="5873750" y="2216150"/>
            <a:ext cx="596900" cy="749300"/>
          </a:xfrm>
          <a:prstGeom prst="line">
            <a:avLst/>
          </a:prstGeom>
          <a:noFill/>
          <a:ln w="12700">
            <a:solidFill>
              <a:schemeClr val="tx1"/>
            </a:solidFill>
            <a:round/>
            <a:headEnd/>
            <a:tailEnd/>
          </a:ln>
        </p:spPr>
        <p:txBody>
          <a:bodyPr wrap="none" anchor="ctr"/>
          <a:lstStyle/>
          <a:p>
            <a:endParaRPr lang="en-US"/>
          </a:p>
        </p:txBody>
      </p:sp>
      <p:sp>
        <p:nvSpPr>
          <p:cNvPr id="33833" name="Line 41"/>
          <p:cNvSpPr>
            <a:spLocks noChangeShapeType="1"/>
          </p:cNvSpPr>
          <p:nvPr/>
        </p:nvSpPr>
        <p:spPr bwMode="auto">
          <a:xfrm flipH="1">
            <a:off x="5251450" y="2216150"/>
            <a:ext cx="1231900" cy="825500"/>
          </a:xfrm>
          <a:prstGeom prst="line">
            <a:avLst/>
          </a:prstGeom>
          <a:noFill/>
          <a:ln w="12700">
            <a:solidFill>
              <a:schemeClr val="tx1"/>
            </a:solidFill>
            <a:round/>
            <a:headEnd/>
            <a:tailEnd/>
          </a:ln>
        </p:spPr>
        <p:txBody>
          <a:bodyPr wrap="none" anchor="ctr"/>
          <a:lstStyle/>
          <a:p>
            <a:endParaRPr lang="en-US"/>
          </a:p>
        </p:txBody>
      </p:sp>
      <p:sp>
        <p:nvSpPr>
          <p:cNvPr id="33834" name="Line 42"/>
          <p:cNvSpPr>
            <a:spLocks noChangeShapeType="1"/>
          </p:cNvSpPr>
          <p:nvPr/>
        </p:nvSpPr>
        <p:spPr bwMode="auto">
          <a:xfrm flipH="1">
            <a:off x="4565650" y="2216150"/>
            <a:ext cx="1308100" cy="825500"/>
          </a:xfrm>
          <a:prstGeom prst="line">
            <a:avLst/>
          </a:prstGeom>
          <a:noFill/>
          <a:ln w="12700">
            <a:solidFill>
              <a:schemeClr val="tx1"/>
            </a:solidFill>
            <a:round/>
            <a:headEnd/>
            <a:tailEnd/>
          </a:ln>
        </p:spPr>
        <p:txBody>
          <a:bodyPr wrap="none" anchor="ctr"/>
          <a:lstStyle/>
          <a:p>
            <a:endParaRPr lang="en-US"/>
          </a:p>
        </p:txBody>
      </p:sp>
      <p:sp>
        <p:nvSpPr>
          <p:cNvPr id="33835" name="Line 43"/>
          <p:cNvSpPr>
            <a:spLocks noChangeShapeType="1"/>
          </p:cNvSpPr>
          <p:nvPr/>
        </p:nvSpPr>
        <p:spPr bwMode="auto">
          <a:xfrm>
            <a:off x="5264150" y="2216150"/>
            <a:ext cx="596900" cy="825500"/>
          </a:xfrm>
          <a:prstGeom prst="line">
            <a:avLst/>
          </a:prstGeom>
          <a:noFill/>
          <a:ln w="12700">
            <a:solidFill>
              <a:schemeClr val="tx1"/>
            </a:solidFill>
            <a:round/>
            <a:headEnd/>
            <a:tailEnd/>
          </a:ln>
        </p:spPr>
        <p:txBody>
          <a:bodyPr wrap="none" anchor="ctr"/>
          <a:lstStyle/>
          <a:p>
            <a:endParaRPr lang="en-US"/>
          </a:p>
        </p:txBody>
      </p:sp>
      <p:sp>
        <p:nvSpPr>
          <p:cNvPr id="33836" name="Line 44"/>
          <p:cNvSpPr>
            <a:spLocks noChangeShapeType="1"/>
          </p:cNvSpPr>
          <p:nvPr/>
        </p:nvSpPr>
        <p:spPr bwMode="auto">
          <a:xfrm>
            <a:off x="4578350" y="2216150"/>
            <a:ext cx="1282700" cy="825500"/>
          </a:xfrm>
          <a:prstGeom prst="line">
            <a:avLst/>
          </a:prstGeom>
          <a:noFill/>
          <a:ln w="12700">
            <a:solidFill>
              <a:schemeClr val="tx1"/>
            </a:solidFill>
            <a:round/>
            <a:headEnd/>
            <a:tailEnd/>
          </a:ln>
        </p:spPr>
        <p:txBody>
          <a:bodyPr wrap="none" anchor="ctr"/>
          <a:lstStyle/>
          <a:p>
            <a:endParaRPr lang="en-US"/>
          </a:p>
        </p:txBody>
      </p:sp>
      <p:sp>
        <p:nvSpPr>
          <p:cNvPr id="33837" name="Rectangle 45"/>
          <p:cNvSpPr>
            <a:spLocks noChangeArrowheads="1"/>
          </p:cNvSpPr>
          <p:nvPr/>
        </p:nvSpPr>
        <p:spPr bwMode="auto">
          <a:xfrm>
            <a:off x="6767513" y="2424113"/>
            <a:ext cx="63817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4,4</a:t>
            </a:r>
          </a:p>
        </p:txBody>
      </p:sp>
      <p:sp>
        <p:nvSpPr>
          <p:cNvPr id="33838" name="Rectangle 46"/>
          <p:cNvSpPr>
            <a:spLocks noChangeArrowheads="1"/>
          </p:cNvSpPr>
          <p:nvPr/>
        </p:nvSpPr>
        <p:spPr bwMode="auto">
          <a:xfrm>
            <a:off x="519113" y="3490913"/>
            <a:ext cx="234632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3,3 </a:t>
            </a:r>
            <a:r>
              <a:rPr lang="en-US" altLang="zh-TW"/>
              <a:t> is not planar.</a:t>
            </a:r>
          </a:p>
        </p:txBody>
      </p:sp>
      <p:sp>
        <p:nvSpPr>
          <p:cNvPr id="33839" name="Oval 47"/>
          <p:cNvSpPr>
            <a:spLocks noChangeArrowheads="1"/>
          </p:cNvSpPr>
          <p:nvPr/>
        </p:nvSpPr>
        <p:spPr bwMode="auto">
          <a:xfrm>
            <a:off x="920750" y="4349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0" name="Oval 48"/>
          <p:cNvSpPr>
            <a:spLocks noChangeArrowheads="1"/>
          </p:cNvSpPr>
          <p:nvPr/>
        </p:nvSpPr>
        <p:spPr bwMode="auto">
          <a:xfrm>
            <a:off x="1606550" y="4349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1" name="Oval 49"/>
          <p:cNvSpPr>
            <a:spLocks noChangeArrowheads="1"/>
          </p:cNvSpPr>
          <p:nvPr/>
        </p:nvSpPr>
        <p:spPr bwMode="auto">
          <a:xfrm>
            <a:off x="2216150" y="4349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2" name="Oval 50"/>
          <p:cNvSpPr>
            <a:spLocks noChangeArrowheads="1"/>
          </p:cNvSpPr>
          <p:nvPr/>
        </p:nvSpPr>
        <p:spPr bwMode="auto">
          <a:xfrm>
            <a:off x="9207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3" name="Oval 51"/>
          <p:cNvSpPr>
            <a:spLocks noChangeArrowheads="1"/>
          </p:cNvSpPr>
          <p:nvPr/>
        </p:nvSpPr>
        <p:spPr bwMode="auto">
          <a:xfrm>
            <a:off x="16065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4" name="Oval 52"/>
          <p:cNvSpPr>
            <a:spLocks noChangeArrowheads="1"/>
          </p:cNvSpPr>
          <p:nvPr/>
        </p:nvSpPr>
        <p:spPr bwMode="auto">
          <a:xfrm>
            <a:off x="2216150" y="518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845" name="Line 53"/>
          <p:cNvSpPr>
            <a:spLocks noChangeShapeType="1"/>
          </p:cNvSpPr>
          <p:nvPr/>
        </p:nvSpPr>
        <p:spPr bwMode="auto">
          <a:xfrm flipH="1">
            <a:off x="984250" y="4425950"/>
            <a:ext cx="1308100" cy="825500"/>
          </a:xfrm>
          <a:prstGeom prst="line">
            <a:avLst/>
          </a:prstGeom>
          <a:noFill/>
          <a:ln w="12700">
            <a:solidFill>
              <a:schemeClr val="tx1"/>
            </a:solidFill>
            <a:round/>
            <a:headEnd/>
            <a:tailEnd/>
          </a:ln>
        </p:spPr>
        <p:txBody>
          <a:bodyPr wrap="none" anchor="ctr"/>
          <a:lstStyle/>
          <a:p>
            <a:endParaRPr lang="en-US"/>
          </a:p>
        </p:txBody>
      </p:sp>
      <p:sp>
        <p:nvSpPr>
          <p:cNvPr id="33846" name="Line 54"/>
          <p:cNvSpPr>
            <a:spLocks noChangeShapeType="1"/>
          </p:cNvSpPr>
          <p:nvPr/>
        </p:nvSpPr>
        <p:spPr bwMode="auto">
          <a:xfrm>
            <a:off x="2286000" y="4502150"/>
            <a:ext cx="0" cy="749300"/>
          </a:xfrm>
          <a:prstGeom prst="line">
            <a:avLst/>
          </a:prstGeom>
          <a:noFill/>
          <a:ln w="12700">
            <a:solidFill>
              <a:schemeClr val="tx1"/>
            </a:solidFill>
            <a:round/>
            <a:headEnd/>
            <a:tailEnd/>
          </a:ln>
        </p:spPr>
        <p:txBody>
          <a:bodyPr wrap="none" anchor="ctr"/>
          <a:lstStyle/>
          <a:p>
            <a:endParaRPr lang="en-US"/>
          </a:p>
        </p:txBody>
      </p:sp>
      <p:sp>
        <p:nvSpPr>
          <p:cNvPr id="33847" name="Line 55"/>
          <p:cNvSpPr>
            <a:spLocks noChangeShapeType="1"/>
          </p:cNvSpPr>
          <p:nvPr/>
        </p:nvSpPr>
        <p:spPr bwMode="auto">
          <a:xfrm flipH="1">
            <a:off x="1670050" y="4425950"/>
            <a:ext cx="622300" cy="749300"/>
          </a:xfrm>
          <a:prstGeom prst="line">
            <a:avLst/>
          </a:prstGeom>
          <a:noFill/>
          <a:ln w="12700">
            <a:solidFill>
              <a:schemeClr val="tx1"/>
            </a:solidFill>
            <a:round/>
            <a:headEnd/>
            <a:tailEnd/>
          </a:ln>
        </p:spPr>
        <p:txBody>
          <a:bodyPr wrap="none" anchor="ctr"/>
          <a:lstStyle/>
          <a:p>
            <a:endParaRPr lang="en-US"/>
          </a:p>
        </p:txBody>
      </p:sp>
      <p:sp>
        <p:nvSpPr>
          <p:cNvPr id="33848" name="Line 56"/>
          <p:cNvSpPr>
            <a:spLocks noChangeShapeType="1"/>
          </p:cNvSpPr>
          <p:nvPr/>
        </p:nvSpPr>
        <p:spPr bwMode="auto">
          <a:xfrm flipH="1">
            <a:off x="984250" y="4425950"/>
            <a:ext cx="698500" cy="825500"/>
          </a:xfrm>
          <a:prstGeom prst="line">
            <a:avLst/>
          </a:prstGeom>
          <a:noFill/>
          <a:ln w="12700">
            <a:solidFill>
              <a:schemeClr val="tx1"/>
            </a:solidFill>
            <a:round/>
            <a:headEnd/>
            <a:tailEnd/>
          </a:ln>
        </p:spPr>
        <p:txBody>
          <a:bodyPr wrap="none" anchor="ctr"/>
          <a:lstStyle/>
          <a:p>
            <a:endParaRPr lang="en-US"/>
          </a:p>
        </p:txBody>
      </p:sp>
      <p:sp>
        <p:nvSpPr>
          <p:cNvPr id="33849" name="Line 57"/>
          <p:cNvSpPr>
            <a:spLocks noChangeShapeType="1"/>
          </p:cNvSpPr>
          <p:nvPr/>
        </p:nvSpPr>
        <p:spPr bwMode="auto">
          <a:xfrm>
            <a:off x="990600" y="4425950"/>
            <a:ext cx="0" cy="825500"/>
          </a:xfrm>
          <a:prstGeom prst="line">
            <a:avLst/>
          </a:prstGeom>
          <a:noFill/>
          <a:ln w="12700">
            <a:solidFill>
              <a:schemeClr val="tx1"/>
            </a:solidFill>
            <a:round/>
            <a:headEnd/>
            <a:tailEnd/>
          </a:ln>
        </p:spPr>
        <p:txBody>
          <a:bodyPr wrap="none" anchor="ctr"/>
          <a:lstStyle/>
          <a:p>
            <a:endParaRPr lang="en-US"/>
          </a:p>
        </p:txBody>
      </p:sp>
      <p:sp>
        <p:nvSpPr>
          <p:cNvPr id="33850" name="Freeform 58"/>
          <p:cNvSpPr>
            <a:spLocks/>
          </p:cNvSpPr>
          <p:nvPr/>
        </p:nvSpPr>
        <p:spPr bwMode="auto">
          <a:xfrm>
            <a:off x="1676400" y="4195763"/>
            <a:ext cx="946150" cy="1069975"/>
          </a:xfrm>
          <a:custGeom>
            <a:avLst/>
            <a:gdLst>
              <a:gd name="T0" fmla="*/ 0 w 596"/>
              <a:gd name="T1" fmla="*/ 141 h 674"/>
              <a:gd name="T2" fmla="*/ 53 w 596"/>
              <a:gd name="T3" fmla="*/ 117 h 674"/>
              <a:gd name="T4" fmla="*/ 83 w 596"/>
              <a:gd name="T5" fmla="*/ 73 h 674"/>
              <a:gd name="T6" fmla="*/ 141 w 596"/>
              <a:gd name="T7" fmla="*/ 58 h 674"/>
              <a:gd name="T8" fmla="*/ 185 w 596"/>
              <a:gd name="T9" fmla="*/ 58 h 674"/>
              <a:gd name="T10" fmla="*/ 229 w 596"/>
              <a:gd name="T11" fmla="*/ 44 h 674"/>
              <a:gd name="T12" fmla="*/ 273 w 596"/>
              <a:gd name="T13" fmla="*/ 15 h 674"/>
              <a:gd name="T14" fmla="*/ 317 w 596"/>
              <a:gd name="T15" fmla="*/ 0 h 674"/>
              <a:gd name="T16" fmla="*/ 361 w 596"/>
              <a:gd name="T17" fmla="*/ 0 h 674"/>
              <a:gd name="T18" fmla="*/ 419 w 596"/>
              <a:gd name="T19" fmla="*/ 0 h 674"/>
              <a:gd name="T20" fmla="*/ 463 w 596"/>
              <a:gd name="T21" fmla="*/ 29 h 674"/>
              <a:gd name="T22" fmla="*/ 492 w 596"/>
              <a:gd name="T23" fmla="*/ 73 h 674"/>
              <a:gd name="T24" fmla="*/ 536 w 596"/>
              <a:gd name="T25" fmla="*/ 102 h 674"/>
              <a:gd name="T26" fmla="*/ 551 w 596"/>
              <a:gd name="T27" fmla="*/ 146 h 674"/>
              <a:gd name="T28" fmla="*/ 580 w 596"/>
              <a:gd name="T29" fmla="*/ 190 h 674"/>
              <a:gd name="T30" fmla="*/ 595 w 596"/>
              <a:gd name="T31" fmla="*/ 234 h 674"/>
              <a:gd name="T32" fmla="*/ 595 w 596"/>
              <a:gd name="T33" fmla="*/ 278 h 674"/>
              <a:gd name="T34" fmla="*/ 595 w 596"/>
              <a:gd name="T35" fmla="*/ 322 h 674"/>
              <a:gd name="T36" fmla="*/ 595 w 596"/>
              <a:gd name="T37" fmla="*/ 366 h 674"/>
              <a:gd name="T38" fmla="*/ 595 w 596"/>
              <a:gd name="T39" fmla="*/ 410 h 674"/>
              <a:gd name="T40" fmla="*/ 580 w 596"/>
              <a:gd name="T41" fmla="*/ 454 h 674"/>
              <a:gd name="T42" fmla="*/ 551 w 596"/>
              <a:gd name="T43" fmla="*/ 512 h 674"/>
              <a:gd name="T44" fmla="*/ 522 w 596"/>
              <a:gd name="T45" fmla="*/ 556 h 674"/>
              <a:gd name="T46" fmla="*/ 492 w 596"/>
              <a:gd name="T47" fmla="*/ 600 h 674"/>
              <a:gd name="T48" fmla="*/ 448 w 596"/>
              <a:gd name="T49" fmla="*/ 629 h 674"/>
              <a:gd name="T50" fmla="*/ 404 w 596"/>
              <a:gd name="T51" fmla="*/ 673 h 6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6"/>
              <a:gd name="T79" fmla="*/ 0 h 674"/>
              <a:gd name="T80" fmla="*/ 596 w 596"/>
              <a:gd name="T81" fmla="*/ 674 h 6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6" h="674">
                <a:moveTo>
                  <a:pt x="0" y="141"/>
                </a:moveTo>
                <a:lnTo>
                  <a:pt x="53" y="117"/>
                </a:lnTo>
                <a:lnTo>
                  <a:pt x="83" y="73"/>
                </a:lnTo>
                <a:lnTo>
                  <a:pt x="141" y="58"/>
                </a:lnTo>
                <a:lnTo>
                  <a:pt x="185" y="58"/>
                </a:lnTo>
                <a:lnTo>
                  <a:pt x="229" y="44"/>
                </a:lnTo>
                <a:lnTo>
                  <a:pt x="273" y="15"/>
                </a:lnTo>
                <a:lnTo>
                  <a:pt x="317" y="0"/>
                </a:lnTo>
                <a:lnTo>
                  <a:pt x="361" y="0"/>
                </a:lnTo>
                <a:lnTo>
                  <a:pt x="419" y="0"/>
                </a:lnTo>
                <a:lnTo>
                  <a:pt x="463" y="29"/>
                </a:lnTo>
                <a:lnTo>
                  <a:pt x="492" y="73"/>
                </a:lnTo>
                <a:lnTo>
                  <a:pt x="536" y="102"/>
                </a:lnTo>
                <a:lnTo>
                  <a:pt x="551" y="146"/>
                </a:lnTo>
                <a:lnTo>
                  <a:pt x="580" y="190"/>
                </a:lnTo>
                <a:lnTo>
                  <a:pt x="595" y="234"/>
                </a:lnTo>
                <a:lnTo>
                  <a:pt x="595" y="278"/>
                </a:lnTo>
                <a:lnTo>
                  <a:pt x="595" y="322"/>
                </a:lnTo>
                <a:lnTo>
                  <a:pt x="595" y="366"/>
                </a:lnTo>
                <a:lnTo>
                  <a:pt x="595" y="410"/>
                </a:lnTo>
                <a:lnTo>
                  <a:pt x="580" y="454"/>
                </a:lnTo>
                <a:lnTo>
                  <a:pt x="551" y="512"/>
                </a:lnTo>
                <a:lnTo>
                  <a:pt x="522" y="556"/>
                </a:lnTo>
                <a:lnTo>
                  <a:pt x="492" y="600"/>
                </a:lnTo>
                <a:lnTo>
                  <a:pt x="448" y="629"/>
                </a:lnTo>
                <a:lnTo>
                  <a:pt x="404" y="67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3851" name="Freeform 59"/>
          <p:cNvSpPr>
            <a:spLocks/>
          </p:cNvSpPr>
          <p:nvPr/>
        </p:nvSpPr>
        <p:spPr bwMode="auto">
          <a:xfrm>
            <a:off x="1644650" y="4079875"/>
            <a:ext cx="1233488" cy="1511300"/>
          </a:xfrm>
          <a:custGeom>
            <a:avLst/>
            <a:gdLst>
              <a:gd name="T0" fmla="*/ 20 w 777"/>
              <a:gd name="T1" fmla="*/ 214 h 952"/>
              <a:gd name="T2" fmla="*/ 29 w 777"/>
              <a:gd name="T3" fmla="*/ 161 h 952"/>
              <a:gd name="T4" fmla="*/ 73 w 777"/>
              <a:gd name="T5" fmla="*/ 117 h 952"/>
              <a:gd name="T6" fmla="*/ 132 w 777"/>
              <a:gd name="T7" fmla="*/ 88 h 952"/>
              <a:gd name="T8" fmla="*/ 190 w 777"/>
              <a:gd name="T9" fmla="*/ 58 h 952"/>
              <a:gd name="T10" fmla="*/ 234 w 777"/>
              <a:gd name="T11" fmla="*/ 44 h 952"/>
              <a:gd name="T12" fmla="*/ 278 w 777"/>
              <a:gd name="T13" fmla="*/ 44 h 952"/>
              <a:gd name="T14" fmla="*/ 322 w 777"/>
              <a:gd name="T15" fmla="*/ 14 h 952"/>
              <a:gd name="T16" fmla="*/ 424 w 777"/>
              <a:gd name="T17" fmla="*/ 0 h 952"/>
              <a:gd name="T18" fmla="*/ 468 w 777"/>
              <a:gd name="T19" fmla="*/ 0 h 952"/>
              <a:gd name="T20" fmla="*/ 512 w 777"/>
              <a:gd name="T21" fmla="*/ 29 h 952"/>
              <a:gd name="T22" fmla="*/ 556 w 777"/>
              <a:gd name="T23" fmla="*/ 73 h 952"/>
              <a:gd name="T24" fmla="*/ 600 w 777"/>
              <a:gd name="T25" fmla="*/ 88 h 952"/>
              <a:gd name="T26" fmla="*/ 644 w 777"/>
              <a:gd name="T27" fmla="*/ 131 h 952"/>
              <a:gd name="T28" fmla="*/ 673 w 777"/>
              <a:gd name="T29" fmla="*/ 175 h 952"/>
              <a:gd name="T30" fmla="*/ 703 w 777"/>
              <a:gd name="T31" fmla="*/ 219 h 952"/>
              <a:gd name="T32" fmla="*/ 732 w 777"/>
              <a:gd name="T33" fmla="*/ 263 h 952"/>
              <a:gd name="T34" fmla="*/ 732 w 777"/>
              <a:gd name="T35" fmla="*/ 307 h 952"/>
              <a:gd name="T36" fmla="*/ 761 w 777"/>
              <a:gd name="T37" fmla="*/ 351 h 952"/>
              <a:gd name="T38" fmla="*/ 776 w 777"/>
              <a:gd name="T39" fmla="*/ 395 h 952"/>
              <a:gd name="T40" fmla="*/ 776 w 777"/>
              <a:gd name="T41" fmla="*/ 439 h 952"/>
              <a:gd name="T42" fmla="*/ 776 w 777"/>
              <a:gd name="T43" fmla="*/ 483 h 952"/>
              <a:gd name="T44" fmla="*/ 776 w 777"/>
              <a:gd name="T45" fmla="*/ 527 h 952"/>
              <a:gd name="T46" fmla="*/ 776 w 777"/>
              <a:gd name="T47" fmla="*/ 585 h 952"/>
              <a:gd name="T48" fmla="*/ 761 w 777"/>
              <a:gd name="T49" fmla="*/ 629 h 952"/>
              <a:gd name="T50" fmla="*/ 746 w 777"/>
              <a:gd name="T51" fmla="*/ 673 h 952"/>
              <a:gd name="T52" fmla="*/ 717 w 777"/>
              <a:gd name="T53" fmla="*/ 717 h 952"/>
              <a:gd name="T54" fmla="*/ 688 w 777"/>
              <a:gd name="T55" fmla="*/ 761 h 952"/>
              <a:gd name="T56" fmla="*/ 644 w 777"/>
              <a:gd name="T57" fmla="*/ 805 h 952"/>
              <a:gd name="T58" fmla="*/ 600 w 777"/>
              <a:gd name="T59" fmla="*/ 849 h 952"/>
              <a:gd name="T60" fmla="*/ 556 w 777"/>
              <a:gd name="T61" fmla="*/ 878 h 952"/>
              <a:gd name="T62" fmla="*/ 512 w 777"/>
              <a:gd name="T63" fmla="*/ 892 h 952"/>
              <a:gd name="T64" fmla="*/ 468 w 777"/>
              <a:gd name="T65" fmla="*/ 907 h 952"/>
              <a:gd name="T66" fmla="*/ 424 w 777"/>
              <a:gd name="T67" fmla="*/ 922 h 952"/>
              <a:gd name="T68" fmla="*/ 351 w 777"/>
              <a:gd name="T69" fmla="*/ 936 h 952"/>
              <a:gd name="T70" fmla="*/ 293 w 777"/>
              <a:gd name="T71" fmla="*/ 936 h 952"/>
              <a:gd name="T72" fmla="*/ 249 w 777"/>
              <a:gd name="T73" fmla="*/ 951 h 952"/>
              <a:gd name="T74" fmla="*/ 132 w 777"/>
              <a:gd name="T75" fmla="*/ 951 h 952"/>
              <a:gd name="T76" fmla="*/ 88 w 777"/>
              <a:gd name="T77" fmla="*/ 936 h 952"/>
              <a:gd name="T78" fmla="*/ 59 w 777"/>
              <a:gd name="T79" fmla="*/ 892 h 952"/>
              <a:gd name="T80" fmla="*/ 15 w 777"/>
              <a:gd name="T81" fmla="*/ 849 h 952"/>
              <a:gd name="T82" fmla="*/ 0 w 777"/>
              <a:gd name="T83" fmla="*/ 805 h 952"/>
              <a:gd name="T84" fmla="*/ 0 w 777"/>
              <a:gd name="T85" fmla="*/ 761 h 952"/>
              <a:gd name="T86" fmla="*/ 20 w 777"/>
              <a:gd name="T87" fmla="*/ 742 h 9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7"/>
              <a:gd name="T133" fmla="*/ 0 h 952"/>
              <a:gd name="T134" fmla="*/ 777 w 777"/>
              <a:gd name="T135" fmla="*/ 952 h 9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7" h="952">
                <a:moveTo>
                  <a:pt x="20" y="214"/>
                </a:moveTo>
                <a:lnTo>
                  <a:pt x="29" y="161"/>
                </a:lnTo>
                <a:lnTo>
                  <a:pt x="73" y="117"/>
                </a:lnTo>
                <a:lnTo>
                  <a:pt x="132" y="88"/>
                </a:lnTo>
                <a:lnTo>
                  <a:pt x="190" y="58"/>
                </a:lnTo>
                <a:lnTo>
                  <a:pt x="234" y="44"/>
                </a:lnTo>
                <a:lnTo>
                  <a:pt x="278" y="44"/>
                </a:lnTo>
                <a:lnTo>
                  <a:pt x="322" y="14"/>
                </a:lnTo>
                <a:lnTo>
                  <a:pt x="424" y="0"/>
                </a:lnTo>
                <a:lnTo>
                  <a:pt x="468" y="0"/>
                </a:lnTo>
                <a:lnTo>
                  <a:pt x="512" y="29"/>
                </a:lnTo>
                <a:lnTo>
                  <a:pt x="556" y="73"/>
                </a:lnTo>
                <a:lnTo>
                  <a:pt x="600" y="88"/>
                </a:lnTo>
                <a:lnTo>
                  <a:pt x="644" y="131"/>
                </a:lnTo>
                <a:lnTo>
                  <a:pt x="673" y="175"/>
                </a:lnTo>
                <a:lnTo>
                  <a:pt x="703" y="219"/>
                </a:lnTo>
                <a:lnTo>
                  <a:pt x="732" y="263"/>
                </a:lnTo>
                <a:lnTo>
                  <a:pt x="732" y="307"/>
                </a:lnTo>
                <a:lnTo>
                  <a:pt x="761" y="351"/>
                </a:lnTo>
                <a:lnTo>
                  <a:pt x="776" y="395"/>
                </a:lnTo>
                <a:lnTo>
                  <a:pt x="776" y="439"/>
                </a:lnTo>
                <a:lnTo>
                  <a:pt x="776" y="483"/>
                </a:lnTo>
                <a:lnTo>
                  <a:pt x="776" y="527"/>
                </a:lnTo>
                <a:lnTo>
                  <a:pt x="776" y="585"/>
                </a:lnTo>
                <a:lnTo>
                  <a:pt x="761" y="629"/>
                </a:lnTo>
                <a:lnTo>
                  <a:pt x="746" y="673"/>
                </a:lnTo>
                <a:lnTo>
                  <a:pt x="717" y="717"/>
                </a:lnTo>
                <a:lnTo>
                  <a:pt x="688" y="761"/>
                </a:lnTo>
                <a:lnTo>
                  <a:pt x="644" y="805"/>
                </a:lnTo>
                <a:lnTo>
                  <a:pt x="600" y="849"/>
                </a:lnTo>
                <a:lnTo>
                  <a:pt x="556" y="878"/>
                </a:lnTo>
                <a:lnTo>
                  <a:pt x="512" y="892"/>
                </a:lnTo>
                <a:lnTo>
                  <a:pt x="468" y="907"/>
                </a:lnTo>
                <a:lnTo>
                  <a:pt x="424" y="922"/>
                </a:lnTo>
                <a:lnTo>
                  <a:pt x="351" y="936"/>
                </a:lnTo>
                <a:lnTo>
                  <a:pt x="293" y="936"/>
                </a:lnTo>
                <a:lnTo>
                  <a:pt x="249" y="951"/>
                </a:lnTo>
                <a:lnTo>
                  <a:pt x="132" y="951"/>
                </a:lnTo>
                <a:lnTo>
                  <a:pt x="88" y="936"/>
                </a:lnTo>
                <a:lnTo>
                  <a:pt x="59" y="892"/>
                </a:lnTo>
                <a:lnTo>
                  <a:pt x="15" y="849"/>
                </a:lnTo>
                <a:lnTo>
                  <a:pt x="0" y="805"/>
                </a:lnTo>
                <a:lnTo>
                  <a:pt x="0" y="761"/>
                </a:lnTo>
                <a:lnTo>
                  <a:pt x="20" y="74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3852" name="Freeform 60"/>
          <p:cNvSpPr>
            <a:spLocks/>
          </p:cNvSpPr>
          <p:nvPr/>
        </p:nvSpPr>
        <p:spPr bwMode="auto">
          <a:xfrm>
            <a:off x="785813" y="4419600"/>
            <a:ext cx="906462" cy="1171575"/>
          </a:xfrm>
          <a:custGeom>
            <a:avLst/>
            <a:gdLst>
              <a:gd name="T0" fmla="*/ 129 w 571"/>
              <a:gd name="T1" fmla="*/ 0 h 738"/>
              <a:gd name="T2" fmla="*/ 73 w 571"/>
              <a:gd name="T3" fmla="*/ 35 h 738"/>
              <a:gd name="T4" fmla="*/ 44 w 571"/>
              <a:gd name="T5" fmla="*/ 93 h 738"/>
              <a:gd name="T6" fmla="*/ 29 w 571"/>
              <a:gd name="T7" fmla="*/ 137 h 738"/>
              <a:gd name="T8" fmla="*/ 14 w 571"/>
              <a:gd name="T9" fmla="*/ 181 h 738"/>
              <a:gd name="T10" fmla="*/ 0 w 571"/>
              <a:gd name="T11" fmla="*/ 225 h 738"/>
              <a:gd name="T12" fmla="*/ 0 w 571"/>
              <a:gd name="T13" fmla="*/ 269 h 738"/>
              <a:gd name="T14" fmla="*/ 0 w 571"/>
              <a:gd name="T15" fmla="*/ 313 h 738"/>
              <a:gd name="T16" fmla="*/ 0 w 571"/>
              <a:gd name="T17" fmla="*/ 371 h 738"/>
              <a:gd name="T18" fmla="*/ 0 w 571"/>
              <a:gd name="T19" fmla="*/ 415 h 738"/>
              <a:gd name="T20" fmla="*/ 14 w 571"/>
              <a:gd name="T21" fmla="*/ 474 h 738"/>
              <a:gd name="T22" fmla="*/ 14 w 571"/>
              <a:gd name="T23" fmla="*/ 532 h 738"/>
              <a:gd name="T24" fmla="*/ 29 w 571"/>
              <a:gd name="T25" fmla="*/ 576 h 738"/>
              <a:gd name="T26" fmla="*/ 44 w 571"/>
              <a:gd name="T27" fmla="*/ 620 h 738"/>
              <a:gd name="T28" fmla="*/ 73 w 571"/>
              <a:gd name="T29" fmla="*/ 664 h 738"/>
              <a:gd name="T30" fmla="*/ 102 w 571"/>
              <a:gd name="T31" fmla="*/ 708 h 738"/>
              <a:gd name="T32" fmla="*/ 146 w 571"/>
              <a:gd name="T33" fmla="*/ 737 h 738"/>
              <a:gd name="T34" fmla="*/ 190 w 571"/>
              <a:gd name="T35" fmla="*/ 737 h 738"/>
              <a:gd name="T36" fmla="*/ 248 w 571"/>
              <a:gd name="T37" fmla="*/ 737 h 738"/>
              <a:gd name="T38" fmla="*/ 336 w 571"/>
              <a:gd name="T39" fmla="*/ 737 h 738"/>
              <a:gd name="T40" fmla="*/ 380 w 571"/>
              <a:gd name="T41" fmla="*/ 737 h 738"/>
              <a:gd name="T42" fmla="*/ 424 w 571"/>
              <a:gd name="T43" fmla="*/ 722 h 738"/>
              <a:gd name="T44" fmla="*/ 468 w 571"/>
              <a:gd name="T45" fmla="*/ 693 h 738"/>
              <a:gd name="T46" fmla="*/ 512 w 571"/>
              <a:gd name="T47" fmla="*/ 664 h 738"/>
              <a:gd name="T48" fmla="*/ 541 w 571"/>
              <a:gd name="T49" fmla="*/ 620 h 738"/>
              <a:gd name="T50" fmla="*/ 570 w 571"/>
              <a:gd name="T51" fmla="*/ 576 h 7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1"/>
              <a:gd name="T79" fmla="*/ 0 h 738"/>
              <a:gd name="T80" fmla="*/ 571 w 571"/>
              <a:gd name="T81" fmla="*/ 738 h 7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1" h="738">
                <a:moveTo>
                  <a:pt x="129" y="0"/>
                </a:moveTo>
                <a:lnTo>
                  <a:pt x="73" y="35"/>
                </a:lnTo>
                <a:lnTo>
                  <a:pt x="44" y="93"/>
                </a:lnTo>
                <a:lnTo>
                  <a:pt x="29" y="137"/>
                </a:lnTo>
                <a:lnTo>
                  <a:pt x="14" y="181"/>
                </a:lnTo>
                <a:lnTo>
                  <a:pt x="0" y="225"/>
                </a:lnTo>
                <a:lnTo>
                  <a:pt x="0" y="269"/>
                </a:lnTo>
                <a:lnTo>
                  <a:pt x="0" y="313"/>
                </a:lnTo>
                <a:lnTo>
                  <a:pt x="0" y="371"/>
                </a:lnTo>
                <a:lnTo>
                  <a:pt x="0" y="415"/>
                </a:lnTo>
                <a:lnTo>
                  <a:pt x="14" y="474"/>
                </a:lnTo>
                <a:lnTo>
                  <a:pt x="14" y="532"/>
                </a:lnTo>
                <a:lnTo>
                  <a:pt x="29" y="576"/>
                </a:lnTo>
                <a:lnTo>
                  <a:pt x="44" y="620"/>
                </a:lnTo>
                <a:lnTo>
                  <a:pt x="73" y="664"/>
                </a:lnTo>
                <a:lnTo>
                  <a:pt x="102" y="708"/>
                </a:lnTo>
                <a:lnTo>
                  <a:pt x="146" y="737"/>
                </a:lnTo>
                <a:lnTo>
                  <a:pt x="190" y="737"/>
                </a:lnTo>
                <a:lnTo>
                  <a:pt x="248" y="737"/>
                </a:lnTo>
                <a:lnTo>
                  <a:pt x="336" y="737"/>
                </a:lnTo>
                <a:lnTo>
                  <a:pt x="380" y="737"/>
                </a:lnTo>
                <a:lnTo>
                  <a:pt x="424" y="722"/>
                </a:lnTo>
                <a:lnTo>
                  <a:pt x="468" y="693"/>
                </a:lnTo>
                <a:lnTo>
                  <a:pt x="512" y="664"/>
                </a:lnTo>
                <a:lnTo>
                  <a:pt x="541" y="620"/>
                </a:lnTo>
                <a:lnTo>
                  <a:pt x="570" y="57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3853" name="Line 61"/>
          <p:cNvSpPr>
            <a:spLocks noChangeShapeType="1"/>
          </p:cNvSpPr>
          <p:nvPr/>
        </p:nvSpPr>
        <p:spPr bwMode="auto">
          <a:xfrm>
            <a:off x="996950" y="4425950"/>
            <a:ext cx="1282700" cy="825500"/>
          </a:xfrm>
          <a:prstGeom prst="line">
            <a:avLst/>
          </a:prstGeom>
          <a:noFill/>
          <a:ln w="12700">
            <a:solidFill>
              <a:schemeClr val="tx1"/>
            </a:solidFill>
            <a:prstDash val="dash"/>
            <a:round/>
            <a:headEnd/>
            <a:tailEnd/>
          </a:ln>
        </p:spPr>
        <p:txBody>
          <a:bodyPr wrap="none" anchor="ctr"/>
          <a:lstStyle/>
          <a:p>
            <a:endParaRPr lang="en-US"/>
          </a:p>
        </p:txBody>
      </p:sp>
      <p:sp>
        <p:nvSpPr>
          <p:cNvPr id="33854" name="Freeform 62"/>
          <p:cNvSpPr>
            <a:spLocks/>
          </p:cNvSpPr>
          <p:nvPr/>
        </p:nvSpPr>
        <p:spPr bwMode="auto">
          <a:xfrm>
            <a:off x="990600" y="3940175"/>
            <a:ext cx="2259013" cy="1651000"/>
          </a:xfrm>
          <a:custGeom>
            <a:avLst/>
            <a:gdLst>
              <a:gd name="T0" fmla="*/ 0 w 1423"/>
              <a:gd name="T1" fmla="*/ 302 h 1040"/>
              <a:gd name="T2" fmla="*/ 46 w 1423"/>
              <a:gd name="T3" fmla="*/ 249 h 1040"/>
              <a:gd name="T4" fmla="*/ 61 w 1423"/>
              <a:gd name="T5" fmla="*/ 205 h 1040"/>
              <a:gd name="T6" fmla="*/ 105 w 1423"/>
              <a:gd name="T7" fmla="*/ 176 h 1040"/>
              <a:gd name="T8" fmla="*/ 149 w 1423"/>
              <a:gd name="T9" fmla="*/ 146 h 1040"/>
              <a:gd name="T10" fmla="*/ 193 w 1423"/>
              <a:gd name="T11" fmla="*/ 117 h 1040"/>
              <a:gd name="T12" fmla="*/ 251 w 1423"/>
              <a:gd name="T13" fmla="*/ 88 h 1040"/>
              <a:gd name="T14" fmla="*/ 295 w 1423"/>
              <a:gd name="T15" fmla="*/ 88 h 1040"/>
              <a:gd name="T16" fmla="*/ 339 w 1423"/>
              <a:gd name="T17" fmla="*/ 73 h 1040"/>
              <a:gd name="T18" fmla="*/ 397 w 1423"/>
              <a:gd name="T19" fmla="*/ 58 h 1040"/>
              <a:gd name="T20" fmla="*/ 441 w 1423"/>
              <a:gd name="T21" fmla="*/ 44 h 1040"/>
              <a:gd name="T22" fmla="*/ 485 w 1423"/>
              <a:gd name="T23" fmla="*/ 44 h 1040"/>
              <a:gd name="T24" fmla="*/ 544 w 1423"/>
              <a:gd name="T25" fmla="*/ 44 h 1040"/>
              <a:gd name="T26" fmla="*/ 588 w 1423"/>
              <a:gd name="T27" fmla="*/ 44 h 1040"/>
              <a:gd name="T28" fmla="*/ 632 w 1423"/>
              <a:gd name="T29" fmla="*/ 29 h 1040"/>
              <a:gd name="T30" fmla="*/ 690 w 1423"/>
              <a:gd name="T31" fmla="*/ 29 h 1040"/>
              <a:gd name="T32" fmla="*/ 749 w 1423"/>
              <a:gd name="T33" fmla="*/ 15 h 1040"/>
              <a:gd name="T34" fmla="*/ 807 w 1423"/>
              <a:gd name="T35" fmla="*/ 0 h 1040"/>
              <a:gd name="T36" fmla="*/ 866 w 1423"/>
              <a:gd name="T37" fmla="*/ 0 h 1040"/>
              <a:gd name="T38" fmla="*/ 924 w 1423"/>
              <a:gd name="T39" fmla="*/ 0 h 1040"/>
              <a:gd name="T40" fmla="*/ 983 w 1423"/>
              <a:gd name="T41" fmla="*/ 15 h 1040"/>
              <a:gd name="T42" fmla="*/ 1027 w 1423"/>
              <a:gd name="T43" fmla="*/ 44 h 1040"/>
              <a:gd name="T44" fmla="*/ 1071 w 1423"/>
              <a:gd name="T45" fmla="*/ 58 h 1040"/>
              <a:gd name="T46" fmla="*/ 1115 w 1423"/>
              <a:gd name="T47" fmla="*/ 88 h 1040"/>
              <a:gd name="T48" fmla="*/ 1173 w 1423"/>
              <a:gd name="T49" fmla="*/ 132 h 1040"/>
              <a:gd name="T50" fmla="*/ 1217 w 1423"/>
              <a:gd name="T51" fmla="*/ 161 h 1040"/>
              <a:gd name="T52" fmla="*/ 1276 w 1423"/>
              <a:gd name="T53" fmla="*/ 278 h 1040"/>
              <a:gd name="T54" fmla="*/ 1305 w 1423"/>
              <a:gd name="T55" fmla="*/ 322 h 1040"/>
              <a:gd name="T56" fmla="*/ 1349 w 1423"/>
              <a:gd name="T57" fmla="*/ 366 h 1040"/>
              <a:gd name="T58" fmla="*/ 1363 w 1423"/>
              <a:gd name="T59" fmla="*/ 410 h 1040"/>
              <a:gd name="T60" fmla="*/ 1378 w 1423"/>
              <a:gd name="T61" fmla="*/ 454 h 1040"/>
              <a:gd name="T62" fmla="*/ 1393 w 1423"/>
              <a:gd name="T63" fmla="*/ 498 h 1040"/>
              <a:gd name="T64" fmla="*/ 1407 w 1423"/>
              <a:gd name="T65" fmla="*/ 556 h 1040"/>
              <a:gd name="T66" fmla="*/ 1422 w 1423"/>
              <a:gd name="T67" fmla="*/ 615 h 1040"/>
              <a:gd name="T68" fmla="*/ 1422 w 1423"/>
              <a:gd name="T69" fmla="*/ 673 h 1040"/>
              <a:gd name="T70" fmla="*/ 1422 w 1423"/>
              <a:gd name="T71" fmla="*/ 717 h 1040"/>
              <a:gd name="T72" fmla="*/ 1422 w 1423"/>
              <a:gd name="T73" fmla="*/ 761 h 1040"/>
              <a:gd name="T74" fmla="*/ 1422 w 1423"/>
              <a:gd name="T75" fmla="*/ 805 h 1040"/>
              <a:gd name="T76" fmla="*/ 1422 w 1423"/>
              <a:gd name="T77" fmla="*/ 849 h 1040"/>
              <a:gd name="T78" fmla="*/ 1393 w 1423"/>
              <a:gd name="T79" fmla="*/ 893 h 1040"/>
              <a:gd name="T80" fmla="*/ 1378 w 1423"/>
              <a:gd name="T81" fmla="*/ 937 h 1040"/>
              <a:gd name="T82" fmla="*/ 1334 w 1423"/>
              <a:gd name="T83" fmla="*/ 980 h 1040"/>
              <a:gd name="T84" fmla="*/ 1276 w 1423"/>
              <a:gd name="T85" fmla="*/ 995 h 1040"/>
              <a:gd name="T86" fmla="*/ 1232 w 1423"/>
              <a:gd name="T87" fmla="*/ 1039 h 1040"/>
              <a:gd name="T88" fmla="*/ 1115 w 1423"/>
              <a:gd name="T89" fmla="*/ 1039 h 1040"/>
              <a:gd name="T90" fmla="*/ 1056 w 1423"/>
              <a:gd name="T91" fmla="*/ 1039 h 1040"/>
              <a:gd name="T92" fmla="*/ 997 w 1423"/>
              <a:gd name="T93" fmla="*/ 1039 h 1040"/>
              <a:gd name="T94" fmla="*/ 939 w 1423"/>
              <a:gd name="T95" fmla="*/ 1010 h 1040"/>
              <a:gd name="T96" fmla="*/ 910 w 1423"/>
              <a:gd name="T97" fmla="*/ 966 h 1040"/>
              <a:gd name="T98" fmla="*/ 866 w 1423"/>
              <a:gd name="T99" fmla="*/ 922 h 1040"/>
              <a:gd name="T100" fmla="*/ 851 w 1423"/>
              <a:gd name="T101" fmla="*/ 878 h 104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23"/>
              <a:gd name="T154" fmla="*/ 0 h 1040"/>
              <a:gd name="T155" fmla="*/ 1423 w 1423"/>
              <a:gd name="T156" fmla="*/ 1040 h 104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23" h="1040">
                <a:moveTo>
                  <a:pt x="0" y="302"/>
                </a:moveTo>
                <a:lnTo>
                  <a:pt x="46" y="249"/>
                </a:lnTo>
                <a:lnTo>
                  <a:pt x="61" y="205"/>
                </a:lnTo>
                <a:lnTo>
                  <a:pt x="105" y="176"/>
                </a:lnTo>
                <a:lnTo>
                  <a:pt x="149" y="146"/>
                </a:lnTo>
                <a:lnTo>
                  <a:pt x="193" y="117"/>
                </a:lnTo>
                <a:lnTo>
                  <a:pt x="251" y="88"/>
                </a:lnTo>
                <a:lnTo>
                  <a:pt x="295" y="88"/>
                </a:lnTo>
                <a:lnTo>
                  <a:pt x="339" y="73"/>
                </a:lnTo>
                <a:lnTo>
                  <a:pt x="397" y="58"/>
                </a:lnTo>
                <a:lnTo>
                  <a:pt x="441" y="44"/>
                </a:lnTo>
                <a:lnTo>
                  <a:pt x="485" y="44"/>
                </a:lnTo>
                <a:lnTo>
                  <a:pt x="544" y="44"/>
                </a:lnTo>
                <a:lnTo>
                  <a:pt x="588" y="44"/>
                </a:lnTo>
                <a:lnTo>
                  <a:pt x="632" y="29"/>
                </a:lnTo>
                <a:lnTo>
                  <a:pt x="690" y="29"/>
                </a:lnTo>
                <a:lnTo>
                  <a:pt x="749" y="15"/>
                </a:lnTo>
                <a:lnTo>
                  <a:pt x="807" y="0"/>
                </a:lnTo>
                <a:lnTo>
                  <a:pt x="866" y="0"/>
                </a:lnTo>
                <a:lnTo>
                  <a:pt x="924" y="0"/>
                </a:lnTo>
                <a:lnTo>
                  <a:pt x="983" y="15"/>
                </a:lnTo>
                <a:lnTo>
                  <a:pt x="1027" y="44"/>
                </a:lnTo>
                <a:lnTo>
                  <a:pt x="1071" y="58"/>
                </a:lnTo>
                <a:lnTo>
                  <a:pt x="1115" y="88"/>
                </a:lnTo>
                <a:lnTo>
                  <a:pt x="1173" y="132"/>
                </a:lnTo>
                <a:lnTo>
                  <a:pt x="1217" y="161"/>
                </a:lnTo>
                <a:lnTo>
                  <a:pt x="1276" y="278"/>
                </a:lnTo>
                <a:lnTo>
                  <a:pt x="1305" y="322"/>
                </a:lnTo>
                <a:lnTo>
                  <a:pt x="1349" y="366"/>
                </a:lnTo>
                <a:lnTo>
                  <a:pt x="1363" y="410"/>
                </a:lnTo>
                <a:lnTo>
                  <a:pt x="1378" y="454"/>
                </a:lnTo>
                <a:lnTo>
                  <a:pt x="1393" y="498"/>
                </a:lnTo>
                <a:lnTo>
                  <a:pt x="1407" y="556"/>
                </a:lnTo>
                <a:lnTo>
                  <a:pt x="1422" y="615"/>
                </a:lnTo>
                <a:lnTo>
                  <a:pt x="1422" y="673"/>
                </a:lnTo>
                <a:lnTo>
                  <a:pt x="1422" y="717"/>
                </a:lnTo>
                <a:lnTo>
                  <a:pt x="1422" y="761"/>
                </a:lnTo>
                <a:lnTo>
                  <a:pt x="1422" y="805"/>
                </a:lnTo>
                <a:lnTo>
                  <a:pt x="1422" y="849"/>
                </a:lnTo>
                <a:lnTo>
                  <a:pt x="1393" y="893"/>
                </a:lnTo>
                <a:lnTo>
                  <a:pt x="1378" y="937"/>
                </a:lnTo>
                <a:lnTo>
                  <a:pt x="1334" y="980"/>
                </a:lnTo>
                <a:lnTo>
                  <a:pt x="1276" y="995"/>
                </a:lnTo>
                <a:lnTo>
                  <a:pt x="1232" y="1039"/>
                </a:lnTo>
                <a:lnTo>
                  <a:pt x="1115" y="1039"/>
                </a:lnTo>
                <a:lnTo>
                  <a:pt x="1056" y="1039"/>
                </a:lnTo>
                <a:lnTo>
                  <a:pt x="997" y="1039"/>
                </a:lnTo>
                <a:lnTo>
                  <a:pt x="939" y="1010"/>
                </a:lnTo>
                <a:lnTo>
                  <a:pt x="910" y="966"/>
                </a:lnTo>
                <a:lnTo>
                  <a:pt x="866" y="922"/>
                </a:lnTo>
                <a:lnTo>
                  <a:pt x="851" y="878"/>
                </a:lnTo>
              </a:path>
            </a:pathLst>
          </a:custGeom>
          <a:noFill/>
          <a:ln w="12700" cap="rnd" cmpd="sng">
            <a:solidFill>
              <a:schemeClr val="tx1"/>
            </a:solidFill>
            <a:prstDash val="dash"/>
            <a:round/>
            <a:headEnd type="none" w="med" len="med"/>
            <a:tailEnd type="none" w="med" len="med"/>
          </a:ln>
        </p:spPr>
        <p:txBody>
          <a:bodyPr/>
          <a:lstStyle/>
          <a:p>
            <a:endParaRPr lang="en-US"/>
          </a:p>
        </p:txBody>
      </p:sp>
      <p:sp>
        <p:nvSpPr>
          <p:cNvPr id="33855" name="Freeform 63"/>
          <p:cNvSpPr>
            <a:spLocks/>
          </p:cNvSpPr>
          <p:nvPr/>
        </p:nvSpPr>
        <p:spPr bwMode="auto">
          <a:xfrm>
            <a:off x="460375" y="4335463"/>
            <a:ext cx="1812925" cy="1581150"/>
          </a:xfrm>
          <a:custGeom>
            <a:avLst/>
            <a:gdLst>
              <a:gd name="T0" fmla="*/ 334 w 1142"/>
              <a:gd name="T1" fmla="*/ 53 h 996"/>
              <a:gd name="T2" fmla="*/ 278 w 1142"/>
              <a:gd name="T3" fmla="*/ 0 h 996"/>
              <a:gd name="T4" fmla="*/ 190 w 1142"/>
              <a:gd name="T5" fmla="*/ 0 h 996"/>
              <a:gd name="T6" fmla="*/ 102 w 1142"/>
              <a:gd name="T7" fmla="*/ 0 h 996"/>
              <a:gd name="T8" fmla="*/ 73 w 1142"/>
              <a:gd name="T9" fmla="*/ 44 h 996"/>
              <a:gd name="T10" fmla="*/ 44 w 1142"/>
              <a:gd name="T11" fmla="*/ 88 h 996"/>
              <a:gd name="T12" fmla="*/ 29 w 1142"/>
              <a:gd name="T13" fmla="*/ 146 h 996"/>
              <a:gd name="T14" fmla="*/ 29 w 1142"/>
              <a:gd name="T15" fmla="*/ 190 h 996"/>
              <a:gd name="T16" fmla="*/ 29 w 1142"/>
              <a:gd name="T17" fmla="*/ 234 h 996"/>
              <a:gd name="T18" fmla="*/ 14 w 1142"/>
              <a:gd name="T19" fmla="*/ 292 h 996"/>
              <a:gd name="T20" fmla="*/ 0 w 1142"/>
              <a:gd name="T21" fmla="*/ 351 h 996"/>
              <a:gd name="T22" fmla="*/ 0 w 1142"/>
              <a:gd name="T23" fmla="*/ 395 h 996"/>
              <a:gd name="T24" fmla="*/ 0 w 1142"/>
              <a:gd name="T25" fmla="*/ 439 h 996"/>
              <a:gd name="T26" fmla="*/ 0 w 1142"/>
              <a:gd name="T27" fmla="*/ 483 h 996"/>
              <a:gd name="T28" fmla="*/ 0 w 1142"/>
              <a:gd name="T29" fmla="*/ 541 h 996"/>
              <a:gd name="T30" fmla="*/ 0 w 1142"/>
              <a:gd name="T31" fmla="*/ 585 h 996"/>
              <a:gd name="T32" fmla="*/ 0 w 1142"/>
              <a:gd name="T33" fmla="*/ 629 h 996"/>
              <a:gd name="T34" fmla="*/ 0 w 1142"/>
              <a:gd name="T35" fmla="*/ 673 h 996"/>
              <a:gd name="T36" fmla="*/ 0 w 1142"/>
              <a:gd name="T37" fmla="*/ 731 h 996"/>
              <a:gd name="T38" fmla="*/ 14 w 1142"/>
              <a:gd name="T39" fmla="*/ 775 h 996"/>
              <a:gd name="T40" fmla="*/ 44 w 1142"/>
              <a:gd name="T41" fmla="*/ 819 h 996"/>
              <a:gd name="T42" fmla="*/ 88 w 1142"/>
              <a:gd name="T43" fmla="*/ 863 h 996"/>
              <a:gd name="T44" fmla="*/ 146 w 1142"/>
              <a:gd name="T45" fmla="*/ 907 h 996"/>
              <a:gd name="T46" fmla="*/ 190 w 1142"/>
              <a:gd name="T47" fmla="*/ 922 h 996"/>
              <a:gd name="T48" fmla="*/ 234 w 1142"/>
              <a:gd name="T49" fmla="*/ 951 h 996"/>
              <a:gd name="T50" fmla="*/ 322 w 1142"/>
              <a:gd name="T51" fmla="*/ 951 h 996"/>
              <a:gd name="T52" fmla="*/ 424 w 1142"/>
              <a:gd name="T53" fmla="*/ 951 h 996"/>
              <a:gd name="T54" fmla="*/ 468 w 1142"/>
              <a:gd name="T55" fmla="*/ 966 h 996"/>
              <a:gd name="T56" fmla="*/ 527 w 1142"/>
              <a:gd name="T57" fmla="*/ 966 h 996"/>
              <a:gd name="T58" fmla="*/ 585 w 1142"/>
              <a:gd name="T59" fmla="*/ 980 h 996"/>
              <a:gd name="T60" fmla="*/ 702 w 1142"/>
              <a:gd name="T61" fmla="*/ 980 h 996"/>
              <a:gd name="T62" fmla="*/ 819 w 1142"/>
              <a:gd name="T63" fmla="*/ 995 h 996"/>
              <a:gd name="T64" fmla="*/ 878 w 1142"/>
              <a:gd name="T65" fmla="*/ 995 h 996"/>
              <a:gd name="T66" fmla="*/ 922 w 1142"/>
              <a:gd name="T67" fmla="*/ 995 h 996"/>
              <a:gd name="T68" fmla="*/ 966 w 1142"/>
              <a:gd name="T69" fmla="*/ 980 h 996"/>
              <a:gd name="T70" fmla="*/ 995 w 1142"/>
              <a:gd name="T71" fmla="*/ 936 h 996"/>
              <a:gd name="T72" fmla="*/ 1039 w 1142"/>
              <a:gd name="T73" fmla="*/ 907 h 996"/>
              <a:gd name="T74" fmla="*/ 1053 w 1142"/>
              <a:gd name="T75" fmla="*/ 863 h 996"/>
              <a:gd name="T76" fmla="*/ 1068 w 1142"/>
              <a:gd name="T77" fmla="*/ 819 h 996"/>
              <a:gd name="T78" fmla="*/ 1097 w 1142"/>
              <a:gd name="T79" fmla="*/ 761 h 996"/>
              <a:gd name="T80" fmla="*/ 1112 w 1142"/>
              <a:gd name="T81" fmla="*/ 702 h 996"/>
              <a:gd name="T82" fmla="*/ 1127 w 1142"/>
              <a:gd name="T83" fmla="*/ 658 h 996"/>
              <a:gd name="T84" fmla="*/ 1141 w 1142"/>
              <a:gd name="T85" fmla="*/ 614 h 9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42"/>
              <a:gd name="T130" fmla="*/ 0 h 996"/>
              <a:gd name="T131" fmla="*/ 1142 w 1142"/>
              <a:gd name="T132" fmla="*/ 996 h 9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42" h="996">
                <a:moveTo>
                  <a:pt x="334" y="53"/>
                </a:moveTo>
                <a:lnTo>
                  <a:pt x="278" y="0"/>
                </a:lnTo>
                <a:lnTo>
                  <a:pt x="190" y="0"/>
                </a:lnTo>
                <a:lnTo>
                  <a:pt x="102" y="0"/>
                </a:lnTo>
                <a:lnTo>
                  <a:pt x="73" y="44"/>
                </a:lnTo>
                <a:lnTo>
                  <a:pt x="44" y="88"/>
                </a:lnTo>
                <a:lnTo>
                  <a:pt x="29" y="146"/>
                </a:lnTo>
                <a:lnTo>
                  <a:pt x="29" y="190"/>
                </a:lnTo>
                <a:lnTo>
                  <a:pt x="29" y="234"/>
                </a:lnTo>
                <a:lnTo>
                  <a:pt x="14" y="292"/>
                </a:lnTo>
                <a:lnTo>
                  <a:pt x="0" y="351"/>
                </a:lnTo>
                <a:lnTo>
                  <a:pt x="0" y="395"/>
                </a:lnTo>
                <a:lnTo>
                  <a:pt x="0" y="439"/>
                </a:lnTo>
                <a:lnTo>
                  <a:pt x="0" y="483"/>
                </a:lnTo>
                <a:lnTo>
                  <a:pt x="0" y="541"/>
                </a:lnTo>
                <a:lnTo>
                  <a:pt x="0" y="585"/>
                </a:lnTo>
                <a:lnTo>
                  <a:pt x="0" y="629"/>
                </a:lnTo>
                <a:lnTo>
                  <a:pt x="0" y="673"/>
                </a:lnTo>
                <a:lnTo>
                  <a:pt x="0" y="731"/>
                </a:lnTo>
                <a:lnTo>
                  <a:pt x="14" y="775"/>
                </a:lnTo>
                <a:lnTo>
                  <a:pt x="44" y="819"/>
                </a:lnTo>
                <a:lnTo>
                  <a:pt x="88" y="863"/>
                </a:lnTo>
                <a:lnTo>
                  <a:pt x="146" y="907"/>
                </a:lnTo>
                <a:lnTo>
                  <a:pt x="190" y="922"/>
                </a:lnTo>
                <a:lnTo>
                  <a:pt x="234" y="951"/>
                </a:lnTo>
                <a:lnTo>
                  <a:pt x="322" y="951"/>
                </a:lnTo>
                <a:lnTo>
                  <a:pt x="424" y="951"/>
                </a:lnTo>
                <a:lnTo>
                  <a:pt x="468" y="966"/>
                </a:lnTo>
                <a:lnTo>
                  <a:pt x="527" y="966"/>
                </a:lnTo>
                <a:lnTo>
                  <a:pt x="585" y="980"/>
                </a:lnTo>
                <a:lnTo>
                  <a:pt x="702" y="980"/>
                </a:lnTo>
                <a:lnTo>
                  <a:pt x="819" y="995"/>
                </a:lnTo>
                <a:lnTo>
                  <a:pt x="878" y="995"/>
                </a:lnTo>
                <a:lnTo>
                  <a:pt x="922" y="995"/>
                </a:lnTo>
                <a:lnTo>
                  <a:pt x="966" y="980"/>
                </a:lnTo>
                <a:lnTo>
                  <a:pt x="995" y="936"/>
                </a:lnTo>
                <a:lnTo>
                  <a:pt x="1039" y="907"/>
                </a:lnTo>
                <a:lnTo>
                  <a:pt x="1053" y="863"/>
                </a:lnTo>
                <a:lnTo>
                  <a:pt x="1068" y="819"/>
                </a:lnTo>
                <a:lnTo>
                  <a:pt x="1097" y="761"/>
                </a:lnTo>
                <a:lnTo>
                  <a:pt x="1112" y="702"/>
                </a:lnTo>
                <a:lnTo>
                  <a:pt x="1127" y="658"/>
                </a:lnTo>
                <a:lnTo>
                  <a:pt x="1141" y="614"/>
                </a:lnTo>
              </a:path>
            </a:pathLst>
          </a:custGeom>
          <a:noFill/>
          <a:ln w="12700" cap="rnd" cmpd="sng">
            <a:solidFill>
              <a:schemeClr val="tx1"/>
            </a:solidFill>
            <a:prstDash val="dash"/>
            <a:round/>
            <a:headEnd type="none" w="med" len="med"/>
            <a:tailEnd type="none" w="med" len="med"/>
          </a:ln>
        </p:spPr>
        <p:txBody>
          <a:bodyPr/>
          <a:lstStyle/>
          <a:p>
            <a:endParaRPr lang="en-US"/>
          </a:p>
        </p:txBody>
      </p:sp>
      <p:sp>
        <p:nvSpPr>
          <p:cNvPr id="33856" name="Rectangle 64"/>
          <p:cNvSpPr>
            <a:spLocks noChangeArrowheads="1"/>
          </p:cNvSpPr>
          <p:nvPr/>
        </p:nvSpPr>
        <p:spPr bwMode="auto">
          <a:xfrm>
            <a:off x="3871913" y="3795713"/>
            <a:ext cx="4794250" cy="819150"/>
          </a:xfrm>
          <a:prstGeom prst="rect">
            <a:avLst/>
          </a:prstGeom>
          <a:noFill/>
          <a:ln w="12700">
            <a:noFill/>
            <a:miter lim="800000"/>
            <a:headEnd/>
            <a:tailEnd/>
          </a:ln>
        </p:spPr>
        <p:txBody>
          <a:bodyPr wrap="none" lIns="90488" tIns="44450" rIns="90488" bIns="44450">
            <a:spAutoFit/>
          </a:bodyPr>
          <a:lstStyle/>
          <a:p>
            <a:r>
              <a:rPr lang="en-US" altLang="zh-TW" b="1"/>
              <a:t>Therefore, any graph containing </a:t>
            </a:r>
            <a:r>
              <a:rPr lang="en-US" altLang="zh-TW" b="1" i="1"/>
              <a:t>K</a:t>
            </a:r>
            <a:r>
              <a:rPr lang="en-US" altLang="zh-TW" b="1" baseline="-25000"/>
              <a:t>5</a:t>
            </a:r>
            <a:endParaRPr lang="en-US" altLang="zh-TW" b="1"/>
          </a:p>
          <a:p>
            <a:r>
              <a:rPr lang="en-US" altLang="zh-TW" b="1"/>
              <a:t>or </a:t>
            </a:r>
            <a:r>
              <a:rPr lang="en-US" altLang="zh-TW" b="1" i="1"/>
              <a:t>K</a:t>
            </a:r>
            <a:r>
              <a:rPr lang="en-US" altLang="zh-TW" b="1" baseline="-25000"/>
              <a:t>4,4</a:t>
            </a:r>
            <a:r>
              <a:rPr lang="en-US" altLang="zh-TW" b="1"/>
              <a:t> is nonplanar.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1219200" y="0"/>
            <a:ext cx="6537625" cy="643766"/>
          </a:xfrm>
          <a:prstGeom prst="rect">
            <a:avLst/>
          </a:prstGeom>
          <a:noFill/>
          <a:ln w="12700">
            <a:noFill/>
            <a:miter lim="800000"/>
            <a:headEnd/>
            <a:tailEnd/>
          </a:ln>
        </p:spPr>
        <p:txBody>
          <a:bodyPr wrap="none" lIns="90488" tIns="44450" rIns="90488" bIns="44450">
            <a:spAutoFit/>
          </a:bodyPr>
          <a:lstStyle/>
          <a:p>
            <a:r>
              <a:rPr lang="en-US" altLang="zh-TW" sz="3600" dirty="0" smtClean="0"/>
              <a:t>An </a:t>
            </a:r>
            <a:r>
              <a:rPr lang="en-US" altLang="zh-TW" sz="3600" dirty="0"/>
              <a:t>Introduction to Graph Theory</a:t>
            </a:r>
          </a:p>
        </p:txBody>
      </p:sp>
      <p:sp>
        <p:nvSpPr>
          <p:cNvPr id="1028" name="Rectangle 3"/>
          <p:cNvSpPr>
            <a:spLocks noChangeArrowheads="1"/>
          </p:cNvSpPr>
          <p:nvPr/>
        </p:nvSpPr>
        <p:spPr bwMode="auto">
          <a:xfrm>
            <a:off x="519113" y="747713"/>
            <a:ext cx="3847208" cy="520655"/>
          </a:xfrm>
          <a:prstGeom prst="rect">
            <a:avLst/>
          </a:prstGeom>
          <a:noFill/>
          <a:ln w="12700">
            <a:noFill/>
            <a:miter lim="800000"/>
            <a:headEnd/>
            <a:tailEnd/>
          </a:ln>
        </p:spPr>
        <p:txBody>
          <a:bodyPr wrap="none" lIns="90488" tIns="44450" rIns="90488" bIns="44450">
            <a:spAutoFit/>
          </a:bodyPr>
          <a:lstStyle/>
          <a:p>
            <a:r>
              <a:rPr lang="en-US" altLang="zh-TW" sz="2800" dirty="0" smtClean="0"/>
              <a:t>Definitions and Examples</a:t>
            </a:r>
            <a:endParaRPr lang="en-US" altLang="zh-TW" sz="2800" dirty="0"/>
          </a:p>
        </p:txBody>
      </p:sp>
      <p:sp>
        <p:nvSpPr>
          <p:cNvPr id="1029" name="Oval 4"/>
          <p:cNvSpPr>
            <a:spLocks noChangeArrowheads="1"/>
          </p:cNvSpPr>
          <p:nvPr/>
        </p:nvSpPr>
        <p:spPr bwMode="auto">
          <a:xfrm>
            <a:off x="1530350" y="1606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0" name="Oval 5"/>
          <p:cNvSpPr>
            <a:spLocks noChangeArrowheads="1"/>
          </p:cNvSpPr>
          <p:nvPr/>
        </p:nvSpPr>
        <p:spPr bwMode="auto">
          <a:xfrm>
            <a:off x="1454150" y="3511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1" name="Oval 6"/>
          <p:cNvSpPr>
            <a:spLocks noChangeArrowheads="1"/>
          </p:cNvSpPr>
          <p:nvPr/>
        </p:nvSpPr>
        <p:spPr bwMode="auto">
          <a:xfrm>
            <a:off x="2520950" y="1835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2" name="Oval 7"/>
          <p:cNvSpPr>
            <a:spLocks noChangeArrowheads="1"/>
          </p:cNvSpPr>
          <p:nvPr/>
        </p:nvSpPr>
        <p:spPr bwMode="auto">
          <a:xfrm>
            <a:off x="5340350" y="2901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3" name="Oval 8"/>
          <p:cNvSpPr>
            <a:spLocks noChangeArrowheads="1"/>
          </p:cNvSpPr>
          <p:nvPr/>
        </p:nvSpPr>
        <p:spPr bwMode="auto">
          <a:xfrm>
            <a:off x="5568950" y="2139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4" name="Oval 9"/>
          <p:cNvSpPr>
            <a:spLocks noChangeArrowheads="1"/>
          </p:cNvSpPr>
          <p:nvPr/>
        </p:nvSpPr>
        <p:spPr bwMode="auto">
          <a:xfrm>
            <a:off x="2597150" y="3054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5" name="Oval 10"/>
          <p:cNvSpPr>
            <a:spLocks noChangeArrowheads="1"/>
          </p:cNvSpPr>
          <p:nvPr/>
        </p:nvSpPr>
        <p:spPr bwMode="auto">
          <a:xfrm>
            <a:off x="6711950" y="3816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6" name="Oval 11"/>
          <p:cNvSpPr>
            <a:spLocks noChangeArrowheads="1"/>
          </p:cNvSpPr>
          <p:nvPr/>
        </p:nvSpPr>
        <p:spPr bwMode="auto">
          <a:xfrm>
            <a:off x="7245350" y="2520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7" name="Oval 12"/>
          <p:cNvSpPr>
            <a:spLocks noChangeArrowheads="1"/>
          </p:cNvSpPr>
          <p:nvPr/>
        </p:nvSpPr>
        <p:spPr bwMode="auto">
          <a:xfrm>
            <a:off x="6178550" y="1835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8" name="Oval 13"/>
          <p:cNvSpPr>
            <a:spLocks noChangeArrowheads="1"/>
          </p:cNvSpPr>
          <p:nvPr/>
        </p:nvSpPr>
        <p:spPr bwMode="auto">
          <a:xfrm>
            <a:off x="692150" y="2444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9" name="Line 14"/>
          <p:cNvSpPr>
            <a:spLocks noChangeShapeType="1"/>
          </p:cNvSpPr>
          <p:nvPr/>
        </p:nvSpPr>
        <p:spPr bwMode="auto">
          <a:xfrm flipH="1">
            <a:off x="908050" y="1758950"/>
            <a:ext cx="622300" cy="749300"/>
          </a:xfrm>
          <a:prstGeom prst="line">
            <a:avLst/>
          </a:prstGeom>
          <a:noFill/>
          <a:ln w="12700">
            <a:solidFill>
              <a:schemeClr val="tx1"/>
            </a:solidFill>
            <a:round/>
            <a:headEnd/>
            <a:tailEnd/>
          </a:ln>
        </p:spPr>
        <p:txBody>
          <a:bodyPr wrap="none" anchor="ctr"/>
          <a:lstStyle/>
          <a:p>
            <a:endParaRPr lang="en-US"/>
          </a:p>
        </p:txBody>
      </p:sp>
      <p:sp>
        <p:nvSpPr>
          <p:cNvPr id="1040" name="Line 15"/>
          <p:cNvSpPr>
            <a:spLocks noChangeShapeType="1"/>
          </p:cNvSpPr>
          <p:nvPr/>
        </p:nvSpPr>
        <p:spPr bwMode="auto">
          <a:xfrm flipV="1">
            <a:off x="920750" y="2051050"/>
            <a:ext cx="1663700" cy="469900"/>
          </a:xfrm>
          <a:prstGeom prst="line">
            <a:avLst/>
          </a:prstGeom>
          <a:noFill/>
          <a:ln w="12700">
            <a:solidFill>
              <a:schemeClr val="tx1"/>
            </a:solidFill>
            <a:round/>
            <a:headEnd/>
            <a:tailEnd/>
          </a:ln>
        </p:spPr>
        <p:txBody>
          <a:bodyPr wrap="none" anchor="ctr"/>
          <a:lstStyle/>
          <a:p>
            <a:endParaRPr lang="en-US"/>
          </a:p>
        </p:txBody>
      </p:sp>
      <p:sp>
        <p:nvSpPr>
          <p:cNvPr id="1041" name="Line 16"/>
          <p:cNvSpPr>
            <a:spLocks noChangeShapeType="1"/>
          </p:cNvSpPr>
          <p:nvPr/>
        </p:nvSpPr>
        <p:spPr bwMode="auto">
          <a:xfrm>
            <a:off x="2597150" y="2063750"/>
            <a:ext cx="139700" cy="1054100"/>
          </a:xfrm>
          <a:prstGeom prst="line">
            <a:avLst/>
          </a:prstGeom>
          <a:noFill/>
          <a:ln w="12700">
            <a:solidFill>
              <a:schemeClr val="tx1"/>
            </a:solidFill>
            <a:round/>
            <a:headEnd/>
            <a:tailEnd/>
          </a:ln>
        </p:spPr>
        <p:txBody>
          <a:bodyPr wrap="none" anchor="ctr"/>
          <a:lstStyle/>
          <a:p>
            <a:endParaRPr lang="en-US"/>
          </a:p>
        </p:txBody>
      </p:sp>
      <p:sp>
        <p:nvSpPr>
          <p:cNvPr id="1042" name="Line 17"/>
          <p:cNvSpPr>
            <a:spLocks noChangeShapeType="1"/>
          </p:cNvSpPr>
          <p:nvPr/>
        </p:nvSpPr>
        <p:spPr bwMode="auto">
          <a:xfrm flipH="1">
            <a:off x="1517650" y="3130550"/>
            <a:ext cx="1231900" cy="444500"/>
          </a:xfrm>
          <a:prstGeom prst="line">
            <a:avLst/>
          </a:prstGeom>
          <a:noFill/>
          <a:ln w="12700">
            <a:solidFill>
              <a:schemeClr val="tx1"/>
            </a:solidFill>
            <a:round/>
            <a:headEnd/>
            <a:tailEnd/>
          </a:ln>
        </p:spPr>
        <p:txBody>
          <a:bodyPr wrap="none" anchor="ctr"/>
          <a:lstStyle/>
          <a:p>
            <a:endParaRPr lang="en-US"/>
          </a:p>
        </p:txBody>
      </p:sp>
      <p:sp>
        <p:nvSpPr>
          <p:cNvPr id="1043" name="Line 18"/>
          <p:cNvSpPr>
            <a:spLocks noChangeShapeType="1"/>
          </p:cNvSpPr>
          <p:nvPr/>
        </p:nvSpPr>
        <p:spPr bwMode="auto">
          <a:xfrm flipH="1" flipV="1">
            <a:off x="908050" y="2584450"/>
            <a:ext cx="622300" cy="1003300"/>
          </a:xfrm>
          <a:prstGeom prst="line">
            <a:avLst/>
          </a:prstGeom>
          <a:noFill/>
          <a:ln w="12700">
            <a:solidFill>
              <a:schemeClr val="tx1"/>
            </a:solidFill>
            <a:round/>
            <a:headEnd/>
            <a:tailEnd/>
          </a:ln>
        </p:spPr>
        <p:txBody>
          <a:bodyPr wrap="none" anchor="ctr"/>
          <a:lstStyle/>
          <a:p>
            <a:endParaRPr lang="en-US"/>
          </a:p>
        </p:txBody>
      </p:sp>
      <p:sp>
        <p:nvSpPr>
          <p:cNvPr id="1044" name="Line 19"/>
          <p:cNvSpPr>
            <a:spLocks noChangeShapeType="1"/>
          </p:cNvSpPr>
          <p:nvPr/>
        </p:nvSpPr>
        <p:spPr bwMode="auto">
          <a:xfrm>
            <a:off x="1682750" y="1758950"/>
            <a:ext cx="977900" cy="1358900"/>
          </a:xfrm>
          <a:prstGeom prst="line">
            <a:avLst/>
          </a:prstGeom>
          <a:noFill/>
          <a:ln w="12700">
            <a:solidFill>
              <a:schemeClr val="tx1"/>
            </a:solidFill>
            <a:round/>
            <a:headEnd/>
            <a:tailEnd/>
          </a:ln>
        </p:spPr>
        <p:txBody>
          <a:bodyPr wrap="none" anchor="ctr"/>
          <a:lstStyle/>
          <a:p>
            <a:endParaRPr lang="en-US"/>
          </a:p>
        </p:txBody>
      </p:sp>
      <p:sp>
        <p:nvSpPr>
          <p:cNvPr id="1045" name="Line 20"/>
          <p:cNvSpPr>
            <a:spLocks noChangeShapeType="1"/>
          </p:cNvSpPr>
          <p:nvPr/>
        </p:nvSpPr>
        <p:spPr bwMode="auto">
          <a:xfrm flipH="1">
            <a:off x="5708650" y="1987550"/>
            <a:ext cx="469900" cy="215900"/>
          </a:xfrm>
          <a:prstGeom prst="line">
            <a:avLst/>
          </a:prstGeom>
          <a:noFill/>
          <a:ln w="12700">
            <a:solidFill>
              <a:schemeClr val="tx1"/>
            </a:solidFill>
            <a:round/>
            <a:headEnd/>
            <a:tailEnd type="triangle" w="med" len="med"/>
          </a:ln>
        </p:spPr>
        <p:txBody>
          <a:bodyPr wrap="none" anchor="ctr"/>
          <a:lstStyle/>
          <a:p>
            <a:endParaRPr lang="en-US"/>
          </a:p>
        </p:txBody>
      </p:sp>
      <p:sp>
        <p:nvSpPr>
          <p:cNvPr id="1046" name="Line 21"/>
          <p:cNvSpPr>
            <a:spLocks noChangeShapeType="1"/>
          </p:cNvSpPr>
          <p:nvPr/>
        </p:nvSpPr>
        <p:spPr bwMode="auto">
          <a:xfrm flipH="1">
            <a:off x="5403850" y="2292350"/>
            <a:ext cx="317500" cy="673100"/>
          </a:xfrm>
          <a:prstGeom prst="line">
            <a:avLst/>
          </a:prstGeom>
          <a:noFill/>
          <a:ln w="12700">
            <a:solidFill>
              <a:schemeClr val="tx1"/>
            </a:solidFill>
            <a:round/>
            <a:headEnd/>
            <a:tailEnd type="triangle" w="med" len="med"/>
          </a:ln>
        </p:spPr>
        <p:txBody>
          <a:bodyPr wrap="none" anchor="ctr"/>
          <a:lstStyle/>
          <a:p>
            <a:endParaRPr lang="en-US"/>
          </a:p>
        </p:txBody>
      </p:sp>
      <p:sp>
        <p:nvSpPr>
          <p:cNvPr id="1047" name="Line 22"/>
          <p:cNvSpPr>
            <a:spLocks noChangeShapeType="1"/>
          </p:cNvSpPr>
          <p:nvPr/>
        </p:nvSpPr>
        <p:spPr bwMode="auto">
          <a:xfrm>
            <a:off x="5492750" y="2978150"/>
            <a:ext cx="1282700" cy="901700"/>
          </a:xfrm>
          <a:prstGeom prst="line">
            <a:avLst/>
          </a:prstGeom>
          <a:noFill/>
          <a:ln w="12700">
            <a:solidFill>
              <a:schemeClr val="tx1"/>
            </a:solidFill>
            <a:round/>
            <a:headEnd/>
            <a:tailEnd type="triangle" w="med" len="med"/>
          </a:ln>
        </p:spPr>
        <p:txBody>
          <a:bodyPr wrap="none" anchor="ctr"/>
          <a:lstStyle/>
          <a:p>
            <a:endParaRPr lang="en-US"/>
          </a:p>
        </p:txBody>
      </p:sp>
      <p:sp>
        <p:nvSpPr>
          <p:cNvPr id="1048" name="Freeform 23"/>
          <p:cNvSpPr>
            <a:spLocks/>
          </p:cNvSpPr>
          <p:nvPr/>
        </p:nvSpPr>
        <p:spPr bwMode="auto">
          <a:xfrm>
            <a:off x="6197600" y="2057400"/>
            <a:ext cx="512763" cy="1616075"/>
          </a:xfrm>
          <a:custGeom>
            <a:avLst/>
            <a:gdLst>
              <a:gd name="T0" fmla="*/ 32 w 323"/>
              <a:gd name="T1" fmla="*/ 0 h 1018"/>
              <a:gd name="T2" fmla="*/ 30 w 323"/>
              <a:gd name="T3" fmla="*/ 95 h 1018"/>
              <a:gd name="T4" fmla="*/ 30 w 323"/>
              <a:gd name="T5" fmla="*/ 139 h 1018"/>
              <a:gd name="T6" fmla="*/ 15 w 323"/>
              <a:gd name="T7" fmla="*/ 183 h 1018"/>
              <a:gd name="T8" fmla="*/ 15 w 323"/>
              <a:gd name="T9" fmla="*/ 227 h 1018"/>
              <a:gd name="T10" fmla="*/ 0 w 323"/>
              <a:gd name="T11" fmla="*/ 285 h 1018"/>
              <a:gd name="T12" fmla="*/ 0 w 323"/>
              <a:gd name="T13" fmla="*/ 329 h 1018"/>
              <a:gd name="T14" fmla="*/ 0 w 323"/>
              <a:gd name="T15" fmla="*/ 373 h 1018"/>
              <a:gd name="T16" fmla="*/ 0 w 323"/>
              <a:gd name="T17" fmla="*/ 431 h 1018"/>
              <a:gd name="T18" fmla="*/ 30 w 323"/>
              <a:gd name="T19" fmla="*/ 490 h 1018"/>
              <a:gd name="T20" fmla="*/ 44 w 323"/>
              <a:gd name="T21" fmla="*/ 534 h 1018"/>
              <a:gd name="T22" fmla="*/ 59 w 323"/>
              <a:gd name="T23" fmla="*/ 578 h 1018"/>
              <a:gd name="T24" fmla="*/ 88 w 323"/>
              <a:gd name="T25" fmla="*/ 622 h 1018"/>
              <a:gd name="T26" fmla="*/ 103 w 323"/>
              <a:gd name="T27" fmla="*/ 666 h 1018"/>
              <a:gd name="T28" fmla="*/ 132 w 323"/>
              <a:gd name="T29" fmla="*/ 724 h 1018"/>
              <a:gd name="T30" fmla="*/ 161 w 323"/>
              <a:gd name="T31" fmla="*/ 768 h 1018"/>
              <a:gd name="T32" fmla="*/ 161 w 323"/>
              <a:gd name="T33" fmla="*/ 812 h 1018"/>
              <a:gd name="T34" fmla="*/ 191 w 323"/>
              <a:gd name="T35" fmla="*/ 856 h 1018"/>
              <a:gd name="T36" fmla="*/ 220 w 323"/>
              <a:gd name="T37" fmla="*/ 900 h 1018"/>
              <a:gd name="T38" fmla="*/ 264 w 323"/>
              <a:gd name="T39" fmla="*/ 944 h 1018"/>
              <a:gd name="T40" fmla="*/ 278 w 323"/>
              <a:gd name="T41" fmla="*/ 988 h 1018"/>
              <a:gd name="T42" fmla="*/ 322 w 323"/>
              <a:gd name="T43" fmla="*/ 1017 h 10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3"/>
              <a:gd name="T67" fmla="*/ 0 h 1018"/>
              <a:gd name="T68" fmla="*/ 323 w 323"/>
              <a:gd name="T69" fmla="*/ 1018 h 10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3" h="1018">
                <a:moveTo>
                  <a:pt x="32" y="0"/>
                </a:moveTo>
                <a:lnTo>
                  <a:pt x="30" y="95"/>
                </a:lnTo>
                <a:lnTo>
                  <a:pt x="30" y="139"/>
                </a:lnTo>
                <a:lnTo>
                  <a:pt x="15" y="183"/>
                </a:lnTo>
                <a:lnTo>
                  <a:pt x="15" y="227"/>
                </a:lnTo>
                <a:lnTo>
                  <a:pt x="0" y="285"/>
                </a:lnTo>
                <a:lnTo>
                  <a:pt x="0" y="329"/>
                </a:lnTo>
                <a:lnTo>
                  <a:pt x="0" y="373"/>
                </a:lnTo>
                <a:lnTo>
                  <a:pt x="0" y="431"/>
                </a:lnTo>
                <a:lnTo>
                  <a:pt x="30" y="490"/>
                </a:lnTo>
                <a:lnTo>
                  <a:pt x="44" y="534"/>
                </a:lnTo>
                <a:lnTo>
                  <a:pt x="59" y="578"/>
                </a:lnTo>
                <a:lnTo>
                  <a:pt x="88" y="622"/>
                </a:lnTo>
                <a:lnTo>
                  <a:pt x="103" y="666"/>
                </a:lnTo>
                <a:lnTo>
                  <a:pt x="132" y="724"/>
                </a:lnTo>
                <a:lnTo>
                  <a:pt x="161" y="768"/>
                </a:lnTo>
                <a:lnTo>
                  <a:pt x="161" y="812"/>
                </a:lnTo>
                <a:lnTo>
                  <a:pt x="191" y="856"/>
                </a:lnTo>
                <a:lnTo>
                  <a:pt x="220" y="900"/>
                </a:lnTo>
                <a:lnTo>
                  <a:pt x="264" y="944"/>
                </a:lnTo>
                <a:lnTo>
                  <a:pt x="278" y="988"/>
                </a:lnTo>
                <a:lnTo>
                  <a:pt x="322" y="1017"/>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1049" name="Freeform 24"/>
          <p:cNvSpPr>
            <a:spLocks/>
          </p:cNvSpPr>
          <p:nvPr/>
        </p:nvSpPr>
        <p:spPr bwMode="auto">
          <a:xfrm>
            <a:off x="6383338" y="2044700"/>
            <a:ext cx="512762" cy="1843088"/>
          </a:xfrm>
          <a:custGeom>
            <a:avLst/>
            <a:gdLst>
              <a:gd name="T0" fmla="*/ 299 w 323"/>
              <a:gd name="T1" fmla="*/ 1160 h 1161"/>
              <a:gd name="T2" fmla="*/ 322 w 323"/>
              <a:gd name="T3" fmla="*/ 1113 h 1161"/>
              <a:gd name="T4" fmla="*/ 322 w 323"/>
              <a:gd name="T5" fmla="*/ 1069 h 1161"/>
              <a:gd name="T6" fmla="*/ 322 w 323"/>
              <a:gd name="T7" fmla="*/ 1025 h 1161"/>
              <a:gd name="T8" fmla="*/ 322 w 323"/>
              <a:gd name="T9" fmla="*/ 981 h 1161"/>
              <a:gd name="T10" fmla="*/ 322 w 323"/>
              <a:gd name="T11" fmla="*/ 937 h 1161"/>
              <a:gd name="T12" fmla="*/ 322 w 323"/>
              <a:gd name="T13" fmla="*/ 878 h 1161"/>
              <a:gd name="T14" fmla="*/ 322 w 323"/>
              <a:gd name="T15" fmla="*/ 820 h 1161"/>
              <a:gd name="T16" fmla="*/ 308 w 323"/>
              <a:gd name="T17" fmla="*/ 776 h 1161"/>
              <a:gd name="T18" fmla="*/ 293 w 323"/>
              <a:gd name="T19" fmla="*/ 732 h 1161"/>
              <a:gd name="T20" fmla="*/ 293 w 323"/>
              <a:gd name="T21" fmla="*/ 674 h 1161"/>
              <a:gd name="T22" fmla="*/ 279 w 323"/>
              <a:gd name="T23" fmla="*/ 630 h 1161"/>
              <a:gd name="T24" fmla="*/ 249 w 323"/>
              <a:gd name="T25" fmla="*/ 586 h 1161"/>
              <a:gd name="T26" fmla="*/ 235 w 323"/>
              <a:gd name="T27" fmla="*/ 527 h 1161"/>
              <a:gd name="T28" fmla="*/ 220 w 323"/>
              <a:gd name="T29" fmla="*/ 469 h 1161"/>
              <a:gd name="T30" fmla="*/ 176 w 323"/>
              <a:gd name="T31" fmla="*/ 410 h 1161"/>
              <a:gd name="T32" fmla="*/ 176 w 323"/>
              <a:gd name="T33" fmla="*/ 366 h 1161"/>
              <a:gd name="T34" fmla="*/ 147 w 323"/>
              <a:gd name="T35" fmla="*/ 322 h 1161"/>
              <a:gd name="T36" fmla="*/ 132 w 323"/>
              <a:gd name="T37" fmla="*/ 278 h 1161"/>
              <a:gd name="T38" fmla="*/ 118 w 323"/>
              <a:gd name="T39" fmla="*/ 220 h 1161"/>
              <a:gd name="T40" fmla="*/ 103 w 323"/>
              <a:gd name="T41" fmla="*/ 176 h 1161"/>
              <a:gd name="T42" fmla="*/ 74 w 323"/>
              <a:gd name="T43" fmla="*/ 132 h 1161"/>
              <a:gd name="T44" fmla="*/ 59 w 323"/>
              <a:gd name="T45" fmla="*/ 88 h 1161"/>
              <a:gd name="T46" fmla="*/ 15 w 323"/>
              <a:gd name="T47" fmla="*/ 44 h 1161"/>
              <a:gd name="T48" fmla="*/ 0 w 323"/>
              <a:gd name="T49" fmla="*/ 0 h 11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3"/>
              <a:gd name="T76" fmla="*/ 0 h 1161"/>
              <a:gd name="T77" fmla="*/ 323 w 323"/>
              <a:gd name="T78" fmla="*/ 1161 h 11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3" h="1161">
                <a:moveTo>
                  <a:pt x="299" y="1160"/>
                </a:moveTo>
                <a:lnTo>
                  <a:pt x="322" y="1113"/>
                </a:lnTo>
                <a:lnTo>
                  <a:pt x="322" y="1069"/>
                </a:lnTo>
                <a:lnTo>
                  <a:pt x="322" y="1025"/>
                </a:lnTo>
                <a:lnTo>
                  <a:pt x="322" y="981"/>
                </a:lnTo>
                <a:lnTo>
                  <a:pt x="322" y="937"/>
                </a:lnTo>
                <a:lnTo>
                  <a:pt x="322" y="878"/>
                </a:lnTo>
                <a:lnTo>
                  <a:pt x="322" y="820"/>
                </a:lnTo>
                <a:lnTo>
                  <a:pt x="308" y="776"/>
                </a:lnTo>
                <a:lnTo>
                  <a:pt x="293" y="732"/>
                </a:lnTo>
                <a:lnTo>
                  <a:pt x="293" y="674"/>
                </a:lnTo>
                <a:lnTo>
                  <a:pt x="279" y="630"/>
                </a:lnTo>
                <a:lnTo>
                  <a:pt x="249" y="586"/>
                </a:lnTo>
                <a:lnTo>
                  <a:pt x="235" y="527"/>
                </a:lnTo>
                <a:lnTo>
                  <a:pt x="220" y="469"/>
                </a:lnTo>
                <a:lnTo>
                  <a:pt x="176" y="410"/>
                </a:lnTo>
                <a:lnTo>
                  <a:pt x="176" y="366"/>
                </a:lnTo>
                <a:lnTo>
                  <a:pt x="147" y="322"/>
                </a:lnTo>
                <a:lnTo>
                  <a:pt x="132" y="278"/>
                </a:lnTo>
                <a:lnTo>
                  <a:pt x="118" y="220"/>
                </a:lnTo>
                <a:lnTo>
                  <a:pt x="103" y="176"/>
                </a:lnTo>
                <a:lnTo>
                  <a:pt x="74" y="132"/>
                </a:lnTo>
                <a:lnTo>
                  <a:pt x="59" y="88"/>
                </a:lnTo>
                <a:lnTo>
                  <a:pt x="15" y="44"/>
                </a:lnTo>
                <a:lnTo>
                  <a:pt x="0" y="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1050" name="Freeform 25"/>
          <p:cNvSpPr>
            <a:spLocks/>
          </p:cNvSpPr>
          <p:nvPr/>
        </p:nvSpPr>
        <p:spPr bwMode="auto">
          <a:xfrm>
            <a:off x="4929188" y="1778000"/>
            <a:ext cx="669925" cy="784225"/>
          </a:xfrm>
          <a:custGeom>
            <a:avLst/>
            <a:gdLst>
              <a:gd name="T0" fmla="*/ 416 w 422"/>
              <a:gd name="T1" fmla="*/ 366 h 494"/>
              <a:gd name="T2" fmla="*/ 345 w 422"/>
              <a:gd name="T3" fmla="*/ 393 h 494"/>
              <a:gd name="T4" fmla="*/ 312 w 422"/>
              <a:gd name="T5" fmla="*/ 422 h 494"/>
              <a:gd name="T6" fmla="*/ 267 w 422"/>
              <a:gd name="T7" fmla="*/ 458 h 494"/>
              <a:gd name="T8" fmla="*/ 234 w 422"/>
              <a:gd name="T9" fmla="*/ 487 h 494"/>
              <a:gd name="T10" fmla="*/ 181 w 422"/>
              <a:gd name="T11" fmla="*/ 493 h 494"/>
              <a:gd name="T12" fmla="*/ 130 w 422"/>
              <a:gd name="T13" fmla="*/ 478 h 494"/>
              <a:gd name="T14" fmla="*/ 92 w 422"/>
              <a:gd name="T15" fmla="*/ 454 h 494"/>
              <a:gd name="T16" fmla="*/ 53 w 422"/>
              <a:gd name="T17" fmla="*/ 409 h 494"/>
              <a:gd name="T18" fmla="*/ 15 w 422"/>
              <a:gd name="T19" fmla="*/ 364 h 494"/>
              <a:gd name="T20" fmla="*/ 0 w 422"/>
              <a:gd name="T21" fmla="*/ 300 h 494"/>
              <a:gd name="T22" fmla="*/ 16 w 422"/>
              <a:gd name="T23" fmla="*/ 249 h 494"/>
              <a:gd name="T24" fmla="*/ 9 w 422"/>
              <a:gd name="T25" fmla="*/ 198 h 494"/>
              <a:gd name="T26" fmla="*/ 34 w 422"/>
              <a:gd name="T27" fmla="*/ 158 h 494"/>
              <a:gd name="T28" fmla="*/ 48 w 422"/>
              <a:gd name="T29" fmla="*/ 107 h 494"/>
              <a:gd name="T30" fmla="*/ 84 w 422"/>
              <a:gd name="T31" fmla="*/ 59 h 494"/>
              <a:gd name="T32" fmla="*/ 128 w 422"/>
              <a:gd name="T33" fmla="*/ 21 h 494"/>
              <a:gd name="T34" fmla="*/ 171 w 422"/>
              <a:gd name="T35" fmla="*/ 3 h 494"/>
              <a:gd name="T36" fmla="*/ 225 w 422"/>
              <a:gd name="T37" fmla="*/ 0 h 494"/>
              <a:gd name="T38" fmla="*/ 296 w 422"/>
              <a:gd name="T39" fmla="*/ 14 h 494"/>
              <a:gd name="T40" fmla="*/ 347 w 422"/>
              <a:gd name="T41" fmla="*/ 30 h 494"/>
              <a:gd name="T42" fmla="*/ 397 w 422"/>
              <a:gd name="T43" fmla="*/ 44 h 494"/>
              <a:gd name="T44" fmla="*/ 414 w 422"/>
              <a:gd name="T45" fmla="*/ 88 h 494"/>
              <a:gd name="T46" fmla="*/ 421 w 422"/>
              <a:gd name="T47" fmla="*/ 140 h 494"/>
              <a:gd name="T48" fmla="*/ 405 w 422"/>
              <a:gd name="T49" fmla="*/ 191 h 494"/>
              <a:gd name="T50" fmla="*/ 396 w 422"/>
              <a:gd name="T51" fmla="*/ 194 h 49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2"/>
              <a:gd name="T79" fmla="*/ 0 h 494"/>
              <a:gd name="T80" fmla="*/ 422 w 422"/>
              <a:gd name="T81" fmla="*/ 494 h 49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2" h="494">
                <a:moveTo>
                  <a:pt x="416" y="366"/>
                </a:moveTo>
                <a:lnTo>
                  <a:pt x="345" y="393"/>
                </a:lnTo>
                <a:lnTo>
                  <a:pt x="312" y="422"/>
                </a:lnTo>
                <a:lnTo>
                  <a:pt x="267" y="458"/>
                </a:lnTo>
                <a:lnTo>
                  <a:pt x="234" y="487"/>
                </a:lnTo>
                <a:lnTo>
                  <a:pt x="181" y="493"/>
                </a:lnTo>
                <a:lnTo>
                  <a:pt x="130" y="478"/>
                </a:lnTo>
                <a:lnTo>
                  <a:pt x="92" y="454"/>
                </a:lnTo>
                <a:lnTo>
                  <a:pt x="53" y="409"/>
                </a:lnTo>
                <a:lnTo>
                  <a:pt x="15" y="364"/>
                </a:lnTo>
                <a:lnTo>
                  <a:pt x="0" y="300"/>
                </a:lnTo>
                <a:lnTo>
                  <a:pt x="16" y="249"/>
                </a:lnTo>
                <a:lnTo>
                  <a:pt x="9" y="198"/>
                </a:lnTo>
                <a:lnTo>
                  <a:pt x="34" y="158"/>
                </a:lnTo>
                <a:lnTo>
                  <a:pt x="48" y="107"/>
                </a:lnTo>
                <a:lnTo>
                  <a:pt x="84" y="59"/>
                </a:lnTo>
                <a:lnTo>
                  <a:pt x="128" y="21"/>
                </a:lnTo>
                <a:lnTo>
                  <a:pt x="171" y="3"/>
                </a:lnTo>
                <a:lnTo>
                  <a:pt x="225" y="0"/>
                </a:lnTo>
                <a:lnTo>
                  <a:pt x="296" y="14"/>
                </a:lnTo>
                <a:lnTo>
                  <a:pt x="347" y="30"/>
                </a:lnTo>
                <a:lnTo>
                  <a:pt x="397" y="44"/>
                </a:lnTo>
                <a:lnTo>
                  <a:pt x="414" y="88"/>
                </a:lnTo>
                <a:lnTo>
                  <a:pt x="421" y="140"/>
                </a:lnTo>
                <a:lnTo>
                  <a:pt x="405" y="191"/>
                </a:lnTo>
                <a:lnTo>
                  <a:pt x="396" y="194"/>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1051" name="Rectangle 26"/>
          <p:cNvSpPr>
            <a:spLocks noChangeArrowheads="1"/>
          </p:cNvSpPr>
          <p:nvPr/>
        </p:nvSpPr>
        <p:spPr bwMode="auto">
          <a:xfrm>
            <a:off x="1052513" y="1204913"/>
            <a:ext cx="2303462" cy="454025"/>
          </a:xfrm>
          <a:prstGeom prst="rect">
            <a:avLst/>
          </a:prstGeom>
          <a:noFill/>
          <a:ln w="12700">
            <a:noFill/>
            <a:miter lim="800000"/>
            <a:headEnd/>
            <a:tailEnd/>
          </a:ln>
        </p:spPr>
        <p:txBody>
          <a:bodyPr wrap="none" lIns="90488" tIns="44450" rIns="90488" bIns="44450">
            <a:spAutoFit/>
          </a:bodyPr>
          <a:lstStyle/>
          <a:p>
            <a:r>
              <a:rPr lang="en-US" altLang="zh-TW"/>
              <a:t>Undirected graph</a:t>
            </a:r>
          </a:p>
        </p:txBody>
      </p:sp>
      <p:sp>
        <p:nvSpPr>
          <p:cNvPr id="1052" name="Rectangle 27"/>
          <p:cNvSpPr>
            <a:spLocks noChangeArrowheads="1"/>
          </p:cNvSpPr>
          <p:nvPr/>
        </p:nvSpPr>
        <p:spPr bwMode="auto">
          <a:xfrm>
            <a:off x="5472113" y="1281113"/>
            <a:ext cx="1998662" cy="454025"/>
          </a:xfrm>
          <a:prstGeom prst="rect">
            <a:avLst/>
          </a:prstGeom>
          <a:noFill/>
          <a:ln w="12700">
            <a:noFill/>
            <a:miter lim="800000"/>
            <a:headEnd/>
            <a:tailEnd/>
          </a:ln>
        </p:spPr>
        <p:txBody>
          <a:bodyPr wrap="none" lIns="90488" tIns="44450" rIns="90488" bIns="44450">
            <a:spAutoFit/>
          </a:bodyPr>
          <a:lstStyle/>
          <a:p>
            <a:r>
              <a:rPr lang="en-US" altLang="zh-TW"/>
              <a:t>Directed graph</a:t>
            </a:r>
          </a:p>
        </p:txBody>
      </p:sp>
      <p:sp>
        <p:nvSpPr>
          <p:cNvPr id="1053" name="Rectangle 28"/>
          <p:cNvSpPr>
            <a:spLocks noChangeArrowheads="1"/>
          </p:cNvSpPr>
          <p:nvPr/>
        </p:nvSpPr>
        <p:spPr bwMode="auto">
          <a:xfrm>
            <a:off x="7224713" y="2805113"/>
            <a:ext cx="1963737" cy="454025"/>
          </a:xfrm>
          <a:prstGeom prst="rect">
            <a:avLst/>
          </a:prstGeom>
          <a:noFill/>
          <a:ln w="12700">
            <a:noFill/>
            <a:miter lim="800000"/>
            <a:headEnd/>
            <a:tailEnd/>
          </a:ln>
        </p:spPr>
        <p:txBody>
          <a:bodyPr wrap="none" lIns="90488" tIns="44450" rIns="90488" bIns="44450">
            <a:spAutoFit/>
          </a:bodyPr>
          <a:lstStyle/>
          <a:p>
            <a:r>
              <a:rPr lang="en-US" altLang="zh-TW"/>
              <a:t>isolated vertex</a:t>
            </a:r>
          </a:p>
        </p:txBody>
      </p:sp>
      <p:sp>
        <p:nvSpPr>
          <p:cNvPr id="1054" name="Rectangle 29"/>
          <p:cNvSpPr>
            <a:spLocks noChangeArrowheads="1"/>
          </p:cNvSpPr>
          <p:nvPr/>
        </p:nvSpPr>
        <p:spPr bwMode="auto">
          <a:xfrm>
            <a:off x="3262313" y="4176713"/>
            <a:ext cx="1193800" cy="454025"/>
          </a:xfrm>
          <a:prstGeom prst="rect">
            <a:avLst/>
          </a:prstGeom>
          <a:noFill/>
          <a:ln w="12700">
            <a:noFill/>
            <a:miter lim="800000"/>
            <a:headEnd/>
            <a:tailEnd/>
          </a:ln>
        </p:spPr>
        <p:txBody>
          <a:bodyPr wrap="none" lIns="90488" tIns="44450" rIns="90488" bIns="44450">
            <a:spAutoFit/>
          </a:bodyPr>
          <a:lstStyle/>
          <a:p>
            <a:r>
              <a:rPr lang="en-US" altLang="zh-TW"/>
              <a:t>adjacent</a:t>
            </a:r>
          </a:p>
        </p:txBody>
      </p:sp>
      <p:sp>
        <p:nvSpPr>
          <p:cNvPr id="1055" name="Line 30"/>
          <p:cNvSpPr>
            <a:spLocks noChangeShapeType="1"/>
          </p:cNvSpPr>
          <p:nvPr/>
        </p:nvSpPr>
        <p:spPr bwMode="auto">
          <a:xfrm flipH="1" flipV="1">
            <a:off x="1746250" y="3803650"/>
            <a:ext cx="1536700" cy="546100"/>
          </a:xfrm>
          <a:prstGeom prst="line">
            <a:avLst/>
          </a:prstGeom>
          <a:noFill/>
          <a:ln w="12700">
            <a:solidFill>
              <a:schemeClr val="tx1"/>
            </a:solidFill>
            <a:round/>
            <a:headEnd/>
            <a:tailEnd type="triangle" w="med" len="med"/>
          </a:ln>
        </p:spPr>
        <p:txBody>
          <a:bodyPr wrap="none" anchor="ctr"/>
          <a:lstStyle/>
          <a:p>
            <a:endParaRPr lang="en-US"/>
          </a:p>
        </p:txBody>
      </p:sp>
      <p:sp>
        <p:nvSpPr>
          <p:cNvPr id="1056" name="Line 31"/>
          <p:cNvSpPr>
            <a:spLocks noChangeShapeType="1"/>
          </p:cNvSpPr>
          <p:nvPr/>
        </p:nvSpPr>
        <p:spPr bwMode="auto">
          <a:xfrm flipH="1" flipV="1">
            <a:off x="2813050" y="3346450"/>
            <a:ext cx="546100" cy="1079500"/>
          </a:xfrm>
          <a:prstGeom prst="line">
            <a:avLst/>
          </a:prstGeom>
          <a:noFill/>
          <a:ln w="12700">
            <a:solidFill>
              <a:schemeClr val="tx1"/>
            </a:solidFill>
            <a:round/>
            <a:headEnd/>
            <a:tailEnd type="triangle" w="med" len="med"/>
          </a:ln>
        </p:spPr>
        <p:txBody>
          <a:bodyPr wrap="none" anchor="ctr"/>
          <a:lstStyle/>
          <a:p>
            <a:endParaRPr lang="en-US"/>
          </a:p>
        </p:txBody>
      </p:sp>
      <p:sp>
        <p:nvSpPr>
          <p:cNvPr id="1057" name="Line 32"/>
          <p:cNvSpPr>
            <a:spLocks noChangeShapeType="1"/>
          </p:cNvSpPr>
          <p:nvPr/>
        </p:nvSpPr>
        <p:spPr bwMode="auto">
          <a:xfrm flipV="1">
            <a:off x="4349750" y="4108450"/>
            <a:ext cx="2120900" cy="241300"/>
          </a:xfrm>
          <a:prstGeom prst="line">
            <a:avLst/>
          </a:prstGeom>
          <a:noFill/>
          <a:ln w="12700">
            <a:solidFill>
              <a:schemeClr val="tx1"/>
            </a:solidFill>
            <a:round/>
            <a:headEnd/>
            <a:tailEnd type="triangle" w="med" len="med"/>
          </a:ln>
        </p:spPr>
        <p:txBody>
          <a:bodyPr wrap="none" anchor="ctr"/>
          <a:lstStyle/>
          <a:p>
            <a:endParaRPr lang="en-US"/>
          </a:p>
        </p:txBody>
      </p:sp>
      <p:sp>
        <p:nvSpPr>
          <p:cNvPr id="1058" name="Line 33"/>
          <p:cNvSpPr>
            <a:spLocks noChangeShapeType="1"/>
          </p:cNvSpPr>
          <p:nvPr/>
        </p:nvSpPr>
        <p:spPr bwMode="auto">
          <a:xfrm flipV="1">
            <a:off x="4349750" y="3270250"/>
            <a:ext cx="901700" cy="1079500"/>
          </a:xfrm>
          <a:prstGeom prst="line">
            <a:avLst/>
          </a:prstGeom>
          <a:noFill/>
          <a:ln w="12700">
            <a:solidFill>
              <a:schemeClr val="tx1"/>
            </a:solidFill>
            <a:round/>
            <a:headEnd/>
            <a:tailEnd type="triangle" w="med" len="med"/>
          </a:ln>
        </p:spPr>
        <p:txBody>
          <a:bodyPr wrap="none" anchor="ctr"/>
          <a:lstStyle/>
          <a:p>
            <a:endParaRPr lang="en-US"/>
          </a:p>
        </p:txBody>
      </p:sp>
      <p:sp>
        <p:nvSpPr>
          <p:cNvPr id="1059" name="Rectangle 34"/>
          <p:cNvSpPr>
            <a:spLocks noChangeArrowheads="1"/>
          </p:cNvSpPr>
          <p:nvPr/>
        </p:nvSpPr>
        <p:spPr bwMode="auto">
          <a:xfrm>
            <a:off x="4252913" y="1814513"/>
            <a:ext cx="722312" cy="454025"/>
          </a:xfrm>
          <a:prstGeom prst="rect">
            <a:avLst/>
          </a:prstGeom>
          <a:noFill/>
          <a:ln w="12700">
            <a:noFill/>
            <a:miter lim="800000"/>
            <a:headEnd/>
            <a:tailEnd/>
          </a:ln>
        </p:spPr>
        <p:txBody>
          <a:bodyPr wrap="none" lIns="90488" tIns="44450" rIns="90488" bIns="44450">
            <a:spAutoFit/>
          </a:bodyPr>
          <a:lstStyle/>
          <a:p>
            <a:r>
              <a:rPr lang="en-US" altLang="zh-TW"/>
              <a:t>loop</a:t>
            </a:r>
          </a:p>
        </p:txBody>
      </p:sp>
      <p:sp>
        <p:nvSpPr>
          <p:cNvPr id="1060" name="Freeform 35"/>
          <p:cNvSpPr>
            <a:spLocks/>
          </p:cNvSpPr>
          <p:nvPr/>
        </p:nvSpPr>
        <p:spPr bwMode="auto">
          <a:xfrm>
            <a:off x="762000" y="2590800"/>
            <a:ext cx="763588" cy="1068388"/>
          </a:xfrm>
          <a:custGeom>
            <a:avLst/>
            <a:gdLst>
              <a:gd name="T0" fmla="*/ 0 w 481"/>
              <a:gd name="T1" fmla="*/ 0 h 673"/>
              <a:gd name="T2" fmla="*/ 15 w 481"/>
              <a:gd name="T3" fmla="*/ 66 h 673"/>
              <a:gd name="T4" fmla="*/ 15 w 481"/>
              <a:gd name="T5" fmla="*/ 110 h 673"/>
              <a:gd name="T6" fmla="*/ 15 w 481"/>
              <a:gd name="T7" fmla="*/ 154 h 673"/>
              <a:gd name="T8" fmla="*/ 15 w 481"/>
              <a:gd name="T9" fmla="*/ 198 h 673"/>
              <a:gd name="T10" fmla="*/ 15 w 481"/>
              <a:gd name="T11" fmla="*/ 242 h 673"/>
              <a:gd name="T12" fmla="*/ 29 w 481"/>
              <a:gd name="T13" fmla="*/ 286 h 673"/>
              <a:gd name="T14" fmla="*/ 73 w 481"/>
              <a:gd name="T15" fmla="*/ 315 h 673"/>
              <a:gd name="T16" fmla="*/ 88 w 481"/>
              <a:gd name="T17" fmla="*/ 359 h 673"/>
              <a:gd name="T18" fmla="*/ 117 w 481"/>
              <a:gd name="T19" fmla="*/ 403 h 673"/>
              <a:gd name="T20" fmla="*/ 161 w 481"/>
              <a:gd name="T21" fmla="*/ 447 h 673"/>
              <a:gd name="T22" fmla="*/ 205 w 481"/>
              <a:gd name="T23" fmla="*/ 491 h 673"/>
              <a:gd name="T24" fmla="*/ 249 w 481"/>
              <a:gd name="T25" fmla="*/ 534 h 673"/>
              <a:gd name="T26" fmla="*/ 293 w 481"/>
              <a:gd name="T27" fmla="*/ 578 h 673"/>
              <a:gd name="T28" fmla="*/ 337 w 481"/>
              <a:gd name="T29" fmla="*/ 608 h 673"/>
              <a:gd name="T30" fmla="*/ 380 w 481"/>
              <a:gd name="T31" fmla="*/ 652 h 673"/>
              <a:gd name="T32" fmla="*/ 424 w 481"/>
              <a:gd name="T33" fmla="*/ 652 h 673"/>
              <a:gd name="T34" fmla="*/ 468 w 481"/>
              <a:gd name="T35" fmla="*/ 666 h 673"/>
              <a:gd name="T36" fmla="*/ 480 w 481"/>
              <a:gd name="T37" fmla="*/ 672 h 6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
              <a:gd name="T58" fmla="*/ 0 h 673"/>
              <a:gd name="T59" fmla="*/ 481 w 481"/>
              <a:gd name="T60" fmla="*/ 673 h 6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 h="673">
                <a:moveTo>
                  <a:pt x="0" y="0"/>
                </a:moveTo>
                <a:lnTo>
                  <a:pt x="15" y="66"/>
                </a:lnTo>
                <a:lnTo>
                  <a:pt x="15" y="110"/>
                </a:lnTo>
                <a:lnTo>
                  <a:pt x="15" y="154"/>
                </a:lnTo>
                <a:lnTo>
                  <a:pt x="15" y="198"/>
                </a:lnTo>
                <a:lnTo>
                  <a:pt x="15" y="242"/>
                </a:lnTo>
                <a:lnTo>
                  <a:pt x="29" y="286"/>
                </a:lnTo>
                <a:lnTo>
                  <a:pt x="73" y="315"/>
                </a:lnTo>
                <a:lnTo>
                  <a:pt x="88" y="359"/>
                </a:lnTo>
                <a:lnTo>
                  <a:pt x="117" y="403"/>
                </a:lnTo>
                <a:lnTo>
                  <a:pt x="161" y="447"/>
                </a:lnTo>
                <a:lnTo>
                  <a:pt x="205" y="491"/>
                </a:lnTo>
                <a:lnTo>
                  <a:pt x="249" y="534"/>
                </a:lnTo>
                <a:lnTo>
                  <a:pt x="293" y="578"/>
                </a:lnTo>
                <a:lnTo>
                  <a:pt x="337" y="608"/>
                </a:lnTo>
                <a:lnTo>
                  <a:pt x="380" y="652"/>
                </a:lnTo>
                <a:lnTo>
                  <a:pt x="424" y="652"/>
                </a:lnTo>
                <a:lnTo>
                  <a:pt x="468" y="666"/>
                </a:lnTo>
                <a:lnTo>
                  <a:pt x="480" y="67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061" name="Rectangle 36"/>
          <p:cNvSpPr>
            <a:spLocks noChangeArrowheads="1"/>
          </p:cNvSpPr>
          <p:nvPr/>
        </p:nvSpPr>
        <p:spPr bwMode="auto">
          <a:xfrm>
            <a:off x="138113" y="3414713"/>
            <a:ext cx="1193800" cy="819150"/>
          </a:xfrm>
          <a:prstGeom prst="rect">
            <a:avLst/>
          </a:prstGeom>
          <a:noFill/>
          <a:ln w="12700">
            <a:noFill/>
            <a:miter lim="800000"/>
            <a:headEnd/>
            <a:tailEnd/>
          </a:ln>
        </p:spPr>
        <p:txBody>
          <a:bodyPr wrap="none" lIns="90488" tIns="44450" rIns="90488" bIns="44450">
            <a:spAutoFit/>
          </a:bodyPr>
          <a:lstStyle/>
          <a:p>
            <a:r>
              <a:rPr lang="en-US" altLang="zh-TW"/>
              <a:t>multiple</a:t>
            </a:r>
          </a:p>
          <a:p>
            <a:r>
              <a:rPr lang="en-US" altLang="zh-TW"/>
              <a:t>edges</a:t>
            </a:r>
          </a:p>
        </p:txBody>
      </p:sp>
      <p:sp>
        <p:nvSpPr>
          <p:cNvPr id="1062" name="Rectangle 37"/>
          <p:cNvSpPr>
            <a:spLocks noChangeArrowheads="1"/>
          </p:cNvSpPr>
          <p:nvPr/>
        </p:nvSpPr>
        <p:spPr bwMode="auto">
          <a:xfrm>
            <a:off x="595313" y="4557713"/>
            <a:ext cx="8274050" cy="454025"/>
          </a:xfrm>
          <a:prstGeom prst="rect">
            <a:avLst/>
          </a:prstGeom>
          <a:noFill/>
          <a:ln w="12700">
            <a:noFill/>
            <a:miter lim="800000"/>
            <a:headEnd/>
            <a:tailEnd/>
          </a:ln>
        </p:spPr>
        <p:txBody>
          <a:bodyPr wrap="none" lIns="90488" tIns="44450" rIns="90488" bIns="44450">
            <a:spAutoFit/>
          </a:bodyPr>
          <a:lstStyle/>
          <a:p>
            <a:r>
              <a:rPr lang="en-US" altLang="zh-TW" b="1" dirty="0"/>
              <a:t>simple graph</a:t>
            </a:r>
            <a:r>
              <a:rPr lang="en-US" altLang="zh-TW" dirty="0"/>
              <a:t>: an undirected graph without loop or multiple edges</a:t>
            </a:r>
          </a:p>
        </p:txBody>
      </p:sp>
      <p:sp>
        <p:nvSpPr>
          <p:cNvPr id="1063" name="Rectangle 38"/>
          <p:cNvSpPr>
            <a:spLocks noChangeArrowheads="1"/>
          </p:cNvSpPr>
          <p:nvPr/>
        </p:nvSpPr>
        <p:spPr bwMode="auto">
          <a:xfrm>
            <a:off x="671513" y="5014913"/>
            <a:ext cx="5921375" cy="819150"/>
          </a:xfrm>
          <a:prstGeom prst="rect">
            <a:avLst/>
          </a:prstGeom>
          <a:noFill/>
          <a:ln w="12700">
            <a:noFill/>
            <a:miter lim="800000"/>
            <a:headEnd/>
            <a:tailEnd/>
          </a:ln>
        </p:spPr>
        <p:txBody>
          <a:bodyPr wrap="none" lIns="90488" tIns="44450" rIns="90488" bIns="44450">
            <a:spAutoFit/>
          </a:bodyPr>
          <a:lstStyle/>
          <a:p>
            <a:r>
              <a:rPr lang="en-US" altLang="zh-TW" b="1" dirty="0"/>
              <a:t>degree</a:t>
            </a:r>
            <a:r>
              <a:rPr lang="en-US" altLang="zh-TW" dirty="0"/>
              <a:t> of a vertex: number of edges connected</a:t>
            </a:r>
          </a:p>
          <a:p>
            <a:r>
              <a:rPr lang="en-US" altLang="zh-TW" dirty="0"/>
              <a:t>(</a:t>
            </a:r>
            <a:r>
              <a:rPr lang="en-US" altLang="zh-TW" dirty="0" err="1"/>
              <a:t>indegree</a:t>
            </a:r>
            <a:r>
              <a:rPr lang="en-US" altLang="zh-TW" dirty="0"/>
              <a:t>, </a:t>
            </a:r>
            <a:r>
              <a:rPr lang="en-US" altLang="zh-TW" dirty="0" err="1"/>
              <a:t>outdegree</a:t>
            </a:r>
            <a:r>
              <a:rPr lang="en-US" altLang="zh-TW" dirty="0"/>
              <a:t>)</a:t>
            </a:r>
          </a:p>
        </p:txBody>
      </p:sp>
      <p:sp>
        <p:nvSpPr>
          <p:cNvPr id="1064" name="Rectangle 39"/>
          <p:cNvSpPr>
            <a:spLocks noChangeArrowheads="1"/>
          </p:cNvSpPr>
          <p:nvPr/>
        </p:nvSpPr>
        <p:spPr bwMode="auto">
          <a:xfrm>
            <a:off x="3109913" y="2424113"/>
            <a:ext cx="1223962" cy="454025"/>
          </a:xfrm>
          <a:prstGeom prst="rect">
            <a:avLst/>
          </a:prstGeom>
          <a:noFill/>
          <a:ln w="12700">
            <a:noFill/>
            <a:miter lim="800000"/>
            <a:headEnd/>
            <a:tailEnd/>
          </a:ln>
        </p:spPr>
        <p:txBody>
          <a:bodyPr wrap="none" lIns="90488" tIns="44450" rIns="90488" bIns="44450">
            <a:spAutoFit/>
          </a:bodyPr>
          <a:lstStyle/>
          <a:p>
            <a:r>
              <a:rPr lang="en-US" altLang="zh-TW" i="1"/>
              <a:t>G</a:t>
            </a:r>
            <a:r>
              <a:rPr lang="en-US" altLang="zh-TW"/>
              <a:t>=(</a:t>
            </a:r>
            <a:r>
              <a:rPr lang="en-US" altLang="zh-TW" i="1"/>
              <a:t>V</a:t>
            </a:r>
            <a:r>
              <a:rPr lang="en-US" altLang="zh-TW"/>
              <a:t>,</a:t>
            </a:r>
            <a:r>
              <a:rPr lang="en-US" altLang="zh-TW" i="1"/>
              <a:t>E</a:t>
            </a:r>
            <a:r>
              <a:rPr lang="en-US" altLang="zh-TW"/>
              <a:t>)</a:t>
            </a:r>
          </a:p>
        </p:txBody>
      </p:sp>
      <p:graphicFrame>
        <p:nvGraphicFramePr>
          <p:cNvPr id="1026" name="Object 40">
            <a:hlinkClick r:id="" action="ppaction://ole?verb=0"/>
          </p:cNvPr>
          <p:cNvGraphicFramePr>
            <a:graphicFrameLocks/>
          </p:cNvGraphicFramePr>
          <p:nvPr/>
        </p:nvGraphicFramePr>
        <p:xfrm>
          <a:off x="1296988" y="5821363"/>
          <a:ext cx="6099175" cy="763587"/>
        </p:xfrm>
        <a:graphic>
          <a:graphicData uri="http://schemas.openxmlformats.org/presentationml/2006/ole">
            <mc:AlternateContent xmlns:mc="http://schemas.openxmlformats.org/markup-compatibility/2006">
              <mc:Choice xmlns:v="urn:schemas-microsoft-com:vml" Requires="v">
                <p:oleObj spid="_x0000_s1027" name="Equation" r:id="rId3" imgW="6108480" imgH="772920" progId="Equation.3">
                  <p:embed/>
                </p:oleObj>
              </mc:Choice>
              <mc:Fallback>
                <p:oleObj name="Equation" r:id="rId3" imgW="6108480" imgH="772920" progId="Equation.3">
                  <p:embed/>
                  <p:pic>
                    <p:nvPicPr>
                      <p:cNvPr id="0" name="Object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821363"/>
                        <a:ext cx="60991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62"/>
                                        </p:tgtEl>
                                        <p:attrNameLst>
                                          <p:attrName>style.visibility</p:attrName>
                                        </p:attrNameLst>
                                      </p:cBhvr>
                                      <p:to>
                                        <p:strVal val="visible"/>
                                      </p:to>
                                    </p:set>
                                    <p:anim to="" calcmode="lin" valueType="num">
                                      <p:cBhvr>
                                        <p:cTn id="7" dur="1" fill="hold"/>
                                        <p:tgtEl>
                                          <p:spTgt spid="106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63"/>
                                        </p:tgtEl>
                                        <p:attrNameLst>
                                          <p:attrName>style.visibility</p:attrName>
                                        </p:attrNameLst>
                                      </p:cBhvr>
                                      <p:to>
                                        <p:strVal val="visible"/>
                                      </p:to>
                                    </p:set>
                                    <p:anim to="" calcmode="lin" valueType="num">
                                      <p:cBhvr>
                                        <p:cTn id="12" dur="1" fill="hold"/>
                                        <p:tgtEl>
                                          <p:spTgt spid="106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to="" calcmode="lin" valueType="num">
                                      <p:cBhvr>
                                        <p:cTn id="17" dur="1" fill="hold"/>
                                        <p:tgtEl>
                                          <p:spTgt spid="102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33"/>
                                        </p:tgtEl>
                                        <p:attrNameLst>
                                          <p:attrName>style.visibility</p:attrName>
                                        </p:attrNameLst>
                                      </p:cBhvr>
                                      <p:to>
                                        <p:strVal val="visible"/>
                                      </p:to>
                                    </p:set>
                                    <p:anim to="" calcmode="lin" valueType="num">
                                      <p:cBhvr>
                                        <p:cTn id="22" dur="1" fill="hold"/>
                                        <p:tgtEl>
                                          <p:spTgt spid="1033"/>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1037"/>
                                        </p:tgtEl>
                                        <p:attrNameLst>
                                          <p:attrName>style.visibility</p:attrName>
                                        </p:attrNameLst>
                                      </p:cBhvr>
                                      <p:to>
                                        <p:strVal val="visible"/>
                                      </p:to>
                                    </p:set>
                                    <p:anim to="" calcmode="lin" valueType="num">
                                      <p:cBhvr>
                                        <p:cTn id="25" dur="1" fill="hold"/>
                                        <p:tgtEl>
                                          <p:spTgt spid="1037"/>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1045"/>
                                        </p:tgtEl>
                                        <p:attrNameLst>
                                          <p:attrName>style.visibility</p:attrName>
                                        </p:attrNameLst>
                                      </p:cBhvr>
                                      <p:to>
                                        <p:strVal val="visible"/>
                                      </p:to>
                                    </p:set>
                                    <p:anim to="" calcmode="lin" valueType="num">
                                      <p:cBhvr>
                                        <p:cTn id="28" dur="1" fill="hold"/>
                                        <p:tgtEl>
                                          <p:spTgt spid="1045"/>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1050"/>
                                        </p:tgtEl>
                                        <p:attrNameLst>
                                          <p:attrName>style.visibility</p:attrName>
                                        </p:attrNameLst>
                                      </p:cBhvr>
                                      <p:to>
                                        <p:strVal val="visible"/>
                                      </p:to>
                                    </p:set>
                                    <p:anim to="" calcmode="lin" valueType="num">
                                      <p:cBhvr>
                                        <p:cTn id="31" dur="1" fill="hold"/>
                                        <p:tgtEl>
                                          <p:spTgt spid="1050"/>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1046"/>
                                        </p:tgtEl>
                                        <p:attrNameLst>
                                          <p:attrName>style.visibility</p:attrName>
                                        </p:attrNameLst>
                                      </p:cBhvr>
                                      <p:to>
                                        <p:strVal val="visible"/>
                                      </p:to>
                                    </p:set>
                                    <p:anim to="" calcmode="lin" valueType="num">
                                      <p:cBhvr>
                                        <p:cTn id="34" dur="1" fill="hold"/>
                                        <p:tgtEl>
                                          <p:spTgt spid="1046"/>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1047"/>
                                        </p:tgtEl>
                                        <p:attrNameLst>
                                          <p:attrName>style.visibility</p:attrName>
                                        </p:attrNameLst>
                                      </p:cBhvr>
                                      <p:to>
                                        <p:strVal val="visible"/>
                                      </p:to>
                                    </p:set>
                                    <p:anim to="" calcmode="lin" valueType="num">
                                      <p:cBhvr>
                                        <p:cTn id="37" dur="1" fill="hold"/>
                                        <p:tgtEl>
                                          <p:spTgt spid="1047"/>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1032"/>
                                        </p:tgtEl>
                                        <p:attrNameLst>
                                          <p:attrName>style.visibility</p:attrName>
                                        </p:attrNameLst>
                                      </p:cBhvr>
                                      <p:to>
                                        <p:strVal val="visible"/>
                                      </p:to>
                                    </p:set>
                                    <p:anim to="" calcmode="lin" valueType="num">
                                      <p:cBhvr>
                                        <p:cTn id="40" dur="1" fill="hold"/>
                                        <p:tgtEl>
                                          <p:spTgt spid="1032"/>
                                        </p:tgtEl>
                                        <p:attrNameLst>
                                          <p:attrName/>
                                        </p:attrNameLst>
                                      </p:cBhvr>
                                    </p:anim>
                                  </p:childTnLst>
                                </p:cTn>
                              </p:par>
                              <p:par>
                                <p:cTn id="41" presetID="24" presetClass="entr" presetSubtype="0" fill="hold" grpId="0" nodeType="withEffect">
                                  <p:stCondLst>
                                    <p:cond delay="0"/>
                                  </p:stCondLst>
                                  <p:childTnLst>
                                    <p:set>
                                      <p:cBhvr>
                                        <p:cTn id="42" dur="1" fill="hold">
                                          <p:stCondLst>
                                            <p:cond delay="0"/>
                                          </p:stCondLst>
                                        </p:cTn>
                                        <p:tgtEl>
                                          <p:spTgt spid="1035"/>
                                        </p:tgtEl>
                                        <p:attrNameLst>
                                          <p:attrName>style.visibility</p:attrName>
                                        </p:attrNameLst>
                                      </p:cBhvr>
                                      <p:to>
                                        <p:strVal val="visible"/>
                                      </p:to>
                                    </p:set>
                                    <p:anim to="" calcmode="lin" valueType="num">
                                      <p:cBhvr>
                                        <p:cTn id="43" dur="1" fill="hold"/>
                                        <p:tgtEl>
                                          <p:spTgt spid="1035"/>
                                        </p:tgtEl>
                                        <p:attrNameLst>
                                          <p:attrName/>
                                        </p:attrNameLst>
                                      </p:cBhvr>
                                    </p:anim>
                                  </p:childTnLst>
                                </p:cTn>
                              </p:par>
                              <p:par>
                                <p:cTn id="44" presetID="24" presetClass="entr" presetSubtype="0" fill="hold" grpId="0" nodeType="withEffect">
                                  <p:stCondLst>
                                    <p:cond delay="0"/>
                                  </p:stCondLst>
                                  <p:childTnLst>
                                    <p:set>
                                      <p:cBhvr>
                                        <p:cTn id="45" dur="1" fill="hold">
                                          <p:stCondLst>
                                            <p:cond delay="0"/>
                                          </p:stCondLst>
                                        </p:cTn>
                                        <p:tgtEl>
                                          <p:spTgt spid="1049"/>
                                        </p:tgtEl>
                                        <p:attrNameLst>
                                          <p:attrName>style.visibility</p:attrName>
                                        </p:attrNameLst>
                                      </p:cBhvr>
                                      <p:to>
                                        <p:strVal val="visible"/>
                                      </p:to>
                                    </p:set>
                                    <p:anim to="" calcmode="lin" valueType="num">
                                      <p:cBhvr>
                                        <p:cTn id="46" dur="1" fill="hold"/>
                                        <p:tgtEl>
                                          <p:spTgt spid="1049"/>
                                        </p:tgtEl>
                                        <p:attrNameLst>
                                          <p:attrName/>
                                        </p:attrNameLst>
                                      </p:cBhvr>
                                    </p:anim>
                                  </p:childTnLst>
                                </p:cTn>
                              </p:par>
                              <p:par>
                                <p:cTn id="47" presetID="24" presetClass="entr" presetSubtype="0" fill="hold" grpId="0" nodeType="withEffect">
                                  <p:stCondLst>
                                    <p:cond delay="0"/>
                                  </p:stCondLst>
                                  <p:childTnLst>
                                    <p:set>
                                      <p:cBhvr>
                                        <p:cTn id="48" dur="1" fill="hold">
                                          <p:stCondLst>
                                            <p:cond delay="0"/>
                                          </p:stCondLst>
                                        </p:cTn>
                                        <p:tgtEl>
                                          <p:spTgt spid="1048"/>
                                        </p:tgtEl>
                                        <p:attrNameLst>
                                          <p:attrName>style.visibility</p:attrName>
                                        </p:attrNameLst>
                                      </p:cBhvr>
                                      <p:to>
                                        <p:strVal val="visible"/>
                                      </p:to>
                                    </p:set>
                                    <p:anim to="" calcmode="lin" valueType="num">
                                      <p:cBhvr>
                                        <p:cTn id="49" dur="1" fill="hold"/>
                                        <p:tgtEl>
                                          <p:spTgt spid="1048"/>
                                        </p:tgtEl>
                                        <p:attrNameLst>
                                          <p:attrName/>
                                        </p:attrNameLst>
                                      </p:cBhvr>
                                    </p:anim>
                                  </p:childTnLst>
                                </p:cTn>
                              </p:par>
                              <p:par>
                                <p:cTn id="50" presetID="24" presetClass="entr" presetSubtype="0" fill="hold" grpId="0" nodeType="withEffect">
                                  <p:stCondLst>
                                    <p:cond delay="0"/>
                                  </p:stCondLst>
                                  <p:childTnLst>
                                    <p:set>
                                      <p:cBhvr>
                                        <p:cTn id="51" dur="1" fill="hold">
                                          <p:stCondLst>
                                            <p:cond delay="0"/>
                                          </p:stCondLst>
                                        </p:cTn>
                                        <p:tgtEl>
                                          <p:spTgt spid="1036"/>
                                        </p:tgtEl>
                                        <p:attrNameLst>
                                          <p:attrName>style.visibility</p:attrName>
                                        </p:attrNameLst>
                                      </p:cBhvr>
                                      <p:to>
                                        <p:strVal val="visible"/>
                                      </p:to>
                                    </p:set>
                                    <p:anim to="" calcmode="lin" valueType="num">
                                      <p:cBhvr>
                                        <p:cTn id="52" dur="1" fill="hold"/>
                                        <p:tgtEl>
                                          <p:spTgt spid="1036"/>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1053"/>
                                        </p:tgtEl>
                                        <p:attrNameLst>
                                          <p:attrName>style.visibility</p:attrName>
                                        </p:attrNameLst>
                                      </p:cBhvr>
                                      <p:to>
                                        <p:strVal val="visible"/>
                                      </p:to>
                                    </p:set>
                                    <p:anim to="" calcmode="lin" valueType="num">
                                      <p:cBhvr>
                                        <p:cTn id="55" dur="1" fill="hold"/>
                                        <p:tgtEl>
                                          <p:spTgt spid="1053"/>
                                        </p:tgtEl>
                                        <p:attrNameLst>
                                          <p:attrName/>
                                        </p:attrNameLst>
                                      </p:cBhvr>
                                    </p:anim>
                                  </p:childTnLst>
                                </p:cTn>
                              </p:par>
                              <p:par>
                                <p:cTn id="56" presetID="24" presetClass="entr" presetSubtype="0" fill="hold" grpId="0" nodeType="withEffect">
                                  <p:stCondLst>
                                    <p:cond delay="0"/>
                                  </p:stCondLst>
                                  <p:childTnLst>
                                    <p:set>
                                      <p:cBhvr>
                                        <p:cTn id="57" dur="1" fill="hold">
                                          <p:stCondLst>
                                            <p:cond delay="0"/>
                                          </p:stCondLst>
                                        </p:cTn>
                                        <p:tgtEl>
                                          <p:spTgt spid="1052"/>
                                        </p:tgtEl>
                                        <p:attrNameLst>
                                          <p:attrName>style.visibility</p:attrName>
                                        </p:attrNameLst>
                                      </p:cBhvr>
                                      <p:to>
                                        <p:strVal val="visible"/>
                                      </p:to>
                                    </p:set>
                                    <p:anim to="" calcmode="lin" valueType="num">
                                      <p:cBhvr>
                                        <p:cTn id="58" dur="1" fill="hold"/>
                                        <p:tgtEl>
                                          <p:spTgt spid="1052"/>
                                        </p:tgtEl>
                                        <p:attrNameLst>
                                          <p:attrName/>
                                        </p:attrNameLst>
                                      </p:cBhvr>
                                    </p:anim>
                                  </p:childTnLst>
                                </p:cTn>
                              </p:par>
                              <p:par>
                                <p:cTn id="59" presetID="24" presetClass="entr" presetSubtype="0" fill="hold" grpId="0" nodeType="withEffect">
                                  <p:stCondLst>
                                    <p:cond delay="0"/>
                                  </p:stCondLst>
                                  <p:childTnLst>
                                    <p:set>
                                      <p:cBhvr>
                                        <p:cTn id="60" dur="1" fill="hold">
                                          <p:stCondLst>
                                            <p:cond delay="0"/>
                                          </p:stCondLst>
                                        </p:cTn>
                                        <p:tgtEl>
                                          <p:spTgt spid="1059"/>
                                        </p:tgtEl>
                                        <p:attrNameLst>
                                          <p:attrName>style.visibility</p:attrName>
                                        </p:attrNameLst>
                                      </p:cBhvr>
                                      <p:to>
                                        <p:strVal val="visible"/>
                                      </p:to>
                                    </p:set>
                                    <p:anim to="" calcmode="lin" valueType="num">
                                      <p:cBhvr>
                                        <p:cTn id="61" dur="1" fill="hold"/>
                                        <p:tgtEl>
                                          <p:spTgt spid="1059"/>
                                        </p:tgtEl>
                                        <p:attrNameLst>
                                          <p:attrName/>
                                        </p:attrNameLst>
                                      </p:cBhvr>
                                    </p:anim>
                                  </p:childTnLst>
                                </p:cTn>
                              </p:par>
                            </p:childTnLst>
                          </p:cTn>
                        </p:par>
                      </p:childTnLst>
                    </p:cTn>
                  </p:par>
                  <p:par>
                    <p:cTn id="62" fill="hold">
                      <p:stCondLst>
                        <p:cond delay="indefinite"/>
                      </p:stCondLst>
                      <p:childTnLst>
                        <p:par>
                          <p:cTn id="63" fill="hold">
                            <p:stCondLst>
                              <p:cond delay="0"/>
                            </p:stCondLst>
                            <p:childTnLst>
                              <p:par>
                                <p:cTn id="64" presetID="24" presetClass="entr" presetSubtype="0" fill="hold" grpId="0" nodeType="clickEffect">
                                  <p:stCondLst>
                                    <p:cond delay="0"/>
                                  </p:stCondLst>
                                  <p:childTnLst>
                                    <p:set>
                                      <p:cBhvr>
                                        <p:cTn id="65" dur="1" fill="hold">
                                          <p:stCondLst>
                                            <p:cond delay="0"/>
                                          </p:stCondLst>
                                        </p:cTn>
                                        <p:tgtEl>
                                          <p:spTgt spid="1057"/>
                                        </p:tgtEl>
                                        <p:attrNameLst>
                                          <p:attrName>style.visibility</p:attrName>
                                        </p:attrNameLst>
                                      </p:cBhvr>
                                      <p:to>
                                        <p:strVal val="visible"/>
                                      </p:to>
                                    </p:set>
                                    <p:anim to="" calcmode="lin" valueType="num">
                                      <p:cBhvr>
                                        <p:cTn id="66" dur="1" fill="hold"/>
                                        <p:tgtEl>
                                          <p:spTgt spid="1057"/>
                                        </p:tgtEl>
                                        <p:attrNameLst>
                                          <p:attrName/>
                                        </p:attrNameLst>
                                      </p:cBhvr>
                                    </p:anim>
                                  </p:childTnLst>
                                </p:cTn>
                              </p:par>
                              <p:par>
                                <p:cTn id="67" presetID="24" presetClass="entr" presetSubtype="0" fill="hold" grpId="0" nodeType="withEffect">
                                  <p:stCondLst>
                                    <p:cond delay="0"/>
                                  </p:stCondLst>
                                  <p:childTnLst>
                                    <p:set>
                                      <p:cBhvr>
                                        <p:cTn id="68" dur="1" fill="hold">
                                          <p:stCondLst>
                                            <p:cond delay="0"/>
                                          </p:stCondLst>
                                        </p:cTn>
                                        <p:tgtEl>
                                          <p:spTgt spid="1058"/>
                                        </p:tgtEl>
                                        <p:attrNameLst>
                                          <p:attrName>style.visibility</p:attrName>
                                        </p:attrNameLst>
                                      </p:cBhvr>
                                      <p:to>
                                        <p:strVal val="visible"/>
                                      </p:to>
                                    </p:set>
                                    <p:anim to="" calcmode="lin" valueType="num">
                                      <p:cBhvr>
                                        <p:cTn id="69" dur="1" fill="hold"/>
                                        <p:tgtEl>
                                          <p:spTgt spid="1058"/>
                                        </p:tgtEl>
                                        <p:attrNameLst>
                                          <p:attrName/>
                                        </p:attrNameLst>
                                      </p:cBhvr>
                                    </p:anim>
                                  </p:childTnLst>
                                </p:cTn>
                              </p:par>
                              <p:par>
                                <p:cTn id="70" presetID="24" presetClass="entr" presetSubtype="0" fill="hold" grpId="0" nodeType="withEffect">
                                  <p:stCondLst>
                                    <p:cond delay="0"/>
                                  </p:stCondLst>
                                  <p:childTnLst>
                                    <p:set>
                                      <p:cBhvr>
                                        <p:cTn id="71" dur="1" fill="hold">
                                          <p:stCondLst>
                                            <p:cond delay="0"/>
                                          </p:stCondLst>
                                        </p:cTn>
                                        <p:tgtEl>
                                          <p:spTgt spid="1056"/>
                                        </p:tgtEl>
                                        <p:attrNameLst>
                                          <p:attrName>style.visibility</p:attrName>
                                        </p:attrNameLst>
                                      </p:cBhvr>
                                      <p:to>
                                        <p:strVal val="visible"/>
                                      </p:to>
                                    </p:set>
                                    <p:anim to="" calcmode="lin" valueType="num">
                                      <p:cBhvr>
                                        <p:cTn id="72" dur="1" fill="hold"/>
                                        <p:tgtEl>
                                          <p:spTgt spid="1056"/>
                                        </p:tgtEl>
                                        <p:attrNameLst>
                                          <p:attrName/>
                                        </p:attrNameLst>
                                      </p:cBhvr>
                                    </p:anim>
                                  </p:childTnLst>
                                </p:cTn>
                              </p:par>
                              <p:par>
                                <p:cTn id="73" presetID="24" presetClass="entr" presetSubtype="0" fill="hold" grpId="0" nodeType="withEffect">
                                  <p:stCondLst>
                                    <p:cond delay="0"/>
                                  </p:stCondLst>
                                  <p:childTnLst>
                                    <p:set>
                                      <p:cBhvr>
                                        <p:cTn id="74" dur="1" fill="hold">
                                          <p:stCondLst>
                                            <p:cond delay="0"/>
                                          </p:stCondLst>
                                        </p:cTn>
                                        <p:tgtEl>
                                          <p:spTgt spid="1055"/>
                                        </p:tgtEl>
                                        <p:attrNameLst>
                                          <p:attrName>style.visibility</p:attrName>
                                        </p:attrNameLst>
                                      </p:cBhvr>
                                      <p:to>
                                        <p:strVal val="visible"/>
                                      </p:to>
                                    </p:set>
                                    <p:anim to="" calcmode="lin" valueType="num">
                                      <p:cBhvr>
                                        <p:cTn id="75" dur="1" fill="hold"/>
                                        <p:tgtEl>
                                          <p:spTgt spid="1055"/>
                                        </p:tgtEl>
                                        <p:attrNameLst>
                                          <p:attrName/>
                                        </p:attrNameLst>
                                      </p:cBhvr>
                                    </p:anim>
                                  </p:childTnLst>
                                </p:cTn>
                              </p:par>
                              <p:par>
                                <p:cTn id="76" presetID="24" presetClass="entr" presetSubtype="0" fill="hold" grpId="1" nodeType="withEffect">
                                  <p:stCondLst>
                                    <p:cond delay="0"/>
                                  </p:stCondLst>
                                  <p:childTnLst>
                                    <p:set>
                                      <p:cBhvr>
                                        <p:cTn id="77" dur="1" fill="hold">
                                          <p:stCondLst>
                                            <p:cond delay="0"/>
                                          </p:stCondLst>
                                        </p:cTn>
                                        <p:tgtEl>
                                          <p:spTgt spid="1062"/>
                                        </p:tgtEl>
                                        <p:attrNameLst>
                                          <p:attrName>style.visibility</p:attrName>
                                        </p:attrNameLst>
                                      </p:cBhvr>
                                      <p:to>
                                        <p:strVal val="visible"/>
                                      </p:to>
                                    </p:set>
                                    <p:anim to="" calcmode="lin" valueType="num">
                                      <p:cBhvr>
                                        <p:cTn id="78" dur="1" fill="hold"/>
                                        <p:tgtEl>
                                          <p:spTgt spid="1062"/>
                                        </p:tgtEl>
                                        <p:attrNameLst>
                                          <p:attrName/>
                                        </p:attrNameLst>
                                      </p:cBhvr>
                                    </p:anim>
                                  </p:childTnLst>
                                </p:cTn>
                              </p:par>
                              <p:par>
                                <p:cTn id="79" presetID="24" presetClass="entr" presetSubtype="0" fill="hold" grpId="0" nodeType="withEffect">
                                  <p:stCondLst>
                                    <p:cond delay="0"/>
                                  </p:stCondLst>
                                  <p:childTnLst>
                                    <p:set>
                                      <p:cBhvr>
                                        <p:cTn id="80" dur="1" fill="hold">
                                          <p:stCondLst>
                                            <p:cond delay="0"/>
                                          </p:stCondLst>
                                        </p:cTn>
                                        <p:tgtEl>
                                          <p:spTgt spid="1054"/>
                                        </p:tgtEl>
                                        <p:attrNameLst>
                                          <p:attrName>style.visibility</p:attrName>
                                        </p:attrNameLst>
                                      </p:cBhvr>
                                      <p:to>
                                        <p:strVal val="visible"/>
                                      </p:to>
                                    </p:set>
                                    <p:anim to="" calcmode="lin" valueType="num">
                                      <p:cBhvr>
                                        <p:cTn id="81" dur="1" fill="hold"/>
                                        <p:tgtEl>
                                          <p:spTgt spid="105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P spid="1033" grpId="0" animBg="1"/>
      <p:bldP spid="1035" grpId="0" animBg="1"/>
      <p:bldP spid="1036" grpId="0" animBg="1"/>
      <p:bldP spid="1037" grpId="0" animBg="1"/>
      <p:bldP spid="1045" grpId="0" animBg="1"/>
      <p:bldP spid="1046" grpId="0" animBg="1"/>
      <p:bldP spid="1047" grpId="0" animBg="1"/>
      <p:bldP spid="1048" grpId="0" animBg="1"/>
      <p:bldP spid="1049" grpId="0" animBg="1"/>
      <p:bldP spid="1050" grpId="0" animBg="1"/>
      <p:bldP spid="1052" grpId="0"/>
      <p:bldP spid="1053" grpId="0"/>
      <p:bldP spid="1054" grpId="0"/>
      <p:bldP spid="1055" grpId="0" animBg="1"/>
      <p:bldP spid="1056" grpId="0" animBg="1"/>
      <p:bldP spid="1057" grpId="0" animBg="1"/>
      <p:bldP spid="1058" grpId="0" animBg="1"/>
      <p:bldP spid="1059" grpId="0"/>
      <p:bldP spid="1062" grpId="0"/>
      <p:bldP spid="1062" grpId="1"/>
      <p:bldP spid="10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28600" y="152400"/>
            <a:ext cx="2805384" cy="643766"/>
          </a:xfrm>
          <a:prstGeom prst="rect">
            <a:avLst/>
          </a:prstGeom>
          <a:noFill/>
          <a:ln w="12700">
            <a:noFill/>
            <a:miter lim="800000"/>
            <a:headEnd/>
            <a:tailEnd/>
          </a:ln>
        </p:spPr>
        <p:txBody>
          <a:bodyPr wrap="none" lIns="90488" tIns="44450" rIns="90488" bIns="44450">
            <a:spAutoFit/>
          </a:bodyPr>
          <a:lstStyle/>
          <a:p>
            <a:r>
              <a:rPr lang="en-US" altLang="zh-TW" sz="3600" dirty="0" smtClean="0"/>
              <a:t>Planar </a:t>
            </a:r>
            <a:r>
              <a:rPr lang="en-US" altLang="zh-TW" sz="3600" dirty="0"/>
              <a:t>Graphs</a:t>
            </a:r>
          </a:p>
        </p:txBody>
      </p:sp>
      <p:sp>
        <p:nvSpPr>
          <p:cNvPr id="32772" name="Rectangle 4"/>
          <p:cNvSpPr>
            <a:spLocks noChangeArrowheads="1"/>
          </p:cNvSpPr>
          <p:nvPr/>
        </p:nvSpPr>
        <p:spPr bwMode="auto">
          <a:xfrm>
            <a:off x="228600" y="838200"/>
            <a:ext cx="8477193" cy="1197764"/>
          </a:xfrm>
          <a:prstGeom prst="rect">
            <a:avLst/>
          </a:prstGeom>
          <a:noFill/>
          <a:ln w="12700">
            <a:noFill/>
            <a:miter lim="800000"/>
            <a:headEnd/>
            <a:tailEnd/>
          </a:ln>
        </p:spPr>
        <p:txBody>
          <a:bodyPr wrap="none" lIns="90488" tIns="44450" rIns="90488" bIns="44450">
            <a:spAutoFit/>
          </a:bodyPr>
          <a:lstStyle/>
          <a:p>
            <a:r>
              <a:rPr lang="en-US" altLang="zh-TW" sz="2400" dirty="0"/>
              <a:t>Def. </a:t>
            </a:r>
            <a:r>
              <a:rPr lang="en-US" altLang="zh-TW" sz="2400" dirty="0" smtClean="0"/>
              <a:t>A </a:t>
            </a:r>
            <a:r>
              <a:rPr lang="en-US" altLang="zh-TW" sz="2400" dirty="0"/>
              <a:t>graph (or </a:t>
            </a:r>
            <a:r>
              <a:rPr lang="en-US" altLang="zh-TW" sz="2400" dirty="0" err="1"/>
              <a:t>multigraph</a:t>
            </a:r>
            <a:r>
              <a:rPr lang="en-US" altLang="zh-TW" sz="2400" dirty="0"/>
              <a:t>) </a:t>
            </a:r>
            <a:r>
              <a:rPr lang="en-US" altLang="zh-TW" sz="2400" i="1" dirty="0"/>
              <a:t>G</a:t>
            </a:r>
            <a:r>
              <a:rPr lang="en-US" altLang="zh-TW" sz="2400" dirty="0"/>
              <a:t> is called </a:t>
            </a:r>
            <a:r>
              <a:rPr lang="en-US" altLang="zh-TW" sz="2400" i="1" dirty="0"/>
              <a:t>planar</a:t>
            </a:r>
            <a:r>
              <a:rPr lang="en-US" altLang="zh-TW" sz="2400" dirty="0"/>
              <a:t> if </a:t>
            </a:r>
            <a:r>
              <a:rPr lang="en-US" altLang="zh-TW" sz="2400" i="1" dirty="0"/>
              <a:t>G</a:t>
            </a:r>
            <a:r>
              <a:rPr lang="en-US" altLang="zh-TW" sz="2400" dirty="0"/>
              <a:t> can be</a:t>
            </a:r>
          </a:p>
          <a:p>
            <a:r>
              <a:rPr lang="en-US" altLang="zh-TW" sz="2400" dirty="0"/>
              <a:t>drawn in the plane with its edges intersecting only at vertices of </a:t>
            </a:r>
            <a:r>
              <a:rPr lang="en-US" altLang="zh-TW" sz="2400" i="1" dirty="0"/>
              <a:t>G</a:t>
            </a:r>
            <a:r>
              <a:rPr lang="en-US" altLang="zh-TW" sz="2400" dirty="0"/>
              <a:t>.</a:t>
            </a:r>
          </a:p>
          <a:p>
            <a:r>
              <a:rPr lang="en-US" altLang="zh-TW" sz="2400" dirty="0"/>
              <a:t>Such a drawing of </a:t>
            </a:r>
            <a:r>
              <a:rPr lang="en-US" altLang="zh-TW" sz="2400" i="1" dirty="0"/>
              <a:t>G</a:t>
            </a:r>
            <a:r>
              <a:rPr lang="en-US" altLang="zh-TW" sz="2400" dirty="0"/>
              <a:t> is called an </a:t>
            </a:r>
            <a:r>
              <a:rPr lang="en-US" altLang="zh-TW" sz="2400" i="1" dirty="0"/>
              <a:t>embedding</a:t>
            </a:r>
            <a:r>
              <a:rPr lang="en-US" altLang="zh-TW" sz="2400" dirty="0"/>
              <a:t> of </a:t>
            </a:r>
            <a:r>
              <a:rPr lang="en-US" altLang="zh-TW" sz="2400" i="1" dirty="0"/>
              <a:t>G</a:t>
            </a:r>
            <a:r>
              <a:rPr lang="en-US" altLang="zh-TW" sz="2400" dirty="0"/>
              <a:t> in the plane.</a:t>
            </a:r>
          </a:p>
        </p:txBody>
      </p:sp>
      <p:sp>
        <p:nvSpPr>
          <p:cNvPr id="32773" name="Rectangle 5"/>
          <p:cNvSpPr>
            <a:spLocks noChangeArrowheads="1"/>
          </p:cNvSpPr>
          <p:nvPr/>
        </p:nvSpPr>
        <p:spPr bwMode="auto">
          <a:xfrm>
            <a:off x="304800" y="2362200"/>
            <a:ext cx="7586630" cy="520655"/>
          </a:xfrm>
          <a:prstGeom prst="rect">
            <a:avLst/>
          </a:prstGeom>
          <a:noFill/>
          <a:ln w="12700">
            <a:noFill/>
            <a:miter lim="800000"/>
            <a:headEnd/>
            <a:tailEnd/>
          </a:ln>
        </p:spPr>
        <p:txBody>
          <a:bodyPr wrap="none" lIns="90488" tIns="44450" rIns="90488" bIns="44450">
            <a:spAutoFit/>
          </a:bodyPr>
          <a:lstStyle/>
          <a:p>
            <a:r>
              <a:rPr lang="en-US" altLang="zh-TW" sz="2800" dirty="0"/>
              <a:t>Ex. </a:t>
            </a:r>
            <a:r>
              <a:rPr lang="en-US" altLang="zh-TW" sz="2800" dirty="0" smtClean="0"/>
              <a:t> </a:t>
            </a:r>
            <a:r>
              <a:rPr lang="en-US" altLang="zh-TW" sz="2800" i="1" dirty="0"/>
              <a:t>K</a:t>
            </a:r>
            <a:r>
              <a:rPr lang="en-US" altLang="zh-TW" sz="2800" baseline="-25000" dirty="0"/>
              <a:t>1</a:t>
            </a:r>
            <a:r>
              <a:rPr lang="en-US" altLang="zh-TW" sz="2800" dirty="0"/>
              <a:t>,</a:t>
            </a:r>
            <a:r>
              <a:rPr lang="en-US" altLang="zh-TW" sz="2800" i="1" dirty="0"/>
              <a:t>K</a:t>
            </a:r>
            <a:r>
              <a:rPr lang="en-US" altLang="zh-TW" sz="2800" baseline="-25000" dirty="0"/>
              <a:t>2</a:t>
            </a:r>
            <a:r>
              <a:rPr lang="en-US" altLang="zh-TW" sz="2800" dirty="0"/>
              <a:t>,</a:t>
            </a:r>
            <a:r>
              <a:rPr lang="en-US" altLang="zh-TW" sz="2800" i="1" dirty="0"/>
              <a:t>K</a:t>
            </a:r>
            <a:r>
              <a:rPr lang="en-US" altLang="zh-TW" sz="2800" baseline="-25000" dirty="0"/>
              <a:t>3</a:t>
            </a:r>
            <a:r>
              <a:rPr lang="en-US" altLang="zh-TW" sz="2800" dirty="0"/>
              <a:t>,</a:t>
            </a:r>
            <a:r>
              <a:rPr lang="en-US" altLang="zh-TW" sz="2800" i="1" dirty="0"/>
              <a:t>K</a:t>
            </a:r>
            <a:r>
              <a:rPr lang="en-US" altLang="zh-TW" sz="2800" baseline="-25000" dirty="0"/>
              <a:t>4</a:t>
            </a:r>
            <a:r>
              <a:rPr lang="en-US" altLang="zh-TW" sz="2800" dirty="0"/>
              <a:t> are planar, </a:t>
            </a:r>
            <a:r>
              <a:rPr lang="en-US" altLang="zh-TW" sz="2800" i="1" dirty="0" err="1"/>
              <a:t>K</a:t>
            </a:r>
            <a:r>
              <a:rPr lang="en-US" altLang="zh-TW" sz="2800" i="1" baseline="-25000" dirty="0" err="1"/>
              <a:t>n</a:t>
            </a:r>
            <a:r>
              <a:rPr lang="en-US" altLang="zh-TW" sz="2800" dirty="0"/>
              <a:t> for </a:t>
            </a:r>
            <a:r>
              <a:rPr lang="en-US" altLang="zh-TW" sz="2800" i="1" dirty="0"/>
              <a:t>n</a:t>
            </a:r>
            <a:r>
              <a:rPr lang="en-US" altLang="zh-TW" sz="2800" dirty="0"/>
              <a:t>&gt;4 are </a:t>
            </a:r>
            <a:r>
              <a:rPr lang="en-US" altLang="zh-TW" sz="2800" dirty="0" err="1"/>
              <a:t>nonplanar</a:t>
            </a:r>
            <a:r>
              <a:rPr lang="en-US" altLang="zh-TW" sz="2800" dirty="0"/>
              <a:t>.</a:t>
            </a:r>
          </a:p>
        </p:txBody>
      </p:sp>
      <p:sp>
        <p:nvSpPr>
          <p:cNvPr id="32774" name="Rectangle 6"/>
          <p:cNvSpPr>
            <a:spLocks noChangeArrowheads="1"/>
          </p:cNvSpPr>
          <p:nvPr/>
        </p:nvSpPr>
        <p:spPr bwMode="auto">
          <a:xfrm>
            <a:off x="1149350" y="3587750"/>
            <a:ext cx="1739900" cy="1511300"/>
          </a:xfrm>
          <a:prstGeom prst="rect">
            <a:avLst/>
          </a:prstGeom>
          <a:noFill/>
          <a:ln w="12700">
            <a:solidFill>
              <a:schemeClr val="tx1"/>
            </a:solidFill>
            <a:miter lim="800000"/>
            <a:headEnd/>
            <a:tailEnd/>
          </a:ln>
        </p:spPr>
        <p:txBody>
          <a:bodyPr wrap="none" anchor="ctr"/>
          <a:lstStyle/>
          <a:p>
            <a:endParaRPr lang="en-US"/>
          </a:p>
        </p:txBody>
      </p:sp>
      <p:sp>
        <p:nvSpPr>
          <p:cNvPr id="32775" name="Line 7"/>
          <p:cNvSpPr>
            <a:spLocks noChangeShapeType="1"/>
          </p:cNvSpPr>
          <p:nvPr/>
        </p:nvSpPr>
        <p:spPr bwMode="auto">
          <a:xfrm>
            <a:off x="1149350" y="3587750"/>
            <a:ext cx="1739900" cy="1511300"/>
          </a:xfrm>
          <a:prstGeom prst="line">
            <a:avLst/>
          </a:prstGeom>
          <a:noFill/>
          <a:ln w="12700">
            <a:solidFill>
              <a:schemeClr val="tx1"/>
            </a:solidFill>
            <a:round/>
            <a:headEnd/>
            <a:tailEnd/>
          </a:ln>
        </p:spPr>
        <p:txBody>
          <a:bodyPr wrap="none" anchor="ctr"/>
          <a:lstStyle/>
          <a:p>
            <a:endParaRPr lang="en-US"/>
          </a:p>
        </p:txBody>
      </p:sp>
      <p:sp>
        <p:nvSpPr>
          <p:cNvPr id="32776" name="Freeform 8"/>
          <p:cNvSpPr>
            <a:spLocks/>
          </p:cNvSpPr>
          <p:nvPr/>
        </p:nvSpPr>
        <p:spPr bwMode="auto">
          <a:xfrm>
            <a:off x="1143000" y="3581400"/>
            <a:ext cx="2106613" cy="2052638"/>
          </a:xfrm>
          <a:custGeom>
            <a:avLst/>
            <a:gdLst>
              <a:gd name="T0" fmla="*/ 1104 w 1327"/>
              <a:gd name="T1" fmla="*/ 0 h 1293"/>
              <a:gd name="T2" fmla="*/ 1150 w 1327"/>
              <a:gd name="T3" fmla="*/ 19 h 1293"/>
              <a:gd name="T4" fmla="*/ 1165 w 1327"/>
              <a:gd name="T5" fmla="*/ 63 h 1293"/>
              <a:gd name="T6" fmla="*/ 1180 w 1327"/>
              <a:gd name="T7" fmla="*/ 107 h 1293"/>
              <a:gd name="T8" fmla="*/ 1209 w 1327"/>
              <a:gd name="T9" fmla="*/ 151 h 1293"/>
              <a:gd name="T10" fmla="*/ 1223 w 1327"/>
              <a:gd name="T11" fmla="*/ 195 h 1293"/>
              <a:gd name="T12" fmla="*/ 1238 w 1327"/>
              <a:gd name="T13" fmla="*/ 239 h 1293"/>
              <a:gd name="T14" fmla="*/ 1238 w 1327"/>
              <a:gd name="T15" fmla="*/ 283 h 1293"/>
              <a:gd name="T16" fmla="*/ 1253 w 1327"/>
              <a:gd name="T17" fmla="*/ 327 h 1293"/>
              <a:gd name="T18" fmla="*/ 1267 w 1327"/>
              <a:gd name="T19" fmla="*/ 371 h 1293"/>
              <a:gd name="T20" fmla="*/ 1282 w 1327"/>
              <a:gd name="T21" fmla="*/ 429 h 1293"/>
              <a:gd name="T22" fmla="*/ 1282 w 1327"/>
              <a:gd name="T23" fmla="*/ 473 h 1293"/>
              <a:gd name="T24" fmla="*/ 1282 w 1327"/>
              <a:gd name="T25" fmla="*/ 517 h 1293"/>
              <a:gd name="T26" fmla="*/ 1282 w 1327"/>
              <a:gd name="T27" fmla="*/ 561 h 1293"/>
              <a:gd name="T28" fmla="*/ 1297 w 1327"/>
              <a:gd name="T29" fmla="*/ 605 h 1293"/>
              <a:gd name="T30" fmla="*/ 1297 w 1327"/>
              <a:gd name="T31" fmla="*/ 649 h 1293"/>
              <a:gd name="T32" fmla="*/ 1297 w 1327"/>
              <a:gd name="T33" fmla="*/ 707 h 1293"/>
              <a:gd name="T34" fmla="*/ 1297 w 1327"/>
              <a:gd name="T35" fmla="*/ 751 h 1293"/>
              <a:gd name="T36" fmla="*/ 1311 w 1327"/>
              <a:gd name="T37" fmla="*/ 795 h 1293"/>
              <a:gd name="T38" fmla="*/ 1326 w 1327"/>
              <a:gd name="T39" fmla="*/ 839 h 1293"/>
              <a:gd name="T40" fmla="*/ 1326 w 1327"/>
              <a:gd name="T41" fmla="*/ 883 h 1293"/>
              <a:gd name="T42" fmla="*/ 1326 w 1327"/>
              <a:gd name="T43" fmla="*/ 927 h 1293"/>
              <a:gd name="T44" fmla="*/ 1326 w 1327"/>
              <a:gd name="T45" fmla="*/ 985 h 1293"/>
              <a:gd name="T46" fmla="*/ 1326 w 1327"/>
              <a:gd name="T47" fmla="*/ 1029 h 1293"/>
              <a:gd name="T48" fmla="*/ 1326 w 1327"/>
              <a:gd name="T49" fmla="*/ 1073 h 1293"/>
              <a:gd name="T50" fmla="*/ 1311 w 1327"/>
              <a:gd name="T51" fmla="*/ 1117 h 1293"/>
              <a:gd name="T52" fmla="*/ 1297 w 1327"/>
              <a:gd name="T53" fmla="*/ 1161 h 1293"/>
              <a:gd name="T54" fmla="*/ 1253 w 1327"/>
              <a:gd name="T55" fmla="*/ 1175 h 1293"/>
              <a:gd name="T56" fmla="*/ 1209 w 1327"/>
              <a:gd name="T57" fmla="*/ 1219 h 1293"/>
              <a:gd name="T58" fmla="*/ 1165 w 1327"/>
              <a:gd name="T59" fmla="*/ 1234 h 1293"/>
              <a:gd name="T60" fmla="*/ 1048 w 1327"/>
              <a:gd name="T61" fmla="*/ 1263 h 1293"/>
              <a:gd name="T62" fmla="*/ 931 w 1327"/>
              <a:gd name="T63" fmla="*/ 1278 h 1293"/>
              <a:gd name="T64" fmla="*/ 843 w 1327"/>
              <a:gd name="T65" fmla="*/ 1292 h 1293"/>
              <a:gd name="T66" fmla="*/ 784 w 1327"/>
              <a:gd name="T67" fmla="*/ 1292 h 1293"/>
              <a:gd name="T68" fmla="*/ 740 w 1327"/>
              <a:gd name="T69" fmla="*/ 1292 h 1293"/>
              <a:gd name="T70" fmla="*/ 623 w 1327"/>
              <a:gd name="T71" fmla="*/ 1292 h 1293"/>
              <a:gd name="T72" fmla="*/ 565 w 1327"/>
              <a:gd name="T73" fmla="*/ 1292 h 1293"/>
              <a:gd name="T74" fmla="*/ 521 w 1327"/>
              <a:gd name="T75" fmla="*/ 1292 h 1293"/>
              <a:gd name="T76" fmla="*/ 477 w 1327"/>
              <a:gd name="T77" fmla="*/ 1292 h 1293"/>
              <a:gd name="T78" fmla="*/ 433 w 1327"/>
              <a:gd name="T79" fmla="*/ 1278 h 1293"/>
              <a:gd name="T80" fmla="*/ 389 w 1327"/>
              <a:gd name="T81" fmla="*/ 1263 h 1293"/>
              <a:gd name="T82" fmla="*/ 345 w 1327"/>
              <a:gd name="T83" fmla="*/ 1234 h 1293"/>
              <a:gd name="T84" fmla="*/ 287 w 1327"/>
              <a:gd name="T85" fmla="*/ 1205 h 1293"/>
              <a:gd name="T86" fmla="*/ 243 w 1327"/>
              <a:gd name="T87" fmla="*/ 1175 h 1293"/>
              <a:gd name="T88" fmla="*/ 199 w 1327"/>
              <a:gd name="T89" fmla="*/ 1146 h 1293"/>
              <a:gd name="T90" fmla="*/ 155 w 1327"/>
              <a:gd name="T91" fmla="*/ 1132 h 1293"/>
              <a:gd name="T92" fmla="*/ 111 w 1327"/>
              <a:gd name="T93" fmla="*/ 1102 h 1293"/>
              <a:gd name="T94" fmla="*/ 67 w 1327"/>
              <a:gd name="T95" fmla="*/ 1073 h 1293"/>
              <a:gd name="T96" fmla="*/ 38 w 1327"/>
              <a:gd name="T97" fmla="*/ 1029 h 1293"/>
              <a:gd name="T98" fmla="*/ 9 w 1327"/>
              <a:gd name="T99" fmla="*/ 985 h 1293"/>
              <a:gd name="T100" fmla="*/ 0 w 1327"/>
              <a:gd name="T101" fmla="*/ 960 h 1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27"/>
              <a:gd name="T154" fmla="*/ 0 h 1293"/>
              <a:gd name="T155" fmla="*/ 1327 w 1327"/>
              <a:gd name="T156" fmla="*/ 1293 h 129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27" h="1293">
                <a:moveTo>
                  <a:pt x="1104" y="0"/>
                </a:moveTo>
                <a:lnTo>
                  <a:pt x="1150" y="19"/>
                </a:lnTo>
                <a:lnTo>
                  <a:pt x="1165" y="63"/>
                </a:lnTo>
                <a:lnTo>
                  <a:pt x="1180" y="107"/>
                </a:lnTo>
                <a:lnTo>
                  <a:pt x="1209" y="151"/>
                </a:lnTo>
                <a:lnTo>
                  <a:pt x="1223" y="195"/>
                </a:lnTo>
                <a:lnTo>
                  <a:pt x="1238" y="239"/>
                </a:lnTo>
                <a:lnTo>
                  <a:pt x="1238" y="283"/>
                </a:lnTo>
                <a:lnTo>
                  <a:pt x="1253" y="327"/>
                </a:lnTo>
                <a:lnTo>
                  <a:pt x="1267" y="371"/>
                </a:lnTo>
                <a:lnTo>
                  <a:pt x="1282" y="429"/>
                </a:lnTo>
                <a:lnTo>
                  <a:pt x="1282" y="473"/>
                </a:lnTo>
                <a:lnTo>
                  <a:pt x="1282" y="517"/>
                </a:lnTo>
                <a:lnTo>
                  <a:pt x="1282" y="561"/>
                </a:lnTo>
                <a:lnTo>
                  <a:pt x="1297" y="605"/>
                </a:lnTo>
                <a:lnTo>
                  <a:pt x="1297" y="649"/>
                </a:lnTo>
                <a:lnTo>
                  <a:pt x="1297" y="707"/>
                </a:lnTo>
                <a:lnTo>
                  <a:pt x="1297" y="751"/>
                </a:lnTo>
                <a:lnTo>
                  <a:pt x="1311" y="795"/>
                </a:lnTo>
                <a:lnTo>
                  <a:pt x="1326" y="839"/>
                </a:lnTo>
                <a:lnTo>
                  <a:pt x="1326" y="883"/>
                </a:lnTo>
                <a:lnTo>
                  <a:pt x="1326" y="927"/>
                </a:lnTo>
                <a:lnTo>
                  <a:pt x="1326" y="985"/>
                </a:lnTo>
                <a:lnTo>
                  <a:pt x="1326" y="1029"/>
                </a:lnTo>
                <a:lnTo>
                  <a:pt x="1326" y="1073"/>
                </a:lnTo>
                <a:lnTo>
                  <a:pt x="1311" y="1117"/>
                </a:lnTo>
                <a:lnTo>
                  <a:pt x="1297" y="1161"/>
                </a:lnTo>
                <a:lnTo>
                  <a:pt x="1253" y="1175"/>
                </a:lnTo>
                <a:lnTo>
                  <a:pt x="1209" y="1219"/>
                </a:lnTo>
                <a:lnTo>
                  <a:pt x="1165" y="1234"/>
                </a:lnTo>
                <a:lnTo>
                  <a:pt x="1048" y="1263"/>
                </a:lnTo>
                <a:lnTo>
                  <a:pt x="931" y="1278"/>
                </a:lnTo>
                <a:lnTo>
                  <a:pt x="843" y="1292"/>
                </a:lnTo>
                <a:lnTo>
                  <a:pt x="784" y="1292"/>
                </a:lnTo>
                <a:lnTo>
                  <a:pt x="740" y="1292"/>
                </a:lnTo>
                <a:lnTo>
                  <a:pt x="623" y="1292"/>
                </a:lnTo>
                <a:lnTo>
                  <a:pt x="565" y="1292"/>
                </a:lnTo>
                <a:lnTo>
                  <a:pt x="521" y="1292"/>
                </a:lnTo>
                <a:lnTo>
                  <a:pt x="477" y="1292"/>
                </a:lnTo>
                <a:lnTo>
                  <a:pt x="433" y="1278"/>
                </a:lnTo>
                <a:lnTo>
                  <a:pt x="389" y="1263"/>
                </a:lnTo>
                <a:lnTo>
                  <a:pt x="345" y="1234"/>
                </a:lnTo>
                <a:lnTo>
                  <a:pt x="287" y="1205"/>
                </a:lnTo>
                <a:lnTo>
                  <a:pt x="243" y="1175"/>
                </a:lnTo>
                <a:lnTo>
                  <a:pt x="199" y="1146"/>
                </a:lnTo>
                <a:lnTo>
                  <a:pt x="155" y="1132"/>
                </a:lnTo>
                <a:lnTo>
                  <a:pt x="111" y="1102"/>
                </a:lnTo>
                <a:lnTo>
                  <a:pt x="67" y="1073"/>
                </a:lnTo>
                <a:lnTo>
                  <a:pt x="38" y="1029"/>
                </a:lnTo>
                <a:lnTo>
                  <a:pt x="9" y="985"/>
                </a:lnTo>
                <a:lnTo>
                  <a:pt x="0" y="96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77" name="Oval 9"/>
          <p:cNvSpPr>
            <a:spLocks noChangeArrowheads="1"/>
          </p:cNvSpPr>
          <p:nvPr/>
        </p:nvSpPr>
        <p:spPr bwMode="auto">
          <a:xfrm>
            <a:off x="5568950" y="3359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78" name="Oval 10"/>
          <p:cNvSpPr>
            <a:spLocks noChangeArrowheads="1"/>
          </p:cNvSpPr>
          <p:nvPr/>
        </p:nvSpPr>
        <p:spPr bwMode="auto">
          <a:xfrm>
            <a:off x="1103313" y="5035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79" name="Oval 11"/>
          <p:cNvSpPr>
            <a:spLocks noChangeArrowheads="1"/>
          </p:cNvSpPr>
          <p:nvPr/>
        </p:nvSpPr>
        <p:spPr bwMode="auto">
          <a:xfrm>
            <a:off x="2825750" y="5035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80" name="Oval 12"/>
          <p:cNvSpPr>
            <a:spLocks noChangeArrowheads="1"/>
          </p:cNvSpPr>
          <p:nvPr/>
        </p:nvSpPr>
        <p:spPr bwMode="auto">
          <a:xfrm>
            <a:off x="10731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81" name="Oval 13"/>
          <p:cNvSpPr>
            <a:spLocks noChangeArrowheads="1"/>
          </p:cNvSpPr>
          <p:nvPr/>
        </p:nvSpPr>
        <p:spPr bwMode="auto">
          <a:xfrm>
            <a:off x="2828925" y="3536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82" name="Line 14"/>
          <p:cNvSpPr>
            <a:spLocks noChangeShapeType="1"/>
          </p:cNvSpPr>
          <p:nvPr/>
        </p:nvSpPr>
        <p:spPr bwMode="auto">
          <a:xfrm flipH="1">
            <a:off x="4641850" y="3435350"/>
            <a:ext cx="1003300" cy="749300"/>
          </a:xfrm>
          <a:prstGeom prst="line">
            <a:avLst/>
          </a:prstGeom>
          <a:noFill/>
          <a:ln w="12700">
            <a:solidFill>
              <a:schemeClr val="tx1"/>
            </a:solidFill>
            <a:round/>
            <a:headEnd/>
            <a:tailEnd/>
          </a:ln>
        </p:spPr>
        <p:txBody>
          <a:bodyPr wrap="none" anchor="ctr"/>
          <a:lstStyle/>
          <a:p>
            <a:endParaRPr lang="en-US"/>
          </a:p>
        </p:txBody>
      </p:sp>
      <p:sp>
        <p:nvSpPr>
          <p:cNvPr id="32783" name="Line 15"/>
          <p:cNvSpPr>
            <a:spLocks noChangeShapeType="1"/>
          </p:cNvSpPr>
          <p:nvPr/>
        </p:nvSpPr>
        <p:spPr bwMode="auto">
          <a:xfrm>
            <a:off x="4654550" y="4197350"/>
            <a:ext cx="520700" cy="977900"/>
          </a:xfrm>
          <a:prstGeom prst="line">
            <a:avLst/>
          </a:prstGeom>
          <a:noFill/>
          <a:ln w="12700">
            <a:solidFill>
              <a:schemeClr val="tx1"/>
            </a:solidFill>
            <a:round/>
            <a:headEnd/>
            <a:tailEnd/>
          </a:ln>
        </p:spPr>
        <p:txBody>
          <a:bodyPr wrap="none" anchor="ctr"/>
          <a:lstStyle/>
          <a:p>
            <a:endParaRPr lang="en-US"/>
          </a:p>
        </p:txBody>
      </p:sp>
      <p:sp>
        <p:nvSpPr>
          <p:cNvPr id="32784" name="Line 16"/>
          <p:cNvSpPr>
            <a:spLocks noChangeShapeType="1"/>
          </p:cNvSpPr>
          <p:nvPr/>
        </p:nvSpPr>
        <p:spPr bwMode="auto">
          <a:xfrm>
            <a:off x="5187950" y="5181600"/>
            <a:ext cx="1130300" cy="0"/>
          </a:xfrm>
          <a:prstGeom prst="line">
            <a:avLst/>
          </a:prstGeom>
          <a:noFill/>
          <a:ln w="12700">
            <a:solidFill>
              <a:schemeClr val="tx1"/>
            </a:solidFill>
            <a:round/>
            <a:headEnd/>
            <a:tailEnd/>
          </a:ln>
        </p:spPr>
        <p:txBody>
          <a:bodyPr wrap="none" anchor="ctr"/>
          <a:lstStyle/>
          <a:p>
            <a:endParaRPr lang="en-US"/>
          </a:p>
        </p:txBody>
      </p:sp>
      <p:sp>
        <p:nvSpPr>
          <p:cNvPr id="32785" name="Line 17"/>
          <p:cNvSpPr>
            <a:spLocks noChangeShapeType="1"/>
          </p:cNvSpPr>
          <p:nvPr/>
        </p:nvSpPr>
        <p:spPr bwMode="auto">
          <a:xfrm flipV="1">
            <a:off x="6330950" y="4184650"/>
            <a:ext cx="215900" cy="1003300"/>
          </a:xfrm>
          <a:prstGeom prst="line">
            <a:avLst/>
          </a:prstGeom>
          <a:noFill/>
          <a:ln w="12700">
            <a:solidFill>
              <a:schemeClr val="tx1"/>
            </a:solidFill>
            <a:round/>
            <a:headEnd/>
            <a:tailEnd/>
          </a:ln>
        </p:spPr>
        <p:txBody>
          <a:bodyPr wrap="none" anchor="ctr"/>
          <a:lstStyle/>
          <a:p>
            <a:endParaRPr lang="en-US"/>
          </a:p>
        </p:txBody>
      </p:sp>
      <p:sp>
        <p:nvSpPr>
          <p:cNvPr id="32786" name="Line 18"/>
          <p:cNvSpPr>
            <a:spLocks noChangeShapeType="1"/>
          </p:cNvSpPr>
          <p:nvPr/>
        </p:nvSpPr>
        <p:spPr bwMode="auto">
          <a:xfrm flipH="1" flipV="1">
            <a:off x="5632450" y="3422650"/>
            <a:ext cx="927100" cy="774700"/>
          </a:xfrm>
          <a:prstGeom prst="line">
            <a:avLst/>
          </a:prstGeom>
          <a:noFill/>
          <a:ln w="12700">
            <a:solidFill>
              <a:schemeClr val="tx1"/>
            </a:solidFill>
            <a:round/>
            <a:headEnd/>
            <a:tailEnd/>
          </a:ln>
        </p:spPr>
        <p:txBody>
          <a:bodyPr wrap="none" anchor="ctr"/>
          <a:lstStyle/>
          <a:p>
            <a:endParaRPr lang="en-US"/>
          </a:p>
        </p:txBody>
      </p:sp>
      <p:sp>
        <p:nvSpPr>
          <p:cNvPr id="32787" name="Oval 19"/>
          <p:cNvSpPr>
            <a:spLocks noChangeArrowheads="1"/>
          </p:cNvSpPr>
          <p:nvPr/>
        </p:nvSpPr>
        <p:spPr bwMode="auto">
          <a:xfrm>
            <a:off x="4578350" y="4121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88" name="Oval 20"/>
          <p:cNvSpPr>
            <a:spLocks noChangeArrowheads="1"/>
          </p:cNvSpPr>
          <p:nvPr/>
        </p:nvSpPr>
        <p:spPr bwMode="auto">
          <a:xfrm>
            <a:off x="5141913" y="5135563"/>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89" name="Oval 21"/>
          <p:cNvSpPr>
            <a:spLocks noChangeArrowheads="1"/>
          </p:cNvSpPr>
          <p:nvPr/>
        </p:nvSpPr>
        <p:spPr bwMode="auto">
          <a:xfrm>
            <a:off x="6254750" y="5111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90" name="Oval 22"/>
          <p:cNvSpPr>
            <a:spLocks noChangeArrowheads="1"/>
          </p:cNvSpPr>
          <p:nvPr/>
        </p:nvSpPr>
        <p:spPr bwMode="auto">
          <a:xfrm>
            <a:off x="6483350" y="4121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2791" name="Rectangle 23"/>
          <p:cNvSpPr>
            <a:spLocks noChangeArrowheads="1"/>
          </p:cNvSpPr>
          <p:nvPr/>
        </p:nvSpPr>
        <p:spPr bwMode="auto">
          <a:xfrm>
            <a:off x="442913" y="4100513"/>
            <a:ext cx="48577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4</a:t>
            </a:r>
          </a:p>
        </p:txBody>
      </p:sp>
      <p:sp>
        <p:nvSpPr>
          <p:cNvPr id="32792" name="Rectangle 24"/>
          <p:cNvSpPr>
            <a:spLocks noChangeArrowheads="1"/>
          </p:cNvSpPr>
          <p:nvPr/>
        </p:nvSpPr>
        <p:spPr bwMode="auto">
          <a:xfrm>
            <a:off x="6919913" y="4252913"/>
            <a:ext cx="48577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5</a:t>
            </a:r>
          </a:p>
        </p:txBody>
      </p:sp>
      <p:sp>
        <p:nvSpPr>
          <p:cNvPr id="32793" name="Line 25"/>
          <p:cNvSpPr>
            <a:spLocks noChangeShapeType="1"/>
          </p:cNvSpPr>
          <p:nvPr/>
        </p:nvSpPr>
        <p:spPr bwMode="auto">
          <a:xfrm>
            <a:off x="4730750" y="4191000"/>
            <a:ext cx="1816100" cy="0"/>
          </a:xfrm>
          <a:prstGeom prst="line">
            <a:avLst/>
          </a:prstGeom>
          <a:noFill/>
          <a:ln w="12700">
            <a:solidFill>
              <a:schemeClr val="tx1"/>
            </a:solidFill>
            <a:round/>
            <a:headEnd/>
            <a:tailEnd/>
          </a:ln>
        </p:spPr>
        <p:txBody>
          <a:bodyPr wrap="none" anchor="ctr"/>
          <a:lstStyle/>
          <a:p>
            <a:endParaRPr lang="en-US"/>
          </a:p>
        </p:txBody>
      </p:sp>
      <p:sp>
        <p:nvSpPr>
          <p:cNvPr id="32794" name="Line 26"/>
          <p:cNvSpPr>
            <a:spLocks noChangeShapeType="1"/>
          </p:cNvSpPr>
          <p:nvPr/>
        </p:nvSpPr>
        <p:spPr bwMode="auto">
          <a:xfrm>
            <a:off x="4730750" y="4197350"/>
            <a:ext cx="1587500" cy="977900"/>
          </a:xfrm>
          <a:prstGeom prst="line">
            <a:avLst/>
          </a:prstGeom>
          <a:noFill/>
          <a:ln w="12700">
            <a:solidFill>
              <a:schemeClr val="tx1"/>
            </a:solidFill>
            <a:round/>
            <a:headEnd/>
            <a:tailEnd/>
          </a:ln>
        </p:spPr>
        <p:txBody>
          <a:bodyPr wrap="none" anchor="ctr"/>
          <a:lstStyle/>
          <a:p>
            <a:endParaRPr lang="en-US"/>
          </a:p>
        </p:txBody>
      </p:sp>
      <p:sp>
        <p:nvSpPr>
          <p:cNvPr id="32795" name="Freeform 27"/>
          <p:cNvSpPr>
            <a:spLocks/>
          </p:cNvSpPr>
          <p:nvPr/>
        </p:nvSpPr>
        <p:spPr bwMode="auto">
          <a:xfrm>
            <a:off x="4270375" y="3379788"/>
            <a:ext cx="1370013" cy="1836737"/>
          </a:xfrm>
          <a:custGeom>
            <a:avLst/>
            <a:gdLst>
              <a:gd name="T0" fmla="*/ 862 w 863"/>
              <a:gd name="T1" fmla="*/ 31 h 1157"/>
              <a:gd name="T2" fmla="*/ 805 w 863"/>
              <a:gd name="T3" fmla="*/ 0 h 1157"/>
              <a:gd name="T4" fmla="*/ 746 w 863"/>
              <a:gd name="T5" fmla="*/ 0 h 1157"/>
              <a:gd name="T6" fmla="*/ 688 w 863"/>
              <a:gd name="T7" fmla="*/ 15 h 1157"/>
              <a:gd name="T8" fmla="*/ 512 w 863"/>
              <a:gd name="T9" fmla="*/ 15 h 1157"/>
              <a:gd name="T10" fmla="*/ 468 w 863"/>
              <a:gd name="T11" fmla="*/ 44 h 1157"/>
              <a:gd name="T12" fmla="*/ 424 w 863"/>
              <a:gd name="T13" fmla="*/ 73 h 1157"/>
              <a:gd name="T14" fmla="*/ 380 w 863"/>
              <a:gd name="T15" fmla="*/ 102 h 1157"/>
              <a:gd name="T16" fmla="*/ 336 w 863"/>
              <a:gd name="T17" fmla="*/ 132 h 1157"/>
              <a:gd name="T18" fmla="*/ 278 w 863"/>
              <a:gd name="T19" fmla="*/ 176 h 1157"/>
              <a:gd name="T20" fmla="*/ 234 w 863"/>
              <a:gd name="T21" fmla="*/ 190 h 1157"/>
              <a:gd name="T22" fmla="*/ 190 w 863"/>
              <a:gd name="T23" fmla="*/ 219 h 1157"/>
              <a:gd name="T24" fmla="*/ 146 w 863"/>
              <a:gd name="T25" fmla="*/ 249 h 1157"/>
              <a:gd name="T26" fmla="*/ 117 w 863"/>
              <a:gd name="T27" fmla="*/ 293 h 1157"/>
              <a:gd name="T28" fmla="*/ 73 w 863"/>
              <a:gd name="T29" fmla="*/ 322 h 1157"/>
              <a:gd name="T30" fmla="*/ 58 w 863"/>
              <a:gd name="T31" fmla="*/ 366 h 1157"/>
              <a:gd name="T32" fmla="*/ 44 w 863"/>
              <a:gd name="T33" fmla="*/ 410 h 1157"/>
              <a:gd name="T34" fmla="*/ 14 w 863"/>
              <a:gd name="T35" fmla="*/ 468 h 1157"/>
              <a:gd name="T36" fmla="*/ 14 w 863"/>
              <a:gd name="T37" fmla="*/ 512 h 1157"/>
              <a:gd name="T38" fmla="*/ 0 w 863"/>
              <a:gd name="T39" fmla="*/ 556 h 1157"/>
              <a:gd name="T40" fmla="*/ 0 w 863"/>
              <a:gd name="T41" fmla="*/ 600 h 1157"/>
              <a:gd name="T42" fmla="*/ 0 w 863"/>
              <a:gd name="T43" fmla="*/ 644 h 1157"/>
              <a:gd name="T44" fmla="*/ 14 w 863"/>
              <a:gd name="T45" fmla="*/ 761 h 1157"/>
              <a:gd name="T46" fmla="*/ 44 w 863"/>
              <a:gd name="T47" fmla="*/ 805 h 1157"/>
              <a:gd name="T48" fmla="*/ 102 w 863"/>
              <a:gd name="T49" fmla="*/ 863 h 1157"/>
              <a:gd name="T50" fmla="*/ 146 w 863"/>
              <a:gd name="T51" fmla="*/ 893 h 1157"/>
              <a:gd name="T52" fmla="*/ 205 w 863"/>
              <a:gd name="T53" fmla="*/ 937 h 1157"/>
              <a:gd name="T54" fmla="*/ 263 w 863"/>
              <a:gd name="T55" fmla="*/ 966 h 1157"/>
              <a:gd name="T56" fmla="*/ 322 w 863"/>
              <a:gd name="T57" fmla="*/ 995 h 1157"/>
              <a:gd name="T58" fmla="*/ 366 w 863"/>
              <a:gd name="T59" fmla="*/ 1010 h 1157"/>
              <a:gd name="T60" fmla="*/ 410 w 863"/>
              <a:gd name="T61" fmla="*/ 1054 h 1157"/>
              <a:gd name="T62" fmla="*/ 453 w 863"/>
              <a:gd name="T63" fmla="*/ 1098 h 1157"/>
              <a:gd name="T64" fmla="*/ 497 w 863"/>
              <a:gd name="T65" fmla="*/ 1112 h 1157"/>
              <a:gd name="T66" fmla="*/ 556 w 863"/>
              <a:gd name="T67" fmla="*/ 1127 h 1157"/>
              <a:gd name="T68" fmla="*/ 600 w 863"/>
              <a:gd name="T69" fmla="*/ 1156 h 11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3"/>
              <a:gd name="T106" fmla="*/ 0 h 1157"/>
              <a:gd name="T107" fmla="*/ 863 w 863"/>
              <a:gd name="T108" fmla="*/ 1157 h 11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3" h="1157">
                <a:moveTo>
                  <a:pt x="862" y="31"/>
                </a:moveTo>
                <a:lnTo>
                  <a:pt x="805" y="0"/>
                </a:lnTo>
                <a:lnTo>
                  <a:pt x="746" y="0"/>
                </a:lnTo>
                <a:lnTo>
                  <a:pt x="688" y="15"/>
                </a:lnTo>
                <a:lnTo>
                  <a:pt x="512" y="15"/>
                </a:lnTo>
                <a:lnTo>
                  <a:pt x="468" y="44"/>
                </a:lnTo>
                <a:lnTo>
                  <a:pt x="424" y="73"/>
                </a:lnTo>
                <a:lnTo>
                  <a:pt x="380" y="102"/>
                </a:lnTo>
                <a:lnTo>
                  <a:pt x="336" y="132"/>
                </a:lnTo>
                <a:lnTo>
                  <a:pt x="278" y="176"/>
                </a:lnTo>
                <a:lnTo>
                  <a:pt x="234" y="190"/>
                </a:lnTo>
                <a:lnTo>
                  <a:pt x="190" y="219"/>
                </a:lnTo>
                <a:lnTo>
                  <a:pt x="146" y="249"/>
                </a:lnTo>
                <a:lnTo>
                  <a:pt x="117" y="293"/>
                </a:lnTo>
                <a:lnTo>
                  <a:pt x="73" y="322"/>
                </a:lnTo>
                <a:lnTo>
                  <a:pt x="58" y="366"/>
                </a:lnTo>
                <a:lnTo>
                  <a:pt x="44" y="410"/>
                </a:lnTo>
                <a:lnTo>
                  <a:pt x="14" y="468"/>
                </a:lnTo>
                <a:lnTo>
                  <a:pt x="14" y="512"/>
                </a:lnTo>
                <a:lnTo>
                  <a:pt x="0" y="556"/>
                </a:lnTo>
                <a:lnTo>
                  <a:pt x="0" y="600"/>
                </a:lnTo>
                <a:lnTo>
                  <a:pt x="0" y="644"/>
                </a:lnTo>
                <a:lnTo>
                  <a:pt x="14" y="761"/>
                </a:lnTo>
                <a:lnTo>
                  <a:pt x="44" y="805"/>
                </a:lnTo>
                <a:lnTo>
                  <a:pt x="102" y="863"/>
                </a:lnTo>
                <a:lnTo>
                  <a:pt x="146" y="893"/>
                </a:lnTo>
                <a:lnTo>
                  <a:pt x="205" y="937"/>
                </a:lnTo>
                <a:lnTo>
                  <a:pt x="263" y="966"/>
                </a:lnTo>
                <a:lnTo>
                  <a:pt x="322" y="995"/>
                </a:lnTo>
                <a:lnTo>
                  <a:pt x="366" y="1010"/>
                </a:lnTo>
                <a:lnTo>
                  <a:pt x="410" y="1054"/>
                </a:lnTo>
                <a:lnTo>
                  <a:pt x="453" y="1098"/>
                </a:lnTo>
                <a:lnTo>
                  <a:pt x="497" y="1112"/>
                </a:lnTo>
                <a:lnTo>
                  <a:pt x="556" y="1127"/>
                </a:lnTo>
                <a:lnTo>
                  <a:pt x="600" y="115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96" name="Freeform 28"/>
          <p:cNvSpPr>
            <a:spLocks/>
          </p:cNvSpPr>
          <p:nvPr/>
        </p:nvSpPr>
        <p:spPr bwMode="auto">
          <a:xfrm>
            <a:off x="3851275" y="3217863"/>
            <a:ext cx="2474913" cy="2370137"/>
          </a:xfrm>
          <a:custGeom>
            <a:avLst/>
            <a:gdLst>
              <a:gd name="T0" fmla="*/ 1078 w 1559"/>
              <a:gd name="T1" fmla="*/ 133 h 1493"/>
              <a:gd name="T2" fmla="*/ 1083 w 1559"/>
              <a:gd name="T3" fmla="*/ 87 h 1493"/>
              <a:gd name="T4" fmla="*/ 1039 w 1559"/>
              <a:gd name="T5" fmla="*/ 58 h 1493"/>
              <a:gd name="T6" fmla="*/ 922 w 1559"/>
              <a:gd name="T7" fmla="*/ 29 h 1493"/>
              <a:gd name="T8" fmla="*/ 878 w 1559"/>
              <a:gd name="T9" fmla="*/ 0 h 1493"/>
              <a:gd name="T10" fmla="*/ 834 w 1559"/>
              <a:gd name="T11" fmla="*/ 0 h 1493"/>
              <a:gd name="T12" fmla="*/ 776 w 1559"/>
              <a:gd name="T13" fmla="*/ 0 h 1493"/>
              <a:gd name="T14" fmla="*/ 717 w 1559"/>
              <a:gd name="T15" fmla="*/ 0 h 1493"/>
              <a:gd name="T16" fmla="*/ 659 w 1559"/>
              <a:gd name="T17" fmla="*/ 0 h 1493"/>
              <a:gd name="T18" fmla="*/ 600 w 1559"/>
              <a:gd name="T19" fmla="*/ 0 h 1493"/>
              <a:gd name="T20" fmla="*/ 542 w 1559"/>
              <a:gd name="T21" fmla="*/ 14 h 1493"/>
              <a:gd name="T22" fmla="*/ 498 w 1559"/>
              <a:gd name="T23" fmla="*/ 43 h 1493"/>
              <a:gd name="T24" fmla="*/ 454 w 1559"/>
              <a:gd name="T25" fmla="*/ 58 h 1493"/>
              <a:gd name="T26" fmla="*/ 410 w 1559"/>
              <a:gd name="T27" fmla="*/ 87 h 1493"/>
              <a:gd name="T28" fmla="*/ 366 w 1559"/>
              <a:gd name="T29" fmla="*/ 117 h 1493"/>
              <a:gd name="T30" fmla="*/ 322 w 1559"/>
              <a:gd name="T31" fmla="*/ 146 h 1493"/>
              <a:gd name="T32" fmla="*/ 278 w 1559"/>
              <a:gd name="T33" fmla="*/ 190 h 1493"/>
              <a:gd name="T34" fmla="*/ 191 w 1559"/>
              <a:gd name="T35" fmla="*/ 219 h 1493"/>
              <a:gd name="T36" fmla="*/ 147 w 1559"/>
              <a:gd name="T37" fmla="*/ 234 h 1493"/>
              <a:gd name="T38" fmla="*/ 117 w 1559"/>
              <a:gd name="T39" fmla="*/ 278 h 1493"/>
              <a:gd name="T40" fmla="*/ 59 w 1559"/>
              <a:gd name="T41" fmla="*/ 336 h 1493"/>
              <a:gd name="T42" fmla="*/ 44 w 1559"/>
              <a:gd name="T43" fmla="*/ 380 h 1493"/>
              <a:gd name="T44" fmla="*/ 30 w 1559"/>
              <a:gd name="T45" fmla="*/ 439 h 1493"/>
              <a:gd name="T46" fmla="*/ 15 w 1559"/>
              <a:gd name="T47" fmla="*/ 497 h 1493"/>
              <a:gd name="T48" fmla="*/ 0 w 1559"/>
              <a:gd name="T49" fmla="*/ 541 h 1493"/>
              <a:gd name="T50" fmla="*/ 0 w 1559"/>
              <a:gd name="T51" fmla="*/ 585 h 1493"/>
              <a:gd name="T52" fmla="*/ 0 w 1559"/>
              <a:gd name="T53" fmla="*/ 643 h 1493"/>
              <a:gd name="T54" fmla="*/ 0 w 1559"/>
              <a:gd name="T55" fmla="*/ 687 h 1493"/>
              <a:gd name="T56" fmla="*/ 0 w 1559"/>
              <a:gd name="T57" fmla="*/ 790 h 1493"/>
              <a:gd name="T58" fmla="*/ 0 w 1559"/>
              <a:gd name="T59" fmla="*/ 848 h 1493"/>
              <a:gd name="T60" fmla="*/ 0 w 1559"/>
              <a:gd name="T61" fmla="*/ 951 h 1493"/>
              <a:gd name="T62" fmla="*/ 30 w 1559"/>
              <a:gd name="T63" fmla="*/ 1009 h 1493"/>
              <a:gd name="T64" fmla="*/ 74 w 1559"/>
              <a:gd name="T65" fmla="*/ 1039 h 1493"/>
              <a:gd name="T66" fmla="*/ 103 w 1559"/>
              <a:gd name="T67" fmla="*/ 1097 h 1493"/>
              <a:gd name="T68" fmla="*/ 191 w 1559"/>
              <a:gd name="T69" fmla="*/ 1126 h 1493"/>
              <a:gd name="T70" fmla="*/ 205 w 1559"/>
              <a:gd name="T71" fmla="*/ 1170 h 1493"/>
              <a:gd name="T72" fmla="*/ 249 w 1559"/>
              <a:gd name="T73" fmla="*/ 1200 h 1493"/>
              <a:gd name="T74" fmla="*/ 293 w 1559"/>
              <a:gd name="T75" fmla="*/ 1243 h 1493"/>
              <a:gd name="T76" fmla="*/ 337 w 1559"/>
              <a:gd name="T77" fmla="*/ 1273 h 1493"/>
              <a:gd name="T78" fmla="*/ 366 w 1559"/>
              <a:gd name="T79" fmla="*/ 1317 h 1493"/>
              <a:gd name="T80" fmla="*/ 410 w 1559"/>
              <a:gd name="T81" fmla="*/ 1331 h 1493"/>
              <a:gd name="T82" fmla="*/ 454 w 1559"/>
              <a:gd name="T83" fmla="*/ 1375 h 1493"/>
              <a:gd name="T84" fmla="*/ 498 w 1559"/>
              <a:gd name="T85" fmla="*/ 1404 h 1493"/>
              <a:gd name="T86" fmla="*/ 586 w 1559"/>
              <a:gd name="T87" fmla="*/ 1434 h 1493"/>
              <a:gd name="T88" fmla="*/ 688 w 1559"/>
              <a:gd name="T89" fmla="*/ 1448 h 1493"/>
              <a:gd name="T90" fmla="*/ 776 w 1559"/>
              <a:gd name="T91" fmla="*/ 1463 h 1493"/>
              <a:gd name="T92" fmla="*/ 864 w 1559"/>
              <a:gd name="T93" fmla="*/ 1478 h 1493"/>
              <a:gd name="T94" fmla="*/ 1010 w 1559"/>
              <a:gd name="T95" fmla="*/ 1492 h 1493"/>
              <a:gd name="T96" fmla="*/ 1098 w 1559"/>
              <a:gd name="T97" fmla="*/ 1492 h 1493"/>
              <a:gd name="T98" fmla="*/ 1200 w 1559"/>
              <a:gd name="T99" fmla="*/ 1492 h 1493"/>
              <a:gd name="T100" fmla="*/ 1317 w 1559"/>
              <a:gd name="T101" fmla="*/ 1492 h 1493"/>
              <a:gd name="T102" fmla="*/ 1361 w 1559"/>
              <a:gd name="T103" fmla="*/ 1492 h 1493"/>
              <a:gd name="T104" fmla="*/ 1405 w 1559"/>
              <a:gd name="T105" fmla="*/ 1463 h 1493"/>
              <a:gd name="T106" fmla="*/ 1449 w 1559"/>
              <a:gd name="T107" fmla="*/ 1434 h 1493"/>
              <a:gd name="T108" fmla="*/ 1493 w 1559"/>
              <a:gd name="T109" fmla="*/ 1390 h 1493"/>
              <a:gd name="T110" fmla="*/ 1508 w 1559"/>
              <a:gd name="T111" fmla="*/ 1346 h 1493"/>
              <a:gd name="T112" fmla="*/ 1537 w 1559"/>
              <a:gd name="T113" fmla="*/ 1302 h 1493"/>
              <a:gd name="T114" fmla="*/ 1552 w 1559"/>
              <a:gd name="T115" fmla="*/ 1243 h 1493"/>
              <a:gd name="T116" fmla="*/ 1558 w 1559"/>
              <a:gd name="T117" fmla="*/ 1237 h 14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59"/>
              <a:gd name="T178" fmla="*/ 0 h 1493"/>
              <a:gd name="T179" fmla="*/ 1559 w 1559"/>
              <a:gd name="T180" fmla="*/ 1493 h 14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59" h="1493">
                <a:moveTo>
                  <a:pt x="1078" y="133"/>
                </a:moveTo>
                <a:lnTo>
                  <a:pt x="1083" y="87"/>
                </a:lnTo>
                <a:lnTo>
                  <a:pt x="1039" y="58"/>
                </a:lnTo>
                <a:lnTo>
                  <a:pt x="922" y="29"/>
                </a:lnTo>
                <a:lnTo>
                  <a:pt x="878" y="0"/>
                </a:lnTo>
                <a:lnTo>
                  <a:pt x="834" y="0"/>
                </a:lnTo>
                <a:lnTo>
                  <a:pt x="776" y="0"/>
                </a:lnTo>
                <a:lnTo>
                  <a:pt x="717" y="0"/>
                </a:lnTo>
                <a:lnTo>
                  <a:pt x="659" y="0"/>
                </a:lnTo>
                <a:lnTo>
                  <a:pt x="600" y="0"/>
                </a:lnTo>
                <a:lnTo>
                  <a:pt x="542" y="14"/>
                </a:lnTo>
                <a:lnTo>
                  <a:pt x="498" y="43"/>
                </a:lnTo>
                <a:lnTo>
                  <a:pt x="454" y="58"/>
                </a:lnTo>
                <a:lnTo>
                  <a:pt x="410" y="87"/>
                </a:lnTo>
                <a:lnTo>
                  <a:pt x="366" y="117"/>
                </a:lnTo>
                <a:lnTo>
                  <a:pt x="322" y="146"/>
                </a:lnTo>
                <a:lnTo>
                  <a:pt x="278" y="190"/>
                </a:lnTo>
                <a:lnTo>
                  <a:pt x="191" y="219"/>
                </a:lnTo>
                <a:lnTo>
                  <a:pt x="147" y="234"/>
                </a:lnTo>
                <a:lnTo>
                  <a:pt x="117" y="278"/>
                </a:lnTo>
                <a:lnTo>
                  <a:pt x="59" y="336"/>
                </a:lnTo>
                <a:lnTo>
                  <a:pt x="44" y="380"/>
                </a:lnTo>
                <a:lnTo>
                  <a:pt x="30" y="439"/>
                </a:lnTo>
                <a:lnTo>
                  <a:pt x="15" y="497"/>
                </a:lnTo>
                <a:lnTo>
                  <a:pt x="0" y="541"/>
                </a:lnTo>
                <a:lnTo>
                  <a:pt x="0" y="585"/>
                </a:lnTo>
                <a:lnTo>
                  <a:pt x="0" y="643"/>
                </a:lnTo>
                <a:lnTo>
                  <a:pt x="0" y="687"/>
                </a:lnTo>
                <a:lnTo>
                  <a:pt x="0" y="790"/>
                </a:lnTo>
                <a:lnTo>
                  <a:pt x="0" y="848"/>
                </a:lnTo>
                <a:lnTo>
                  <a:pt x="0" y="951"/>
                </a:lnTo>
                <a:lnTo>
                  <a:pt x="30" y="1009"/>
                </a:lnTo>
                <a:lnTo>
                  <a:pt x="74" y="1039"/>
                </a:lnTo>
                <a:lnTo>
                  <a:pt x="103" y="1097"/>
                </a:lnTo>
                <a:lnTo>
                  <a:pt x="191" y="1126"/>
                </a:lnTo>
                <a:lnTo>
                  <a:pt x="205" y="1170"/>
                </a:lnTo>
                <a:lnTo>
                  <a:pt x="249" y="1200"/>
                </a:lnTo>
                <a:lnTo>
                  <a:pt x="293" y="1243"/>
                </a:lnTo>
                <a:lnTo>
                  <a:pt x="337" y="1273"/>
                </a:lnTo>
                <a:lnTo>
                  <a:pt x="366" y="1317"/>
                </a:lnTo>
                <a:lnTo>
                  <a:pt x="410" y="1331"/>
                </a:lnTo>
                <a:lnTo>
                  <a:pt x="454" y="1375"/>
                </a:lnTo>
                <a:lnTo>
                  <a:pt x="498" y="1404"/>
                </a:lnTo>
                <a:lnTo>
                  <a:pt x="586" y="1434"/>
                </a:lnTo>
                <a:lnTo>
                  <a:pt x="688" y="1448"/>
                </a:lnTo>
                <a:lnTo>
                  <a:pt x="776" y="1463"/>
                </a:lnTo>
                <a:lnTo>
                  <a:pt x="864" y="1478"/>
                </a:lnTo>
                <a:lnTo>
                  <a:pt x="1010" y="1492"/>
                </a:lnTo>
                <a:lnTo>
                  <a:pt x="1098" y="1492"/>
                </a:lnTo>
                <a:lnTo>
                  <a:pt x="1200" y="1492"/>
                </a:lnTo>
                <a:lnTo>
                  <a:pt x="1317" y="1492"/>
                </a:lnTo>
                <a:lnTo>
                  <a:pt x="1361" y="1492"/>
                </a:lnTo>
                <a:lnTo>
                  <a:pt x="1405" y="1463"/>
                </a:lnTo>
                <a:lnTo>
                  <a:pt x="1449" y="1434"/>
                </a:lnTo>
                <a:lnTo>
                  <a:pt x="1493" y="1390"/>
                </a:lnTo>
                <a:lnTo>
                  <a:pt x="1508" y="1346"/>
                </a:lnTo>
                <a:lnTo>
                  <a:pt x="1537" y="1302"/>
                </a:lnTo>
                <a:lnTo>
                  <a:pt x="1552" y="1243"/>
                </a:lnTo>
                <a:lnTo>
                  <a:pt x="1558" y="1237"/>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2797" name="Line 29"/>
          <p:cNvSpPr>
            <a:spLocks noChangeShapeType="1"/>
          </p:cNvSpPr>
          <p:nvPr/>
        </p:nvSpPr>
        <p:spPr bwMode="auto">
          <a:xfrm flipV="1">
            <a:off x="5264150" y="4184650"/>
            <a:ext cx="1282700" cy="1003300"/>
          </a:xfrm>
          <a:prstGeom prst="line">
            <a:avLst/>
          </a:prstGeom>
          <a:noFill/>
          <a:ln w="12700">
            <a:solidFill>
              <a:schemeClr val="tx1"/>
            </a:solidFill>
            <a:prstDash val="dash"/>
            <a:round/>
            <a:headEnd/>
            <a:tailEnd/>
          </a:ln>
        </p:spPr>
        <p:txBody>
          <a:bodyPr wrap="none" anchor="ctr"/>
          <a:lstStyle/>
          <a:p>
            <a:endParaRPr lang="en-US"/>
          </a:p>
        </p:txBody>
      </p:sp>
      <p:sp>
        <p:nvSpPr>
          <p:cNvPr id="32798" name="Freeform 30"/>
          <p:cNvSpPr>
            <a:spLocks/>
          </p:cNvSpPr>
          <p:nvPr/>
        </p:nvSpPr>
        <p:spPr bwMode="auto">
          <a:xfrm>
            <a:off x="5257800" y="4238625"/>
            <a:ext cx="1708150" cy="1327150"/>
          </a:xfrm>
          <a:custGeom>
            <a:avLst/>
            <a:gdLst>
              <a:gd name="T0" fmla="*/ 0 w 1076"/>
              <a:gd name="T1" fmla="*/ 642 h 836"/>
              <a:gd name="T2" fmla="*/ 51 w 1076"/>
              <a:gd name="T3" fmla="*/ 659 h 836"/>
              <a:gd name="T4" fmla="*/ 95 w 1076"/>
              <a:gd name="T5" fmla="*/ 674 h 836"/>
              <a:gd name="T6" fmla="*/ 183 w 1076"/>
              <a:gd name="T7" fmla="*/ 703 h 836"/>
              <a:gd name="T8" fmla="*/ 300 w 1076"/>
              <a:gd name="T9" fmla="*/ 718 h 836"/>
              <a:gd name="T10" fmla="*/ 344 w 1076"/>
              <a:gd name="T11" fmla="*/ 747 h 836"/>
              <a:gd name="T12" fmla="*/ 402 w 1076"/>
              <a:gd name="T13" fmla="*/ 776 h 836"/>
              <a:gd name="T14" fmla="*/ 519 w 1076"/>
              <a:gd name="T15" fmla="*/ 776 h 836"/>
              <a:gd name="T16" fmla="*/ 578 w 1076"/>
              <a:gd name="T17" fmla="*/ 791 h 836"/>
              <a:gd name="T18" fmla="*/ 724 w 1076"/>
              <a:gd name="T19" fmla="*/ 835 h 836"/>
              <a:gd name="T20" fmla="*/ 812 w 1076"/>
              <a:gd name="T21" fmla="*/ 835 h 836"/>
              <a:gd name="T22" fmla="*/ 914 w 1076"/>
              <a:gd name="T23" fmla="*/ 835 h 836"/>
              <a:gd name="T24" fmla="*/ 1002 w 1076"/>
              <a:gd name="T25" fmla="*/ 835 h 836"/>
              <a:gd name="T26" fmla="*/ 1046 w 1076"/>
              <a:gd name="T27" fmla="*/ 820 h 836"/>
              <a:gd name="T28" fmla="*/ 1061 w 1076"/>
              <a:gd name="T29" fmla="*/ 761 h 836"/>
              <a:gd name="T30" fmla="*/ 1075 w 1076"/>
              <a:gd name="T31" fmla="*/ 703 h 836"/>
              <a:gd name="T32" fmla="*/ 1075 w 1076"/>
              <a:gd name="T33" fmla="*/ 600 h 836"/>
              <a:gd name="T34" fmla="*/ 1075 w 1076"/>
              <a:gd name="T35" fmla="*/ 498 h 836"/>
              <a:gd name="T36" fmla="*/ 1075 w 1076"/>
              <a:gd name="T37" fmla="*/ 396 h 836"/>
              <a:gd name="T38" fmla="*/ 1061 w 1076"/>
              <a:gd name="T39" fmla="*/ 337 h 836"/>
              <a:gd name="T40" fmla="*/ 1017 w 1076"/>
              <a:gd name="T41" fmla="*/ 278 h 836"/>
              <a:gd name="T42" fmla="*/ 988 w 1076"/>
              <a:gd name="T43" fmla="*/ 220 h 836"/>
              <a:gd name="T44" fmla="*/ 944 w 1076"/>
              <a:gd name="T45" fmla="*/ 161 h 836"/>
              <a:gd name="T46" fmla="*/ 914 w 1076"/>
              <a:gd name="T47" fmla="*/ 103 h 836"/>
              <a:gd name="T48" fmla="*/ 870 w 1076"/>
              <a:gd name="T49" fmla="*/ 44 h 836"/>
              <a:gd name="T50" fmla="*/ 856 w 1076"/>
              <a:gd name="T51" fmla="*/ 0 h 8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6"/>
              <a:gd name="T79" fmla="*/ 0 h 836"/>
              <a:gd name="T80" fmla="*/ 1076 w 1076"/>
              <a:gd name="T81" fmla="*/ 836 h 8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6" h="836">
                <a:moveTo>
                  <a:pt x="0" y="642"/>
                </a:moveTo>
                <a:lnTo>
                  <a:pt x="51" y="659"/>
                </a:lnTo>
                <a:lnTo>
                  <a:pt x="95" y="674"/>
                </a:lnTo>
                <a:lnTo>
                  <a:pt x="183" y="703"/>
                </a:lnTo>
                <a:lnTo>
                  <a:pt x="300" y="718"/>
                </a:lnTo>
                <a:lnTo>
                  <a:pt x="344" y="747"/>
                </a:lnTo>
                <a:lnTo>
                  <a:pt x="402" y="776"/>
                </a:lnTo>
                <a:lnTo>
                  <a:pt x="519" y="776"/>
                </a:lnTo>
                <a:lnTo>
                  <a:pt x="578" y="791"/>
                </a:lnTo>
                <a:lnTo>
                  <a:pt x="724" y="835"/>
                </a:lnTo>
                <a:lnTo>
                  <a:pt x="812" y="835"/>
                </a:lnTo>
                <a:lnTo>
                  <a:pt x="914" y="835"/>
                </a:lnTo>
                <a:lnTo>
                  <a:pt x="1002" y="835"/>
                </a:lnTo>
                <a:lnTo>
                  <a:pt x="1046" y="820"/>
                </a:lnTo>
                <a:lnTo>
                  <a:pt x="1061" y="761"/>
                </a:lnTo>
                <a:lnTo>
                  <a:pt x="1075" y="703"/>
                </a:lnTo>
                <a:lnTo>
                  <a:pt x="1075" y="600"/>
                </a:lnTo>
                <a:lnTo>
                  <a:pt x="1075" y="498"/>
                </a:lnTo>
                <a:lnTo>
                  <a:pt x="1075" y="396"/>
                </a:lnTo>
                <a:lnTo>
                  <a:pt x="1061" y="337"/>
                </a:lnTo>
                <a:lnTo>
                  <a:pt x="1017" y="278"/>
                </a:lnTo>
                <a:lnTo>
                  <a:pt x="988" y="220"/>
                </a:lnTo>
                <a:lnTo>
                  <a:pt x="944" y="161"/>
                </a:lnTo>
                <a:lnTo>
                  <a:pt x="914" y="103"/>
                </a:lnTo>
                <a:lnTo>
                  <a:pt x="870" y="44"/>
                </a:lnTo>
                <a:lnTo>
                  <a:pt x="856" y="0"/>
                </a:lnTo>
              </a:path>
            </a:pathLst>
          </a:custGeom>
          <a:noFill/>
          <a:ln w="12700" cap="rnd" cmpd="sng">
            <a:solidFill>
              <a:schemeClr val="tx1"/>
            </a:solidFill>
            <a:prstDash val="dash"/>
            <a:round/>
            <a:headEnd type="none" w="med" len="med"/>
            <a:tailEnd type="none" w="med" len="med"/>
          </a:ln>
        </p:spPr>
        <p:txBody>
          <a:bodyPr/>
          <a:lstStyle/>
          <a:p>
            <a:endParaRPr lang="en-US"/>
          </a:p>
        </p:txBody>
      </p:sp>
      <p:sp>
        <p:nvSpPr>
          <p:cNvPr id="32799" name="Freeform 31"/>
          <p:cNvSpPr>
            <a:spLocks/>
          </p:cNvSpPr>
          <p:nvPr/>
        </p:nvSpPr>
        <p:spPr bwMode="auto">
          <a:xfrm>
            <a:off x="4456113" y="3821113"/>
            <a:ext cx="2046287" cy="1362075"/>
          </a:xfrm>
          <a:custGeom>
            <a:avLst/>
            <a:gdLst>
              <a:gd name="T0" fmla="*/ 505 w 1289"/>
              <a:gd name="T1" fmla="*/ 857 h 858"/>
              <a:gd name="T2" fmla="*/ 453 w 1289"/>
              <a:gd name="T3" fmla="*/ 820 h 858"/>
              <a:gd name="T4" fmla="*/ 424 w 1289"/>
              <a:gd name="T5" fmla="*/ 776 h 858"/>
              <a:gd name="T6" fmla="*/ 380 w 1289"/>
              <a:gd name="T7" fmla="*/ 761 h 858"/>
              <a:gd name="T8" fmla="*/ 336 w 1289"/>
              <a:gd name="T9" fmla="*/ 732 h 858"/>
              <a:gd name="T10" fmla="*/ 307 w 1289"/>
              <a:gd name="T11" fmla="*/ 688 h 858"/>
              <a:gd name="T12" fmla="*/ 263 w 1289"/>
              <a:gd name="T13" fmla="*/ 644 h 858"/>
              <a:gd name="T14" fmla="*/ 219 w 1289"/>
              <a:gd name="T15" fmla="*/ 600 h 858"/>
              <a:gd name="T16" fmla="*/ 190 w 1289"/>
              <a:gd name="T17" fmla="*/ 556 h 858"/>
              <a:gd name="T18" fmla="*/ 146 w 1289"/>
              <a:gd name="T19" fmla="*/ 527 h 858"/>
              <a:gd name="T20" fmla="*/ 132 w 1289"/>
              <a:gd name="T21" fmla="*/ 483 h 858"/>
              <a:gd name="T22" fmla="*/ 88 w 1289"/>
              <a:gd name="T23" fmla="*/ 454 h 858"/>
              <a:gd name="T24" fmla="*/ 58 w 1289"/>
              <a:gd name="T25" fmla="*/ 410 h 858"/>
              <a:gd name="T26" fmla="*/ 29 w 1289"/>
              <a:gd name="T27" fmla="*/ 366 h 858"/>
              <a:gd name="T28" fmla="*/ 14 w 1289"/>
              <a:gd name="T29" fmla="*/ 322 h 858"/>
              <a:gd name="T30" fmla="*/ 0 w 1289"/>
              <a:gd name="T31" fmla="*/ 278 h 858"/>
              <a:gd name="T32" fmla="*/ 0 w 1289"/>
              <a:gd name="T33" fmla="*/ 234 h 858"/>
              <a:gd name="T34" fmla="*/ 0 w 1289"/>
              <a:gd name="T35" fmla="*/ 190 h 858"/>
              <a:gd name="T36" fmla="*/ 0 w 1289"/>
              <a:gd name="T37" fmla="*/ 146 h 858"/>
              <a:gd name="T38" fmla="*/ 14 w 1289"/>
              <a:gd name="T39" fmla="*/ 102 h 858"/>
              <a:gd name="T40" fmla="*/ 58 w 1289"/>
              <a:gd name="T41" fmla="*/ 88 h 858"/>
              <a:gd name="T42" fmla="*/ 102 w 1289"/>
              <a:gd name="T43" fmla="*/ 59 h 858"/>
              <a:gd name="T44" fmla="*/ 146 w 1289"/>
              <a:gd name="T45" fmla="*/ 44 h 858"/>
              <a:gd name="T46" fmla="*/ 190 w 1289"/>
              <a:gd name="T47" fmla="*/ 29 h 858"/>
              <a:gd name="T48" fmla="*/ 234 w 1289"/>
              <a:gd name="T49" fmla="*/ 15 h 858"/>
              <a:gd name="T50" fmla="*/ 278 w 1289"/>
              <a:gd name="T51" fmla="*/ 15 h 858"/>
              <a:gd name="T52" fmla="*/ 336 w 1289"/>
              <a:gd name="T53" fmla="*/ 0 h 858"/>
              <a:gd name="T54" fmla="*/ 380 w 1289"/>
              <a:gd name="T55" fmla="*/ 0 h 858"/>
              <a:gd name="T56" fmla="*/ 424 w 1289"/>
              <a:gd name="T57" fmla="*/ 0 h 858"/>
              <a:gd name="T58" fmla="*/ 541 w 1289"/>
              <a:gd name="T59" fmla="*/ 0 h 858"/>
              <a:gd name="T60" fmla="*/ 585 w 1289"/>
              <a:gd name="T61" fmla="*/ 29 h 858"/>
              <a:gd name="T62" fmla="*/ 644 w 1289"/>
              <a:gd name="T63" fmla="*/ 29 h 858"/>
              <a:gd name="T64" fmla="*/ 688 w 1289"/>
              <a:gd name="T65" fmla="*/ 59 h 858"/>
              <a:gd name="T66" fmla="*/ 732 w 1289"/>
              <a:gd name="T67" fmla="*/ 73 h 858"/>
              <a:gd name="T68" fmla="*/ 790 w 1289"/>
              <a:gd name="T69" fmla="*/ 88 h 858"/>
              <a:gd name="T70" fmla="*/ 907 w 1289"/>
              <a:gd name="T71" fmla="*/ 117 h 858"/>
              <a:gd name="T72" fmla="*/ 951 w 1289"/>
              <a:gd name="T73" fmla="*/ 132 h 858"/>
              <a:gd name="T74" fmla="*/ 1010 w 1289"/>
              <a:gd name="T75" fmla="*/ 146 h 858"/>
              <a:gd name="T76" fmla="*/ 1127 w 1289"/>
              <a:gd name="T77" fmla="*/ 161 h 858"/>
              <a:gd name="T78" fmla="*/ 1171 w 1289"/>
              <a:gd name="T79" fmla="*/ 190 h 858"/>
              <a:gd name="T80" fmla="*/ 1229 w 1289"/>
              <a:gd name="T81" fmla="*/ 205 h 858"/>
              <a:gd name="T82" fmla="*/ 1288 w 1289"/>
              <a:gd name="T83" fmla="*/ 220 h 85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89"/>
              <a:gd name="T127" fmla="*/ 0 h 858"/>
              <a:gd name="T128" fmla="*/ 1289 w 1289"/>
              <a:gd name="T129" fmla="*/ 858 h 85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89" h="858">
                <a:moveTo>
                  <a:pt x="505" y="857"/>
                </a:moveTo>
                <a:lnTo>
                  <a:pt x="453" y="820"/>
                </a:lnTo>
                <a:lnTo>
                  <a:pt x="424" y="776"/>
                </a:lnTo>
                <a:lnTo>
                  <a:pt x="380" y="761"/>
                </a:lnTo>
                <a:lnTo>
                  <a:pt x="336" y="732"/>
                </a:lnTo>
                <a:lnTo>
                  <a:pt x="307" y="688"/>
                </a:lnTo>
                <a:lnTo>
                  <a:pt x="263" y="644"/>
                </a:lnTo>
                <a:lnTo>
                  <a:pt x="219" y="600"/>
                </a:lnTo>
                <a:lnTo>
                  <a:pt x="190" y="556"/>
                </a:lnTo>
                <a:lnTo>
                  <a:pt x="146" y="527"/>
                </a:lnTo>
                <a:lnTo>
                  <a:pt x="132" y="483"/>
                </a:lnTo>
                <a:lnTo>
                  <a:pt x="88" y="454"/>
                </a:lnTo>
                <a:lnTo>
                  <a:pt x="58" y="410"/>
                </a:lnTo>
                <a:lnTo>
                  <a:pt x="29" y="366"/>
                </a:lnTo>
                <a:lnTo>
                  <a:pt x="14" y="322"/>
                </a:lnTo>
                <a:lnTo>
                  <a:pt x="0" y="278"/>
                </a:lnTo>
                <a:lnTo>
                  <a:pt x="0" y="234"/>
                </a:lnTo>
                <a:lnTo>
                  <a:pt x="0" y="190"/>
                </a:lnTo>
                <a:lnTo>
                  <a:pt x="0" y="146"/>
                </a:lnTo>
                <a:lnTo>
                  <a:pt x="14" y="102"/>
                </a:lnTo>
                <a:lnTo>
                  <a:pt x="58" y="88"/>
                </a:lnTo>
                <a:lnTo>
                  <a:pt x="102" y="59"/>
                </a:lnTo>
                <a:lnTo>
                  <a:pt x="146" y="44"/>
                </a:lnTo>
                <a:lnTo>
                  <a:pt x="190" y="29"/>
                </a:lnTo>
                <a:lnTo>
                  <a:pt x="234" y="15"/>
                </a:lnTo>
                <a:lnTo>
                  <a:pt x="278" y="15"/>
                </a:lnTo>
                <a:lnTo>
                  <a:pt x="336" y="0"/>
                </a:lnTo>
                <a:lnTo>
                  <a:pt x="380" y="0"/>
                </a:lnTo>
                <a:lnTo>
                  <a:pt x="424" y="0"/>
                </a:lnTo>
                <a:lnTo>
                  <a:pt x="541" y="0"/>
                </a:lnTo>
                <a:lnTo>
                  <a:pt x="585" y="29"/>
                </a:lnTo>
                <a:lnTo>
                  <a:pt x="644" y="29"/>
                </a:lnTo>
                <a:lnTo>
                  <a:pt x="688" y="59"/>
                </a:lnTo>
                <a:lnTo>
                  <a:pt x="732" y="73"/>
                </a:lnTo>
                <a:lnTo>
                  <a:pt x="790" y="88"/>
                </a:lnTo>
                <a:lnTo>
                  <a:pt x="907" y="117"/>
                </a:lnTo>
                <a:lnTo>
                  <a:pt x="951" y="132"/>
                </a:lnTo>
                <a:lnTo>
                  <a:pt x="1010" y="146"/>
                </a:lnTo>
                <a:lnTo>
                  <a:pt x="1127" y="161"/>
                </a:lnTo>
                <a:lnTo>
                  <a:pt x="1171" y="190"/>
                </a:lnTo>
                <a:lnTo>
                  <a:pt x="1229" y="205"/>
                </a:lnTo>
                <a:lnTo>
                  <a:pt x="1288" y="220"/>
                </a:lnTo>
              </a:path>
            </a:pathLst>
          </a:custGeom>
          <a:noFill/>
          <a:ln w="12700" cap="rnd" cmpd="sng">
            <a:solidFill>
              <a:schemeClr val="tx1"/>
            </a:solidFill>
            <a:prstDash val="dash"/>
            <a:round/>
            <a:headEnd type="none" w="med" len="med"/>
            <a:tailEnd type="none" w="med" len="med"/>
          </a:ln>
        </p:spPr>
        <p:txBody>
          <a:bodyPr/>
          <a:lstStyle/>
          <a:p>
            <a:endParaRPr lang="en-US"/>
          </a:p>
        </p:txBody>
      </p:sp>
      <p:sp>
        <p:nvSpPr>
          <p:cNvPr id="32800" name="Rectangle 32"/>
          <p:cNvSpPr>
            <a:spLocks noChangeArrowheads="1"/>
          </p:cNvSpPr>
          <p:nvPr/>
        </p:nvSpPr>
        <p:spPr bwMode="auto">
          <a:xfrm>
            <a:off x="976313" y="5776913"/>
            <a:ext cx="5068887" cy="454025"/>
          </a:xfrm>
          <a:prstGeom prst="rect">
            <a:avLst/>
          </a:prstGeom>
          <a:noFill/>
          <a:ln w="12700">
            <a:noFill/>
            <a:miter lim="800000"/>
            <a:headEnd/>
            <a:tailEnd/>
          </a:ln>
        </p:spPr>
        <p:txBody>
          <a:bodyPr wrap="none" lIns="90488" tIns="44450" rIns="90488" bIns="44450">
            <a:spAutoFit/>
          </a:bodyPr>
          <a:lstStyle/>
          <a:p>
            <a:r>
              <a:rPr lang="en-US" altLang="zh-TW"/>
              <a:t>applications: VLSI routing, plumbing,...</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35843" name="Rectangle 3"/>
          <p:cNvSpPr>
            <a:spLocks noChangeArrowheads="1"/>
          </p:cNvSpPr>
          <p:nvPr/>
        </p:nvSpPr>
        <p:spPr bwMode="auto">
          <a:xfrm>
            <a:off x="61913" y="76200"/>
            <a:ext cx="6641819" cy="643766"/>
          </a:xfrm>
          <a:prstGeom prst="rect">
            <a:avLst/>
          </a:prstGeom>
          <a:noFill/>
          <a:ln w="12700">
            <a:noFill/>
            <a:miter lim="800000"/>
            <a:headEnd/>
            <a:tailEnd/>
          </a:ln>
        </p:spPr>
        <p:txBody>
          <a:bodyPr wrap="none" lIns="90488" tIns="44450" rIns="90488" bIns="44450">
            <a:spAutoFit/>
          </a:bodyPr>
          <a:lstStyle/>
          <a:p>
            <a:r>
              <a:rPr lang="en-US" altLang="zh-TW" sz="3600" dirty="0" smtClean="0"/>
              <a:t> </a:t>
            </a:r>
            <a:r>
              <a:rPr lang="en-US" altLang="zh-TW" sz="3600" dirty="0"/>
              <a:t>An Introduction to Graph Theory</a:t>
            </a:r>
          </a:p>
        </p:txBody>
      </p:sp>
      <p:sp>
        <p:nvSpPr>
          <p:cNvPr id="35844" name="Rectangle 4"/>
          <p:cNvSpPr>
            <a:spLocks noChangeArrowheads="1"/>
          </p:cNvSpPr>
          <p:nvPr/>
        </p:nvSpPr>
        <p:spPr bwMode="auto">
          <a:xfrm>
            <a:off x="519113" y="1281113"/>
            <a:ext cx="7362825" cy="1184275"/>
          </a:xfrm>
          <a:prstGeom prst="rect">
            <a:avLst/>
          </a:prstGeom>
          <a:noFill/>
          <a:ln w="12700">
            <a:noFill/>
            <a:miter lim="800000"/>
            <a:headEnd/>
            <a:tailEnd/>
          </a:ln>
        </p:spPr>
        <p:txBody>
          <a:bodyPr wrap="none" lIns="90488" tIns="44450" rIns="90488" bIns="44450">
            <a:spAutoFit/>
          </a:bodyPr>
          <a:lstStyle/>
          <a:p>
            <a:r>
              <a:rPr lang="en-US" altLang="zh-TW"/>
              <a:t>Theorem 11.5 (</a:t>
            </a:r>
            <a:r>
              <a:rPr lang="en-US" altLang="zh-TW" i="1"/>
              <a:t>Kuratowski's Theorem</a:t>
            </a:r>
            <a:r>
              <a:rPr lang="en-US" altLang="zh-TW"/>
              <a:t>) A graph is planar if</a:t>
            </a:r>
          </a:p>
          <a:p>
            <a:r>
              <a:rPr lang="en-US" altLang="zh-TW"/>
              <a:t>and only if it contains a subgraph that is homeomorphic to</a:t>
            </a:r>
          </a:p>
          <a:p>
            <a:r>
              <a:rPr lang="en-US" altLang="zh-TW"/>
              <a:t>either </a:t>
            </a:r>
            <a:r>
              <a:rPr lang="en-US" altLang="zh-TW" i="1"/>
              <a:t>K</a:t>
            </a:r>
            <a:r>
              <a:rPr lang="en-US" altLang="zh-TW" baseline="-25000"/>
              <a:t>5</a:t>
            </a:r>
            <a:r>
              <a:rPr lang="en-US" altLang="zh-TW"/>
              <a:t> or </a:t>
            </a:r>
            <a:r>
              <a:rPr lang="en-US" altLang="zh-TW" i="1"/>
              <a:t>K</a:t>
            </a:r>
            <a:r>
              <a:rPr lang="en-US" altLang="zh-TW" baseline="-25000"/>
              <a:t>3,3</a:t>
            </a:r>
            <a:r>
              <a:rPr lang="en-US" altLang="zh-TW"/>
              <a:t>.</a:t>
            </a:r>
          </a:p>
        </p:txBody>
      </p:sp>
      <p:sp>
        <p:nvSpPr>
          <p:cNvPr id="35845" name="Rectangle 5"/>
          <p:cNvSpPr>
            <a:spLocks noChangeArrowheads="1"/>
          </p:cNvSpPr>
          <p:nvPr/>
        </p:nvSpPr>
        <p:spPr bwMode="auto">
          <a:xfrm>
            <a:off x="366713" y="2652713"/>
            <a:ext cx="1594668" cy="366767"/>
          </a:xfrm>
          <a:prstGeom prst="rect">
            <a:avLst/>
          </a:prstGeom>
          <a:noFill/>
          <a:ln w="12700">
            <a:noFill/>
            <a:miter lim="800000"/>
            <a:headEnd/>
            <a:tailEnd/>
          </a:ln>
        </p:spPr>
        <p:txBody>
          <a:bodyPr wrap="none" lIns="90488" tIns="44450" rIns="90488" bIns="44450">
            <a:spAutoFit/>
          </a:bodyPr>
          <a:lstStyle/>
          <a:p>
            <a:r>
              <a:rPr lang="en-US" altLang="zh-TW" i="1" dirty="0" smtClean="0"/>
              <a:t>Petersen </a:t>
            </a:r>
            <a:r>
              <a:rPr lang="en-US" altLang="zh-TW" i="1" dirty="0"/>
              <a:t>graph</a:t>
            </a:r>
          </a:p>
        </p:txBody>
      </p:sp>
      <p:sp>
        <p:nvSpPr>
          <p:cNvPr id="35846" name="Line 6"/>
          <p:cNvSpPr>
            <a:spLocks noChangeShapeType="1"/>
          </p:cNvSpPr>
          <p:nvPr/>
        </p:nvSpPr>
        <p:spPr bwMode="auto">
          <a:xfrm flipH="1">
            <a:off x="1517650" y="3587750"/>
            <a:ext cx="850900" cy="520700"/>
          </a:xfrm>
          <a:prstGeom prst="line">
            <a:avLst/>
          </a:prstGeom>
          <a:noFill/>
          <a:ln w="12700">
            <a:solidFill>
              <a:schemeClr val="tx1"/>
            </a:solidFill>
            <a:round/>
            <a:headEnd/>
            <a:tailEnd/>
          </a:ln>
        </p:spPr>
        <p:txBody>
          <a:bodyPr wrap="none" anchor="ctr"/>
          <a:lstStyle/>
          <a:p>
            <a:endParaRPr lang="en-US"/>
          </a:p>
        </p:txBody>
      </p:sp>
      <p:sp>
        <p:nvSpPr>
          <p:cNvPr id="35847" name="Line 7"/>
          <p:cNvSpPr>
            <a:spLocks noChangeShapeType="1"/>
          </p:cNvSpPr>
          <p:nvPr/>
        </p:nvSpPr>
        <p:spPr bwMode="auto">
          <a:xfrm>
            <a:off x="1530350" y="4121150"/>
            <a:ext cx="292100" cy="977900"/>
          </a:xfrm>
          <a:prstGeom prst="line">
            <a:avLst/>
          </a:prstGeom>
          <a:noFill/>
          <a:ln w="12700">
            <a:solidFill>
              <a:schemeClr val="tx1"/>
            </a:solidFill>
            <a:round/>
            <a:headEnd/>
            <a:tailEnd/>
          </a:ln>
        </p:spPr>
        <p:txBody>
          <a:bodyPr wrap="none" anchor="ctr"/>
          <a:lstStyle/>
          <a:p>
            <a:endParaRPr lang="en-US"/>
          </a:p>
        </p:txBody>
      </p:sp>
      <p:sp>
        <p:nvSpPr>
          <p:cNvPr id="35848" name="Line 8"/>
          <p:cNvSpPr>
            <a:spLocks noChangeShapeType="1"/>
          </p:cNvSpPr>
          <p:nvPr/>
        </p:nvSpPr>
        <p:spPr bwMode="auto">
          <a:xfrm>
            <a:off x="1835150" y="5105400"/>
            <a:ext cx="1206500" cy="0"/>
          </a:xfrm>
          <a:prstGeom prst="line">
            <a:avLst/>
          </a:prstGeom>
          <a:noFill/>
          <a:ln w="12700">
            <a:solidFill>
              <a:schemeClr val="tx1"/>
            </a:solidFill>
            <a:round/>
            <a:headEnd/>
            <a:tailEnd/>
          </a:ln>
        </p:spPr>
        <p:txBody>
          <a:bodyPr wrap="none" anchor="ctr"/>
          <a:lstStyle/>
          <a:p>
            <a:endParaRPr lang="en-US"/>
          </a:p>
        </p:txBody>
      </p:sp>
      <p:sp>
        <p:nvSpPr>
          <p:cNvPr id="35849" name="Line 9"/>
          <p:cNvSpPr>
            <a:spLocks noChangeShapeType="1"/>
          </p:cNvSpPr>
          <p:nvPr/>
        </p:nvSpPr>
        <p:spPr bwMode="auto">
          <a:xfrm flipV="1">
            <a:off x="3054350" y="4184650"/>
            <a:ext cx="368300" cy="927100"/>
          </a:xfrm>
          <a:prstGeom prst="line">
            <a:avLst/>
          </a:prstGeom>
          <a:noFill/>
          <a:ln w="12700">
            <a:solidFill>
              <a:schemeClr val="tx1"/>
            </a:solidFill>
            <a:round/>
            <a:headEnd/>
            <a:tailEnd/>
          </a:ln>
        </p:spPr>
        <p:txBody>
          <a:bodyPr wrap="none" anchor="ctr"/>
          <a:lstStyle/>
          <a:p>
            <a:endParaRPr lang="en-US"/>
          </a:p>
        </p:txBody>
      </p:sp>
      <p:sp>
        <p:nvSpPr>
          <p:cNvPr id="35850" name="Line 10"/>
          <p:cNvSpPr>
            <a:spLocks noChangeShapeType="1"/>
          </p:cNvSpPr>
          <p:nvPr/>
        </p:nvSpPr>
        <p:spPr bwMode="auto">
          <a:xfrm flipH="1" flipV="1">
            <a:off x="2355850" y="3575050"/>
            <a:ext cx="1079500" cy="622300"/>
          </a:xfrm>
          <a:prstGeom prst="line">
            <a:avLst/>
          </a:prstGeom>
          <a:noFill/>
          <a:ln w="12700">
            <a:solidFill>
              <a:schemeClr val="tx1"/>
            </a:solidFill>
            <a:round/>
            <a:headEnd/>
            <a:tailEnd/>
          </a:ln>
        </p:spPr>
        <p:txBody>
          <a:bodyPr wrap="none" anchor="ctr"/>
          <a:lstStyle/>
          <a:p>
            <a:endParaRPr lang="en-US"/>
          </a:p>
        </p:txBody>
      </p:sp>
      <p:sp>
        <p:nvSpPr>
          <p:cNvPr id="35851" name="Line 11"/>
          <p:cNvSpPr>
            <a:spLocks noChangeShapeType="1"/>
          </p:cNvSpPr>
          <p:nvPr/>
        </p:nvSpPr>
        <p:spPr bwMode="auto">
          <a:xfrm>
            <a:off x="2362200" y="3587750"/>
            <a:ext cx="0" cy="444500"/>
          </a:xfrm>
          <a:prstGeom prst="line">
            <a:avLst/>
          </a:prstGeom>
          <a:noFill/>
          <a:ln w="12700">
            <a:solidFill>
              <a:schemeClr val="tx1"/>
            </a:solidFill>
            <a:round/>
            <a:headEnd/>
            <a:tailEnd/>
          </a:ln>
        </p:spPr>
        <p:txBody>
          <a:bodyPr wrap="none" anchor="ctr"/>
          <a:lstStyle/>
          <a:p>
            <a:endParaRPr lang="en-US"/>
          </a:p>
        </p:txBody>
      </p:sp>
      <p:sp>
        <p:nvSpPr>
          <p:cNvPr id="35852" name="Line 12"/>
          <p:cNvSpPr>
            <a:spLocks noChangeShapeType="1"/>
          </p:cNvSpPr>
          <p:nvPr/>
        </p:nvSpPr>
        <p:spPr bwMode="auto">
          <a:xfrm flipH="1">
            <a:off x="2051050" y="4044950"/>
            <a:ext cx="317500" cy="520700"/>
          </a:xfrm>
          <a:prstGeom prst="line">
            <a:avLst/>
          </a:prstGeom>
          <a:noFill/>
          <a:ln w="12700">
            <a:solidFill>
              <a:schemeClr val="tx1"/>
            </a:solidFill>
            <a:round/>
            <a:headEnd/>
            <a:tailEnd/>
          </a:ln>
        </p:spPr>
        <p:txBody>
          <a:bodyPr wrap="none" anchor="ctr"/>
          <a:lstStyle/>
          <a:p>
            <a:endParaRPr lang="en-US"/>
          </a:p>
        </p:txBody>
      </p:sp>
      <p:sp>
        <p:nvSpPr>
          <p:cNvPr id="35853" name="Line 13"/>
          <p:cNvSpPr>
            <a:spLocks noChangeShapeType="1"/>
          </p:cNvSpPr>
          <p:nvPr/>
        </p:nvSpPr>
        <p:spPr bwMode="auto">
          <a:xfrm flipV="1">
            <a:off x="2063750" y="4337050"/>
            <a:ext cx="749300" cy="241300"/>
          </a:xfrm>
          <a:prstGeom prst="line">
            <a:avLst/>
          </a:prstGeom>
          <a:noFill/>
          <a:ln w="12700">
            <a:solidFill>
              <a:schemeClr val="tx1"/>
            </a:solidFill>
            <a:round/>
            <a:headEnd/>
            <a:tailEnd/>
          </a:ln>
        </p:spPr>
        <p:txBody>
          <a:bodyPr wrap="none" anchor="ctr"/>
          <a:lstStyle/>
          <a:p>
            <a:endParaRPr lang="en-US"/>
          </a:p>
        </p:txBody>
      </p:sp>
      <p:sp>
        <p:nvSpPr>
          <p:cNvPr id="35854" name="Line 14"/>
          <p:cNvSpPr>
            <a:spLocks noChangeShapeType="1"/>
          </p:cNvSpPr>
          <p:nvPr/>
        </p:nvSpPr>
        <p:spPr bwMode="auto">
          <a:xfrm flipH="1" flipV="1">
            <a:off x="2051050" y="4184650"/>
            <a:ext cx="774700" cy="165100"/>
          </a:xfrm>
          <a:prstGeom prst="line">
            <a:avLst/>
          </a:prstGeom>
          <a:noFill/>
          <a:ln w="12700">
            <a:solidFill>
              <a:schemeClr val="tx1"/>
            </a:solidFill>
            <a:round/>
            <a:headEnd/>
            <a:tailEnd/>
          </a:ln>
        </p:spPr>
        <p:txBody>
          <a:bodyPr wrap="none" anchor="ctr"/>
          <a:lstStyle/>
          <a:p>
            <a:endParaRPr lang="en-US"/>
          </a:p>
        </p:txBody>
      </p:sp>
      <p:sp>
        <p:nvSpPr>
          <p:cNvPr id="35855" name="Line 15"/>
          <p:cNvSpPr>
            <a:spLocks noChangeShapeType="1"/>
          </p:cNvSpPr>
          <p:nvPr/>
        </p:nvSpPr>
        <p:spPr bwMode="auto">
          <a:xfrm>
            <a:off x="2063750" y="4197350"/>
            <a:ext cx="596900" cy="520700"/>
          </a:xfrm>
          <a:prstGeom prst="line">
            <a:avLst/>
          </a:prstGeom>
          <a:noFill/>
          <a:ln w="12700">
            <a:solidFill>
              <a:schemeClr val="tx1"/>
            </a:solidFill>
            <a:round/>
            <a:headEnd/>
            <a:tailEnd/>
          </a:ln>
        </p:spPr>
        <p:txBody>
          <a:bodyPr wrap="none" anchor="ctr"/>
          <a:lstStyle/>
          <a:p>
            <a:endParaRPr lang="en-US"/>
          </a:p>
        </p:txBody>
      </p:sp>
      <p:sp>
        <p:nvSpPr>
          <p:cNvPr id="35856" name="Line 16"/>
          <p:cNvSpPr>
            <a:spLocks noChangeShapeType="1"/>
          </p:cNvSpPr>
          <p:nvPr/>
        </p:nvSpPr>
        <p:spPr bwMode="auto">
          <a:xfrm flipH="1" flipV="1">
            <a:off x="2355850" y="4032250"/>
            <a:ext cx="317500" cy="698500"/>
          </a:xfrm>
          <a:prstGeom prst="line">
            <a:avLst/>
          </a:prstGeom>
          <a:noFill/>
          <a:ln w="12700">
            <a:solidFill>
              <a:schemeClr val="tx1"/>
            </a:solidFill>
            <a:round/>
            <a:headEnd/>
            <a:tailEnd/>
          </a:ln>
        </p:spPr>
        <p:txBody>
          <a:bodyPr wrap="none" anchor="ctr"/>
          <a:lstStyle/>
          <a:p>
            <a:endParaRPr lang="en-US"/>
          </a:p>
        </p:txBody>
      </p:sp>
      <p:sp>
        <p:nvSpPr>
          <p:cNvPr id="35857" name="Line 17"/>
          <p:cNvSpPr>
            <a:spLocks noChangeShapeType="1"/>
          </p:cNvSpPr>
          <p:nvPr/>
        </p:nvSpPr>
        <p:spPr bwMode="auto">
          <a:xfrm>
            <a:off x="2673350" y="4730750"/>
            <a:ext cx="368300" cy="368300"/>
          </a:xfrm>
          <a:prstGeom prst="line">
            <a:avLst/>
          </a:prstGeom>
          <a:noFill/>
          <a:ln w="12700">
            <a:solidFill>
              <a:schemeClr val="tx1"/>
            </a:solidFill>
            <a:round/>
            <a:headEnd/>
            <a:tailEnd/>
          </a:ln>
        </p:spPr>
        <p:txBody>
          <a:bodyPr wrap="none" anchor="ctr"/>
          <a:lstStyle/>
          <a:p>
            <a:endParaRPr lang="en-US"/>
          </a:p>
        </p:txBody>
      </p:sp>
      <p:sp>
        <p:nvSpPr>
          <p:cNvPr id="35858" name="Line 18"/>
          <p:cNvSpPr>
            <a:spLocks noChangeShapeType="1"/>
          </p:cNvSpPr>
          <p:nvPr/>
        </p:nvSpPr>
        <p:spPr bwMode="auto">
          <a:xfrm flipV="1">
            <a:off x="2749550" y="4184650"/>
            <a:ext cx="673100" cy="165100"/>
          </a:xfrm>
          <a:prstGeom prst="line">
            <a:avLst/>
          </a:prstGeom>
          <a:noFill/>
          <a:ln w="12700">
            <a:solidFill>
              <a:schemeClr val="tx1"/>
            </a:solidFill>
            <a:round/>
            <a:headEnd/>
            <a:tailEnd/>
          </a:ln>
        </p:spPr>
        <p:txBody>
          <a:bodyPr wrap="none" anchor="ctr"/>
          <a:lstStyle/>
          <a:p>
            <a:endParaRPr lang="en-US"/>
          </a:p>
        </p:txBody>
      </p:sp>
      <p:sp>
        <p:nvSpPr>
          <p:cNvPr id="35859" name="Line 19"/>
          <p:cNvSpPr>
            <a:spLocks noChangeShapeType="1"/>
          </p:cNvSpPr>
          <p:nvPr/>
        </p:nvSpPr>
        <p:spPr bwMode="auto">
          <a:xfrm flipH="1">
            <a:off x="1822450" y="4578350"/>
            <a:ext cx="241300" cy="520700"/>
          </a:xfrm>
          <a:prstGeom prst="line">
            <a:avLst/>
          </a:prstGeom>
          <a:noFill/>
          <a:ln w="12700">
            <a:solidFill>
              <a:schemeClr val="tx1"/>
            </a:solidFill>
            <a:round/>
            <a:headEnd/>
            <a:tailEnd/>
          </a:ln>
        </p:spPr>
        <p:txBody>
          <a:bodyPr wrap="none" anchor="ctr"/>
          <a:lstStyle/>
          <a:p>
            <a:endParaRPr lang="en-US"/>
          </a:p>
        </p:txBody>
      </p:sp>
      <p:sp>
        <p:nvSpPr>
          <p:cNvPr id="35860" name="Line 20"/>
          <p:cNvSpPr>
            <a:spLocks noChangeShapeType="1"/>
          </p:cNvSpPr>
          <p:nvPr/>
        </p:nvSpPr>
        <p:spPr bwMode="auto">
          <a:xfrm flipH="1" flipV="1">
            <a:off x="1593850" y="4108450"/>
            <a:ext cx="469900" cy="88900"/>
          </a:xfrm>
          <a:prstGeom prst="line">
            <a:avLst/>
          </a:prstGeom>
          <a:noFill/>
          <a:ln w="12700">
            <a:solidFill>
              <a:schemeClr val="tx1"/>
            </a:solidFill>
            <a:round/>
            <a:headEnd/>
            <a:tailEnd/>
          </a:ln>
        </p:spPr>
        <p:txBody>
          <a:bodyPr wrap="none" anchor="ctr"/>
          <a:lstStyle/>
          <a:p>
            <a:endParaRPr lang="en-US"/>
          </a:p>
        </p:txBody>
      </p:sp>
      <p:sp>
        <p:nvSpPr>
          <p:cNvPr id="35861" name="Rectangle 21"/>
          <p:cNvSpPr>
            <a:spLocks noChangeArrowheads="1"/>
          </p:cNvSpPr>
          <p:nvPr/>
        </p:nvSpPr>
        <p:spPr bwMode="auto">
          <a:xfrm>
            <a:off x="2119313" y="3262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35862" name="Rectangle 22"/>
          <p:cNvSpPr>
            <a:spLocks noChangeArrowheads="1"/>
          </p:cNvSpPr>
          <p:nvPr/>
        </p:nvSpPr>
        <p:spPr bwMode="auto">
          <a:xfrm>
            <a:off x="3414713" y="4024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35863" name="Rectangle 23"/>
          <p:cNvSpPr>
            <a:spLocks noChangeArrowheads="1"/>
          </p:cNvSpPr>
          <p:nvPr/>
        </p:nvSpPr>
        <p:spPr bwMode="auto">
          <a:xfrm>
            <a:off x="3033713" y="50149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35864" name="Rectangle 24"/>
          <p:cNvSpPr>
            <a:spLocks noChangeArrowheads="1"/>
          </p:cNvSpPr>
          <p:nvPr/>
        </p:nvSpPr>
        <p:spPr bwMode="auto">
          <a:xfrm>
            <a:off x="1662113" y="50911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35865" name="Rectangle 25"/>
          <p:cNvSpPr>
            <a:spLocks noChangeArrowheads="1"/>
          </p:cNvSpPr>
          <p:nvPr/>
        </p:nvSpPr>
        <p:spPr bwMode="auto">
          <a:xfrm>
            <a:off x="1204913" y="39481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35866" name="Rectangle 26"/>
          <p:cNvSpPr>
            <a:spLocks noChangeArrowheads="1"/>
          </p:cNvSpPr>
          <p:nvPr/>
        </p:nvSpPr>
        <p:spPr bwMode="auto">
          <a:xfrm>
            <a:off x="2347913" y="37957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35867" name="Rectangle 27"/>
          <p:cNvSpPr>
            <a:spLocks noChangeArrowheads="1"/>
          </p:cNvSpPr>
          <p:nvPr/>
        </p:nvSpPr>
        <p:spPr bwMode="auto">
          <a:xfrm>
            <a:off x="2805113" y="42529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35868" name="Rectangle 28"/>
          <p:cNvSpPr>
            <a:spLocks noChangeArrowheads="1"/>
          </p:cNvSpPr>
          <p:nvPr/>
        </p:nvSpPr>
        <p:spPr bwMode="auto">
          <a:xfrm>
            <a:off x="2347913" y="46339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
        <p:nvSpPr>
          <p:cNvPr id="35869" name="Rectangle 29"/>
          <p:cNvSpPr>
            <a:spLocks noChangeArrowheads="1"/>
          </p:cNvSpPr>
          <p:nvPr/>
        </p:nvSpPr>
        <p:spPr bwMode="auto">
          <a:xfrm>
            <a:off x="1814513" y="4329113"/>
            <a:ext cx="265112" cy="454025"/>
          </a:xfrm>
          <a:prstGeom prst="rect">
            <a:avLst/>
          </a:prstGeom>
          <a:noFill/>
          <a:ln w="12700">
            <a:noFill/>
            <a:miter lim="800000"/>
            <a:headEnd/>
            <a:tailEnd/>
          </a:ln>
        </p:spPr>
        <p:txBody>
          <a:bodyPr wrap="none" lIns="90488" tIns="44450" rIns="90488" bIns="44450">
            <a:spAutoFit/>
          </a:bodyPr>
          <a:lstStyle/>
          <a:p>
            <a:r>
              <a:rPr lang="en-US" altLang="zh-TW" i="1"/>
              <a:t>i</a:t>
            </a:r>
          </a:p>
        </p:txBody>
      </p:sp>
      <p:sp>
        <p:nvSpPr>
          <p:cNvPr id="35870" name="Rectangle 30"/>
          <p:cNvSpPr>
            <a:spLocks noChangeArrowheads="1"/>
          </p:cNvSpPr>
          <p:nvPr/>
        </p:nvSpPr>
        <p:spPr bwMode="auto">
          <a:xfrm>
            <a:off x="1890713" y="3871913"/>
            <a:ext cx="265112" cy="454025"/>
          </a:xfrm>
          <a:prstGeom prst="rect">
            <a:avLst/>
          </a:prstGeom>
          <a:noFill/>
          <a:ln w="12700">
            <a:noFill/>
            <a:miter lim="800000"/>
            <a:headEnd/>
            <a:tailEnd/>
          </a:ln>
        </p:spPr>
        <p:txBody>
          <a:bodyPr wrap="none" lIns="90488" tIns="44450" rIns="90488" bIns="44450">
            <a:spAutoFit/>
          </a:bodyPr>
          <a:lstStyle/>
          <a:p>
            <a:r>
              <a:rPr lang="en-US" altLang="zh-TW" i="1"/>
              <a:t>j</a:t>
            </a:r>
          </a:p>
        </p:txBody>
      </p:sp>
      <p:sp>
        <p:nvSpPr>
          <p:cNvPr id="35871" name="Rectangle 31"/>
          <p:cNvSpPr>
            <a:spLocks noChangeArrowheads="1"/>
          </p:cNvSpPr>
          <p:nvPr/>
        </p:nvSpPr>
        <p:spPr bwMode="auto">
          <a:xfrm>
            <a:off x="4252913" y="2881313"/>
            <a:ext cx="4313237" cy="454025"/>
          </a:xfrm>
          <a:prstGeom prst="rect">
            <a:avLst/>
          </a:prstGeom>
          <a:noFill/>
          <a:ln w="12700">
            <a:noFill/>
            <a:miter lim="800000"/>
            <a:headEnd/>
            <a:tailEnd/>
          </a:ln>
        </p:spPr>
        <p:txBody>
          <a:bodyPr wrap="none" lIns="90488" tIns="44450" rIns="90488" bIns="44450">
            <a:spAutoFit/>
          </a:bodyPr>
          <a:lstStyle/>
          <a:p>
            <a:r>
              <a:rPr lang="en-US" altLang="zh-TW" i="1"/>
              <a:t>a subgraph homeomorphic to K</a:t>
            </a:r>
            <a:r>
              <a:rPr lang="en-US" altLang="zh-TW" baseline="-25000"/>
              <a:t>3,3</a:t>
            </a:r>
          </a:p>
        </p:txBody>
      </p:sp>
      <p:sp>
        <p:nvSpPr>
          <p:cNvPr id="35872" name="Oval 32"/>
          <p:cNvSpPr>
            <a:spLocks noChangeArrowheads="1"/>
          </p:cNvSpPr>
          <p:nvPr/>
        </p:nvSpPr>
        <p:spPr bwMode="auto">
          <a:xfrm>
            <a:off x="50355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3" name="Oval 33"/>
          <p:cNvSpPr>
            <a:spLocks noChangeArrowheads="1"/>
          </p:cNvSpPr>
          <p:nvPr/>
        </p:nvSpPr>
        <p:spPr bwMode="auto">
          <a:xfrm>
            <a:off x="57213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4" name="Oval 34"/>
          <p:cNvSpPr>
            <a:spLocks noChangeArrowheads="1"/>
          </p:cNvSpPr>
          <p:nvPr/>
        </p:nvSpPr>
        <p:spPr bwMode="auto">
          <a:xfrm>
            <a:off x="63309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5" name="Oval 35"/>
          <p:cNvSpPr>
            <a:spLocks noChangeArrowheads="1"/>
          </p:cNvSpPr>
          <p:nvPr/>
        </p:nvSpPr>
        <p:spPr bwMode="auto">
          <a:xfrm>
            <a:off x="5035550" y="4578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6" name="Oval 36"/>
          <p:cNvSpPr>
            <a:spLocks noChangeArrowheads="1"/>
          </p:cNvSpPr>
          <p:nvPr/>
        </p:nvSpPr>
        <p:spPr bwMode="auto">
          <a:xfrm>
            <a:off x="5721350" y="4578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7" name="Oval 37"/>
          <p:cNvSpPr>
            <a:spLocks noChangeArrowheads="1"/>
          </p:cNvSpPr>
          <p:nvPr/>
        </p:nvSpPr>
        <p:spPr bwMode="auto">
          <a:xfrm>
            <a:off x="6330950" y="4578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78" name="Line 38"/>
          <p:cNvSpPr>
            <a:spLocks noChangeShapeType="1"/>
          </p:cNvSpPr>
          <p:nvPr/>
        </p:nvSpPr>
        <p:spPr bwMode="auto">
          <a:xfrm flipH="1">
            <a:off x="5099050" y="3816350"/>
            <a:ext cx="1308100" cy="825500"/>
          </a:xfrm>
          <a:prstGeom prst="line">
            <a:avLst/>
          </a:prstGeom>
          <a:noFill/>
          <a:ln w="12700">
            <a:solidFill>
              <a:schemeClr val="tx1"/>
            </a:solidFill>
            <a:round/>
            <a:headEnd/>
            <a:tailEnd/>
          </a:ln>
        </p:spPr>
        <p:txBody>
          <a:bodyPr wrap="none" anchor="ctr"/>
          <a:lstStyle/>
          <a:p>
            <a:endParaRPr lang="en-US"/>
          </a:p>
        </p:txBody>
      </p:sp>
      <p:sp>
        <p:nvSpPr>
          <p:cNvPr id="35879" name="Line 39"/>
          <p:cNvSpPr>
            <a:spLocks noChangeShapeType="1"/>
          </p:cNvSpPr>
          <p:nvPr/>
        </p:nvSpPr>
        <p:spPr bwMode="auto">
          <a:xfrm>
            <a:off x="6400800" y="3892550"/>
            <a:ext cx="0" cy="749300"/>
          </a:xfrm>
          <a:prstGeom prst="line">
            <a:avLst/>
          </a:prstGeom>
          <a:noFill/>
          <a:ln w="12700">
            <a:solidFill>
              <a:schemeClr val="tx1"/>
            </a:solidFill>
            <a:round/>
            <a:headEnd/>
            <a:tailEnd/>
          </a:ln>
        </p:spPr>
        <p:txBody>
          <a:bodyPr wrap="none" anchor="ctr"/>
          <a:lstStyle/>
          <a:p>
            <a:endParaRPr lang="en-US"/>
          </a:p>
        </p:txBody>
      </p:sp>
      <p:sp>
        <p:nvSpPr>
          <p:cNvPr id="35880" name="Line 40"/>
          <p:cNvSpPr>
            <a:spLocks noChangeShapeType="1"/>
          </p:cNvSpPr>
          <p:nvPr/>
        </p:nvSpPr>
        <p:spPr bwMode="auto">
          <a:xfrm flipH="1">
            <a:off x="5784850" y="3816350"/>
            <a:ext cx="622300" cy="749300"/>
          </a:xfrm>
          <a:prstGeom prst="line">
            <a:avLst/>
          </a:prstGeom>
          <a:noFill/>
          <a:ln w="12700">
            <a:solidFill>
              <a:schemeClr val="tx1"/>
            </a:solidFill>
            <a:round/>
            <a:headEnd/>
            <a:tailEnd/>
          </a:ln>
        </p:spPr>
        <p:txBody>
          <a:bodyPr wrap="none" anchor="ctr"/>
          <a:lstStyle/>
          <a:p>
            <a:endParaRPr lang="en-US"/>
          </a:p>
        </p:txBody>
      </p:sp>
      <p:sp>
        <p:nvSpPr>
          <p:cNvPr id="35881" name="Line 41"/>
          <p:cNvSpPr>
            <a:spLocks noChangeShapeType="1"/>
          </p:cNvSpPr>
          <p:nvPr/>
        </p:nvSpPr>
        <p:spPr bwMode="auto">
          <a:xfrm flipH="1">
            <a:off x="5099050" y="3816350"/>
            <a:ext cx="698500" cy="825500"/>
          </a:xfrm>
          <a:prstGeom prst="line">
            <a:avLst/>
          </a:prstGeom>
          <a:noFill/>
          <a:ln w="12700">
            <a:solidFill>
              <a:schemeClr val="tx1"/>
            </a:solidFill>
            <a:round/>
            <a:headEnd/>
            <a:tailEnd/>
          </a:ln>
        </p:spPr>
        <p:txBody>
          <a:bodyPr wrap="none" anchor="ctr"/>
          <a:lstStyle/>
          <a:p>
            <a:endParaRPr lang="en-US"/>
          </a:p>
        </p:txBody>
      </p:sp>
      <p:sp>
        <p:nvSpPr>
          <p:cNvPr id="35882" name="Line 42"/>
          <p:cNvSpPr>
            <a:spLocks noChangeShapeType="1"/>
          </p:cNvSpPr>
          <p:nvPr/>
        </p:nvSpPr>
        <p:spPr bwMode="auto">
          <a:xfrm>
            <a:off x="5105400" y="3816350"/>
            <a:ext cx="0" cy="825500"/>
          </a:xfrm>
          <a:prstGeom prst="line">
            <a:avLst/>
          </a:prstGeom>
          <a:noFill/>
          <a:ln w="12700">
            <a:solidFill>
              <a:schemeClr val="tx1"/>
            </a:solidFill>
            <a:round/>
            <a:headEnd/>
            <a:tailEnd/>
          </a:ln>
        </p:spPr>
        <p:txBody>
          <a:bodyPr wrap="none" anchor="ctr"/>
          <a:lstStyle/>
          <a:p>
            <a:endParaRPr lang="en-US"/>
          </a:p>
        </p:txBody>
      </p:sp>
      <p:sp>
        <p:nvSpPr>
          <p:cNvPr id="35883" name="Freeform 43"/>
          <p:cNvSpPr>
            <a:spLocks/>
          </p:cNvSpPr>
          <p:nvPr/>
        </p:nvSpPr>
        <p:spPr bwMode="auto">
          <a:xfrm>
            <a:off x="5791200" y="3586163"/>
            <a:ext cx="946150" cy="1069975"/>
          </a:xfrm>
          <a:custGeom>
            <a:avLst/>
            <a:gdLst>
              <a:gd name="T0" fmla="*/ 0 w 596"/>
              <a:gd name="T1" fmla="*/ 141 h 674"/>
              <a:gd name="T2" fmla="*/ 53 w 596"/>
              <a:gd name="T3" fmla="*/ 117 h 674"/>
              <a:gd name="T4" fmla="*/ 83 w 596"/>
              <a:gd name="T5" fmla="*/ 73 h 674"/>
              <a:gd name="T6" fmla="*/ 141 w 596"/>
              <a:gd name="T7" fmla="*/ 58 h 674"/>
              <a:gd name="T8" fmla="*/ 185 w 596"/>
              <a:gd name="T9" fmla="*/ 58 h 674"/>
              <a:gd name="T10" fmla="*/ 229 w 596"/>
              <a:gd name="T11" fmla="*/ 44 h 674"/>
              <a:gd name="T12" fmla="*/ 273 w 596"/>
              <a:gd name="T13" fmla="*/ 15 h 674"/>
              <a:gd name="T14" fmla="*/ 317 w 596"/>
              <a:gd name="T15" fmla="*/ 0 h 674"/>
              <a:gd name="T16" fmla="*/ 361 w 596"/>
              <a:gd name="T17" fmla="*/ 0 h 674"/>
              <a:gd name="T18" fmla="*/ 419 w 596"/>
              <a:gd name="T19" fmla="*/ 0 h 674"/>
              <a:gd name="T20" fmla="*/ 463 w 596"/>
              <a:gd name="T21" fmla="*/ 29 h 674"/>
              <a:gd name="T22" fmla="*/ 492 w 596"/>
              <a:gd name="T23" fmla="*/ 73 h 674"/>
              <a:gd name="T24" fmla="*/ 536 w 596"/>
              <a:gd name="T25" fmla="*/ 102 h 674"/>
              <a:gd name="T26" fmla="*/ 551 w 596"/>
              <a:gd name="T27" fmla="*/ 146 h 674"/>
              <a:gd name="T28" fmla="*/ 580 w 596"/>
              <a:gd name="T29" fmla="*/ 190 h 674"/>
              <a:gd name="T30" fmla="*/ 595 w 596"/>
              <a:gd name="T31" fmla="*/ 234 h 674"/>
              <a:gd name="T32" fmla="*/ 595 w 596"/>
              <a:gd name="T33" fmla="*/ 278 h 674"/>
              <a:gd name="T34" fmla="*/ 595 w 596"/>
              <a:gd name="T35" fmla="*/ 322 h 674"/>
              <a:gd name="T36" fmla="*/ 595 w 596"/>
              <a:gd name="T37" fmla="*/ 366 h 674"/>
              <a:gd name="T38" fmla="*/ 595 w 596"/>
              <a:gd name="T39" fmla="*/ 410 h 674"/>
              <a:gd name="T40" fmla="*/ 580 w 596"/>
              <a:gd name="T41" fmla="*/ 454 h 674"/>
              <a:gd name="T42" fmla="*/ 551 w 596"/>
              <a:gd name="T43" fmla="*/ 512 h 674"/>
              <a:gd name="T44" fmla="*/ 522 w 596"/>
              <a:gd name="T45" fmla="*/ 556 h 674"/>
              <a:gd name="T46" fmla="*/ 492 w 596"/>
              <a:gd name="T47" fmla="*/ 600 h 674"/>
              <a:gd name="T48" fmla="*/ 448 w 596"/>
              <a:gd name="T49" fmla="*/ 629 h 674"/>
              <a:gd name="T50" fmla="*/ 404 w 596"/>
              <a:gd name="T51" fmla="*/ 673 h 6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6"/>
              <a:gd name="T79" fmla="*/ 0 h 674"/>
              <a:gd name="T80" fmla="*/ 596 w 596"/>
              <a:gd name="T81" fmla="*/ 674 h 6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6" h="674">
                <a:moveTo>
                  <a:pt x="0" y="141"/>
                </a:moveTo>
                <a:lnTo>
                  <a:pt x="53" y="117"/>
                </a:lnTo>
                <a:lnTo>
                  <a:pt x="83" y="73"/>
                </a:lnTo>
                <a:lnTo>
                  <a:pt x="141" y="58"/>
                </a:lnTo>
                <a:lnTo>
                  <a:pt x="185" y="58"/>
                </a:lnTo>
                <a:lnTo>
                  <a:pt x="229" y="44"/>
                </a:lnTo>
                <a:lnTo>
                  <a:pt x="273" y="15"/>
                </a:lnTo>
                <a:lnTo>
                  <a:pt x="317" y="0"/>
                </a:lnTo>
                <a:lnTo>
                  <a:pt x="361" y="0"/>
                </a:lnTo>
                <a:lnTo>
                  <a:pt x="419" y="0"/>
                </a:lnTo>
                <a:lnTo>
                  <a:pt x="463" y="29"/>
                </a:lnTo>
                <a:lnTo>
                  <a:pt x="492" y="73"/>
                </a:lnTo>
                <a:lnTo>
                  <a:pt x="536" y="102"/>
                </a:lnTo>
                <a:lnTo>
                  <a:pt x="551" y="146"/>
                </a:lnTo>
                <a:lnTo>
                  <a:pt x="580" y="190"/>
                </a:lnTo>
                <a:lnTo>
                  <a:pt x="595" y="234"/>
                </a:lnTo>
                <a:lnTo>
                  <a:pt x="595" y="278"/>
                </a:lnTo>
                <a:lnTo>
                  <a:pt x="595" y="322"/>
                </a:lnTo>
                <a:lnTo>
                  <a:pt x="595" y="366"/>
                </a:lnTo>
                <a:lnTo>
                  <a:pt x="595" y="410"/>
                </a:lnTo>
                <a:lnTo>
                  <a:pt x="580" y="454"/>
                </a:lnTo>
                <a:lnTo>
                  <a:pt x="551" y="512"/>
                </a:lnTo>
                <a:lnTo>
                  <a:pt x="522" y="556"/>
                </a:lnTo>
                <a:lnTo>
                  <a:pt x="492" y="600"/>
                </a:lnTo>
                <a:lnTo>
                  <a:pt x="448" y="629"/>
                </a:lnTo>
                <a:lnTo>
                  <a:pt x="404" y="67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5884" name="Freeform 44"/>
          <p:cNvSpPr>
            <a:spLocks/>
          </p:cNvSpPr>
          <p:nvPr/>
        </p:nvSpPr>
        <p:spPr bwMode="auto">
          <a:xfrm>
            <a:off x="5759450" y="3470275"/>
            <a:ext cx="1233488" cy="1511300"/>
          </a:xfrm>
          <a:custGeom>
            <a:avLst/>
            <a:gdLst>
              <a:gd name="T0" fmla="*/ 20 w 777"/>
              <a:gd name="T1" fmla="*/ 214 h 952"/>
              <a:gd name="T2" fmla="*/ 29 w 777"/>
              <a:gd name="T3" fmla="*/ 161 h 952"/>
              <a:gd name="T4" fmla="*/ 73 w 777"/>
              <a:gd name="T5" fmla="*/ 117 h 952"/>
              <a:gd name="T6" fmla="*/ 132 w 777"/>
              <a:gd name="T7" fmla="*/ 88 h 952"/>
              <a:gd name="T8" fmla="*/ 190 w 777"/>
              <a:gd name="T9" fmla="*/ 58 h 952"/>
              <a:gd name="T10" fmla="*/ 234 w 777"/>
              <a:gd name="T11" fmla="*/ 44 h 952"/>
              <a:gd name="T12" fmla="*/ 278 w 777"/>
              <a:gd name="T13" fmla="*/ 44 h 952"/>
              <a:gd name="T14" fmla="*/ 322 w 777"/>
              <a:gd name="T15" fmla="*/ 14 h 952"/>
              <a:gd name="T16" fmla="*/ 424 w 777"/>
              <a:gd name="T17" fmla="*/ 0 h 952"/>
              <a:gd name="T18" fmla="*/ 468 w 777"/>
              <a:gd name="T19" fmla="*/ 0 h 952"/>
              <a:gd name="T20" fmla="*/ 512 w 777"/>
              <a:gd name="T21" fmla="*/ 29 h 952"/>
              <a:gd name="T22" fmla="*/ 556 w 777"/>
              <a:gd name="T23" fmla="*/ 73 h 952"/>
              <a:gd name="T24" fmla="*/ 600 w 777"/>
              <a:gd name="T25" fmla="*/ 88 h 952"/>
              <a:gd name="T26" fmla="*/ 644 w 777"/>
              <a:gd name="T27" fmla="*/ 131 h 952"/>
              <a:gd name="T28" fmla="*/ 673 w 777"/>
              <a:gd name="T29" fmla="*/ 175 h 952"/>
              <a:gd name="T30" fmla="*/ 703 w 777"/>
              <a:gd name="T31" fmla="*/ 219 h 952"/>
              <a:gd name="T32" fmla="*/ 732 w 777"/>
              <a:gd name="T33" fmla="*/ 263 h 952"/>
              <a:gd name="T34" fmla="*/ 732 w 777"/>
              <a:gd name="T35" fmla="*/ 307 h 952"/>
              <a:gd name="T36" fmla="*/ 761 w 777"/>
              <a:gd name="T37" fmla="*/ 351 h 952"/>
              <a:gd name="T38" fmla="*/ 776 w 777"/>
              <a:gd name="T39" fmla="*/ 395 h 952"/>
              <a:gd name="T40" fmla="*/ 776 w 777"/>
              <a:gd name="T41" fmla="*/ 439 h 952"/>
              <a:gd name="T42" fmla="*/ 776 w 777"/>
              <a:gd name="T43" fmla="*/ 483 h 952"/>
              <a:gd name="T44" fmla="*/ 776 w 777"/>
              <a:gd name="T45" fmla="*/ 527 h 952"/>
              <a:gd name="T46" fmla="*/ 776 w 777"/>
              <a:gd name="T47" fmla="*/ 585 h 952"/>
              <a:gd name="T48" fmla="*/ 761 w 777"/>
              <a:gd name="T49" fmla="*/ 629 h 952"/>
              <a:gd name="T50" fmla="*/ 746 w 777"/>
              <a:gd name="T51" fmla="*/ 673 h 952"/>
              <a:gd name="T52" fmla="*/ 717 w 777"/>
              <a:gd name="T53" fmla="*/ 717 h 952"/>
              <a:gd name="T54" fmla="*/ 688 w 777"/>
              <a:gd name="T55" fmla="*/ 761 h 952"/>
              <a:gd name="T56" fmla="*/ 644 w 777"/>
              <a:gd name="T57" fmla="*/ 805 h 952"/>
              <a:gd name="T58" fmla="*/ 600 w 777"/>
              <a:gd name="T59" fmla="*/ 849 h 952"/>
              <a:gd name="T60" fmla="*/ 556 w 777"/>
              <a:gd name="T61" fmla="*/ 878 h 952"/>
              <a:gd name="T62" fmla="*/ 512 w 777"/>
              <a:gd name="T63" fmla="*/ 892 h 952"/>
              <a:gd name="T64" fmla="*/ 468 w 777"/>
              <a:gd name="T65" fmla="*/ 907 h 952"/>
              <a:gd name="T66" fmla="*/ 424 w 777"/>
              <a:gd name="T67" fmla="*/ 922 h 952"/>
              <a:gd name="T68" fmla="*/ 351 w 777"/>
              <a:gd name="T69" fmla="*/ 936 h 952"/>
              <a:gd name="T70" fmla="*/ 293 w 777"/>
              <a:gd name="T71" fmla="*/ 936 h 952"/>
              <a:gd name="T72" fmla="*/ 249 w 777"/>
              <a:gd name="T73" fmla="*/ 951 h 952"/>
              <a:gd name="T74" fmla="*/ 132 w 777"/>
              <a:gd name="T75" fmla="*/ 951 h 952"/>
              <a:gd name="T76" fmla="*/ 88 w 777"/>
              <a:gd name="T77" fmla="*/ 936 h 952"/>
              <a:gd name="T78" fmla="*/ 59 w 777"/>
              <a:gd name="T79" fmla="*/ 892 h 952"/>
              <a:gd name="T80" fmla="*/ 15 w 777"/>
              <a:gd name="T81" fmla="*/ 849 h 952"/>
              <a:gd name="T82" fmla="*/ 0 w 777"/>
              <a:gd name="T83" fmla="*/ 805 h 952"/>
              <a:gd name="T84" fmla="*/ 0 w 777"/>
              <a:gd name="T85" fmla="*/ 761 h 952"/>
              <a:gd name="T86" fmla="*/ 20 w 777"/>
              <a:gd name="T87" fmla="*/ 742 h 9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77"/>
              <a:gd name="T133" fmla="*/ 0 h 952"/>
              <a:gd name="T134" fmla="*/ 777 w 777"/>
              <a:gd name="T135" fmla="*/ 952 h 9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77" h="952">
                <a:moveTo>
                  <a:pt x="20" y="214"/>
                </a:moveTo>
                <a:lnTo>
                  <a:pt x="29" y="161"/>
                </a:lnTo>
                <a:lnTo>
                  <a:pt x="73" y="117"/>
                </a:lnTo>
                <a:lnTo>
                  <a:pt x="132" y="88"/>
                </a:lnTo>
                <a:lnTo>
                  <a:pt x="190" y="58"/>
                </a:lnTo>
                <a:lnTo>
                  <a:pt x="234" y="44"/>
                </a:lnTo>
                <a:lnTo>
                  <a:pt x="278" y="44"/>
                </a:lnTo>
                <a:lnTo>
                  <a:pt x="322" y="14"/>
                </a:lnTo>
                <a:lnTo>
                  <a:pt x="424" y="0"/>
                </a:lnTo>
                <a:lnTo>
                  <a:pt x="468" y="0"/>
                </a:lnTo>
                <a:lnTo>
                  <a:pt x="512" y="29"/>
                </a:lnTo>
                <a:lnTo>
                  <a:pt x="556" y="73"/>
                </a:lnTo>
                <a:lnTo>
                  <a:pt x="600" y="88"/>
                </a:lnTo>
                <a:lnTo>
                  <a:pt x="644" y="131"/>
                </a:lnTo>
                <a:lnTo>
                  <a:pt x="673" y="175"/>
                </a:lnTo>
                <a:lnTo>
                  <a:pt x="703" y="219"/>
                </a:lnTo>
                <a:lnTo>
                  <a:pt x="732" y="263"/>
                </a:lnTo>
                <a:lnTo>
                  <a:pt x="732" y="307"/>
                </a:lnTo>
                <a:lnTo>
                  <a:pt x="761" y="351"/>
                </a:lnTo>
                <a:lnTo>
                  <a:pt x="776" y="395"/>
                </a:lnTo>
                <a:lnTo>
                  <a:pt x="776" y="439"/>
                </a:lnTo>
                <a:lnTo>
                  <a:pt x="776" y="483"/>
                </a:lnTo>
                <a:lnTo>
                  <a:pt x="776" y="527"/>
                </a:lnTo>
                <a:lnTo>
                  <a:pt x="776" y="585"/>
                </a:lnTo>
                <a:lnTo>
                  <a:pt x="761" y="629"/>
                </a:lnTo>
                <a:lnTo>
                  <a:pt x="746" y="673"/>
                </a:lnTo>
                <a:lnTo>
                  <a:pt x="717" y="717"/>
                </a:lnTo>
                <a:lnTo>
                  <a:pt x="688" y="761"/>
                </a:lnTo>
                <a:lnTo>
                  <a:pt x="644" y="805"/>
                </a:lnTo>
                <a:lnTo>
                  <a:pt x="600" y="849"/>
                </a:lnTo>
                <a:lnTo>
                  <a:pt x="556" y="878"/>
                </a:lnTo>
                <a:lnTo>
                  <a:pt x="512" y="892"/>
                </a:lnTo>
                <a:lnTo>
                  <a:pt x="468" y="907"/>
                </a:lnTo>
                <a:lnTo>
                  <a:pt x="424" y="922"/>
                </a:lnTo>
                <a:lnTo>
                  <a:pt x="351" y="936"/>
                </a:lnTo>
                <a:lnTo>
                  <a:pt x="293" y="936"/>
                </a:lnTo>
                <a:lnTo>
                  <a:pt x="249" y="951"/>
                </a:lnTo>
                <a:lnTo>
                  <a:pt x="132" y="951"/>
                </a:lnTo>
                <a:lnTo>
                  <a:pt x="88" y="936"/>
                </a:lnTo>
                <a:lnTo>
                  <a:pt x="59" y="892"/>
                </a:lnTo>
                <a:lnTo>
                  <a:pt x="15" y="849"/>
                </a:lnTo>
                <a:lnTo>
                  <a:pt x="0" y="805"/>
                </a:lnTo>
                <a:lnTo>
                  <a:pt x="0" y="761"/>
                </a:lnTo>
                <a:lnTo>
                  <a:pt x="20" y="74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5885" name="Freeform 45"/>
          <p:cNvSpPr>
            <a:spLocks/>
          </p:cNvSpPr>
          <p:nvPr/>
        </p:nvSpPr>
        <p:spPr bwMode="auto">
          <a:xfrm>
            <a:off x="4900613" y="3810000"/>
            <a:ext cx="906462" cy="1171575"/>
          </a:xfrm>
          <a:custGeom>
            <a:avLst/>
            <a:gdLst>
              <a:gd name="T0" fmla="*/ 129 w 571"/>
              <a:gd name="T1" fmla="*/ 0 h 738"/>
              <a:gd name="T2" fmla="*/ 73 w 571"/>
              <a:gd name="T3" fmla="*/ 35 h 738"/>
              <a:gd name="T4" fmla="*/ 44 w 571"/>
              <a:gd name="T5" fmla="*/ 93 h 738"/>
              <a:gd name="T6" fmla="*/ 29 w 571"/>
              <a:gd name="T7" fmla="*/ 137 h 738"/>
              <a:gd name="T8" fmla="*/ 14 w 571"/>
              <a:gd name="T9" fmla="*/ 181 h 738"/>
              <a:gd name="T10" fmla="*/ 0 w 571"/>
              <a:gd name="T11" fmla="*/ 225 h 738"/>
              <a:gd name="T12" fmla="*/ 0 w 571"/>
              <a:gd name="T13" fmla="*/ 269 h 738"/>
              <a:gd name="T14" fmla="*/ 0 w 571"/>
              <a:gd name="T15" fmla="*/ 313 h 738"/>
              <a:gd name="T16" fmla="*/ 0 w 571"/>
              <a:gd name="T17" fmla="*/ 371 h 738"/>
              <a:gd name="T18" fmla="*/ 0 w 571"/>
              <a:gd name="T19" fmla="*/ 415 h 738"/>
              <a:gd name="T20" fmla="*/ 14 w 571"/>
              <a:gd name="T21" fmla="*/ 474 h 738"/>
              <a:gd name="T22" fmla="*/ 14 w 571"/>
              <a:gd name="T23" fmla="*/ 532 h 738"/>
              <a:gd name="T24" fmla="*/ 29 w 571"/>
              <a:gd name="T25" fmla="*/ 576 h 738"/>
              <a:gd name="T26" fmla="*/ 44 w 571"/>
              <a:gd name="T27" fmla="*/ 620 h 738"/>
              <a:gd name="T28" fmla="*/ 73 w 571"/>
              <a:gd name="T29" fmla="*/ 664 h 738"/>
              <a:gd name="T30" fmla="*/ 102 w 571"/>
              <a:gd name="T31" fmla="*/ 708 h 738"/>
              <a:gd name="T32" fmla="*/ 146 w 571"/>
              <a:gd name="T33" fmla="*/ 737 h 738"/>
              <a:gd name="T34" fmla="*/ 190 w 571"/>
              <a:gd name="T35" fmla="*/ 737 h 738"/>
              <a:gd name="T36" fmla="*/ 248 w 571"/>
              <a:gd name="T37" fmla="*/ 737 h 738"/>
              <a:gd name="T38" fmla="*/ 336 w 571"/>
              <a:gd name="T39" fmla="*/ 737 h 738"/>
              <a:gd name="T40" fmla="*/ 380 w 571"/>
              <a:gd name="T41" fmla="*/ 737 h 738"/>
              <a:gd name="T42" fmla="*/ 424 w 571"/>
              <a:gd name="T43" fmla="*/ 722 h 738"/>
              <a:gd name="T44" fmla="*/ 468 w 571"/>
              <a:gd name="T45" fmla="*/ 693 h 738"/>
              <a:gd name="T46" fmla="*/ 512 w 571"/>
              <a:gd name="T47" fmla="*/ 664 h 738"/>
              <a:gd name="T48" fmla="*/ 541 w 571"/>
              <a:gd name="T49" fmla="*/ 620 h 738"/>
              <a:gd name="T50" fmla="*/ 570 w 571"/>
              <a:gd name="T51" fmla="*/ 576 h 7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1"/>
              <a:gd name="T79" fmla="*/ 0 h 738"/>
              <a:gd name="T80" fmla="*/ 571 w 571"/>
              <a:gd name="T81" fmla="*/ 738 h 7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1" h="738">
                <a:moveTo>
                  <a:pt x="129" y="0"/>
                </a:moveTo>
                <a:lnTo>
                  <a:pt x="73" y="35"/>
                </a:lnTo>
                <a:lnTo>
                  <a:pt x="44" y="93"/>
                </a:lnTo>
                <a:lnTo>
                  <a:pt x="29" y="137"/>
                </a:lnTo>
                <a:lnTo>
                  <a:pt x="14" y="181"/>
                </a:lnTo>
                <a:lnTo>
                  <a:pt x="0" y="225"/>
                </a:lnTo>
                <a:lnTo>
                  <a:pt x="0" y="269"/>
                </a:lnTo>
                <a:lnTo>
                  <a:pt x="0" y="313"/>
                </a:lnTo>
                <a:lnTo>
                  <a:pt x="0" y="371"/>
                </a:lnTo>
                <a:lnTo>
                  <a:pt x="0" y="415"/>
                </a:lnTo>
                <a:lnTo>
                  <a:pt x="14" y="474"/>
                </a:lnTo>
                <a:lnTo>
                  <a:pt x="14" y="532"/>
                </a:lnTo>
                <a:lnTo>
                  <a:pt x="29" y="576"/>
                </a:lnTo>
                <a:lnTo>
                  <a:pt x="44" y="620"/>
                </a:lnTo>
                <a:lnTo>
                  <a:pt x="73" y="664"/>
                </a:lnTo>
                <a:lnTo>
                  <a:pt x="102" y="708"/>
                </a:lnTo>
                <a:lnTo>
                  <a:pt x="146" y="737"/>
                </a:lnTo>
                <a:lnTo>
                  <a:pt x="190" y="737"/>
                </a:lnTo>
                <a:lnTo>
                  <a:pt x="248" y="737"/>
                </a:lnTo>
                <a:lnTo>
                  <a:pt x="336" y="737"/>
                </a:lnTo>
                <a:lnTo>
                  <a:pt x="380" y="737"/>
                </a:lnTo>
                <a:lnTo>
                  <a:pt x="424" y="722"/>
                </a:lnTo>
                <a:lnTo>
                  <a:pt x="468" y="693"/>
                </a:lnTo>
                <a:lnTo>
                  <a:pt x="512" y="664"/>
                </a:lnTo>
                <a:lnTo>
                  <a:pt x="541" y="620"/>
                </a:lnTo>
                <a:lnTo>
                  <a:pt x="570" y="57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5886" name="Rectangle 46"/>
          <p:cNvSpPr>
            <a:spLocks noChangeArrowheads="1"/>
          </p:cNvSpPr>
          <p:nvPr/>
        </p:nvSpPr>
        <p:spPr bwMode="auto">
          <a:xfrm>
            <a:off x="4938713" y="3414713"/>
            <a:ext cx="265112" cy="454025"/>
          </a:xfrm>
          <a:prstGeom prst="rect">
            <a:avLst/>
          </a:prstGeom>
          <a:noFill/>
          <a:ln w="12700">
            <a:noFill/>
            <a:miter lim="800000"/>
            <a:headEnd/>
            <a:tailEnd/>
          </a:ln>
        </p:spPr>
        <p:txBody>
          <a:bodyPr wrap="none" lIns="90488" tIns="44450" rIns="90488" bIns="44450">
            <a:spAutoFit/>
          </a:bodyPr>
          <a:lstStyle/>
          <a:p>
            <a:r>
              <a:rPr lang="en-US" altLang="zh-TW" i="1"/>
              <a:t>j</a:t>
            </a:r>
          </a:p>
        </p:txBody>
      </p:sp>
      <p:sp>
        <p:nvSpPr>
          <p:cNvPr id="35887" name="Rectangle 47"/>
          <p:cNvSpPr>
            <a:spLocks noChangeArrowheads="1"/>
          </p:cNvSpPr>
          <p:nvPr/>
        </p:nvSpPr>
        <p:spPr bwMode="auto">
          <a:xfrm>
            <a:off x="5548313" y="33385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35888" name="Rectangle 48"/>
          <p:cNvSpPr>
            <a:spLocks noChangeArrowheads="1"/>
          </p:cNvSpPr>
          <p:nvPr/>
        </p:nvSpPr>
        <p:spPr bwMode="auto">
          <a:xfrm>
            <a:off x="6386513" y="37195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35889" name="Rectangle 49"/>
          <p:cNvSpPr>
            <a:spLocks noChangeArrowheads="1"/>
          </p:cNvSpPr>
          <p:nvPr/>
        </p:nvSpPr>
        <p:spPr bwMode="auto">
          <a:xfrm>
            <a:off x="5091113" y="44815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35890" name="Rectangle 50"/>
          <p:cNvSpPr>
            <a:spLocks noChangeArrowheads="1"/>
          </p:cNvSpPr>
          <p:nvPr/>
        </p:nvSpPr>
        <p:spPr bwMode="auto">
          <a:xfrm>
            <a:off x="5853113" y="44815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35891" name="Rectangle 51"/>
          <p:cNvSpPr>
            <a:spLocks noChangeArrowheads="1"/>
          </p:cNvSpPr>
          <p:nvPr/>
        </p:nvSpPr>
        <p:spPr bwMode="auto">
          <a:xfrm>
            <a:off x="6462713" y="4405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35892" name="Oval 52"/>
          <p:cNvSpPr>
            <a:spLocks noChangeArrowheads="1"/>
          </p:cNvSpPr>
          <p:nvPr/>
        </p:nvSpPr>
        <p:spPr bwMode="auto">
          <a:xfrm>
            <a:off x="5949950" y="4273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93" name="Oval 53"/>
          <p:cNvSpPr>
            <a:spLocks noChangeArrowheads="1"/>
          </p:cNvSpPr>
          <p:nvPr/>
        </p:nvSpPr>
        <p:spPr bwMode="auto">
          <a:xfrm>
            <a:off x="5721350" y="5264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94" name="Oval 54"/>
          <p:cNvSpPr>
            <a:spLocks noChangeArrowheads="1"/>
          </p:cNvSpPr>
          <p:nvPr/>
        </p:nvSpPr>
        <p:spPr bwMode="auto">
          <a:xfrm>
            <a:off x="5340350" y="4883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95" name="Oval 55"/>
          <p:cNvSpPr>
            <a:spLocks noChangeArrowheads="1"/>
          </p:cNvSpPr>
          <p:nvPr/>
        </p:nvSpPr>
        <p:spPr bwMode="auto">
          <a:xfrm>
            <a:off x="6330950" y="4197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896" name="Freeform 56"/>
          <p:cNvSpPr>
            <a:spLocks/>
          </p:cNvSpPr>
          <p:nvPr/>
        </p:nvSpPr>
        <p:spPr bwMode="auto">
          <a:xfrm>
            <a:off x="4591050" y="3790950"/>
            <a:ext cx="1790700" cy="1651000"/>
          </a:xfrm>
          <a:custGeom>
            <a:avLst/>
            <a:gdLst>
              <a:gd name="T0" fmla="*/ 324 w 1128"/>
              <a:gd name="T1" fmla="*/ 12 h 1040"/>
              <a:gd name="T2" fmla="*/ 278 w 1128"/>
              <a:gd name="T3" fmla="*/ 0 h 1040"/>
              <a:gd name="T4" fmla="*/ 234 w 1128"/>
              <a:gd name="T5" fmla="*/ 15 h 1040"/>
              <a:gd name="T6" fmla="*/ 176 w 1128"/>
              <a:gd name="T7" fmla="*/ 30 h 1040"/>
              <a:gd name="T8" fmla="*/ 117 w 1128"/>
              <a:gd name="T9" fmla="*/ 59 h 1040"/>
              <a:gd name="T10" fmla="*/ 73 w 1128"/>
              <a:gd name="T11" fmla="*/ 103 h 1040"/>
              <a:gd name="T12" fmla="*/ 44 w 1128"/>
              <a:gd name="T13" fmla="*/ 147 h 1040"/>
              <a:gd name="T14" fmla="*/ 30 w 1128"/>
              <a:gd name="T15" fmla="*/ 191 h 1040"/>
              <a:gd name="T16" fmla="*/ 0 w 1128"/>
              <a:gd name="T17" fmla="*/ 264 h 1040"/>
              <a:gd name="T18" fmla="*/ 0 w 1128"/>
              <a:gd name="T19" fmla="*/ 322 h 1040"/>
              <a:gd name="T20" fmla="*/ 0 w 1128"/>
              <a:gd name="T21" fmla="*/ 381 h 1040"/>
              <a:gd name="T22" fmla="*/ 0 w 1128"/>
              <a:gd name="T23" fmla="*/ 425 h 1040"/>
              <a:gd name="T24" fmla="*/ 0 w 1128"/>
              <a:gd name="T25" fmla="*/ 469 h 1040"/>
              <a:gd name="T26" fmla="*/ 0 w 1128"/>
              <a:gd name="T27" fmla="*/ 527 h 1040"/>
              <a:gd name="T28" fmla="*/ 0 w 1128"/>
              <a:gd name="T29" fmla="*/ 571 h 1040"/>
              <a:gd name="T30" fmla="*/ 15 w 1128"/>
              <a:gd name="T31" fmla="*/ 615 h 1040"/>
              <a:gd name="T32" fmla="*/ 30 w 1128"/>
              <a:gd name="T33" fmla="*/ 659 h 1040"/>
              <a:gd name="T34" fmla="*/ 44 w 1128"/>
              <a:gd name="T35" fmla="*/ 703 h 1040"/>
              <a:gd name="T36" fmla="*/ 73 w 1128"/>
              <a:gd name="T37" fmla="*/ 747 h 1040"/>
              <a:gd name="T38" fmla="*/ 88 w 1128"/>
              <a:gd name="T39" fmla="*/ 791 h 1040"/>
              <a:gd name="T40" fmla="*/ 132 w 1128"/>
              <a:gd name="T41" fmla="*/ 849 h 1040"/>
              <a:gd name="T42" fmla="*/ 176 w 1128"/>
              <a:gd name="T43" fmla="*/ 893 h 1040"/>
              <a:gd name="T44" fmla="*/ 205 w 1128"/>
              <a:gd name="T45" fmla="*/ 937 h 1040"/>
              <a:gd name="T46" fmla="*/ 249 w 1128"/>
              <a:gd name="T47" fmla="*/ 966 h 1040"/>
              <a:gd name="T48" fmla="*/ 293 w 1128"/>
              <a:gd name="T49" fmla="*/ 981 h 1040"/>
              <a:gd name="T50" fmla="*/ 337 w 1128"/>
              <a:gd name="T51" fmla="*/ 1010 h 1040"/>
              <a:gd name="T52" fmla="*/ 381 w 1128"/>
              <a:gd name="T53" fmla="*/ 1025 h 1040"/>
              <a:gd name="T54" fmla="*/ 439 w 1128"/>
              <a:gd name="T55" fmla="*/ 1039 h 1040"/>
              <a:gd name="T56" fmla="*/ 498 w 1128"/>
              <a:gd name="T57" fmla="*/ 1039 h 1040"/>
              <a:gd name="T58" fmla="*/ 556 w 1128"/>
              <a:gd name="T59" fmla="*/ 1039 h 1040"/>
              <a:gd name="T60" fmla="*/ 615 w 1128"/>
              <a:gd name="T61" fmla="*/ 1039 h 1040"/>
              <a:gd name="T62" fmla="*/ 673 w 1128"/>
              <a:gd name="T63" fmla="*/ 1025 h 1040"/>
              <a:gd name="T64" fmla="*/ 732 w 1128"/>
              <a:gd name="T65" fmla="*/ 995 h 1040"/>
              <a:gd name="T66" fmla="*/ 849 w 1128"/>
              <a:gd name="T67" fmla="*/ 952 h 1040"/>
              <a:gd name="T68" fmla="*/ 893 w 1128"/>
              <a:gd name="T69" fmla="*/ 922 h 1040"/>
              <a:gd name="T70" fmla="*/ 952 w 1128"/>
              <a:gd name="T71" fmla="*/ 878 h 1040"/>
              <a:gd name="T72" fmla="*/ 981 w 1128"/>
              <a:gd name="T73" fmla="*/ 834 h 1040"/>
              <a:gd name="T74" fmla="*/ 1025 w 1128"/>
              <a:gd name="T75" fmla="*/ 776 h 1040"/>
              <a:gd name="T76" fmla="*/ 1054 w 1128"/>
              <a:gd name="T77" fmla="*/ 732 h 1040"/>
              <a:gd name="T78" fmla="*/ 1098 w 1128"/>
              <a:gd name="T79" fmla="*/ 688 h 1040"/>
              <a:gd name="T80" fmla="*/ 1112 w 1128"/>
              <a:gd name="T81" fmla="*/ 644 h 1040"/>
              <a:gd name="T82" fmla="*/ 1127 w 1128"/>
              <a:gd name="T83" fmla="*/ 600 h 1040"/>
              <a:gd name="T84" fmla="*/ 1127 w 1128"/>
              <a:gd name="T85" fmla="*/ 556 h 104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28"/>
              <a:gd name="T130" fmla="*/ 0 h 1040"/>
              <a:gd name="T131" fmla="*/ 1128 w 1128"/>
              <a:gd name="T132" fmla="*/ 1040 h 104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28" h="1040">
                <a:moveTo>
                  <a:pt x="324" y="12"/>
                </a:moveTo>
                <a:lnTo>
                  <a:pt x="278" y="0"/>
                </a:lnTo>
                <a:lnTo>
                  <a:pt x="234" y="15"/>
                </a:lnTo>
                <a:lnTo>
                  <a:pt x="176" y="30"/>
                </a:lnTo>
                <a:lnTo>
                  <a:pt x="117" y="59"/>
                </a:lnTo>
                <a:lnTo>
                  <a:pt x="73" y="103"/>
                </a:lnTo>
                <a:lnTo>
                  <a:pt x="44" y="147"/>
                </a:lnTo>
                <a:lnTo>
                  <a:pt x="30" y="191"/>
                </a:lnTo>
                <a:lnTo>
                  <a:pt x="0" y="264"/>
                </a:lnTo>
                <a:lnTo>
                  <a:pt x="0" y="322"/>
                </a:lnTo>
                <a:lnTo>
                  <a:pt x="0" y="381"/>
                </a:lnTo>
                <a:lnTo>
                  <a:pt x="0" y="425"/>
                </a:lnTo>
                <a:lnTo>
                  <a:pt x="0" y="469"/>
                </a:lnTo>
                <a:lnTo>
                  <a:pt x="0" y="527"/>
                </a:lnTo>
                <a:lnTo>
                  <a:pt x="0" y="571"/>
                </a:lnTo>
                <a:lnTo>
                  <a:pt x="15" y="615"/>
                </a:lnTo>
                <a:lnTo>
                  <a:pt x="30" y="659"/>
                </a:lnTo>
                <a:lnTo>
                  <a:pt x="44" y="703"/>
                </a:lnTo>
                <a:lnTo>
                  <a:pt x="73" y="747"/>
                </a:lnTo>
                <a:lnTo>
                  <a:pt x="88" y="791"/>
                </a:lnTo>
                <a:lnTo>
                  <a:pt x="132" y="849"/>
                </a:lnTo>
                <a:lnTo>
                  <a:pt x="176" y="893"/>
                </a:lnTo>
                <a:lnTo>
                  <a:pt x="205" y="937"/>
                </a:lnTo>
                <a:lnTo>
                  <a:pt x="249" y="966"/>
                </a:lnTo>
                <a:lnTo>
                  <a:pt x="293" y="981"/>
                </a:lnTo>
                <a:lnTo>
                  <a:pt x="337" y="1010"/>
                </a:lnTo>
                <a:lnTo>
                  <a:pt x="381" y="1025"/>
                </a:lnTo>
                <a:lnTo>
                  <a:pt x="439" y="1039"/>
                </a:lnTo>
                <a:lnTo>
                  <a:pt x="498" y="1039"/>
                </a:lnTo>
                <a:lnTo>
                  <a:pt x="556" y="1039"/>
                </a:lnTo>
                <a:lnTo>
                  <a:pt x="615" y="1039"/>
                </a:lnTo>
                <a:lnTo>
                  <a:pt x="673" y="1025"/>
                </a:lnTo>
                <a:lnTo>
                  <a:pt x="732" y="995"/>
                </a:lnTo>
                <a:lnTo>
                  <a:pt x="849" y="952"/>
                </a:lnTo>
                <a:lnTo>
                  <a:pt x="893" y="922"/>
                </a:lnTo>
                <a:lnTo>
                  <a:pt x="952" y="878"/>
                </a:lnTo>
                <a:lnTo>
                  <a:pt x="981" y="834"/>
                </a:lnTo>
                <a:lnTo>
                  <a:pt x="1025" y="776"/>
                </a:lnTo>
                <a:lnTo>
                  <a:pt x="1054" y="732"/>
                </a:lnTo>
                <a:lnTo>
                  <a:pt x="1098" y="688"/>
                </a:lnTo>
                <a:lnTo>
                  <a:pt x="1112" y="644"/>
                </a:lnTo>
                <a:lnTo>
                  <a:pt x="1127" y="600"/>
                </a:lnTo>
                <a:lnTo>
                  <a:pt x="1127" y="556"/>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5897" name="Rectangle 57"/>
          <p:cNvSpPr>
            <a:spLocks noChangeArrowheads="1"/>
          </p:cNvSpPr>
          <p:nvPr/>
        </p:nvSpPr>
        <p:spPr bwMode="auto">
          <a:xfrm>
            <a:off x="5700713" y="53959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35898" name="Rectangle 58"/>
          <p:cNvSpPr>
            <a:spLocks noChangeArrowheads="1"/>
          </p:cNvSpPr>
          <p:nvPr/>
        </p:nvSpPr>
        <p:spPr bwMode="auto">
          <a:xfrm>
            <a:off x="5243513" y="49387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
        <p:nvSpPr>
          <p:cNvPr id="35899" name="Rectangle 59"/>
          <p:cNvSpPr>
            <a:spLocks noChangeArrowheads="1"/>
          </p:cNvSpPr>
          <p:nvPr/>
        </p:nvSpPr>
        <p:spPr bwMode="auto">
          <a:xfrm>
            <a:off x="6386513" y="41005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35900" name="Rectangle 60"/>
          <p:cNvSpPr>
            <a:spLocks noChangeArrowheads="1"/>
          </p:cNvSpPr>
          <p:nvPr/>
        </p:nvSpPr>
        <p:spPr bwMode="auto">
          <a:xfrm>
            <a:off x="6081713" y="4176713"/>
            <a:ext cx="265112" cy="454025"/>
          </a:xfrm>
          <a:prstGeom prst="rect">
            <a:avLst/>
          </a:prstGeom>
          <a:noFill/>
          <a:ln w="12700">
            <a:noFill/>
            <a:miter lim="800000"/>
            <a:headEnd/>
            <a:tailEnd/>
          </a:ln>
        </p:spPr>
        <p:txBody>
          <a:bodyPr wrap="none" lIns="90488" tIns="44450" rIns="90488" bIns="44450">
            <a:spAutoFit/>
          </a:bodyPr>
          <a:lstStyle/>
          <a:p>
            <a:r>
              <a:rPr lang="en-US" altLang="zh-TW" i="1"/>
              <a:t>i</a:t>
            </a:r>
          </a:p>
        </p:txBody>
      </p:sp>
      <p:sp>
        <p:nvSpPr>
          <p:cNvPr id="35901" name="Rectangle 61"/>
          <p:cNvSpPr>
            <a:spLocks noChangeArrowheads="1"/>
          </p:cNvSpPr>
          <p:nvPr/>
        </p:nvSpPr>
        <p:spPr bwMode="auto">
          <a:xfrm>
            <a:off x="1966913" y="5700713"/>
            <a:ext cx="3632200" cy="454025"/>
          </a:xfrm>
          <a:prstGeom prst="rect">
            <a:avLst/>
          </a:prstGeom>
          <a:noFill/>
          <a:ln w="12700">
            <a:noFill/>
            <a:miter lim="800000"/>
            <a:headEnd/>
            <a:tailEnd/>
          </a:ln>
        </p:spPr>
        <p:txBody>
          <a:bodyPr wrap="none" lIns="90488" tIns="44450" rIns="90488" bIns="44450">
            <a:spAutoFit/>
          </a:bodyPr>
          <a:lstStyle/>
          <a:p>
            <a:r>
              <a:rPr lang="en-US" altLang="zh-TW"/>
              <a:t>Petersen graph is nonplanar.</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36868" name="Rectangle 4"/>
          <p:cNvSpPr>
            <a:spLocks noChangeArrowheads="1"/>
          </p:cNvSpPr>
          <p:nvPr/>
        </p:nvSpPr>
        <p:spPr bwMode="auto">
          <a:xfrm>
            <a:off x="1454150" y="1454150"/>
            <a:ext cx="1739900" cy="1511300"/>
          </a:xfrm>
          <a:prstGeom prst="rect">
            <a:avLst/>
          </a:prstGeom>
          <a:noFill/>
          <a:ln w="12700">
            <a:solidFill>
              <a:schemeClr val="tx1"/>
            </a:solidFill>
            <a:miter lim="800000"/>
            <a:headEnd/>
            <a:tailEnd/>
          </a:ln>
        </p:spPr>
        <p:txBody>
          <a:bodyPr wrap="none" anchor="ctr"/>
          <a:lstStyle/>
          <a:p>
            <a:endParaRPr lang="en-US"/>
          </a:p>
        </p:txBody>
      </p:sp>
      <p:sp>
        <p:nvSpPr>
          <p:cNvPr id="36869" name="Line 5"/>
          <p:cNvSpPr>
            <a:spLocks noChangeShapeType="1"/>
          </p:cNvSpPr>
          <p:nvPr/>
        </p:nvSpPr>
        <p:spPr bwMode="auto">
          <a:xfrm>
            <a:off x="1454150" y="1454150"/>
            <a:ext cx="1739900" cy="1511300"/>
          </a:xfrm>
          <a:prstGeom prst="line">
            <a:avLst/>
          </a:prstGeom>
          <a:noFill/>
          <a:ln w="12700">
            <a:solidFill>
              <a:schemeClr val="tx1"/>
            </a:solidFill>
            <a:round/>
            <a:headEnd/>
            <a:tailEnd/>
          </a:ln>
        </p:spPr>
        <p:txBody>
          <a:bodyPr wrap="none" anchor="ctr"/>
          <a:lstStyle/>
          <a:p>
            <a:endParaRPr lang="en-US"/>
          </a:p>
        </p:txBody>
      </p:sp>
      <p:sp>
        <p:nvSpPr>
          <p:cNvPr id="36870" name="Freeform 6"/>
          <p:cNvSpPr>
            <a:spLocks/>
          </p:cNvSpPr>
          <p:nvPr/>
        </p:nvSpPr>
        <p:spPr bwMode="auto">
          <a:xfrm>
            <a:off x="1447800" y="1447800"/>
            <a:ext cx="2106613" cy="2052638"/>
          </a:xfrm>
          <a:custGeom>
            <a:avLst/>
            <a:gdLst>
              <a:gd name="T0" fmla="*/ 1104 w 1327"/>
              <a:gd name="T1" fmla="*/ 0 h 1293"/>
              <a:gd name="T2" fmla="*/ 1150 w 1327"/>
              <a:gd name="T3" fmla="*/ 19 h 1293"/>
              <a:gd name="T4" fmla="*/ 1165 w 1327"/>
              <a:gd name="T5" fmla="*/ 63 h 1293"/>
              <a:gd name="T6" fmla="*/ 1180 w 1327"/>
              <a:gd name="T7" fmla="*/ 107 h 1293"/>
              <a:gd name="T8" fmla="*/ 1209 w 1327"/>
              <a:gd name="T9" fmla="*/ 151 h 1293"/>
              <a:gd name="T10" fmla="*/ 1223 w 1327"/>
              <a:gd name="T11" fmla="*/ 195 h 1293"/>
              <a:gd name="T12" fmla="*/ 1238 w 1327"/>
              <a:gd name="T13" fmla="*/ 239 h 1293"/>
              <a:gd name="T14" fmla="*/ 1238 w 1327"/>
              <a:gd name="T15" fmla="*/ 283 h 1293"/>
              <a:gd name="T16" fmla="*/ 1253 w 1327"/>
              <a:gd name="T17" fmla="*/ 327 h 1293"/>
              <a:gd name="T18" fmla="*/ 1267 w 1327"/>
              <a:gd name="T19" fmla="*/ 371 h 1293"/>
              <a:gd name="T20" fmla="*/ 1282 w 1327"/>
              <a:gd name="T21" fmla="*/ 429 h 1293"/>
              <a:gd name="T22" fmla="*/ 1282 w 1327"/>
              <a:gd name="T23" fmla="*/ 473 h 1293"/>
              <a:gd name="T24" fmla="*/ 1282 w 1327"/>
              <a:gd name="T25" fmla="*/ 517 h 1293"/>
              <a:gd name="T26" fmla="*/ 1282 w 1327"/>
              <a:gd name="T27" fmla="*/ 561 h 1293"/>
              <a:gd name="T28" fmla="*/ 1297 w 1327"/>
              <a:gd name="T29" fmla="*/ 605 h 1293"/>
              <a:gd name="T30" fmla="*/ 1297 w 1327"/>
              <a:gd name="T31" fmla="*/ 649 h 1293"/>
              <a:gd name="T32" fmla="*/ 1297 w 1327"/>
              <a:gd name="T33" fmla="*/ 707 h 1293"/>
              <a:gd name="T34" fmla="*/ 1297 w 1327"/>
              <a:gd name="T35" fmla="*/ 751 h 1293"/>
              <a:gd name="T36" fmla="*/ 1311 w 1327"/>
              <a:gd name="T37" fmla="*/ 795 h 1293"/>
              <a:gd name="T38" fmla="*/ 1326 w 1327"/>
              <a:gd name="T39" fmla="*/ 839 h 1293"/>
              <a:gd name="T40" fmla="*/ 1326 w 1327"/>
              <a:gd name="T41" fmla="*/ 883 h 1293"/>
              <a:gd name="T42" fmla="*/ 1326 w 1327"/>
              <a:gd name="T43" fmla="*/ 927 h 1293"/>
              <a:gd name="T44" fmla="*/ 1326 w 1327"/>
              <a:gd name="T45" fmla="*/ 985 h 1293"/>
              <a:gd name="T46" fmla="*/ 1326 w 1327"/>
              <a:gd name="T47" fmla="*/ 1029 h 1293"/>
              <a:gd name="T48" fmla="*/ 1326 w 1327"/>
              <a:gd name="T49" fmla="*/ 1073 h 1293"/>
              <a:gd name="T50" fmla="*/ 1311 w 1327"/>
              <a:gd name="T51" fmla="*/ 1117 h 1293"/>
              <a:gd name="T52" fmla="*/ 1297 w 1327"/>
              <a:gd name="T53" fmla="*/ 1161 h 1293"/>
              <a:gd name="T54" fmla="*/ 1253 w 1327"/>
              <a:gd name="T55" fmla="*/ 1175 h 1293"/>
              <a:gd name="T56" fmla="*/ 1209 w 1327"/>
              <a:gd name="T57" fmla="*/ 1219 h 1293"/>
              <a:gd name="T58" fmla="*/ 1165 w 1327"/>
              <a:gd name="T59" fmla="*/ 1234 h 1293"/>
              <a:gd name="T60" fmla="*/ 1048 w 1327"/>
              <a:gd name="T61" fmla="*/ 1263 h 1293"/>
              <a:gd name="T62" fmla="*/ 931 w 1327"/>
              <a:gd name="T63" fmla="*/ 1278 h 1293"/>
              <a:gd name="T64" fmla="*/ 843 w 1327"/>
              <a:gd name="T65" fmla="*/ 1292 h 1293"/>
              <a:gd name="T66" fmla="*/ 784 w 1327"/>
              <a:gd name="T67" fmla="*/ 1292 h 1293"/>
              <a:gd name="T68" fmla="*/ 740 w 1327"/>
              <a:gd name="T69" fmla="*/ 1292 h 1293"/>
              <a:gd name="T70" fmla="*/ 623 w 1327"/>
              <a:gd name="T71" fmla="*/ 1292 h 1293"/>
              <a:gd name="T72" fmla="*/ 565 w 1327"/>
              <a:gd name="T73" fmla="*/ 1292 h 1293"/>
              <a:gd name="T74" fmla="*/ 521 w 1327"/>
              <a:gd name="T75" fmla="*/ 1292 h 1293"/>
              <a:gd name="T76" fmla="*/ 477 w 1327"/>
              <a:gd name="T77" fmla="*/ 1292 h 1293"/>
              <a:gd name="T78" fmla="*/ 433 w 1327"/>
              <a:gd name="T79" fmla="*/ 1278 h 1293"/>
              <a:gd name="T80" fmla="*/ 389 w 1327"/>
              <a:gd name="T81" fmla="*/ 1263 h 1293"/>
              <a:gd name="T82" fmla="*/ 345 w 1327"/>
              <a:gd name="T83" fmla="*/ 1234 h 1293"/>
              <a:gd name="T84" fmla="*/ 287 w 1327"/>
              <a:gd name="T85" fmla="*/ 1205 h 1293"/>
              <a:gd name="T86" fmla="*/ 243 w 1327"/>
              <a:gd name="T87" fmla="*/ 1175 h 1293"/>
              <a:gd name="T88" fmla="*/ 199 w 1327"/>
              <a:gd name="T89" fmla="*/ 1146 h 1293"/>
              <a:gd name="T90" fmla="*/ 155 w 1327"/>
              <a:gd name="T91" fmla="*/ 1132 h 1293"/>
              <a:gd name="T92" fmla="*/ 111 w 1327"/>
              <a:gd name="T93" fmla="*/ 1102 h 1293"/>
              <a:gd name="T94" fmla="*/ 67 w 1327"/>
              <a:gd name="T95" fmla="*/ 1073 h 1293"/>
              <a:gd name="T96" fmla="*/ 38 w 1327"/>
              <a:gd name="T97" fmla="*/ 1029 h 1293"/>
              <a:gd name="T98" fmla="*/ 9 w 1327"/>
              <a:gd name="T99" fmla="*/ 985 h 1293"/>
              <a:gd name="T100" fmla="*/ 0 w 1327"/>
              <a:gd name="T101" fmla="*/ 960 h 1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27"/>
              <a:gd name="T154" fmla="*/ 0 h 1293"/>
              <a:gd name="T155" fmla="*/ 1327 w 1327"/>
              <a:gd name="T156" fmla="*/ 1293 h 129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27" h="1293">
                <a:moveTo>
                  <a:pt x="1104" y="0"/>
                </a:moveTo>
                <a:lnTo>
                  <a:pt x="1150" y="19"/>
                </a:lnTo>
                <a:lnTo>
                  <a:pt x="1165" y="63"/>
                </a:lnTo>
                <a:lnTo>
                  <a:pt x="1180" y="107"/>
                </a:lnTo>
                <a:lnTo>
                  <a:pt x="1209" y="151"/>
                </a:lnTo>
                <a:lnTo>
                  <a:pt x="1223" y="195"/>
                </a:lnTo>
                <a:lnTo>
                  <a:pt x="1238" y="239"/>
                </a:lnTo>
                <a:lnTo>
                  <a:pt x="1238" y="283"/>
                </a:lnTo>
                <a:lnTo>
                  <a:pt x="1253" y="327"/>
                </a:lnTo>
                <a:lnTo>
                  <a:pt x="1267" y="371"/>
                </a:lnTo>
                <a:lnTo>
                  <a:pt x="1282" y="429"/>
                </a:lnTo>
                <a:lnTo>
                  <a:pt x="1282" y="473"/>
                </a:lnTo>
                <a:lnTo>
                  <a:pt x="1282" y="517"/>
                </a:lnTo>
                <a:lnTo>
                  <a:pt x="1282" y="561"/>
                </a:lnTo>
                <a:lnTo>
                  <a:pt x="1297" y="605"/>
                </a:lnTo>
                <a:lnTo>
                  <a:pt x="1297" y="649"/>
                </a:lnTo>
                <a:lnTo>
                  <a:pt x="1297" y="707"/>
                </a:lnTo>
                <a:lnTo>
                  <a:pt x="1297" y="751"/>
                </a:lnTo>
                <a:lnTo>
                  <a:pt x="1311" y="795"/>
                </a:lnTo>
                <a:lnTo>
                  <a:pt x="1326" y="839"/>
                </a:lnTo>
                <a:lnTo>
                  <a:pt x="1326" y="883"/>
                </a:lnTo>
                <a:lnTo>
                  <a:pt x="1326" y="927"/>
                </a:lnTo>
                <a:lnTo>
                  <a:pt x="1326" y="985"/>
                </a:lnTo>
                <a:lnTo>
                  <a:pt x="1326" y="1029"/>
                </a:lnTo>
                <a:lnTo>
                  <a:pt x="1326" y="1073"/>
                </a:lnTo>
                <a:lnTo>
                  <a:pt x="1311" y="1117"/>
                </a:lnTo>
                <a:lnTo>
                  <a:pt x="1297" y="1161"/>
                </a:lnTo>
                <a:lnTo>
                  <a:pt x="1253" y="1175"/>
                </a:lnTo>
                <a:lnTo>
                  <a:pt x="1209" y="1219"/>
                </a:lnTo>
                <a:lnTo>
                  <a:pt x="1165" y="1234"/>
                </a:lnTo>
                <a:lnTo>
                  <a:pt x="1048" y="1263"/>
                </a:lnTo>
                <a:lnTo>
                  <a:pt x="931" y="1278"/>
                </a:lnTo>
                <a:lnTo>
                  <a:pt x="843" y="1292"/>
                </a:lnTo>
                <a:lnTo>
                  <a:pt x="784" y="1292"/>
                </a:lnTo>
                <a:lnTo>
                  <a:pt x="740" y="1292"/>
                </a:lnTo>
                <a:lnTo>
                  <a:pt x="623" y="1292"/>
                </a:lnTo>
                <a:lnTo>
                  <a:pt x="565" y="1292"/>
                </a:lnTo>
                <a:lnTo>
                  <a:pt x="521" y="1292"/>
                </a:lnTo>
                <a:lnTo>
                  <a:pt x="477" y="1292"/>
                </a:lnTo>
                <a:lnTo>
                  <a:pt x="433" y="1278"/>
                </a:lnTo>
                <a:lnTo>
                  <a:pt x="389" y="1263"/>
                </a:lnTo>
                <a:lnTo>
                  <a:pt x="345" y="1234"/>
                </a:lnTo>
                <a:lnTo>
                  <a:pt x="287" y="1205"/>
                </a:lnTo>
                <a:lnTo>
                  <a:pt x="243" y="1175"/>
                </a:lnTo>
                <a:lnTo>
                  <a:pt x="199" y="1146"/>
                </a:lnTo>
                <a:lnTo>
                  <a:pt x="155" y="1132"/>
                </a:lnTo>
                <a:lnTo>
                  <a:pt x="111" y="1102"/>
                </a:lnTo>
                <a:lnTo>
                  <a:pt x="67" y="1073"/>
                </a:lnTo>
                <a:lnTo>
                  <a:pt x="38" y="1029"/>
                </a:lnTo>
                <a:lnTo>
                  <a:pt x="9" y="985"/>
                </a:lnTo>
                <a:lnTo>
                  <a:pt x="0" y="96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6871" name="Oval 7"/>
          <p:cNvSpPr>
            <a:spLocks noChangeArrowheads="1"/>
          </p:cNvSpPr>
          <p:nvPr/>
        </p:nvSpPr>
        <p:spPr bwMode="auto">
          <a:xfrm>
            <a:off x="1408113"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872" name="Oval 8"/>
          <p:cNvSpPr>
            <a:spLocks noChangeArrowheads="1"/>
          </p:cNvSpPr>
          <p:nvPr/>
        </p:nvSpPr>
        <p:spPr bwMode="auto">
          <a:xfrm>
            <a:off x="31305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873" name="Oval 9"/>
          <p:cNvSpPr>
            <a:spLocks noChangeArrowheads="1"/>
          </p:cNvSpPr>
          <p:nvPr/>
        </p:nvSpPr>
        <p:spPr bwMode="auto">
          <a:xfrm>
            <a:off x="1377950" y="1377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874" name="Oval 10"/>
          <p:cNvSpPr>
            <a:spLocks noChangeArrowheads="1"/>
          </p:cNvSpPr>
          <p:nvPr/>
        </p:nvSpPr>
        <p:spPr bwMode="auto">
          <a:xfrm>
            <a:off x="3133725" y="140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875" name="Rectangle 11"/>
          <p:cNvSpPr>
            <a:spLocks noChangeArrowheads="1"/>
          </p:cNvSpPr>
          <p:nvPr/>
        </p:nvSpPr>
        <p:spPr bwMode="auto">
          <a:xfrm>
            <a:off x="747713" y="1966913"/>
            <a:ext cx="48577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4</a:t>
            </a:r>
          </a:p>
        </p:txBody>
      </p:sp>
      <p:sp>
        <p:nvSpPr>
          <p:cNvPr id="36876" name="Rectangle 12"/>
          <p:cNvSpPr>
            <a:spLocks noChangeArrowheads="1"/>
          </p:cNvSpPr>
          <p:nvPr/>
        </p:nvSpPr>
        <p:spPr bwMode="auto">
          <a:xfrm>
            <a:off x="2424113" y="1738313"/>
            <a:ext cx="536575" cy="454025"/>
          </a:xfrm>
          <a:prstGeom prst="rect">
            <a:avLst/>
          </a:prstGeom>
          <a:noFill/>
          <a:ln w="12700">
            <a:noFill/>
            <a:miter lim="800000"/>
            <a:headEnd/>
            <a:tailEnd/>
          </a:ln>
        </p:spPr>
        <p:txBody>
          <a:bodyPr wrap="none" lIns="90488" tIns="44450" rIns="90488" bIns="44450">
            <a:spAutoFit/>
          </a:bodyPr>
          <a:lstStyle/>
          <a:p>
            <a:r>
              <a:rPr lang="en-US" altLang="zh-TW"/>
              <a:t>R1</a:t>
            </a:r>
          </a:p>
        </p:txBody>
      </p:sp>
      <p:sp>
        <p:nvSpPr>
          <p:cNvPr id="36877" name="Rectangle 13"/>
          <p:cNvSpPr>
            <a:spLocks noChangeArrowheads="1"/>
          </p:cNvSpPr>
          <p:nvPr/>
        </p:nvSpPr>
        <p:spPr bwMode="auto">
          <a:xfrm>
            <a:off x="1662113" y="2119313"/>
            <a:ext cx="536575" cy="454025"/>
          </a:xfrm>
          <a:prstGeom prst="rect">
            <a:avLst/>
          </a:prstGeom>
          <a:noFill/>
          <a:ln w="12700">
            <a:noFill/>
            <a:miter lim="800000"/>
            <a:headEnd/>
            <a:tailEnd/>
          </a:ln>
        </p:spPr>
        <p:txBody>
          <a:bodyPr wrap="none" lIns="90488" tIns="44450" rIns="90488" bIns="44450">
            <a:spAutoFit/>
          </a:bodyPr>
          <a:lstStyle/>
          <a:p>
            <a:r>
              <a:rPr lang="en-US" altLang="zh-TW"/>
              <a:t>R2</a:t>
            </a:r>
          </a:p>
        </p:txBody>
      </p:sp>
      <p:sp>
        <p:nvSpPr>
          <p:cNvPr id="36878" name="Rectangle 14"/>
          <p:cNvSpPr>
            <a:spLocks noChangeArrowheads="1"/>
          </p:cNvSpPr>
          <p:nvPr/>
        </p:nvSpPr>
        <p:spPr bwMode="auto">
          <a:xfrm>
            <a:off x="2195513" y="3033713"/>
            <a:ext cx="536575" cy="454025"/>
          </a:xfrm>
          <a:prstGeom prst="rect">
            <a:avLst/>
          </a:prstGeom>
          <a:noFill/>
          <a:ln w="12700">
            <a:noFill/>
            <a:miter lim="800000"/>
            <a:headEnd/>
            <a:tailEnd/>
          </a:ln>
        </p:spPr>
        <p:txBody>
          <a:bodyPr wrap="none" lIns="90488" tIns="44450" rIns="90488" bIns="44450">
            <a:spAutoFit/>
          </a:bodyPr>
          <a:lstStyle/>
          <a:p>
            <a:r>
              <a:rPr lang="en-US" altLang="zh-TW"/>
              <a:t>R3</a:t>
            </a:r>
          </a:p>
        </p:txBody>
      </p:sp>
      <p:sp>
        <p:nvSpPr>
          <p:cNvPr id="36879" name="Rectangle 15"/>
          <p:cNvSpPr>
            <a:spLocks noChangeArrowheads="1"/>
          </p:cNvSpPr>
          <p:nvPr/>
        </p:nvSpPr>
        <p:spPr bwMode="auto">
          <a:xfrm>
            <a:off x="3567113" y="1966913"/>
            <a:ext cx="536575" cy="454025"/>
          </a:xfrm>
          <a:prstGeom prst="rect">
            <a:avLst/>
          </a:prstGeom>
          <a:noFill/>
          <a:ln w="12700">
            <a:noFill/>
            <a:miter lim="800000"/>
            <a:headEnd/>
            <a:tailEnd/>
          </a:ln>
        </p:spPr>
        <p:txBody>
          <a:bodyPr wrap="none" lIns="90488" tIns="44450" rIns="90488" bIns="44450">
            <a:spAutoFit/>
          </a:bodyPr>
          <a:lstStyle/>
          <a:p>
            <a:r>
              <a:rPr lang="en-US" altLang="zh-TW"/>
              <a:t>R4</a:t>
            </a:r>
          </a:p>
        </p:txBody>
      </p:sp>
      <p:sp>
        <p:nvSpPr>
          <p:cNvPr id="36880" name="Rectangle 16"/>
          <p:cNvSpPr>
            <a:spLocks noChangeArrowheads="1"/>
          </p:cNvSpPr>
          <p:nvPr/>
        </p:nvSpPr>
        <p:spPr bwMode="auto">
          <a:xfrm>
            <a:off x="4252913" y="1509713"/>
            <a:ext cx="4146550" cy="1184275"/>
          </a:xfrm>
          <a:prstGeom prst="rect">
            <a:avLst/>
          </a:prstGeom>
          <a:noFill/>
          <a:ln w="12700">
            <a:noFill/>
            <a:miter lim="800000"/>
            <a:headEnd/>
            <a:tailEnd/>
          </a:ln>
        </p:spPr>
        <p:txBody>
          <a:bodyPr wrap="none" lIns="90488" tIns="44450" rIns="90488" bIns="44450">
            <a:spAutoFit/>
          </a:bodyPr>
          <a:lstStyle/>
          <a:p>
            <a:r>
              <a:rPr lang="en-US" altLang="zh-TW"/>
              <a:t>A planar graph divides the plane</a:t>
            </a:r>
          </a:p>
          <a:p>
            <a:r>
              <a:rPr lang="en-US" altLang="zh-TW"/>
              <a:t>into several regions (faces), one </a:t>
            </a:r>
          </a:p>
          <a:p>
            <a:r>
              <a:rPr lang="en-US" altLang="zh-TW"/>
              <a:t>of them is the infinite region.</a:t>
            </a:r>
          </a:p>
        </p:txBody>
      </p:sp>
      <p:sp>
        <p:nvSpPr>
          <p:cNvPr id="36881" name="Rectangle 17"/>
          <p:cNvSpPr>
            <a:spLocks noChangeArrowheads="1"/>
          </p:cNvSpPr>
          <p:nvPr/>
        </p:nvSpPr>
        <p:spPr bwMode="auto">
          <a:xfrm>
            <a:off x="595313" y="3795713"/>
            <a:ext cx="3050195" cy="366767"/>
          </a:xfrm>
          <a:prstGeom prst="rect">
            <a:avLst/>
          </a:prstGeom>
          <a:noFill/>
          <a:ln w="12700">
            <a:noFill/>
            <a:miter lim="800000"/>
            <a:headEnd/>
            <a:tailEnd/>
          </a:ln>
        </p:spPr>
        <p:txBody>
          <a:bodyPr wrap="none" lIns="90488" tIns="44450" rIns="90488" bIns="44450">
            <a:spAutoFit/>
          </a:bodyPr>
          <a:lstStyle/>
          <a:p>
            <a:r>
              <a:rPr lang="en-US" altLang="zh-TW" dirty="0" smtClean="0"/>
              <a:t>(</a:t>
            </a:r>
            <a:r>
              <a:rPr lang="en-US" altLang="zh-TW" i="1" dirty="0" smtClean="0"/>
              <a:t>Euler's </a:t>
            </a:r>
            <a:r>
              <a:rPr lang="en-US" altLang="zh-TW" i="1" dirty="0"/>
              <a:t>planar graph theorem</a:t>
            </a:r>
            <a:r>
              <a:rPr lang="en-US" altLang="zh-TW" dirty="0"/>
              <a:t>)</a:t>
            </a:r>
          </a:p>
        </p:txBody>
      </p:sp>
      <p:sp>
        <p:nvSpPr>
          <p:cNvPr id="36882" name="Rectangle 18"/>
          <p:cNvSpPr>
            <a:spLocks noChangeArrowheads="1"/>
          </p:cNvSpPr>
          <p:nvPr/>
        </p:nvSpPr>
        <p:spPr bwMode="auto">
          <a:xfrm>
            <a:off x="1204913" y="4329113"/>
            <a:ext cx="5703887" cy="819150"/>
          </a:xfrm>
          <a:prstGeom prst="rect">
            <a:avLst/>
          </a:prstGeom>
          <a:noFill/>
          <a:ln w="12700">
            <a:noFill/>
            <a:miter lim="800000"/>
            <a:headEnd/>
            <a:tailEnd/>
          </a:ln>
        </p:spPr>
        <p:txBody>
          <a:bodyPr wrap="none" lIns="90488" tIns="44450" rIns="90488" bIns="44450">
            <a:spAutoFit/>
          </a:bodyPr>
          <a:lstStyle/>
          <a:p>
            <a:r>
              <a:rPr lang="en-US" altLang="zh-TW"/>
              <a:t>For a </a:t>
            </a:r>
            <a:r>
              <a:rPr lang="en-US" altLang="zh-TW" b="1"/>
              <a:t>connected</a:t>
            </a:r>
            <a:r>
              <a:rPr lang="en-US" altLang="zh-TW"/>
              <a:t> planar graph or multigraph: </a:t>
            </a:r>
          </a:p>
          <a:p>
            <a:r>
              <a:rPr lang="en-US" altLang="zh-TW" i="1"/>
              <a:t>                                        v</a:t>
            </a:r>
            <a:r>
              <a:rPr lang="en-US" altLang="zh-TW"/>
              <a:t>-</a:t>
            </a:r>
            <a:r>
              <a:rPr lang="en-US" altLang="zh-TW" i="1"/>
              <a:t>e</a:t>
            </a:r>
            <a:r>
              <a:rPr lang="en-US" altLang="zh-TW"/>
              <a:t>+</a:t>
            </a:r>
            <a:r>
              <a:rPr lang="en-US" altLang="zh-TW" i="1"/>
              <a:t>r</a:t>
            </a:r>
            <a:r>
              <a:rPr lang="en-US" altLang="zh-TW"/>
              <a:t>=2</a:t>
            </a:r>
          </a:p>
        </p:txBody>
      </p:sp>
      <p:sp>
        <p:nvSpPr>
          <p:cNvPr id="36883" name="Rectangle 19"/>
          <p:cNvSpPr>
            <a:spLocks noChangeArrowheads="1"/>
          </p:cNvSpPr>
          <p:nvPr/>
        </p:nvSpPr>
        <p:spPr bwMode="auto">
          <a:xfrm>
            <a:off x="2195513" y="5472113"/>
            <a:ext cx="1457325" cy="819150"/>
          </a:xfrm>
          <a:prstGeom prst="rect">
            <a:avLst/>
          </a:prstGeom>
          <a:noFill/>
          <a:ln w="12700">
            <a:noFill/>
            <a:miter lim="800000"/>
            <a:headEnd/>
            <a:tailEnd/>
          </a:ln>
        </p:spPr>
        <p:txBody>
          <a:bodyPr wrap="none" lIns="90488" tIns="44450" rIns="90488" bIns="44450">
            <a:spAutoFit/>
          </a:bodyPr>
          <a:lstStyle/>
          <a:p>
            <a:r>
              <a:rPr lang="en-US" altLang="zh-TW"/>
              <a:t>number</a:t>
            </a:r>
          </a:p>
          <a:p>
            <a:r>
              <a:rPr lang="en-US" altLang="zh-TW"/>
              <a:t>of vertices</a:t>
            </a:r>
          </a:p>
        </p:txBody>
      </p:sp>
      <p:sp>
        <p:nvSpPr>
          <p:cNvPr id="36884" name="Rectangle 20"/>
          <p:cNvSpPr>
            <a:spLocks noChangeArrowheads="1"/>
          </p:cNvSpPr>
          <p:nvPr/>
        </p:nvSpPr>
        <p:spPr bwMode="auto">
          <a:xfrm>
            <a:off x="4024313" y="5624513"/>
            <a:ext cx="1204912" cy="819150"/>
          </a:xfrm>
          <a:prstGeom prst="rect">
            <a:avLst/>
          </a:prstGeom>
          <a:noFill/>
          <a:ln w="12700">
            <a:noFill/>
            <a:miter lim="800000"/>
            <a:headEnd/>
            <a:tailEnd/>
          </a:ln>
        </p:spPr>
        <p:txBody>
          <a:bodyPr wrap="none" lIns="90488" tIns="44450" rIns="90488" bIns="44450">
            <a:spAutoFit/>
          </a:bodyPr>
          <a:lstStyle/>
          <a:p>
            <a:r>
              <a:rPr lang="en-US" altLang="zh-TW"/>
              <a:t>number</a:t>
            </a:r>
          </a:p>
          <a:p>
            <a:r>
              <a:rPr lang="en-US" altLang="zh-TW"/>
              <a:t>of edges</a:t>
            </a:r>
          </a:p>
        </p:txBody>
      </p:sp>
      <p:sp>
        <p:nvSpPr>
          <p:cNvPr id="36885" name="Rectangle 21"/>
          <p:cNvSpPr>
            <a:spLocks noChangeArrowheads="1"/>
          </p:cNvSpPr>
          <p:nvPr/>
        </p:nvSpPr>
        <p:spPr bwMode="auto">
          <a:xfrm>
            <a:off x="5929313" y="5472113"/>
            <a:ext cx="1408112" cy="819150"/>
          </a:xfrm>
          <a:prstGeom prst="rect">
            <a:avLst/>
          </a:prstGeom>
          <a:noFill/>
          <a:ln w="12700">
            <a:noFill/>
            <a:miter lim="800000"/>
            <a:headEnd/>
            <a:tailEnd/>
          </a:ln>
        </p:spPr>
        <p:txBody>
          <a:bodyPr wrap="none" lIns="90488" tIns="44450" rIns="90488" bIns="44450">
            <a:spAutoFit/>
          </a:bodyPr>
          <a:lstStyle/>
          <a:p>
            <a:r>
              <a:rPr lang="en-US" altLang="zh-TW"/>
              <a:t>number</a:t>
            </a:r>
          </a:p>
          <a:p>
            <a:r>
              <a:rPr lang="en-US" altLang="zh-TW"/>
              <a:t>of regions</a:t>
            </a:r>
          </a:p>
        </p:txBody>
      </p:sp>
      <p:sp>
        <p:nvSpPr>
          <p:cNvPr id="36886" name="Line 22"/>
          <p:cNvSpPr>
            <a:spLocks noChangeShapeType="1"/>
          </p:cNvSpPr>
          <p:nvPr/>
        </p:nvSpPr>
        <p:spPr bwMode="auto">
          <a:xfrm flipH="1">
            <a:off x="3346450" y="5111750"/>
            <a:ext cx="1003300" cy="596900"/>
          </a:xfrm>
          <a:prstGeom prst="line">
            <a:avLst/>
          </a:prstGeom>
          <a:noFill/>
          <a:ln w="12700">
            <a:solidFill>
              <a:schemeClr val="tx1"/>
            </a:solidFill>
            <a:round/>
            <a:headEnd/>
            <a:tailEnd type="triangle" w="med" len="med"/>
          </a:ln>
        </p:spPr>
        <p:txBody>
          <a:bodyPr wrap="none" anchor="ctr"/>
          <a:lstStyle/>
          <a:p>
            <a:endParaRPr lang="en-US"/>
          </a:p>
        </p:txBody>
      </p:sp>
      <p:sp>
        <p:nvSpPr>
          <p:cNvPr id="36887" name="Line 23"/>
          <p:cNvSpPr>
            <a:spLocks noChangeShapeType="1"/>
          </p:cNvSpPr>
          <p:nvPr/>
        </p:nvSpPr>
        <p:spPr bwMode="auto">
          <a:xfrm flipH="1">
            <a:off x="4489450" y="5111750"/>
            <a:ext cx="165100" cy="596900"/>
          </a:xfrm>
          <a:prstGeom prst="line">
            <a:avLst/>
          </a:prstGeom>
          <a:noFill/>
          <a:ln w="12700">
            <a:solidFill>
              <a:schemeClr val="tx1"/>
            </a:solidFill>
            <a:round/>
            <a:headEnd/>
            <a:tailEnd type="triangle" w="med" len="med"/>
          </a:ln>
        </p:spPr>
        <p:txBody>
          <a:bodyPr wrap="none" anchor="ctr"/>
          <a:lstStyle/>
          <a:p>
            <a:endParaRPr lang="en-US"/>
          </a:p>
        </p:txBody>
      </p:sp>
      <p:sp>
        <p:nvSpPr>
          <p:cNvPr id="36888" name="Line 24"/>
          <p:cNvSpPr>
            <a:spLocks noChangeShapeType="1"/>
          </p:cNvSpPr>
          <p:nvPr/>
        </p:nvSpPr>
        <p:spPr bwMode="auto">
          <a:xfrm>
            <a:off x="4959350" y="5111750"/>
            <a:ext cx="977900" cy="444500"/>
          </a:xfrm>
          <a:prstGeom prst="line">
            <a:avLst/>
          </a:prstGeom>
          <a:noFill/>
          <a:ln w="12700">
            <a:solidFill>
              <a:schemeClr val="tx1"/>
            </a:solidFill>
            <a:round/>
            <a:headEnd/>
            <a:tailEnd type="triangle" w="med" len="med"/>
          </a:ln>
        </p:spPr>
        <p:txBody>
          <a:bodyPr wrap="none" anchor="ctr"/>
          <a:lstStyle/>
          <a:p>
            <a:endParaRPr lang="en-US"/>
          </a:p>
        </p:txBody>
      </p:sp>
      <p:sp>
        <p:nvSpPr>
          <p:cNvPr id="36889" name="Rectangle 25"/>
          <p:cNvSpPr>
            <a:spLocks noChangeArrowheads="1"/>
          </p:cNvSpPr>
          <p:nvPr/>
        </p:nvSpPr>
        <p:spPr bwMode="auto">
          <a:xfrm>
            <a:off x="4100513" y="2881313"/>
            <a:ext cx="2832100" cy="45402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=4,</a:t>
            </a:r>
            <a:r>
              <a:rPr lang="en-US" altLang="zh-TW" i="1"/>
              <a:t>e</a:t>
            </a:r>
            <a:r>
              <a:rPr lang="en-US" altLang="zh-TW"/>
              <a:t>=6,</a:t>
            </a:r>
            <a:r>
              <a:rPr lang="en-US" altLang="zh-TW" i="1"/>
              <a:t>r</a:t>
            </a:r>
            <a:r>
              <a:rPr lang="en-US" altLang="zh-TW"/>
              <a:t>=4, </a:t>
            </a:r>
            <a:r>
              <a:rPr lang="en-US" altLang="zh-TW" i="1"/>
              <a:t>v</a:t>
            </a:r>
            <a:r>
              <a:rPr lang="en-US" altLang="zh-TW"/>
              <a:t>-</a:t>
            </a:r>
            <a:r>
              <a:rPr lang="en-US" altLang="zh-TW" i="1"/>
              <a:t>e</a:t>
            </a:r>
            <a:r>
              <a:rPr lang="en-US" altLang="zh-TW"/>
              <a:t>+</a:t>
            </a:r>
            <a:r>
              <a:rPr lang="en-US" altLang="zh-TW" i="1"/>
              <a:t>r</a:t>
            </a:r>
            <a:r>
              <a:rPr lang="en-US" altLang="zh-TW"/>
              <a:t>=2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8199" name="Rectangle 4"/>
          <p:cNvSpPr>
            <a:spLocks noChangeArrowheads="1"/>
          </p:cNvSpPr>
          <p:nvPr/>
        </p:nvSpPr>
        <p:spPr bwMode="auto">
          <a:xfrm>
            <a:off x="366713" y="1281113"/>
            <a:ext cx="4765675" cy="454025"/>
          </a:xfrm>
          <a:prstGeom prst="rect">
            <a:avLst/>
          </a:prstGeom>
          <a:noFill/>
          <a:ln w="12700">
            <a:noFill/>
            <a:miter lim="800000"/>
            <a:headEnd/>
            <a:tailEnd/>
          </a:ln>
        </p:spPr>
        <p:txBody>
          <a:bodyPr wrap="none" lIns="90488" tIns="44450" rIns="90488" bIns="44450">
            <a:spAutoFit/>
          </a:bodyPr>
          <a:lstStyle/>
          <a:p>
            <a:r>
              <a:rPr lang="en-US" altLang="zh-TW"/>
              <a:t>proof: The proof is by induction on </a:t>
            </a:r>
            <a:r>
              <a:rPr lang="en-US" altLang="zh-TW" i="1"/>
              <a:t>e</a:t>
            </a:r>
            <a:r>
              <a:rPr lang="en-US" altLang="zh-TW"/>
              <a:t>.</a:t>
            </a:r>
          </a:p>
        </p:txBody>
      </p:sp>
      <p:sp>
        <p:nvSpPr>
          <p:cNvPr id="8200" name="Rectangle 5"/>
          <p:cNvSpPr>
            <a:spLocks noChangeArrowheads="1"/>
          </p:cNvSpPr>
          <p:nvPr/>
        </p:nvSpPr>
        <p:spPr bwMode="auto">
          <a:xfrm>
            <a:off x="747713" y="1890713"/>
            <a:ext cx="1198562" cy="454025"/>
          </a:xfrm>
          <a:prstGeom prst="rect">
            <a:avLst/>
          </a:prstGeom>
          <a:noFill/>
          <a:ln w="12700">
            <a:noFill/>
            <a:miter lim="800000"/>
            <a:headEnd/>
            <a:tailEnd/>
          </a:ln>
        </p:spPr>
        <p:txBody>
          <a:bodyPr wrap="none" lIns="90488" tIns="44450" rIns="90488" bIns="44450">
            <a:spAutoFit/>
          </a:bodyPr>
          <a:lstStyle/>
          <a:p>
            <a:r>
              <a:rPr lang="en-US" altLang="zh-TW" i="1"/>
              <a:t>e</a:t>
            </a:r>
            <a:r>
              <a:rPr lang="en-US" altLang="zh-TW"/>
              <a:t>=0 or 1</a:t>
            </a:r>
          </a:p>
        </p:txBody>
      </p:sp>
      <p:sp>
        <p:nvSpPr>
          <p:cNvPr id="8201" name="Oval 6"/>
          <p:cNvSpPr>
            <a:spLocks noChangeArrowheads="1"/>
          </p:cNvSpPr>
          <p:nvPr/>
        </p:nvSpPr>
        <p:spPr bwMode="auto">
          <a:xfrm>
            <a:off x="22923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8202" name="Oval 7"/>
          <p:cNvSpPr>
            <a:spLocks noChangeArrowheads="1"/>
          </p:cNvSpPr>
          <p:nvPr/>
        </p:nvSpPr>
        <p:spPr bwMode="auto">
          <a:xfrm>
            <a:off x="3663950" y="2063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8203" name="Oval 8"/>
          <p:cNvSpPr>
            <a:spLocks noChangeArrowheads="1"/>
          </p:cNvSpPr>
          <p:nvPr/>
        </p:nvSpPr>
        <p:spPr bwMode="auto">
          <a:xfrm>
            <a:off x="51879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8204" name="Oval 9"/>
          <p:cNvSpPr>
            <a:spLocks noChangeArrowheads="1"/>
          </p:cNvSpPr>
          <p:nvPr/>
        </p:nvSpPr>
        <p:spPr bwMode="auto">
          <a:xfrm>
            <a:off x="6483350" y="2216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8205" name="Oval 10"/>
          <p:cNvSpPr>
            <a:spLocks noChangeArrowheads="1"/>
          </p:cNvSpPr>
          <p:nvPr/>
        </p:nvSpPr>
        <p:spPr bwMode="auto">
          <a:xfrm>
            <a:off x="3435350" y="2216150"/>
            <a:ext cx="596900" cy="596900"/>
          </a:xfrm>
          <a:prstGeom prst="ellipse">
            <a:avLst/>
          </a:prstGeom>
          <a:noFill/>
          <a:ln w="12700">
            <a:solidFill>
              <a:schemeClr val="tx1"/>
            </a:solidFill>
            <a:round/>
            <a:headEnd/>
            <a:tailEnd/>
          </a:ln>
        </p:spPr>
        <p:txBody>
          <a:bodyPr wrap="none" anchor="ctr"/>
          <a:lstStyle/>
          <a:p>
            <a:endParaRPr lang="en-US"/>
          </a:p>
        </p:txBody>
      </p:sp>
      <p:sp>
        <p:nvSpPr>
          <p:cNvPr id="8206" name="Arc 11"/>
          <p:cNvSpPr>
            <a:spLocks/>
          </p:cNvSpPr>
          <p:nvPr/>
        </p:nvSpPr>
        <p:spPr bwMode="auto">
          <a:xfrm rot="-1620000">
            <a:off x="5410200" y="1912938"/>
            <a:ext cx="1060450" cy="603250"/>
          </a:xfrm>
          <a:custGeom>
            <a:avLst/>
            <a:gdLst>
              <a:gd name="T0" fmla="*/ 0 w 21600"/>
              <a:gd name="T1" fmla="*/ 0 h 21600"/>
              <a:gd name="T2" fmla="*/ 1060450 w 21600"/>
              <a:gd name="T3" fmla="*/ 603250 h 21600"/>
              <a:gd name="T4" fmla="*/ 0 w 21600"/>
              <a:gd name="T5" fmla="*/ 6032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wrap="none" anchor="ctr"/>
          <a:lstStyle/>
          <a:p>
            <a:endParaRPr lang="en-US"/>
          </a:p>
        </p:txBody>
      </p:sp>
      <p:sp>
        <p:nvSpPr>
          <p:cNvPr id="8207" name="Rectangle 12"/>
          <p:cNvSpPr>
            <a:spLocks noChangeArrowheads="1"/>
          </p:cNvSpPr>
          <p:nvPr/>
        </p:nvSpPr>
        <p:spPr bwMode="auto">
          <a:xfrm>
            <a:off x="2500313" y="1814513"/>
            <a:ext cx="639762" cy="118427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=1</a:t>
            </a:r>
          </a:p>
          <a:p>
            <a:r>
              <a:rPr lang="en-US" altLang="zh-TW" i="1"/>
              <a:t>r</a:t>
            </a:r>
            <a:r>
              <a:rPr lang="en-US" altLang="zh-TW"/>
              <a:t>=1</a:t>
            </a:r>
          </a:p>
          <a:p>
            <a:r>
              <a:rPr lang="en-US" altLang="zh-TW" i="1"/>
              <a:t>e</a:t>
            </a:r>
            <a:r>
              <a:rPr lang="en-US" altLang="zh-TW"/>
              <a:t>=0</a:t>
            </a:r>
          </a:p>
        </p:txBody>
      </p:sp>
      <p:sp>
        <p:nvSpPr>
          <p:cNvPr id="8208" name="Rectangle 13"/>
          <p:cNvSpPr>
            <a:spLocks noChangeArrowheads="1"/>
          </p:cNvSpPr>
          <p:nvPr/>
        </p:nvSpPr>
        <p:spPr bwMode="auto">
          <a:xfrm>
            <a:off x="4176713" y="1814513"/>
            <a:ext cx="639762" cy="118427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=1</a:t>
            </a:r>
          </a:p>
          <a:p>
            <a:r>
              <a:rPr lang="en-US" altLang="zh-TW" i="1"/>
              <a:t>r</a:t>
            </a:r>
            <a:r>
              <a:rPr lang="en-US" altLang="zh-TW"/>
              <a:t>=2</a:t>
            </a:r>
          </a:p>
          <a:p>
            <a:r>
              <a:rPr lang="en-US" altLang="zh-TW" i="1"/>
              <a:t>e</a:t>
            </a:r>
            <a:r>
              <a:rPr lang="en-US" altLang="zh-TW"/>
              <a:t>=1</a:t>
            </a:r>
          </a:p>
        </p:txBody>
      </p:sp>
      <p:sp>
        <p:nvSpPr>
          <p:cNvPr id="8209" name="Rectangle 14"/>
          <p:cNvSpPr>
            <a:spLocks noChangeArrowheads="1"/>
          </p:cNvSpPr>
          <p:nvPr/>
        </p:nvSpPr>
        <p:spPr bwMode="auto">
          <a:xfrm>
            <a:off x="6767513" y="1814513"/>
            <a:ext cx="639762" cy="118427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=2</a:t>
            </a:r>
          </a:p>
          <a:p>
            <a:r>
              <a:rPr lang="en-US" altLang="zh-TW" i="1"/>
              <a:t>r</a:t>
            </a:r>
            <a:r>
              <a:rPr lang="en-US" altLang="zh-TW"/>
              <a:t>=1</a:t>
            </a:r>
          </a:p>
          <a:p>
            <a:r>
              <a:rPr lang="en-US" altLang="zh-TW" i="1"/>
              <a:t>e</a:t>
            </a:r>
            <a:r>
              <a:rPr lang="en-US" altLang="zh-TW"/>
              <a:t>=1</a:t>
            </a:r>
          </a:p>
        </p:txBody>
      </p:sp>
      <p:sp>
        <p:nvSpPr>
          <p:cNvPr id="8210" name="Rectangle 15"/>
          <p:cNvSpPr>
            <a:spLocks noChangeArrowheads="1"/>
          </p:cNvSpPr>
          <p:nvPr/>
        </p:nvSpPr>
        <p:spPr bwMode="auto">
          <a:xfrm>
            <a:off x="671513" y="2347913"/>
            <a:ext cx="1166812" cy="45402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a:t>
            </a:r>
            <a:r>
              <a:rPr lang="en-US" altLang="zh-TW" i="1"/>
              <a:t>e</a:t>
            </a:r>
            <a:r>
              <a:rPr lang="en-US" altLang="zh-TW"/>
              <a:t>+</a:t>
            </a:r>
            <a:r>
              <a:rPr lang="en-US" altLang="zh-TW" i="1"/>
              <a:t>r</a:t>
            </a:r>
            <a:r>
              <a:rPr lang="en-US" altLang="zh-TW"/>
              <a:t>=2</a:t>
            </a:r>
          </a:p>
        </p:txBody>
      </p:sp>
      <p:sp>
        <p:nvSpPr>
          <p:cNvPr id="8211" name="Rectangle 16"/>
          <p:cNvSpPr>
            <a:spLocks noChangeArrowheads="1"/>
          </p:cNvSpPr>
          <p:nvPr/>
        </p:nvSpPr>
        <p:spPr bwMode="auto">
          <a:xfrm>
            <a:off x="519113" y="3109913"/>
            <a:ext cx="7918450" cy="819150"/>
          </a:xfrm>
          <a:prstGeom prst="rect">
            <a:avLst/>
          </a:prstGeom>
          <a:noFill/>
          <a:ln w="12700">
            <a:noFill/>
            <a:miter lim="800000"/>
            <a:headEnd/>
            <a:tailEnd/>
          </a:ln>
        </p:spPr>
        <p:txBody>
          <a:bodyPr wrap="none" lIns="90488" tIns="44450" rIns="90488" bIns="44450">
            <a:spAutoFit/>
          </a:bodyPr>
          <a:lstStyle/>
          <a:p>
            <a:r>
              <a:rPr lang="en-US" altLang="zh-TW"/>
              <a:t>Assume that the result is true for any connected planar graph or</a:t>
            </a:r>
          </a:p>
          <a:p>
            <a:r>
              <a:rPr lang="en-US" altLang="zh-TW"/>
              <a:t>multigraph with </a:t>
            </a:r>
            <a:r>
              <a:rPr lang="en-US" altLang="zh-TW" i="1"/>
              <a:t>e</a:t>
            </a:r>
            <a:r>
              <a:rPr lang="en-US" altLang="zh-TW"/>
              <a:t> edges, where</a:t>
            </a:r>
          </a:p>
        </p:txBody>
      </p:sp>
      <p:graphicFrame>
        <p:nvGraphicFramePr>
          <p:cNvPr id="8194" name="Object 17">
            <a:hlinkClick r:id="" action="ppaction://ole?verb=0"/>
          </p:cNvPr>
          <p:cNvGraphicFramePr>
            <a:graphicFrameLocks/>
          </p:cNvGraphicFramePr>
          <p:nvPr/>
        </p:nvGraphicFramePr>
        <p:xfrm>
          <a:off x="4548188" y="3590925"/>
          <a:ext cx="1919287" cy="388938"/>
        </p:xfrm>
        <a:graphic>
          <a:graphicData uri="http://schemas.openxmlformats.org/presentationml/2006/ole">
            <mc:AlternateContent xmlns:mc="http://schemas.openxmlformats.org/markup-compatibility/2006">
              <mc:Choice xmlns:v="urn:schemas-microsoft-com:vml" Requires="v">
                <p:oleObj spid="_x0000_s8197" name="Equation" r:id="rId3" imgW="1928520" imgH="398160" progId="Equation.2">
                  <p:embed/>
                </p:oleObj>
              </mc:Choice>
              <mc:Fallback>
                <p:oleObj name="Equation" r:id="rId3" imgW="1928520" imgH="398160" progId="Equation.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3590925"/>
                        <a:ext cx="1919287"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2" name="Rectangle 18"/>
          <p:cNvSpPr>
            <a:spLocks noChangeArrowheads="1"/>
          </p:cNvSpPr>
          <p:nvPr/>
        </p:nvSpPr>
        <p:spPr bwMode="auto">
          <a:xfrm>
            <a:off x="595313" y="4024313"/>
            <a:ext cx="8096250" cy="454025"/>
          </a:xfrm>
          <a:prstGeom prst="rect">
            <a:avLst/>
          </a:prstGeom>
          <a:noFill/>
          <a:ln w="12700">
            <a:noFill/>
            <a:miter lim="800000"/>
            <a:headEnd/>
            <a:tailEnd/>
          </a:ln>
        </p:spPr>
        <p:txBody>
          <a:bodyPr wrap="none" lIns="90488" tIns="44450" rIns="90488" bIns="44450">
            <a:spAutoFit/>
          </a:bodyPr>
          <a:lstStyle/>
          <a:p>
            <a:r>
              <a:rPr lang="en-US" altLang="zh-TW"/>
              <a:t>Now for </a:t>
            </a:r>
            <a:r>
              <a:rPr lang="en-US" altLang="zh-TW" i="1"/>
              <a:t>G</a:t>
            </a:r>
            <a:r>
              <a:rPr lang="en-US" altLang="zh-TW"/>
              <a:t>=(</a:t>
            </a:r>
            <a:r>
              <a:rPr lang="en-US" altLang="zh-TW" i="1"/>
              <a:t>V</a:t>
            </a:r>
            <a:r>
              <a:rPr lang="en-US" altLang="zh-TW"/>
              <a:t>,</a:t>
            </a:r>
            <a:r>
              <a:rPr lang="en-US" altLang="zh-TW" i="1"/>
              <a:t>E</a:t>
            </a:r>
            <a:r>
              <a:rPr lang="en-US" altLang="zh-TW"/>
              <a:t>) with |</a:t>
            </a:r>
            <a:r>
              <a:rPr lang="en-US" altLang="zh-TW" i="1"/>
              <a:t>E</a:t>
            </a:r>
            <a:r>
              <a:rPr lang="en-US" altLang="zh-TW"/>
              <a:t>|=</a:t>
            </a:r>
            <a:r>
              <a:rPr lang="en-US" altLang="zh-TW" i="1"/>
              <a:t>k</a:t>
            </a:r>
            <a:r>
              <a:rPr lang="en-US" altLang="zh-TW"/>
              <a:t>+1 edges, let </a:t>
            </a:r>
            <a:r>
              <a:rPr lang="en-US" altLang="zh-TW" i="1"/>
              <a:t>H</a:t>
            </a:r>
            <a:r>
              <a:rPr lang="en-US" altLang="zh-TW"/>
              <a:t>=</a:t>
            </a:r>
            <a:r>
              <a:rPr lang="en-US" altLang="zh-TW" i="1"/>
              <a:t>G</a:t>
            </a:r>
            <a:r>
              <a:rPr lang="en-US" altLang="zh-TW"/>
              <a:t>-(</a:t>
            </a:r>
            <a:r>
              <a:rPr lang="en-US" altLang="zh-TW" i="1"/>
              <a:t>a</a:t>
            </a:r>
            <a:r>
              <a:rPr lang="en-US" altLang="zh-TW"/>
              <a:t>,</a:t>
            </a:r>
            <a:r>
              <a:rPr lang="en-US" altLang="zh-TW" i="1"/>
              <a:t>b</a:t>
            </a:r>
            <a:r>
              <a:rPr lang="en-US" altLang="zh-TW"/>
              <a:t>) for </a:t>
            </a:r>
            <a:r>
              <a:rPr lang="en-US" altLang="zh-TW" i="1"/>
              <a:t>a</a:t>
            </a:r>
            <a:r>
              <a:rPr lang="en-US" altLang="zh-TW"/>
              <a:t>,b in </a:t>
            </a:r>
            <a:r>
              <a:rPr lang="en-US" altLang="zh-TW" i="1"/>
              <a:t>V</a:t>
            </a:r>
            <a:r>
              <a:rPr lang="en-US" altLang="zh-TW"/>
              <a:t>.</a:t>
            </a:r>
          </a:p>
        </p:txBody>
      </p:sp>
      <p:sp>
        <p:nvSpPr>
          <p:cNvPr id="8213" name="Rectangle 19"/>
          <p:cNvSpPr>
            <a:spLocks noChangeArrowheads="1"/>
          </p:cNvSpPr>
          <p:nvPr/>
        </p:nvSpPr>
        <p:spPr bwMode="auto">
          <a:xfrm>
            <a:off x="595313" y="4633913"/>
            <a:ext cx="2787650" cy="454025"/>
          </a:xfrm>
          <a:prstGeom prst="rect">
            <a:avLst/>
          </a:prstGeom>
          <a:noFill/>
          <a:ln w="12700">
            <a:noFill/>
            <a:miter lim="800000"/>
            <a:headEnd/>
            <a:tailEnd/>
          </a:ln>
        </p:spPr>
        <p:txBody>
          <a:bodyPr wrap="none" lIns="90488" tIns="44450" rIns="90488" bIns="44450">
            <a:spAutoFit/>
          </a:bodyPr>
          <a:lstStyle/>
          <a:p>
            <a:r>
              <a:rPr lang="en-US" altLang="zh-TW"/>
              <a:t>Since H has k edges, </a:t>
            </a:r>
          </a:p>
        </p:txBody>
      </p:sp>
      <p:graphicFrame>
        <p:nvGraphicFramePr>
          <p:cNvPr id="8195" name="Object 20">
            <a:hlinkClick r:id="" action="ppaction://ole?verb=0"/>
          </p:cNvPr>
          <p:cNvGraphicFramePr>
            <a:graphicFrameLocks/>
          </p:cNvGraphicFramePr>
          <p:nvPr/>
        </p:nvGraphicFramePr>
        <p:xfrm>
          <a:off x="3357563" y="4684713"/>
          <a:ext cx="3030537" cy="484187"/>
        </p:xfrm>
        <a:graphic>
          <a:graphicData uri="http://schemas.openxmlformats.org/presentationml/2006/ole">
            <mc:AlternateContent xmlns:mc="http://schemas.openxmlformats.org/markup-compatibility/2006">
              <mc:Choice xmlns:v="urn:schemas-microsoft-com:vml" Requires="v">
                <p:oleObj spid="_x0000_s8198" name="Equation" r:id="rId5" imgW="3039840" imgH="493560" progId="Equation.2">
                  <p:embed/>
                </p:oleObj>
              </mc:Choice>
              <mc:Fallback>
                <p:oleObj name="Equation" r:id="rId5" imgW="3039840" imgH="493560" progId="Equation.2">
                  <p:embed/>
                  <p:pic>
                    <p:nvPicPr>
                      <p:cNvPr id="0" name="Objec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4684713"/>
                        <a:ext cx="3030537"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4" name="Rectangle 21"/>
          <p:cNvSpPr>
            <a:spLocks noChangeArrowheads="1"/>
          </p:cNvSpPr>
          <p:nvPr/>
        </p:nvSpPr>
        <p:spPr bwMode="auto">
          <a:xfrm>
            <a:off x="671513" y="5167313"/>
            <a:ext cx="858837" cy="454025"/>
          </a:xfrm>
          <a:prstGeom prst="rect">
            <a:avLst/>
          </a:prstGeom>
          <a:noFill/>
          <a:ln w="12700">
            <a:noFill/>
            <a:miter lim="800000"/>
            <a:headEnd/>
            <a:tailEnd/>
          </a:ln>
        </p:spPr>
        <p:txBody>
          <a:bodyPr wrap="none" lIns="90488" tIns="44450" rIns="90488" bIns="44450">
            <a:spAutoFit/>
          </a:bodyPr>
          <a:lstStyle/>
          <a:p>
            <a:r>
              <a:rPr lang="en-US" altLang="zh-TW"/>
              <a:t>And, </a:t>
            </a:r>
          </a:p>
        </p:txBody>
      </p:sp>
      <p:graphicFrame>
        <p:nvGraphicFramePr>
          <p:cNvPr id="8196" name="Object 22">
            <a:hlinkClick r:id="" action="ppaction://ole?verb=0"/>
          </p:cNvPr>
          <p:cNvGraphicFramePr>
            <a:graphicFrameLocks/>
          </p:cNvGraphicFramePr>
          <p:nvPr/>
        </p:nvGraphicFramePr>
        <p:xfrm>
          <a:off x="1430338" y="5187950"/>
          <a:ext cx="3548062" cy="484188"/>
        </p:xfrm>
        <a:graphic>
          <a:graphicData uri="http://schemas.openxmlformats.org/presentationml/2006/ole">
            <mc:AlternateContent xmlns:mc="http://schemas.openxmlformats.org/markup-compatibility/2006">
              <mc:Choice xmlns:v="urn:schemas-microsoft-com:vml" Requires="v">
                <p:oleObj spid="_x0000_s8199" name="Equation" r:id="rId7" imgW="3557520" imgH="493560" progId="Equation.2">
                  <p:embed/>
                </p:oleObj>
              </mc:Choice>
              <mc:Fallback>
                <p:oleObj name="Equation" r:id="rId7" imgW="3557520" imgH="493560" progId="Equation.2">
                  <p:embed/>
                  <p:pic>
                    <p:nvPicPr>
                      <p:cNvPr id="0" name="Object 2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0338" y="5187950"/>
                        <a:ext cx="3548062"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5" name="Rectangle 23"/>
          <p:cNvSpPr>
            <a:spLocks noChangeArrowheads="1"/>
          </p:cNvSpPr>
          <p:nvPr/>
        </p:nvSpPr>
        <p:spPr bwMode="auto">
          <a:xfrm>
            <a:off x="747713" y="5700713"/>
            <a:ext cx="5256212" cy="454025"/>
          </a:xfrm>
          <a:prstGeom prst="rect">
            <a:avLst/>
          </a:prstGeom>
          <a:noFill/>
          <a:ln w="12700">
            <a:noFill/>
            <a:miter lim="800000"/>
            <a:headEnd/>
            <a:tailEnd/>
          </a:ln>
        </p:spPr>
        <p:txBody>
          <a:bodyPr wrap="none" lIns="90488" tIns="44450" rIns="90488" bIns="44450">
            <a:spAutoFit/>
          </a:bodyPr>
          <a:lstStyle/>
          <a:p>
            <a:r>
              <a:rPr lang="en-US" altLang="zh-TW"/>
              <a:t>Now consider the situation about regions.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9221" name="Rectangle 4"/>
          <p:cNvSpPr>
            <a:spLocks noChangeArrowheads="1"/>
          </p:cNvSpPr>
          <p:nvPr/>
        </p:nvSpPr>
        <p:spPr bwMode="auto">
          <a:xfrm>
            <a:off x="671513" y="1890713"/>
            <a:ext cx="2903537" cy="454025"/>
          </a:xfrm>
          <a:prstGeom prst="rect">
            <a:avLst/>
          </a:prstGeom>
          <a:noFill/>
          <a:ln w="12700">
            <a:noFill/>
            <a:miter lim="800000"/>
            <a:headEnd/>
            <a:tailEnd/>
          </a:ln>
        </p:spPr>
        <p:txBody>
          <a:bodyPr wrap="none" lIns="90488" tIns="44450" rIns="90488" bIns="44450">
            <a:spAutoFit/>
          </a:bodyPr>
          <a:lstStyle/>
          <a:p>
            <a:r>
              <a:rPr lang="en-US" altLang="zh-TW"/>
              <a:t>case 1: </a:t>
            </a:r>
            <a:r>
              <a:rPr lang="en-US" altLang="zh-TW" i="1"/>
              <a:t>H</a:t>
            </a:r>
            <a:r>
              <a:rPr lang="en-US" altLang="zh-TW"/>
              <a:t> is connected</a:t>
            </a:r>
          </a:p>
        </p:txBody>
      </p:sp>
      <p:sp>
        <p:nvSpPr>
          <p:cNvPr id="9222" name="Oval 5"/>
          <p:cNvSpPr>
            <a:spLocks noChangeArrowheads="1"/>
          </p:cNvSpPr>
          <p:nvPr/>
        </p:nvSpPr>
        <p:spPr bwMode="auto">
          <a:xfrm>
            <a:off x="8445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23" name="Oval 6"/>
          <p:cNvSpPr>
            <a:spLocks noChangeArrowheads="1"/>
          </p:cNvSpPr>
          <p:nvPr/>
        </p:nvSpPr>
        <p:spPr bwMode="auto">
          <a:xfrm>
            <a:off x="1606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24" name="Oval 7"/>
          <p:cNvSpPr>
            <a:spLocks noChangeArrowheads="1"/>
          </p:cNvSpPr>
          <p:nvPr/>
        </p:nvSpPr>
        <p:spPr bwMode="auto">
          <a:xfrm>
            <a:off x="1606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25" name="Oval 8"/>
          <p:cNvSpPr>
            <a:spLocks noChangeArrowheads="1"/>
          </p:cNvSpPr>
          <p:nvPr/>
        </p:nvSpPr>
        <p:spPr bwMode="auto">
          <a:xfrm>
            <a:off x="6159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26" name="Rectangle 9"/>
          <p:cNvSpPr>
            <a:spLocks noChangeArrowheads="1"/>
          </p:cNvSpPr>
          <p:nvPr/>
        </p:nvSpPr>
        <p:spPr bwMode="auto">
          <a:xfrm>
            <a:off x="1433513" y="3719513"/>
            <a:ext cx="860425" cy="454025"/>
          </a:xfrm>
          <a:prstGeom prst="rect">
            <a:avLst/>
          </a:prstGeom>
          <a:noFill/>
          <a:ln w="12700">
            <a:noFill/>
            <a:miter lim="800000"/>
            <a:headEnd/>
            <a:tailEnd/>
          </a:ln>
        </p:spPr>
        <p:txBody>
          <a:bodyPr wrap="none" lIns="90488" tIns="44450" rIns="90488" bIns="44450">
            <a:spAutoFit/>
          </a:bodyPr>
          <a:lstStyle/>
          <a:p>
            <a:r>
              <a:rPr lang="en-US" altLang="zh-TW" i="1"/>
              <a:t>a</a:t>
            </a:r>
            <a:r>
              <a:rPr lang="en-US" altLang="zh-TW"/>
              <a:t>(=</a:t>
            </a:r>
            <a:r>
              <a:rPr lang="en-US" altLang="zh-TW" i="1"/>
              <a:t>b</a:t>
            </a:r>
            <a:r>
              <a:rPr lang="en-US" altLang="zh-TW"/>
              <a:t>)</a:t>
            </a:r>
          </a:p>
        </p:txBody>
      </p:sp>
      <p:sp>
        <p:nvSpPr>
          <p:cNvPr id="9227" name="Line 10"/>
          <p:cNvSpPr>
            <a:spLocks noChangeShapeType="1"/>
          </p:cNvSpPr>
          <p:nvPr/>
        </p:nvSpPr>
        <p:spPr bwMode="auto">
          <a:xfrm flipV="1">
            <a:off x="920750" y="2736850"/>
            <a:ext cx="749300" cy="88900"/>
          </a:xfrm>
          <a:prstGeom prst="line">
            <a:avLst/>
          </a:prstGeom>
          <a:noFill/>
          <a:ln w="12700">
            <a:solidFill>
              <a:schemeClr val="tx1"/>
            </a:solidFill>
            <a:round/>
            <a:headEnd/>
            <a:tailEnd/>
          </a:ln>
        </p:spPr>
        <p:txBody>
          <a:bodyPr wrap="none" anchor="ctr"/>
          <a:lstStyle/>
          <a:p>
            <a:endParaRPr lang="en-US"/>
          </a:p>
        </p:txBody>
      </p:sp>
      <p:sp>
        <p:nvSpPr>
          <p:cNvPr id="9228" name="Line 11"/>
          <p:cNvSpPr>
            <a:spLocks noChangeShapeType="1"/>
          </p:cNvSpPr>
          <p:nvPr/>
        </p:nvSpPr>
        <p:spPr bwMode="auto">
          <a:xfrm>
            <a:off x="1676400" y="2749550"/>
            <a:ext cx="0" cy="825500"/>
          </a:xfrm>
          <a:prstGeom prst="line">
            <a:avLst/>
          </a:prstGeom>
          <a:noFill/>
          <a:ln w="12700">
            <a:solidFill>
              <a:schemeClr val="tx1"/>
            </a:solidFill>
            <a:round/>
            <a:headEnd/>
            <a:tailEnd/>
          </a:ln>
        </p:spPr>
        <p:txBody>
          <a:bodyPr wrap="none" anchor="ctr"/>
          <a:lstStyle/>
          <a:p>
            <a:endParaRPr lang="en-US"/>
          </a:p>
        </p:txBody>
      </p:sp>
      <p:sp>
        <p:nvSpPr>
          <p:cNvPr id="9229" name="Line 12"/>
          <p:cNvSpPr>
            <a:spLocks noChangeShapeType="1"/>
          </p:cNvSpPr>
          <p:nvPr/>
        </p:nvSpPr>
        <p:spPr bwMode="auto">
          <a:xfrm flipH="1">
            <a:off x="679450" y="2825750"/>
            <a:ext cx="241300" cy="749300"/>
          </a:xfrm>
          <a:prstGeom prst="line">
            <a:avLst/>
          </a:prstGeom>
          <a:noFill/>
          <a:ln w="12700">
            <a:solidFill>
              <a:schemeClr val="tx1"/>
            </a:solidFill>
            <a:round/>
            <a:headEnd/>
            <a:tailEnd/>
          </a:ln>
        </p:spPr>
        <p:txBody>
          <a:bodyPr wrap="none" anchor="ctr"/>
          <a:lstStyle/>
          <a:p>
            <a:endParaRPr lang="en-US"/>
          </a:p>
        </p:txBody>
      </p:sp>
      <p:sp>
        <p:nvSpPr>
          <p:cNvPr id="9230" name="Line 13"/>
          <p:cNvSpPr>
            <a:spLocks noChangeShapeType="1"/>
          </p:cNvSpPr>
          <p:nvPr/>
        </p:nvSpPr>
        <p:spPr bwMode="auto">
          <a:xfrm flipH="1">
            <a:off x="679450" y="2749550"/>
            <a:ext cx="1003300" cy="825500"/>
          </a:xfrm>
          <a:prstGeom prst="line">
            <a:avLst/>
          </a:prstGeom>
          <a:noFill/>
          <a:ln w="12700">
            <a:solidFill>
              <a:schemeClr val="tx1"/>
            </a:solidFill>
            <a:round/>
            <a:headEnd/>
            <a:tailEnd/>
          </a:ln>
        </p:spPr>
        <p:txBody>
          <a:bodyPr wrap="none" anchor="ctr"/>
          <a:lstStyle/>
          <a:p>
            <a:endParaRPr lang="en-US"/>
          </a:p>
        </p:txBody>
      </p:sp>
      <p:sp>
        <p:nvSpPr>
          <p:cNvPr id="9231" name="Oval 14"/>
          <p:cNvSpPr>
            <a:spLocks noChangeArrowheads="1"/>
          </p:cNvSpPr>
          <p:nvPr/>
        </p:nvSpPr>
        <p:spPr bwMode="auto">
          <a:xfrm>
            <a:off x="27495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32" name="Oval 15"/>
          <p:cNvSpPr>
            <a:spLocks noChangeArrowheads="1"/>
          </p:cNvSpPr>
          <p:nvPr/>
        </p:nvSpPr>
        <p:spPr bwMode="auto">
          <a:xfrm>
            <a:off x="3511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33" name="Oval 16"/>
          <p:cNvSpPr>
            <a:spLocks noChangeArrowheads="1"/>
          </p:cNvSpPr>
          <p:nvPr/>
        </p:nvSpPr>
        <p:spPr bwMode="auto">
          <a:xfrm>
            <a:off x="3511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34" name="Oval 17"/>
          <p:cNvSpPr>
            <a:spLocks noChangeArrowheads="1"/>
          </p:cNvSpPr>
          <p:nvPr/>
        </p:nvSpPr>
        <p:spPr bwMode="auto">
          <a:xfrm>
            <a:off x="25209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35" name="Line 18"/>
          <p:cNvSpPr>
            <a:spLocks noChangeShapeType="1"/>
          </p:cNvSpPr>
          <p:nvPr/>
        </p:nvSpPr>
        <p:spPr bwMode="auto">
          <a:xfrm flipV="1">
            <a:off x="2825750" y="2736850"/>
            <a:ext cx="749300" cy="88900"/>
          </a:xfrm>
          <a:prstGeom prst="line">
            <a:avLst/>
          </a:prstGeom>
          <a:noFill/>
          <a:ln w="12700">
            <a:solidFill>
              <a:schemeClr val="tx1"/>
            </a:solidFill>
            <a:round/>
            <a:headEnd/>
            <a:tailEnd/>
          </a:ln>
        </p:spPr>
        <p:txBody>
          <a:bodyPr wrap="none" anchor="ctr"/>
          <a:lstStyle/>
          <a:p>
            <a:endParaRPr lang="en-US"/>
          </a:p>
        </p:txBody>
      </p:sp>
      <p:sp>
        <p:nvSpPr>
          <p:cNvPr id="9236" name="Line 19"/>
          <p:cNvSpPr>
            <a:spLocks noChangeShapeType="1"/>
          </p:cNvSpPr>
          <p:nvPr/>
        </p:nvSpPr>
        <p:spPr bwMode="auto">
          <a:xfrm>
            <a:off x="3581400" y="2749550"/>
            <a:ext cx="0" cy="825500"/>
          </a:xfrm>
          <a:prstGeom prst="line">
            <a:avLst/>
          </a:prstGeom>
          <a:noFill/>
          <a:ln w="12700">
            <a:solidFill>
              <a:schemeClr val="tx1"/>
            </a:solidFill>
            <a:round/>
            <a:headEnd/>
            <a:tailEnd/>
          </a:ln>
        </p:spPr>
        <p:txBody>
          <a:bodyPr wrap="none" anchor="ctr"/>
          <a:lstStyle/>
          <a:p>
            <a:endParaRPr lang="en-US"/>
          </a:p>
        </p:txBody>
      </p:sp>
      <p:sp>
        <p:nvSpPr>
          <p:cNvPr id="9237" name="Line 20"/>
          <p:cNvSpPr>
            <a:spLocks noChangeShapeType="1"/>
          </p:cNvSpPr>
          <p:nvPr/>
        </p:nvSpPr>
        <p:spPr bwMode="auto">
          <a:xfrm flipH="1">
            <a:off x="2584450" y="2825750"/>
            <a:ext cx="241300" cy="749300"/>
          </a:xfrm>
          <a:prstGeom prst="line">
            <a:avLst/>
          </a:prstGeom>
          <a:noFill/>
          <a:ln w="12700">
            <a:solidFill>
              <a:schemeClr val="tx1"/>
            </a:solidFill>
            <a:round/>
            <a:headEnd/>
            <a:tailEnd/>
          </a:ln>
        </p:spPr>
        <p:txBody>
          <a:bodyPr wrap="none" anchor="ctr"/>
          <a:lstStyle/>
          <a:p>
            <a:endParaRPr lang="en-US"/>
          </a:p>
        </p:txBody>
      </p:sp>
      <p:sp>
        <p:nvSpPr>
          <p:cNvPr id="9238" name="Line 21"/>
          <p:cNvSpPr>
            <a:spLocks noChangeShapeType="1"/>
          </p:cNvSpPr>
          <p:nvPr/>
        </p:nvSpPr>
        <p:spPr bwMode="auto">
          <a:xfrm flipH="1">
            <a:off x="2584450" y="2749550"/>
            <a:ext cx="1003300" cy="825500"/>
          </a:xfrm>
          <a:prstGeom prst="line">
            <a:avLst/>
          </a:prstGeom>
          <a:noFill/>
          <a:ln w="12700">
            <a:solidFill>
              <a:schemeClr val="tx1"/>
            </a:solidFill>
            <a:round/>
            <a:headEnd/>
            <a:tailEnd/>
          </a:ln>
        </p:spPr>
        <p:txBody>
          <a:bodyPr wrap="none" anchor="ctr"/>
          <a:lstStyle/>
          <a:p>
            <a:endParaRPr lang="en-US"/>
          </a:p>
        </p:txBody>
      </p:sp>
      <p:sp>
        <p:nvSpPr>
          <p:cNvPr id="9239" name="Oval 22"/>
          <p:cNvSpPr>
            <a:spLocks noChangeArrowheads="1"/>
          </p:cNvSpPr>
          <p:nvPr/>
        </p:nvSpPr>
        <p:spPr bwMode="auto">
          <a:xfrm>
            <a:off x="46545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0" name="Oval 23"/>
          <p:cNvSpPr>
            <a:spLocks noChangeArrowheads="1"/>
          </p:cNvSpPr>
          <p:nvPr/>
        </p:nvSpPr>
        <p:spPr bwMode="auto">
          <a:xfrm>
            <a:off x="5416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1" name="Oval 24"/>
          <p:cNvSpPr>
            <a:spLocks noChangeArrowheads="1"/>
          </p:cNvSpPr>
          <p:nvPr/>
        </p:nvSpPr>
        <p:spPr bwMode="auto">
          <a:xfrm>
            <a:off x="5416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2" name="Oval 25"/>
          <p:cNvSpPr>
            <a:spLocks noChangeArrowheads="1"/>
          </p:cNvSpPr>
          <p:nvPr/>
        </p:nvSpPr>
        <p:spPr bwMode="auto">
          <a:xfrm>
            <a:off x="44259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3" name="Line 26"/>
          <p:cNvSpPr>
            <a:spLocks noChangeShapeType="1"/>
          </p:cNvSpPr>
          <p:nvPr/>
        </p:nvSpPr>
        <p:spPr bwMode="auto">
          <a:xfrm flipV="1">
            <a:off x="4730750" y="2736850"/>
            <a:ext cx="749300" cy="88900"/>
          </a:xfrm>
          <a:prstGeom prst="line">
            <a:avLst/>
          </a:prstGeom>
          <a:noFill/>
          <a:ln w="12700">
            <a:solidFill>
              <a:schemeClr val="tx1"/>
            </a:solidFill>
            <a:round/>
            <a:headEnd/>
            <a:tailEnd/>
          </a:ln>
        </p:spPr>
        <p:txBody>
          <a:bodyPr wrap="none" anchor="ctr"/>
          <a:lstStyle/>
          <a:p>
            <a:endParaRPr lang="en-US"/>
          </a:p>
        </p:txBody>
      </p:sp>
      <p:sp>
        <p:nvSpPr>
          <p:cNvPr id="9244" name="Line 27"/>
          <p:cNvSpPr>
            <a:spLocks noChangeShapeType="1"/>
          </p:cNvSpPr>
          <p:nvPr/>
        </p:nvSpPr>
        <p:spPr bwMode="auto">
          <a:xfrm>
            <a:off x="5486400" y="2749550"/>
            <a:ext cx="0" cy="825500"/>
          </a:xfrm>
          <a:prstGeom prst="line">
            <a:avLst/>
          </a:prstGeom>
          <a:noFill/>
          <a:ln w="12700">
            <a:solidFill>
              <a:schemeClr val="tx1"/>
            </a:solidFill>
            <a:round/>
            <a:headEnd/>
            <a:tailEnd/>
          </a:ln>
        </p:spPr>
        <p:txBody>
          <a:bodyPr wrap="none" anchor="ctr"/>
          <a:lstStyle/>
          <a:p>
            <a:endParaRPr lang="en-US"/>
          </a:p>
        </p:txBody>
      </p:sp>
      <p:sp>
        <p:nvSpPr>
          <p:cNvPr id="9245" name="Line 28"/>
          <p:cNvSpPr>
            <a:spLocks noChangeShapeType="1"/>
          </p:cNvSpPr>
          <p:nvPr/>
        </p:nvSpPr>
        <p:spPr bwMode="auto">
          <a:xfrm flipH="1">
            <a:off x="4489450" y="2825750"/>
            <a:ext cx="241300" cy="749300"/>
          </a:xfrm>
          <a:prstGeom prst="line">
            <a:avLst/>
          </a:prstGeom>
          <a:noFill/>
          <a:ln w="12700">
            <a:solidFill>
              <a:schemeClr val="tx1"/>
            </a:solidFill>
            <a:round/>
            <a:headEnd/>
            <a:tailEnd/>
          </a:ln>
        </p:spPr>
        <p:txBody>
          <a:bodyPr wrap="none" anchor="ctr"/>
          <a:lstStyle/>
          <a:p>
            <a:endParaRPr lang="en-US"/>
          </a:p>
        </p:txBody>
      </p:sp>
      <p:sp>
        <p:nvSpPr>
          <p:cNvPr id="9246" name="Line 29"/>
          <p:cNvSpPr>
            <a:spLocks noChangeShapeType="1"/>
          </p:cNvSpPr>
          <p:nvPr/>
        </p:nvSpPr>
        <p:spPr bwMode="auto">
          <a:xfrm flipH="1">
            <a:off x="4489450" y="2749550"/>
            <a:ext cx="1003300" cy="825500"/>
          </a:xfrm>
          <a:prstGeom prst="line">
            <a:avLst/>
          </a:prstGeom>
          <a:noFill/>
          <a:ln w="12700">
            <a:solidFill>
              <a:schemeClr val="tx1"/>
            </a:solidFill>
            <a:round/>
            <a:headEnd/>
            <a:tailEnd/>
          </a:ln>
        </p:spPr>
        <p:txBody>
          <a:bodyPr wrap="none" anchor="ctr"/>
          <a:lstStyle/>
          <a:p>
            <a:endParaRPr lang="en-US"/>
          </a:p>
        </p:txBody>
      </p:sp>
      <p:sp>
        <p:nvSpPr>
          <p:cNvPr id="9247" name="Oval 30"/>
          <p:cNvSpPr>
            <a:spLocks noChangeArrowheads="1"/>
          </p:cNvSpPr>
          <p:nvPr/>
        </p:nvSpPr>
        <p:spPr bwMode="auto">
          <a:xfrm>
            <a:off x="6635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8" name="Oval 31"/>
          <p:cNvSpPr>
            <a:spLocks noChangeArrowheads="1"/>
          </p:cNvSpPr>
          <p:nvPr/>
        </p:nvSpPr>
        <p:spPr bwMode="auto">
          <a:xfrm>
            <a:off x="73977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49" name="Oval 32"/>
          <p:cNvSpPr>
            <a:spLocks noChangeArrowheads="1"/>
          </p:cNvSpPr>
          <p:nvPr/>
        </p:nvSpPr>
        <p:spPr bwMode="auto">
          <a:xfrm>
            <a:off x="73977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50" name="Oval 33"/>
          <p:cNvSpPr>
            <a:spLocks noChangeArrowheads="1"/>
          </p:cNvSpPr>
          <p:nvPr/>
        </p:nvSpPr>
        <p:spPr bwMode="auto">
          <a:xfrm>
            <a:off x="64071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51" name="Line 34"/>
          <p:cNvSpPr>
            <a:spLocks noChangeShapeType="1"/>
          </p:cNvSpPr>
          <p:nvPr/>
        </p:nvSpPr>
        <p:spPr bwMode="auto">
          <a:xfrm flipV="1">
            <a:off x="6711950" y="2736850"/>
            <a:ext cx="749300" cy="88900"/>
          </a:xfrm>
          <a:prstGeom prst="line">
            <a:avLst/>
          </a:prstGeom>
          <a:noFill/>
          <a:ln w="12700">
            <a:solidFill>
              <a:schemeClr val="tx1"/>
            </a:solidFill>
            <a:round/>
            <a:headEnd/>
            <a:tailEnd/>
          </a:ln>
        </p:spPr>
        <p:txBody>
          <a:bodyPr wrap="none" anchor="ctr"/>
          <a:lstStyle/>
          <a:p>
            <a:endParaRPr lang="en-US"/>
          </a:p>
        </p:txBody>
      </p:sp>
      <p:sp>
        <p:nvSpPr>
          <p:cNvPr id="9252" name="Line 35"/>
          <p:cNvSpPr>
            <a:spLocks noChangeShapeType="1"/>
          </p:cNvSpPr>
          <p:nvPr/>
        </p:nvSpPr>
        <p:spPr bwMode="auto">
          <a:xfrm>
            <a:off x="7467600" y="2749550"/>
            <a:ext cx="0" cy="825500"/>
          </a:xfrm>
          <a:prstGeom prst="line">
            <a:avLst/>
          </a:prstGeom>
          <a:noFill/>
          <a:ln w="12700">
            <a:solidFill>
              <a:schemeClr val="tx1"/>
            </a:solidFill>
            <a:round/>
            <a:headEnd/>
            <a:tailEnd/>
          </a:ln>
        </p:spPr>
        <p:txBody>
          <a:bodyPr wrap="none" anchor="ctr"/>
          <a:lstStyle/>
          <a:p>
            <a:endParaRPr lang="en-US"/>
          </a:p>
        </p:txBody>
      </p:sp>
      <p:sp>
        <p:nvSpPr>
          <p:cNvPr id="9253" name="Line 36"/>
          <p:cNvSpPr>
            <a:spLocks noChangeShapeType="1"/>
          </p:cNvSpPr>
          <p:nvPr/>
        </p:nvSpPr>
        <p:spPr bwMode="auto">
          <a:xfrm flipH="1">
            <a:off x="6470650" y="2825750"/>
            <a:ext cx="241300" cy="749300"/>
          </a:xfrm>
          <a:prstGeom prst="line">
            <a:avLst/>
          </a:prstGeom>
          <a:noFill/>
          <a:ln w="12700">
            <a:solidFill>
              <a:schemeClr val="tx1"/>
            </a:solidFill>
            <a:round/>
            <a:headEnd/>
            <a:tailEnd/>
          </a:ln>
        </p:spPr>
        <p:txBody>
          <a:bodyPr wrap="none" anchor="ctr"/>
          <a:lstStyle/>
          <a:p>
            <a:endParaRPr lang="en-US"/>
          </a:p>
        </p:txBody>
      </p:sp>
      <p:sp>
        <p:nvSpPr>
          <p:cNvPr id="9254" name="Line 37"/>
          <p:cNvSpPr>
            <a:spLocks noChangeShapeType="1"/>
          </p:cNvSpPr>
          <p:nvPr/>
        </p:nvSpPr>
        <p:spPr bwMode="auto">
          <a:xfrm flipH="1">
            <a:off x="6470650" y="2749550"/>
            <a:ext cx="1003300" cy="825500"/>
          </a:xfrm>
          <a:prstGeom prst="line">
            <a:avLst/>
          </a:prstGeom>
          <a:noFill/>
          <a:ln w="12700">
            <a:solidFill>
              <a:schemeClr val="tx1"/>
            </a:solidFill>
            <a:round/>
            <a:headEnd/>
            <a:tailEnd/>
          </a:ln>
        </p:spPr>
        <p:txBody>
          <a:bodyPr wrap="none" anchor="ctr"/>
          <a:lstStyle/>
          <a:p>
            <a:endParaRPr lang="en-US"/>
          </a:p>
        </p:txBody>
      </p:sp>
      <p:sp>
        <p:nvSpPr>
          <p:cNvPr id="9255" name="Oval 38"/>
          <p:cNvSpPr>
            <a:spLocks noChangeArrowheads="1"/>
          </p:cNvSpPr>
          <p:nvPr/>
        </p:nvSpPr>
        <p:spPr bwMode="auto">
          <a:xfrm>
            <a:off x="1530350" y="3587750"/>
            <a:ext cx="673100" cy="673100"/>
          </a:xfrm>
          <a:prstGeom prst="ellipse">
            <a:avLst/>
          </a:prstGeom>
          <a:noFill/>
          <a:ln w="12700">
            <a:solidFill>
              <a:schemeClr val="tx1"/>
            </a:solidFill>
            <a:round/>
            <a:headEnd/>
            <a:tailEnd/>
          </a:ln>
        </p:spPr>
        <p:txBody>
          <a:bodyPr wrap="none" anchor="ctr"/>
          <a:lstStyle/>
          <a:p>
            <a:endParaRPr lang="en-US"/>
          </a:p>
        </p:txBody>
      </p:sp>
      <p:sp>
        <p:nvSpPr>
          <p:cNvPr id="9256" name="Rectangle 39"/>
          <p:cNvSpPr>
            <a:spLocks noChangeArrowheads="1"/>
          </p:cNvSpPr>
          <p:nvPr/>
        </p:nvSpPr>
        <p:spPr bwMode="auto">
          <a:xfrm>
            <a:off x="3262313" y="3795713"/>
            <a:ext cx="860425" cy="454025"/>
          </a:xfrm>
          <a:prstGeom prst="rect">
            <a:avLst/>
          </a:prstGeom>
          <a:noFill/>
          <a:ln w="12700">
            <a:noFill/>
            <a:miter lim="800000"/>
            <a:headEnd/>
            <a:tailEnd/>
          </a:ln>
        </p:spPr>
        <p:txBody>
          <a:bodyPr wrap="none" lIns="90488" tIns="44450" rIns="90488" bIns="44450">
            <a:spAutoFit/>
          </a:bodyPr>
          <a:lstStyle/>
          <a:p>
            <a:r>
              <a:rPr lang="en-US" altLang="zh-TW" i="1"/>
              <a:t>a</a:t>
            </a:r>
            <a:r>
              <a:rPr lang="en-US" altLang="zh-TW"/>
              <a:t>(=</a:t>
            </a:r>
            <a:r>
              <a:rPr lang="en-US" altLang="zh-TW" i="1"/>
              <a:t>b</a:t>
            </a:r>
            <a:r>
              <a:rPr lang="en-US" altLang="zh-TW"/>
              <a:t>)</a:t>
            </a:r>
          </a:p>
        </p:txBody>
      </p:sp>
      <p:sp>
        <p:nvSpPr>
          <p:cNvPr id="9257" name="Freeform 40"/>
          <p:cNvSpPr>
            <a:spLocks/>
          </p:cNvSpPr>
          <p:nvPr/>
        </p:nvSpPr>
        <p:spPr bwMode="auto">
          <a:xfrm>
            <a:off x="2514600" y="2498725"/>
            <a:ext cx="1419225" cy="1084263"/>
          </a:xfrm>
          <a:custGeom>
            <a:avLst/>
            <a:gdLst>
              <a:gd name="T0" fmla="*/ 48 w 894"/>
              <a:gd name="T1" fmla="*/ 682 h 683"/>
              <a:gd name="T2" fmla="*/ 44 w 894"/>
              <a:gd name="T3" fmla="*/ 629 h 683"/>
              <a:gd name="T4" fmla="*/ 44 w 894"/>
              <a:gd name="T5" fmla="*/ 585 h 683"/>
              <a:gd name="T6" fmla="*/ 29 w 894"/>
              <a:gd name="T7" fmla="*/ 527 h 683"/>
              <a:gd name="T8" fmla="*/ 15 w 894"/>
              <a:gd name="T9" fmla="*/ 483 h 683"/>
              <a:gd name="T10" fmla="*/ 15 w 894"/>
              <a:gd name="T11" fmla="*/ 439 h 683"/>
              <a:gd name="T12" fmla="*/ 15 w 894"/>
              <a:gd name="T13" fmla="*/ 395 h 683"/>
              <a:gd name="T14" fmla="*/ 0 w 894"/>
              <a:gd name="T15" fmla="*/ 337 h 683"/>
              <a:gd name="T16" fmla="*/ 0 w 894"/>
              <a:gd name="T17" fmla="*/ 293 h 683"/>
              <a:gd name="T18" fmla="*/ 0 w 894"/>
              <a:gd name="T19" fmla="*/ 249 h 683"/>
              <a:gd name="T20" fmla="*/ 0 w 894"/>
              <a:gd name="T21" fmla="*/ 205 h 683"/>
              <a:gd name="T22" fmla="*/ 29 w 894"/>
              <a:gd name="T23" fmla="*/ 161 h 683"/>
              <a:gd name="T24" fmla="*/ 73 w 894"/>
              <a:gd name="T25" fmla="*/ 132 h 683"/>
              <a:gd name="T26" fmla="*/ 102 w 894"/>
              <a:gd name="T27" fmla="*/ 88 h 683"/>
              <a:gd name="T28" fmla="*/ 146 w 894"/>
              <a:gd name="T29" fmla="*/ 73 h 683"/>
              <a:gd name="T30" fmla="*/ 190 w 894"/>
              <a:gd name="T31" fmla="*/ 44 h 683"/>
              <a:gd name="T32" fmla="*/ 249 w 894"/>
              <a:gd name="T33" fmla="*/ 29 h 683"/>
              <a:gd name="T34" fmla="*/ 293 w 894"/>
              <a:gd name="T35" fmla="*/ 15 h 683"/>
              <a:gd name="T36" fmla="*/ 337 w 894"/>
              <a:gd name="T37" fmla="*/ 15 h 683"/>
              <a:gd name="T38" fmla="*/ 395 w 894"/>
              <a:gd name="T39" fmla="*/ 0 h 683"/>
              <a:gd name="T40" fmla="*/ 483 w 894"/>
              <a:gd name="T41" fmla="*/ 0 h 683"/>
              <a:gd name="T42" fmla="*/ 527 w 894"/>
              <a:gd name="T43" fmla="*/ 0 h 683"/>
              <a:gd name="T44" fmla="*/ 571 w 894"/>
              <a:gd name="T45" fmla="*/ 0 h 683"/>
              <a:gd name="T46" fmla="*/ 673 w 894"/>
              <a:gd name="T47" fmla="*/ 0 h 683"/>
              <a:gd name="T48" fmla="*/ 717 w 894"/>
              <a:gd name="T49" fmla="*/ 0 h 683"/>
              <a:gd name="T50" fmla="*/ 761 w 894"/>
              <a:gd name="T51" fmla="*/ 29 h 683"/>
              <a:gd name="T52" fmla="*/ 805 w 894"/>
              <a:gd name="T53" fmla="*/ 88 h 683"/>
              <a:gd name="T54" fmla="*/ 834 w 894"/>
              <a:gd name="T55" fmla="*/ 132 h 683"/>
              <a:gd name="T56" fmla="*/ 849 w 894"/>
              <a:gd name="T57" fmla="*/ 176 h 683"/>
              <a:gd name="T58" fmla="*/ 863 w 894"/>
              <a:gd name="T59" fmla="*/ 220 h 683"/>
              <a:gd name="T60" fmla="*/ 893 w 894"/>
              <a:gd name="T61" fmla="*/ 278 h 683"/>
              <a:gd name="T62" fmla="*/ 893 w 894"/>
              <a:gd name="T63" fmla="*/ 322 h 683"/>
              <a:gd name="T64" fmla="*/ 893 w 894"/>
              <a:gd name="T65" fmla="*/ 366 h 683"/>
              <a:gd name="T66" fmla="*/ 893 w 894"/>
              <a:gd name="T67" fmla="*/ 410 h 683"/>
              <a:gd name="T68" fmla="*/ 878 w 894"/>
              <a:gd name="T69" fmla="*/ 454 h 683"/>
              <a:gd name="T70" fmla="*/ 849 w 894"/>
              <a:gd name="T71" fmla="*/ 498 h 683"/>
              <a:gd name="T72" fmla="*/ 820 w 894"/>
              <a:gd name="T73" fmla="*/ 542 h 683"/>
              <a:gd name="T74" fmla="*/ 790 w 894"/>
              <a:gd name="T75" fmla="*/ 600 h 683"/>
              <a:gd name="T76" fmla="*/ 761 w 894"/>
              <a:gd name="T77" fmla="*/ 644 h 683"/>
              <a:gd name="T78" fmla="*/ 717 w 894"/>
              <a:gd name="T79" fmla="*/ 673 h 68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94"/>
              <a:gd name="T121" fmla="*/ 0 h 683"/>
              <a:gd name="T122" fmla="*/ 894 w 894"/>
              <a:gd name="T123" fmla="*/ 683 h 68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94" h="683">
                <a:moveTo>
                  <a:pt x="48" y="682"/>
                </a:moveTo>
                <a:lnTo>
                  <a:pt x="44" y="629"/>
                </a:lnTo>
                <a:lnTo>
                  <a:pt x="44" y="585"/>
                </a:lnTo>
                <a:lnTo>
                  <a:pt x="29" y="527"/>
                </a:lnTo>
                <a:lnTo>
                  <a:pt x="15" y="483"/>
                </a:lnTo>
                <a:lnTo>
                  <a:pt x="15" y="439"/>
                </a:lnTo>
                <a:lnTo>
                  <a:pt x="15" y="395"/>
                </a:lnTo>
                <a:lnTo>
                  <a:pt x="0" y="337"/>
                </a:lnTo>
                <a:lnTo>
                  <a:pt x="0" y="293"/>
                </a:lnTo>
                <a:lnTo>
                  <a:pt x="0" y="249"/>
                </a:lnTo>
                <a:lnTo>
                  <a:pt x="0" y="205"/>
                </a:lnTo>
                <a:lnTo>
                  <a:pt x="29" y="161"/>
                </a:lnTo>
                <a:lnTo>
                  <a:pt x="73" y="132"/>
                </a:lnTo>
                <a:lnTo>
                  <a:pt x="102" y="88"/>
                </a:lnTo>
                <a:lnTo>
                  <a:pt x="146" y="73"/>
                </a:lnTo>
                <a:lnTo>
                  <a:pt x="190" y="44"/>
                </a:lnTo>
                <a:lnTo>
                  <a:pt x="249" y="29"/>
                </a:lnTo>
                <a:lnTo>
                  <a:pt x="293" y="15"/>
                </a:lnTo>
                <a:lnTo>
                  <a:pt x="337" y="15"/>
                </a:lnTo>
                <a:lnTo>
                  <a:pt x="395" y="0"/>
                </a:lnTo>
                <a:lnTo>
                  <a:pt x="483" y="0"/>
                </a:lnTo>
                <a:lnTo>
                  <a:pt x="527" y="0"/>
                </a:lnTo>
                <a:lnTo>
                  <a:pt x="571" y="0"/>
                </a:lnTo>
                <a:lnTo>
                  <a:pt x="673" y="0"/>
                </a:lnTo>
                <a:lnTo>
                  <a:pt x="717" y="0"/>
                </a:lnTo>
                <a:lnTo>
                  <a:pt x="761" y="29"/>
                </a:lnTo>
                <a:lnTo>
                  <a:pt x="805" y="88"/>
                </a:lnTo>
                <a:lnTo>
                  <a:pt x="834" y="132"/>
                </a:lnTo>
                <a:lnTo>
                  <a:pt x="849" y="176"/>
                </a:lnTo>
                <a:lnTo>
                  <a:pt x="863" y="220"/>
                </a:lnTo>
                <a:lnTo>
                  <a:pt x="893" y="278"/>
                </a:lnTo>
                <a:lnTo>
                  <a:pt x="893" y="322"/>
                </a:lnTo>
                <a:lnTo>
                  <a:pt x="893" y="366"/>
                </a:lnTo>
                <a:lnTo>
                  <a:pt x="893" y="410"/>
                </a:lnTo>
                <a:lnTo>
                  <a:pt x="878" y="454"/>
                </a:lnTo>
                <a:lnTo>
                  <a:pt x="849" y="498"/>
                </a:lnTo>
                <a:lnTo>
                  <a:pt x="820" y="542"/>
                </a:lnTo>
                <a:lnTo>
                  <a:pt x="790" y="600"/>
                </a:lnTo>
                <a:lnTo>
                  <a:pt x="761" y="644"/>
                </a:lnTo>
                <a:lnTo>
                  <a:pt x="717" y="67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9258" name="Rectangle 41"/>
          <p:cNvSpPr>
            <a:spLocks noChangeArrowheads="1"/>
          </p:cNvSpPr>
          <p:nvPr/>
        </p:nvSpPr>
        <p:spPr bwMode="auto">
          <a:xfrm>
            <a:off x="5319713" y="37195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9259" name="Rectangle 42"/>
          <p:cNvSpPr>
            <a:spLocks noChangeArrowheads="1"/>
          </p:cNvSpPr>
          <p:nvPr/>
        </p:nvSpPr>
        <p:spPr bwMode="auto">
          <a:xfrm>
            <a:off x="4786313" y="3262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9260" name="Oval 43"/>
          <p:cNvSpPr>
            <a:spLocks noChangeArrowheads="1"/>
          </p:cNvSpPr>
          <p:nvPr/>
        </p:nvSpPr>
        <p:spPr bwMode="auto">
          <a:xfrm>
            <a:off x="4883150" y="3130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9261" name="Line 44"/>
          <p:cNvSpPr>
            <a:spLocks noChangeShapeType="1"/>
          </p:cNvSpPr>
          <p:nvPr/>
        </p:nvSpPr>
        <p:spPr bwMode="auto">
          <a:xfrm>
            <a:off x="5035550" y="3206750"/>
            <a:ext cx="444500" cy="368300"/>
          </a:xfrm>
          <a:prstGeom prst="line">
            <a:avLst/>
          </a:prstGeom>
          <a:noFill/>
          <a:ln w="12700">
            <a:solidFill>
              <a:schemeClr val="tx1"/>
            </a:solidFill>
            <a:round/>
            <a:headEnd/>
            <a:tailEnd/>
          </a:ln>
        </p:spPr>
        <p:txBody>
          <a:bodyPr wrap="none" anchor="ctr"/>
          <a:lstStyle/>
          <a:p>
            <a:endParaRPr lang="en-US"/>
          </a:p>
        </p:txBody>
      </p:sp>
      <p:sp>
        <p:nvSpPr>
          <p:cNvPr id="9262" name="Freeform 45"/>
          <p:cNvSpPr>
            <a:spLocks/>
          </p:cNvSpPr>
          <p:nvPr/>
        </p:nvSpPr>
        <p:spPr bwMode="auto">
          <a:xfrm>
            <a:off x="7346950" y="2743200"/>
            <a:ext cx="419100" cy="849313"/>
          </a:xfrm>
          <a:custGeom>
            <a:avLst/>
            <a:gdLst>
              <a:gd name="T0" fmla="*/ 124 w 264"/>
              <a:gd name="T1" fmla="*/ 0 h 535"/>
              <a:gd name="T2" fmla="*/ 161 w 264"/>
              <a:gd name="T3" fmla="*/ 51 h 535"/>
              <a:gd name="T4" fmla="*/ 190 w 264"/>
              <a:gd name="T5" fmla="*/ 95 h 535"/>
              <a:gd name="T6" fmla="*/ 219 w 264"/>
              <a:gd name="T7" fmla="*/ 139 h 535"/>
              <a:gd name="T8" fmla="*/ 234 w 264"/>
              <a:gd name="T9" fmla="*/ 183 h 535"/>
              <a:gd name="T10" fmla="*/ 249 w 264"/>
              <a:gd name="T11" fmla="*/ 227 h 535"/>
              <a:gd name="T12" fmla="*/ 263 w 264"/>
              <a:gd name="T13" fmla="*/ 285 h 535"/>
              <a:gd name="T14" fmla="*/ 263 w 264"/>
              <a:gd name="T15" fmla="*/ 329 h 535"/>
              <a:gd name="T16" fmla="*/ 263 w 264"/>
              <a:gd name="T17" fmla="*/ 373 h 535"/>
              <a:gd name="T18" fmla="*/ 219 w 264"/>
              <a:gd name="T19" fmla="*/ 417 h 535"/>
              <a:gd name="T20" fmla="*/ 146 w 264"/>
              <a:gd name="T21" fmla="*/ 446 h 535"/>
              <a:gd name="T22" fmla="*/ 102 w 264"/>
              <a:gd name="T23" fmla="*/ 475 h 535"/>
              <a:gd name="T24" fmla="*/ 44 w 264"/>
              <a:gd name="T25" fmla="*/ 490 h 535"/>
              <a:gd name="T26" fmla="*/ 0 w 264"/>
              <a:gd name="T27" fmla="*/ 534 h 5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4"/>
              <a:gd name="T43" fmla="*/ 0 h 535"/>
              <a:gd name="T44" fmla="*/ 264 w 264"/>
              <a:gd name="T45" fmla="*/ 535 h 5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4" h="535">
                <a:moveTo>
                  <a:pt x="124" y="0"/>
                </a:moveTo>
                <a:lnTo>
                  <a:pt x="161" y="51"/>
                </a:lnTo>
                <a:lnTo>
                  <a:pt x="190" y="95"/>
                </a:lnTo>
                <a:lnTo>
                  <a:pt x="219" y="139"/>
                </a:lnTo>
                <a:lnTo>
                  <a:pt x="234" y="183"/>
                </a:lnTo>
                <a:lnTo>
                  <a:pt x="249" y="227"/>
                </a:lnTo>
                <a:lnTo>
                  <a:pt x="263" y="285"/>
                </a:lnTo>
                <a:lnTo>
                  <a:pt x="263" y="329"/>
                </a:lnTo>
                <a:lnTo>
                  <a:pt x="263" y="373"/>
                </a:lnTo>
                <a:lnTo>
                  <a:pt x="219" y="417"/>
                </a:lnTo>
                <a:lnTo>
                  <a:pt x="146" y="446"/>
                </a:lnTo>
                <a:lnTo>
                  <a:pt x="102" y="475"/>
                </a:lnTo>
                <a:lnTo>
                  <a:pt x="44" y="490"/>
                </a:lnTo>
                <a:lnTo>
                  <a:pt x="0" y="53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9263" name="Rectangle 46"/>
          <p:cNvSpPr>
            <a:spLocks noChangeArrowheads="1"/>
          </p:cNvSpPr>
          <p:nvPr/>
        </p:nvSpPr>
        <p:spPr bwMode="auto">
          <a:xfrm>
            <a:off x="7529513" y="34909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9264" name="Rectangle 47"/>
          <p:cNvSpPr>
            <a:spLocks noChangeArrowheads="1"/>
          </p:cNvSpPr>
          <p:nvPr/>
        </p:nvSpPr>
        <p:spPr bwMode="auto">
          <a:xfrm>
            <a:off x="7453313" y="2347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graphicFrame>
        <p:nvGraphicFramePr>
          <p:cNvPr id="9218" name="Object 48">
            <a:hlinkClick r:id="" action="ppaction://ole?verb=0"/>
          </p:cNvPr>
          <p:cNvGraphicFramePr>
            <a:graphicFrameLocks/>
          </p:cNvGraphicFramePr>
          <p:nvPr/>
        </p:nvGraphicFramePr>
        <p:xfrm>
          <a:off x="307975" y="4540250"/>
          <a:ext cx="8664575" cy="763588"/>
        </p:xfrm>
        <a:graphic>
          <a:graphicData uri="http://schemas.openxmlformats.org/presentationml/2006/ole">
            <mc:AlternateContent xmlns:mc="http://schemas.openxmlformats.org/markup-compatibility/2006">
              <mc:Choice xmlns:v="urn:schemas-microsoft-com:vml" Requires="v">
                <p:oleObj spid="_x0000_s9219" name="Equation" r:id="rId3" imgW="8673840" imgH="772920" progId="Equation.2">
                  <p:embed/>
                </p:oleObj>
              </mc:Choice>
              <mc:Fallback>
                <p:oleObj name="Equation" r:id="rId3" imgW="8673840" imgH="772920" progId="Equation.2">
                  <p:embed/>
                  <p:pic>
                    <p:nvPicPr>
                      <p:cNvPr id="0" name="Object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4540250"/>
                        <a:ext cx="8664575"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10245" name="Rectangle 4"/>
          <p:cNvSpPr>
            <a:spLocks noChangeArrowheads="1"/>
          </p:cNvSpPr>
          <p:nvPr/>
        </p:nvSpPr>
        <p:spPr bwMode="auto">
          <a:xfrm>
            <a:off x="823913" y="1204913"/>
            <a:ext cx="3259137" cy="454025"/>
          </a:xfrm>
          <a:prstGeom prst="rect">
            <a:avLst/>
          </a:prstGeom>
          <a:noFill/>
          <a:ln w="12700">
            <a:noFill/>
            <a:miter lim="800000"/>
            <a:headEnd/>
            <a:tailEnd/>
          </a:ln>
        </p:spPr>
        <p:txBody>
          <a:bodyPr wrap="none" lIns="90488" tIns="44450" rIns="90488" bIns="44450">
            <a:spAutoFit/>
          </a:bodyPr>
          <a:lstStyle/>
          <a:p>
            <a:r>
              <a:rPr lang="en-US" altLang="zh-TW"/>
              <a:t>case 2: </a:t>
            </a:r>
            <a:r>
              <a:rPr lang="en-US" altLang="zh-TW" i="1"/>
              <a:t>H</a:t>
            </a:r>
            <a:r>
              <a:rPr lang="en-US" altLang="zh-TW"/>
              <a:t> is disconnected</a:t>
            </a:r>
          </a:p>
        </p:txBody>
      </p:sp>
      <p:sp>
        <p:nvSpPr>
          <p:cNvPr id="10246" name="Oval 5"/>
          <p:cNvSpPr>
            <a:spLocks noChangeArrowheads="1"/>
          </p:cNvSpPr>
          <p:nvPr/>
        </p:nvSpPr>
        <p:spPr bwMode="auto">
          <a:xfrm>
            <a:off x="1149350" y="1987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47" name="Oval 6"/>
          <p:cNvSpPr>
            <a:spLocks noChangeArrowheads="1"/>
          </p:cNvSpPr>
          <p:nvPr/>
        </p:nvSpPr>
        <p:spPr bwMode="auto">
          <a:xfrm>
            <a:off x="1911350" y="1911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48" name="Oval 7"/>
          <p:cNvSpPr>
            <a:spLocks noChangeArrowheads="1"/>
          </p:cNvSpPr>
          <p:nvPr/>
        </p:nvSpPr>
        <p:spPr bwMode="auto">
          <a:xfrm>
            <a:off x="19113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49" name="Oval 8"/>
          <p:cNvSpPr>
            <a:spLocks noChangeArrowheads="1"/>
          </p:cNvSpPr>
          <p:nvPr/>
        </p:nvSpPr>
        <p:spPr bwMode="auto">
          <a:xfrm>
            <a:off x="920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50" name="Line 9"/>
          <p:cNvSpPr>
            <a:spLocks noChangeShapeType="1"/>
          </p:cNvSpPr>
          <p:nvPr/>
        </p:nvSpPr>
        <p:spPr bwMode="auto">
          <a:xfrm flipV="1">
            <a:off x="1225550" y="1974850"/>
            <a:ext cx="749300" cy="88900"/>
          </a:xfrm>
          <a:prstGeom prst="line">
            <a:avLst/>
          </a:prstGeom>
          <a:noFill/>
          <a:ln w="12700">
            <a:solidFill>
              <a:schemeClr val="tx1"/>
            </a:solidFill>
            <a:round/>
            <a:headEnd/>
            <a:tailEnd/>
          </a:ln>
        </p:spPr>
        <p:txBody>
          <a:bodyPr wrap="none" anchor="ctr"/>
          <a:lstStyle/>
          <a:p>
            <a:endParaRPr lang="en-US"/>
          </a:p>
        </p:txBody>
      </p:sp>
      <p:sp>
        <p:nvSpPr>
          <p:cNvPr id="10251" name="Line 10"/>
          <p:cNvSpPr>
            <a:spLocks noChangeShapeType="1"/>
          </p:cNvSpPr>
          <p:nvPr/>
        </p:nvSpPr>
        <p:spPr bwMode="auto">
          <a:xfrm>
            <a:off x="1981200" y="1987550"/>
            <a:ext cx="0" cy="825500"/>
          </a:xfrm>
          <a:prstGeom prst="line">
            <a:avLst/>
          </a:prstGeom>
          <a:noFill/>
          <a:ln w="12700">
            <a:solidFill>
              <a:schemeClr val="tx1"/>
            </a:solidFill>
            <a:round/>
            <a:headEnd/>
            <a:tailEnd/>
          </a:ln>
        </p:spPr>
        <p:txBody>
          <a:bodyPr wrap="none" anchor="ctr"/>
          <a:lstStyle/>
          <a:p>
            <a:endParaRPr lang="en-US"/>
          </a:p>
        </p:txBody>
      </p:sp>
      <p:sp>
        <p:nvSpPr>
          <p:cNvPr id="10252" name="Line 11"/>
          <p:cNvSpPr>
            <a:spLocks noChangeShapeType="1"/>
          </p:cNvSpPr>
          <p:nvPr/>
        </p:nvSpPr>
        <p:spPr bwMode="auto">
          <a:xfrm flipH="1">
            <a:off x="984250" y="2063750"/>
            <a:ext cx="241300" cy="749300"/>
          </a:xfrm>
          <a:prstGeom prst="line">
            <a:avLst/>
          </a:prstGeom>
          <a:noFill/>
          <a:ln w="12700">
            <a:solidFill>
              <a:schemeClr val="tx1"/>
            </a:solidFill>
            <a:round/>
            <a:headEnd/>
            <a:tailEnd/>
          </a:ln>
        </p:spPr>
        <p:txBody>
          <a:bodyPr wrap="none" anchor="ctr"/>
          <a:lstStyle/>
          <a:p>
            <a:endParaRPr lang="en-US"/>
          </a:p>
        </p:txBody>
      </p:sp>
      <p:sp>
        <p:nvSpPr>
          <p:cNvPr id="10253" name="Line 12"/>
          <p:cNvSpPr>
            <a:spLocks noChangeShapeType="1"/>
          </p:cNvSpPr>
          <p:nvPr/>
        </p:nvSpPr>
        <p:spPr bwMode="auto">
          <a:xfrm flipH="1">
            <a:off x="984250" y="1987550"/>
            <a:ext cx="1003300" cy="825500"/>
          </a:xfrm>
          <a:prstGeom prst="line">
            <a:avLst/>
          </a:prstGeom>
          <a:noFill/>
          <a:ln w="12700">
            <a:solidFill>
              <a:schemeClr val="tx1"/>
            </a:solidFill>
            <a:round/>
            <a:headEnd/>
            <a:tailEnd/>
          </a:ln>
        </p:spPr>
        <p:txBody>
          <a:bodyPr wrap="none" anchor="ctr"/>
          <a:lstStyle/>
          <a:p>
            <a:endParaRPr lang="en-US"/>
          </a:p>
        </p:txBody>
      </p:sp>
      <p:sp>
        <p:nvSpPr>
          <p:cNvPr id="10254" name="Oval 13"/>
          <p:cNvSpPr>
            <a:spLocks noChangeArrowheads="1"/>
          </p:cNvSpPr>
          <p:nvPr/>
        </p:nvSpPr>
        <p:spPr bwMode="auto">
          <a:xfrm>
            <a:off x="615950" y="3282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55" name="Oval 14"/>
          <p:cNvSpPr>
            <a:spLocks noChangeArrowheads="1"/>
          </p:cNvSpPr>
          <p:nvPr/>
        </p:nvSpPr>
        <p:spPr bwMode="auto">
          <a:xfrm>
            <a:off x="1377950" y="3206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56" name="Oval 15"/>
          <p:cNvSpPr>
            <a:spLocks noChangeArrowheads="1"/>
          </p:cNvSpPr>
          <p:nvPr/>
        </p:nvSpPr>
        <p:spPr bwMode="auto">
          <a:xfrm>
            <a:off x="13779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57" name="Oval 16"/>
          <p:cNvSpPr>
            <a:spLocks noChangeArrowheads="1"/>
          </p:cNvSpPr>
          <p:nvPr/>
        </p:nvSpPr>
        <p:spPr bwMode="auto">
          <a:xfrm>
            <a:off x="3873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58" name="Line 17"/>
          <p:cNvSpPr>
            <a:spLocks noChangeShapeType="1"/>
          </p:cNvSpPr>
          <p:nvPr/>
        </p:nvSpPr>
        <p:spPr bwMode="auto">
          <a:xfrm flipV="1">
            <a:off x="692150" y="3270250"/>
            <a:ext cx="749300" cy="88900"/>
          </a:xfrm>
          <a:prstGeom prst="line">
            <a:avLst/>
          </a:prstGeom>
          <a:noFill/>
          <a:ln w="12700">
            <a:solidFill>
              <a:schemeClr val="tx1"/>
            </a:solidFill>
            <a:round/>
            <a:headEnd/>
            <a:tailEnd/>
          </a:ln>
        </p:spPr>
        <p:txBody>
          <a:bodyPr wrap="none" anchor="ctr"/>
          <a:lstStyle/>
          <a:p>
            <a:endParaRPr lang="en-US"/>
          </a:p>
        </p:txBody>
      </p:sp>
      <p:sp>
        <p:nvSpPr>
          <p:cNvPr id="10259" name="Line 18"/>
          <p:cNvSpPr>
            <a:spLocks noChangeShapeType="1"/>
          </p:cNvSpPr>
          <p:nvPr/>
        </p:nvSpPr>
        <p:spPr bwMode="auto">
          <a:xfrm>
            <a:off x="1447800" y="3282950"/>
            <a:ext cx="0" cy="825500"/>
          </a:xfrm>
          <a:prstGeom prst="line">
            <a:avLst/>
          </a:prstGeom>
          <a:noFill/>
          <a:ln w="12700">
            <a:solidFill>
              <a:schemeClr val="tx1"/>
            </a:solidFill>
            <a:round/>
            <a:headEnd/>
            <a:tailEnd/>
          </a:ln>
        </p:spPr>
        <p:txBody>
          <a:bodyPr wrap="none" anchor="ctr"/>
          <a:lstStyle/>
          <a:p>
            <a:endParaRPr lang="en-US"/>
          </a:p>
        </p:txBody>
      </p:sp>
      <p:sp>
        <p:nvSpPr>
          <p:cNvPr id="10260" name="Line 19"/>
          <p:cNvSpPr>
            <a:spLocks noChangeShapeType="1"/>
          </p:cNvSpPr>
          <p:nvPr/>
        </p:nvSpPr>
        <p:spPr bwMode="auto">
          <a:xfrm flipH="1">
            <a:off x="450850" y="3359150"/>
            <a:ext cx="241300" cy="749300"/>
          </a:xfrm>
          <a:prstGeom prst="line">
            <a:avLst/>
          </a:prstGeom>
          <a:noFill/>
          <a:ln w="12700">
            <a:solidFill>
              <a:schemeClr val="tx1"/>
            </a:solidFill>
            <a:round/>
            <a:headEnd/>
            <a:tailEnd/>
          </a:ln>
        </p:spPr>
        <p:txBody>
          <a:bodyPr wrap="none" anchor="ctr"/>
          <a:lstStyle/>
          <a:p>
            <a:endParaRPr lang="en-US"/>
          </a:p>
        </p:txBody>
      </p:sp>
      <p:sp>
        <p:nvSpPr>
          <p:cNvPr id="10261" name="Line 20"/>
          <p:cNvSpPr>
            <a:spLocks noChangeShapeType="1"/>
          </p:cNvSpPr>
          <p:nvPr/>
        </p:nvSpPr>
        <p:spPr bwMode="auto">
          <a:xfrm flipH="1">
            <a:off x="450850" y="3282950"/>
            <a:ext cx="1003300" cy="825500"/>
          </a:xfrm>
          <a:prstGeom prst="line">
            <a:avLst/>
          </a:prstGeom>
          <a:noFill/>
          <a:ln w="12700">
            <a:solidFill>
              <a:schemeClr val="tx1"/>
            </a:solidFill>
            <a:round/>
            <a:headEnd/>
            <a:tailEnd/>
          </a:ln>
        </p:spPr>
        <p:txBody>
          <a:bodyPr wrap="none" anchor="ctr"/>
          <a:lstStyle/>
          <a:p>
            <a:endParaRPr lang="en-US"/>
          </a:p>
        </p:txBody>
      </p:sp>
      <p:sp>
        <p:nvSpPr>
          <p:cNvPr id="10262" name="Oval 21"/>
          <p:cNvSpPr>
            <a:spLocks noChangeArrowheads="1"/>
          </p:cNvSpPr>
          <p:nvPr/>
        </p:nvSpPr>
        <p:spPr bwMode="auto">
          <a:xfrm>
            <a:off x="2292350" y="3206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63" name="Oval 22"/>
          <p:cNvSpPr>
            <a:spLocks noChangeArrowheads="1"/>
          </p:cNvSpPr>
          <p:nvPr/>
        </p:nvSpPr>
        <p:spPr bwMode="auto">
          <a:xfrm>
            <a:off x="3054350" y="3130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64" name="Oval 23"/>
          <p:cNvSpPr>
            <a:spLocks noChangeArrowheads="1"/>
          </p:cNvSpPr>
          <p:nvPr/>
        </p:nvSpPr>
        <p:spPr bwMode="auto">
          <a:xfrm>
            <a:off x="30543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65" name="Oval 24"/>
          <p:cNvSpPr>
            <a:spLocks noChangeArrowheads="1"/>
          </p:cNvSpPr>
          <p:nvPr/>
        </p:nvSpPr>
        <p:spPr bwMode="auto">
          <a:xfrm>
            <a:off x="20637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66" name="Line 25"/>
          <p:cNvSpPr>
            <a:spLocks noChangeShapeType="1"/>
          </p:cNvSpPr>
          <p:nvPr/>
        </p:nvSpPr>
        <p:spPr bwMode="auto">
          <a:xfrm flipV="1">
            <a:off x="2368550" y="3194050"/>
            <a:ext cx="749300" cy="88900"/>
          </a:xfrm>
          <a:prstGeom prst="line">
            <a:avLst/>
          </a:prstGeom>
          <a:noFill/>
          <a:ln w="12700">
            <a:solidFill>
              <a:schemeClr val="tx1"/>
            </a:solidFill>
            <a:round/>
            <a:headEnd/>
            <a:tailEnd/>
          </a:ln>
        </p:spPr>
        <p:txBody>
          <a:bodyPr wrap="none" anchor="ctr"/>
          <a:lstStyle/>
          <a:p>
            <a:endParaRPr lang="en-US"/>
          </a:p>
        </p:txBody>
      </p:sp>
      <p:sp>
        <p:nvSpPr>
          <p:cNvPr id="10267" name="Line 26"/>
          <p:cNvSpPr>
            <a:spLocks noChangeShapeType="1"/>
          </p:cNvSpPr>
          <p:nvPr/>
        </p:nvSpPr>
        <p:spPr bwMode="auto">
          <a:xfrm>
            <a:off x="3124200" y="3206750"/>
            <a:ext cx="0" cy="825500"/>
          </a:xfrm>
          <a:prstGeom prst="line">
            <a:avLst/>
          </a:prstGeom>
          <a:noFill/>
          <a:ln w="12700">
            <a:solidFill>
              <a:schemeClr val="tx1"/>
            </a:solidFill>
            <a:round/>
            <a:headEnd/>
            <a:tailEnd/>
          </a:ln>
        </p:spPr>
        <p:txBody>
          <a:bodyPr wrap="none" anchor="ctr"/>
          <a:lstStyle/>
          <a:p>
            <a:endParaRPr lang="en-US"/>
          </a:p>
        </p:txBody>
      </p:sp>
      <p:sp>
        <p:nvSpPr>
          <p:cNvPr id="10268" name="Line 27"/>
          <p:cNvSpPr>
            <a:spLocks noChangeShapeType="1"/>
          </p:cNvSpPr>
          <p:nvPr/>
        </p:nvSpPr>
        <p:spPr bwMode="auto">
          <a:xfrm flipH="1">
            <a:off x="2127250" y="3282950"/>
            <a:ext cx="241300" cy="749300"/>
          </a:xfrm>
          <a:prstGeom prst="line">
            <a:avLst/>
          </a:prstGeom>
          <a:noFill/>
          <a:ln w="12700">
            <a:solidFill>
              <a:schemeClr val="tx1"/>
            </a:solidFill>
            <a:round/>
            <a:headEnd/>
            <a:tailEnd/>
          </a:ln>
        </p:spPr>
        <p:txBody>
          <a:bodyPr wrap="none" anchor="ctr"/>
          <a:lstStyle/>
          <a:p>
            <a:endParaRPr lang="en-US"/>
          </a:p>
        </p:txBody>
      </p:sp>
      <p:sp>
        <p:nvSpPr>
          <p:cNvPr id="10269" name="Line 28"/>
          <p:cNvSpPr>
            <a:spLocks noChangeShapeType="1"/>
          </p:cNvSpPr>
          <p:nvPr/>
        </p:nvSpPr>
        <p:spPr bwMode="auto">
          <a:xfrm flipH="1">
            <a:off x="2127250" y="3206750"/>
            <a:ext cx="1003300" cy="825500"/>
          </a:xfrm>
          <a:prstGeom prst="line">
            <a:avLst/>
          </a:prstGeom>
          <a:noFill/>
          <a:ln w="12700">
            <a:solidFill>
              <a:schemeClr val="tx1"/>
            </a:solidFill>
            <a:round/>
            <a:headEnd/>
            <a:tailEnd/>
          </a:ln>
        </p:spPr>
        <p:txBody>
          <a:bodyPr wrap="none" anchor="ctr"/>
          <a:lstStyle/>
          <a:p>
            <a:endParaRPr lang="en-US"/>
          </a:p>
        </p:txBody>
      </p:sp>
      <p:sp>
        <p:nvSpPr>
          <p:cNvPr id="10270" name="Rectangle 29"/>
          <p:cNvSpPr>
            <a:spLocks noChangeArrowheads="1"/>
          </p:cNvSpPr>
          <p:nvPr/>
        </p:nvSpPr>
        <p:spPr bwMode="auto">
          <a:xfrm>
            <a:off x="2043113" y="18907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10271" name="Rectangle 30"/>
          <p:cNvSpPr>
            <a:spLocks noChangeArrowheads="1"/>
          </p:cNvSpPr>
          <p:nvPr/>
        </p:nvSpPr>
        <p:spPr bwMode="auto">
          <a:xfrm>
            <a:off x="2119313" y="2728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10272" name="Rectangle 31"/>
          <p:cNvSpPr>
            <a:spLocks noChangeArrowheads="1"/>
          </p:cNvSpPr>
          <p:nvPr/>
        </p:nvSpPr>
        <p:spPr bwMode="auto">
          <a:xfrm>
            <a:off x="1281113" y="41005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10273" name="Rectangle 32"/>
          <p:cNvSpPr>
            <a:spLocks noChangeArrowheads="1"/>
          </p:cNvSpPr>
          <p:nvPr/>
        </p:nvSpPr>
        <p:spPr bwMode="auto">
          <a:xfrm>
            <a:off x="1966913" y="4048125"/>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10274" name="Line 33"/>
          <p:cNvSpPr>
            <a:spLocks noChangeShapeType="1"/>
          </p:cNvSpPr>
          <p:nvPr/>
        </p:nvSpPr>
        <p:spPr bwMode="auto">
          <a:xfrm flipV="1">
            <a:off x="1454150" y="4032250"/>
            <a:ext cx="673100" cy="88900"/>
          </a:xfrm>
          <a:prstGeom prst="line">
            <a:avLst/>
          </a:prstGeom>
          <a:noFill/>
          <a:ln w="12700">
            <a:solidFill>
              <a:schemeClr val="tx1"/>
            </a:solidFill>
            <a:round/>
            <a:headEnd/>
            <a:tailEnd/>
          </a:ln>
        </p:spPr>
        <p:txBody>
          <a:bodyPr wrap="none" anchor="ctr"/>
          <a:lstStyle/>
          <a:p>
            <a:endParaRPr lang="en-US"/>
          </a:p>
        </p:txBody>
      </p:sp>
      <p:sp>
        <p:nvSpPr>
          <p:cNvPr id="10275" name="Oval 34"/>
          <p:cNvSpPr>
            <a:spLocks noChangeArrowheads="1"/>
          </p:cNvSpPr>
          <p:nvPr/>
        </p:nvSpPr>
        <p:spPr bwMode="auto">
          <a:xfrm>
            <a:off x="4197350" y="1987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76" name="Oval 35"/>
          <p:cNvSpPr>
            <a:spLocks noChangeArrowheads="1"/>
          </p:cNvSpPr>
          <p:nvPr/>
        </p:nvSpPr>
        <p:spPr bwMode="auto">
          <a:xfrm>
            <a:off x="4959350" y="1911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77" name="Oval 36"/>
          <p:cNvSpPr>
            <a:spLocks noChangeArrowheads="1"/>
          </p:cNvSpPr>
          <p:nvPr/>
        </p:nvSpPr>
        <p:spPr bwMode="auto">
          <a:xfrm>
            <a:off x="49593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78" name="Oval 37"/>
          <p:cNvSpPr>
            <a:spLocks noChangeArrowheads="1"/>
          </p:cNvSpPr>
          <p:nvPr/>
        </p:nvSpPr>
        <p:spPr bwMode="auto">
          <a:xfrm>
            <a:off x="3968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79" name="Line 38"/>
          <p:cNvSpPr>
            <a:spLocks noChangeShapeType="1"/>
          </p:cNvSpPr>
          <p:nvPr/>
        </p:nvSpPr>
        <p:spPr bwMode="auto">
          <a:xfrm flipV="1">
            <a:off x="4273550" y="1974850"/>
            <a:ext cx="749300" cy="88900"/>
          </a:xfrm>
          <a:prstGeom prst="line">
            <a:avLst/>
          </a:prstGeom>
          <a:noFill/>
          <a:ln w="12700">
            <a:solidFill>
              <a:schemeClr val="tx1"/>
            </a:solidFill>
            <a:round/>
            <a:headEnd/>
            <a:tailEnd/>
          </a:ln>
        </p:spPr>
        <p:txBody>
          <a:bodyPr wrap="none" anchor="ctr"/>
          <a:lstStyle/>
          <a:p>
            <a:endParaRPr lang="en-US"/>
          </a:p>
        </p:txBody>
      </p:sp>
      <p:sp>
        <p:nvSpPr>
          <p:cNvPr id="10280" name="Line 39"/>
          <p:cNvSpPr>
            <a:spLocks noChangeShapeType="1"/>
          </p:cNvSpPr>
          <p:nvPr/>
        </p:nvSpPr>
        <p:spPr bwMode="auto">
          <a:xfrm flipH="1">
            <a:off x="4032250" y="2063750"/>
            <a:ext cx="241300" cy="749300"/>
          </a:xfrm>
          <a:prstGeom prst="line">
            <a:avLst/>
          </a:prstGeom>
          <a:noFill/>
          <a:ln w="12700">
            <a:solidFill>
              <a:schemeClr val="tx1"/>
            </a:solidFill>
            <a:round/>
            <a:headEnd/>
            <a:tailEnd/>
          </a:ln>
        </p:spPr>
        <p:txBody>
          <a:bodyPr wrap="none" anchor="ctr"/>
          <a:lstStyle/>
          <a:p>
            <a:endParaRPr lang="en-US"/>
          </a:p>
        </p:txBody>
      </p:sp>
      <p:sp>
        <p:nvSpPr>
          <p:cNvPr id="10281" name="Line 40"/>
          <p:cNvSpPr>
            <a:spLocks noChangeShapeType="1"/>
          </p:cNvSpPr>
          <p:nvPr/>
        </p:nvSpPr>
        <p:spPr bwMode="auto">
          <a:xfrm flipH="1">
            <a:off x="4032250" y="1987550"/>
            <a:ext cx="1003300" cy="825500"/>
          </a:xfrm>
          <a:prstGeom prst="line">
            <a:avLst/>
          </a:prstGeom>
          <a:noFill/>
          <a:ln w="12700">
            <a:solidFill>
              <a:schemeClr val="tx1"/>
            </a:solidFill>
            <a:round/>
            <a:headEnd/>
            <a:tailEnd/>
          </a:ln>
        </p:spPr>
        <p:txBody>
          <a:bodyPr wrap="none" anchor="ctr"/>
          <a:lstStyle/>
          <a:p>
            <a:endParaRPr lang="en-US"/>
          </a:p>
        </p:txBody>
      </p:sp>
      <p:sp>
        <p:nvSpPr>
          <p:cNvPr id="10282" name="Rectangle 41"/>
          <p:cNvSpPr>
            <a:spLocks noChangeArrowheads="1"/>
          </p:cNvSpPr>
          <p:nvPr/>
        </p:nvSpPr>
        <p:spPr bwMode="auto">
          <a:xfrm>
            <a:off x="5091113" y="18907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10283" name="Rectangle 42"/>
          <p:cNvSpPr>
            <a:spLocks noChangeArrowheads="1"/>
          </p:cNvSpPr>
          <p:nvPr/>
        </p:nvSpPr>
        <p:spPr bwMode="auto">
          <a:xfrm>
            <a:off x="5167313" y="2728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10284" name="Rectangle 43"/>
          <p:cNvSpPr>
            <a:spLocks noChangeArrowheads="1"/>
          </p:cNvSpPr>
          <p:nvPr/>
        </p:nvSpPr>
        <p:spPr bwMode="auto">
          <a:xfrm>
            <a:off x="5472113" y="1738313"/>
            <a:ext cx="503237" cy="454025"/>
          </a:xfrm>
          <a:prstGeom prst="rect">
            <a:avLst/>
          </a:prstGeom>
          <a:noFill/>
          <a:ln w="12700">
            <a:noFill/>
            <a:miter lim="800000"/>
            <a:headEnd/>
            <a:tailEnd/>
          </a:ln>
        </p:spPr>
        <p:txBody>
          <a:bodyPr wrap="none" lIns="90488" tIns="44450" rIns="90488" bIns="44450">
            <a:spAutoFit/>
          </a:bodyPr>
          <a:lstStyle/>
          <a:p>
            <a:r>
              <a:rPr lang="en-US" altLang="zh-TW" i="1"/>
              <a:t>H</a:t>
            </a:r>
            <a:r>
              <a:rPr lang="en-US" altLang="zh-TW" baseline="-25000"/>
              <a:t>1</a:t>
            </a:r>
          </a:p>
        </p:txBody>
      </p:sp>
      <p:sp>
        <p:nvSpPr>
          <p:cNvPr id="10285" name="Rectangle 44"/>
          <p:cNvSpPr>
            <a:spLocks noChangeArrowheads="1"/>
          </p:cNvSpPr>
          <p:nvPr/>
        </p:nvSpPr>
        <p:spPr bwMode="auto">
          <a:xfrm>
            <a:off x="5395913" y="2576513"/>
            <a:ext cx="503237" cy="454025"/>
          </a:xfrm>
          <a:prstGeom prst="rect">
            <a:avLst/>
          </a:prstGeom>
          <a:noFill/>
          <a:ln w="12700">
            <a:noFill/>
            <a:miter lim="800000"/>
            <a:headEnd/>
            <a:tailEnd/>
          </a:ln>
        </p:spPr>
        <p:txBody>
          <a:bodyPr wrap="none" lIns="90488" tIns="44450" rIns="90488" bIns="44450">
            <a:spAutoFit/>
          </a:bodyPr>
          <a:lstStyle/>
          <a:p>
            <a:r>
              <a:rPr lang="en-US" altLang="zh-TW" i="1"/>
              <a:t>H</a:t>
            </a:r>
            <a:r>
              <a:rPr lang="en-US" altLang="zh-TW" baseline="-25000"/>
              <a:t>2</a:t>
            </a:r>
          </a:p>
        </p:txBody>
      </p:sp>
      <p:sp>
        <p:nvSpPr>
          <p:cNvPr id="10286" name="AutoShape 45"/>
          <p:cNvSpPr>
            <a:spLocks noChangeArrowheads="1"/>
          </p:cNvSpPr>
          <p:nvPr/>
        </p:nvSpPr>
        <p:spPr bwMode="auto">
          <a:xfrm>
            <a:off x="2749550" y="2216150"/>
            <a:ext cx="1130300" cy="368300"/>
          </a:xfrm>
          <a:prstGeom prst="rightArrow">
            <a:avLst>
              <a:gd name="adj1" fmla="val 50000"/>
              <a:gd name="adj2" fmla="val 153462"/>
            </a:avLst>
          </a:prstGeom>
          <a:noFill/>
          <a:ln w="12700">
            <a:solidFill>
              <a:schemeClr val="tx1"/>
            </a:solidFill>
            <a:miter lim="800000"/>
            <a:headEnd/>
            <a:tailEnd/>
          </a:ln>
        </p:spPr>
        <p:txBody>
          <a:bodyPr wrap="none" anchor="ctr"/>
          <a:lstStyle/>
          <a:p>
            <a:endParaRPr lang="en-US"/>
          </a:p>
        </p:txBody>
      </p:sp>
      <p:sp>
        <p:nvSpPr>
          <p:cNvPr id="10287" name="AutoShape 46"/>
          <p:cNvSpPr>
            <a:spLocks noChangeArrowheads="1"/>
          </p:cNvSpPr>
          <p:nvPr/>
        </p:nvSpPr>
        <p:spPr bwMode="auto">
          <a:xfrm>
            <a:off x="3511550" y="3511550"/>
            <a:ext cx="1130300" cy="368300"/>
          </a:xfrm>
          <a:prstGeom prst="rightArrow">
            <a:avLst>
              <a:gd name="adj1" fmla="val 50000"/>
              <a:gd name="adj2" fmla="val 153462"/>
            </a:avLst>
          </a:prstGeom>
          <a:noFill/>
          <a:ln w="12700">
            <a:solidFill>
              <a:schemeClr val="tx1"/>
            </a:solidFill>
            <a:miter lim="800000"/>
            <a:headEnd/>
            <a:tailEnd/>
          </a:ln>
        </p:spPr>
        <p:txBody>
          <a:bodyPr wrap="none" anchor="ctr"/>
          <a:lstStyle/>
          <a:p>
            <a:endParaRPr lang="en-US"/>
          </a:p>
        </p:txBody>
      </p:sp>
      <p:sp>
        <p:nvSpPr>
          <p:cNvPr id="10288" name="Oval 47"/>
          <p:cNvSpPr>
            <a:spLocks noChangeArrowheads="1"/>
          </p:cNvSpPr>
          <p:nvPr/>
        </p:nvSpPr>
        <p:spPr bwMode="auto">
          <a:xfrm>
            <a:off x="5111750" y="3206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89" name="Oval 48"/>
          <p:cNvSpPr>
            <a:spLocks noChangeArrowheads="1"/>
          </p:cNvSpPr>
          <p:nvPr/>
        </p:nvSpPr>
        <p:spPr bwMode="auto">
          <a:xfrm>
            <a:off x="5873750" y="3130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0" name="Oval 49"/>
          <p:cNvSpPr>
            <a:spLocks noChangeArrowheads="1"/>
          </p:cNvSpPr>
          <p:nvPr/>
        </p:nvSpPr>
        <p:spPr bwMode="auto">
          <a:xfrm>
            <a:off x="58737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1" name="Oval 50"/>
          <p:cNvSpPr>
            <a:spLocks noChangeArrowheads="1"/>
          </p:cNvSpPr>
          <p:nvPr/>
        </p:nvSpPr>
        <p:spPr bwMode="auto">
          <a:xfrm>
            <a:off x="48831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2" name="Line 51"/>
          <p:cNvSpPr>
            <a:spLocks noChangeShapeType="1"/>
          </p:cNvSpPr>
          <p:nvPr/>
        </p:nvSpPr>
        <p:spPr bwMode="auto">
          <a:xfrm flipV="1">
            <a:off x="5187950" y="3194050"/>
            <a:ext cx="749300" cy="88900"/>
          </a:xfrm>
          <a:prstGeom prst="line">
            <a:avLst/>
          </a:prstGeom>
          <a:noFill/>
          <a:ln w="12700">
            <a:solidFill>
              <a:schemeClr val="tx1"/>
            </a:solidFill>
            <a:round/>
            <a:headEnd/>
            <a:tailEnd/>
          </a:ln>
        </p:spPr>
        <p:txBody>
          <a:bodyPr wrap="none" anchor="ctr"/>
          <a:lstStyle/>
          <a:p>
            <a:endParaRPr lang="en-US"/>
          </a:p>
        </p:txBody>
      </p:sp>
      <p:sp>
        <p:nvSpPr>
          <p:cNvPr id="10293" name="Line 52"/>
          <p:cNvSpPr>
            <a:spLocks noChangeShapeType="1"/>
          </p:cNvSpPr>
          <p:nvPr/>
        </p:nvSpPr>
        <p:spPr bwMode="auto">
          <a:xfrm>
            <a:off x="5943600" y="3206750"/>
            <a:ext cx="0" cy="825500"/>
          </a:xfrm>
          <a:prstGeom prst="line">
            <a:avLst/>
          </a:prstGeom>
          <a:noFill/>
          <a:ln w="12700">
            <a:solidFill>
              <a:schemeClr val="tx1"/>
            </a:solidFill>
            <a:round/>
            <a:headEnd/>
            <a:tailEnd/>
          </a:ln>
        </p:spPr>
        <p:txBody>
          <a:bodyPr wrap="none" anchor="ctr"/>
          <a:lstStyle/>
          <a:p>
            <a:endParaRPr lang="en-US"/>
          </a:p>
        </p:txBody>
      </p:sp>
      <p:sp>
        <p:nvSpPr>
          <p:cNvPr id="10294" name="Line 53"/>
          <p:cNvSpPr>
            <a:spLocks noChangeShapeType="1"/>
          </p:cNvSpPr>
          <p:nvPr/>
        </p:nvSpPr>
        <p:spPr bwMode="auto">
          <a:xfrm flipH="1">
            <a:off x="4946650" y="3282950"/>
            <a:ext cx="241300" cy="749300"/>
          </a:xfrm>
          <a:prstGeom prst="line">
            <a:avLst/>
          </a:prstGeom>
          <a:noFill/>
          <a:ln w="12700">
            <a:solidFill>
              <a:schemeClr val="tx1"/>
            </a:solidFill>
            <a:round/>
            <a:headEnd/>
            <a:tailEnd/>
          </a:ln>
        </p:spPr>
        <p:txBody>
          <a:bodyPr wrap="none" anchor="ctr"/>
          <a:lstStyle/>
          <a:p>
            <a:endParaRPr lang="en-US"/>
          </a:p>
        </p:txBody>
      </p:sp>
      <p:sp>
        <p:nvSpPr>
          <p:cNvPr id="10295" name="Line 54"/>
          <p:cNvSpPr>
            <a:spLocks noChangeShapeType="1"/>
          </p:cNvSpPr>
          <p:nvPr/>
        </p:nvSpPr>
        <p:spPr bwMode="auto">
          <a:xfrm flipH="1">
            <a:off x="4946650" y="3206750"/>
            <a:ext cx="1003300" cy="825500"/>
          </a:xfrm>
          <a:prstGeom prst="line">
            <a:avLst/>
          </a:prstGeom>
          <a:noFill/>
          <a:ln w="12700">
            <a:solidFill>
              <a:schemeClr val="tx1"/>
            </a:solidFill>
            <a:round/>
            <a:headEnd/>
            <a:tailEnd/>
          </a:ln>
        </p:spPr>
        <p:txBody>
          <a:bodyPr wrap="none" anchor="ctr"/>
          <a:lstStyle/>
          <a:p>
            <a:endParaRPr lang="en-US"/>
          </a:p>
        </p:txBody>
      </p:sp>
      <p:sp>
        <p:nvSpPr>
          <p:cNvPr id="10296" name="Oval 55"/>
          <p:cNvSpPr>
            <a:spLocks noChangeArrowheads="1"/>
          </p:cNvSpPr>
          <p:nvPr/>
        </p:nvSpPr>
        <p:spPr bwMode="auto">
          <a:xfrm>
            <a:off x="6788150" y="3130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7" name="Oval 56"/>
          <p:cNvSpPr>
            <a:spLocks noChangeArrowheads="1"/>
          </p:cNvSpPr>
          <p:nvPr/>
        </p:nvSpPr>
        <p:spPr bwMode="auto">
          <a:xfrm>
            <a:off x="7550150" y="3054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8" name="Oval 57"/>
          <p:cNvSpPr>
            <a:spLocks noChangeArrowheads="1"/>
          </p:cNvSpPr>
          <p:nvPr/>
        </p:nvSpPr>
        <p:spPr bwMode="auto">
          <a:xfrm>
            <a:off x="7550150" y="3892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299" name="Oval 58"/>
          <p:cNvSpPr>
            <a:spLocks noChangeArrowheads="1"/>
          </p:cNvSpPr>
          <p:nvPr/>
        </p:nvSpPr>
        <p:spPr bwMode="auto">
          <a:xfrm>
            <a:off x="6559550" y="3892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0300" name="Line 59"/>
          <p:cNvSpPr>
            <a:spLocks noChangeShapeType="1"/>
          </p:cNvSpPr>
          <p:nvPr/>
        </p:nvSpPr>
        <p:spPr bwMode="auto">
          <a:xfrm flipV="1">
            <a:off x="6864350" y="3117850"/>
            <a:ext cx="749300" cy="88900"/>
          </a:xfrm>
          <a:prstGeom prst="line">
            <a:avLst/>
          </a:prstGeom>
          <a:noFill/>
          <a:ln w="12700">
            <a:solidFill>
              <a:schemeClr val="tx1"/>
            </a:solidFill>
            <a:round/>
            <a:headEnd/>
            <a:tailEnd/>
          </a:ln>
        </p:spPr>
        <p:txBody>
          <a:bodyPr wrap="none" anchor="ctr"/>
          <a:lstStyle/>
          <a:p>
            <a:endParaRPr lang="en-US"/>
          </a:p>
        </p:txBody>
      </p:sp>
      <p:sp>
        <p:nvSpPr>
          <p:cNvPr id="10301" name="Line 60"/>
          <p:cNvSpPr>
            <a:spLocks noChangeShapeType="1"/>
          </p:cNvSpPr>
          <p:nvPr/>
        </p:nvSpPr>
        <p:spPr bwMode="auto">
          <a:xfrm>
            <a:off x="7620000" y="3130550"/>
            <a:ext cx="0" cy="825500"/>
          </a:xfrm>
          <a:prstGeom prst="line">
            <a:avLst/>
          </a:prstGeom>
          <a:noFill/>
          <a:ln w="12700">
            <a:solidFill>
              <a:schemeClr val="tx1"/>
            </a:solidFill>
            <a:round/>
            <a:headEnd/>
            <a:tailEnd/>
          </a:ln>
        </p:spPr>
        <p:txBody>
          <a:bodyPr wrap="none" anchor="ctr"/>
          <a:lstStyle/>
          <a:p>
            <a:endParaRPr lang="en-US"/>
          </a:p>
        </p:txBody>
      </p:sp>
      <p:sp>
        <p:nvSpPr>
          <p:cNvPr id="10302" name="Line 61"/>
          <p:cNvSpPr>
            <a:spLocks noChangeShapeType="1"/>
          </p:cNvSpPr>
          <p:nvPr/>
        </p:nvSpPr>
        <p:spPr bwMode="auto">
          <a:xfrm flipH="1">
            <a:off x="6623050" y="3206750"/>
            <a:ext cx="241300" cy="749300"/>
          </a:xfrm>
          <a:prstGeom prst="line">
            <a:avLst/>
          </a:prstGeom>
          <a:noFill/>
          <a:ln w="12700">
            <a:solidFill>
              <a:schemeClr val="tx1"/>
            </a:solidFill>
            <a:round/>
            <a:headEnd/>
            <a:tailEnd/>
          </a:ln>
        </p:spPr>
        <p:txBody>
          <a:bodyPr wrap="none" anchor="ctr"/>
          <a:lstStyle/>
          <a:p>
            <a:endParaRPr lang="en-US"/>
          </a:p>
        </p:txBody>
      </p:sp>
      <p:sp>
        <p:nvSpPr>
          <p:cNvPr id="10303" name="Line 62"/>
          <p:cNvSpPr>
            <a:spLocks noChangeShapeType="1"/>
          </p:cNvSpPr>
          <p:nvPr/>
        </p:nvSpPr>
        <p:spPr bwMode="auto">
          <a:xfrm flipH="1">
            <a:off x="6623050" y="3130550"/>
            <a:ext cx="1003300" cy="825500"/>
          </a:xfrm>
          <a:prstGeom prst="line">
            <a:avLst/>
          </a:prstGeom>
          <a:noFill/>
          <a:ln w="12700">
            <a:solidFill>
              <a:schemeClr val="tx1"/>
            </a:solidFill>
            <a:round/>
            <a:headEnd/>
            <a:tailEnd/>
          </a:ln>
        </p:spPr>
        <p:txBody>
          <a:bodyPr wrap="none" anchor="ctr"/>
          <a:lstStyle/>
          <a:p>
            <a:endParaRPr lang="en-US"/>
          </a:p>
        </p:txBody>
      </p:sp>
      <p:sp>
        <p:nvSpPr>
          <p:cNvPr id="10304" name="Rectangle 63"/>
          <p:cNvSpPr>
            <a:spLocks noChangeArrowheads="1"/>
          </p:cNvSpPr>
          <p:nvPr/>
        </p:nvSpPr>
        <p:spPr bwMode="auto">
          <a:xfrm>
            <a:off x="5776913" y="4024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10305" name="Rectangle 64"/>
          <p:cNvSpPr>
            <a:spLocks noChangeArrowheads="1"/>
          </p:cNvSpPr>
          <p:nvPr/>
        </p:nvSpPr>
        <p:spPr bwMode="auto">
          <a:xfrm>
            <a:off x="6462713" y="3971925"/>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10306" name="Rectangle 65"/>
          <p:cNvSpPr>
            <a:spLocks noChangeArrowheads="1"/>
          </p:cNvSpPr>
          <p:nvPr/>
        </p:nvSpPr>
        <p:spPr bwMode="auto">
          <a:xfrm>
            <a:off x="5167313" y="4024313"/>
            <a:ext cx="503237" cy="454025"/>
          </a:xfrm>
          <a:prstGeom prst="rect">
            <a:avLst/>
          </a:prstGeom>
          <a:noFill/>
          <a:ln w="12700">
            <a:noFill/>
            <a:miter lim="800000"/>
            <a:headEnd/>
            <a:tailEnd/>
          </a:ln>
        </p:spPr>
        <p:txBody>
          <a:bodyPr wrap="none" lIns="90488" tIns="44450" rIns="90488" bIns="44450">
            <a:spAutoFit/>
          </a:bodyPr>
          <a:lstStyle/>
          <a:p>
            <a:r>
              <a:rPr lang="en-US" altLang="zh-TW" i="1"/>
              <a:t>H</a:t>
            </a:r>
            <a:r>
              <a:rPr lang="en-US" altLang="zh-TW" baseline="-25000"/>
              <a:t>1</a:t>
            </a:r>
          </a:p>
        </p:txBody>
      </p:sp>
      <p:sp>
        <p:nvSpPr>
          <p:cNvPr id="10307" name="Rectangle 66"/>
          <p:cNvSpPr>
            <a:spLocks noChangeArrowheads="1"/>
          </p:cNvSpPr>
          <p:nvPr/>
        </p:nvSpPr>
        <p:spPr bwMode="auto">
          <a:xfrm>
            <a:off x="6919913" y="3948113"/>
            <a:ext cx="503237" cy="454025"/>
          </a:xfrm>
          <a:prstGeom prst="rect">
            <a:avLst/>
          </a:prstGeom>
          <a:noFill/>
          <a:ln w="12700">
            <a:noFill/>
            <a:miter lim="800000"/>
            <a:headEnd/>
            <a:tailEnd/>
          </a:ln>
        </p:spPr>
        <p:txBody>
          <a:bodyPr wrap="none" lIns="90488" tIns="44450" rIns="90488" bIns="44450">
            <a:spAutoFit/>
          </a:bodyPr>
          <a:lstStyle/>
          <a:p>
            <a:r>
              <a:rPr lang="en-US" altLang="zh-TW" i="1"/>
              <a:t>H</a:t>
            </a:r>
            <a:r>
              <a:rPr lang="en-US" altLang="zh-TW" baseline="-25000"/>
              <a:t>2</a:t>
            </a:r>
          </a:p>
        </p:txBody>
      </p:sp>
      <p:graphicFrame>
        <p:nvGraphicFramePr>
          <p:cNvPr id="10242" name="Object 67">
            <a:hlinkClick r:id="" action="ppaction://ole?verb=0"/>
          </p:cNvPr>
          <p:cNvGraphicFramePr>
            <a:graphicFrameLocks/>
          </p:cNvGraphicFramePr>
          <p:nvPr/>
        </p:nvGraphicFramePr>
        <p:xfrm>
          <a:off x="412750" y="4456113"/>
          <a:ext cx="8675688" cy="1963737"/>
        </p:xfrm>
        <a:graphic>
          <a:graphicData uri="http://schemas.openxmlformats.org/presentationml/2006/ole">
            <mc:AlternateContent xmlns:mc="http://schemas.openxmlformats.org/markup-compatibility/2006">
              <mc:Choice xmlns:v="urn:schemas-microsoft-com:vml" Requires="v">
                <p:oleObj spid="_x0000_s10243" name="Equation" r:id="rId3" imgW="8685000" imgH="1973160" progId="Equation.2">
                  <p:embed/>
                </p:oleObj>
              </mc:Choice>
              <mc:Fallback>
                <p:oleObj name="Equation" r:id="rId3" imgW="8685000" imgH="1973160" progId="Equation.2">
                  <p:embed/>
                  <p:pic>
                    <p:nvPicPr>
                      <p:cNvPr id="0" name="Object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4456113"/>
                        <a:ext cx="8675688"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11269" name="Rectangle 4"/>
          <p:cNvSpPr>
            <a:spLocks noChangeArrowheads="1"/>
          </p:cNvSpPr>
          <p:nvPr/>
        </p:nvSpPr>
        <p:spPr bwMode="auto">
          <a:xfrm>
            <a:off x="671513" y="1281113"/>
            <a:ext cx="7715250" cy="819150"/>
          </a:xfrm>
          <a:prstGeom prst="rect">
            <a:avLst/>
          </a:prstGeom>
          <a:noFill/>
          <a:ln w="12700">
            <a:noFill/>
            <a:miter lim="800000"/>
            <a:headEnd/>
            <a:tailEnd/>
          </a:ln>
        </p:spPr>
        <p:txBody>
          <a:bodyPr wrap="none" lIns="90488" tIns="44450" rIns="90488" bIns="44450">
            <a:spAutoFit/>
          </a:bodyPr>
          <a:lstStyle/>
          <a:p>
            <a:r>
              <a:rPr lang="en-US" altLang="zh-TW"/>
              <a:t>degree of a region (deg(</a:t>
            </a:r>
            <a:r>
              <a:rPr lang="en-US" altLang="zh-TW" i="1"/>
              <a:t>R</a:t>
            </a:r>
            <a:r>
              <a:rPr lang="en-US" altLang="zh-TW"/>
              <a:t>)): the number of edges traversed in </a:t>
            </a:r>
          </a:p>
          <a:p>
            <a:r>
              <a:rPr lang="en-US" altLang="zh-TW"/>
              <a:t>a shortest closed walk about the boundary of </a:t>
            </a:r>
            <a:r>
              <a:rPr lang="en-US" altLang="zh-TW" i="1"/>
              <a:t>R</a:t>
            </a:r>
            <a:r>
              <a:rPr lang="en-US" altLang="zh-TW"/>
              <a:t>.</a:t>
            </a:r>
          </a:p>
        </p:txBody>
      </p:sp>
      <p:sp>
        <p:nvSpPr>
          <p:cNvPr id="11270" name="Oval 5"/>
          <p:cNvSpPr>
            <a:spLocks noChangeArrowheads="1"/>
          </p:cNvSpPr>
          <p:nvPr/>
        </p:nvSpPr>
        <p:spPr bwMode="auto">
          <a:xfrm>
            <a:off x="996950" y="2825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1" name="Oval 6"/>
          <p:cNvSpPr>
            <a:spLocks noChangeArrowheads="1"/>
          </p:cNvSpPr>
          <p:nvPr/>
        </p:nvSpPr>
        <p:spPr bwMode="auto">
          <a:xfrm>
            <a:off x="2292350" y="2825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2" name="Oval 7"/>
          <p:cNvSpPr>
            <a:spLocks noChangeArrowheads="1"/>
          </p:cNvSpPr>
          <p:nvPr/>
        </p:nvSpPr>
        <p:spPr bwMode="auto">
          <a:xfrm>
            <a:off x="9969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3" name="Oval 8"/>
          <p:cNvSpPr>
            <a:spLocks noChangeArrowheads="1"/>
          </p:cNvSpPr>
          <p:nvPr/>
        </p:nvSpPr>
        <p:spPr bwMode="auto">
          <a:xfrm>
            <a:off x="22923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4" name="Oval 9"/>
          <p:cNvSpPr>
            <a:spLocks noChangeArrowheads="1"/>
          </p:cNvSpPr>
          <p:nvPr/>
        </p:nvSpPr>
        <p:spPr bwMode="auto">
          <a:xfrm>
            <a:off x="1606550" y="3282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5" name="Oval 10"/>
          <p:cNvSpPr>
            <a:spLocks noChangeArrowheads="1"/>
          </p:cNvSpPr>
          <p:nvPr/>
        </p:nvSpPr>
        <p:spPr bwMode="auto">
          <a:xfrm>
            <a:off x="3892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6" name="Oval 11"/>
          <p:cNvSpPr>
            <a:spLocks noChangeArrowheads="1"/>
          </p:cNvSpPr>
          <p:nvPr/>
        </p:nvSpPr>
        <p:spPr bwMode="auto">
          <a:xfrm>
            <a:off x="3130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77" name="Line 12"/>
          <p:cNvSpPr>
            <a:spLocks noChangeShapeType="1"/>
          </p:cNvSpPr>
          <p:nvPr/>
        </p:nvSpPr>
        <p:spPr bwMode="auto">
          <a:xfrm>
            <a:off x="1066800" y="2901950"/>
            <a:ext cx="0" cy="1206500"/>
          </a:xfrm>
          <a:prstGeom prst="line">
            <a:avLst/>
          </a:prstGeom>
          <a:noFill/>
          <a:ln w="12700">
            <a:solidFill>
              <a:schemeClr val="tx1"/>
            </a:solidFill>
            <a:round/>
            <a:headEnd/>
            <a:tailEnd/>
          </a:ln>
        </p:spPr>
        <p:txBody>
          <a:bodyPr wrap="none" anchor="ctr"/>
          <a:lstStyle/>
          <a:p>
            <a:endParaRPr lang="en-US"/>
          </a:p>
        </p:txBody>
      </p:sp>
      <p:sp>
        <p:nvSpPr>
          <p:cNvPr id="11278" name="Line 13"/>
          <p:cNvSpPr>
            <a:spLocks noChangeShapeType="1"/>
          </p:cNvSpPr>
          <p:nvPr/>
        </p:nvSpPr>
        <p:spPr bwMode="auto">
          <a:xfrm>
            <a:off x="1073150" y="4114800"/>
            <a:ext cx="1282700" cy="0"/>
          </a:xfrm>
          <a:prstGeom prst="line">
            <a:avLst/>
          </a:prstGeom>
          <a:noFill/>
          <a:ln w="12700">
            <a:solidFill>
              <a:schemeClr val="tx1"/>
            </a:solidFill>
            <a:round/>
            <a:headEnd/>
            <a:tailEnd/>
          </a:ln>
        </p:spPr>
        <p:txBody>
          <a:bodyPr wrap="none" anchor="ctr"/>
          <a:lstStyle/>
          <a:p>
            <a:endParaRPr lang="en-US"/>
          </a:p>
        </p:txBody>
      </p:sp>
      <p:sp>
        <p:nvSpPr>
          <p:cNvPr id="11279" name="Line 14"/>
          <p:cNvSpPr>
            <a:spLocks noChangeShapeType="1"/>
          </p:cNvSpPr>
          <p:nvPr/>
        </p:nvSpPr>
        <p:spPr bwMode="auto">
          <a:xfrm flipV="1">
            <a:off x="2362200" y="2889250"/>
            <a:ext cx="0" cy="1231900"/>
          </a:xfrm>
          <a:prstGeom prst="line">
            <a:avLst/>
          </a:prstGeom>
          <a:noFill/>
          <a:ln w="12700">
            <a:solidFill>
              <a:schemeClr val="tx1"/>
            </a:solidFill>
            <a:round/>
            <a:headEnd/>
            <a:tailEnd/>
          </a:ln>
        </p:spPr>
        <p:txBody>
          <a:bodyPr wrap="none" anchor="ctr"/>
          <a:lstStyle/>
          <a:p>
            <a:endParaRPr lang="en-US"/>
          </a:p>
        </p:txBody>
      </p:sp>
      <p:sp>
        <p:nvSpPr>
          <p:cNvPr id="11280" name="Line 15"/>
          <p:cNvSpPr>
            <a:spLocks noChangeShapeType="1"/>
          </p:cNvSpPr>
          <p:nvPr/>
        </p:nvSpPr>
        <p:spPr bwMode="auto">
          <a:xfrm>
            <a:off x="1073150" y="2895600"/>
            <a:ext cx="1282700" cy="0"/>
          </a:xfrm>
          <a:prstGeom prst="line">
            <a:avLst/>
          </a:prstGeom>
          <a:noFill/>
          <a:ln w="12700">
            <a:solidFill>
              <a:schemeClr val="tx1"/>
            </a:solidFill>
            <a:round/>
            <a:headEnd/>
            <a:tailEnd/>
          </a:ln>
        </p:spPr>
        <p:txBody>
          <a:bodyPr wrap="none" anchor="ctr"/>
          <a:lstStyle/>
          <a:p>
            <a:endParaRPr lang="en-US"/>
          </a:p>
        </p:txBody>
      </p:sp>
      <p:sp>
        <p:nvSpPr>
          <p:cNvPr id="11281" name="Line 16"/>
          <p:cNvSpPr>
            <a:spLocks noChangeShapeType="1"/>
          </p:cNvSpPr>
          <p:nvPr/>
        </p:nvSpPr>
        <p:spPr bwMode="auto">
          <a:xfrm>
            <a:off x="2368550" y="2901950"/>
            <a:ext cx="825500" cy="673100"/>
          </a:xfrm>
          <a:prstGeom prst="line">
            <a:avLst/>
          </a:prstGeom>
          <a:noFill/>
          <a:ln w="12700">
            <a:solidFill>
              <a:schemeClr val="tx1"/>
            </a:solidFill>
            <a:round/>
            <a:headEnd/>
            <a:tailEnd/>
          </a:ln>
        </p:spPr>
        <p:txBody>
          <a:bodyPr wrap="none" anchor="ctr"/>
          <a:lstStyle/>
          <a:p>
            <a:endParaRPr lang="en-US"/>
          </a:p>
        </p:txBody>
      </p:sp>
      <p:sp>
        <p:nvSpPr>
          <p:cNvPr id="11282" name="Line 17"/>
          <p:cNvSpPr>
            <a:spLocks noChangeShapeType="1"/>
          </p:cNvSpPr>
          <p:nvPr/>
        </p:nvSpPr>
        <p:spPr bwMode="auto">
          <a:xfrm flipH="1">
            <a:off x="2279650" y="3587750"/>
            <a:ext cx="927100" cy="520700"/>
          </a:xfrm>
          <a:prstGeom prst="line">
            <a:avLst/>
          </a:prstGeom>
          <a:noFill/>
          <a:ln w="12700">
            <a:solidFill>
              <a:schemeClr val="tx1"/>
            </a:solidFill>
            <a:round/>
            <a:headEnd/>
            <a:tailEnd/>
          </a:ln>
        </p:spPr>
        <p:txBody>
          <a:bodyPr wrap="none" anchor="ctr"/>
          <a:lstStyle/>
          <a:p>
            <a:endParaRPr lang="en-US"/>
          </a:p>
        </p:txBody>
      </p:sp>
      <p:sp>
        <p:nvSpPr>
          <p:cNvPr id="11283" name="Oval 18"/>
          <p:cNvSpPr>
            <a:spLocks noChangeArrowheads="1"/>
          </p:cNvSpPr>
          <p:nvPr/>
        </p:nvSpPr>
        <p:spPr bwMode="auto">
          <a:xfrm>
            <a:off x="49593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4" name="Oval 19"/>
          <p:cNvSpPr>
            <a:spLocks noChangeArrowheads="1"/>
          </p:cNvSpPr>
          <p:nvPr/>
        </p:nvSpPr>
        <p:spPr bwMode="auto">
          <a:xfrm>
            <a:off x="6254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5" name="Oval 20"/>
          <p:cNvSpPr>
            <a:spLocks noChangeArrowheads="1"/>
          </p:cNvSpPr>
          <p:nvPr/>
        </p:nvSpPr>
        <p:spPr bwMode="auto">
          <a:xfrm>
            <a:off x="49593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6" name="Oval 21"/>
          <p:cNvSpPr>
            <a:spLocks noChangeArrowheads="1"/>
          </p:cNvSpPr>
          <p:nvPr/>
        </p:nvSpPr>
        <p:spPr bwMode="auto">
          <a:xfrm>
            <a:off x="6254750" y="3968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7" name="Oval 22"/>
          <p:cNvSpPr>
            <a:spLocks noChangeArrowheads="1"/>
          </p:cNvSpPr>
          <p:nvPr/>
        </p:nvSpPr>
        <p:spPr bwMode="auto">
          <a:xfrm>
            <a:off x="5568950" y="2216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8" name="Oval 23"/>
          <p:cNvSpPr>
            <a:spLocks noChangeArrowheads="1"/>
          </p:cNvSpPr>
          <p:nvPr/>
        </p:nvSpPr>
        <p:spPr bwMode="auto">
          <a:xfrm>
            <a:off x="6559550" y="3359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89" name="Oval 24"/>
          <p:cNvSpPr>
            <a:spLocks noChangeArrowheads="1"/>
          </p:cNvSpPr>
          <p:nvPr/>
        </p:nvSpPr>
        <p:spPr bwMode="auto">
          <a:xfrm>
            <a:off x="7092950" y="3435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11290" name="Line 25"/>
          <p:cNvSpPr>
            <a:spLocks noChangeShapeType="1"/>
          </p:cNvSpPr>
          <p:nvPr/>
        </p:nvSpPr>
        <p:spPr bwMode="auto">
          <a:xfrm>
            <a:off x="5029200" y="2825750"/>
            <a:ext cx="0" cy="1206500"/>
          </a:xfrm>
          <a:prstGeom prst="line">
            <a:avLst/>
          </a:prstGeom>
          <a:noFill/>
          <a:ln w="12700">
            <a:solidFill>
              <a:schemeClr val="tx1"/>
            </a:solidFill>
            <a:round/>
            <a:headEnd/>
            <a:tailEnd/>
          </a:ln>
        </p:spPr>
        <p:txBody>
          <a:bodyPr wrap="none" anchor="ctr"/>
          <a:lstStyle/>
          <a:p>
            <a:endParaRPr lang="en-US"/>
          </a:p>
        </p:txBody>
      </p:sp>
      <p:sp>
        <p:nvSpPr>
          <p:cNvPr id="11291" name="Line 26"/>
          <p:cNvSpPr>
            <a:spLocks noChangeShapeType="1"/>
          </p:cNvSpPr>
          <p:nvPr/>
        </p:nvSpPr>
        <p:spPr bwMode="auto">
          <a:xfrm>
            <a:off x="5035550" y="4038600"/>
            <a:ext cx="1282700" cy="0"/>
          </a:xfrm>
          <a:prstGeom prst="line">
            <a:avLst/>
          </a:prstGeom>
          <a:noFill/>
          <a:ln w="12700">
            <a:solidFill>
              <a:schemeClr val="tx1"/>
            </a:solidFill>
            <a:round/>
            <a:headEnd/>
            <a:tailEnd/>
          </a:ln>
        </p:spPr>
        <p:txBody>
          <a:bodyPr wrap="none" anchor="ctr"/>
          <a:lstStyle/>
          <a:p>
            <a:endParaRPr lang="en-US"/>
          </a:p>
        </p:txBody>
      </p:sp>
      <p:sp>
        <p:nvSpPr>
          <p:cNvPr id="11292" name="Line 27"/>
          <p:cNvSpPr>
            <a:spLocks noChangeShapeType="1"/>
          </p:cNvSpPr>
          <p:nvPr/>
        </p:nvSpPr>
        <p:spPr bwMode="auto">
          <a:xfrm flipV="1">
            <a:off x="6324600" y="2813050"/>
            <a:ext cx="0" cy="1231900"/>
          </a:xfrm>
          <a:prstGeom prst="line">
            <a:avLst/>
          </a:prstGeom>
          <a:noFill/>
          <a:ln w="12700">
            <a:solidFill>
              <a:schemeClr val="tx1"/>
            </a:solidFill>
            <a:round/>
            <a:headEnd/>
            <a:tailEnd/>
          </a:ln>
        </p:spPr>
        <p:txBody>
          <a:bodyPr wrap="none" anchor="ctr"/>
          <a:lstStyle/>
          <a:p>
            <a:endParaRPr lang="en-US"/>
          </a:p>
        </p:txBody>
      </p:sp>
      <p:sp>
        <p:nvSpPr>
          <p:cNvPr id="11293" name="Line 28"/>
          <p:cNvSpPr>
            <a:spLocks noChangeShapeType="1"/>
          </p:cNvSpPr>
          <p:nvPr/>
        </p:nvSpPr>
        <p:spPr bwMode="auto">
          <a:xfrm>
            <a:off x="5035550" y="2819400"/>
            <a:ext cx="1282700" cy="0"/>
          </a:xfrm>
          <a:prstGeom prst="line">
            <a:avLst/>
          </a:prstGeom>
          <a:noFill/>
          <a:ln w="12700">
            <a:solidFill>
              <a:schemeClr val="tx1"/>
            </a:solidFill>
            <a:round/>
            <a:headEnd/>
            <a:tailEnd/>
          </a:ln>
        </p:spPr>
        <p:txBody>
          <a:bodyPr wrap="none" anchor="ctr"/>
          <a:lstStyle/>
          <a:p>
            <a:endParaRPr lang="en-US"/>
          </a:p>
        </p:txBody>
      </p:sp>
      <p:sp>
        <p:nvSpPr>
          <p:cNvPr id="11294" name="Line 29"/>
          <p:cNvSpPr>
            <a:spLocks noChangeShapeType="1"/>
          </p:cNvSpPr>
          <p:nvPr/>
        </p:nvSpPr>
        <p:spPr bwMode="auto">
          <a:xfrm>
            <a:off x="6330950" y="2825750"/>
            <a:ext cx="825500" cy="673100"/>
          </a:xfrm>
          <a:prstGeom prst="line">
            <a:avLst/>
          </a:prstGeom>
          <a:noFill/>
          <a:ln w="12700">
            <a:solidFill>
              <a:schemeClr val="tx1"/>
            </a:solidFill>
            <a:round/>
            <a:headEnd/>
            <a:tailEnd/>
          </a:ln>
        </p:spPr>
        <p:txBody>
          <a:bodyPr wrap="none" anchor="ctr"/>
          <a:lstStyle/>
          <a:p>
            <a:endParaRPr lang="en-US"/>
          </a:p>
        </p:txBody>
      </p:sp>
      <p:sp>
        <p:nvSpPr>
          <p:cNvPr id="11295" name="Line 30"/>
          <p:cNvSpPr>
            <a:spLocks noChangeShapeType="1"/>
          </p:cNvSpPr>
          <p:nvPr/>
        </p:nvSpPr>
        <p:spPr bwMode="auto">
          <a:xfrm flipH="1">
            <a:off x="6242050" y="3511550"/>
            <a:ext cx="927100" cy="520700"/>
          </a:xfrm>
          <a:prstGeom prst="line">
            <a:avLst/>
          </a:prstGeom>
          <a:noFill/>
          <a:ln w="12700">
            <a:solidFill>
              <a:schemeClr val="tx1"/>
            </a:solidFill>
            <a:round/>
            <a:headEnd/>
            <a:tailEnd/>
          </a:ln>
        </p:spPr>
        <p:txBody>
          <a:bodyPr wrap="none" anchor="ctr"/>
          <a:lstStyle/>
          <a:p>
            <a:endParaRPr lang="en-US"/>
          </a:p>
        </p:txBody>
      </p:sp>
      <p:sp>
        <p:nvSpPr>
          <p:cNvPr id="11296" name="Line 31"/>
          <p:cNvSpPr>
            <a:spLocks noChangeShapeType="1"/>
          </p:cNvSpPr>
          <p:nvPr/>
        </p:nvSpPr>
        <p:spPr bwMode="auto">
          <a:xfrm>
            <a:off x="3130550" y="3581400"/>
            <a:ext cx="825500" cy="0"/>
          </a:xfrm>
          <a:prstGeom prst="line">
            <a:avLst/>
          </a:prstGeom>
          <a:noFill/>
          <a:ln w="12700">
            <a:solidFill>
              <a:schemeClr val="tx1"/>
            </a:solidFill>
            <a:round/>
            <a:headEnd/>
            <a:tailEnd/>
          </a:ln>
        </p:spPr>
        <p:txBody>
          <a:bodyPr wrap="none" anchor="ctr"/>
          <a:lstStyle/>
          <a:p>
            <a:endParaRPr lang="en-US"/>
          </a:p>
        </p:txBody>
      </p:sp>
      <p:sp>
        <p:nvSpPr>
          <p:cNvPr id="11297" name="Line 32"/>
          <p:cNvSpPr>
            <a:spLocks noChangeShapeType="1"/>
          </p:cNvSpPr>
          <p:nvPr/>
        </p:nvSpPr>
        <p:spPr bwMode="auto">
          <a:xfrm>
            <a:off x="6635750" y="3435350"/>
            <a:ext cx="520700" cy="63500"/>
          </a:xfrm>
          <a:prstGeom prst="line">
            <a:avLst/>
          </a:prstGeom>
          <a:noFill/>
          <a:ln w="12700">
            <a:solidFill>
              <a:schemeClr val="tx1"/>
            </a:solidFill>
            <a:round/>
            <a:headEnd/>
            <a:tailEnd/>
          </a:ln>
        </p:spPr>
        <p:txBody>
          <a:bodyPr wrap="none" anchor="ctr"/>
          <a:lstStyle/>
          <a:p>
            <a:endParaRPr lang="en-US"/>
          </a:p>
        </p:txBody>
      </p:sp>
      <p:sp>
        <p:nvSpPr>
          <p:cNvPr id="11298" name="Line 33"/>
          <p:cNvSpPr>
            <a:spLocks noChangeShapeType="1"/>
          </p:cNvSpPr>
          <p:nvPr/>
        </p:nvSpPr>
        <p:spPr bwMode="auto">
          <a:xfrm>
            <a:off x="1073150" y="2901950"/>
            <a:ext cx="596900" cy="444500"/>
          </a:xfrm>
          <a:prstGeom prst="line">
            <a:avLst/>
          </a:prstGeom>
          <a:noFill/>
          <a:ln w="12700">
            <a:solidFill>
              <a:schemeClr val="tx1"/>
            </a:solidFill>
            <a:round/>
            <a:headEnd/>
            <a:tailEnd/>
          </a:ln>
        </p:spPr>
        <p:txBody>
          <a:bodyPr wrap="none" anchor="ctr"/>
          <a:lstStyle/>
          <a:p>
            <a:endParaRPr lang="en-US"/>
          </a:p>
        </p:txBody>
      </p:sp>
      <p:sp>
        <p:nvSpPr>
          <p:cNvPr id="11299" name="Line 34"/>
          <p:cNvSpPr>
            <a:spLocks noChangeShapeType="1"/>
          </p:cNvSpPr>
          <p:nvPr/>
        </p:nvSpPr>
        <p:spPr bwMode="auto">
          <a:xfrm flipH="1">
            <a:off x="1670050" y="2901950"/>
            <a:ext cx="774700" cy="444500"/>
          </a:xfrm>
          <a:prstGeom prst="line">
            <a:avLst/>
          </a:prstGeom>
          <a:noFill/>
          <a:ln w="12700">
            <a:solidFill>
              <a:schemeClr val="tx1"/>
            </a:solidFill>
            <a:round/>
            <a:headEnd/>
            <a:tailEnd/>
          </a:ln>
        </p:spPr>
        <p:txBody>
          <a:bodyPr wrap="none" anchor="ctr"/>
          <a:lstStyle/>
          <a:p>
            <a:endParaRPr lang="en-US"/>
          </a:p>
        </p:txBody>
      </p:sp>
      <p:sp>
        <p:nvSpPr>
          <p:cNvPr id="11300" name="Line 35"/>
          <p:cNvSpPr>
            <a:spLocks noChangeShapeType="1"/>
          </p:cNvSpPr>
          <p:nvPr/>
        </p:nvSpPr>
        <p:spPr bwMode="auto">
          <a:xfrm flipV="1">
            <a:off x="5035550" y="2279650"/>
            <a:ext cx="596900" cy="546100"/>
          </a:xfrm>
          <a:prstGeom prst="line">
            <a:avLst/>
          </a:prstGeom>
          <a:noFill/>
          <a:ln w="12700">
            <a:solidFill>
              <a:schemeClr val="tx1"/>
            </a:solidFill>
            <a:round/>
            <a:headEnd/>
            <a:tailEnd/>
          </a:ln>
        </p:spPr>
        <p:txBody>
          <a:bodyPr wrap="none" anchor="ctr"/>
          <a:lstStyle/>
          <a:p>
            <a:endParaRPr lang="en-US"/>
          </a:p>
        </p:txBody>
      </p:sp>
      <p:sp>
        <p:nvSpPr>
          <p:cNvPr id="11301" name="Line 36"/>
          <p:cNvSpPr>
            <a:spLocks noChangeShapeType="1"/>
          </p:cNvSpPr>
          <p:nvPr/>
        </p:nvSpPr>
        <p:spPr bwMode="auto">
          <a:xfrm>
            <a:off x="5645150" y="2292350"/>
            <a:ext cx="673100" cy="520700"/>
          </a:xfrm>
          <a:prstGeom prst="line">
            <a:avLst/>
          </a:prstGeom>
          <a:noFill/>
          <a:ln w="12700">
            <a:solidFill>
              <a:schemeClr val="tx1"/>
            </a:solidFill>
            <a:round/>
            <a:headEnd/>
            <a:tailEnd/>
          </a:ln>
        </p:spPr>
        <p:txBody>
          <a:bodyPr wrap="none" anchor="ctr"/>
          <a:lstStyle/>
          <a:p>
            <a:endParaRPr lang="en-US"/>
          </a:p>
        </p:txBody>
      </p:sp>
      <p:sp>
        <p:nvSpPr>
          <p:cNvPr id="11302" name="Rectangle 37"/>
          <p:cNvSpPr>
            <a:spLocks noChangeArrowheads="1"/>
          </p:cNvSpPr>
          <p:nvPr/>
        </p:nvSpPr>
        <p:spPr bwMode="auto">
          <a:xfrm>
            <a:off x="1357313" y="35671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1</a:t>
            </a:r>
          </a:p>
        </p:txBody>
      </p:sp>
      <p:sp>
        <p:nvSpPr>
          <p:cNvPr id="11303" name="Rectangle 38"/>
          <p:cNvSpPr>
            <a:spLocks noChangeArrowheads="1"/>
          </p:cNvSpPr>
          <p:nvPr/>
        </p:nvSpPr>
        <p:spPr bwMode="auto">
          <a:xfrm>
            <a:off x="1509713" y="28051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2</a:t>
            </a:r>
          </a:p>
        </p:txBody>
      </p:sp>
      <p:sp>
        <p:nvSpPr>
          <p:cNvPr id="11304" name="Rectangle 39"/>
          <p:cNvSpPr>
            <a:spLocks noChangeArrowheads="1"/>
          </p:cNvSpPr>
          <p:nvPr/>
        </p:nvSpPr>
        <p:spPr bwMode="auto">
          <a:xfrm>
            <a:off x="2424113" y="32623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3</a:t>
            </a:r>
          </a:p>
        </p:txBody>
      </p:sp>
      <p:sp>
        <p:nvSpPr>
          <p:cNvPr id="11305" name="Rectangle 40"/>
          <p:cNvSpPr>
            <a:spLocks noChangeArrowheads="1"/>
          </p:cNvSpPr>
          <p:nvPr/>
        </p:nvSpPr>
        <p:spPr bwMode="auto">
          <a:xfrm>
            <a:off x="3490913" y="29575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4</a:t>
            </a:r>
          </a:p>
        </p:txBody>
      </p:sp>
      <p:sp>
        <p:nvSpPr>
          <p:cNvPr id="11306" name="Rectangle 41"/>
          <p:cNvSpPr>
            <a:spLocks noChangeArrowheads="1"/>
          </p:cNvSpPr>
          <p:nvPr/>
        </p:nvSpPr>
        <p:spPr bwMode="auto">
          <a:xfrm>
            <a:off x="5395913" y="31861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5</a:t>
            </a:r>
          </a:p>
        </p:txBody>
      </p:sp>
      <p:sp>
        <p:nvSpPr>
          <p:cNvPr id="11307" name="Rectangle 42"/>
          <p:cNvSpPr>
            <a:spLocks noChangeArrowheads="1"/>
          </p:cNvSpPr>
          <p:nvPr/>
        </p:nvSpPr>
        <p:spPr bwMode="auto">
          <a:xfrm>
            <a:off x="5395913" y="23479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6</a:t>
            </a:r>
          </a:p>
        </p:txBody>
      </p:sp>
      <p:sp>
        <p:nvSpPr>
          <p:cNvPr id="11308" name="Rectangle 43"/>
          <p:cNvSpPr>
            <a:spLocks noChangeArrowheads="1"/>
          </p:cNvSpPr>
          <p:nvPr/>
        </p:nvSpPr>
        <p:spPr bwMode="auto">
          <a:xfrm>
            <a:off x="6234113" y="33385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7</a:t>
            </a:r>
          </a:p>
        </p:txBody>
      </p:sp>
      <p:sp>
        <p:nvSpPr>
          <p:cNvPr id="11309" name="Rectangle 44"/>
          <p:cNvSpPr>
            <a:spLocks noChangeArrowheads="1"/>
          </p:cNvSpPr>
          <p:nvPr/>
        </p:nvSpPr>
        <p:spPr bwMode="auto">
          <a:xfrm>
            <a:off x="6919913" y="2576513"/>
            <a:ext cx="468312" cy="454025"/>
          </a:xfrm>
          <a:prstGeom prst="rect">
            <a:avLst/>
          </a:prstGeom>
          <a:noFill/>
          <a:ln w="12700">
            <a:noFill/>
            <a:miter lim="800000"/>
            <a:headEnd/>
            <a:tailEnd/>
          </a:ln>
        </p:spPr>
        <p:txBody>
          <a:bodyPr wrap="none" lIns="90488" tIns="44450" rIns="90488" bIns="44450">
            <a:spAutoFit/>
          </a:bodyPr>
          <a:lstStyle/>
          <a:p>
            <a:r>
              <a:rPr lang="en-US" altLang="zh-TW" i="1"/>
              <a:t>R</a:t>
            </a:r>
            <a:r>
              <a:rPr lang="en-US" altLang="zh-TW" baseline="-25000"/>
              <a:t>8</a:t>
            </a:r>
          </a:p>
        </p:txBody>
      </p:sp>
      <p:sp>
        <p:nvSpPr>
          <p:cNvPr id="11310" name="Rectangle 45"/>
          <p:cNvSpPr>
            <a:spLocks noChangeArrowheads="1"/>
          </p:cNvSpPr>
          <p:nvPr/>
        </p:nvSpPr>
        <p:spPr bwMode="auto">
          <a:xfrm>
            <a:off x="1966913" y="2195513"/>
            <a:ext cx="3309937" cy="454025"/>
          </a:xfrm>
          <a:prstGeom prst="rect">
            <a:avLst/>
          </a:prstGeom>
          <a:noFill/>
          <a:ln w="12700">
            <a:noFill/>
            <a:miter lim="800000"/>
            <a:headEnd/>
            <a:tailEnd/>
          </a:ln>
        </p:spPr>
        <p:txBody>
          <a:bodyPr wrap="none" lIns="90488" tIns="44450" rIns="90488" bIns="44450">
            <a:spAutoFit/>
          </a:bodyPr>
          <a:lstStyle/>
          <a:p>
            <a:r>
              <a:rPr lang="en-US" altLang="zh-TW"/>
              <a:t>two different embeddings</a:t>
            </a:r>
          </a:p>
        </p:txBody>
      </p:sp>
      <p:sp>
        <p:nvSpPr>
          <p:cNvPr id="11311" name="Rectangle 46"/>
          <p:cNvSpPr>
            <a:spLocks noChangeArrowheads="1"/>
          </p:cNvSpPr>
          <p:nvPr/>
        </p:nvSpPr>
        <p:spPr bwMode="auto">
          <a:xfrm>
            <a:off x="823913" y="4252913"/>
            <a:ext cx="2765425" cy="819150"/>
          </a:xfrm>
          <a:prstGeom prst="rect">
            <a:avLst/>
          </a:prstGeom>
          <a:noFill/>
          <a:ln w="12700">
            <a:noFill/>
            <a:miter lim="800000"/>
            <a:headEnd/>
            <a:tailEnd/>
          </a:ln>
        </p:spPr>
        <p:txBody>
          <a:bodyPr wrap="none" lIns="90488" tIns="44450" rIns="90488" bIns="44450">
            <a:spAutoFit/>
          </a:bodyPr>
          <a:lstStyle/>
          <a:p>
            <a:r>
              <a:rPr lang="en-US" altLang="zh-TW"/>
              <a:t>deg(</a:t>
            </a:r>
            <a:r>
              <a:rPr lang="en-US" altLang="zh-TW" i="1"/>
              <a:t>R</a:t>
            </a:r>
            <a:r>
              <a:rPr lang="en-US" altLang="zh-TW" baseline="-25000"/>
              <a:t>1</a:t>
            </a:r>
            <a:r>
              <a:rPr lang="en-US" altLang="zh-TW"/>
              <a:t>)=5,deg(</a:t>
            </a:r>
            <a:r>
              <a:rPr lang="en-US" altLang="zh-TW" i="1"/>
              <a:t>R</a:t>
            </a:r>
            <a:r>
              <a:rPr lang="en-US" altLang="zh-TW" baseline="-25000"/>
              <a:t>2</a:t>
            </a:r>
            <a:r>
              <a:rPr lang="en-US" altLang="zh-TW"/>
              <a:t>)=3</a:t>
            </a:r>
          </a:p>
          <a:p>
            <a:r>
              <a:rPr lang="en-US" altLang="zh-TW"/>
              <a:t>deg(</a:t>
            </a:r>
            <a:r>
              <a:rPr lang="en-US" altLang="zh-TW" i="1"/>
              <a:t>R</a:t>
            </a:r>
            <a:r>
              <a:rPr lang="en-US" altLang="zh-TW" baseline="-25000"/>
              <a:t>3</a:t>
            </a:r>
            <a:r>
              <a:rPr lang="en-US" altLang="zh-TW"/>
              <a:t>)=3,deg(</a:t>
            </a:r>
            <a:r>
              <a:rPr lang="en-US" altLang="zh-TW" i="1"/>
              <a:t>R</a:t>
            </a:r>
            <a:r>
              <a:rPr lang="en-US" altLang="zh-TW" baseline="-25000"/>
              <a:t>4</a:t>
            </a:r>
            <a:r>
              <a:rPr lang="en-US" altLang="zh-TW"/>
              <a:t>)=7</a:t>
            </a:r>
          </a:p>
        </p:txBody>
      </p:sp>
      <p:sp>
        <p:nvSpPr>
          <p:cNvPr id="11312" name="Rectangle 47"/>
          <p:cNvSpPr>
            <a:spLocks noChangeArrowheads="1"/>
          </p:cNvSpPr>
          <p:nvPr/>
        </p:nvSpPr>
        <p:spPr bwMode="auto">
          <a:xfrm>
            <a:off x="4633913" y="4176713"/>
            <a:ext cx="2765425" cy="819150"/>
          </a:xfrm>
          <a:prstGeom prst="rect">
            <a:avLst/>
          </a:prstGeom>
          <a:noFill/>
          <a:ln w="12700">
            <a:noFill/>
            <a:miter lim="800000"/>
            <a:headEnd/>
            <a:tailEnd/>
          </a:ln>
        </p:spPr>
        <p:txBody>
          <a:bodyPr wrap="none" lIns="90488" tIns="44450" rIns="90488" bIns="44450">
            <a:spAutoFit/>
          </a:bodyPr>
          <a:lstStyle/>
          <a:p>
            <a:r>
              <a:rPr lang="en-US" altLang="zh-TW"/>
              <a:t>deg(</a:t>
            </a:r>
            <a:r>
              <a:rPr lang="en-US" altLang="zh-TW" i="1"/>
              <a:t>R</a:t>
            </a:r>
            <a:r>
              <a:rPr lang="en-US" altLang="zh-TW" baseline="-25000"/>
              <a:t>5</a:t>
            </a:r>
            <a:r>
              <a:rPr lang="en-US" altLang="zh-TW"/>
              <a:t>)=4,deg(</a:t>
            </a:r>
            <a:r>
              <a:rPr lang="en-US" altLang="zh-TW" i="1"/>
              <a:t>R</a:t>
            </a:r>
            <a:r>
              <a:rPr lang="en-US" altLang="zh-TW" baseline="-25000"/>
              <a:t>6</a:t>
            </a:r>
            <a:r>
              <a:rPr lang="en-US" altLang="zh-TW"/>
              <a:t>)=3</a:t>
            </a:r>
          </a:p>
          <a:p>
            <a:r>
              <a:rPr lang="en-US" altLang="zh-TW"/>
              <a:t>deg(</a:t>
            </a:r>
            <a:r>
              <a:rPr lang="en-US" altLang="zh-TW" i="1"/>
              <a:t>R</a:t>
            </a:r>
            <a:r>
              <a:rPr lang="en-US" altLang="zh-TW" baseline="-25000"/>
              <a:t>7</a:t>
            </a:r>
            <a:r>
              <a:rPr lang="en-US" altLang="zh-TW"/>
              <a:t>)=5,deg(</a:t>
            </a:r>
            <a:r>
              <a:rPr lang="en-US" altLang="zh-TW" i="1"/>
              <a:t>R</a:t>
            </a:r>
            <a:r>
              <a:rPr lang="en-US" altLang="zh-TW" baseline="-25000"/>
              <a:t>8</a:t>
            </a:r>
            <a:r>
              <a:rPr lang="en-US" altLang="zh-TW"/>
              <a:t>)=6</a:t>
            </a:r>
          </a:p>
        </p:txBody>
      </p:sp>
      <p:graphicFrame>
        <p:nvGraphicFramePr>
          <p:cNvPr id="11266" name="Object 48">
            <a:hlinkClick r:id="" action="ppaction://ole?verb=0"/>
          </p:cNvPr>
          <p:cNvGraphicFramePr>
            <a:graphicFrameLocks/>
          </p:cNvGraphicFramePr>
          <p:nvPr/>
        </p:nvGraphicFramePr>
        <p:xfrm>
          <a:off x="842963" y="5395913"/>
          <a:ext cx="6284912" cy="1249362"/>
        </p:xfrm>
        <a:graphic>
          <a:graphicData uri="http://schemas.openxmlformats.org/presentationml/2006/ole">
            <mc:AlternateContent xmlns:mc="http://schemas.openxmlformats.org/markup-compatibility/2006">
              <mc:Choice xmlns:v="urn:schemas-microsoft-com:vml" Requires="v">
                <p:oleObj spid="_x0000_s11267" name="Equation" r:id="rId3" imgW="6294240" imgH="1258560" progId="Equation.2">
                  <p:embed/>
                </p:oleObj>
              </mc:Choice>
              <mc:Fallback>
                <p:oleObj name="Equation" r:id="rId3" imgW="6294240" imgH="1258560" progId="Equation.2">
                  <p:embed/>
                  <p:pic>
                    <p:nvPicPr>
                      <p:cNvPr id="0" name="Object 4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5395913"/>
                        <a:ext cx="6284912"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13" name="Rectangle 49"/>
          <p:cNvSpPr>
            <a:spLocks noChangeArrowheads="1"/>
          </p:cNvSpPr>
          <p:nvPr/>
        </p:nvSpPr>
        <p:spPr bwMode="auto">
          <a:xfrm>
            <a:off x="3414713" y="4938713"/>
            <a:ext cx="1331912" cy="454025"/>
          </a:xfrm>
          <a:prstGeom prst="rect">
            <a:avLst/>
          </a:prstGeom>
          <a:noFill/>
          <a:ln w="12700">
            <a:noFill/>
            <a:miter lim="800000"/>
            <a:headEnd/>
            <a:tailEnd/>
          </a:ln>
        </p:spPr>
        <p:txBody>
          <a:bodyPr wrap="none" lIns="90488" tIns="44450" rIns="90488" bIns="44450">
            <a:spAutoFit/>
          </a:bodyPr>
          <a:lstStyle/>
          <a:p>
            <a:r>
              <a:rPr lang="en-US" altLang="zh-TW" i="1"/>
              <a:t>abghgfda</a:t>
            </a:r>
          </a:p>
        </p:txBody>
      </p:sp>
      <p:sp>
        <p:nvSpPr>
          <p:cNvPr id="11314" name="Freeform 50"/>
          <p:cNvSpPr>
            <a:spLocks/>
          </p:cNvSpPr>
          <p:nvPr/>
        </p:nvSpPr>
        <p:spPr bwMode="auto">
          <a:xfrm>
            <a:off x="2743200" y="5029200"/>
            <a:ext cx="692150" cy="144463"/>
          </a:xfrm>
          <a:custGeom>
            <a:avLst/>
            <a:gdLst>
              <a:gd name="T0" fmla="*/ 0 w 436"/>
              <a:gd name="T1" fmla="*/ 0 h 91"/>
              <a:gd name="T2" fmla="*/ 54 w 436"/>
              <a:gd name="T3" fmla="*/ 2 h 91"/>
              <a:gd name="T4" fmla="*/ 172 w 436"/>
              <a:gd name="T5" fmla="*/ 31 h 91"/>
              <a:gd name="T6" fmla="*/ 230 w 436"/>
              <a:gd name="T7" fmla="*/ 60 h 91"/>
              <a:gd name="T8" fmla="*/ 274 w 436"/>
              <a:gd name="T9" fmla="*/ 75 h 91"/>
              <a:gd name="T10" fmla="*/ 391 w 436"/>
              <a:gd name="T11" fmla="*/ 90 h 91"/>
              <a:gd name="T12" fmla="*/ 435 w 436"/>
              <a:gd name="T13" fmla="*/ 90 h 91"/>
              <a:gd name="T14" fmla="*/ 0 60000 65536"/>
              <a:gd name="T15" fmla="*/ 0 60000 65536"/>
              <a:gd name="T16" fmla="*/ 0 60000 65536"/>
              <a:gd name="T17" fmla="*/ 0 60000 65536"/>
              <a:gd name="T18" fmla="*/ 0 60000 65536"/>
              <a:gd name="T19" fmla="*/ 0 60000 65536"/>
              <a:gd name="T20" fmla="*/ 0 60000 65536"/>
              <a:gd name="T21" fmla="*/ 0 w 436"/>
              <a:gd name="T22" fmla="*/ 0 h 91"/>
              <a:gd name="T23" fmla="*/ 436 w 436"/>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6" h="91">
                <a:moveTo>
                  <a:pt x="0" y="0"/>
                </a:moveTo>
                <a:lnTo>
                  <a:pt x="54" y="2"/>
                </a:lnTo>
                <a:lnTo>
                  <a:pt x="172" y="31"/>
                </a:lnTo>
                <a:lnTo>
                  <a:pt x="230" y="60"/>
                </a:lnTo>
                <a:lnTo>
                  <a:pt x="274" y="75"/>
                </a:lnTo>
                <a:lnTo>
                  <a:pt x="391" y="90"/>
                </a:lnTo>
                <a:lnTo>
                  <a:pt x="435" y="90"/>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11315" name="Rectangle 51"/>
          <p:cNvSpPr>
            <a:spLocks noChangeArrowheads="1"/>
          </p:cNvSpPr>
          <p:nvPr/>
        </p:nvSpPr>
        <p:spPr bwMode="auto">
          <a:xfrm>
            <a:off x="823913" y="2500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11316" name="Rectangle 52"/>
          <p:cNvSpPr>
            <a:spLocks noChangeArrowheads="1"/>
          </p:cNvSpPr>
          <p:nvPr/>
        </p:nvSpPr>
        <p:spPr bwMode="auto">
          <a:xfrm>
            <a:off x="2347913" y="25765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11317" name="Rectangle 53"/>
          <p:cNvSpPr>
            <a:spLocks noChangeArrowheads="1"/>
          </p:cNvSpPr>
          <p:nvPr/>
        </p:nvSpPr>
        <p:spPr bwMode="auto">
          <a:xfrm>
            <a:off x="1662113" y="32623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11318" name="Rectangle 54"/>
          <p:cNvSpPr>
            <a:spLocks noChangeArrowheads="1"/>
          </p:cNvSpPr>
          <p:nvPr/>
        </p:nvSpPr>
        <p:spPr bwMode="auto">
          <a:xfrm>
            <a:off x="671513" y="38719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11319" name="Rectangle 55"/>
          <p:cNvSpPr>
            <a:spLocks noChangeArrowheads="1"/>
          </p:cNvSpPr>
          <p:nvPr/>
        </p:nvSpPr>
        <p:spPr bwMode="auto">
          <a:xfrm>
            <a:off x="2424113" y="38719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11320" name="Rectangle 56"/>
          <p:cNvSpPr>
            <a:spLocks noChangeArrowheads="1"/>
          </p:cNvSpPr>
          <p:nvPr/>
        </p:nvSpPr>
        <p:spPr bwMode="auto">
          <a:xfrm>
            <a:off x="3033713" y="36433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11321" name="Rectangle 57"/>
          <p:cNvSpPr>
            <a:spLocks noChangeArrowheads="1"/>
          </p:cNvSpPr>
          <p:nvPr/>
        </p:nvSpPr>
        <p:spPr bwMode="auto">
          <a:xfrm>
            <a:off x="3795713" y="36433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graphicFrame>
        <p:nvGraphicFramePr>
          <p:cNvPr id="12290" name="Object 4">
            <a:hlinkClick r:id="" action="ppaction://ole?verb=0"/>
          </p:cNvPr>
          <p:cNvGraphicFramePr>
            <a:graphicFrameLocks/>
          </p:cNvGraphicFramePr>
          <p:nvPr/>
        </p:nvGraphicFramePr>
        <p:xfrm>
          <a:off x="685800" y="1524000"/>
          <a:ext cx="7924800" cy="3429000"/>
        </p:xfrm>
        <a:graphic>
          <a:graphicData uri="http://schemas.openxmlformats.org/presentationml/2006/ole">
            <mc:AlternateContent xmlns:mc="http://schemas.openxmlformats.org/markup-compatibility/2006">
              <mc:Choice xmlns:v="urn:schemas-microsoft-com:vml" Requires="v">
                <p:oleObj spid="_x0000_s12291" name="Equation" r:id="rId3" imgW="3873240" imgH="2222280" progId="Equation.3">
                  <p:embed/>
                </p:oleObj>
              </mc:Choice>
              <mc:Fallback>
                <p:oleObj name="Equation" r:id="rId3" imgW="3873240" imgH="222228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792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5"/>
          <p:cNvSpPr>
            <a:spLocks noChangeArrowheads="1"/>
          </p:cNvSpPr>
          <p:nvPr/>
        </p:nvSpPr>
        <p:spPr bwMode="auto">
          <a:xfrm>
            <a:off x="671513" y="4938713"/>
            <a:ext cx="5313362" cy="454025"/>
          </a:xfrm>
          <a:prstGeom prst="rect">
            <a:avLst/>
          </a:prstGeom>
          <a:noFill/>
          <a:ln w="12700">
            <a:noFill/>
            <a:miter lim="800000"/>
            <a:headEnd/>
            <a:tailEnd/>
          </a:ln>
        </p:spPr>
        <p:txBody>
          <a:bodyPr wrap="none" lIns="90488" tIns="44450" rIns="90488" bIns="44450">
            <a:spAutoFit/>
          </a:bodyPr>
          <a:lstStyle/>
          <a:p>
            <a:r>
              <a:rPr lang="en-US" altLang="zh-TW" i="1"/>
              <a:t>Only a necessary condition, not sufficient.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13318" name="Rectangle 4"/>
          <p:cNvSpPr>
            <a:spLocks noChangeArrowheads="1"/>
          </p:cNvSpPr>
          <p:nvPr/>
        </p:nvSpPr>
        <p:spPr bwMode="auto">
          <a:xfrm>
            <a:off x="442913" y="1357313"/>
            <a:ext cx="6765925" cy="819150"/>
          </a:xfrm>
          <a:prstGeom prst="rect">
            <a:avLst/>
          </a:prstGeom>
          <a:noFill/>
          <a:ln w="12700">
            <a:noFill/>
            <a:miter lim="800000"/>
            <a:headEnd/>
            <a:tailEnd/>
          </a:ln>
        </p:spPr>
        <p:txBody>
          <a:bodyPr wrap="none" lIns="90488" tIns="44450" rIns="90488" bIns="44450">
            <a:spAutoFit/>
          </a:bodyPr>
          <a:lstStyle/>
          <a:p>
            <a:r>
              <a:rPr lang="en-US" altLang="zh-TW"/>
              <a:t>Ex. 11.18 For </a:t>
            </a:r>
            <a:r>
              <a:rPr lang="en-US" altLang="zh-TW" i="1"/>
              <a:t>K</a:t>
            </a:r>
            <a:r>
              <a:rPr lang="en-US" altLang="zh-TW" baseline="-25000"/>
              <a:t>5</a:t>
            </a:r>
            <a:r>
              <a:rPr lang="en-US" altLang="zh-TW"/>
              <a:t>, </a:t>
            </a:r>
            <a:r>
              <a:rPr lang="en-US" altLang="zh-TW" i="1"/>
              <a:t>e</a:t>
            </a:r>
            <a:r>
              <a:rPr lang="en-US" altLang="zh-TW"/>
              <a:t>=10,</a:t>
            </a:r>
            <a:r>
              <a:rPr lang="en-US" altLang="zh-TW" i="1"/>
              <a:t>v</a:t>
            </a:r>
            <a:r>
              <a:rPr lang="en-US" altLang="zh-TW"/>
              <a:t>=5, 3</a:t>
            </a:r>
            <a:r>
              <a:rPr lang="en-US" altLang="zh-TW" i="1"/>
              <a:t>v</a:t>
            </a:r>
            <a:r>
              <a:rPr lang="en-US" altLang="zh-TW"/>
              <a:t>-6=9&lt;10=</a:t>
            </a:r>
            <a:r>
              <a:rPr lang="en-US" altLang="zh-TW" i="1"/>
              <a:t>e</a:t>
            </a:r>
            <a:r>
              <a:rPr lang="en-US" altLang="zh-TW"/>
              <a:t>. Therefore,</a:t>
            </a:r>
          </a:p>
          <a:p>
            <a:r>
              <a:rPr lang="en-US" altLang="zh-TW"/>
              <a:t>by Corollary 11.3, </a:t>
            </a:r>
            <a:r>
              <a:rPr lang="en-US" altLang="zh-TW" i="1"/>
              <a:t>K</a:t>
            </a:r>
            <a:r>
              <a:rPr lang="en-US" altLang="zh-TW" baseline="-25000"/>
              <a:t>5</a:t>
            </a:r>
            <a:r>
              <a:rPr lang="en-US" altLang="zh-TW"/>
              <a:t> is nonplanar.</a:t>
            </a:r>
          </a:p>
        </p:txBody>
      </p:sp>
      <p:sp>
        <p:nvSpPr>
          <p:cNvPr id="13319" name="Rectangle 5"/>
          <p:cNvSpPr>
            <a:spLocks noChangeArrowheads="1"/>
          </p:cNvSpPr>
          <p:nvPr/>
        </p:nvSpPr>
        <p:spPr bwMode="auto">
          <a:xfrm>
            <a:off x="519113" y="2424113"/>
            <a:ext cx="7704137" cy="1184275"/>
          </a:xfrm>
          <a:prstGeom prst="rect">
            <a:avLst/>
          </a:prstGeom>
          <a:noFill/>
          <a:ln w="12700">
            <a:noFill/>
            <a:miter lim="800000"/>
            <a:headEnd/>
            <a:tailEnd/>
          </a:ln>
        </p:spPr>
        <p:txBody>
          <a:bodyPr wrap="none" lIns="90488" tIns="44450" rIns="90488" bIns="44450">
            <a:spAutoFit/>
          </a:bodyPr>
          <a:lstStyle/>
          <a:p>
            <a:r>
              <a:rPr lang="en-US" altLang="zh-TW"/>
              <a:t>Ex. 11.19 For </a:t>
            </a:r>
            <a:r>
              <a:rPr lang="en-US" altLang="zh-TW" i="1"/>
              <a:t>K</a:t>
            </a:r>
            <a:r>
              <a:rPr lang="en-US" altLang="zh-TW" baseline="-25000"/>
              <a:t>3,3</a:t>
            </a:r>
            <a:r>
              <a:rPr lang="en-US" altLang="zh-TW"/>
              <a:t>, each region has at least 4 edges, hence</a:t>
            </a:r>
          </a:p>
          <a:p>
            <a:r>
              <a:rPr lang="en-US" altLang="zh-TW"/>
              <a:t>4</a:t>
            </a:r>
            <a:r>
              <a:rPr lang="en-US" altLang="zh-TW" i="1"/>
              <a:t>r</a:t>
            </a:r>
            <a:r>
              <a:rPr lang="en-US" altLang="zh-TW"/>
              <a:t>   2</a:t>
            </a:r>
            <a:r>
              <a:rPr lang="en-US" altLang="zh-TW" i="1"/>
              <a:t>e</a:t>
            </a:r>
            <a:r>
              <a:rPr lang="en-US" altLang="zh-TW"/>
              <a:t>. If </a:t>
            </a:r>
            <a:r>
              <a:rPr lang="en-US" altLang="zh-TW" i="1"/>
              <a:t>K</a:t>
            </a:r>
            <a:r>
              <a:rPr lang="en-US" altLang="zh-TW" baseline="-25000"/>
              <a:t>3,3</a:t>
            </a:r>
            <a:r>
              <a:rPr lang="en-US" altLang="zh-TW"/>
              <a:t> is planar, </a:t>
            </a:r>
            <a:r>
              <a:rPr lang="en-US" altLang="zh-TW" i="1"/>
              <a:t>r</a:t>
            </a:r>
            <a:r>
              <a:rPr lang="en-US" altLang="zh-TW"/>
              <a:t>=</a:t>
            </a:r>
            <a:r>
              <a:rPr lang="en-US" altLang="zh-TW" i="1"/>
              <a:t>e</a:t>
            </a:r>
            <a:r>
              <a:rPr lang="en-US" altLang="zh-TW"/>
              <a:t>-</a:t>
            </a:r>
            <a:r>
              <a:rPr lang="en-US" altLang="zh-TW" i="1"/>
              <a:t>v</a:t>
            </a:r>
            <a:r>
              <a:rPr lang="en-US" altLang="zh-TW"/>
              <a:t>+2=9-6+2=5. So 20=4</a:t>
            </a:r>
            <a:r>
              <a:rPr lang="en-US" altLang="zh-TW" i="1"/>
              <a:t>r</a:t>
            </a:r>
            <a:r>
              <a:rPr lang="en-US" altLang="zh-TW"/>
              <a:t>   2</a:t>
            </a:r>
            <a:r>
              <a:rPr lang="en-US" altLang="zh-TW" i="1"/>
              <a:t>e</a:t>
            </a:r>
            <a:r>
              <a:rPr lang="en-US" altLang="zh-TW"/>
              <a:t>=18,</a:t>
            </a:r>
          </a:p>
          <a:p>
            <a:r>
              <a:rPr lang="en-US" altLang="zh-TW"/>
              <a:t>a contradiction.</a:t>
            </a:r>
          </a:p>
        </p:txBody>
      </p:sp>
      <p:graphicFrame>
        <p:nvGraphicFramePr>
          <p:cNvPr id="13314" name="Object 6">
            <a:hlinkClick r:id="" action="ppaction://ole?verb=0"/>
          </p:cNvPr>
          <p:cNvGraphicFramePr>
            <a:graphicFrameLocks/>
          </p:cNvGraphicFramePr>
          <p:nvPr/>
        </p:nvGraphicFramePr>
        <p:xfrm>
          <a:off x="885825" y="2847975"/>
          <a:ext cx="192088" cy="242888"/>
        </p:xfrm>
        <a:graphic>
          <a:graphicData uri="http://schemas.openxmlformats.org/presentationml/2006/ole">
            <mc:AlternateContent xmlns:mc="http://schemas.openxmlformats.org/markup-compatibility/2006">
              <mc:Choice xmlns:v="urn:schemas-microsoft-com:vml" Requires="v">
                <p:oleObj spid="_x0000_s13316" name="Equation" r:id="rId3" imgW="201600" imgH="252360" progId="Equation.2">
                  <p:embed/>
                </p:oleObj>
              </mc:Choice>
              <mc:Fallback>
                <p:oleObj name="Equation" r:id="rId3" imgW="201600" imgH="252360" progId="Equation.2">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2847975"/>
                        <a:ext cx="1920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7">
            <a:hlinkClick r:id="" action="ppaction://ole?verb=0"/>
          </p:cNvPr>
          <p:cNvGraphicFramePr>
            <a:graphicFrameLocks/>
          </p:cNvGraphicFramePr>
          <p:nvPr/>
        </p:nvGraphicFramePr>
        <p:xfrm>
          <a:off x="7058025" y="2847975"/>
          <a:ext cx="192088" cy="242888"/>
        </p:xfrm>
        <a:graphic>
          <a:graphicData uri="http://schemas.openxmlformats.org/presentationml/2006/ole">
            <mc:AlternateContent xmlns:mc="http://schemas.openxmlformats.org/markup-compatibility/2006">
              <mc:Choice xmlns:v="urn:schemas-microsoft-com:vml" Requires="v">
                <p:oleObj spid="_x0000_s13317" name="Equation" r:id="rId5" imgW="201600" imgH="252360" progId="Equation.2">
                  <p:embed/>
                </p:oleObj>
              </mc:Choice>
              <mc:Fallback>
                <p:oleObj name="Equation" r:id="rId5" imgW="201600" imgH="252360" progId="Equation.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8025" y="2847975"/>
                        <a:ext cx="1920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152400"/>
            <a:ext cx="8229600" cy="914400"/>
          </a:xfrm>
        </p:spPr>
        <p:txBody>
          <a:bodyPr/>
          <a:lstStyle/>
          <a:p>
            <a:pPr eaLnBrk="1" hangingPunct="1"/>
            <a:r>
              <a:rPr lang="en-US" smtClean="0">
                <a:latin typeface="Times New Roman" pitchFamily="18" charset="0"/>
              </a:rPr>
              <a:t>Dual Graph</a:t>
            </a:r>
          </a:p>
        </p:txBody>
      </p:sp>
      <p:sp>
        <p:nvSpPr>
          <p:cNvPr id="125955" name="Rectangle 3"/>
          <p:cNvSpPr>
            <a:spLocks noGrp="1" noChangeArrowheads="1"/>
          </p:cNvSpPr>
          <p:nvPr>
            <p:ph type="body" idx="1"/>
          </p:nvPr>
        </p:nvSpPr>
        <p:spPr>
          <a:xfrm>
            <a:off x="152400" y="1371600"/>
            <a:ext cx="8763000" cy="5257800"/>
          </a:xfrm>
        </p:spPr>
        <p:txBody>
          <a:bodyPr/>
          <a:lstStyle/>
          <a:p>
            <a:pPr eaLnBrk="1" hangingPunct="1">
              <a:lnSpc>
                <a:spcPct val="90000"/>
              </a:lnSpc>
            </a:pPr>
            <a:r>
              <a:rPr lang="en-US" sz="3600" smtClean="0">
                <a:latin typeface="Times New Roman" pitchFamily="18" charset="0"/>
              </a:rPr>
              <a:t>Each map in a plane can be represented by a graph.</a:t>
            </a:r>
          </a:p>
          <a:p>
            <a:pPr lvl="1" eaLnBrk="1" hangingPunct="1">
              <a:lnSpc>
                <a:spcPct val="90000"/>
              </a:lnSpc>
            </a:pPr>
            <a:r>
              <a:rPr lang="en-US" sz="3200" smtClean="0">
                <a:latin typeface="Times New Roman" pitchFamily="18" charset="0"/>
              </a:rPr>
              <a:t>Each region is represented by a vertex.</a:t>
            </a:r>
          </a:p>
          <a:p>
            <a:pPr lvl="1" eaLnBrk="1" hangingPunct="1">
              <a:lnSpc>
                <a:spcPct val="90000"/>
              </a:lnSpc>
            </a:pPr>
            <a:r>
              <a:rPr lang="en-US" sz="3200" smtClean="0">
                <a:latin typeface="Times New Roman" pitchFamily="18" charset="0"/>
              </a:rPr>
              <a:t>Edges connect to vertices if the regions represented by these vertices have a common border.</a:t>
            </a:r>
          </a:p>
          <a:p>
            <a:pPr lvl="1" eaLnBrk="1" hangingPunct="1">
              <a:lnSpc>
                <a:spcPct val="90000"/>
              </a:lnSpc>
            </a:pPr>
            <a:r>
              <a:rPr lang="en-US" sz="3200" smtClean="0">
                <a:latin typeface="Times New Roman" pitchFamily="18" charset="0"/>
              </a:rPr>
              <a:t>Two regions that touch at only one point are not considered adjacent.</a:t>
            </a:r>
          </a:p>
          <a:p>
            <a:pPr eaLnBrk="1" hangingPunct="1">
              <a:lnSpc>
                <a:spcPct val="90000"/>
              </a:lnSpc>
            </a:pPr>
            <a:r>
              <a:rPr lang="en-US" sz="3600" smtClean="0">
                <a:latin typeface="Times New Roman" pitchFamily="18" charset="0"/>
              </a:rPr>
              <a:t>The resulting graph is called the </a:t>
            </a:r>
            <a:r>
              <a:rPr lang="en-US" sz="3600" i="1" smtClean="0">
                <a:solidFill>
                  <a:schemeClr val="tx2"/>
                </a:solidFill>
                <a:latin typeface="Times New Roman" pitchFamily="18" charset="0"/>
              </a:rPr>
              <a:t>dual graph</a:t>
            </a:r>
            <a:r>
              <a:rPr lang="en-US" sz="3600" smtClean="0">
                <a:latin typeface="Times New Roman" pitchFamily="18" charset="0"/>
              </a:rPr>
              <a:t> of the map.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2514600" y="228600"/>
            <a:ext cx="5036829" cy="582211"/>
          </a:xfrm>
          <a:prstGeom prst="rect">
            <a:avLst/>
          </a:prstGeom>
          <a:noFill/>
          <a:ln w="12700">
            <a:noFill/>
            <a:miter lim="800000"/>
            <a:headEnd/>
            <a:tailEnd/>
          </a:ln>
        </p:spPr>
        <p:txBody>
          <a:bodyPr wrap="none" lIns="90488" tIns="44450" rIns="90488" bIns="44450">
            <a:spAutoFit/>
          </a:bodyPr>
          <a:lstStyle/>
          <a:p>
            <a:r>
              <a:rPr lang="en-US" altLang="zh-TW" sz="3200" dirty="0" smtClean="0"/>
              <a:t>Path/Trail/Walk/Circuit/Cycle</a:t>
            </a:r>
            <a:endParaRPr lang="en-US" altLang="zh-TW" sz="3200" dirty="0"/>
          </a:p>
        </p:txBody>
      </p:sp>
      <p:sp>
        <p:nvSpPr>
          <p:cNvPr id="22532" name="Oval 4"/>
          <p:cNvSpPr>
            <a:spLocks noChangeArrowheads="1"/>
          </p:cNvSpPr>
          <p:nvPr/>
        </p:nvSpPr>
        <p:spPr bwMode="auto">
          <a:xfrm>
            <a:off x="1530350" y="1606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33" name="Oval 5"/>
          <p:cNvSpPr>
            <a:spLocks noChangeArrowheads="1"/>
          </p:cNvSpPr>
          <p:nvPr/>
        </p:nvSpPr>
        <p:spPr bwMode="auto">
          <a:xfrm>
            <a:off x="5035550" y="1606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34" name="Freeform 6"/>
          <p:cNvSpPr>
            <a:spLocks/>
          </p:cNvSpPr>
          <p:nvPr/>
        </p:nvSpPr>
        <p:spPr bwMode="auto">
          <a:xfrm>
            <a:off x="1752600" y="1685925"/>
            <a:ext cx="3286125" cy="234950"/>
          </a:xfrm>
          <a:custGeom>
            <a:avLst/>
            <a:gdLst>
              <a:gd name="T0" fmla="*/ 0 w 2070"/>
              <a:gd name="T1" fmla="*/ 42 h 148"/>
              <a:gd name="T2" fmla="*/ 49 w 2070"/>
              <a:gd name="T3" fmla="*/ 74 h 148"/>
              <a:gd name="T4" fmla="*/ 93 w 2070"/>
              <a:gd name="T5" fmla="*/ 88 h 148"/>
              <a:gd name="T6" fmla="*/ 137 w 2070"/>
              <a:gd name="T7" fmla="*/ 88 h 148"/>
              <a:gd name="T8" fmla="*/ 181 w 2070"/>
              <a:gd name="T9" fmla="*/ 59 h 148"/>
              <a:gd name="T10" fmla="*/ 225 w 2070"/>
              <a:gd name="T11" fmla="*/ 30 h 148"/>
              <a:gd name="T12" fmla="*/ 283 w 2070"/>
              <a:gd name="T13" fmla="*/ 0 h 148"/>
              <a:gd name="T14" fmla="*/ 327 w 2070"/>
              <a:gd name="T15" fmla="*/ 15 h 148"/>
              <a:gd name="T16" fmla="*/ 386 w 2070"/>
              <a:gd name="T17" fmla="*/ 74 h 148"/>
              <a:gd name="T18" fmla="*/ 444 w 2070"/>
              <a:gd name="T19" fmla="*/ 103 h 148"/>
              <a:gd name="T20" fmla="*/ 503 w 2070"/>
              <a:gd name="T21" fmla="*/ 103 h 148"/>
              <a:gd name="T22" fmla="*/ 547 w 2070"/>
              <a:gd name="T23" fmla="*/ 132 h 148"/>
              <a:gd name="T24" fmla="*/ 591 w 2070"/>
              <a:gd name="T25" fmla="*/ 132 h 148"/>
              <a:gd name="T26" fmla="*/ 635 w 2070"/>
              <a:gd name="T27" fmla="*/ 118 h 148"/>
              <a:gd name="T28" fmla="*/ 693 w 2070"/>
              <a:gd name="T29" fmla="*/ 132 h 148"/>
              <a:gd name="T30" fmla="*/ 839 w 2070"/>
              <a:gd name="T31" fmla="*/ 44 h 148"/>
              <a:gd name="T32" fmla="*/ 1015 w 2070"/>
              <a:gd name="T33" fmla="*/ 30 h 148"/>
              <a:gd name="T34" fmla="*/ 1103 w 2070"/>
              <a:gd name="T35" fmla="*/ 30 h 148"/>
              <a:gd name="T36" fmla="*/ 1191 w 2070"/>
              <a:gd name="T37" fmla="*/ 118 h 148"/>
              <a:gd name="T38" fmla="*/ 1235 w 2070"/>
              <a:gd name="T39" fmla="*/ 103 h 148"/>
              <a:gd name="T40" fmla="*/ 1293 w 2070"/>
              <a:gd name="T41" fmla="*/ 103 h 148"/>
              <a:gd name="T42" fmla="*/ 1425 w 2070"/>
              <a:gd name="T43" fmla="*/ 103 h 148"/>
              <a:gd name="T44" fmla="*/ 1513 w 2070"/>
              <a:gd name="T45" fmla="*/ 118 h 148"/>
              <a:gd name="T46" fmla="*/ 1600 w 2070"/>
              <a:gd name="T47" fmla="*/ 147 h 148"/>
              <a:gd name="T48" fmla="*/ 1659 w 2070"/>
              <a:gd name="T49" fmla="*/ 132 h 148"/>
              <a:gd name="T50" fmla="*/ 1703 w 2070"/>
              <a:gd name="T51" fmla="*/ 88 h 148"/>
              <a:gd name="T52" fmla="*/ 1849 w 2070"/>
              <a:gd name="T53" fmla="*/ 30 h 148"/>
              <a:gd name="T54" fmla="*/ 1893 w 2070"/>
              <a:gd name="T55" fmla="*/ 30 h 148"/>
              <a:gd name="T56" fmla="*/ 1952 w 2070"/>
              <a:gd name="T57" fmla="*/ 74 h 148"/>
              <a:gd name="T58" fmla="*/ 1996 w 2070"/>
              <a:gd name="T59" fmla="*/ 88 h 148"/>
              <a:gd name="T60" fmla="*/ 2025 w 2070"/>
              <a:gd name="T61" fmla="*/ 44 h 148"/>
              <a:gd name="T62" fmla="*/ 2069 w 2070"/>
              <a:gd name="T63" fmla="*/ 15 h 1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70"/>
              <a:gd name="T97" fmla="*/ 0 h 148"/>
              <a:gd name="T98" fmla="*/ 2070 w 2070"/>
              <a:gd name="T99" fmla="*/ 148 h 1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70" h="148">
                <a:moveTo>
                  <a:pt x="0" y="42"/>
                </a:moveTo>
                <a:lnTo>
                  <a:pt x="49" y="74"/>
                </a:lnTo>
                <a:lnTo>
                  <a:pt x="93" y="88"/>
                </a:lnTo>
                <a:lnTo>
                  <a:pt x="137" y="88"/>
                </a:lnTo>
                <a:lnTo>
                  <a:pt x="181" y="59"/>
                </a:lnTo>
                <a:lnTo>
                  <a:pt x="225" y="30"/>
                </a:lnTo>
                <a:lnTo>
                  <a:pt x="283" y="0"/>
                </a:lnTo>
                <a:lnTo>
                  <a:pt x="327" y="15"/>
                </a:lnTo>
                <a:lnTo>
                  <a:pt x="386" y="74"/>
                </a:lnTo>
                <a:lnTo>
                  <a:pt x="444" y="103"/>
                </a:lnTo>
                <a:lnTo>
                  <a:pt x="503" y="103"/>
                </a:lnTo>
                <a:lnTo>
                  <a:pt x="547" y="132"/>
                </a:lnTo>
                <a:lnTo>
                  <a:pt x="591" y="132"/>
                </a:lnTo>
                <a:lnTo>
                  <a:pt x="635" y="118"/>
                </a:lnTo>
                <a:lnTo>
                  <a:pt x="693" y="132"/>
                </a:lnTo>
                <a:lnTo>
                  <a:pt x="839" y="44"/>
                </a:lnTo>
                <a:lnTo>
                  <a:pt x="1015" y="30"/>
                </a:lnTo>
                <a:lnTo>
                  <a:pt x="1103" y="30"/>
                </a:lnTo>
                <a:lnTo>
                  <a:pt x="1191" y="118"/>
                </a:lnTo>
                <a:lnTo>
                  <a:pt x="1235" y="103"/>
                </a:lnTo>
                <a:lnTo>
                  <a:pt x="1293" y="103"/>
                </a:lnTo>
                <a:lnTo>
                  <a:pt x="1425" y="103"/>
                </a:lnTo>
                <a:lnTo>
                  <a:pt x="1513" y="118"/>
                </a:lnTo>
                <a:lnTo>
                  <a:pt x="1600" y="147"/>
                </a:lnTo>
                <a:lnTo>
                  <a:pt x="1659" y="132"/>
                </a:lnTo>
                <a:lnTo>
                  <a:pt x="1703" y="88"/>
                </a:lnTo>
                <a:lnTo>
                  <a:pt x="1849" y="30"/>
                </a:lnTo>
                <a:lnTo>
                  <a:pt x="1893" y="30"/>
                </a:lnTo>
                <a:lnTo>
                  <a:pt x="1952" y="74"/>
                </a:lnTo>
                <a:lnTo>
                  <a:pt x="1996" y="88"/>
                </a:lnTo>
                <a:lnTo>
                  <a:pt x="2025" y="44"/>
                </a:lnTo>
                <a:lnTo>
                  <a:pt x="2069" y="15"/>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22535" name="Rectangle 7"/>
          <p:cNvSpPr>
            <a:spLocks noChangeArrowheads="1"/>
          </p:cNvSpPr>
          <p:nvPr/>
        </p:nvSpPr>
        <p:spPr bwMode="auto">
          <a:xfrm>
            <a:off x="1509713" y="1890713"/>
            <a:ext cx="1444371" cy="366767"/>
          </a:xfrm>
          <a:prstGeom prst="rect">
            <a:avLst/>
          </a:prstGeom>
          <a:noFill/>
          <a:ln w="12700">
            <a:noFill/>
            <a:miter lim="800000"/>
            <a:headEnd/>
            <a:tailEnd/>
          </a:ln>
        </p:spPr>
        <p:txBody>
          <a:bodyPr wrap="none" lIns="90488" tIns="44450" rIns="90488" bIns="44450">
            <a:spAutoFit/>
          </a:bodyPr>
          <a:lstStyle/>
          <a:p>
            <a:r>
              <a:rPr lang="en-US" altLang="zh-TW" i="1" dirty="0" smtClean="0"/>
              <a:t>Starting node</a:t>
            </a:r>
            <a:endParaRPr lang="en-US" altLang="zh-TW" i="1" dirty="0"/>
          </a:p>
        </p:txBody>
      </p:sp>
      <p:sp>
        <p:nvSpPr>
          <p:cNvPr id="22536" name="Rectangle 8"/>
          <p:cNvSpPr>
            <a:spLocks noChangeArrowheads="1"/>
          </p:cNvSpPr>
          <p:nvPr/>
        </p:nvSpPr>
        <p:spPr bwMode="auto">
          <a:xfrm>
            <a:off x="5014913" y="1890713"/>
            <a:ext cx="1339791" cy="366767"/>
          </a:xfrm>
          <a:prstGeom prst="rect">
            <a:avLst/>
          </a:prstGeom>
          <a:noFill/>
          <a:ln w="12700">
            <a:noFill/>
            <a:miter lim="800000"/>
            <a:headEnd/>
            <a:tailEnd/>
          </a:ln>
        </p:spPr>
        <p:txBody>
          <a:bodyPr wrap="none" lIns="90488" tIns="44450" rIns="90488" bIns="44450">
            <a:spAutoFit/>
          </a:bodyPr>
          <a:lstStyle/>
          <a:p>
            <a:r>
              <a:rPr lang="en-US" altLang="zh-TW" i="1" dirty="0" smtClean="0"/>
              <a:t>Ending node</a:t>
            </a:r>
            <a:endParaRPr lang="en-US" altLang="zh-TW" i="1" dirty="0"/>
          </a:p>
        </p:txBody>
      </p:sp>
      <p:sp>
        <p:nvSpPr>
          <p:cNvPr id="22537" name="Rectangle 9"/>
          <p:cNvSpPr>
            <a:spLocks noChangeArrowheads="1"/>
          </p:cNvSpPr>
          <p:nvPr/>
        </p:nvSpPr>
        <p:spPr bwMode="auto">
          <a:xfrm>
            <a:off x="457200" y="2438400"/>
            <a:ext cx="4812088" cy="1751762"/>
          </a:xfrm>
          <a:prstGeom prst="rect">
            <a:avLst/>
          </a:prstGeom>
          <a:noFill/>
          <a:ln w="12700">
            <a:noFill/>
            <a:miter lim="800000"/>
            <a:headEnd/>
            <a:tailEnd/>
          </a:ln>
        </p:spPr>
        <p:txBody>
          <a:bodyPr wrap="none" lIns="90488" tIns="44450" rIns="90488" bIns="44450">
            <a:spAutoFit/>
          </a:bodyPr>
          <a:lstStyle/>
          <a:p>
            <a:r>
              <a:rPr lang="en-US" altLang="zh-TW" b="1" smtClean="0"/>
              <a:t>Walk(Path)</a:t>
            </a:r>
            <a:r>
              <a:rPr lang="en-US" altLang="zh-TW" smtClean="0"/>
              <a:t>: </a:t>
            </a:r>
            <a:r>
              <a:rPr lang="en-US" altLang="zh-TW" dirty="0" smtClean="0"/>
              <a:t>no restriction (- represents the edge)</a:t>
            </a:r>
          </a:p>
          <a:p>
            <a:r>
              <a:rPr lang="en-US" altLang="zh-TW" dirty="0" smtClean="0"/>
              <a:t>          a-b-d-a-b-c</a:t>
            </a:r>
            <a:endParaRPr lang="en-US" altLang="zh-TW" b="1" dirty="0" smtClean="0"/>
          </a:p>
          <a:p>
            <a:r>
              <a:rPr lang="en-US" altLang="zh-TW" b="1" dirty="0" smtClean="0"/>
              <a:t>Simple path </a:t>
            </a:r>
            <a:r>
              <a:rPr lang="en-US" altLang="zh-TW" dirty="0" smtClean="0"/>
              <a:t>: </a:t>
            </a:r>
            <a:r>
              <a:rPr lang="en-US" altLang="zh-TW" dirty="0"/>
              <a:t>no vertex can be repeated</a:t>
            </a:r>
          </a:p>
          <a:p>
            <a:r>
              <a:rPr lang="en-US" altLang="zh-TW" dirty="0"/>
              <a:t>          </a:t>
            </a:r>
            <a:r>
              <a:rPr lang="en-US" altLang="zh-TW" dirty="0" err="1" smtClean="0"/>
              <a:t>abcde</a:t>
            </a:r>
            <a:endParaRPr lang="en-US" altLang="zh-TW" dirty="0"/>
          </a:p>
          <a:p>
            <a:r>
              <a:rPr lang="en-US" altLang="zh-TW" b="1" dirty="0"/>
              <a:t>trail</a:t>
            </a:r>
            <a:r>
              <a:rPr lang="en-US" altLang="zh-TW" dirty="0"/>
              <a:t>: no edge can be </a:t>
            </a:r>
            <a:r>
              <a:rPr lang="en-US" altLang="zh-TW" dirty="0" smtClean="0"/>
              <a:t>repeated</a:t>
            </a:r>
            <a:endParaRPr lang="en-US" altLang="zh-TW" dirty="0"/>
          </a:p>
          <a:p>
            <a:r>
              <a:rPr lang="en-US" altLang="zh-TW" dirty="0"/>
              <a:t>          </a:t>
            </a:r>
            <a:r>
              <a:rPr lang="en-US" altLang="zh-TW" dirty="0" err="1" smtClean="0"/>
              <a:t>abcdebd</a:t>
            </a:r>
            <a:endParaRPr lang="en-US" altLang="zh-TW" dirty="0"/>
          </a:p>
        </p:txBody>
      </p:sp>
      <p:sp>
        <p:nvSpPr>
          <p:cNvPr id="22538" name="Rectangle 10"/>
          <p:cNvSpPr>
            <a:spLocks noChangeArrowheads="1"/>
          </p:cNvSpPr>
          <p:nvPr/>
        </p:nvSpPr>
        <p:spPr bwMode="auto">
          <a:xfrm>
            <a:off x="671513" y="4633913"/>
            <a:ext cx="4045532" cy="1197764"/>
          </a:xfrm>
          <a:prstGeom prst="rect">
            <a:avLst/>
          </a:prstGeom>
          <a:noFill/>
          <a:ln w="12700">
            <a:noFill/>
            <a:miter lim="800000"/>
            <a:headEnd/>
            <a:tailEnd/>
          </a:ln>
        </p:spPr>
        <p:txBody>
          <a:bodyPr wrap="none" lIns="90488" tIns="44450" rIns="90488" bIns="44450">
            <a:spAutoFit/>
          </a:bodyPr>
          <a:lstStyle/>
          <a:p>
            <a:r>
              <a:rPr lang="en-US" altLang="zh-TW" dirty="0"/>
              <a:t>closed if </a:t>
            </a:r>
            <a:r>
              <a:rPr lang="en-US" altLang="zh-TW" i="1" dirty="0" smtClean="0"/>
              <a:t>starting node</a:t>
            </a:r>
            <a:r>
              <a:rPr lang="en-US" altLang="zh-TW" dirty="0" smtClean="0"/>
              <a:t>=</a:t>
            </a:r>
            <a:r>
              <a:rPr lang="en-US" altLang="zh-TW" i="1" dirty="0" smtClean="0"/>
              <a:t>ending node</a:t>
            </a:r>
            <a:endParaRPr lang="en-US" altLang="zh-TW" dirty="0"/>
          </a:p>
          <a:p>
            <a:r>
              <a:rPr lang="en-US" altLang="zh-TW" dirty="0"/>
              <a:t>closed trail: </a:t>
            </a:r>
            <a:r>
              <a:rPr lang="en-US" altLang="zh-TW" b="1" dirty="0"/>
              <a:t>circuit (</a:t>
            </a:r>
            <a:r>
              <a:rPr lang="en-US" altLang="zh-TW" b="1" dirty="0" err="1" smtClean="0"/>
              <a:t>abcdbeda</a:t>
            </a:r>
            <a:r>
              <a:rPr lang="en-US" altLang="zh-TW" b="1" dirty="0"/>
              <a:t>, </a:t>
            </a:r>
          </a:p>
          <a:p>
            <a:r>
              <a:rPr lang="en-US" altLang="zh-TW" b="1" dirty="0"/>
              <a:t>                    one draw without lifting pen)</a:t>
            </a:r>
            <a:endParaRPr lang="en-US" altLang="zh-TW" dirty="0"/>
          </a:p>
          <a:p>
            <a:r>
              <a:rPr lang="en-US" altLang="zh-TW" dirty="0"/>
              <a:t>closed path: </a:t>
            </a:r>
            <a:r>
              <a:rPr lang="en-US" altLang="zh-TW" b="1" dirty="0"/>
              <a:t>cycle (</a:t>
            </a:r>
            <a:r>
              <a:rPr lang="en-US" altLang="zh-TW" b="1" dirty="0" err="1" smtClean="0"/>
              <a:t>abcda</a:t>
            </a:r>
            <a:r>
              <a:rPr lang="en-US" altLang="zh-TW" b="1" dirty="0"/>
              <a:t>)</a:t>
            </a:r>
          </a:p>
        </p:txBody>
      </p:sp>
      <p:sp>
        <p:nvSpPr>
          <p:cNvPr id="22539" name="Oval 11"/>
          <p:cNvSpPr>
            <a:spLocks noChangeArrowheads="1"/>
          </p:cNvSpPr>
          <p:nvPr/>
        </p:nvSpPr>
        <p:spPr bwMode="auto">
          <a:xfrm>
            <a:off x="6559550" y="1911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40" name="Oval 12"/>
          <p:cNvSpPr>
            <a:spLocks noChangeArrowheads="1"/>
          </p:cNvSpPr>
          <p:nvPr/>
        </p:nvSpPr>
        <p:spPr bwMode="auto">
          <a:xfrm>
            <a:off x="6483350" y="3816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41" name="Oval 13"/>
          <p:cNvSpPr>
            <a:spLocks noChangeArrowheads="1"/>
          </p:cNvSpPr>
          <p:nvPr/>
        </p:nvSpPr>
        <p:spPr bwMode="auto">
          <a:xfrm>
            <a:off x="7550150" y="2139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42" name="Oval 14"/>
          <p:cNvSpPr>
            <a:spLocks noChangeArrowheads="1"/>
          </p:cNvSpPr>
          <p:nvPr/>
        </p:nvSpPr>
        <p:spPr bwMode="auto">
          <a:xfrm>
            <a:off x="7626350" y="3359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43" name="Oval 15"/>
          <p:cNvSpPr>
            <a:spLocks noChangeArrowheads="1"/>
          </p:cNvSpPr>
          <p:nvPr/>
        </p:nvSpPr>
        <p:spPr bwMode="auto">
          <a:xfrm>
            <a:off x="5721350" y="2749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2544" name="Line 16"/>
          <p:cNvSpPr>
            <a:spLocks noChangeShapeType="1"/>
          </p:cNvSpPr>
          <p:nvPr/>
        </p:nvSpPr>
        <p:spPr bwMode="auto">
          <a:xfrm flipH="1">
            <a:off x="5937250" y="2063750"/>
            <a:ext cx="622300" cy="749300"/>
          </a:xfrm>
          <a:prstGeom prst="line">
            <a:avLst/>
          </a:prstGeom>
          <a:noFill/>
          <a:ln w="12700">
            <a:solidFill>
              <a:schemeClr val="tx1"/>
            </a:solidFill>
            <a:round/>
            <a:headEnd/>
            <a:tailEnd/>
          </a:ln>
        </p:spPr>
        <p:txBody>
          <a:bodyPr wrap="none" anchor="ctr"/>
          <a:lstStyle/>
          <a:p>
            <a:endParaRPr lang="en-US"/>
          </a:p>
        </p:txBody>
      </p:sp>
      <p:sp>
        <p:nvSpPr>
          <p:cNvPr id="22545" name="Line 17"/>
          <p:cNvSpPr>
            <a:spLocks noChangeShapeType="1"/>
          </p:cNvSpPr>
          <p:nvPr/>
        </p:nvSpPr>
        <p:spPr bwMode="auto">
          <a:xfrm flipV="1">
            <a:off x="5949950" y="2355850"/>
            <a:ext cx="1663700" cy="469900"/>
          </a:xfrm>
          <a:prstGeom prst="line">
            <a:avLst/>
          </a:prstGeom>
          <a:noFill/>
          <a:ln w="12700">
            <a:solidFill>
              <a:schemeClr val="tx1"/>
            </a:solidFill>
            <a:round/>
            <a:headEnd/>
            <a:tailEnd/>
          </a:ln>
        </p:spPr>
        <p:txBody>
          <a:bodyPr wrap="none" anchor="ctr"/>
          <a:lstStyle/>
          <a:p>
            <a:endParaRPr lang="en-US"/>
          </a:p>
        </p:txBody>
      </p:sp>
      <p:sp>
        <p:nvSpPr>
          <p:cNvPr id="22546" name="Line 18"/>
          <p:cNvSpPr>
            <a:spLocks noChangeShapeType="1"/>
          </p:cNvSpPr>
          <p:nvPr/>
        </p:nvSpPr>
        <p:spPr bwMode="auto">
          <a:xfrm>
            <a:off x="7626350" y="2368550"/>
            <a:ext cx="139700" cy="1054100"/>
          </a:xfrm>
          <a:prstGeom prst="line">
            <a:avLst/>
          </a:prstGeom>
          <a:noFill/>
          <a:ln w="12700">
            <a:solidFill>
              <a:schemeClr val="tx1"/>
            </a:solidFill>
            <a:round/>
            <a:headEnd/>
            <a:tailEnd/>
          </a:ln>
        </p:spPr>
        <p:txBody>
          <a:bodyPr wrap="none" anchor="ctr"/>
          <a:lstStyle/>
          <a:p>
            <a:endParaRPr lang="en-US"/>
          </a:p>
        </p:txBody>
      </p:sp>
      <p:sp>
        <p:nvSpPr>
          <p:cNvPr id="22547" name="Line 19"/>
          <p:cNvSpPr>
            <a:spLocks noChangeShapeType="1"/>
          </p:cNvSpPr>
          <p:nvPr/>
        </p:nvSpPr>
        <p:spPr bwMode="auto">
          <a:xfrm flipH="1">
            <a:off x="6546850" y="3435350"/>
            <a:ext cx="1231900" cy="444500"/>
          </a:xfrm>
          <a:prstGeom prst="line">
            <a:avLst/>
          </a:prstGeom>
          <a:noFill/>
          <a:ln w="12700">
            <a:solidFill>
              <a:schemeClr val="tx1"/>
            </a:solidFill>
            <a:round/>
            <a:headEnd/>
            <a:tailEnd/>
          </a:ln>
        </p:spPr>
        <p:txBody>
          <a:bodyPr wrap="none" anchor="ctr"/>
          <a:lstStyle/>
          <a:p>
            <a:endParaRPr lang="en-US"/>
          </a:p>
        </p:txBody>
      </p:sp>
      <p:sp>
        <p:nvSpPr>
          <p:cNvPr id="22548" name="Line 20"/>
          <p:cNvSpPr>
            <a:spLocks noChangeShapeType="1"/>
          </p:cNvSpPr>
          <p:nvPr/>
        </p:nvSpPr>
        <p:spPr bwMode="auto">
          <a:xfrm flipH="1" flipV="1">
            <a:off x="5937250" y="2889250"/>
            <a:ext cx="622300" cy="1003300"/>
          </a:xfrm>
          <a:prstGeom prst="line">
            <a:avLst/>
          </a:prstGeom>
          <a:noFill/>
          <a:ln w="12700">
            <a:solidFill>
              <a:schemeClr val="tx1"/>
            </a:solidFill>
            <a:round/>
            <a:headEnd/>
            <a:tailEnd/>
          </a:ln>
        </p:spPr>
        <p:txBody>
          <a:bodyPr wrap="none" anchor="ctr"/>
          <a:lstStyle/>
          <a:p>
            <a:endParaRPr lang="en-US"/>
          </a:p>
        </p:txBody>
      </p:sp>
      <p:sp>
        <p:nvSpPr>
          <p:cNvPr id="22549" name="Line 21"/>
          <p:cNvSpPr>
            <a:spLocks noChangeShapeType="1"/>
          </p:cNvSpPr>
          <p:nvPr/>
        </p:nvSpPr>
        <p:spPr bwMode="auto">
          <a:xfrm>
            <a:off x="6711950" y="2063750"/>
            <a:ext cx="977900" cy="1358900"/>
          </a:xfrm>
          <a:prstGeom prst="line">
            <a:avLst/>
          </a:prstGeom>
          <a:noFill/>
          <a:ln w="12700">
            <a:solidFill>
              <a:schemeClr val="tx1"/>
            </a:solidFill>
            <a:round/>
            <a:headEnd/>
            <a:tailEnd/>
          </a:ln>
        </p:spPr>
        <p:txBody>
          <a:bodyPr wrap="none" anchor="ctr"/>
          <a:lstStyle/>
          <a:p>
            <a:endParaRPr lang="en-US"/>
          </a:p>
        </p:txBody>
      </p:sp>
      <p:sp>
        <p:nvSpPr>
          <p:cNvPr id="22550" name="Rectangle 22"/>
          <p:cNvSpPr>
            <a:spLocks noChangeArrowheads="1"/>
          </p:cNvSpPr>
          <p:nvPr/>
        </p:nvSpPr>
        <p:spPr bwMode="auto">
          <a:xfrm>
            <a:off x="6462713" y="14335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2551" name="Rectangle 23"/>
          <p:cNvSpPr>
            <a:spLocks noChangeArrowheads="1"/>
          </p:cNvSpPr>
          <p:nvPr/>
        </p:nvSpPr>
        <p:spPr bwMode="auto">
          <a:xfrm>
            <a:off x="5624513" y="23479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2552" name="Rectangle 24"/>
          <p:cNvSpPr>
            <a:spLocks noChangeArrowheads="1"/>
          </p:cNvSpPr>
          <p:nvPr/>
        </p:nvSpPr>
        <p:spPr bwMode="auto">
          <a:xfrm>
            <a:off x="6462713" y="40243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2553" name="Rectangle 25"/>
          <p:cNvSpPr>
            <a:spLocks noChangeArrowheads="1"/>
          </p:cNvSpPr>
          <p:nvPr/>
        </p:nvSpPr>
        <p:spPr bwMode="auto">
          <a:xfrm>
            <a:off x="7605713" y="35671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2554" name="Rectangle 26"/>
          <p:cNvSpPr>
            <a:spLocks noChangeArrowheads="1"/>
          </p:cNvSpPr>
          <p:nvPr/>
        </p:nvSpPr>
        <p:spPr bwMode="auto">
          <a:xfrm>
            <a:off x="7758113" y="21193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2555" name="Line 27"/>
          <p:cNvSpPr>
            <a:spLocks noChangeShapeType="1"/>
          </p:cNvSpPr>
          <p:nvPr/>
        </p:nvSpPr>
        <p:spPr bwMode="auto">
          <a:xfrm>
            <a:off x="5949950" y="2825750"/>
            <a:ext cx="1739900" cy="596900"/>
          </a:xfrm>
          <a:prstGeom prst="line">
            <a:avLst/>
          </a:prstGeom>
          <a:noFill/>
          <a:ln w="12700">
            <a:solidFill>
              <a:schemeClr val="tx1"/>
            </a:solidFill>
            <a:round/>
            <a:headEnd/>
            <a:tailEnd/>
          </a:ln>
        </p:spPr>
        <p:txBody>
          <a:bodyPr wrap="none" anchor="ctr"/>
          <a:lstStyle/>
          <a:p>
            <a:endParaRPr lang="en-US"/>
          </a:p>
        </p:txBody>
      </p:sp>
      <p:sp>
        <p:nvSpPr>
          <p:cNvPr id="22556" name="Rectangle 28"/>
          <p:cNvSpPr>
            <a:spLocks noChangeArrowheads="1"/>
          </p:cNvSpPr>
          <p:nvPr/>
        </p:nvSpPr>
        <p:spPr bwMode="auto">
          <a:xfrm>
            <a:off x="5472113" y="4405313"/>
            <a:ext cx="3497262" cy="819150"/>
          </a:xfrm>
          <a:prstGeom prst="rect">
            <a:avLst/>
          </a:prstGeom>
          <a:noFill/>
          <a:ln w="12700">
            <a:noFill/>
            <a:miter lim="800000"/>
            <a:headEnd/>
            <a:tailEnd/>
          </a:ln>
        </p:spPr>
        <p:txBody>
          <a:bodyPr wrap="none" lIns="90488" tIns="44450" rIns="90488" bIns="44450">
            <a:spAutoFit/>
          </a:bodyPr>
          <a:lstStyle/>
          <a:p>
            <a:r>
              <a:rPr lang="en-US" altLang="zh-TW" b="1" dirty="0"/>
              <a:t>length</a:t>
            </a:r>
            <a:r>
              <a:rPr lang="en-US" altLang="zh-TW" dirty="0"/>
              <a:t>: number of edges in</a:t>
            </a:r>
          </a:p>
          <a:p>
            <a:r>
              <a:rPr lang="en-US" altLang="zh-TW" dirty="0"/>
              <a:t>this (</a:t>
            </a:r>
            <a:r>
              <a:rPr lang="en-US" altLang="zh-TW" dirty="0" err="1"/>
              <a:t>path,trail,walk</a:t>
            </a:r>
            <a:r>
              <a:rPr lang="en-US" altLang="zh-TW"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538"/>
                                        </p:tgtEl>
                                        <p:attrNameLst>
                                          <p:attrName>style.visibility</p:attrName>
                                        </p:attrNameLst>
                                      </p:cBhvr>
                                      <p:to>
                                        <p:strVal val="visible"/>
                                      </p:to>
                                    </p:set>
                                    <p:anim to="" calcmode="lin" valueType="num">
                                      <p:cBhvr>
                                        <p:cTn id="7" dur="1" fill="hold"/>
                                        <p:tgtEl>
                                          <p:spTgt spid="225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7200" y="152400"/>
            <a:ext cx="8229600" cy="990600"/>
          </a:xfrm>
        </p:spPr>
        <p:txBody>
          <a:bodyPr/>
          <a:lstStyle/>
          <a:p>
            <a:pPr eaLnBrk="1" hangingPunct="1"/>
            <a:r>
              <a:rPr lang="en-US" smtClean="0">
                <a:latin typeface="Times New Roman" pitchFamily="18" charset="0"/>
              </a:rPr>
              <a:t>Dual Graph Examples</a:t>
            </a:r>
          </a:p>
        </p:txBody>
      </p:sp>
      <p:grpSp>
        <p:nvGrpSpPr>
          <p:cNvPr id="2" name="Group 3"/>
          <p:cNvGrpSpPr>
            <a:grpSpLocks/>
          </p:cNvGrpSpPr>
          <p:nvPr/>
        </p:nvGrpSpPr>
        <p:grpSpPr bwMode="auto">
          <a:xfrm>
            <a:off x="1371600" y="2222500"/>
            <a:ext cx="2311400" cy="1739900"/>
            <a:chOff x="544" y="1944"/>
            <a:chExt cx="1456" cy="1096"/>
          </a:xfrm>
        </p:grpSpPr>
        <p:sp>
          <p:nvSpPr>
            <p:cNvPr id="127030" name="Freeform 4"/>
            <p:cNvSpPr>
              <a:spLocks/>
            </p:cNvSpPr>
            <p:nvPr/>
          </p:nvSpPr>
          <p:spPr bwMode="auto">
            <a:xfrm>
              <a:off x="544" y="1944"/>
              <a:ext cx="1456" cy="1096"/>
            </a:xfrm>
            <a:custGeom>
              <a:avLst/>
              <a:gdLst>
                <a:gd name="T0" fmla="*/ 944 w 1456"/>
                <a:gd name="T1" fmla="*/ 168 h 1096"/>
                <a:gd name="T2" fmla="*/ 752 w 1456"/>
                <a:gd name="T3" fmla="*/ 168 h 1096"/>
                <a:gd name="T4" fmla="*/ 416 w 1456"/>
                <a:gd name="T5" fmla="*/ 24 h 1096"/>
                <a:gd name="T6" fmla="*/ 32 w 1456"/>
                <a:gd name="T7" fmla="*/ 312 h 1096"/>
                <a:gd name="T8" fmla="*/ 224 w 1456"/>
                <a:gd name="T9" fmla="*/ 936 h 1096"/>
                <a:gd name="T10" fmla="*/ 1088 w 1456"/>
                <a:gd name="T11" fmla="*/ 1032 h 1096"/>
                <a:gd name="T12" fmla="*/ 1424 w 1456"/>
                <a:gd name="T13" fmla="*/ 552 h 1096"/>
                <a:gd name="T14" fmla="*/ 1280 w 1456"/>
                <a:gd name="T15" fmla="*/ 120 h 1096"/>
                <a:gd name="T16" fmla="*/ 944 w 1456"/>
                <a:gd name="T17" fmla="*/ 168 h 10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6"/>
                <a:gd name="T28" fmla="*/ 0 h 1096"/>
                <a:gd name="T29" fmla="*/ 1456 w 1456"/>
                <a:gd name="T30" fmla="*/ 1096 h 10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6" h="1096">
                  <a:moveTo>
                    <a:pt x="944" y="168"/>
                  </a:moveTo>
                  <a:cubicBezTo>
                    <a:pt x="856" y="176"/>
                    <a:pt x="840" y="192"/>
                    <a:pt x="752" y="168"/>
                  </a:cubicBezTo>
                  <a:cubicBezTo>
                    <a:pt x="664" y="144"/>
                    <a:pt x="536" y="0"/>
                    <a:pt x="416" y="24"/>
                  </a:cubicBezTo>
                  <a:cubicBezTo>
                    <a:pt x="296" y="48"/>
                    <a:pt x="64" y="160"/>
                    <a:pt x="32" y="312"/>
                  </a:cubicBezTo>
                  <a:cubicBezTo>
                    <a:pt x="0" y="464"/>
                    <a:pt x="48" y="816"/>
                    <a:pt x="224" y="936"/>
                  </a:cubicBezTo>
                  <a:cubicBezTo>
                    <a:pt x="400" y="1056"/>
                    <a:pt x="888" y="1096"/>
                    <a:pt x="1088" y="1032"/>
                  </a:cubicBezTo>
                  <a:cubicBezTo>
                    <a:pt x="1288" y="968"/>
                    <a:pt x="1392" y="704"/>
                    <a:pt x="1424" y="552"/>
                  </a:cubicBezTo>
                  <a:cubicBezTo>
                    <a:pt x="1456" y="400"/>
                    <a:pt x="1360" y="184"/>
                    <a:pt x="1280" y="120"/>
                  </a:cubicBezTo>
                  <a:cubicBezTo>
                    <a:pt x="1200" y="56"/>
                    <a:pt x="1032" y="160"/>
                    <a:pt x="944" y="168"/>
                  </a:cubicBezTo>
                  <a:close/>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1" name="Freeform 5"/>
            <p:cNvSpPr>
              <a:spLocks/>
            </p:cNvSpPr>
            <p:nvPr/>
          </p:nvSpPr>
          <p:spPr bwMode="auto">
            <a:xfrm>
              <a:off x="576" y="2064"/>
              <a:ext cx="624" cy="264"/>
            </a:xfrm>
            <a:custGeom>
              <a:avLst/>
              <a:gdLst>
                <a:gd name="T0" fmla="*/ 0 w 624"/>
                <a:gd name="T1" fmla="*/ 144 h 264"/>
                <a:gd name="T2" fmla="*/ 288 w 624"/>
                <a:gd name="T3" fmla="*/ 240 h 264"/>
                <a:gd name="T4" fmla="*/ 624 w 624"/>
                <a:gd name="T5" fmla="*/ 0 h 264"/>
                <a:gd name="T6" fmla="*/ 0 60000 65536"/>
                <a:gd name="T7" fmla="*/ 0 60000 65536"/>
                <a:gd name="T8" fmla="*/ 0 60000 65536"/>
                <a:gd name="T9" fmla="*/ 0 w 624"/>
                <a:gd name="T10" fmla="*/ 0 h 264"/>
                <a:gd name="T11" fmla="*/ 624 w 624"/>
                <a:gd name="T12" fmla="*/ 264 h 264"/>
              </a:gdLst>
              <a:ahLst/>
              <a:cxnLst>
                <a:cxn ang="T6">
                  <a:pos x="T0" y="T1"/>
                </a:cxn>
                <a:cxn ang="T7">
                  <a:pos x="T2" y="T3"/>
                </a:cxn>
                <a:cxn ang="T8">
                  <a:pos x="T4" y="T5"/>
                </a:cxn>
              </a:cxnLst>
              <a:rect l="T9" t="T10" r="T11" b="T12"/>
              <a:pathLst>
                <a:path w="624" h="264">
                  <a:moveTo>
                    <a:pt x="0" y="144"/>
                  </a:moveTo>
                  <a:cubicBezTo>
                    <a:pt x="92" y="204"/>
                    <a:pt x="184" y="264"/>
                    <a:pt x="288" y="240"/>
                  </a:cubicBezTo>
                  <a:cubicBezTo>
                    <a:pt x="392" y="216"/>
                    <a:pt x="508" y="108"/>
                    <a:pt x="624"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2" name="Freeform 6"/>
            <p:cNvSpPr>
              <a:spLocks/>
            </p:cNvSpPr>
            <p:nvPr/>
          </p:nvSpPr>
          <p:spPr bwMode="auto">
            <a:xfrm>
              <a:off x="672" y="2280"/>
              <a:ext cx="288" cy="528"/>
            </a:xfrm>
            <a:custGeom>
              <a:avLst/>
              <a:gdLst>
                <a:gd name="T0" fmla="*/ 240 w 280"/>
                <a:gd name="T1" fmla="*/ 0 h 528"/>
                <a:gd name="T2" fmla="*/ 240 w 280"/>
                <a:gd name="T3" fmla="*/ 336 h 528"/>
                <a:gd name="T4" fmla="*/ 0 w 280"/>
                <a:gd name="T5" fmla="*/ 528 h 528"/>
                <a:gd name="T6" fmla="*/ 0 60000 65536"/>
                <a:gd name="T7" fmla="*/ 0 60000 65536"/>
                <a:gd name="T8" fmla="*/ 0 60000 65536"/>
                <a:gd name="T9" fmla="*/ 0 w 280"/>
                <a:gd name="T10" fmla="*/ 0 h 528"/>
                <a:gd name="T11" fmla="*/ 280 w 280"/>
                <a:gd name="T12" fmla="*/ 528 h 528"/>
              </a:gdLst>
              <a:ahLst/>
              <a:cxnLst>
                <a:cxn ang="T6">
                  <a:pos x="T0" y="T1"/>
                </a:cxn>
                <a:cxn ang="T7">
                  <a:pos x="T2" y="T3"/>
                </a:cxn>
                <a:cxn ang="T8">
                  <a:pos x="T4" y="T5"/>
                </a:cxn>
              </a:cxnLst>
              <a:rect l="T9" t="T10" r="T11" b="T12"/>
              <a:pathLst>
                <a:path w="280" h="528">
                  <a:moveTo>
                    <a:pt x="240" y="0"/>
                  </a:moveTo>
                  <a:cubicBezTo>
                    <a:pt x="260" y="124"/>
                    <a:pt x="280" y="248"/>
                    <a:pt x="240" y="336"/>
                  </a:cubicBezTo>
                  <a:cubicBezTo>
                    <a:pt x="200" y="424"/>
                    <a:pt x="100" y="476"/>
                    <a:pt x="0" y="528"/>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3" name="Freeform 7"/>
            <p:cNvSpPr>
              <a:spLocks/>
            </p:cNvSpPr>
            <p:nvPr/>
          </p:nvSpPr>
          <p:spPr bwMode="auto">
            <a:xfrm>
              <a:off x="912" y="2160"/>
              <a:ext cx="224" cy="432"/>
            </a:xfrm>
            <a:custGeom>
              <a:avLst/>
              <a:gdLst>
                <a:gd name="T0" fmla="*/ 0 w 224"/>
                <a:gd name="T1" fmla="*/ 432 h 432"/>
                <a:gd name="T2" fmla="*/ 192 w 224"/>
                <a:gd name="T3" fmla="*/ 336 h 432"/>
                <a:gd name="T4" fmla="*/ 192 w 224"/>
                <a:gd name="T5" fmla="*/ 0 h 432"/>
                <a:gd name="T6" fmla="*/ 0 60000 65536"/>
                <a:gd name="T7" fmla="*/ 0 60000 65536"/>
                <a:gd name="T8" fmla="*/ 0 60000 65536"/>
                <a:gd name="T9" fmla="*/ 0 w 224"/>
                <a:gd name="T10" fmla="*/ 0 h 432"/>
                <a:gd name="T11" fmla="*/ 224 w 224"/>
                <a:gd name="T12" fmla="*/ 432 h 432"/>
              </a:gdLst>
              <a:ahLst/>
              <a:cxnLst>
                <a:cxn ang="T6">
                  <a:pos x="T0" y="T1"/>
                </a:cxn>
                <a:cxn ang="T7">
                  <a:pos x="T2" y="T3"/>
                </a:cxn>
                <a:cxn ang="T8">
                  <a:pos x="T4" y="T5"/>
                </a:cxn>
              </a:cxnLst>
              <a:rect l="T9" t="T10" r="T11" b="T12"/>
              <a:pathLst>
                <a:path w="224" h="432">
                  <a:moveTo>
                    <a:pt x="0" y="432"/>
                  </a:moveTo>
                  <a:cubicBezTo>
                    <a:pt x="80" y="420"/>
                    <a:pt x="160" y="408"/>
                    <a:pt x="192" y="336"/>
                  </a:cubicBezTo>
                  <a:cubicBezTo>
                    <a:pt x="224" y="264"/>
                    <a:pt x="208" y="132"/>
                    <a:pt x="192"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4" name="Freeform 8"/>
            <p:cNvSpPr>
              <a:spLocks/>
            </p:cNvSpPr>
            <p:nvPr/>
          </p:nvSpPr>
          <p:spPr bwMode="auto">
            <a:xfrm>
              <a:off x="816" y="2112"/>
              <a:ext cx="624" cy="664"/>
            </a:xfrm>
            <a:custGeom>
              <a:avLst/>
              <a:gdLst>
                <a:gd name="T0" fmla="*/ 0 w 616"/>
                <a:gd name="T1" fmla="*/ 576 h 616"/>
                <a:gd name="T2" fmla="*/ 336 w 616"/>
                <a:gd name="T3" fmla="*/ 576 h 616"/>
                <a:gd name="T4" fmla="*/ 576 w 616"/>
                <a:gd name="T5" fmla="*/ 336 h 616"/>
                <a:gd name="T6" fmla="*/ 576 w 616"/>
                <a:gd name="T7" fmla="*/ 0 h 616"/>
                <a:gd name="T8" fmla="*/ 0 60000 65536"/>
                <a:gd name="T9" fmla="*/ 0 60000 65536"/>
                <a:gd name="T10" fmla="*/ 0 60000 65536"/>
                <a:gd name="T11" fmla="*/ 0 60000 65536"/>
                <a:gd name="T12" fmla="*/ 0 w 616"/>
                <a:gd name="T13" fmla="*/ 0 h 616"/>
                <a:gd name="T14" fmla="*/ 616 w 616"/>
                <a:gd name="T15" fmla="*/ 616 h 616"/>
              </a:gdLst>
              <a:ahLst/>
              <a:cxnLst>
                <a:cxn ang="T8">
                  <a:pos x="T0" y="T1"/>
                </a:cxn>
                <a:cxn ang="T9">
                  <a:pos x="T2" y="T3"/>
                </a:cxn>
                <a:cxn ang="T10">
                  <a:pos x="T4" y="T5"/>
                </a:cxn>
                <a:cxn ang="T11">
                  <a:pos x="T6" y="T7"/>
                </a:cxn>
              </a:cxnLst>
              <a:rect l="T12" t="T13" r="T14" b="T15"/>
              <a:pathLst>
                <a:path w="616" h="616">
                  <a:moveTo>
                    <a:pt x="0" y="576"/>
                  </a:moveTo>
                  <a:cubicBezTo>
                    <a:pt x="120" y="596"/>
                    <a:pt x="240" y="616"/>
                    <a:pt x="336" y="576"/>
                  </a:cubicBezTo>
                  <a:cubicBezTo>
                    <a:pt x="432" y="536"/>
                    <a:pt x="536" y="432"/>
                    <a:pt x="576" y="336"/>
                  </a:cubicBezTo>
                  <a:cubicBezTo>
                    <a:pt x="616" y="240"/>
                    <a:pt x="596" y="120"/>
                    <a:pt x="576"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5" name="Freeform 9"/>
            <p:cNvSpPr>
              <a:spLocks/>
            </p:cNvSpPr>
            <p:nvPr/>
          </p:nvSpPr>
          <p:spPr bwMode="auto">
            <a:xfrm>
              <a:off x="1408" y="2272"/>
              <a:ext cx="480" cy="456"/>
            </a:xfrm>
            <a:custGeom>
              <a:avLst/>
              <a:gdLst>
                <a:gd name="T0" fmla="*/ 0 w 432"/>
                <a:gd name="T1" fmla="*/ 72 h 456"/>
                <a:gd name="T2" fmla="*/ 192 w 432"/>
                <a:gd name="T3" fmla="*/ 24 h 456"/>
                <a:gd name="T4" fmla="*/ 336 w 432"/>
                <a:gd name="T5" fmla="*/ 216 h 456"/>
                <a:gd name="T6" fmla="*/ 432 w 432"/>
                <a:gd name="T7" fmla="*/ 456 h 456"/>
                <a:gd name="T8" fmla="*/ 0 60000 65536"/>
                <a:gd name="T9" fmla="*/ 0 60000 65536"/>
                <a:gd name="T10" fmla="*/ 0 60000 65536"/>
                <a:gd name="T11" fmla="*/ 0 60000 65536"/>
                <a:gd name="T12" fmla="*/ 0 w 432"/>
                <a:gd name="T13" fmla="*/ 0 h 456"/>
                <a:gd name="T14" fmla="*/ 432 w 432"/>
                <a:gd name="T15" fmla="*/ 456 h 456"/>
              </a:gdLst>
              <a:ahLst/>
              <a:cxnLst>
                <a:cxn ang="T8">
                  <a:pos x="T0" y="T1"/>
                </a:cxn>
                <a:cxn ang="T9">
                  <a:pos x="T2" y="T3"/>
                </a:cxn>
                <a:cxn ang="T10">
                  <a:pos x="T4" y="T5"/>
                </a:cxn>
                <a:cxn ang="T11">
                  <a:pos x="T6" y="T7"/>
                </a:cxn>
              </a:cxnLst>
              <a:rect l="T12" t="T13" r="T14" b="T15"/>
              <a:pathLst>
                <a:path w="432" h="456">
                  <a:moveTo>
                    <a:pt x="0" y="72"/>
                  </a:moveTo>
                  <a:cubicBezTo>
                    <a:pt x="68" y="36"/>
                    <a:pt x="136" y="0"/>
                    <a:pt x="192" y="24"/>
                  </a:cubicBezTo>
                  <a:cubicBezTo>
                    <a:pt x="248" y="48"/>
                    <a:pt x="296" y="144"/>
                    <a:pt x="336" y="216"/>
                  </a:cubicBezTo>
                  <a:cubicBezTo>
                    <a:pt x="376" y="288"/>
                    <a:pt x="404" y="372"/>
                    <a:pt x="432" y="456"/>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6" name="Freeform 10"/>
            <p:cNvSpPr>
              <a:spLocks/>
            </p:cNvSpPr>
            <p:nvPr/>
          </p:nvSpPr>
          <p:spPr bwMode="auto">
            <a:xfrm>
              <a:off x="1320" y="2544"/>
              <a:ext cx="480" cy="152"/>
            </a:xfrm>
            <a:custGeom>
              <a:avLst/>
              <a:gdLst>
                <a:gd name="T0" fmla="*/ 0 w 480"/>
                <a:gd name="T1" fmla="*/ 48 h 152"/>
                <a:gd name="T2" fmla="*/ 192 w 480"/>
                <a:gd name="T3" fmla="*/ 144 h 152"/>
                <a:gd name="T4" fmla="*/ 480 w 480"/>
                <a:gd name="T5" fmla="*/ 0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0" y="48"/>
                  </a:moveTo>
                  <a:cubicBezTo>
                    <a:pt x="56" y="100"/>
                    <a:pt x="112" y="152"/>
                    <a:pt x="192" y="144"/>
                  </a:cubicBezTo>
                  <a:cubicBezTo>
                    <a:pt x="272" y="136"/>
                    <a:pt x="376" y="68"/>
                    <a:pt x="480"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37" name="Text Box 11"/>
            <p:cNvSpPr txBox="1">
              <a:spLocks noChangeArrowheads="1"/>
            </p:cNvSpPr>
            <p:nvPr/>
          </p:nvSpPr>
          <p:spPr bwMode="auto">
            <a:xfrm>
              <a:off x="614" y="2381"/>
              <a:ext cx="250"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A</a:t>
              </a:r>
              <a:endParaRPr lang="en-US" sz="2400">
                <a:solidFill>
                  <a:schemeClr val="tx2"/>
                </a:solidFill>
                <a:latin typeface="Bookman Old Style" pitchFamily="18" charset="0"/>
              </a:endParaRPr>
            </a:p>
          </p:txBody>
        </p:sp>
        <p:sp>
          <p:nvSpPr>
            <p:cNvPr id="127038" name="Text Box 12"/>
            <p:cNvSpPr txBox="1">
              <a:spLocks noChangeArrowheads="1"/>
            </p:cNvSpPr>
            <p:nvPr/>
          </p:nvSpPr>
          <p:spPr bwMode="auto">
            <a:xfrm>
              <a:off x="806" y="1998"/>
              <a:ext cx="254"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B</a:t>
              </a:r>
            </a:p>
          </p:txBody>
        </p:sp>
        <p:sp>
          <p:nvSpPr>
            <p:cNvPr id="127039" name="Text Box 13"/>
            <p:cNvSpPr txBox="1">
              <a:spLocks noChangeArrowheads="1"/>
            </p:cNvSpPr>
            <p:nvPr/>
          </p:nvSpPr>
          <p:spPr bwMode="auto">
            <a:xfrm>
              <a:off x="902" y="2189"/>
              <a:ext cx="254"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C</a:t>
              </a:r>
              <a:endParaRPr lang="en-US" sz="2400">
                <a:solidFill>
                  <a:schemeClr val="tx2"/>
                </a:solidFill>
                <a:latin typeface="Bookman Old Style" pitchFamily="18" charset="0"/>
              </a:endParaRPr>
            </a:p>
          </p:txBody>
        </p:sp>
        <p:sp>
          <p:nvSpPr>
            <p:cNvPr id="127040" name="Text Box 14"/>
            <p:cNvSpPr txBox="1">
              <a:spLocks noChangeArrowheads="1"/>
            </p:cNvSpPr>
            <p:nvPr/>
          </p:nvSpPr>
          <p:spPr bwMode="auto">
            <a:xfrm>
              <a:off x="1142" y="2237"/>
              <a:ext cx="258"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D</a:t>
              </a:r>
              <a:endParaRPr lang="en-US" sz="2400">
                <a:solidFill>
                  <a:schemeClr val="tx2"/>
                </a:solidFill>
                <a:latin typeface="Bookman Old Style" pitchFamily="18" charset="0"/>
              </a:endParaRPr>
            </a:p>
          </p:txBody>
        </p:sp>
        <p:sp>
          <p:nvSpPr>
            <p:cNvPr id="127041" name="Text Box 15"/>
            <p:cNvSpPr txBox="1">
              <a:spLocks noChangeArrowheads="1"/>
            </p:cNvSpPr>
            <p:nvPr/>
          </p:nvSpPr>
          <p:spPr bwMode="auto">
            <a:xfrm>
              <a:off x="1238" y="2669"/>
              <a:ext cx="247"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E</a:t>
              </a:r>
              <a:endParaRPr lang="en-US" sz="2400">
                <a:solidFill>
                  <a:schemeClr val="tx2"/>
                </a:solidFill>
                <a:latin typeface="Bookman Old Style" pitchFamily="18" charset="0"/>
              </a:endParaRPr>
            </a:p>
          </p:txBody>
        </p:sp>
        <p:sp>
          <p:nvSpPr>
            <p:cNvPr id="127042" name="Text Box 16"/>
            <p:cNvSpPr txBox="1">
              <a:spLocks noChangeArrowheads="1"/>
            </p:cNvSpPr>
            <p:nvPr/>
          </p:nvSpPr>
          <p:spPr bwMode="auto">
            <a:xfrm>
              <a:off x="1430" y="2334"/>
              <a:ext cx="235"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F</a:t>
              </a:r>
            </a:p>
          </p:txBody>
        </p:sp>
        <p:sp>
          <p:nvSpPr>
            <p:cNvPr id="127043" name="Text Box 17"/>
            <p:cNvSpPr txBox="1">
              <a:spLocks noChangeArrowheads="1"/>
            </p:cNvSpPr>
            <p:nvPr/>
          </p:nvSpPr>
          <p:spPr bwMode="auto">
            <a:xfrm>
              <a:off x="1632" y="2068"/>
              <a:ext cx="262"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G</a:t>
              </a:r>
            </a:p>
          </p:txBody>
        </p:sp>
      </p:grpSp>
      <p:grpSp>
        <p:nvGrpSpPr>
          <p:cNvPr id="3" name="Group 18"/>
          <p:cNvGrpSpPr>
            <a:grpSpLocks/>
          </p:cNvGrpSpPr>
          <p:nvPr/>
        </p:nvGrpSpPr>
        <p:grpSpPr bwMode="auto">
          <a:xfrm>
            <a:off x="4787900" y="2057400"/>
            <a:ext cx="3098800" cy="1892300"/>
            <a:chOff x="2672" y="1808"/>
            <a:chExt cx="1952" cy="1192"/>
          </a:xfrm>
        </p:grpSpPr>
        <p:sp>
          <p:nvSpPr>
            <p:cNvPr id="127020" name="Freeform 19"/>
            <p:cNvSpPr>
              <a:spLocks/>
            </p:cNvSpPr>
            <p:nvPr/>
          </p:nvSpPr>
          <p:spPr bwMode="auto">
            <a:xfrm>
              <a:off x="2672" y="1808"/>
              <a:ext cx="1952" cy="1192"/>
            </a:xfrm>
            <a:custGeom>
              <a:avLst/>
              <a:gdLst>
                <a:gd name="T0" fmla="*/ 208 w 1952"/>
                <a:gd name="T1" fmla="*/ 304 h 1192"/>
                <a:gd name="T2" fmla="*/ 880 w 1952"/>
                <a:gd name="T3" fmla="*/ 64 h 1192"/>
                <a:gd name="T4" fmla="*/ 1744 w 1952"/>
                <a:gd name="T5" fmla="*/ 112 h 1192"/>
                <a:gd name="T6" fmla="*/ 1936 w 1952"/>
                <a:gd name="T7" fmla="*/ 736 h 1192"/>
                <a:gd name="T8" fmla="*/ 1648 w 1952"/>
                <a:gd name="T9" fmla="*/ 1120 h 1192"/>
                <a:gd name="T10" fmla="*/ 976 w 1952"/>
                <a:gd name="T11" fmla="*/ 1024 h 1192"/>
                <a:gd name="T12" fmla="*/ 592 w 1952"/>
                <a:gd name="T13" fmla="*/ 1168 h 1192"/>
                <a:gd name="T14" fmla="*/ 64 w 1952"/>
                <a:gd name="T15" fmla="*/ 880 h 1192"/>
                <a:gd name="T16" fmla="*/ 208 w 1952"/>
                <a:gd name="T17" fmla="*/ 304 h 1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52"/>
                <a:gd name="T28" fmla="*/ 0 h 1192"/>
                <a:gd name="T29" fmla="*/ 1952 w 1952"/>
                <a:gd name="T30" fmla="*/ 1192 h 1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52" h="1192">
                  <a:moveTo>
                    <a:pt x="208" y="304"/>
                  </a:moveTo>
                  <a:cubicBezTo>
                    <a:pt x="344" y="168"/>
                    <a:pt x="624" y="96"/>
                    <a:pt x="880" y="64"/>
                  </a:cubicBezTo>
                  <a:cubicBezTo>
                    <a:pt x="1136" y="32"/>
                    <a:pt x="1568" y="0"/>
                    <a:pt x="1744" y="112"/>
                  </a:cubicBezTo>
                  <a:cubicBezTo>
                    <a:pt x="1920" y="224"/>
                    <a:pt x="1952" y="568"/>
                    <a:pt x="1936" y="736"/>
                  </a:cubicBezTo>
                  <a:cubicBezTo>
                    <a:pt x="1920" y="904"/>
                    <a:pt x="1808" y="1072"/>
                    <a:pt x="1648" y="1120"/>
                  </a:cubicBezTo>
                  <a:cubicBezTo>
                    <a:pt x="1488" y="1168"/>
                    <a:pt x="1152" y="1016"/>
                    <a:pt x="976" y="1024"/>
                  </a:cubicBezTo>
                  <a:cubicBezTo>
                    <a:pt x="800" y="1032"/>
                    <a:pt x="744" y="1192"/>
                    <a:pt x="592" y="1168"/>
                  </a:cubicBezTo>
                  <a:cubicBezTo>
                    <a:pt x="440" y="1144"/>
                    <a:pt x="128" y="1024"/>
                    <a:pt x="64" y="880"/>
                  </a:cubicBezTo>
                  <a:cubicBezTo>
                    <a:pt x="0" y="736"/>
                    <a:pt x="72" y="440"/>
                    <a:pt x="208" y="304"/>
                  </a:cubicBezTo>
                  <a:close/>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21" name="Freeform 20"/>
            <p:cNvSpPr>
              <a:spLocks/>
            </p:cNvSpPr>
            <p:nvPr/>
          </p:nvSpPr>
          <p:spPr bwMode="auto">
            <a:xfrm>
              <a:off x="2736" y="1968"/>
              <a:ext cx="672" cy="504"/>
            </a:xfrm>
            <a:custGeom>
              <a:avLst/>
              <a:gdLst>
                <a:gd name="T0" fmla="*/ 0 w 672"/>
                <a:gd name="T1" fmla="*/ 384 h 504"/>
                <a:gd name="T2" fmla="*/ 336 w 672"/>
                <a:gd name="T3" fmla="*/ 432 h 504"/>
                <a:gd name="T4" fmla="*/ 624 w 672"/>
                <a:gd name="T5" fmla="*/ 480 h 504"/>
                <a:gd name="T6" fmla="*/ 624 w 672"/>
                <a:gd name="T7" fmla="*/ 288 h 504"/>
                <a:gd name="T8" fmla="*/ 432 w 672"/>
                <a:gd name="T9" fmla="*/ 0 h 504"/>
                <a:gd name="T10" fmla="*/ 0 60000 65536"/>
                <a:gd name="T11" fmla="*/ 0 60000 65536"/>
                <a:gd name="T12" fmla="*/ 0 60000 65536"/>
                <a:gd name="T13" fmla="*/ 0 60000 65536"/>
                <a:gd name="T14" fmla="*/ 0 60000 65536"/>
                <a:gd name="T15" fmla="*/ 0 w 672"/>
                <a:gd name="T16" fmla="*/ 0 h 504"/>
                <a:gd name="T17" fmla="*/ 672 w 672"/>
                <a:gd name="T18" fmla="*/ 504 h 504"/>
              </a:gdLst>
              <a:ahLst/>
              <a:cxnLst>
                <a:cxn ang="T10">
                  <a:pos x="T0" y="T1"/>
                </a:cxn>
                <a:cxn ang="T11">
                  <a:pos x="T2" y="T3"/>
                </a:cxn>
                <a:cxn ang="T12">
                  <a:pos x="T4" y="T5"/>
                </a:cxn>
                <a:cxn ang="T13">
                  <a:pos x="T6" y="T7"/>
                </a:cxn>
                <a:cxn ang="T14">
                  <a:pos x="T8" y="T9"/>
                </a:cxn>
              </a:cxnLst>
              <a:rect l="T15" t="T16" r="T17" b="T18"/>
              <a:pathLst>
                <a:path w="672" h="504">
                  <a:moveTo>
                    <a:pt x="0" y="384"/>
                  </a:moveTo>
                  <a:cubicBezTo>
                    <a:pt x="116" y="400"/>
                    <a:pt x="232" y="416"/>
                    <a:pt x="336" y="432"/>
                  </a:cubicBezTo>
                  <a:cubicBezTo>
                    <a:pt x="440" y="448"/>
                    <a:pt x="576" y="504"/>
                    <a:pt x="624" y="480"/>
                  </a:cubicBezTo>
                  <a:cubicBezTo>
                    <a:pt x="672" y="456"/>
                    <a:pt x="656" y="368"/>
                    <a:pt x="624" y="288"/>
                  </a:cubicBezTo>
                  <a:cubicBezTo>
                    <a:pt x="592" y="208"/>
                    <a:pt x="512" y="104"/>
                    <a:pt x="432"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22" name="Freeform 21"/>
            <p:cNvSpPr>
              <a:spLocks/>
            </p:cNvSpPr>
            <p:nvPr/>
          </p:nvSpPr>
          <p:spPr bwMode="auto">
            <a:xfrm>
              <a:off x="3344" y="1960"/>
              <a:ext cx="1104" cy="424"/>
            </a:xfrm>
            <a:custGeom>
              <a:avLst/>
              <a:gdLst>
                <a:gd name="T0" fmla="*/ 0 w 1104"/>
                <a:gd name="T1" fmla="*/ 240 h 424"/>
                <a:gd name="T2" fmla="*/ 480 w 1104"/>
                <a:gd name="T3" fmla="*/ 384 h 424"/>
                <a:gd name="T4" fmla="*/ 1104 w 1104"/>
                <a:gd name="T5" fmla="*/ 0 h 424"/>
                <a:gd name="T6" fmla="*/ 0 60000 65536"/>
                <a:gd name="T7" fmla="*/ 0 60000 65536"/>
                <a:gd name="T8" fmla="*/ 0 60000 65536"/>
                <a:gd name="T9" fmla="*/ 0 w 1104"/>
                <a:gd name="T10" fmla="*/ 0 h 424"/>
                <a:gd name="T11" fmla="*/ 1104 w 1104"/>
                <a:gd name="T12" fmla="*/ 424 h 424"/>
              </a:gdLst>
              <a:ahLst/>
              <a:cxnLst>
                <a:cxn ang="T6">
                  <a:pos x="T0" y="T1"/>
                </a:cxn>
                <a:cxn ang="T7">
                  <a:pos x="T2" y="T3"/>
                </a:cxn>
                <a:cxn ang="T8">
                  <a:pos x="T4" y="T5"/>
                </a:cxn>
              </a:cxnLst>
              <a:rect l="T9" t="T10" r="T11" b="T12"/>
              <a:pathLst>
                <a:path w="1104" h="424">
                  <a:moveTo>
                    <a:pt x="0" y="240"/>
                  </a:moveTo>
                  <a:cubicBezTo>
                    <a:pt x="148" y="332"/>
                    <a:pt x="296" y="424"/>
                    <a:pt x="480" y="384"/>
                  </a:cubicBezTo>
                  <a:cubicBezTo>
                    <a:pt x="664" y="344"/>
                    <a:pt x="1000" y="64"/>
                    <a:pt x="1104"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23" name="Freeform 22"/>
            <p:cNvSpPr>
              <a:spLocks/>
            </p:cNvSpPr>
            <p:nvPr/>
          </p:nvSpPr>
          <p:spPr bwMode="auto">
            <a:xfrm rot="-425035">
              <a:off x="3074" y="2256"/>
              <a:ext cx="1104" cy="352"/>
            </a:xfrm>
            <a:custGeom>
              <a:avLst/>
              <a:gdLst>
                <a:gd name="T0" fmla="*/ 32 w 912"/>
                <a:gd name="T1" fmla="*/ 96 h 400"/>
                <a:gd name="T2" fmla="*/ 80 w 912"/>
                <a:gd name="T3" fmla="*/ 336 h 400"/>
                <a:gd name="T4" fmla="*/ 512 w 912"/>
                <a:gd name="T5" fmla="*/ 384 h 400"/>
                <a:gd name="T6" fmla="*/ 848 w 912"/>
                <a:gd name="T7" fmla="*/ 240 h 400"/>
                <a:gd name="T8" fmla="*/ 896 w 912"/>
                <a:gd name="T9" fmla="*/ 0 h 400"/>
                <a:gd name="T10" fmla="*/ 0 60000 65536"/>
                <a:gd name="T11" fmla="*/ 0 60000 65536"/>
                <a:gd name="T12" fmla="*/ 0 60000 65536"/>
                <a:gd name="T13" fmla="*/ 0 60000 65536"/>
                <a:gd name="T14" fmla="*/ 0 60000 65536"/>
                <a:gd name="T15" fmla="*/ 0 w 912"/>
                <a:gd name="T16" fmla="*/ 0 h 400"/>
                <a:gd name="T17" fmla="*/ 912 w 912"/>
                <a:gd name="T18" fmla="*/ 400 h 400"/>
              </a:gdLst>
              <a:ahLst/>
              <a:cxnLst>
                <a:cxn ang="T10">
                  <a:pos x="T0" y="T1"/>
                </a:cxn>
                <a:cxn ang="T11">
                  <a:pos x="T2" y="T3"/>
                </a:cxn>
                <a:cxn ang="T12">
                  <a:pos x="T4" y="T5"/>
                </a:cxn>
                <a:cxn ang="T13">
                  <a:pos x="T6" y="T7"/>
                </a:cxn>
                <a:cxn ang="T14">
                  <a:pos x="T8" y="T9"/>
                </a:cxn>
              </a:cxnLst>
              <a:rect l="T15" t="T16" r="T17" b="T18"/>
              <a:pathLst>
                <a:path w="912" h="400">
                  <a:moveTo>
                    <a:pt x="32" y="96"/>
                  </a:moveTo>
                  <a:cubicBezTo>
                    <a:pt x="16" y="192"/>
                    <a:pt x="0" y="288"/>
                    <a:pt x="80" y="336"/>
                  </a:cubicBezTo>
                  <a:cubicBezTo>
                    <a:pt x="160" y="384"/>
                    <a:pt x="384" y="400"/>
                    <a:pt x="512" y="384"/>
                  </a:cubicBezTo>
                  <a:cubicBezTo>
                    <a:pt x="640" y="368"/>
                    <a:pt x="784" y="304"/>
                    <a:pt x="848" y="240"/>
                  </a:cubicBezTo>
                  <a:cubicBezTo>
                    <a:pt x="912" y="176"/>
                    <a:pt x="904" y="88"/>
                    <a:pt x="896" y="0"/>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24" name="Freeform 23"/>
            <p:cNvSpPr>
              <a:spLocks/>
            </p:cNvSpPr>
            <p:nvPr/>
          </p:nvSpPr>
          <p:spPr bwMode="auto">
            <a:xfrm>
              <a:off x="3552" y="2600"/>
              <a:ext cx="96" cy="240"/>
            </a:xfrm>
            <a:custGeom>
              <a:avLst/>
              <a:gdLst>
                <a:gd name="T0" fmla="*/ 0 w 48"/>
                <a:gd name="T1" fmla="*/ 0 h 144"/>
                <a:gd name="T2" fmla="*/ 48 w 48"/>
                <a:gd name="T3" fmla="*/ 96 h 144"/>
                <a:gd name="T4" fmla="*/ 0 w 48"/>
                <a:gd name="T5" fmla="*/ 144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0" y="0"/>
                  </a:moveTo>
                  <a:cubicBezTo>
                    <a:pt x="24" y="36"/>
                    <a:pt x="48" y="72"/>
                    <a:pt x="48" y="96"/>
                  </a:cubicBezTo>
                  <a:cubicBezTo>
                    <a:pt x="48" y="120"/>
                    <a:pt x="24" y="132"/>
                    <a:pt x="0" y="144"/>
                  </a:cubicBezTo>
                </a:path>
              </a:pathLst>
            </a:custGeom>
            <a:noFill/>
            <a:ln w="28575" cap="flat" cmpd="sng">
              <a:solidFill>
                <a:schemeClr val="tx1"/>
              </a:solidFill>
              <a:prstDash val="solid"/>
              <a:miter lim="800000"/>
              <a:headEnd type="none" w="med" len="med"/>
              <a:tailEnd type="none" w="med" len="med"/>
            </a:ln>
          </p:spPr>
          <p:txBody>
            <a:bodyPr wrap="none" anchor="ctr"/>
            <a:lstStyle/>
            <a:p>
              <a:endParaRPr lang="en-US"/>
            </a:p>
          </p:txBody>
        </p:sp>
        <p:sp>
          <p:nvSpPr>
            <p:cNvPr id="127025" name="Text Box 24"/>
            <p:cNvSpPr txBox="1">
              <a:spLocks noChangeArrowheads="1"/>
            </p:cNvSpPr>
            <p:nvPr/>
          </p:nvSpPr>
          <p:spPr bwMode="auto">
            <a:xfrm>
              <a:off x="2918" y="2045"/>
              <a:ext cx="250"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A</a:t>
              </a:r>
              <a:endParaRPr lang="en-US" sz="2400">
                <a:solidFill>
                  <a:schemeClr val="tx2"/>
                </a:solidFill>
                <a:latin typeface="Bookman Old Style" pitchFamily="18" charset="0"/>
              </a:endParaRPr>
            </a:p>
          </p:txBody>
        </p:sp>
        <p:sp>
          <p:nvSpPr>
            <p:cNvPr id="127026" name="Text Box 25"/>
            <p:cNvSpPr txBox="1">
              <a:spLocks noChangeArrowheads="1"/>
            </p:cNvSpPr>
            <p:nvPr/>
          </p:nvSpPr>
          <p:spPr bwMode="auto">
            <a:xfrm>
              <a:off x="3590" y="1854"/>
              <a:ext cx="254"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B</a:t>
              </a:r>
            </a:p>
          </p:txBody>
        </p:sp>
        <p:sp>
          <p:nvSpPr>
            <p:cNvPr id="127027" name="Text Box 26"/>
            <p:cNvSpPr txBox="1">
              <a:spLocks noChangeArrowheads="1"/>
            </p:cNvSpPr>
            <p:nvPr/>
          </p:nvSpPr>
          <p:spPr bwMode="auto">
            <a:xfrm>
              <a:off x="3494" y="2334"/>
              <a:ext cx="254"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C</a:t>
              </a:r>
            </a:p>
          </p:txBody>
        </p:sp>
        <p:sp>
          <p:nvSpPr>
            <p:cNvPr id="127028" name="Text Box 27"/>
            <p:cNvSpPr txBox="1">
              <a:spLocks noChangeArrowheads="1"/>
            </p:cNvSpPr>
            <p:nvPr/>
          </p:nvSpPr>
          <p:spPr bwMode="auto">
            <a:xfrm>
              <a:off x="2928" y="2500"/>
              <a:ext cx="258"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D</a:t>
              </a:r>
            </a:p>
          </p:txBody>
        </p:sp>
        <p:sp>
          <p:nvSpPr>
            <p:cNvPr id="127029" name="Text Box 28"/>
            <p:cNvSpPr txBox="1">
              <a:spLocks noChangeArrowheads="1"/>
            </p:cNvSpPr>
            <p:nvPr/>
          </p:nvSpPr>
          <p:spPr bwMode="auto">
            <a:xfrm>
              <a:off x="4118" y="2430"/>
              <a:ext cx="247" cy="288"/>
            </a:xfrm>
            <a:prstGeom prst="rect">
              <a:avLst/>
            </a:prstGeom>
            <a:noFill/>
            <a:ln w="9525">
              <a:noFill/>
              <a:miter lim="800000"/>
              <a:headEnd/>
              <a:tailEnd/>
            </a:ln>
          </p:spPr>
          <p:txBody>
            <a:bodyPr wrap="none">
              <a:spAutoFit/>
            </a:bodyPr>
            <a:lstStyle/>
            <a:p>
              <a:pPr algn="l" eaLnBrk="0" hangingPunct="0"/>
              <a:r>
                <a:rPr lang="en-US" sz="2400" i="1">
                  <a:solidFill>
                    <a:schemeClr val="tx2"/>
                  </a:solidFill>
                  <a:latin typeface="Bookman Old Style" pitchFamily="18" charset="0"/>
                </a:rPr>
                <a:t>E</a:t>
              </a:r>
            </a:p>
          </p:txBody>
        </p:sp>
      </p:grpSp>
      <p:grpSp>
        <p:nvGrpSpPr>
          <p:cNvPr id="4" name="Group 29"/>
          <p:cNvGrpSpPr>
            <a:grpSpLocks/>
          </p:cNvGrpSpPr>
          <p:nvPr/>
        </p:nvGrpSpPr>
        <p:grpSpPr bwMode="auto">
          <a:xfrm>
            <a:off x="5100638" y="4419600"/>
            <a:ext cx="2747962" cy="1917700"/>
            <a:chOff x="3213" y="2784"/>
            <a:chExt cx="1731" cy="1208"/>
          </a:xfrm>
        </p:grpSpPr>
        <p:sp>
          <p:nvSpPr>
            <p:cNvPr id="127006" name="Oval 30"/>
            <p:cNvSpPr>
              <a:spLocks noChangeAspect="1" noChangeArrowheads="1"/>
            </p:cNvSpPr>
            <p:nvPr/>
          </p:nvSpPr>
          <p:spPr bwMode="auto">
            <a:xfrm>
              <a:off x="3744" y="2888"/>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7" name="Oval 31"/>
            <p:cNvSpPr>
              <a:spLocks noChangeAspect="1" noChangeArrowheads="1"/>
            </p:cNvSpPr>
            <p:nvPr/>
          </p:nvSpPr>
          <p:spPr bwMode="auto">
            <a:xfrm>
              <a:off x="4032" y="3333"/>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8" name="Oval 32"/>
            <p:cNvSpPr>
              <a:spLocks noChangeAspect="1" noChangeArrowheads="1"/>
            </p:cNvSpPr>
            <p:nvPr/>
          </p:nvSpPr>
          <p:spPr bwMode="auto">
            <a:xfrm>
              <a:off x="4629" y="3312"/>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9" name="Oval 33"/>
            <p:cNvSpPr>
              <a:spLocks noChangeAspect="1" noChangeArrowheads="1"/>
            </p:cNvSpPr>
            <p:nvPr/>
          </p:nvSpPr>
          <p:spPr bwMode="auto">
            <a:xfrm>
              <a:off x="3525" y="3333"/>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10" name="Oval 34"/>
            <p:cNvSpPr>
              <a:spLocks noChangeAspect="1" noChangeArrowheads="1"/>
            </p:cNvSpPr>
            <p:nvPr/>
          </p:nvSpPr>
          <p:spPr bwMode="auto">
            <a:xfrm>
              <a:off x="3861" y="3752"/>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11" name="Line 35"/>
            <p:cNvSpPr>
              <a:spLocks noChangeShapeType="1"/>
            </p:cNvSpPr>
            <p:nvPr/>
          </p:nvSpPr>
          <p:spPr bwMode="auto">
            <a:xfrm flipV="1">
              <a:off x="3552" y="2936"/>
              <a:ext cx="240" cy="432"/>
            </a:xfrm>
            <a:prstGeom prst="line">
              <a:avLst/>
            </a:prstGeom>
            <a:noFill/>
            <a:ln w="19050">
              <a:solidFill>
                <a:schemeClr val="tx1"/>
              </a:solidFill>
              <a:miter lim="800000"/>
              <a:headEnd/>
              <a:tailEnd/>
            </a:ln>
          </p:spPr>
          <p:txBody>
            <a:bodyPr wrap="none" anchor="ctr"/>
            <a:lstStyle/>
            <a:p>
              <a:endParaRPr lang="en-US"/>
            </a:p>
          </p:txBody>
        </p:sp>
        <p:sp>
          <p:nvSpPr>
            <p:cNvPr id="127012" name="Line 36"/>
            <p:cNvSpPr>
              <a:spLocks noChangeShapeType="1"/>
            </p:cNvSpPr>
            <p:nvPr/>
          </p:nvSpPr>
          <p:spPr bwMode="auto">
            <a:xfrm>
              <a:off x="3792" y="2936"/>
              <a:ext cx="272" cy="408"/>
            </a:xfrm>
            <a:prstGeom prst="line">
              <a:avLst/>
            </a:prstGeom>
            <a:noFill/>
            <a:ln w="19050">
              <a:solidFill>
                <a:schemeClr val="tx1"/>
              </a:solidFill>
              <a:miter lim="800000"/>
              <a:headEnd/>
              <a:tailEnd/>
            </a:ln>
          </p:spPr>
          <p:txBody>
            <a:bodyPr wrap="none" anchor="ctr"/>
            <a:lstStyle/>
            <a:p>
              <a:endParaRPr lang="en-US"/>
            </a:p>
          </p:txBody>
        </p:sp>
        <p:sp>
          <p:nvSpPr>
            <p:cNvPr id="127013" name="Line 37"/>
            <p:cNvSpPr>
              <a:spLocks noChangeShapeType="1"/>
            </p:cNvSpPr>
            <p:nvPr/>
          </p:nvSpPr>
          <p:spPr bwMode="auto">
            <a:xfrm>
              <a:off x="3792" y="2936"/>
              <a:ext cx="864" cy="384"/>
            </a:xfrm>
            <a:prstGeom prst="line">
              <a:avLst/>
            </a:prstGeom>
            <a:noFill/>
            <a:ln w="19050">
              <a:solidFill>
                <a:schemeClr val="tx1"/>
              </a:solidFill>
              <a:miter lim="800000"/>
              <a:headEnd/>
              <a:tailEnd/>
            </a:ln>
          </p:spPr>
          <p:txBody>
            <a:bodyPr wrap="none" anchor="ctr"/>
            <a:lstStyle/>
            <a:p>
              <a:endParaRPr lang="en-US"/>
            </a:p>
          </p:txBody>
        </p:sp>
        <p:sp>
          <p:nvSpPr>
            <p:cNvPr id="127014" name="Line 38"/>
            <p:cNvSpPr>
              <a:spLocks noChangeShapeType="1"/>
            </p:cNvSpPr>
            <p:nvPr/>
          </p:nvSpPr>
          <p:spPr bwMode="auto">
            <a:xfrm flipV="1">
              <a:off x="3544" y="3360"/>
              <a:ext cx="1104" cy="8"/>
            </a:xfrm>
            <a:prstGeom prst="line">
              <a:avLst/>
            </a:prstGeom>
            <a:noFill/>
            <a:ln w="19050">
              <a:solidFill>
                <a:schemeClr val="tx1"/>
              </a:solidFill>
              <a:miter lim="800000"/>
              <a:headEnd/>
              <a:tailEnd/>
            </a:ln>
          </p:spPr>
          <p:txBody>
            <a:bodyPr wrap="none" anchor="ctr"/>
            <a:lstStyle/>
            <a:p>
              <a:endParaRPr lang="en-US"/>
            </a:p>
          </p:txBody>
        </p:sp>
        <p:sp>
          <p:nvSpPr>
            <p:cNvPr id="127015" name="Line 39"/>
            <p:cNvSpPr>
              <a:spLocks noChangeShapeType="1"/>
            </p:cNvSpPr>
            <p:nvPr/>
          </p:nvSpPr>
          <p:spPr bwMode="auto">
            <a:xfrm flipH="1">
              <a:off x="3888" y="3368"/>
              <a:ext cx="184" cy="424"/>
            </a:xfrm>
            <a:prstGeom prst="line">
              <a:avLst/>
            </a:prstGeom>
            <a:noFill/>
            <a:ln w="19050">
              <a:solidFill>
                <a:schemeClr val="tx1"/>
              </a:solidFill>
              <a:miter lim="800000"/>
              <a:headEnd/>
              <a:tailEnd/>
            </a:ln>
          </p:spPr>
          <p:txBody>
            <a:bodyPr wrap="none" anchor="ctr"/>
            <a:lstStyle/>
            <a:p>
              <a:endParaRPr lang="en-US"/>
            </a:p>
          </p:txBody>
        </p:sp>
        <p:sp>
          <p:nvSpPr>
            <p:cNvPr id="127016" name="Line 40"/>
            <p:cNvSpPr>
              <a:spLocks noChangeShapeType="1"/>
            </p:cNvSpPr>
            <p:nvPr/>
          </p:nvSpPr>
          <p:spPr bwMode="auto">
            <a:xfrm>
              <a:off x="3552" y="3368"/>
              <a:ext cx="336" cy="432"/>
            </a:xfrm>
            <a:prstGeom prst="line">
              <a:avLst/>
            </a:prstGeom>
            <a:noFill/>
            <a:ln w="19050">
              <a:solidFill>
                <a:schemeClr val="tx1"/>
              </a:solidFill>
              <a:miter lim="800000"/>
              <a:headEnd/>
              <a:tailEnd/>
            </a:ln>
          </p:spPr>
          <p:txBody>
            <a:bodyPr wrap="none" anchor="ctr"/>
            <a:lstStyle/>
            <a:p>
              <a:endParaRPr lang="en-US"/>
            </a:p>
          </p:txBody>
        </p:sp>
        <p:sp>
          <p:nvSpPr>
            <p:cNvPr id="127017" name="Line 41"/>
            <p:cNvSpPr>
              <a:spLocks noChangeShapeType="1"/>
            </p:cNvSpPr>
            <p:nvPr/>
          </p:nvSpPr>
          <p:spPr bwMode="auto">
            <a:xfrm flipV="1">
              <a:off x="3888" y="3360"/>
              <a:ext cx="768" cy="440"/>
            </a:xfrm>
            <a:prstGeom prst="line">
              <a:avLst/>
            </a:prstGeom>
            <a:noFill/>
            <a:ln w="19050">
              <a:solidFill>
                <a:schemeClr val="tx1"/>
              </a:solidFill>
              <a:miter lim="800000"/>
              <a:headEnd/>
              <a:tailEnd/>
            </a:ln>
          </p:spPr>
          <p:txBody>
            <a:bodyPr wrap="none" anchor="ctr"/>
            <a:lstStyle/>
            <a:p>
              <a:endParaRPr lang="en-US"/>
            </a:p>
          </p:txBody>
        </p:sp>
        <p:sp>
          <p:nvSpPr>
            <p:cNvPr id="127018" name="Text Box 42"/>
            <p:cNvSpPr txBox="1">
              <a:spLocks noChangeArrowheads="1"/>
            </p:cNvSpPr>
            <p:nvPr/>
          </p:nvSpPr>
          <p:spPr bwMode="auto">
            <a:xfrm>
              <a:off x="3213" y="2784"/>
              <a:ext cx="1731" cy="1208"/>
            </a:xfrm>
            <a:prstGeom prst="rect">
              <a:avLst/>
            </a:prstGeom>
            <a:noFill/>
            <a:ln w="19050">
              <a:noFill/>
              <a:miter lim="800000"/>
              <a:headEnd/>
              <a:tailEnd/>
            </a:ln>
          </p:spPr>
          <p:txBody>
            <a:bodyPr wrap="none">
              <a:spAutoFit/>
            </a:bodyPr>
            <a:lstStyle/>
            <a:p>
              <a:pPr algn="l" eaLnBrk="0" hangingPunct="0"/>
              <a:r>
                <a:rPr lang="en-US" sz="2400" i="1">
                  <a:latin typeface="Bookman Old Style" pitchFamily="18" charset="0"/>
                </a:rPr>
                <a:t>      </a:t>
              </a:r>
              <a:r>
                <a:rPr lang="en-US" sz="2400" i="1">
                  <a:solidFill>
                    <a:schemeClr val="tx2"/>
                  </a:solidFill>
                  <a:latin typeface="Bookman Old Style" pitchFamily="18" charset="0"/>
                </a:rPr>
                <a:t>b</a:t>
              </a:r>
            </a:p>
            <a:p>
              <a:pPr algn="l" eaLnBrk="0" hangingPunct="0"/>
              <a:endParaRPr lang="en-US" sz="2400" i="1">
                <a:solidFill>
                  <a:schemeClr val="tx2"/>
                </a:solidFill>
                <a:latin typeface="Bookman Old Style" pitchFamily="18" charset="0"/>
              </a:endParaRPr>
            </a:p>
            <a:p>
              <a:pPr algn="l" eaLnBrk="0" hangingPunct="0"/>
              <a:r>
                <a:rPr lang="en-US" sz="2400" i="1">
                  <a:solidFill>
                    <a:schemeClr val="tx2"/>
                  </a:solidFill>
                  <a:latin typeface="Bookman Old Style" pitchFamily="18" charset="0"/>
                </a:rPr>
                <a:t> a                      e </a:t>
              </a:r>
            </a:p>
            <a:p>
              <a:pPr algn="l" eaLnBrk="0" hangingPunct="0"/>
              <a:endParaRPr lang="en-US" sz="2400" i="1">
                <a:solidFill>
                  <a:schemeClr val="tx2"/>
                </a:solidFill>
                <a:latin typeface="Bookman Old Style" pitchFamily="18" charset="0"/>
              </a:endParaRPr>
            </a:p>
            <a:p>
              <a:pPr algn="l" eaLnBrk="0" hangingPunct="0"/>
              <a:r>
                <a:rPr lang="en-US" sz="2400" i="1">
                  <a:solidFill>
                    <a:schemeClr val="tx2"/>
                  </a:solidFill>
                  <a:latin typeface="Bookman Old Style" pitchFamily="18" charset="0"/>
                </a:rPr>
                <a:t>             d</a:t>
              </a:r>
            </a:p>
          </p:txBody>
        </p:sp>
        <p:sp>
          <p:nvSpPr>
            <p:cNvPr id="127019" name="Text Box 43"/>
            <p:cNvSpPr txBox="1">
              <a:spLocks noChangeArrowheads="1"/>
            </p:cNvSpPr>
            <p:nvPr/>
          </p:nvSpPr>
          <p:spPr bwMode="auto">
            <a:xfrm>
              <a:off x="4048" y="3303"/>
              <a:ext cx="268" cy="288"/>
            </a:xfrm>
            <a:prstGeom prst="rect">
              <a:avLst/>
            </a:prstGeom>
            <a:noFill/>
            <a:ln w="19050">
              <a:noFill/>
              <a:miter lim="800000"/>
              <a:headEnd/>
              <a:tailEnd/>
            </a:ln>
          </p:spPr>
          <p:txBody>
            <a:bodyPr wrap="none">
              <a:spAutoFit/>
            </a:bodyPr>
            <a:lstStyle/>
            <a:p>
              <a:pPr algn="l" eaLnBrk="0" hangingPunct="0"/>
              <a:r>
                <a:rPr lang="en-US" sz="2400" i="1">
                  <a:solidFill>
                    <a:schemeClr val="tx2"/>
                  </a:solidFill>
                  <a:latin typeface="Bookman Old Style" pitchFamily="18" charset="0"/>
                </a:rPr>
                <a:t>c</a:t>
              </a:r>
              <a:r>
                <a:rPr lang="en-US" sz="2400" i="1">
                  <a:solidFill>
                    <a:schemeClr val="tx2"/>
                  </a:solidFill>
                  <a:latin typeface="Tahoma" pitchFamily="34" charset="0"/>
                </a:rPr>
                <a:t> </a:t>
              </a:r>
            </a:p>
          </p:txBody>
        </p:sp>
      </p:grpSp>
      <p:grpSp>
        <p:nvGrpSpPr>
          <p:cNvPr id="5" name="Group 44"/>
          <p:cNvGrpSpPr>
            <a:grpSpLocks/>
          </p:cNvGrpSpPr>
          <p:nvPr/>
        </p:nvGrpSpPr>
        <p:grpSpPr bwMode="auto">
          <a:xfrm>
            <a:off x="838200" y="4191000"/>
            <a:ext cx="3236913" cy="2282825"/>
            <a:chOff x="528" y="2640"/>
            <a:chExt cx="2039" cy="1438"/>
          </a:xfrm>
        </p:grpSpPr>
        <p:sp>
          <p:nvSpPr>
            <p:cNvPr id="126985" name="Text Box 45"/>
            <p:cNvSpPr txBox="1">
              <a:spLocks noChangeArrowheads="1"/>
            </p:cNvSpPr>
            <p:nvPr/>
          </p:nvSpPr>
          <p:spPr bwMode="auto">
            <a:xfrm>
              <a:off x="1190" y="2918"/>
              <a:ext cx="266" cy="288"/>
            </a:xfrm>
            <a:prstGeom prst="rect">
              <a:avLst/>
            </a:prstGeom>
            <a:noFill/>
            <a:ln w="19050">
              <a:noFill/>
              <a:miter lim="800000"/>
              <a:headEnd/>
              <a:tailEnd/>
            </a:ln>
          </p:spPr>
          <p:txBody>
            <a:bodyPr wrap="none">
              <a:spAutoFit/>
            </a:bodyPr>
            <a:lstStyle/>
            <a:p>
              <a:pPr algn="l" eaLnBrk="0" hangingPunct="0"/>
              <a:r>
                <a:rPr lang="en-US" sz="2400" i="1">
                  <a:solidFill>
                    <a:schemeClr val="tx2"/>
                  </a:solidFill>
                  <a:latin typeface="Bookman Old Style" pitchFamily="18" charset="0"/>
                </a:rPr>
                <a:t>c </a:t>
              </a:r>
            </a:p>
          </p:txBody>
        </p:sp>
        <p:sp>
          <p:nvSpPr>
            <p:cNvPr id="126986" name="Oval 46"/>
            <p:cNvSpPr>
              <a:spLocks noChangeAspect="1" noChangeArrowheads="1"/>
            </p:cNvSpPr>
            <p:nvPr/>
          </p:nvSpPr>
          <p:spPr bwMode="auto">
            <a:xfrm>
              <a:off x="1173" y="2784"/>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6987" name="Line 47"/>
            <p:cNvSpPr>
              <a:spLocks noChangeShapeType="1"/>
            </p:cNvSpPr>
            <p:nvPr/>
          </p:nvSpPr>
          <p:spPr bwMode="auto">
            <a:xfrm flipV="1">
              <a:off x="864" y="3176"/>
              <a:ext cx="336" cy="192"/>
            </a:xfrm>
            <a:prstGeom prst="line">
              <a:avLst/>
            </a:prstGeom>
            <a:noFill/>
            <a:ln w="19050">
              <a:solidFill>
                <a:schemeClr val="tx1"/>
              </a:solidFill>
              <a:miter lim="800000"/>
              <a:headEnd/>
              <a:tailEnd/>
            </a:ln>
          </p:spPr>
          <p:txBody>
            <a:bodyPr wrap="none" anchor="ctr"/>
            <a:lstStyle/>
            <a:p>
              <a:endParaRPr lang="en-US"/>
            </a:p>
          </p:txBody>
        </p:sp>
        <p:sp>
          <p:nvSpPr>
            <p:cNvPr id="126988" name="Line 48"/>
            <p:cNvSpPr>
              <a:spLocks noChangeShapeType="1"/>
            </p:cNvSpPr>
            <p:nvPr/>
          </p:nvSpPr>
          <p:spPr bwMode="auto">
            <a:xfrm>
              <a:off x="1200" y="2792"/>
              <a:ext cx="0" cy="432"/>
            </a:xfrm>
            <a:prstGeom prst="line">
              <a:avLst/>
            </a:prstGeom>
            <a:noFill/>
            <a:ln w="19050">
              <a:solidFill>
                <a:schemeClr val="tx1"/>
              </a:solidFill>
              <a:miter lim="800000"/>
              <a:headEnd/>
              <a:tailEnd/>
            </a:ln>
          </p:spPr>
          <p:txBody>
            <a:bodyPr wrap="none" anchor="ctr"/>
            <a:lstStyle/>
            <a:p>
              <a:endParaRPr lang="en-US"/>
            </a:p>
          </p:txBody>
        </p:sp>
        <p:sp>
          <p:nvSpPr>
            <p:cNvPr id="126989" name="Line 49"/>
            <p:cNvSpPr>
              <a:spLocks noChangeShapeType="1"/>
            </p:cNvSpPr>
            <p:nvPr/>
          </p:nvSpPr>
          <p:spPr bwMode="auto">
            <a:xfrm flipV="1">
              <a:off x="864" y="2792"/>
              <a:ext cx="336" cy="624"/>
            </a:xfrm>
            <a:prstGeom prst="line">
              <a:avLst/>
            </a:prstGeom>
            <a:noFill/>
            <a:ln w="19050">
              <a:solidFill>
                <a:schemeClr val="tx1"/>
              </a:solidFill>
              <a:miter lim="800000"/>
              <a:headEnd/>
              <a:tailEnd/>
            </a:ln>
          </p:spPr>
          <p:txBody>
            <a:bodyPr wrap="none" anchor="ctr"/>
            <a:lstStyle/>
            <a:p>
              <a:endParaRPr lang="en-US"/>
            </a:p>
          </p:txBody>
        </p:sp>
        <p:sp>
          <p:nvSpPr>
            <p:cNvPr id="126990" name="Line 50"/>
            <p:cNvSpPr>
              <a:spLocks noChangeShapeType="1"/>
            </p:cNvSpPr>
            <p:nvPr/>
          </p:nvSpPr>
          <p:spPr bwMode="auto">
            <a:xfrm>
              <a:off x="1248" y="2840"/>
              <a:ext cx="528" cy="528"/>
            </a:xfrm>
            <a:prstGeom prst="line">
              <a:avLst/>
            </a:prstGeom>
            <a:noFill/>
            <a:ln w="19050">
              <a:solidFill>
                <a:schemeClr val="tx1"/>
              </a:solidFill>
              <a:miter lim="800000"/>
              <a:headEnd/>
              <a:tailEnd/>
            </a:ln>
          </p:spPr>
          <p:txBody>
            <a:bodyPr wrap="none" anchor="ctr"/>
            <a:lstStyle/>
            <a:p>
              <a:endParaRPr lang="en-US"/>
            </a:p>
          </p:txBody>
        </p:sp>
        <p:sp>
          <p:nvSpPr>
            <p:cNvPr id="126991" name="Line 51"/>
            <p:cNvSpPr>
              <a:spLocks noChangeShapeType="1"/>
            </p:cNvSpPr>
            <p:nvPr/>
          </p:nvSpPr>
          <p:spPr bwMode="auto">
            <a:xfrm>
              <a:off x="1200" y="3176"/>
              <a:ext cx="576" cy="192"/>
            </a:xfrm>
            <a:prstGeom prst="line">
              <a:avLst/>
            </a:prstGeom>
            <a:noFill/>
            <a:ln w="19050">
              <a:solidFill>
                <a:schemeClr val="tx1"/>
              </a:solidFill>
              <a:miter lim="800000"/>
              <a:headEnd/>
              <a:tailEnd/>
            </a:ln>
          </p:spPr>
          <p:txBody>
            <a:bodyPr wrap="none" anchor="ctr"/>
            <a:lstStyle/>
            <a:p>
              <a:endParaRPr lang="en-US"/>
            </a:p>
          </p:txBody>
        </p:sp>
        <p:sp>
          <p:nvSpPr>
            <p:cNvPr id="126992" name="Line 52"/>
            <p:cNvSpPr>
              <a:spLocks noChangeShapeType="1"/>
            </p:cNvSpPr>
            <p:nvPr/>
          </p:nvSpPr>
          <p:spPr bwMode="auto">
            <a:xfrm flipV="1">
              <a:off x="864" y="3368"/>
              <a:ext cx="1488" cy="0"/>
            </a:xfrm>
            <a:prstGeom prst="line">
              <a:avLst/>
            </a:prstGeom>
            <a:noFill/>
            <a:ln w="19050">
              <a:solidFill>
                <a:schemeClr val="tx1"/>
              </a:solidFill>
              <a:miter lim="800000"/>
              <a:headEnd/>
              <a:tailEnd/>
            </a:ln>
          </p:spPr>
          <p:txBody>
            <a:bodyPr wrap="none" anchor="ctr"/>
            <a:lstStyle/>
            <a:p>
              <a:endParaRPr lang="en-US"/>
            </a:p>
          </p:txBody>
        </p:sp>
        <p:sp>
          <p:nvSpPr>
            <p:cNvPr id="126993" name="Line 53"/>
            <p:cNvSpPr>
              <a:spLocks noChangeShapeType="1"/>
            </p:cNvSpPr>
            <p:nvPr/>
          </p:nvSpPr>
          <p:spPr bwMode="auto">
            <a:xfrm>
              <a:off x="1776" y="3416"/>
              <a:ext cx="288" cy="480"/>
            </a:xfrm>
            <a:prstGeom prst="line">
              <a:avLst/>
            </a:prstGeom>
            <a:noFill/>
            <a:ln w="19050">
              <a:solidFill>
                <a:schemeClr val="tx1"/>
              </a:solidFill>
              <a:miter lim="800000"/>
              <a:headEnd/>
              <a:tailEnd/>
            </a:ln>
          </p:spPr>
          <p:txBody>
            <a:bodyPr wrap="none" anchor="ctr"/>
            <a:lstStyle/>
            <a:p>
              <a:endParaRPr lang="en-US"/>
            </a:p>
          </p:txBody>
        </p:sp>
        <p:sp>
          <p:nvSpPr>
            <p:cNvPr id="126994" name="Line 54"/>
            <p:cNvSpPr>
              <a:spLocks noChangeShapeType="1"/>
            </p:cNvSpPr>
            <p:nvPr/>
          </p:nvSpPr>
          <p:spPr bwMode="auto">
            <a:xfrm>
              <a:off x="1776" y="3368"/>
              <a:ext cx="288" cy="192"/>
            </a:xfrm>
            <a:prstGeom prst="line">
              <a:avLst/>
            </a:prstGeom>
            <a:noFill/>
            <a:ln w="19050">
              <a:solidFill>
                <a:schemeClr val="tx1"/>
              </a:solidFill>
              <a:miter lim="800000"/>
              <a:headEnd/>
              <a:tailEnd/>
            </a:ln>
          </p:spPr>
          <p:txBody>
            <a:bodyPr wrap="none" anchor="ctr"/>
            <a:lstStyle/>
            <a:p>
              <a:endParaRPr lang="en-US"/>
            </a:p>
          </p:txBody>
        </p:sp>
        <p:sp>
          <p:nvSpPr>
            <p:cNvPr id="126995" name="Line 55"/>
            <p:cNvSpPr>
              <a:spLocks noChangeShapeType="1"/>
            </p:cNvSpPr>
            <p:nvPr/>
          </p:nvSpPr>
          <p:spPr bwMode="auto">
            <a:xfrm flipH="1">
              <a:off x="2064" y="3368"/>
              <a:ext cx="288" cy="192"/>
            </a:xfrm>
            <a:prstGeom prst="line">
              <a:avLst/>
            </a:prstGeom>
            <a:noFill/>
            <a:ln w="19050">
              <a:solidFill>
                <a:schemeClr val="tx1"/>
              </a:solidFill>
              <a:miter lim="800000"/>
              <a:headEnd/>
              <a:tailEnd/>
            </a:ln>
          </p:spPr>
          <p:txBody>
            <a:bodyPr wrap="none" anchor="ctr"/>
            <a:lstStyle/>
            <a:p>
              <a:endParaRPr lang="en-US"/>
            </a:p>
          </p:txBody>
        </p:sp>
        <p:sp>
          <p:nvSpPr>
            <p:cNvPr id="126996" name="Line 56"/>
            <p:cNvSpPr>
              <a:spLocks noChangeShapeType="1"/>
            </p:cNvSpPr>
            <p:nvPr/>
          </p:nvSpPr>
          <p:spPr bwMode="auto">
            <a:xfrm flipH="1">
              <a:off x="2064" y="3360"/>
              <a:ext cx="336" cy="528"/>
            </a:xfrm>
            <a:prstGeom prst="line">
              <a:avLst/>
            </a:prstGeom>
            <a:noFill/>
            <a:ln w="19050">
              <a:solidFill>
                <a:schemeClr val="tx1"/>
              </a:solidFill>
              <a:miter lim="800000"/>
              <a:headEnd/>
              <a:tailEnd/>
            </a:ln>
          </p:spPr>
          <p:txBody>
            <a:bodyPr wrap="none" anchor="ctr"/>
            <a:lstStyle/>
            <a:p>
              <a:endParaRPr lang="en-US"/>
            </a:p>
          </p:txBody>
        </p:sp>
        <p:sp>
          <p:nvSpPr>
            <p:cNvPr id="126997" name="Line 57"/>
            <p:cNvSpPr>
              <a:spLocks noChangeShapeType="1"/>
            </p:cNvSpPr>
            <p:nvPr/>
          </p:nvSpPr>
          <p:spPr bwMode="auto">
            <a:xfrm>
              <a:off x="2064" y="3608"/>
              <a:ext cx="0" cy="288"/>
            </a:xfrm>
            <a:prstGeom prst="line">
              <a:avLst/>
            </a:prstGeom>
            <a:noFill/>
            <a:ln w="19050">
              <a:solidFill>
                <a:schemeClr val="tx1"/>
              </a:solidFill>
              <a:miter lim="800000"/>
              <a:headEnd/>
              <a:tailEnd/>
            </a:ln>
          </p:spPr>
          <p:txBody>
            <a:bodyPr wrap="none" anchor="ctr"/>
            <a:lstStyle/>
            <a:p>
              <a:endParaRPr lang="en-US"/>
            </a:p>
          </p:txBody>
        </p:sp>
        <p:sp>
          <p:nvSpPr>
            <p:cNvPr id="126998" name="Text Box 58"/>
            <p:cNvSpPr txBox="1">
              <a:spLocks noChangeArrowheads="1"/>
            </p:cNvSpPr>
            <p:nvPr/>
          </p:nvSpPr>
          <p:spPr bwMode="auto">
            <a:xfrm>
              <a:off x="528" y="2640"/>
              <a:ext cx="2039" cy="1438"/>
            </a:xfrm>
            <a:prstGeom prst="rect">
              <a:avLst/>
            </a:prstGeom>
            <a:noFill/>
            <a:ln w="19050">
              <a:noFill/>
              <a:miter lim="800000"/>
              <a:headEnd/>
              <a:tailEnd/>
            </a:ln>
          </p:spPr>
          <p:txBody>
            <a:bodyPr wrap="none">
              <a:spAutoFit/>
            </a:bodyPr>
            <a:lstStyle/>
            <a:p>
              <a:pPr algn="l" eaLnBrk="0" hangingPunct="0"/>
              <a:r>
                <a:rPr lang="en-US" sz="2400" i="1">
                  <a:solidFill>
                    <a:schemeClr val="tx2"/>
                  </a:solidFill>
                  <a:latin typeface="Bookman Old Style" pitchFamily="18" charset="0"/>
                </a:rPr>
                <a:t>       b</a:t>
              </a:r>
            </a:p>
            <a:p>
              <a:pPr algn="l" eaLnBrk="0" hangingPunct="0"/>
              <a:endParaRPr lang="en-US" sz="2400" i="1">
                <a:solidFill>
                  <a:schemeClr val="tx2"/>
                </a:solidFill>
                <a:latin typeface="Bookman Old Style" pitchFamily="18" charset="0"/>
              </a:endParaRPr>
            </a:p>
            <a:p>
              <a:pPr algn="l" eaLnBrk="0" hangingPunct="0"/>
              <a:r>
                <a:rPr lang="en-US" sz="2400" i="1">
                  <a:solidFill>
                    <a:schemeClr val="tx2"/>
                  </a:solidFill>
                  <a:latin typeface="Bookman Old Style" pitchFamily="18" charset="0"/>
                </a:rPr>
                <a:t>        </a:t>
              </a:r>
            </a:p>
            <a:p>
              <a:pPr algn="l" eaLnBrk="0" hangingPunct="0"/>
              <a:r>
                <a:rPr lang="en-US" sz="2400" i="1">
                  <a:solidFill>
                    <a:schemeClr val="tx2"/>
                  </a:solidFill>
                  <a:latin typeface="Bookman Old Style" pitchFamily="18" charset="0"/>
                </a:rPr>
                <a:t> a             d     f      g </a:t>
              </a:r>
            </a:p>
            <a:p>
              <a:pPr algn="l" eaLnBrk="0" hangingPunct="0"/>
              <a:endParaRPr lang="en-US" sz="2400" i="1">
                <a:solidFill>
                  <a:schemeClr val="tx2"/>
                </a:solidFill>
                <a:latin typeface="Bookman Old Style" pitchFamily="18" charset="0"/>
              </a:endParaRPr>
            </a:p>
            <a:p>
              <a:pPr algn="l" eaLnBrk="0" hangingPunct="0"/>
              <a:r>
                <a:rPr lang="en-US" sz="2400" i="1">
                  <a:solidFill>
                    <a:schemeClr val="tx2"/>
                  </a:solidFill>
                  <a:latin typeface="Bookman Old Style" pitchFamily="18" charset="0"/>
                </a:rPr>
                <a:t>                          e</a:t>
              </a:r>
            </a:p>
          </p:txBody>
        </p:sp>
        <p:sp>
          <p:nvSpPr>
            <p:cNvPr id="126999" name="Line 59"/>
            <p:cNvSpPr>
              <a:spLocks noChangeShapeType="1"/>
            </p:cNvSpPr>
            <p:nvPr/>
          </p:nvSpPr>
          <p:spPr bwMode="auto">
            <a:xfrm>
              <a:off x="864" y="3376"/>
              <a:ext cx="1208" cy="520"/>
            </a:xfrm>
            <a:prstGeom prst="line">
              <a:avLst/>
            </a:prstGeom>
            <a:noFill/>
            <a:ln w="19050">
              <a:solidFill>
                <a:schemeClr val="tx1"/>
              </a:solidFill>
              <a:round/>
              <a:headEnd/>
              <a:tailEnd/>
            </a:ln>
          </p:spPr>
          <p:txBody>
            <a:bodyPr wrap="none" anchor="ctr"/>
            <a:lstStyle/>
            <a:p>
              <a:endParaRPr lang="en-US"/>
            </a:p>
          </p:txBody>
        </p:sp>
        <p:sp>
          <p:nvSpPr>
            <p:cNvPr id="127000" name="Oval 60"/>
            <p:cNvSpPr>
              <a:spLocks noChangeAspect="1" noChangeArrowheads="1"/>
            </p:cNvSpPr>
            <p:nvPr/>
          </p:nvSpPr>
          <p:spPr bwMode="auto">
            <a:xfrm>
              <a:off x="1173" y="3141"/>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1" name="Oval 61"/>
            <p:cNvSpPr>
              <a:spLocks noChangeAspect="1" noChangeArrowheads="1"/>
            </p:cNvSpPr>
            <p:nvPr/>
          </p:nvSpPr>
          <p:spPr bwMode="auto">
            <a:xfrm>
              <a:off x="837" y="3333"/>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2" name="Oval 62"/>
            <p:cNvSpPr>
              <a:spLocks noChangeAspect="1" noChangeArrowheads="1"/>
            </p:cNvSpPr>
            <p:nvPr/>
          </p:nvSpPr>
          <p:spPr bwMode="auto">
            <a:xfrm>
              <a:off x="1728" y="3333"/>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3" name="Oval 63"/>
            <p:cNvSpPr>
              <a:spLocks noChangeAspect="1" noChangeArrowheads="1"/>
            </p:cNvSpPr>
            <p:nvPr/>
          </p:nvSpPr>
          <p:spPr bwMode="auto">
            <a:xfrm>
              <a:off x="2352" y="3333"/>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4" name="Oval 64"/>
            <p:cNvSpPr>
              <a:spLocks noChangeAspect="1" noChangeArrowheads="1"/>
            </p:cNvSpPr>
            <p:nvPr/>
          </p:nvSpPr>
          <p:spPr bwMode="auto">
            <a:xfrm>
              <a:off x="2016" y="3525"/>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sp>
          <p:nvSpPr>
            <p:cNvPr id="127005" name="Oval 65"/>
            <p:cNvSpPr>
              <a:spLocks noChangeAspect="1" noChangeArrowheads="1"/>
            </p:cNvSpPr>
            <p:nvPr/>
          </p:nvSpPr>
          <p:spPr bwMode="auto">
            <a:xfrm>
              <a:off x="2016" y="3840"/>
              <a:ext cx="75" cy="75"/>
            </a:xfrm>
            <a:prstGeom prst="ellipse">
              <a:avLst/>
            </a:prstGeom>
            <a:solidFill>
              <a:schemeClr val="tx1"/>
            </a:solidFill>
            <a:ln w="19050">
              <a:solidFill>
                <a:schemeClr val="tx1"/>
              </a:solidFill>
              <a:miter lim="800000"/>
              <a:headEnd/>
              <a:tailEnd/>
            </a:ln>
          </p:spPr>
          <p:txBody>
            <a:bodyPr wrap="none" anchor="ctr"/>
            <a:lstStyle/>
            <a:p>
              <a:endParaRPr lang="en-US"/>
            </a:p>
          </p:txBody>
        </p:sp>
      </p:grpSp>
      <p:sp>
        <p:nvSpPr>
          <p:cNvPr id="126983" name="Line 66"/>
          <p:cNvSpPr>
            <a:spLocks noChangeShapeType="1"/>
          </p:cNvSpPr>
          <p:nvPr/>
        </p:nvSpPr>
        <p:spPr bwMode="auto">
          <a:xfrm>
            <a:off x="2514600" y="4038600"/>
            <a:ext cx="0" cy="457200"/>
          </a:xfrm>
          <a:prstGeom prst="line">
            <a:avLst/>
          </a:prstGeom>
          <a:noFill/>
          <a:ln w="63500">
            <a:solidFill>
              <a:schemeClr val="tx1"/>
            </a:solidFill>
            <a:round/>
            <a:headEnd/>
            <a:tailEnd type="triangle" w="med" len="med"/>
          </a:ln>
        </p:spPr>
        <p:txBody>
          <a:bodyPr/>
          <a:lstStyle/>
          <a:p>
            <a:endParaRPr lang="en-US"/>
          </a:p>
        </p:txBody>
      </p:sp>
      <p:sp>
        <p:nvSpPr>
          <p:cNvPr id="126984" name="Line 67"/>
          <p:cNvSpPr>
            <a:spLocks noChangeShapeType="1"/>
          </p:cNvSpPr>
          <p:nvPr/>
        </p:nvSpPr>
        <p:spPr bwMode="auto">
          <a:xfrm>
            <a:off x="6477000" y="4038600"/>
            <a:ext cx="0" cy="457200"/>
          </a:xfrm>
          <a:prstGeom prst="line">
            <a:avLst/>
          </a:prstGeom>
          <a:noFill/>
          <a:ln w="6350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5"/>
          <p:cNvSpPr>
            <a:spLocks noGrp="1"/>
          </p:cNvSpPr>
          <p:nvPr>
            <p:ph type="sldNum" sz="quarter" idx="12"/>
          </p:nvPr>
        </p:nvSpPr>
        <p:spPr>
          <a:noFill/>
        </p:spPr>
        <p:txBody>
          <a:bodyPr/>
          <a:lstStyle/>
          <a:p>
            <a:fld id="{F8C3A4E0-20F7-48A6-B9D0-BA3B953A5BF2}" type="slidenum">
              <a:rPr lang="en-US"/>
              <a:pPr/>
              <a:t>41</a:t>
            </a:fld>
            <a:endParaRPr lang="en-US"/>
          </a:p>
        </p:txBody>
      </p:sp>
      <p:sp>
        <p:nvSpPr>
          <p:cNvPr id="29701"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Definition &amp; Applications</a:t>
            </a:r>
            <a:endParaRPr lang="en-US" smtClean="0"/>
          </a:p>
        </p:txBody>
      </p:sp>
      <p:sp>
        <p:nvSpPr>
          <p:cNvPr id="29702"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A </a:t>
            </a:r>
            <a:r>
              <a:rPr lang="en-US" sz="2400" i="1" smtClean="0">
                <a:cs typeface="Times New Roman" pitchFamily="18" charset="0"/>
              </a:rPr>
              <a:t>tree</a:t>
            </a:r>
            <a:r>
              <a:rPr lang="en-US" sz="2400" smtClean="0">
                <a:cs typeface="Times New Roman" pitchFamily="18" charset="0"/>
              </a:rPr>
              <a:t> is a connected graph with no cycles. A </a:t>
            </a:r>
            <a:r>
              <a:rPr lang="en-US" sz="2400" i="1" smtClean="0">
                <a:cs typeface="Times New Roman" pitchFamily="18" charset="0"/>
              </a:rPr>
              <a:t>forest</a:t>
            </a:r>
            <a:r>
              <a:rPr lang="en-US" sz="2400" smtClean="0">
                <a:cs typeface="Times New Roman" pitchFamily="18" charset="0"/>
              </a:rPr>
              <a:t> is a graph whose components are trees. An example appears below. Trees come up in many contexts: tournament brackets, family trees, organizational charts, and decision trees, being a few examples. </a:t>
            </a:r>
          </a:p>
        </p:txBody>
      </p:sp>
      <p:grpSp>
        <p:nvGrpSpPr>
          <p:cNvPr id="2" name="Group 30"/>
          <p:cNvGrpSpPr>
            <a:grpSpLocks/>
          </p:cNvGrpSpPr>
          <p:nvPr/>
        </p:nvGrpSpPr>
        <p:grpSpPr bwMode="auto">
          <a:xfrm>
            <a:off x="2057400" y="3200400"/>
            <a:ext cx="4800600" cy="2416175"/>
            <a:chOff x="3255" y="6350"/>
            <a:chExt cx="2903" cy="1284"/>
          </a:xfrm>
        </p:grpSpPr>
        <p:sp>
          <p:nvSpPr>
            <p:cNvPr id="29704" name="Oval 31"/>
            <p:cNvSpPr>
              <a:spLocks noChangeArrowheads="1"/>
            </p:cNvSpPr>
            <p:nvPr/>
          </p:nvSpPr>
          <p:spPr bwMode="auto">
            <a:xfrm>
              <a:off x="3255" y="701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05" name="Oval 32"/>
            <p:cNvSpPr>
              <a:spLocks noChangeArrowheads="1"/>
            </p:cNvSpPr>
            <p:nvPr/>
          </p:nvSpPr>
          <p:spPr bwMode="auto">
            <a:xfrm>
              <a:off x="3878" y="6493"/>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06" name="Oval 33"/>
            <p:cNvSpPr>
              <a:spLocks noChangeArrowheads="1"/>
            </p:cNvSpPr>
            <p:nvPr/>
          </p:nvSpPr>
          <p:spPr bwMode="auto">
            <a:xfrm>
              <a:off x="3878" y="749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07" name="Oval 34"/>
            <p:cNvSpPr>
              <a:spLocks noChangeArrowheads="1"/>
            </p:cNvSpPr>
            <p:nvPr/>
          </p:nvSpPr>
          <p:spPr bwMode="auto">
            <a:xfrm>
              <a:off x="4950" y="6350"/>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08" name="Oval 35"/>
            <p:cNvSpPr>
              <a:spLocks noChangeArrowheads="1"/>
            </p:cNvSpPr>
            <p:nvPr/>
          </p:nvSpPr>
          <p:spPr bwMode="auto">
            <a:xfrm>
              <a:off x="4950" y="6763"/>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09" name="Oval 36"/>
            <p:cNvSpPr>
              <a:spLocks noChangeArrowheads="1"/>
            </p:cNvSpPr>
            <p:nvPr/>
          </p:nvSpPr>
          <p:spPr bwMode="auto">
            <a:xfrm>
              <a:off x="4950" y="7108"/>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10" name="Oval 37"/>
            <p:cNvSpPr>
              <a:spLocks noChangeArrowheads="1"/>
            </p:cNvSpPr>
            <p:nvPr/>
          </p:nvSpPr>
          <p:spPr bwMode="auto">
            <a:xfrm>
              <a:off x="4950" y="749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11" name="Oval 38"/>
            <p:cNvSpPr>
              <a:spLocks noChangeArrowheads="1"/>
            </p:cNvSpPr>
            <p:nvPr/>
          </p:nvSpPr>
          <p:spPr bwMode="auto">
            <a:xfrm>
              <a:off x="6015" y="6350"/>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29712" name="Line 39"/>
            <p:cNvSpPr>
              <a:spLocks noChangeShapeType="1"/>
            </p:cNvSpPr>
            <p:nvPr/>
          </p:nvSpPr>
          <p:spPr bwMode="auto">
            <a:xfrm flipV="1">
              <a:off x="3398" y="6636"/>
              <a:ext cx="623" cy="472"/>
            </a:xfrm>
            <a:prstGeom prst="line">
              <a:avLst/>
            </a:prstGeom>
            <a:noFill/>
            <a:ln w="19050">
              <a:solidFill>
                <a:srgbClr val="000000"/>
              </a:solidFill>
              <a:round/>
              <a:headEnd/>
              <a:tailEnd/>
            </a:ln>
          </p:spPr>
          <p:txBody>
            <a:bodyPr lIns="0" tIns="0" rIns="0" bIns="0"/>
            <a:lstStyle/>
            <a:p>
              <a:endParaRPr lang="en-US"/>
            </a:p>
          </p:txBody>
        </p:sp>
        <p:sp>
          <p:nvSpPr>
            <p:cNvPr id="29713" name="Line 40"/>
            <p:cNvSpPr>
              <a:spLocks noChangeShapeType="1"/>
            </p:cNvSpPr>
            <p:nvPr/>
          </p:nvSpPr>
          <p:spPr bwMode="auto">
            <a:xfrm>
              <a:off x="3398" y="7108"/>
              <a:ext cx="623" cy="526"/>
            </a:xfrm>
            <a:prstGeom prst="line">
              <a:avLst/>
            </a:prstGeom>
            <a:noFill/>
            <a:ln w="19050">
              <a:solidFill>
                <a:srgbClr val="000000"/>
              </a:solidFill>
              <a:round/>
              <a:headEnd/>
              <a:tailEnd/>
            </a:ln>
          </p:spPr>
          <p:txBody>
            <a:bodyPr lIns="0" tIns="0" rIns="0" bIns="0"/>
            <a:lstStyle/>
            <a:p>
              <a:endParaRPr lang="en-US"/>
            </a:p>
          </p:txBody>
        </p:sp>
        <p:sp>
          <p:nvSpPr>
            <p:cNvPr id="29714" name="Line 41"/>
            <p:cNvSpPr>
              <a:spLocks noChangeShapeType="1"/>
            </p:cNvSpPr>
            <p:nvPr/>
          </p:nvSpPr>
          <p:spPr bwMode="auto">
            <a:xfrm flipV="1">
              <a:off x="3976" y="6448"/>
              <a:ext cx="1027" cy="143"/>
            </a:xfrm>
            <a:prstGeom prst="line">
              <a:avLst/>
            </a:prstGeom>
            <a:noFill/>
            <a:ln w="19050">
              <a:solidFill>
                <a:srgbClr val="000000"/>
              </a:solidFill>
              <a:round/>
              <a:headEnd/>
              <a:tailEnd/>
            </a:ln>
          </p:spPr>
          <p:txBody>
            <a:bodyPr lIns="0" tIns="0" rIns="0" bIns="0"/>
            <a:lstStyle/>
            <a:p>
              <a:endParaRPr lang="en-US"/>
            </a:p>
          </p:txBody>
        </p:sp>
        <p:sp>
          <p:nvSpPr>
            <p:cNvPr id="29715" name="Line 42"/>
            <p:cNvSpPr>
              <a:spLocks noChangeShapeType="1"/>
            </p:cNvSpPr>
            <p:nvPr/>
          </p:nvSpPr>
          <p:spPr bwMode="auto">
            <a:xfrm>
              <a:off x="3961" y="6591"/>
              <a:ext cx="1042" cy="262"/>
            </a:xfrm>
            <a:prstGeom prst="line">
              <a:avLst/>
            </a:prstGeom>
            <a:noFill/>
            <a:ln w="19050">
              <a:solidFill>
                <a:srgbClr val="000000"/>
              </a:solidFill>
              <a:round/>
              <a:headEnd/>
              <a:tailEnd/>
            </a:ln>
          </p:spPr>
          <p:txBody>
            <a:bodyPr lIns="0" tIns="0" rIns="0" bIns="0"/>
            <a:lstStyle/>
            <a:p>
              <a:endParaRPr lang="en-US"/>
            </a:p>
          </p:txBody>
        </p:sp>
        <p:sp>
          <p:nvSpPr>
            <p:cNvPr id="29716" name="Line 43"/>
            <p:cNvSpPr>
              <a:spLocks noChangeShapeType="1"/>
            </p:cNvSpPr>
            <p:nvPr/>
          </p:nvSpPr>
          <p:spPr bwMode="auto">
            <a:xfrm>
              <a:off x="3946" y="6546"/>
              <a:ext cx="1057" cy="623"/>
            </a:xfrm>
            <a:prstGeom prst="line">
              <a:avLst/>
            </a:prstGeom>
            <a:noFill/>
            <a:ln w="19050">
              <a:solidFill>
                <a:srgbClr val="000000"/>
              </a:solidFill>
              <a:round/>
              <a:headEnd/>
              <a:tailEnd/>
            </a:ln>
          </p:spPr>
          <p:txBody>
            <a:bodyPr lIns="0" tIns="0" rIns="0" bIns="0"/>
            <a:lstStyle/>
            <a:p>
              <a:endParaRPr lang="en-US"/>
            </a:p>
          </p:txBody>
        </p:sp>
        <p:sp>
          <p:nvSpPr>
            <p:cNvPr id="29717" name="Line 44"/>
            <p:cNvSpPr>
              <a:spLocks noChangeShapeType="1"/>
            </p:cNvSpPr>
            <p:nvPr/>
          </p:nvSpPr>
          <p:spPr bwMode="auto">
            <a:xfrm>
              <a:off x="3976" y="7559"/>
              <a:ext cx="1072" cy="30"/>
            </a:xfrm>
            <a:prstGeom prst="line">
              <a:avLst/>
            </a:prstGeom>
            <a:noFill/>
            <a:ln w="19050">
              <a:solidFill>
                <a:srgbClr val="000000"/>
              </a:solidFill>
              <a:round/>
              <a:headEnd/>
              <a:tailEnd/>
            </a:ln>
          </p:spPr>
          <p:txBody>
            <a:bodyPr lIns="0" tIns="0" rIns="0" bIns="0"/>
            <a:lstStyle/>
            <a:p>
              <a:endParaRPr lang="en-US"/>
            </a:p>
          </p:txBody>
        </p:sp>
        <p:sp>
          <p:nvSpPr>
            <p:cNvPr id="29718" name="Line 45"/>
            <p:cNvSpPr>
              <a:spLocks noChangeShapeType="1"/>
            </p:cNvSpPr>
            <p:nvPr/>
          </p:nvSpPr>
          <p:spPr bwMode="auto">
            <a:xfrm flipV="1">
              <a:off x="5063" y="6433"/>
              <a:ext cx="1042" cy="413"/>
            </a:xfrm>
            <a:prstGeom prst="line">
              <a:avLst/>
            </a:prstGeom>
            <a:noFill/>
            <a:ln w="19050">
              <a:solidFill>
                <a:srgbClr val="000000"/>
              </a:solidFill>
              <a:round/>
              <a:headEnd/>
              <a:tailEn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L23</a:t>
            </a:r>
          </a:p>
        </p:txBody>
      </p:sp>
      <p:sp>
        <p:nvSpPr>
          <p:cNvPr id="6" name="Slide Number Placeholder 5"/>
          <p:cNvSpPr>
            <a:spLocks noGrp="1"/>
          </p:cNvSpPr>
          <p:nvPr>
            <p:ph type="sldNum" sz="quarter" idx="12"/>
          </p:nvPr>
        </p:nvSpPr>
        <p:spPr/>
        <p:txBody>
          <a:bodyPr/>
          <a:lstStyle/>
          <a:p>
            <a:fld id="{FA3C9447-620F-43F5-A7BD-AC83D1A5F164}" type="slidenum">
              <a:rPr lang="en-US"/>
              <a:pPr/>
              <a:t>42</a:t>
            </a:fld>
            <a:endParaRPr lang="en-US"/>
          </a:p>
        </p:txBody>
      </p:sp>
      <p:sp>
        <p:nvSpPr>
          <p:cNvPr id="132098" name="Rectangle 2"/>
          <p:cNvSpPr>
            <a:spLocks noGrp="1" noChangeArrowheads="1"/>
          </p:cNvSpPr>
          <p:nvPr>
            <p:ph type="title"/>
          </p:nvPr>
        </p:nvSpPr>
        <p:spPr/>
        <p:txBody>
          <a:bodyPr/>
          <a:lstStyle/>
          <a:p>
            <a:pPr algn="ctr"/>
            <a:r>
              <a:rPr lang="en-US"/>
              <a:t>Trees</a:t>
            </a:r>
          </a:p>
        </p:txBody>
      </p:sp>
      <p:sp>
        <p:nvSpPr>
          <p:cNvPr id="132099" name="Rectangle 3" descr="Rectangle: Click to edit Master text styles&#10;Second level&#10;Third level&#10;Fourth level&#10;Fifth level"/>
          <p:cNvSpPr>
            <a:spLocks noGrp="1" noChangeArrowheads="1"/>
          </p:cNvSpPr>
          <p:nvPr>
            <p:ph type="body" idx="1"/>
          </p:nvPr>
        </p:nvSpPr>
        <p:spPr>
          <a:xfrm>
            <a:off x="609600" y="1600200"/>
            <a:ext cx="8229600" cy="5029200"/>
          </a:xfrm>
        </p:spPr>
        <p:txBody>
          <a:bodyPr/>
          <a:lstStyle/>
          <a:p>
            <a:pPr>
              <a:lnSpc>
                <a:spcPct val="90000"/>
              </a:lnSpc>
              <a:buFont typeface="Wingdings" pitchFamily="2" charset="2"/>
              <a:buNone/>
            </a:pPr>
            <a:r>
              <a:rPr lang="en-US"/>
              <a:t>A very important type of graph in CS is called a </a:t>
            </a:r>
            <a:r>
              <a:rPr lang="en-US" i="1"/>
              <a:t>tree</a:t>
            </a:r>
            <a:r>
              <a:rPr lang="en-US"/>
              <a:t>:</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Real 							</a:t>
            </a:r>
          </a:p>
          <a:p>
            <a:pPr>
              <a:lnSpc>
                <a:spcPct val="90000"/>
              </a:lnSpc>
              <a:buFont typeface="Wingdings" pitchFamily="2" charset="2"/>
              <a:buNone/>
            </a:pPr>
            <a:r>
              <a:rPr lang="en-US"/>
              <a:t>Tree							</a:t>
            </a:r>
          </a:p>
        </p:txBody>
      </p:sp>
      <p:pic>
        <p:nvPicPr>
          <p:cNvPr id="132100" name="Picture 4" descr="tree"/>
          <p:cNvPicPr>
            <a:picLocks noChangeAspect="1" noChangeArrowheads="1"/>
          </p:cNvPicPr>
          <p:nvPr/>
        </p:nvPicPr>
        <p:blipFill>
          <a:blip r:embed="rId2" cstate="print"/>
          <a:srcRect/>
          <a:stretch>
            <a:fillRect/>
          </a:stretch>
        </p:blipFill>
        <p:spPr bwMode="auto">
          <a:xfrm>
            <a:off x="228600" y="2641600"/>
            <a:ext cx="2143125" cy="25146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3"/>
          <p:cNvSpPr>
            <a:spLocks noGrp="1"/>
          </p:cNvSpPr>
          <p:nvPr>
            <p:ph type="dt" sz="half" idx="10"/>
          </p:nvPr>
        </p:nvSpPr>
        <p:spPr/>
        <p:txBody>
          <a:bodyPr/>
          <a:lstStyle/>
          <a:p>
            <a:r>
              <a:rPr lang="en-US"/>
              <a:t>L23</a:t>
            </a:r>
          </a:p>
        </p:txBody>
      </p:sp>
      <p:sp>
        <p:nvSpPr>
          <p:cNvPr id="43" name="Slide Number Placeholder 5"/>
          <p:cNvSpPr>
            <a:spLocks noGrp="1"/>
          </p:cNvSpPr>
          <p:nvPr>
            <p:ph type="sldNum" sz="quarter" idx="12"/>
          </p:nvPr>
        </p:nvSpPr>
        <p:spPr/>
        <p:txBody>
          <a:bodyPr/>
          <a:lstStyle/>
          <a:p>
            <a:fld id="{30388218-1065-4BC7-AA5F-EF21058DD3A7}" type="slidenum">
              <a:rPr lang="en-US"/>
              <a:pPr/>
              <a:t>43</a:t>
            </a:fld>
            <a:endParaRPr lang="en-US"/>
          </a:p>
        </p:txBody>
      </p:sp>
      <p:sp>
        <p:nvSpPr>
          <p:cNvPr id="133122" name="Rectangle 2"/>
          <p:cNvSpPr>
            <a:spLocks noGrp="1" noChangeArrowheads="1"/>
          </p:cNvSpPr>
          <p:nvPr>
            <p:ph type="title"/>
          </p:nvPr>
        </p:nvSpPr>
        <p:spPr/>
        <p:txBody>
          <a:bodyPr/>
          <a:lstStyle/>
          <a:p>
            <a:pPr algn="ctr"/>
            <a:r>
              <a:rPr lang="en-US"/>
              <a:t>Trees</a:t>
            </a:r>
          </a:p>
        </p:txBody>
      </p:sp>
      <p:sp>
        <p:nvSpPr>
          <p:cNvPr id="133123" name="Rectangle 3" descr="Rectangle: Click to edit Master text styles&#10;Second level&#10;Third level&#10;Fourth level&#10;Fifth level"/>
          <p:cNvSpPr>
            <a:spLocks noGrp="1" noChangeArrowheads="1"/>
          </p:cNvSpPr>
          <p:nvPr>
            <p:ph type="body" idx="1"/>
          </p:nvPr>
        </p:nvSpPr>
        <p:spPr>
          <a:xfrm>
            <a:off x="609600" y="1600200"/>
            <a:ext cx="8229600" cy="5029200"/>
          </a:xfrm>
        </p:spPr>
        <p:txBody>
          <a:bodyPr/>
          <a:lstStyle/>
          <a:p>
            <a:pPr>
              <a:lnSpc>
                <a:spcPct val="90000"/>
              </a:lnSpc>
              <a:buFont typeface="Wingdings" pitchFamily="2" charset="2"/>
              <a:buNone/>
            </a:pPr>
            <a:r>
              <a:rPr lang="en-US"/>
              <a:t>A very important type of graph in CS is called a </a:t>
            </a:r>
            <a:r>
              <a:rPr lang="en-US" i="1"/>
              <a:t>tree</a:t>
            </a:r>
            <a:r>
              <a:rPr lang="en-US"/>
              <a:t>:</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Real 							</a:t>
            </a:r>
          </a:p>
          <a:p>
            <a:pPr>
              <a:lnSpc>
                <a:spcPct val="90000"/>
              </a:lnSpc>
              <a:buFont typeface="Wingdings" pitchFamily="2" charset="2"/>
              <a:buNone/>
            </a:pPr>
            <a:r>
              <a:rPr lang="en-US"/>
              <a:t>Tree							</a:t>
            </a:r>
          </a:p>
        </p:txBody>
      </p:sp>
      <p:pic>
        <p:nvPicPr>
          <p:cNvPr id="133124" name="Picture 4" descr="tree"/>
          <p:cNvPicPr>
            <a:picLocks noChangeAspect="1" noChangeArrowheads="1"/>
          </p:cNvPicPr>
          <p:nvPr/>
        </p:nvPicPr>
        <p:blipFill>
          <a:blip r:embed="rId2" cstate="print"/>
          <a:srcRect/>
          <a:stretch>
            <a:fillRect/>
          </a:stretch>
        </p:blipFill>
        <p:spPr bwMode="auto">
          <a:xfrm>
            <a:off x="228600" y="2641600"/>
            <a:ext cx="2143125" cy="2514600"/>
          </a:xfrm>
          <a:prstGeom prst="rect">
            <a:avLst/>
          </a:prstGeom>
          <a:noFill/>
        </p:spPr>
      </p:pic>
      <p:pic>
        <p:nvPicPr>
          <p:cNvPr id="133125" name="Picture 5" descr="tree"/>
          <p:cNvPicPr>
            <a:picLocks noChangeAspect="1" noChangeArrowheads="1"/>
          </p:cNvPicPr>
          <p:nvPr/>
        </p:nvPicPr>
        <p:blipFill>
          <a:blip r:embed="rId2" cstate="print"/>
          <a:srcRect/>
          <a:stretch>
            <a:fillRect/>
          </a:stretch>
        </p:blipFill>
        <p:spPr bwMode="auto">
          <a:xfrm>
            <a:off x="2362200" y="2641600"/>
            <a:ext cx="2143125" cy="2514600"/>
          </a:xfrm>
          <a:prstGeom prst="rect">
            <a:avLst/>
          </a:prstGeom>
          <a:noFill/>
        </p:spPr>
      </p:pic>
      <p:sp>
        <p:nvSpPr>
          <p:cNvPr id="133126" name="Oval 6"/>
          <p:cNvSpPr>
            <a:spLocks noChangeArrowheads="1"/>
          </p:cNvSpPr>
          <p:nvPr/>
        </p:nvSpPr>
        <p:spPr bwMode="auto">
          <a:xfrm>
            <a:off x="23717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27" name="Oval 7"/>
          <p:cNvSpPr>
            <a:spLocks noChangeArrowheads="1"/>
          </p:cNvSpPr>
          <p:nvPr/>
        </p:nvSpPr>
        <p:spPr bwMode="auto">
          <a:xfrm>
            <a:off x="26257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28" name="Oval 8"/>
          <p:cNvSpPr>
            <a:spLocks noChangeArrowheads="1"/>
          </p:cNvSpPr>
          <p:nvPr/>
        </p:nvSpPr>
        <p:spPr bwMode="auto">
          <a:xfrm>
            <a:off x="28606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29" name="Oval 9"/>
          <p:cNvSpPr>
            <a:spLocks noChangeArrowheads="1"/>
          </p:cNvSpPr>
          <p:nvPr/>
        </p:nvSpPr>
        <p:spPr bwMode="auto">
          <a:xfrm>
            <a:off x="34385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0" name="Oval 10"/>
          <p:cNvSpPr>
            <a:spLocks noChangeArrowheads="1"/>
          </p:cNvSpPr>
          <p:nvPr/>
        </p:nvSpPr>
        <p:spPr bwMode="auto">
          <a:xfrm>
            <a:off x="32035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1" name="Oval 11"/>
          <p:cNvSpPr>
            <a:spLocks noChangeArrowheads="1"/>
          </p:cNvSpPr>
          <p:nvPr/>
        </p:nvSpPr>
        <p:spPr bwMode="auto">
          <a:xfrm>
            <a:off x="33686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2" name="Oval 12"/>
          <p:cNvSpPr>
            <a:spLocks noChangeArrowheads="1"/>
          </p:cNvSpPr>
          <p:nvPr/>
        </p:nvSpPr>
        <p:spPr bwMode="auto">
          <a:xfrm>
            <a:off x="27400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3" name="Oval 13"/>
          <p:cNvSpPr>
            <a:spLocks noChangeArrowheads="1"/>
          </p:cNvSpPr>
          <p:nvPr/>
        </p:nvSpPr>
        <p:spPr bwMode="auto">
          <a:xfrm>
            <a:off x="29114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4" name="Oval 14"/>
          <p:cNvSpPr>
            <a:spLocks noChangeArrowheads="1"/>
          </p:cNvSpPr>
          <p:nvPr/>
        </p:nvSpPr>
        <p:spPr bwMode="auto">
          <a:xfrm>
            <a:off x="33940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5" name="Oval 15"/>
          <p:cNvSpPr>
            <a:spLocks noChangeArrowheads="1"/>
          </p:cNvSpPr>
          <p:nvPr/>
        </p:nvSpPr>
        <p:spPr bwMode="auto">
          <a:xfrm>
            <a:off x="36671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6" name="Oval 16"/>
          <p:cNvSpPr>
            <a:spLocks noChangeArrowheads="1"/>
          </p:cNvSpPr>
          <p:nvPr/>
        </p:nvSpPr>
        <p:spPr bwMode="auto">
          <a:xfrm>
            <a:off x="37433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7" name="Oval 17"/>
          <p:cNvSpPr>
            <a:spLocks noChangeArrowheads="1"/>
          </p:cNvSpPr>
          <p:nvPr/>
        </p:nvSpPr>
        <p:spPr bwMode="auto">
          <a:xfrm>
            <a:off x="35909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8" name="Oval 18"/>
          <p:cNvSpPr>
            <a:spLocks noChangeArrowheads="1"/>
          </p:cNvSpPr>
          <p:nvPr/>
        </p:nvSpPr>
        <p:spPr bwMode="auto">
          <a:xfrm>
            <a:off x="35083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39" name="Oval 19"/>
          <p:cNvSpPr>
            <a:spLocks noChangeArrowheads="1"/>
          </p:cNvSpPr>
          <p:nvPr/>
        </p:nvSpPr>
        <p:spPr bwMode="auto">
          <a:xfrm>
            <a:off x="28289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0" name="Oval 20"/>
          <p:cNvSpPr>
            <a:spLocks noChangeArrowheads="1"/>
          </p:cNvSpPr>
          <p:nvPr/>
        </p:nvSpPr>
        <p:spPr bwMode="auto">
          <a:xfrm>
            <a:off x="34385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1" name="Oval 21"/>
          <p:cNvSpPr>
            <a:spLocks noChangeArrowheads="1"/>
          </p:cNvSpPr>
          <p:nvPr/>
        </p:nvSpPr>
        <p:spPr bwMode="auto">
          <a:xfrm>
            <a:off x="38957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2" name="Oval 22"/>
          <p:cNvSpPr>
            <a:spLocks noChangeArrowheads="1"/>
          </p:cNvSpPr>
          <p:nvPr/>
        </p:nvSpPr>
        <p:spPr bwMode="auto">
          <a:xfrm>
            <a:off x="40608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3" name="Oval 23"/>
          <p:cNvSpPr>
            <a:spLocks noChangeArrowheads="1"/>
          </p:cNvSpPr>
          <p:nvPr/>
        </p:nvSpPr>
        <p:spPr bwMode="auto">
          <a:xfrm>
            <a:off x="44227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4" name="Oval 24"/>
          <p:cNvSpPr>
            <a:spLocks noChangeArrowheads="1"/>
          </p:cNvSpPr>
          <p:nvPr/>
        </p:nvSpPr>
        <p:spPr bwMode="auto">
          <a:xfrm>
            <a:off x="39338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5" name="Oval 25"/>
          <p:cNvSpPr>
            <a:spLocks noChangeArrowheads="1"/>
          </p:cNvSpPr>
          <p:nvPr/>
        </p:nvSpPr>
        <p:spPr bwMode="auto">
          <a:xfrm>
            <a:off x="38195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6" name="Oval 26"/>
          <p:cNvSpPr>
            <a:spLocks noChangeArrowheads="1"/>
          </p:cNvSpPr>
          <p:nvPr/>
        </p:nvSpPr>
        <p:spPr bwMode="auto">
          <a:xfrm>
            <a:off x="40100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7" name="Oval 27"/>
          <p:cNvSpPr>
            <a:spLocks noChangeArrowheads="1"/>
          </p:cNvSpPr>
          <p:nvPr/>
        </p:nvSpPr>
        <p:spPr bwMode="auto">
          <a:xfrm>
            <a:off x="39719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8" name="Oval 28"/>
          <p:cNvSpPr>
            <a:spLocks noChangeArrowheads="1"/>
          </p:cNvSpPr>
          <p:nvPr/>
        </p:nvSpPr>
        <p:spPr bwMode="auto">
          <a:xfrm>
            <a:off x="43338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49" name="Oval 29"/>
          <p:cNvSpPr>
            <a:spLocks noChangeArrowheads="1"/>
          </p:cNvSpPr>
          <p:nvPr/>
        </p:nvSpPr>
        <p:spPr bwMode="auto">
          <a:xfrm>
            <a:off x="33623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0" name="Oval 30"/>
          <p:cNvSpPr>
            <a:spLocks noChangeArrowheads="1"/>
          </p:cNvSpPr>
          <p:nvPr/>
        </p:nvSpPr>
        <p:spPr bwMode="auto">
          <a:xfrm>
            <a:off x="37750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1" name="Oval 31"/>
          <p:cNvSpPr>
            <a:spLocks noChangeArrowheads="1"/>
          </p:cNvSpPr>
          <p:nvPr/>
        </p:nvSpPr>
        <p:spPr bwMode="auto">
          <a:xfrm>
            <a:off x="30702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2" name="Oval 32"/>
          <p:cNvSpPr>
            <a:spLocks noChangeArrowheads="1"/>
          </p:cNvSpPr>
          <p:nvPr/>
        </p:nvSpPr>
        <p:spPr bwMode="auto">
          <a:xfrm>
            <a:off x="32289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3" name="Oval 33"/>
          <p:cNvSpPr>
            <a:spLocks noChangeArrowheads="1"/>
          </p:cNvSpPr>
          <p:nvPr/>
        </p:nvSpPr>
        <p:spPr bwMode="auto">
          <a:xfrm>
            <a:off x="28860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4" name="Oval 34"/>
          <p:cNvSpPr>
            <a:spLocks noChangeArrowheads="1"/>
          </p:cNvSpPr>
          <p:nvPr/>
        </p:nvSpPr>
        <p:spPr bwMode="auto">
          <a:xfrm>
            <a:off x="25495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5" name="Oval 35"/>
          <p:cNvSpPr>
            <a:spLocks noChangeArrowheads="1"/>
          </p:cNvSpPr>
          <p:nvPr/>
        </p:nvSpPr>
        <p:spPr bwMode="auto">
          <a:xfrm>
            <a:off x="35591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6" name="Oval 36"/>
          <p:cNvSpPr>
            <a:spLocks noChangeArrowheads="1"/>
          </p:cNvSpPr>
          <p:nvPr/>
        </p:nvSpPr>
        <p:spPr bwMode="auto">
          <a:xfrm>
            <a:off x="36925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7" name="Oval 37"/>
          <p:cNvSpPr>
            <a:spLocks noChangeArrowheads="1"/>
          </p:cNvSpPr>
          <p:nvPr/>
        </p:nvSpPr>
        <p:spPr bwMode="auto">
          <a:xfrm>
            <a:off x="34512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8" name="Oval 38"/>
          <p:cNvSpPr>
            <a:spLocks noChangeArrowheads="1"/>
          </p:cNvSpPr>
          <p:nvPr/>
        </p:nvSpPr>
        <p:spPr bwMode="auto">
          <a:xfrm>
            <a:off x="39211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59" name="Oval 39"/>
          <p:cNvSpPr>
            <a:spLocks noChangeArrowheads="1"/>
          </p:cNvSpPr>
          <p:nvPr/>
        </p:nvSpPr>
        <p:spPr bwMode="auto">
          <a:xfrm>
            <a:off x="40036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60" name="Oval 40"/>
          <p:cNvSpPr>
            <a:spLocks noChangeArrowheads="1"/>
          </p:cNvSpPr>
          <p:nvPr/>
        </p:nvSpPr>
        <p:spPr bwMode="auto">
          <a:xfrm>
            <a:off x="42322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3161" name="AutoShape 41"/>
          <p:cNvSpPr>
            <a:spLocks noChangeArrowheads="1"/>
          </p:cNvSpPr>
          <p:nvPr/>
        </p:nvSpPr>
        <p:spPr bwMode="auto">
          <a:xfrm>
            <a:off x="2743200" y="5562600"/>
            <a:ext cx="3505200" cy="609600"/>
          </a:xfrm>
          <a:prstGeom prst="rightArrow">
            <a:avLst>
              <a:gd name="adj1" fmla="val 50000"/>
              <a:gd name="adj2" fmla="val 143750"/>
            </a:avLst>
          </a:prstGeom>
          <a:solidFill>
            <a:schemeClr val="accent1"/>
          </a:solidFill>
          <a:ln w="9525">
            <a:solidFill>
              <a:schemeClr val="tx1"/>
            </a:solidFill>
            <a:miter lim="800000"/>
            <a:headEnd/>
            <a:tailEnd/>
          </a:ln>
          <a:effectLst/>
        </p:spPr>
        <p:txBody>
          <a:bodyPr wrap="none" anchor="ctr"/>
          <a:lstStyle/>
          <a:p>
            <a:pPr algn="ctr"/>
            <a:r>
              <a:rPr lang="en-US"/>
              <a:t>transformation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Date Placeholder 3"/>
          <p:cNvSpPr>
            <a:spLocks noGrp="1"/>
          </p:cNvSpPr>
          <p:nvPr>
            <p:ph type="dt" sz="half" idx="10"/>
          </p:nvPr>
        </p:nvSpPr>
        <p:spPr/>
        <p:txBody>
          <a:bodyPr/>
          <a:lstStyle/>
          <a:p>
            <a:r>
              <a:rPr lang="en-US"/>
              <a:t>L23</a:t>
            </a:r>
          </a:p>
        </p:txBody>
      </p:sp>
      <p:sp>
        <p:nvSpPr>
          <p:cNvPr id="113" name="Slide Number Placeholder 5"/>
          <p:cNvSpPr>
            <a:spLocks noGrp="1"/>
          </p:cNvSpPr>
          <p:nvPr>
            <p:ph type="sldNum" sz="quarter" idx="12"/>
          </p:nvPr>
        </p:nvSpPr>
        <p:spPr/>
        <p:txBody>
          <a:bodyPr/>
          <a:lstStyle/>
          <a:p>
            <a:fld id="{57678F07-2E09-43ED-8C00-5402144449F8}" type="slidenum">
              <a:rPr lang="en-US"/>
              <a:pPr/>
              <a:t>44</a:t>
            </a:fld>
            <a:endParaRPr lang="en-US"/>
          </a:p>
        </p:txBody>
      </p:sp>
      <p:sp>
        <p:nvSpPr>
          <p:cNvPr id="134146" name="Rectangle 2"/>
          <p:cNvSpPr>
            <a:spLocks noGrp="1" noChangeArrowheads="1"/>
          </p:cNvSpPr>
          <p:nvPr>
            <p:ph type="title"/>
          </p:nvPr>
        </p:nvSpPr>
        <p:spPr/>
        <p:txBody>
          <a:bodyPr/>
          <a:lstStyle/>
          <a:p>
            <a:pPr algn="ctr"/>
            <a:r>
              <a:rPr lang="en-US"/>
              <a:t>Trees</a:t>
            </a:r>
          </a:p>
        </p:txBody>
      </p:sp>
      <p:sp>
        <p:nvSpPr>
          <p:cNvPr id="134147" name="Rectangle 3" descr="Rectangle: Click to edit Master text styles&#10;Second level&#10;Third level&#10;Fourth level&#10;Fifth level"/>
          <p:cNvSpPr>
            <a:spLocks noGrp="1" noChangeArrowheads="1"/>
          </p:cNvSpPr>
          <p:nvPr>
            <p:ph type="body" idx="1"/>
          </p:nvPr>
        </p:nvSpPr>
        <p:spPr>
          <a:xfrm>
            <a:off x="609600" y="1600200"/>
            <a:ext cx="8229600" cy="5029200"/>
          </a:xfrm>
        </p:spPr>
        <p:txBody>
          <a:bodyPr/>
          <a:lstStyle/>
          <a:p>
            <a:pPr>
              <a:lnSpc>
                <a:spcPct val="90000"/>
              </a:lnSpc>
              <a:buFont typeface="Wingdings" pitchFamily="2" charset="2"/>
              <a:buNone/>
            </a:pPr>
            <a:r>
              <a:rPr lang="en-US"/>
              <a:t>A very important type of graph in CS is called a </a:t>
            </a:r>
            <a:r>
              <a:rPr lang="en-US" i="1"/>
              <a:t>tree</a:t>
            </a:r>
            <a:r>
              <a:rPr lang="en-US"/>
              <a:t>:</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Real 							</a:t>
            </a:r>
          </a:p>
          <a:p>
            <a:pPr>
              <a:lnSpc>
                <a:spcPct val="90000"/>
              </a:lnSpc>
              <a:buFont typeface="Wingdings" pitchFamily="2" charset="2"/>
              <a:buNone/>
            </a:pPr>
            <a:r>
              <a:rPr lang="en-US"/>
              <a:t>Tree							</a:t>
            </a:r>
          </a:p>
        </p:txBody>
      </p:sp>
      <p:pic>
        <p:nvPicPr>
          <p:cNvPr id="134148" name="Picture 4" descr="tree"/>
          <p:cNvPicPr>
            <a:picLocks noChangeAspect="1" noChangeArrowheads="1"/>
          </p:cNvPicPr>
          <p:nvPr/>
        </p:nvPicPr>
        <p:blipFill>
          <a:blip r:embed="rId2" cstate="print"/>
          <a:srcRect/>
          <a:stretch>
            <a:fillRect/>
          </a:stretch>
        </p:blipFill>
        <p:spPr bwMode="auto">
          <a:xfrm>
            <a:off x="228600" y="2641600"/>
            <a:ext cx="2143125" cy="2514600"/>
          </a:xfrm>
          <a:prstGeom prst="rect">
            <a:avLst/>
          </a:prstGeom>
          <a:noFill/>
        </p:spPr>
      </p:pic>
      <p:pic>
        <p:nvPicPr>
          <p:cNvPr id="134149" name="Picture 5" descr="tree"/>
          <p:cNvPicPr>
            <a:picLocks noChangeAspect="1" noChangeArrowheads="1"/>
          </p:cNvPicPr>
          <p:nvPr/>
        </p:nvPicPr>
        <p:blipFill>
          <a:blip r:embed="rId2" cstate="print"/>
          <a:srcRect/>
          <a:stretch>
            <a:fillRect/>
          </a:stretch>
        </p:blipFill>
        <p:spPr bwMode="auto">
          <a:xfrm>
            <a:off x="2362200" y="2641600"/>
            <a:ext cx="2143125" cy="2514600"/>
          </a:xfrm>
          <a:prstGeom prst="rect">
            <a:avLst/>
          </a:prstGeom>
          <a:noFill/>
        </p:spPr>
      </p:pic>
      <p:sp>
        <p:nvSpPr>
          <p:cNvPr id="134150" name="Oval 6"/>
          <p:cNvSpPr>
            <a:spLocks noChangeArrowheads="1"/>
          </p:cNvSpPr>
          <p:nvPr/>
        </p:nvSpPr>
        <p:spPr bwMode="auto">
          <a:xfrm>
            <a:off x="23717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1" name="Oval 7"/>
          <p:cNvSpPr>
            <a:spLocks noChangeArrowheads="1"/>
          </p:cNvSpPr>
          <p:nvPr/>
        </p:nvSpPr>
        <p:spPr bwMode="auto">
          <a:xfrm>
            <a:off x="26257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2" name="Oval 8"/>
          <p:cNvSpPr>
            <a:spLocks noChangeArrowheads="1"/>
          </p:cNvSpPr>
          <p:nvPr/>
        </p:nvSpPr>
        <p:spPr bwMode="auto">
          <a:xfrm>
            <a:off x="28606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3" name="Oval 9"/>
          <p:cNvSpPr>
            <a:spLocks noChangeArrowheads="1"/>
          </p:cNvSpPr>
          <p:nvPr/>
        </p:nvSpPr>
        <p:spPr bwMode="auto">
          <a:xfrm>
            <a:off x="34385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4" name="Oval 10"/>
          <p:cNvSpPr>
            <a:spLocks noChangeArrowheads="1"/>
          </p:cNvSpPr>
          <p:nvPr/>
        </p:nvSpPr>
        <p:spPr bwMode="auto">
          <a:xfrm>
            <a:off x="32035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5" name="Oval 11"/>
          <p:cNvSpPr>
            <a:spLocks noChangeArrowheads="1"/>
          </p:cNvSpPr>
          <p:nvPr/>
        </p:nvSpPr>
        <p:spPr bwMode="auto">
          <a:xfrm>
            <a:off x="33686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6" name="Oval 12"/>
          <p:cNvSpPr>
            <a:spLocks noChangeArrowheads="1"/>
          </p:cNvSpPr>
          <p:nvPr/>
        </p:nvSpPr>
        <p:spPr bwMode="auto">
          <a:xfrm>
            <a:off x="27400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7" name="Oval 13"/>
          <p:cNvSpPr>
            <a:spLocks noChangeArrowheads="1"/>
          </p:cNvSpPr>
          <p:nvPr/>
        </p:nvSpPr>
        <p:spPr bwMode="auto">
          <a:xfrm>
            <a:off x="29114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8" name="Oval 14"/>
          <p:cNvSpPr>
            <a:spLocks noChangeArrowheads="1"/>
          </p:cNvSpPr>
          <p:nvPr/>
        </p:nvSpPr>
        <p:spPr bwMode="auto">
          <a:xfrm>
            <a:off x="33940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59" name="Oval 15"/>
          <p:cNvSpPr>
            <a:spLocks noChangeArrowheads="1"/>
          </p:cNvSpPr>
          <p:nvPr/>
        </p:nvSpPr>
        <p:spPr bwMode="auto">
          <a:xfrm>
            <a:off x="36671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0" name="Oval 16"/>
          <p:cNvSpPr>
            <a:spLocks noChangeArrowheads="1"/>
          </p:cNvSpPr>
          <p:nvPr/>
        </p:nvSpPr>
        <p:spPr bwMode="auto">
          <a:xfrm>
            <a:off x="37433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1" name="Oval 17"/>
          <p:cNvSpPr>
            <a:spLocks noChangeArrowheads="1"/>
          </p:cNvSpPr>
          <p:nvPr/>
        </p:nvSpPr>
        <p:spPr bwMode="auto">
          <a:xfrm>
            <a:off x="35909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2" name="Oval 18"/>
          <p:cNvSpPr>
            <a:spLocks noChangeArrowheads="1"/>
          </p:cNvSpPr>
          <p:nvPr/>
        </p:nvSpPr>
        <p:spPr bwMode="auto">
          <a:xfrm>
            <a:off x="35083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3" name="Oval 19"/>
          <p:cNvSpPr>
            <a:spLocks noChangeArrowheads="1"/>
          </p:cNvSpPr>
          <p:nvPr/>
        </p:nvSpPr>
        <p:spPr bwMode="auto">
          <a:xfrm>
            <a:off x="28289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4" name="Oval 20"/>
          <p:cNvSpPr>
            <a:spLocks noChangeArrowheads="1"/>
          </p:cNvSpPr>
          <p:nvPr/>
        </p:nvSpPr>
        <p:spPr bwMode="auto">
          <a:xfrm>
            <a:off x="34385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5" name="Oval 21"/>
          <p:cNvSpPr>
            <a:spLocks noChangeArrowheads="1"/>
          </p:cNvSpPr>
          <p:nvPr/>
        </p:nvSpPr>
        <p:spPr bwMode="auto">
          <a:xfrm>
            <a:off x="38957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6" name="Oval 22"/>
          <p:cNvSpPr>
            <a:spLocks noChangeArrowheads="1"/>
          </p:cNvSpPr>
          <p:nvPr/>
        </p:nvSpPr>
        <p:spPr bwMode="auto">
          <a:xfrm>
            <a:off x="40608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7" name="Oval 23"/>
          <p:cNvSpPr>
            <a:spLocks noChangeArrowheads="1"/>
          </p:cNvSpPr>
          <p:nvPr/>
        </p:nvSpPr>
        <p:spPr bwMode="auto">
          <a:xfrm>
            <a:off x="44227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8" name="Oval 24"/>
          <p:cNvSpPr>
            <a:spLocks noChangeArrowheads="1"/>
          </p:cNvSpPr>
          <p:nvPr/>
        </p:nvSpPr>
        <p:spPr bwMode="auto">
          <a:xfrm>
            <a:off x="39338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69" name="Oval 25"/>
          <p:cNvSpPr>
            <a:spLocks noChangeArrowheads="1"/>
          </p:cNvSpPr>
          <p:nvPr/>
        </p:nvSpPr>
        <p:spPr bwMode="auto">
          <a:xfrm>
            <a:off x="38195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0" name="Oval 26"/>
          <p:cNvSpPr>
            <a:spLocks noChangeArrowheads="1"/>
          </p:cNvSpPr>
          <p:nvPr/>
        </p:nvSpPr>
        <p:spPr bwMode="auto">
          <a:xfrm>
            <a:off x="40100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1" name="Oval 27"/>
          <p:cNvSpPr>
            <a:spLocks noChangeArrowheads="1"/>
          </p:cNvSpPr>
          <p:nvPr/>
        </p:nvSpPr>
        <p:spPr bwMode="auto">
          <a:xfrm>
            <a:off x="39719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2" name="Oval 28"/>
          <p:cNvSpPr>
            <a:spLocks noChangeArrowheads="1"/>
          </p:cNvSpPr>
          <p:nvPr/>
        </p:nvSpPr>
        <p:spPr bwMode="auto">
          <a:xfrm>
            <a:off x="43338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3" name="Oval 29"/>
          <p:cNvSpPr>
            <a:spLocks noChangeArrowheads="1"/>
          </p:cNvSpPr>
          <p:nvPr/>
        </p:nvSpPr>
        <p:spPr bwMode="auto">
          <a:xfrm>
            <a:off x="33623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4" name="Oval 30"/>
          <p:cNvSpPr>
            <a:spLocks noChangeArrowheads="1"/>
          </p:cNvSpPr>
          <p:nvPr/>
        </p:nvSpPr>
        <p:spPr bwMode="auto">
          <a:xfrm>
            <a:off x="37750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5" name="Oval 31"/>
          <p:cNvSpPr>
            <a:spLocks noChangeArrowheads="1"/>
          </p:cNvSpPr>
          <p:nvPr/>
        </p:nvSpPr>
        <p:spPr bwMode="auto">
          <a:xfrm>
            <a:off x="30702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6" name="Oval 32"/>
          <p:cNvSpPr>
            <a:spLocks noChangeArrowheads="1"/>
          </p:cNvSpPr>
          <p:nvPr/>
        </p:nvSpPr>
        <p:spPr bwMode="auto">
          <a:xfrm>
            <a:off x="32289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7" name="Oval 33"/>
          <p:cNvSpPr>
            <a:spLocks noChangeArrowheads="1"/>
          </p:cNvSpPr>
          <p:nvPr/>
        </p:nvSpPr>
        <p:spPr bwMode="auto">
          <a:xfrm>
            <a:off x="28860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8" name="Oval 34"/>
          <p:cNvSpPr>
            <a:spLocks noChangeArrowheads="1"/>
          </p:cNvSpPr>
          <p:nvPr/>
        </p:nvSpPr>
        <p:spPr bwMode="auto">
          <a:xfrm>
            <a:off x="25495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79" name="Oval 35"/>
          <p:cNvSpPr>
            <a:spLocks noChangeArrowheads="1"/>
          </p:cNvSpPr>
          <p:nvPr/>
        </p:nvSpPr>
        <p:spPr bwMode="auto">
          <a:xfrm>
            <a:off x="35591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0" name="Oval 36"/>
          <p:cNvSpPr>
            <a:spLocks noChangeArrowheads="1"/>
          </p:cNvSpPr>
          <p:nvPr/>
        </p:nvSpPr>
        <p:spPr bwMode="auto">
          <a:xfrm>
            <a:off x="36925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1" name="Oval 37"/>
          <p:cNvSpPr>
            <a:spLocks noChangeArrowheads="1"/>
          </p:cNvSpPr>
          <p:nvPr/>
        </p:nvSpPr>
        <p:spPr bwMode="auto">
          <a:xfrm>
            <a:off x="34512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2" name="Oval 38"/>
          <p:cNvSpPr>
            <a:spLocks noChangeArrowheads="1"/>
          </p:cNvSpPr>
          <p:nvPr/>
        </p:nvSpPr>
        <p:spPr bwMode="auto">
          <a:xfrm>
            <a:off x="39211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3" name="Oval 39"/>
          <p:cNvSpPr>
            <a:spLocks noChangeArrowheads="1"/>
          </p:cNvSpPr>
          <p:nvPr/>
        </p:nvSpPr>
        <p:spPr bwMode="auto">
          <a:xfrm>
            <a:off x="40036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4" name="Oval 40"/>
          <p:cNvSpPr>
            <a:spLocks noChangeArrowheads="1"/>
          </p:cNvSpPr>
          <p:nvPr/>
        </p:nvSpPr>
        <p:spPr bwMode="auto">
          <a:xfrm>
            <a:off x="42322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pic>
        <p:nvPicPr>
          <p:cNvPr id="134185" name="Picture 41" descr="tree"/>
          <p:cNvPicPr>
            <a:picLocks noChangeAspect="1" noChangeArrowheads="1"/>
          </p:cNvPicPr>
          <p:nvPr/>
        </p:nvPicPr>
        <p:blipFill>
          <a:blip r:embed="rId2" cstate="print"/>
          <a:srcRect/>
          <a:stretch>
            <a:fillRect/>
          </a:stretch>
        </p:blipFill>
        <p:spPr bwMode="auto">
          <a:xfrm>
            <a:off x="4572000" y="2667000"/>
            <a:ext cx="2143125" cy="2514600"/>
          </a:xfrm>
          <a:prstGeom prst="rect">
            <a:avLst/>
          </a:prstGeom>
          <a:noFill/>
        </p:spPr>
      </p:pic>
      <p:sp>
        <p:nvSpPr>
          <p:cNvPr id="134186" name="Oval 42"/>
          <p:cNvSpPr>
            <a:spLocks noChangeArrowheads="1"/>
          </p:cNvSpPr>
          <p:nvPr/>
        </p:nvSpPr>
        <p:spPr bwMode="auto">
          <a:xfrm>
            <a:off x="45815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7" name="Oval 43"/>
          <p:cNvSpPr>
            <a:spLocks noChangeArrowheads="1"/>
          </p:cNvSpPr>
          <p:nvPr/>
        </p:nvSpPr>
        <p:spPr bwMode="auto">
          <a:xfrm>
            <a:off x="48355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8" name="Oval 44"/>
          <p:cNvSpPr>
            <a:spLocks noChangeArrowheads="1"/>
          </p:cNvSpPr>
          <p:nvPr/>
        </p:nvSpPr>
        <p:spPr bwMode="auto">
          <a:xfrm>
            <a:off x="50704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89" name="Oval 45"/>
          <p:cNvSpPr>
            <a:spLocks noChangeArrowheads="1"/>
          </p:cNvSpPr>
          <p:nvPr/>
        </p:nvSpPr>
        <p:spPr bwMode="auto">
          <a:xfrm>
            <a:off x="56483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0" name="Oval 46"/>
          <p:cNvSpPr>
            <a:spLocks noChangeArrowheads="1"/>
          </p:cNvSpPr>
          <p:nvPr/>
        </p:nvSpPr>
        <p:spPr bwMode="auto">
          <a:xfrm>
            <a:off x="54133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1" name="Oval 47"/>
          <p:cNvSpPr>
            <a:spLocks noChangeArrowheads="1"/>
          </p:cNvSpPr>
          <p:nvPr/>
        </p:nvSpPr>
        <p:spPr bwMode="auto">
          <a:xfrm>
            <a:off x="55784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2" name="Oval 48"/>
          <p:cNvSpPr>
            <a:spLocks noChangeArrowheads="1"/>
          </p:cNvSpPr>
          <p:nvPr/>
        </p:nvSpPr>
        <p:spPr bwMode="auto">
          <a:xfrm>
            <a:off x="49498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3" name="Oval 49"/>
          <p:cNvSpPr>
            <a:spLocks noChangeArrowheads="1"/>
          </p:cNvSpPr>
          <p:nvPr/>
        </p:nvSpPr>
        <p:spPr bwMode="auto">
          <a:xfrm>
            <a:off x="51212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4" name="Oval 50"/>
          <p:cNvSpPr>
            <a:spLocks noChangeArrowheads="1"/>
          </p:cNvSpPr>
          <p:nvPr/>
        </p:nvSpPr>
        <p:spPr bwMode="auto">
          <a:xfrm>
            <a:off x="56038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5" name="Oval 51"/>
          <p:cNvSpPr>
            <a:spLocks noChangeArrowheads="1"/>
          </p:cNvSpPr>
          <p:nvPr/>
        </p:nvSpPr>
        <p:spPr bwMode="auto">
          <a:xfrm>
            <a:off x="58769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6" name="Oval 52"/>
          <p:cNvSpPr>
            <a:spLocks noChangeArrowheads="1"/>
          </p:cNvSpPr>
          <p:nvPr/>
        </p:nvSpPr>
        <p:spPr bwMode="auto">
          <a:xfrm>
            <a:off x="59531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7" name="Oval 53"/>
          <p:cNvSpPr>
            <a:spLocks noChangeArrowheads="1"/>
          </p:cNvSpPr>
          <p:nvPr/>
        </p:nvSpPr>
        <p:spPr bwMode="auto">
          <a:xfrm>
            <a:off x="58007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8" name="Oval 54"/>
          <p:cNvSpPr>
            <a:spLocks noChangeArrowheads="1"/>
          </p:cNvSpPr>
          <p:nvPr/>
        </p:nvSpPr>
        <p:spPr bwMode="auto">
          <a:xfrm>
            <a:off x="57181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199" name="Oval 55"/>
          <p:cNvSpPr>
            <a:spLocks noChangeArrowheads="1"/>
          </p:cNvSpPr>
          <p:nvPr/>
        </p:nvSpPr>
        <p:spPr bwMode="auto">
          <a:xfrm>
            <a:off x="50387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0" name="Oval 56"/>
          <p:cNvSpPr>
            <a:spLocks noChangeArrowheads="1"/>
          </p:cNvSpPr>
          <p:nvPr/>
        </p:nvSpPr>
        <p:spPr bwMode="auto">
          <a:xfrm>
            <a:off x="56483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1" name="Oval 57"/>
          <p:cNvSpPr>
            <a:spLocks noChangeArrowheads="1"/>
          </p:cNvSpPr>
          <p:nvPr/>
        </p:nvSpPr>
        <p:spPr bwMode="auto">
          <a:xfrm>
            <a:off x="61055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2" name="Oval 58"/>
          <p:cNvSpPr>
            <a:spLocks noChangeArrowheads="1"/>
          </p:cNvSpPr>
          <p:nvPr/>
        </p:nvSpPr>
        <p:spPr bwMode="auto">
          <a:xfrm>
            <a:off x="62706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3" name="Oval 59"/>
          <p:cNvSpPr>
            <a:spLocks noChangeArrowheads="1"/>
          </p:cNvSpPr>
          <p:nvPr/>
        </p:nvSpPr>
        <p:spPr bwMode="auto">
          <a:xfrm>
            <a:off x="66325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4" name="Oval 60"/>
          <p:cNvSpPr>
            <a:spLocks noChangeArrowheads="1"/>
          </p:cNvSpPr>
          <p:nvPr/>
        </p:nvSpPr>
        <p:spPr bwMode="auto">
          <a:xfrm>
            <a:off x="61436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5" name="Oval 61"/>
          <p:cNvSpPr>
            <a:spLocks noChangeArrowheads="1"/>
          </p:cNvSpPr>
          <p:nvPr/>
        </p:nvSpPr>
        <p:spPr bwMode="auto">
          <a:xfrm>
            <a:off x="60293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6" name="Oval 62"/>
          <p:cNvSpPr>
            <a:spLocks noChangeArrowheads="1"/>
          </p:cNvSpPr>
          <p:nvPr/>
        </p:nvSpPr>
        <p:spPr bwMode="auto">
          <a:xfrm>
            <a:off x="62198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7" name="Oval 63"/>
          <p:cNvSpPr>
            <a:spLocks noChangeArrowheads="1"/>
          </p:cNvSpPr>
          <p:nvPr/>
        </p:nvSpPr>
        <p:spPr bwMode="auto">
          <a:xfrm>
            <a:off x="61817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8" name="Oval 64"/>
          <p:cNvSpPr>
            <a:spLocks noChangeArrowheads="1"/>
          </p:cNvSpPr>
          <p:nvPr/>
        </p:nvSpPr>
        <p:spPr bwMode="auto">
          <a:xfrm>
            <a:off x="65436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09" name="Oval 65"/>
          <p:cNvSpPr>
            <a:spLocks noChangeArrowheads="1"/>
          </p:cNvSpPr>
          <p:nvPr/>
        </p:nvSpPr>
        <p:spPr bwMode="auto">
          <a:xfrm>
            <a:off x="55721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0" name="Oval 66"/>
          <p:cNvSpPr>
            <a:spLocks noChangeArrowheads="1"/>
          </p:cNvSpPr>
          <p:nvPr/>
        </p:nvSpPr>
        <p:spPr bwMode="auto">
          <a:xfrm>
            <a:off x="59848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1" name="Oval 67"/>
          <p:cNvSpPr>
            <a:spLocks noChangeArrowheads="1"/>
          </p:cNvSpPr>
          <p:nvPr/>
        </p:nvSpPr>
        <p:spPr bwMode="auto">
          <a:xfrm>
            <a:off x="52800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2" name="Oval 68"/>
          <p:cNvSpPr>
            <a:spLocks noChangeArrowheads="1"/>
          </p:cNvSpPr>
          <p:nvPr/>
        </p:nvSpPr>
        <p:spPr bwMode="auto">
          <a:xfrm>
            <a:off x="54387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3" name="Oval 69"/>
          <p:cNvSpPr>
            <a:spLocks noChangeArrowheads="1"/>
          </p:cNvSpPr>
          <p:nvPr/>
        </p:nvSpPr>
        <p:spPr bwMode="auto">
          <a:xfrm>
            <a:off x="50958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4" name="Oval 70"/>
          <p:cNvSpPr>
            <a:spLocks noChangeArrowheads="1"/>
          </p:cNvSpPr>
          <p:nvPr/>
        </p:nvSpPr>
        <p:spPr bwMode="auto">
          <a:xfrm>
            <a:off x="47593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5" name="Oval 71"/>
          <p:cNvSpPr>
            <a:spLocks noChangeArrowheads="1"/>
          </p:cNvSpPr>
          <p:nvPr/>
        </p:nvSpPr>
        <p:spPr bwMode="auto">
          <a:xfrm>
            <a:off x="57689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6" name="Oval 72"/>
          <p:cNvSpPr>
            <a:spLocks noChangeArrowheads="1"/>
          </p:cNvSpPr>
          <p:nvPr/>
        </p:nvSpPr>
        <p:spPr bwMode="auto">
          <a:xfrm>
            <a:off x="59023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7" name="Oval 73"/>
          <p:cNvSpPr>
            <a:spLocks noChangeArrowheads="1"/>
          </p:cNvSpPr>
          <p:nvPr/>
        </p:nvSpPr>
        <p:spPr bwMode="auto">
          <a:xfrm>
            <a:off x="56610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8" name="Oval 74"/>
          <p:cNvSpPr>
            <a:spLocks noChangeArrowheads="1"/>
          </p:cNvSpPr>
          <p:nvPr/>
        </p:nvSpPr>
        <p:spPr bwMode="auto">
          <a:xfrm>
            <a:off x="61309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19" name="Oval 75"/>
          <p:cNvSpPr>
            <a:spLocks noChangeArrowheads="1"/>
          </p:cNvSpPr>
          <p:nvPr/>
        </p:nvSpPr>
        <p:spPr bwMode="auto">
          <a:xfrm>
            <a:off x="62134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4220" name="Oval 76"/>
          <p:cNvSpPr>
            <a:spLocks noChangeArrowheads="1"/>
          </p:cNvSpPr>
          <p:nvPr/>
        </p:nvSpPr>
        <p:spPr bwMode="auto">
          <a:xfrm>
            <a:off x="64420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cxnSp>
        <p:nvCxnSpPr>
          <p:cNvPr id="134221" name="AutoShape 77"/>
          <p:cNvCxnSpPr>
            <a:cxnSpLocks noChangeShapeType="1"/>
            <a:stCxn id="134186" idx="6"/>
            <a:endCxn id="134192" idx="2"/>
          </p:cNvCxnSpPr>
          <p:nvPr/>
        </p:nvCxnSpPr>
        <p:spPr bwMode="auto">
          <a:xfrm>
            <a:off x="4657725" y="3079750"/>
            <a:ext cx="292100" cy="146050"/>
          </a:xfrm>
          <a:prstGeom prst="straightConnector1">
            <a:avLst/>
          </a:prstGeom>
          <a:noFill/>
          <a:ln w="9525">
            <a:solidFill>
              <a:srgbClr val="000000"/>
            </a:solidFill>
            <a:round/>
            <a:headEnd/>
            <a:tailEnd/>
          </a:ln>
          <a:effectLst/>
        </p:spPr>
      </p:cxnSp>
      <p:cxnSp>
        <p:nvCxnSpPr>
          <p:cNvPr id="134222" name="AutoShape 78"/>
          <p:cNvCxnSpPr>
            <a:cxnSpLocks noChangeShapeType="1"/>
            <a:stCxn id="134187" idx="4"/>
            <a:endCxn id="134192" idx="1"/>
          </p:cNvCxnSpPr>
          <p:nvPr/>
        </p:nvCxnSpPr>
        <p:spPr bwMode="auto">
          <a:xfrm>
            <a:off x="4873625" y="2997200"/>
            <a:ext cx="87313" cy="201613"/>
          </a:xfrm>
          <a:prstGeom prst="straightConnector1">
            <a:avLst/>
          </a:prstGeom>
          <a:noFill/>
          <a:ln w="9525">
            <a:solidFill>
              <a:srgbClr val="000000"/>
            </a:solidFill>
            <a:round/>
            <a:headEnd/>
            <a:tailEnd/>
          </a:ln>
          <a:effectLst/>
        </p:spPr>
      </p:cxnSp>
      <p:cxnSp>
        <p:nvCxnSpPr>
          <p:cNvPr id="134223" name="AutoShape 79"/>
          <p:cNvCxnSpPr>
            <a:cxnSpLocks noChangeShapeType="1"/>
            <a:stCxn id="134192" idx="4"/>
            <a:endCxn id="134199" idx="1"/>
          </p:cNvCxnSpPr>
          <p:nvPr/>
        </p:nvCxnSpPr>
        <p:spPr bwMode="auto">
          <a:xfrm>
            <a:off x="4987925" y="3263900"/>
            <a:ext cx="61913" cy="100013"/>
          </a:xfrm>
          <a:prstGeom prst="straightConnector1">
            <a:avLst/>
          </a:prstGeom>
          <a:noFill/>
          <a:ln w="9525">
            <a:solidFill>
              <a:srgbClr val="000000"/>
            </a:solidFill>
            <a:round/>
            <a:headEnd/>
            <a:tailEnd/>
          </a:ln>
          <a:effectLst/>
        </p:spPr>
      </p:cxnSp>
      <p:cxnSp>
        <p:nvCxnSpPr>
          <p:cNvPr id="134224" name="AutoShape 80"/>
          <p:cNvCxnSpPr>
            <a:cxnSpLocks noChangeShapeType="1"/>
            <a:stCxn id="134188" idx="4"/>
            <a:endCxn id="134199" idx="7"/>
          </p:cNvCxnSpPr>
          <p:nvPr/>
        </p:nvCxnSpPr>
        <p:spPr bwMode="auto">
          <a:xfrm flipH="1">
            <a:off x="5103813" y="3009900"/>
            <a:ext cx="4762" cy="354013"/>
          </a:xfrm>
          <a:prstGeom prst="straightConnector1">
            <a:avLst/>
          </a:prstGeom>
          <a:noFill/>
          <a:ln w="9525">
            <a:solidFill>
              <a:srgbClr val="000000"/>
            </a:solidFill>
            <a:round/>
            <a:headEnd/>
            <a:tailEnd/>
          </a:ln>
          <a:effectLst/>
        </p:spPr>
      </p:cxnSp>
      <p:cxnSp>
        <p:nvCxnSpPr>
          <p:cNvPr id="134225" name="AutoShape 81"/>
          <p:cNvCxnSpPr>
            <a:cxnSpLocks noChangeShapeType="1"/>
            <a:stCxn id="134199" idx="5"/>
            <a:endCxn id="134193" idx="0"/>
          </p:cNvCxnSpPr>
          <p:nvPr/>
        </p:nvCxnSpPr>
        <p:spPr bwMode="auto">
          <a:xfrm>
            <a:off x="5103813" y="3417888"/>
            <a:ext cx="55562" cy="100012"/>
          </a:xfrm>
          <a:prstGeom prst="straightConnector1">
            <a:avLst/>
          </a:prstGeom>
          <a:noFill/>
          <a:ln w="9525">
            <a:solidFill>
              <a:srgbClr val="000000"/>
            </a:solidFill>
            <a:round/>
            <a:headEnd/>
            <a:tailEnd/>
          </a:ln>
          <a:effectLst/>
        </p:spPr>
      </p:cxnSp>
      <p:cxnSp>
        <p:nvCxnSpPr>
          <p:cNvPr id="134226" name="AutoShape 82"/>
          <p:cNvCxnSpPr>
            <a:cxnSpLocks noChangeShapeType="1"/>
            <a:stCxn id="134193" idx="5"/>
            <a:endCxn id="134194" idx="1"/>
          </p:cNvCxnSpPr>
          <p:nvPr/>
        </p:nvCxnSpPr>
        <p:spPr bwMode="auto">
          <a:xfrm>
            <a:off x="5186363" y="3582988"/>
            <a:ext cx="428625" cy="206375"/>
          </a:xfrm>
          <a:prstGeom prst="straightConnector1">
            <a:avLst/>
          </a:prstGeom>
          <a:noFill/>
          <a:ln w="9525">
            <a:solidFill>
              <a:srgbClr val="000000"/>
            </a:solidFill>
            <a:round/>
            <a:headEnd/>
            <a:tailEnd/>
          </a:ln>
          <a:effectLst/>
        </p:spPr>
      </p:cxnSp>
      <p:cxnSp>
        <p:nvCxnSpPr>
          <p:cNvPr id="134227" name="AutoShape 83"/>
          <p:cNvCxnSpPr>
            <a:cxnSpLocks noChangeShapeType="1"/>
            <a:stCxn id="134195" idx="3"/>
            <a:endCxn id="134194" idx="7"/>
          </p:cNvCxnSpPr>
          <p:nvPr/>
        </p:nvCxnSpPr>
        <p:spPr bwMode="auto">
          <a:xfrm flipH="1">
            <a:off x="5668963" y="3392488"/>
            <a:ext cx="219075" cy="396875"/>
          </a:xfrm>
          <a:prstGeom prst="straightConnector1">
            <a:avLst/>
          </a:prstGeom>
          <a:noFill/>
          <a:ln w="9525">
            <a:solidFill>
              <a:srgbClr val="000000"/>
            </a:solidFill>
            <a:round/>
            <a:headEnd/>
            <a:tailEnd/>
          </a:ln>
          <a:effectLst/>
        </p:spPr>
      </p:cxnSp>
      <p:cxnSp>
        <p:nvCxnSpPr>
          <p:cNvPr id="134228" name="AutoShape 84"/>
          <p:cNvCxnSpPr>
            <a:cxnSpLocks noChangeShapeType="1"/>
            <a:stCxn id="134197" idx="4"/>
            <a:endCxn id="134195" idx="0"/>
          </p:cNvCxnSpPr>
          <p:nvPr/>
        </p:nvCxnSpPr>
        <p:spPr bwMode="auto">
          <a:xfrm>
            <a:off x="5838825" y="3175000"/>
            <a:ext cx="76200" cy="152400"/>
          </a:xfrm>
          <a:prstGeom prst="straightConnector1">
            <a:avLst/>
          </a:prstGeom>
          <a:noFill/>
          <a:ln w="9525">
            <a:solidFill>
              <a:srgbClr val="000000"/>
            </a:solidFill>
            <a:round/>
            <a:headEnd/>
            <a:tailEnd/>
          </a:ln>
          <a:effectLst/>
        </p:spPr>
      </p:cxnSp>
      <p:cxnSp>
        <p:nvCxnSpPr>
          <p:cNvPr id="134229" name="AutoShape 85"/>
          <p:cNvCxnSpPr>
            <a:cxnSpLocks noChangeShapeType="1"/>
            <a:stCxn id="134196" idx="4"/>
            <a:endCxn id="134195" idx="7"/>
          </p:cNvCxnSpPr>
          <p:nvPr/>
        </p:nvCxnSpPr>
        <p:spPr bwMode="auto">
          <a:xfrm flipH="1">
            <a:off x="5942013" y="3251200"/>
            <a:ext cx="49212" cy="87313"/>
          </a:xfrm>
          <a:prstGeom prst="straightConnector1">
            <a:avLst/>
          </a:prstGeom>
          <a:noFill/>
          <a:ln w="9525">
            <a:solidFill>
              <a:srgbClr val="000000"/>
            </a:solidFill>
            <a:round/>
            <a:headEnd/>
            <a:tailEnd/>
          </a:ln>
          <a:effectLst/>
        </p:spPr>
      </p:cxnSp>
      <p:cxnSp>
        <p:nvCxnSpPr>
          <p:cNvPr id="134230" name="AutoShape 86"/>
          <p:cNvCxnSpPr>
            <a:cxnSpLocks noChangeShapeType="1"/>
            <a:stCxn id="134198" idx="5"/>
            <a:endCxn id="134197" idx="0"/>
          </p:cNvCxnSpPr>
          <p:nvPr/>
        </p:nvCxnSpPr>
        <p:spPr bwMode="auto">
          <a:xfrm>
            <a:off x="5783263" y="2973388"/>
            <a:ext cx="55562" cy="125412"/>
          </a:xfrm>
          <a:prstGeom prst="straightConnector1">
            <a:avLst/>
          </a:prstGeom>
          <a:noFill/>
          <a:ln w="9525">
            <a:solidFill>
              <a:srgbClr val="000000"/>
            </a:solidFill>
            <a:round/>
            <a:headEnd/>
            <a:tailEnd/>
          </a:ln>
          <a:effectLst/>
        </p:spPr>
      </p:cxnSp>
      <p:cxnSp>
        <p:nvCxnSpPr>
          <p:cNvPr id="134231" name="AutoShape 87"/>
          <p:cNvCxnSpPr>
            <a:cxnSpLocks noChangeShapeType="1"/>
            <a:stCxn id="134191" idx="5"/>
            <a:endCxn id="134197" idx="1"/>
          </p:cNvCxnSpPr>
          <p:nvPr/>
        </p:nvCxnSpPr>
        <p:spPr bwMode="auto">
          <a:xfrm>
            <a:off x="5643563" y="3036888"/>
            <a:ext cx="168275" cy="73025"/>
          </a:xfrm>
          <a:prstGeom prst="straightConnector1">
            <a:avLst/>
          </a:prstGeom>
          <a:noFill/>
          <a:ln w="9525">
            <a:solidFill>
              <a:srgbClr val="000000"/>
            </a:solidFill>
            <a:round/>
            <a:headEnd/>
            <a:tailEnd/>
          </a:ln>
          <a:effectLst/>
        </p:spPr>
      </p:cxnSp>
      <p:cxnSp>
        <p:nvCxnSpPr>
          <p:cNvPr id="134232" name="AutoShape 88"/>
          <p:cNvCxnSpPr>
            <a:cxnSpLocks noChangeShapeType="1"/>
            <a:stCxn id="134190" idx="5"/>
            <a:endCxn id="134191" idx="2"/>
          </p:cNvCxnSpPr>
          <p:nvPr/>
        </p:nvCxnSpPr>
        <p:spPr bwMode="auto">
          <a:xfrm>
            <a:off x="5478463" y="2947988"/>
            <a:ext cx="100012" cy="61912"/>
          </a:xfrm>
          <a:prstGeom prst="straightConnector1">
            <a:avLst/>
          </a:prstGeom>
          <a:noFill/>
          <a:ln w="9525">
            <a:solidFill>
              <a:srgbClr val="000000"/>
            </a:solidFill>
            <a:round/>
            <a:headEnd/>
            <a:tailEnd/>
          </a:ln>
          <a:effectLst/>
        </p:spPr>
      </p:cxnSp>
      <p:cxnSp>
        <p:nvCxnSpPr>
          <p:cNvPr id="134233" name="AutoShape 89"/>
          <p:cNvCxnSpPr>
            <a:cxnSpLocks noChangeShapeType="1"/>
            <a:stCxn id="134191" idx="0"/>
            <a:endCxn id="134189" idx="3"/>
          </p:cNvCxnSpPr>
          <p:nvPr/>
        </p:nvCxnSpPr>
        <p:spPr bwMode="auto">
          <a:xfrm flipV="1">
            <a:off x="5616575" y="2706688"/>
            <a:ext cx="42863" cy="265112"/>
          </a:xfrm>
          <a:prstGeom prst="straightConnector1">
            <a:avLst/>
          </a:prstGeom>
          <a:noFill/>
          <a:ln w="9525">
            <a:solidFill>
              <a:srgbClr val="000000"/>
            </a:solidFill>
            <a:round/>
            <a:headEnd/>
            <a:tailEnd/>
          </a:ln>
          <a:effectLst/>
        </p:spPr>
      </p:cxnSp>
      <p:cxnSp>
        <p:nvCxnSpPr>
          <p:cNvPr id="134234" name="AutoShape 90"/>
          <p:cNvCxnSpPr>
            <a:cxnSpLocks noChangeShapeType="1"/>
            <a:stCxn id="134204" idx="1"/>
            <a:endCxn id="134205" idx="4"/>
          </p:cNvCxnSpPr>
          <p:nvPr/>
        </p:nvCxnSpPr>
        <p:spPr bwMode="auto">
          <a:xfrm flipH="1" flipV="1">
            <a:off x="6067425" y="3022600"/>
            <a:ext cx="87313" cy="354013"/>
          </a:xfrm>
          <a:prstGeom prst="straightConnector1">
            <a:avLst/>
          </a:prstGeom>
          <a:noFill/>
          <a:ln w="9525">
            <a:solidFill>
              <a:srgbClr val="000000"/>
            </a:solidFill>
            <a:round/>
            <a:headEnd/>
            <a:tailEnd/>
          </a:ln>
          <a:effectLst/>
        </p:spPr>
      </p:cxnSp>
      <p:cxnSp>
        <p:nvCxnSpPr>
          <p:cNvPr id="134235" name="AutoShape 91"/>
          <p:cNvCxnSpPr>
            <a:cxnSpLocks noChangeShapeType="1"/>
            <a:stCxn id="134207" idx="6"/>
            <a:endCxn id="134208" idx="3"/>
          </p:cNvCxnSpPr>
          <p:nvPr/>
        </p:nvCxnSpPr>
        <p:spPr bwMode="auto">
          <a:xfrm flipV="1">
            <a:off x="6257925" y="3138488"/>
            <a:ext cx="296863" cy="74612"/>
          </a:xfrm>
          <a:prstGeom prst="straightConnector1">
            <a:avLst/>
          </a:prstGeom>
          <a:noFill/>
          <a:ln w="9525">
            <a:solidFill>
              <a:srgbClr val="000000"/>
            </a:solidFill>
            <a:round/>
            <a:headEnd/>
            <a:tailEnd/>
          </a:ln>
          <a:effectLst/>
        </p:spPr>
      </p:cxnSp>
      <p:cxnSp>
        <p:nvCxnSpPr>
          <p:cNvPr id="134236" name="AutoShape 92"/>
          <p:cNvCxnSpPr>
            <a:cxnSpLocks noChangeShapeType="1"/>
            <a:stCxn id="134207" idx="7"/>
            <a:endCxn id="134206" idx="4"/>
          </p:cNvCxnSpPr>
          <p:nvPr/>
        </p:nvCxnSpPr>
        <p:spPr bwMode="auto">
          <a:xfrm flipV="1">
            <a:off x="6246813" y="3092450"/>
            <a:ext cx="11112" cy="93663"/>
          </a:xfrm>
          <a:prstGeom prst="straightConnector1">
            <a:avLst/>
          </a:prstGeom>
          <a:noFill/>
          <a:ln w="9525">
            <a:solidFill>
              <a:srgbClr val="000000"/>
            </a:solidFill>
            <a:round/>
            <a:headEnd/>
            <a:tailEnd/>
          </a:ln>
          <a:effectLst/>
        </p:spPr>
      </p:cxnSp>
      <p:cxnSp>
        <p:nvCxnSpPr>
          <p:cNvPr id="134237" name="AutoShape 93"/>
          <p:cNvCxnSpPr>
            <a:cxnSpLocks noChangeShapeType="1"/>
            <a:stCxn id="134204" idx="0"/>
            <a:endCxn id="134207" idx="4"/>
          </p:cNvCxnSpPr>
          <p:nvPr/>
        </p:nvCxnSpPr>
        <p:spPr bwMode="auto">
          <a:xfrm flipV="1">
            <a:off x="6181725" y="3251200"/>
            <a:ext cx="38100" cy="114300"/>
          </a:xfrm>
          <a:prstGeom prst="straightConnector1">
            <a:avLst/>
          </a:prstGeom>
          <a:noFill/>
          <a:ln w="9525">
            <a:solidFill>
              <a:srgbClr val="000000"/>
            </a:solidFill>
            <a:round/>
            <a:headEnd/>
            <a:tailEnd/>
          </a:ln>
          <a:effectLst/>
        </p:spPr>
      </p:cxnSp>
      <p:cxnSp>
        <p:nvCxnSpPr>
          <p:cNvPr id="134238" name="AutoShape 94"/>
          <p:cNvCxnSpPr>
            <a:cxnSpLocks noChangeShapeType="1"/>
            <a:stCxn id="134201" idx="0"/>
            <a:endCxn id="134204" idx="4"/>
          </p:cNvCxnSpPr>
          <p:nvPr/>
        </p:nvCxnSpPr>
        <p:spPr bwMode="auto">
          <a:xfrm flipV="1">
            <a:off x="6143625" y="3441700"/>
            <a:ext cx="38100" cy="114300"/>
          </a:xfrm>
          <a:prstGeom prst="straightConnector1">
            <a:avLst/>
          </a:prstGeom>
          <a:noFill/>
          <a:ln w="9525">
            <a:solidFill>
              <a:srgbClr val="000000"/>
            </a:solidFill>
            <a:round/>
            <a:headEnd/>
            <a:tailEnd/>
          </a:ln>
          <a:effectLst/>
        </p:spPr>
      </p:cxnSp>
      <p:cxnSp>
        <p:nvCxnSpPr>
          <p:cNvPr id="134239" name="AutoShape 95"/>
          <p:cNvCxnSpPr>
            <a:cxnSpLocks noChangeShapeType="1"/>
            <a:stCxn id="134201" idx="6"/>
            <a:endCxn id="134202" idx="2"/>
          </p:cNvCxnSpPr>
          <p:nvPr/>
        </p:nvCxnSpPr>
        <p:spPr bwMode="auto">
          <a:xfrm flipV="1">
            <a:off x="6181725" y="3543300"/>
            <a:ext cx="88900" cy="50800"/>
          </a:xfrm>
          <a:prstGeom prst="straightConnector1">
            <a:avLst/>
          </a:prstGeom>
          <a:noFill/>
          <a:ln w="9525">
            <a:solidFill>
              <a:srgbClr val="000000"/>
            </a:solidFill>
            <a:round/>
            <a:headEnd/>
            <a:tailEnd/>
          </a:ln>
          <a:effectLst/>
        </p:spPr>
      </p:cxnSp>
      <p:cxnSp>
        <p:nvCxnSpPr>
          <p:cNvPr id="134240" name="AutoShape 96"/>
          <p:cNvCxnSpPr>
            <a:cxnSpLocks noChangeShapeType="1"/>
            <a:stCxn id="134202" idx="6"/>
            <a:endCxn id="134203" idx="2"/>
          </p:cNvCxnSpPr>
          <p:nvPr/>
        </p:nvCxnSpPr>
        <p:spPr bwMode="auto">
          <a:xfrm flipV="1">
            <a:off x="6346825" y="3473450"/>
            <a:ext cx="285750" cy="69850"/>
          </a:xfrm>
          <a:prstGeom prst="straightConnector1">
            <a:avLst/>
          </a:prstGeom>
          <a:noFill/>
          <a:ln w="9525">
            <a:solidFill>
              <a:srgbClr val="000000"/>
            </a:solidFill>
            <a:round/>
            <a:headEnd/>
            <a:tailEnd/>
          </a:ln>
          <a:effectLst/>
        </p:spPr>
      </p:cxnSp>
      <p:cxnSp>
        <p:nvCxnSpPr>
          <p:cNvPr id="134241" name="AutoShape 97"/>
          <p:cNvCxnSpPr>
            <a:cxnSpLocks noChangeShapeType="1"/>
            <a:stCxn id="134200" idx="7"/>
            <a:endCxn id="134201" idx="4"/>
          </p:cNvCxnSpPr>
          <p:nvPr/>
        </p:nvCxnSpPr>
        <p:spPr bwMode="auto">
          <a:xfrm flipV="1">
            <a:off x="5713413" y="3632200"/>
            <a:ext cx="430212" cy="392113"/>
          </a:xfrm>
          <a:prstGeom prst="straightConnector1">
            <a:avLst/>
          </a:prstGeom>
          <a:noFill/>
          <a:ln w="9525">
            <a:solidFill>
              <a:srgbClr val="000000"/>
            </a:solidFill>
            <a:round/>
            <a:headEnd/>
            <a:tailEnd/>
          </a:ln>
          <a:effectLst/>
        </p:spPr>
      </p:cxnSp>
      <p:cxnSp>
        <p:nvCxnSpPr>
          <p:cNvPr id="134242" name="AutoShape 98"/>
          <p:cNvCxnSpPr>
            <a:cxnSpLocks noChangeShapeType="1"/>
            <a:stCxn id="134200" idx="0"/>
            <a:endCxn id="134194" idx="4"/>
          </p:cNvCxnSpPr>
          <p:nvPr/>
        </p:nvCxnSpPr>
        <p:spPr bwMode="auto">
          <a:xfrm flipH="1" flipV="1">
            <a:off x="5641975" y="3854450"/>
            <a:ext cx="44450" cy="158750"/>
          </a:xfrm>
          <a:prstGeom prst="straightConnector1">
            <a:avLst/>
          </a:prstGeom>
          <a:noFill/>
          <a:ln w="9525">
            <a:solidFill>
              <a:srgbClr val="000000"/>
            </a:solidFill>
            <a:round/>
            <a:headEnd/>
            <a:tailEnd/>
          </a:ln>
          <a:effectLst/>
        </p:spPr>
      </p:cxnSp>
      <p:cxnSp>
        <p:nvCxnSpPr>
          <p:cNvPr id="134243" name="AutoShape 99"/>
          <p:cNvCxnSpPr>
            <a:cxnSpLocks noChangeShapeType="1"/>
            <a:stCxn id="134209" idx="0"/>
            <a:endCxn id="134200" idx="4"/>
          </p:cNvCxnSpPr>
          <p:nvPr/>
        </p:nvCxnSpPr>
        <p:spPr bwMode="auto">
          <a:xfrm flipV="1">
            <a:off x="5610225" y="4089400"/>
            <a:ext cx="76200" cy="304800"/>
          </a:xfrm>
          <a:prstGeom prst="straightConnector1">
            <a:avLst/>
          </a:prstGeom>
          <a:noFill/>
          <a:ln w="9525">
            <a:solidFill>
              <a:srgbClr val="000000"/>
            </a:solidFill>
            <a:round/>
            <a:headEnd/>
            <a:tailEnd/>
          </a:ln>
          <a:effectLst/>
        </p:spPr>
      </p:cxnSp>
      <p:cxnSp>
        <p:nvCxnSpPr>
          <p:cNvPr id="134244" name="AutoShape 100"/>
          <p:cNvCxnSpPr>
            <a:cxnSpLocks noChangeShapeType="1"/>
            <a:stCxn id="134210" idx="1"/>
            <a:endCxn id="134209" idx="6"/>
          </p:cNvCxnSpPr>
          <p:nvPr/>
        </p:nvCxnSpPr>
        <p:spPr bwMode="auto">
          <a:xfrm flipH="1" flipV="1">
            <a:off x="5648325" y="4432300"/>
            <a:ext cx="347663" cy="176213"/>
          </a:xfrm>
          <a:prstGeom prst="straightConnector1">
            <a:avLst/>
          </a:prstGeom>
          <a:noFill/>
          <a:ln w="9525">
            <a:solidFill>
              <a:srgbClr val="000000"/>
            </a:solidFill>
            <a:round/>
            <a:headEnd/>
            <a:tailEnd/>
          </a:ln>
          <a:effectLst/>
        </p:spPr>
      </p:cxnSp>
      <p:cxnSp>
        <p:nvCxnSpPr>
          <p:cNvPr id="134245" name="AutoShape 101"/>
          <p:cNvCxnSpPr>
            <a:cxnSpLocks noChangeShapeType="1"/>
            <a:stCxn id="134220" idx="1"/>
            <a:endCxn id="134210" idx="6"/>
          </p:cNvCxnSpPr>
          <p:nvPr/>
        </p:nvCxnSpPr>
        <p:spPr bwMode="auto">
          <a:xfrm flipH="1" flipV="1">
            <a:off x="6061075" y="4635500"/>
            <a:ext cx="392113" cy="233363"/>
          </a:xfrm>
          <a:prstGeom prst="straightConnector1">
            <a:avLst/>
          </a:prstGeom>
          <a:noFill/>
          <a:ln w="9525">
            <a:solidFill>
              <a:srgbClr val="000000"/>
            </a:solidFill>
            <a:round/>
            <a:headEnd/>
            <a:tailEnd/>
          </a:ln>
          <a:effectLst/>
        </p:spPr>
      </p:cxnSp>
      <p:cxnSp>
        <p:nvCxnSpPr>
          <p:cNvPr id="134246" name="AutoShape 102"/>
          <p:cNvCxnSpPr>
            <a:cxnSpLocks noChangeShapeType="1"/>
            <a:stCxn id="134211" idx="6"/>
            <a:endCxn id="134209" idx="2"/>
          </p:cNvCxnSpPr>
          <p:nvPr/>
        </p:nvCxnSpPr>
        <p:spPr bwMode="auto">
          <a:xfrm flipV="1">
            <a:off x="5356225" y="4432300"/>
            <a:ext cx="215900" cy="133350"/>
          </a:xfrm>
          <a:prstGeom prst="straightConnector1">
            <a:avLst/>
          </a:prstGeom>
          <a:noFill/>
          <a:ln w="9525">
            <a:solidFill>
              <a:srgbClr val="000000"/>
            </a:solidFill>
            <a:round/>
            <a:headEnd/>
            <a:tailEnd/>
          </a:ln>
          <a:effectLst/>
        </p:spPr>
      </p:cxnSp>
      <p:cxnSp>
        <p:nvCxnSpPr>
          <p:cNvPr id="134247" name="AutoShape 103"/>
          <p:cNvCxnSpPr>
            <a:cxnSpLocks noChangeShapeType="1"/>
            <a:stCxn id="134219" idx="1"/>
            <a:endCxn id="134210" idx="5"/>
          </p:cNvCxnSpPr>
          <p:nvPr/>
        </p:nvCxnSpPr>
        <p:spPr bwMode="auto">
          <a:xfrm flipH="1" flipV="1">
            <a:off x="6049963" y="4662488"/>
            <a:ext cx="174625" cy="225425"/>
          </a:xfrm>
          <a:prstGeom prst="straightConnector1">
            <a:avLst/>
          </a:prstGeom>
          <a:noFill/>
          <a:ln w="9525">
            <a:solidFill>
              <a:srgbClr val="000000"/>
            </a:solidFill>
            <a:round/>
            <a:headEnd/>
            <a:tailEnd/>
          </a:ln>
          <a:effectLst/>
        </p:spPr>
      </p:cxnSp>
      <p:cxnSp>
        <p:nvCxnSpPr>
          <p:cNvPr id="134248" name="AutoShape 104"/>
          <p:cNvCxnSpPr>
            <a:cxnSpLocks noChangeShapeType="1"/>
            <a:stCxn id="134218" idx="1"/>
            <a:endCxn id="134210" idx="4"/>
          </p:cNvCxnSpPr>
          <p:nvPr/>
        </p:nvCxnSpPr>
        <p:spPr bwMode="auto">
          <a:xfrm flipH="1" flipV="1">
            <a:off x="6022975" y="4673600"/>
            <a:ext cx="119063" cy="296863"/>
          </a:xfrm>
          <a:prstGeom prst="straightConnector1">
            <a:avLst/>
          </a:prstGeom>
          <a:noFill/>
          <a:ln w="9525">
            <a:solidFill>
              <a:srgbClr val="000000"/>
            </a:solidFill>
            <a:round/>
            <a:headEnd/>
            <a:tailEnd/>
          </a:ln>
          <a:effectLst/>
        </p:spPr>
      </p:cxnSp>
      <p:cxnSp>
        <p:nvCxnSpPr>
          <p:cNvPr id="134249" name="AutoShape 105"/>
          <p:cNvCxnSpPr>
            <a:cxnSpLocks noChangeShapeType="1"/>
            <a:stCxn id="134215" idx="7"/>
            <a:endCxn id="134210" idx="3"/>
          </p:cNvCxnSpPr>
          <p:nvPr/>
        </p:nvCxnSpPr>
        <p:spPr bwMode="auto">
          <a:xfrm flipV="1">
            <a:off x="5834063" y="4662488"/>
            <a:ext cx="161925" cy="219075"/>
          </a:xfrm>
          <a:prstGeom prst="straightConnector1">
            <a:avLst/>
          </a:prstGeom>
          <a:noFill/>
          <a:ln w="9525">
            <a:solidFill>
              <a:srgbClr val="000000"/>
            </a:solidFill>
            <a:round/>
            <a:headEnd/>
            <a:tailEnd/>
          </a:ln>
          <a:effectLst/>
        </p:spPr>
      </p:cxnSp>
      <p:cxnSp>
        <p:nvCxnSpPr>
          <p:cNvPr id="134250" name="AutoShape 106"/>
          <p:cNvCxnSpPr>
            <a:cxnSpLocks noChangeShapeType="1"/>
            <a:stCxn id="134216" idx="1"/>
            <a:endCxn id="134215" idx="5"/>
          </p:cNvCxnSpPr>
          <p:nvPr/>
        </p:nvCxnSpPr>
        <p:spPr bwMode="auto">
          <a:xfrm flipH="1" flipV="1">
            <a:off x="5834063" y="4935538"/>
            <a:ext cx="79375" cy="123825"/>
          </a:xfrm>
          <a:prstGeom prst="straightConnector1">
            <a:avLst/>
          </a:prstGeom>
          <a:noFill/>
          <a:ln w="9525">
            <a:solidFill>
              <a:srgbClr val="000000"/>
            </a:solidFill>
            <a:round/>
            <a:headEnd/>
            <a:tailEnd/>
          </a:ln>
          <a:effectLst/>
        </p:spPr>
      </p:cxnSp>
      <p:cxnSp>
        <p:nvCxnSpPr>
          <p:cNvPr id="134251" name="AutoShape 107"/>
          <p:cNvCxnSpPr>
            <a:cxnSpLocks noChangeShapeType="1"/>
            <a:stCxn id="134217" idx="0"/>
            <a:endCxn id="134215" idx="3"/>
          </p:cNvCxnSpPr>
          <p:nvPr/>
        </p:nvCxnSpPr>
        <p:spPr bwMode="auto">
          <a:xfrm flipV="1">
            <a:off x="5699125" y="4935538"/>
            <a:ext cx="80963" cy="169862"/>
          </a:xfrm>
          <a:prstGeom prst="straightConnector1">
            <a:avLst/>
          </a:prstGeom>
          <a:noFill/>
          <a:ln w="9525">
            <a:solidFill>
              <a:srgbClr val="000000"/>
            </a:solidFill>
            <a:round/>
            <a:headEnd/>
            <a:tailEnd/>
          </a:ln>
          <a:effectLst/>
        </p:spPr>
      </p:cxnSp>
      <p:cxnSp>
        <p:nvCxnSpPr>
          <p:cNvPr id="134252" name="AutoShape 108"/>
          <p:cNvCxnSpPr>
            <a:cxnSpLocks noChangeShapeType="1"/>
            <a:stCxn id="134214" idx="6"/>
            <a:endCxn id="134211" idx="3"/>
          </p:cNvCxnSpPr>
          <p:nvPr/>
        </p:nvCxnSpPr>
        <p:spPr bwMode="auto">
          <a:xfrm flipV="1">
            <a:off x="4835525" y="4592638"/>
            <a:ext cx="455613" cy="68262"/>
          </a:xfrm>
          <a:prstGeom prst="straightConnector1">
            <a:avLst/>
          </a:prstGeom>
          <a:noFill/>
          <a:ln w="9525">
            <a:solidFill>
              <a:srgbClr val="000000"/>
            </a:solidFill>
            <a:round/>
            <a:headEnd/>
            <a:tailEnd/>
          </a:ln>
          <a:effectLst/>
        </p:spPr>
      </p:cxnSp>
      <p:cxnSp>
        <p:nvCxnSpPr>
          <p:cNvPr id="134253" name="AutoShape 109"/>
          <p:cNvCxnSpPr>
            <a:cxnSpLocks noChangeShapeType="1"/>
            <a:stCxn id="134213" idx="7"/>
            <a:endCxn id="134211" idx="3"/>
          </p:cNvCxnSpPr>
          <p:nvPr/>
        </p:nvCxnSpPr>
        <p:spPr bwMode="auto">
          <a:xfrm flipV="1">
            <a:off x="5160963" y="4592638"/>
            <a:ext cx="130175" cy="174625"/>
          </a:xfrm>
          <a:prstGeom prst="straightConnector1">
            <a:avLst/>
          </a:prstGeom>
          <a:noFill/>
          <a:ln w="9525">
            <a:solidFill>
              <a:srgbClr val="000000"/>
            </a:solidFill>
            <a:round/>
            <a:headEnd/>
            <a:tailEnd/>
          </a:ln>
          <a:effectLst/>
        </p:spPr>
      </p:cxnSp>
      <p:cxnSp>
        <p:nvCxnSpPr>
          <p:cNvPr id="134254" name="AutoShape 110"/>
          <p:cNvCxnSpPr>
            <a:cxnSpLocks noChangeShapeType="1"/>
            <a:stCxn id="134212" idx="1"/>
            <a:endCxn id="134211" idx="4"/>
          </p:cNvCxnSpPr>
          <p:nvPr/>
        </p:nvCxnSpPr>
        <p:spPr bwMode="auto">
          <a:xfrm flipH="1" flipV="1">
            <a:off x="5318125" y="4603750"/>
            <a:ext cx="131763" cy="112713"/>
          </a:xfrm>
          <a:prstGeom prst="straightConnector1">
            <a:avLst/>
          </a:prstGeom>
          <a:noFill/>
          <a:ln w="9525">
            <a:solidFill>
              <a:srgbClr val="000000"/>
            </a:solidFill>
            <a:round/>
            <a:headEnd/>
            <a:tailEnd/>
          </a:ln>
          <a:effectLst/>
        </p:spPr>
      </p:cxnSp>
      <p:sp>
        <p:nvSpPr>
          <p:cNvPr id="134255" name="AutoShape 111"/>
          <p:cNvSpPr>
            <a:spLocks noChangeArrowheads="1"/>
          </p:cNvSpPr>
          <p:nvPr/>
        </p:nvSpPr>
        <p:spPr bwMode="auto">
          <a:xfrm>
            <a:off x="2743200" y="5562600"/>
            <a:ext cx="3505200" cy="609600"/>
          </a:xfrm>
          <a:prstGeom prst="rightArrow">
            <a:avLst>
              <a:gd name="adj1" fmla="val 50000"/>
              <a:gd name="adj2" fmla="val 143750"/>
            </a:avLst>
          </a:prstGeom>
          <a:solidFill>
            <a:schemeClr val="accent1"/>
          </a:solidFill>
          <a:ln w="9525">
            <a:solidFill>
              <a:schemeClr val="tx1"/>
            </a:solidFill>
            <a:miter lim="800000"/>
            <a:headEnd/>
            <a:tailEnd/>
          </a:ln>
          <a:effectLst/>
        </p:spPr>
        <p:txBody>
          <a:bodyPr wrap="none" anchor="ctr"/>
          <a:lstStyle/>
          <a:p>
            <a:pPr algn="ctr"/>
            <a:r>
              <a:rPr lang="en-US"/>
              <a:t>transformation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Date Placeholder 3"/>
          <p:cNvSpPr>
            <a:spLocks noGrp="1"/>
          </p:cNvSpPr>
          <p:nvPr>
            <p:ph type="dt" sz="half" idx="10"/>
          </p:nvPr>
        </p:nvSpPr>
        <p:spPr/>
        <p:txBody>
          <a:bodyPr/>
          <a:lstStyle/>
          <a:p>
            <a:r>
              <a:rPr lang="en-US"/>
              <a:t>L23</a:t>
            </a:r>
          </a:p>
        </p:txBody>
      </p:sp>
      <p:sp>
        <p:nvSpPr>
          <p:cNvPr id="182" name="Slide Number Placeholder 5"/>
          <p:cNvSpPr>
            <a:spLocks noGrp="1"/>
          </p:cNvSpPr>
          <p:nvPr>
            <p:ph type="sldNum" sz="quarter" idx="12"/>
          </p:nvPr>
        </p:nvSpPr>
        <p:spPr/>
        <p:txBody>
          <a:bodyPr/>
          <a:lstStyle/>
          <a:p>
            <a:fld id="{5764EF4F-402F-47F1-AAAC-842738DA516C}" type="slidenum">
              <a:rPr lang="en-US"/>
              <a:pPr/>
              <a:t>45</a:t>
            </a:fld>
            <a:endParaRPr lang="en-US"/>
          </a:p>
        </p:txBody>
      </p:sp>
      <p:sp>
        <p:nvSpPr>
          <p:cNvPr id="135170" name="Rectangle 2"/>
          <p:cNvSpPr>
            <a:spLocks noGrp="1" noChangeArrowheads="1"/>
          </p:cNvSpPr>
          <p:nvPr>
            <p:ph type="title"/>
          </p:nvPr>
        </p:nvSpPr>
        <p:spPr/>
        <p:txBody>
          <a:bodyPr/>
          <a:lstStyle/>
          <a:p>
            <a:pPr algn="ctr"/>
            <a:r>
              <a:rPr lang="en-US"/>
              <a:t>Trees</a:t>
            </a:r>
          </a:p>
        </p:txBody>
      </p:sp>
      <p:sp>
        <p:nvSpPr>
          <p:cNvPr id="135171" name="Rectangle 3" descr="Rectangle: Click to edit Master text styles&#10;Second level&#10;Third level&#10;Fourth level&#10;Fifth level"/>
          <p:cNvSpPr>
            <a:spLocks noGrp="1" noChangeArrowheads="1"/>
          </p:cNvSpPr>
          <p:nvPr>
            <p:ph type="body" idx="1"/>
          </p:nvPr>
        </p:nvSpPr>
        <p:spPr>
          <a:xfrm>
            <a:off x="609600" y="1600200"/>
            <a:ext cx="8229600" cy="5029200"/>
          </a:xfrm>
        </p:spPr>
        <p:txBody>
          <a:bodyPr/>
          <a:lstStyle/>
          <a:p>
            <a:pPr>
              <a:lnSpc>
                <a:spcPct val="90000"/>
              </a:lnSpc>
              <a:buFont typeface="Wingdings" pitchFamily="2" charset="2"/>
              <a:buNone/>
            </a:pPr>
            <a:r>
              <a:rPr lang="en-US"/>
              <a:t>A very important type of graph in CS is called a </a:t>
            </a:r>
            <a:r>
              <a:rPr lang="en-US" i="1"/>
              <a:t>tree</a:t>
            </a:r>
            <a:r>
              <a:rPr lang="en-US"/>
              <a:t>:</a:t>
            </a:r>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endParaRPr lang="en-US"/>
          </a:p>
          <a:p>
            <a:pPr>
              <a:lnSpc>
                <a:spcPct val="90000"/>
              </a:lnSpc>
              <a:buFont typeface="Wingdings" pitchFamily="2" charset="2"/>
              <a:buNone/>
            </a:pPr>
            <a:r>
              <a:rPr lang="en-US"/>
              <a:t>Real 							Abstract</a:t>
            </a:r>
          </a:p>
          <a:p>
            <a:pPr>
              <a:lnSpc>
                <a:spcPct val="90000"/>
              </a:lnSpc>
              <a:buFont typeface="Wingdings" pitchFamily="2" charset="2"/>
              <a:buNone/>
            </a:pPr>
            <a:r>
              <a:rPr lang="en-US"/>
              <a:t>Tree							   Tree</a:t>
            </a:r>
          </a:p>
        </p:txBody>
      </p:sp>
      <p:pic>
        <p:nvPicPr>
          <p:cNvPr id="135172" name="Picture 4" descr="tree"/>
          <p:cNvPicPr>
            <a:picLocks noChangeAspect="1" noChangeArrowheads="1"/>
          </p:cNvPicPr>
          <p:nvPr/>
        </p:nvPicPr>
        <p:blipFill>
          <a:blip r:embed="rId2" cstate="print"/>
          <a:srcRect/>
          <a:stretch>
            <a:fillRect/>
          </a:stretch>
        </p:blipFill>
        <p:spPr bwMode="auto">
          <a:xfrm>
            <a:off x="228600" y="2641600"/>
            <a:ext cx="2143125" cy="2514600"/>
          </a:xfrm>
          <a:prstGeom prst="rect">
            <a:avLst/>
          </a:prstGeom>
          <a:noFill/>
        </p:spPr>
      </p:pic>
      <p:pic>
        <p:nvPicPr>
          <p:cNvPr id="135173" name="Picture 5" descr="tree"/>
          <p:cNvPicPr>
            <a:picLocks noChangeAspect="1" noChangeArrowheads="1"/>
          </p:cNvPicPr>
          <p:nvPr/>
        </p:nvPicPr>
        <p:blipFill>
          <a:blip r:embed="rId2" cstate="print"/>
          <a:srcRect/>
          <a:stretch>
            <a:fillRect/>
          </a:stretch>
        </p:blipFill>
        <p:spPr bwMode="auto">
          <a:xfrm>
            <a:off x="2362200" y="2641600"/>
            <a:ext cx="2143125" cy="2514600"/>
          </a:xfrm>
          <a:prstGeom prst="rect">
            <a:avLst/>
          </a:prstGeom>
          <a:noFill/>
        </p:spPr>
      </p:pic>
      <p:sp>
        <p:nvSpPr>
          <p:cNvPr id="135174" name="Oval 6"/>
          <p:cNvSpPr>
            <a:spLocks noChangeArrowheads="1"/>
          </p:cNvSpPr>
          <p:nvPr/>
        </p:nvSpPr>
        <p:spPr bwMode="auto">
          <a:xfrm>
            <a:off x="23717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75" name="Oval 7"/>
          <p:cNvSpPr>
            <a:spLocks noChangeArrowheads="1"/>
          </p:cNvSpPr>
          <p:nvPr/>
        </p:nvSpPr>
        <p:spPr bwMode="auto">
          <a:xfrm>
            <a:off x="26257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76" name="Oval 8"/>
          <p:cNvSpPr>
            <a:spLocks noChangeArrowheads="1"/>
          </p:cNvSpPr>
          <p:nvPr/>
        </p:nvSpPr>
        <p:spPr bwMode="auto">
          <a:xfrm>
            <a:off x="28606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77" name="Oval 9"/>
          <p:cNvSpPr>
            <a:spLocks noChangeArrowheads="1"/>
          </p:cNvSpPr>
          <p:nvPr/>
        </p:nvSpPr>
        <p:spPr bwMode="auto">
          <a:xfrm>
            <a:off x="34385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78" name="Oval 10"/>
          <p:cNvSpPr>
            <a:spLocks noChangeArrowheads="1"/>
          </p:cNvSpPr>
          <p:nvPr/>
        </p:nvSpPr>
        <p:spPr bwMode="auto">
          <a:xfrm>
            <a:off x="32035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79" name="Oval 11"/>
          <p:cNvSpPr>
            <a:spLocks noChangeArrowheads="1"/>
          </p:cNvSpPr>
          <p:nvPr/>
        </p:nvSpPr>
        <p:spPr bwMode="auto">
          <a:xfrm>
            <a:off x="33686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0" name="Oval 12"/>
          <p:cNvSpPr>
            <a:spLocks noChangeArrowheads="1"/>
          </p:cNvSpPr>
          <p:nvPr/>
        </p:nvSpPr>
        <p:spPr bwMode="auto">
          <a:xfrm>
            <a:off x="27400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1" name="Oval 13"/>
          <p:cNvSpPr>
            <a:spLocks noChangeArrowheads="1"/>
          </p:cNvSpPr>
          <p:nvPr/>
        </p:nvSpPr>
        <p:spPr bwMode="auto">
          <a:xfrm>
            <a:off x="29114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2" name="Oval 14"/>
          <p:cNvSpPr>
            <a:spLocks noChangeArrowheads="1"/>
          </p:cNvSpPr>
          <p:nvPr/>
        </p:nvSpPr>
        <p:spPr bwMode="auto">
          <a:xfrm>
            <a:off x="33940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3" name="Oval 15"/>
          <p:cNvSpPr>
            <a:spLocks noChangeArrowheads="1"/>
          </p:cNvSpPr>
          <p:nvPr/>
        </p:nvSpPr>
        <p:spPr bwMode="auto">
          <a:xfrm>
            <a:off x="36671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4" name="Oval 16"/>
          <p:cNvSpPr>
            <a:spLocks noChangeArrowheads="1"/>
          </p:cNvSpPr>
          <p:nvPr/>
        </p:nvSpPr>
        <p:spPr bwMode="auto">
          <a:xfrm>
            <a:off x="37433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5" name="Oval 17"/>
          <p:cNvSpPr>
            <a:spLocks noChangeArrowheads="1"/>
          </p:cNvSpPr>
          <p:nvPr/>
        </p:nvSpPr>
        <p:spPr bwMode="auto">
          <a:xfrm>
            <a:off x="35909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6" name="Oval 18"/>
          <p:cNvSpPr>
            <a:spLocks noChangeArrowheads="1"/>
          </p:cNvSpPr>
          <p:nvPr/>
        </p:nvSpPr>
        <p:spPr bwMode="auto">
          <a:xfrm>
            <a:off x="35083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7" name="Oval 19"/>
          <p:cNvSpPr>
            <a:spLocks noChangeArrowheads="1"/>
          </p:cNvSpPr>
          <p:nvPr/>
        </p:nvSpPr>
        <p:spPr bwMode="auto">
          <a:xfrm>
            <a:off x="28289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8" name="Oval 20"/>
          <p:cNvSpPr>
            <a:spLocks noChangeArrowheads="1"/>
          </p:cNvSpPr>
          <p:nvPr/>
        </p:nvSpPr>
        <p:spPr bwMode="auto">
          <a:xfrm>
            <a:off x="34385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89" name="Oval 21"/>
          <p:cNvSpPr>
            <a:spLocks noChangeArrowheads="1"/>
          </p:cNvSpPr>
          <p:nvPr/>
        </p:nvSpPr>
        <p:spPr bwMode="auto">
          <a:xfrm>
            <a:off x="38957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0" name="Oval 22"/>
          <p:cNvSpPr>
            <a:spLocks noChangeArrowheads="1"/>
          </p:cNvSpPr>
          <p:nvPr/>
        </p:nvSpPr>
        <p:spPr bwMode="auto">
          <a:xfrm>
            <a:off x="40608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1" name="Oval 23"/>
          <p:cNvSpPr>
            <a:spLocks noChangeArrowheads="1"/>
          </p:cNvSpPr>
          <p:nvPr/>
        </p:nvSpPr>
        <p:spPr bwMode="auto">
          <a:xfrm>
            <a:off x="44227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2" name="Oval 24"/>
          <p:cNvSpPr>
            <a:spLocks noChangeArrowheads="1"/>
          </p:cNvSpPr>
          <p:nvPr/>
        </p:nvSpPr>
        <p:spPr bwMode="auto">
          <a:xfrm>
            <a:off x="39338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3" name="Oval 25"/>
          <p:cNvSpPr>
            <a:spLocks noChangeArrowheads="1"/>
          </p:cNvSpPr>
          <p:nvPr/>
        </p:nvSpPr>
        <p:spPr bwMode="auto">
          <a:xfrm>
            <a:off x="38195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4" name="Oval 26"/>
          <p:cNvSpPr>
            <a:spLocks noChangeArrowheads="1"/>
          </p:cNvSpPr>
          <p:nvPr/>
        </p:nvSpPr>
        <p:spPr bwMode="auto">
          <a:xfrm>
            <a:off x="40100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5" name="Oval 27"/>
          <p:cNvSpPr>
            <a:spLocks noChangeArrowheads="1"/>
          </p:cNvSpPr>
          <p:nvPr/>
        </p:nvSpPr>
        <p:spPr bwMode="auto">
          <a:xfrm>
            <a:off x="39719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6" name="Oval 28"/>
          <p:cNvSpPr>
            <a:spLocks noChangeArrowheads="1"/>
          </p:cNvSpPr>
          <p:nvPr/>
        </p:nvSpPr>
        <p:spPr bwMode="auto">
          <a:xfrm>
            <a:off x="43338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7" name="Oval 29"/>
          <p:cNvSpPr>
            <a:spLocks noChangeArrowheads="1"/>
          </p:cNvSpPr>
          <p:nvPr/>
        </p:nvSpPr>
        <p:spPr bwMode="auto">
          <a:xfrm>
            <a:off x="33623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8" name="Oval 30"/>
          <p:cNvSpPr>
            <a:spLocks noChangeArrowheads="1"/>
          </p:cNvSpPr>
          <p:nvPr/>
        </p:nvSpPr>
        <p:spPr bwMode="auto">
          <a:xfrm>
            <a:off x="37750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199" name="Oval 31"/>
          <p:cNvSpPr>
            <a:spLocks noChangeArrowheads="1"/>
          </p:cNvSpPr>
          <p:nvPr/>
        </p:nvSpPr>
        <p:spPr bwMode="auto">
          <a:xfrm>
            <a:off x="30702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0" name="Oval 32"/>
          <p:cNvSpPr>
            <a:spLocks noChangeArrowheads="1"/>
          </p:cNvSpPr>
          <p:nvPr/>
        </p:nvSpPr>
        <p:spPr bwMode="auto">
          <a:xfrm>
            <a:off x="32289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1" name="Oval 33"/>
          <p:cNvSpPr>
            <a:spLocks noChangeArrowheads="1"/>
          </p:cNvSpPr>
          <p:nvPr/>
        </p:nvSpPr>
        <p:spPr bwMode="auto">
          <a:xfrm>
            <a:off x="28860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2" name="Oval 34"/>
          <p:cNvSpPr>
            <a:spLocks noChangeArrowheads="1"/>
          </p:cNvSpPr>
          <p:nvPr/>
        </p:nvSpPr>
        <p:spPr bwMode="auto">
          <a:xfrm>
            <a:off x="25495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3" name="Oval 35"/>
          <p:cNvSpPr>
            <a:spLocks noChangeArrowheads="1"/>
          </p:cNvSpPr>
          <p:nvPr/>
        </p:nvSpPr>
        <p:spPr bwMode="auto">
          <a:xfrm>
            <a:off x="35591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4" name="Oval 36"/>
          <p:cNvSpPr>
            <a:spLocks noChangeArrowheads="1"/>
          </p:cNvSpPr>
          <p:nvPr/>
        </p:nvSpPr>
        <p:spPr bwMode="auto">
          <a:xfrm>
            <a:off x="36925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5" name="Oval 37"/>
          <p:cNvSpPr>
            <a:spLocks noChangeArrowheads="1"/>
          </p:cNvSpPr>
          <p:nvPr/>
        </p:nvSpPr>
        <p:spPr bwMode="auto">
          <a:xfrm>
            <a:off x="34512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6" name="Oval 38"/>
          <p:cNvSpPr>
            <a:spLocks noChangeArrowheads="1"/>
          </p:cNvSpPr>
          <p:nvPr/>
        </p:nvSpPr>
        <p:spPr bwMode="auto">
          <a:xfrm>
            <a:off x="39211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7" name="Oval 39"/>
          <p:cNvSpPr>
            <a:spLocks noChangeArrowheads="1"/>
          </p:cNvSpPr>
          <p:nvPr/>
        </p:nvSpPr>
        <p:spPr bwMode="auto">
          <a:xfrm>
            <a:off x="40036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08" name="Oval 40"/>
          <p:cNvSpPr>
            <a:spLocks noChangeArrowheads="1"/>
          </p:cNvSpPr>
          <p:nvPr/>
        </p:nvSpPr>
        <p:spPr bwMode="auto">
          <a:xfrm>
            <a:off x="42322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pic>
        <p:nvPicPr>
          <p:cNvPr id="135209" name="Picture 41" descr="tree"/>
          <p:cNvPicPr>
            <a:picLocks noChangeAspect="1" noChangeArrowheads="1"/>
          </p:cNvPicPr>
          <p:nvPr/>
        </p:nvPicPr>
        <p:blipFill>
          <a:blip r:embed="rId2" cstate="print"/>
          <a:srcRect/>
          <a:stretch>
            <a:fillRect/>
          </a:stretch>
        </p:blipFill>
        <p:spPr bwMode="auto">
          <a:xfrm>
            <a:off x="4572000" y="2641600"/>
            <a:ext cx="2143125" cy="2514600"/>
          </a:xfrm>
          <a:prstGeom prst="rect">
            <a:avLst/>
          </a:prstGeom>
          <a:noFill/>
        </p:spPr>
      </p:pic>
      <p:sp>
        <p:nvSpPr>
          <p:cNvPr id="135210" name="Oval 42"/>
          <p:cNvSpPr>
            <a:spLocks noChangeArrowheads="1"/>
          </p:cNvSpPr>
          <p:nvPr/>
        </p:nvSpPr>
        <p:spPr bwMode="auto">
          <a:xfrm>
            <a:off x="45815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1" name="Oval 43"/>
          <p:cNvSpPr>
            <a:spLocks noChangeArrowheads="1"/>
          </p:cNvSpPr>
          <p:nvPr/>
        </p:nvSpPr>
        <p:spPr bwMode="auto">
          <a:xfrm>
            <a:off x="48355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2" name="Oval 44"/>
          <p:cNvSpPr>
            <a:spLocks noChangeArrowheads="1"/>
          </p:cNvSpPr>
          <p:nvPr/>
        </p:nvSpPr>
        <p:spPr bwMode="auto">
          <a:xfrm>
            <a:off x="50704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3" name="Oval 45"/>
          <p:cNvSpPr>
            <a:spLocks noChangeArrowheads="1"/>
          </p:cNvSpPr>
          <p:nvPr/>
        </p:nvSpPr>
        <p:spPr bwMode="auto">
          <a:xfrm>
            <a:off x="56483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4" name="Oval 46"/>
          <p:cNvSpPr>
            <a:spLocks noChangeArrowheads="1"/>
          </p:cNvSpPr>
          <p:nvPr/>
        </p:nvSpPr>
        <p:spPr bwMode="auto">
          <a:xfrm>
            <a:off x="54133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5" name="Oval 47"/>
          <p:cNvSpPr>
            <a:spLocks noChangeArrowheads="1"/>
          </p:cNvSpPr>
          <p:nvPr/>
        </p:nvSpPr>
        <p:spPr bwMode="auto">
          <a:xfrm>
            <a:off x="55784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6" name="Oval 48"/>
          <p:cNvSpPr>
            <a:spLocks noChangeArrowheads="1"/>
          </p:cNvSpPr>
          <p:nvPr/>
        </p:nvSpPr>
        <p:spPr bwMode="auto">
          <a:xfrm>
            <a:off x="49498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7" name="Oval 49"/>
          <p:cNvSpPr>
            <a:spLocks noChangeArrowheads="1"/>
          </p:cNvSpPr>
          <p:nvPr/>
        </p:nvSpPr>
        <p:spPr bwMode="auto">
          <a:xfrm>
            <a:off x="51212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8" name="Oval 50"/>
          <p:cNvSpPr>
            <a:spLocks noChangeArrowheads="1"/>
          </p:cNvSpPr>
          <p:nvPr/>
        </p:nvSpPr>
        <p:spPr bwMode="auto">
          <a:xfrm>
            <a:off x="56038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19" name="Oval 51"/>
          <p:cNvSpPr>
            <a:spLocks noChangeArrowheads="1"/>
          </p:cNvSpPr>
          <p:nvPr/>
        </p:nvSpPr>
        <p:spPr bwMode="auto">
          <a:xfrm>
            <a:off x="58769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0" name="Oval 52"/>
          <p:cNvSpPr>
            <a:spLocks noChangeArrowheads="1"/>
          </p:cNvSpPr>
          <p:nvPr/>
        </p:nvSpPr>
        <p:spPr bwMode="auto">
          <a:xfrm>
            <a:off x="59531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1" name="Oval 53"/>
          <p:cNvSpPr>
            <a:spLocks noChangeArrowheads="1"/>
          </p:cNvSpPr>
          <p:nvPr/>
        </p:nvSpPr>
        <p:spPr bwMode="auto">
          <a:xfrm>
            <a:off x="58007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2" name="Oval 54"/>
          <p:cNvSpPr>
            <a:spLocks noChangeArrowheads="1"/>
          </p:cNvSpPr>
          <p:nvPr/>
        </p:nvSpPr>
        <p:spPr bwMode="auto">
          <a:xfrm>
            <a:off x="57181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3" name="Oval 55"/>
          <p:cNvSpPr>
            <a:spLocks noChangeArrowheads="1"/>
          </p:cNvSpPr>
          <p:nvPr/>
        </p:nvSpPr>
        <p:spPr bwMode="auto">
          <a:xfrm>
            <a:off x="50387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4" name="Oval 56"/>
          <p:cNvSpPr>
            <a:spLocks noChangeArrowheads="1"/>
          </p:cNvSpPr>
          <p:nvPr/>
        </p:nvSpPr>
        <p:spPr bwMode="auto">
          <a:xfrm>
            <a:off x="56483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5" name="Oval 57"/>
          <p:cNvSpPr>
            <a:spLocks noChangeArrowheads="1"/>
          </p:cNvSpPr>
          <p:nvPr/>
        </p:nvSpPr>
        <p:spPr bwMode="auto">
          <a:xfrm>
            <a:off x="61055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6" name="Oval 58"/>
          <p:cNvSpPr>
            <a:spLocks noChangeArrowheads="1"/>
          </p:cNvSpPr>
          <p:nvPr/>
        </p:nvSpPr>
        <p:spPr bwMode="auto">
          <a:xfrm>
            <a:off x="62706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7" name="Oval 59"/>
          <p:cNvSpPr>
            <a:spLocks noChangeArrowheads="1"/>
          </p:cNvSpPr>
          <p:nvPr/>
        </p:nvSpPr>
        <p:spPr bwMode="auto">
          <a:xfrm>
            <a:off x="66325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8" name="Oval 60"/>
          <p:cNvSpPr>
            <a:spLocks noChangeArrowheads="1"/>
          </p:cNvSpPr>
          <p:nvPr/>
        </p:nvSpPr>
        <p:spPr bwMode="auto">
          <a:xfrm>
            <a:off x="61436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29" name="Oval 61"/>
          <p:cNvSpPr>
            <a:spLocks noChangeArrowheads="1"/>
          </p:cNvSpPr>
          <p:nvPr/>
        </p:nvSpPr>
        <p:spPr bwMode="auto">
          <a:xfrm>
            <a:off x="60293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0" name="Oval 62"/>
          <p:cNvSpPr>
            <a:spLocks noChangeArrowheads="1"/>
          </p:cNvSpPr>
          <p:nvPr/>
        </p:nvSpPr>
        <p:spPr bwMode="auto">
          <a:xfrm>
            <a:off x="62198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1" name="Oval 63"/>
          <p:cNvSpPr>
            <a:spLocks noChangeArrowheads="1"/>
          </p:cNvSpPr>
          <p:nvPr/>
        </p:nvSpPr>
        <p:spPr bwMode="auto">
          <a:xfrm>
            <a:off x="61817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2" name="Oval 64"/>
          <p:cNvSpPr>
            <a:spLocks noChangeArrowheads="1"/>
          </p:cNvSpPr>
          <p:nvPr/>
        </p:nvSpPr>
        <p:spPr bwMode="auto">
          <a:xfrm>
            <a:off x="65436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3" name="Oval 65"/>
          <p:cNvSpPr>
            <a:spLocks noChangeArrowheads="1"/>
          </p:cNvSpPr>
          <p:nvPr/>
        </p:nvSpPr>
        <p:spPr bwMode="auto">
          <a:xfrm>
            <a:off x="55721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4" name="Oval 66"/>
          <p:cNvSpPr>
            <a:spLocks noChangeArrowheads="1"/>
          </p:cNvSpPr>
          <p:nvPr/>
        </p:nvSpPr>
        <p:spPr bwMode="auto">
          <a:xfrm>
            <a:off x="59848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5" name="Oval 67"/>
          <p:cNvSpPr>
            <a:spLocks noChangeArrowheads="1"/>
          </p:cNvSpPr>
          <p:nvPr/>
        </p:nvSpPr>
        <p:spPr bwMode="auto">
          <a:xfrm>
            <a:off x="52800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6" name="Oval 68"/>
          <p:cNvSpPr>
            <a:spLocks noChangeArrowheads="1"/>
          </p:cNvSpPr>
          <p:nvPr/>
        </p:nvSpPr>
        <p:spPr bwMode="auto">
          <a:xfrm>
            <a:off x="54387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7" name="Oval 69"/>
          <p:cNvSpPr>
            <a:spLocks noChangeArrowheads="1"/>
          </p:cNvSpPr>
          <p:nvPr/>
        </p:nvSpPr>
        <p:spPr bwMode="auto">
          <a:xfrm>
            <a:off x="50958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8" name="Oval 70"/>
          <p:cNvSpPr>
            <a:spLocks noChangeArrowheads="1"/>
          </p:cNvSpPr>
          <p:nvPr/>
        </p:nvSpPr>
        <p:spPr bwMode="auto">
          <a:xfrm>
            <a:off x="47593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39" name="Oval 71"/>
          <p:cNvSpPr>
            <a:spLocks noChangeArrowheads="1"/>
          </p:cNvSpPr>
          <p:nvPr/>
        </p:nvSpPr>
        <p:spPr bwMode="auto">
          <a:xfrm>
            <a:off x="57689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40" name="Oval 72"/>
          <p:cNvSpPr>
            <a:spLocks noChangeArrowheads="1"/>
          </p:cNvSpPr>
          <p:nvPr/>
        </p:nvSpPr>
        <p:spPr bwMode="auto">
          <a:xfrm>
            <a:off x="59023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41" name="Oval 73"/>
          <p:cNvSpPr>
            <a:spLocks noChangeArrowheads="1"/>
          </p:cNvSpPr>
          <p:nvPr/>
        </p:nvSpPr>
        <p:spPr bwMode="auto">
          <a:xfrm>
            <a:off x="56610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42" name="Oval 74"/>
          <p:cNvSpPr>
            <a:spLocks noChangeArrowheads="1"/>
          </p:cNvSpPr>
          <p:nvPr/>
        </p:nvSpPr>
        <p:spPr bwMode="auto">
          <a:xfrm>
            <a:off x="61309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43" name="Oval 75"/>
          <p:cNvSpPr>
            <a:spLocks noChangeArrowheads="1"/>
          </p:cNvSpPr>
          <p:nvPr/>
        </p:nvSpPr>
        <p:spPr bwMode="auto">
          <a:xfrm>
            <a:off x="62134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44" name="Oval 76"/>
          <p:cNvSpPr>
            <a:spLocks noChangeArrowheads="1"/>
          </p:cNvSpPr>
          <p:nvPr/>
        </p:nvSpPr>
        <p:spPr bwMode="auto">
          <a:xfrm>
            <a:off x="64420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cxnSp>
        <p:nvCxnSpPr>
          <p:cNvPr id="135245" name="AutoShape 77"/>
          <p:cNvCxnSpPr>
            <a:cxnSpLocks noChangeShapeType="1"/>
            <a:stCxn id="135210" idx="6"/>
            <a:endCxn id="135216" idx="2"/>
          </p:cNvCxnSpPr>
          <p:nvPr/>
        </p:nvCxnSpPr>
        <p:spPr bwMode="auto">
          <a:xfrm>
            <a:off x="4657725" y="3079750"/>
            <a:ext cx="292100" cy="146050"/>
          </a:xfrm>
          <a:prstGeom prst="straightConnector1">
            <a:avLst/>
          </a:prstGeom>
          <a:noFill/>
          <a:ln w="9525">
            <a:solidFill>
              <a:srgbClr val="000000"/>
            </a:solidFill>
            <a:round/>
            <a:headEnd/>
            <a:tailEnd/>
          </a:ln>
          <a:effectLst/>
        </p:spPr>
      </p:cxnSp>
      <p:cxnSp>
        <p:nvCxnSpPr>
          <p:cNvPr id="135246" name="AutoShape 78"/>
          <p:cNvCxnSpPr>
            <a:cxnSpLocks noChangeShapeType="1"/>
            <a:stCxn id="135211" idx="4"/>
            <a:endCxn id="135216" idx="1"/>
          </p:cNvCxnSpPr>
          <p:nvPr/>
        </p:nvCxnSpPr>
        <p:spPr bwMode="auto">
          <a:xfrm>
            <a:off x="4873625" y="2997200"/>
            <a:ext cx="87313" cy="201613"/>
          </a:xfrm>
          <a:prstGeom prst="straightConnector1">
            <a:avLst/>
          </a:prstGeom>
          <a:noFill/>
          <a:ln w="9525">
            <a:solidFill>
              <a:srgbClr val="000000"/>
            </a:solidFill>
            <a:round/>
            <a:headEnd/>
            <a:tailEnd/>
          </a:ln>
          <a:effectLst/>
        </p:spPr>
      </p:cxnSp>
      <p:cxnSp>
        <p:nvCxnSpPr>
          <p:cNvPr id="135247" name="AutoShape 79"/>
          <p:cNvCxnSpPr>
            <a:cxnSpLocks noChangeShapeType="1"/>
            <a:stCxn id="135216" idx="4"/>
            <a:endCxn id="135223" idx="1"/>
          </p:cNvCxnSpPr>
          <p:nvPr/>
        </p:nvCxnSpPr>
        <p:spPr bwMode="auto">
          <a:xfrm>
            <a:off x="4987925" y="3263900"/>
            <a:ext cx="61913" cy="100013"/>
          </a:xfrm>
          <a:prstGeom prst="straightConnector1">
            <a:avLst/>
          </a:prstGeom>
          <a:noFill/>
          <a:ln w="9525">
            <a:solidFill>
              <a:srgbClr val="000000"/>
            </a:solidFill>
            <a:round/>
            <a:headEnd/>
            <a:tailEnd/>
          </a:ln>
          <a:effectLst/>
        </p:spPr>
      </p:cxnSp>
      <p:cxnSp>
        <p:nvCxnSpPr>
          <p:cNvPr id="135248" name="AutoShape 80"/>
          <p:cNvCxnSpPr>
            <a:cxnSpLocks noChangeShapeType="1"/>
            <a:stCxn id="135212" idx="4"/>
            <a:endCxn id="135223" idx="7"/>
          </p:cNvCxnSpPr>
          <p:nvPr/>
        </p:nvCxnSpPr>
        <p:spPr bwMode="auto">
          <a:xfrm flipH="1">
            <a:off x="5103813" y="3009900"/>
            <a:ext cx="4762" cy="354013"/>
          </a:xfrm>
          <a:prstGeom prst="straightConnector1">
            <a:avLst/>
          </a:prstGeom>
          <a:noFill/>
          <a:ln w="9525">
            <a:solidFill>
              <a:srgbClr val="000000"/>
            </a:solidFill>
            <a:round/>
            <a:headEnd/>
            <a:tailEnd/>
          </a:ln>
          <a:effectLst/>
        </p:spPr>
      </p:cxnSp>
      <p:cxnSp>
        <p:nvCxnSpPr>
          <p:cNvPr id="135249" name="AutoShape 81"/>
          <p:cNvCxnSpPr>
            <a:cxnSpLocks noChangeShapeType="1"/>
            <a:stCxn id="135223" idx="5"/>
            <a:endCxn id="135217" idx="0"/>
          </p:cNvCxnSpPr>
          <p:nvPr/>
        </p:nvCxnSpPr>
        <p:spPr bwMode="auto">
          <a:xfrm>
            <a:off x="5103813" y="3417888"/>
            <a:ext cx="55562" cy="100012"/>
          </a:xfrm>
          <a:prstGeom prst="straightConnector1">
            <a:avLst/>
          </a:prstGeom>
          <a:noFill/>
          <a:ln w="9525">
            <a:solidFill>
              <a:srgbClr val="000000"/>
            </a:solidFill>
            <a:round/>
            <a:headEnd/>
            <a:tailEnd/>
          </a:ln>
          <a:effectLst/>
        </p:spPr>
      </p:cxnSp>
      <p:cxnSp>
        <p:nvCxnSpPr>
          <p:cNvPr id="135250" name="AutoShape 82"/>
          <p:cNvCxnSpPr>
            <a:cxnSpLocks noChangeShapeType="1"/>
            <a:stCxn id="135217" idx="5"/>
            <a:endCxn id="135218" idx="1"/>
          </p:cNvCxnSpPr>
          <p:nvPr/>
        </p:nvCxnSpPr>
        <p:spPr bwMode="auto">
          <a:xfrm>
            <a:off x="5186363" y="3582988"/>
            <a:ext cx="428625" cy="206375"/>
          </a:xfrm>
          <a:prstGeom prst="straightConnector1">
            <a:avLst/>
          </a:prstGeom>
          <a:noFill/>
          <a:ln w="9525">
            <a:solidFill>
              <a:srgbClr val="000000"/>
            </a:solidFill>
            <a:round/>
            <a:headEnd/>
            <a:tailEnd/>
          </a:ln>
          <a:effectLst/>
        </p:spPr>
      </p:cxnSp>
      <p:cxnSp>
        <p:nvCxnSpPr>
          <p:cNvPr id="135251" name="AutoShape 83"/>
          <p:cNvCxnSpPr>
            <a:cxnSpLocks noChangeShapeType="1"/>
            <a:stCxn id="135219" idx="3"/>
            <a:endCxn id="135218" idx="7"/>
          </p:cNvCxnSpPr>
          <p:nvPr/>
        </p:nvCxnSpPr>
        <p:spPr bwMode="auto">
          <a:xfrm flipH="1">
            <a:off x="5668963" y="3392488"/>
            <a:ext cx="219075" cy="396875"/>
          </a:xfrm>
          <a:prstGeom prst="straightConnector1">
            <a:avLst/>
          </a:prstGeom>
          <a:noFill/>
          <a:ln w="9525">
            <a:solidFill>
              <a:srgbClr val="000000"/>
            </a:solidFill>
            <a:round/>
            <a:headEnd/>
            <a:tailEnd/>
          </a:ln>
          <a:effectLst/>
        </p:spPr>
      </p:cxnSp>
      <p:cxnSp>
        <p:nvCxnSpPr>
          <p:cNvPr id="135252" name="AutoShape 84"/>
          <p:cNvCxnSpPr>
            <a:cxnSpLocks noChangeShapeType="1"/>
            <a:stCxn id="135221" idx="4"/>
            <a:endCxn id="135219" idx="0"/>
          </p:cNvCxnSpPr>
          <p:nvPr/>
        </p:nvCxnSpPr>
        <p:spPr bwMode="auto">
          <a:xfrm>
            <a:off x="5838825" y="3175000"/>
            <a:ext cx="76200" cy="152400"/>
          </a:xfrm>
          <a:prstGeom prst="straightConnector1">
            <a:avLst/>
          </a:prstGeom>
          <a:noFill/>
          <a:ln w="9525">
            <a:solidFill>
              <a:srgbClr val="000000"/>
            </a:solidFill>
            <a:round/>
            <a:headEnd/>
            <a:tailEnd/>
          </a:ln>
          <a:effectLst/>
        </p:spPr>
      </p:cxnSp>
      <p:cxnSp>
        <p:nvCxnSpPr>
          <p:cNvPr id="135253" name="AutoShape 85"/>
          <p:cNvCxnSpPr>
            <a:cxnSpLocks noChangeShapeType="1"/>
            <a:stCxn id="135220" idx="4"/>
            <a:endCxn id="135219" idx="7"/>
          </p:cNvCxnSpPr>
          <p:nvPr/>
        </p:nvCxnSpPr>
        <p:spPr bwMode="auto">
          <a:xfrm flipH="1">
            <a:off x="5942013" y="3251200"/>
            <a:ext cx="49212" cy="87313"/>
          </a:xfrm>
          <a:prstGeom prst="straightConnector1">
            <a:avLst/>
          </a:prstGeom>
          <a:noFill/>
          <a:ln w="9525">
            <a:solidFill>
              <a:srgbClr val="000000"/>
            </a:solidFill>
            <a:round/>
            <a:headEnd/>
            <a:tailEnd/>
          </a:ln>
          <a:effectLst/>
        </p:spPr>
      </p:cxnSp>
      <p:cxnSp>
        <p:nvCxnSpPr>
          <p:cNvPr id="135254" name="AutoShape 86"/>
          <p:cNvCxnSpPr>
            <a:cxnSpLocks noChangeShapeType="1"/>
            <a:stCxn id="135222" idx="5"/>
            <a:endCxn id="135221" idx="0"/>
          </p:cNvCxnSpPr>
          <p:nvPr/>
        </p:nvCxnSpPr>
        <p:spPr bwMode="auto">
          <a:xfrm>
            <a:off x="5783263" y="2973388"/>
            <a:ext cx="55562" cy="125412"/>
          </a:xfrm>
          <a:prstGeom prst="straightConnector1">
            <a:avLst/>
          </a:prstGeom>
          <a:noFill/>
          <a:ln w="9525">
            <a:solidFill>
              <a:srgbClr val="000000"/>
            </a:solidFill>
            <a:round/>
            <a:headEnd/>
            <a:tailEnd/>
          </a:ln>
          <a:effectLst/>
        </p:spPr>
      </p:cxnSp>
      <p:cxnSp>
        <p:nvCxnSpPr>
          <p:cNvPr id="135255" name="AutoShape 87"/>
          <p:cNvCxnSpPr>
            <a:cxnSpLocks noChangeShapeType="1"/>
            <a:stCxn id="135215" idx="5"/>
            <a:endCxn id="135221" idx="1"/>
          </p:cNvCxnSpPr>
          <p:nvPr/>
        </p:nvCxnSpPr>
        <p:spPr bwMode="auto">
          <a:xfrm>
            <a:off x="5643563" y="3036888"/>
            <a:ext cx="168275" cy="73025"/>
          </a:xfrm>
          <a:prstGeom prst="straightConnector1">
            <a:avLst/>
          </a:prstGeom>
          <a:noFill/>
          <a:ln w="9525">
            <a:solidFill>
              <a:srgbClr val="000000"/>
            </a:solidFill>
            <a:round/>
            <a:headEnd/>
            <a:tailEnd/>
          </a:ln>
          <a:effectLst/>
        </p:spPr>
      </p:cxnSp>
      <p:cxnSp>
        <p:nvCxnSpPr>
          <p:cNvPr id="135256" name="AutoShape 88"/>
          <p:cNvCxnSpPr>
            <a:cxnSpLocks noChangeShapeType="1"/>
            <a:stCxn id="135214" idx="5"/>
            <a:endCxn id="135215" idx="2"/>
          </p:cNvCxnSpPr>
          <p:nvPr/>
        </p:nvCxnSpPr>
        <p:spPr bwMode="auto">
          <a:xfrm>
            <a:off x="5478463" y="2947988"/>
            <a:ext cx="100012" cy="61912"/>
          </a:xfrm>
          <a:prstGeom prst="straightConnector1">
            <a:avLst/>
          </a:prstGeom>
          <a:noFill/>
          <a:ln w="9525">
            <a:solidFill>
              <a:srgbClr val="000000"/>
            </a:solidFill>
            <a:round/>
            <a:headEnd/>
            <a:tailEnd/>
          </a:ln>
          <a:effectLst/>
        </p:spPr>
      </p:cxnSp>
      <p:cxnSp>
        <p:nvCxnSpPr>
          <p:cNvPr id="135257" name="AutoShape 89"/>
          <p:cNvCxnSpPr>
            <a:cxnSpLocks noChangeShapeType="1"/>
            <a:stCxn id="135215" idx="0"/>
            <a:endCxn id="135213" idx="3"/>
          </p:cNvCxnSpPr>
          <p:nvPr/>
        </p:nvCxnSpPr>
        <p:spPr bwMode="auto">
          <a:xfrm flipV="1">
            <a:off x="5616575" y="2706688"/>
            <a:ext cx="42863" cy="265112"/>
          </a:xfrm>
          <a:prstGeom prst="straightConnector1">
            <a:avLst/>
          </a:prstGeom>
          <a:noFill/>
          <a:ln w="9525">
            <a:solidFill>
              <a:srgbClr val="000000"/>
            </a:solidFill>
            <a:round/>
            <a:headEnd/>
            <a:tailEnd/>
          </a:ln>
          <a:effectLst/>
        </p:spPr>
      </p:cxnSp>
      <p:cxnSp>
        <p:nvCxnSpPr>
          <p:cNvPr id="135258" name="AutoShape 90"/>
          <p:cNvCxnSpPr>
            <a:cxnSpLocks noChangeShapeType="1"/>
            <a:stCxn id="135228" idx="1"/>
            <a:endCxn id="135229" idx="4"/>
          </p:cNvCxnSpPr>
          <p:nvPr/>
        </p:nvCxnSpPr>
        <p:spPr bwMode="auto">
          <a:xfrm flipH="1" flipV="1">
            <a:off x="6067425" y="3022600"/>
            <a:ext cx="87313" cy="354013"/>
          </a:xfrm>
          <a:prstGeom prst="straightConnector1">
            <a:avLst/>
          </a:prstGeom>
          <a:noFill/>
          <a:ln w="9525">
            <a:solidFill>
              <a:srgbClr val="000000"/>
            </a:solidFill>
            <a:round/>
            <a:headEnd/>
            <a:tailEnd/>
          </a:ln>
          <a:effectLst/>
        </p:spPr>
      </p:cxnSp>
      <p:cxnSp>
        <p:nvCxnSpPr>
          <p:cNvPr id="135259" name="AutoShape 91"/>
          <p:cNvCxnSpPr>
            <a:cxnSpLocks noChangeShapeType="1"/>
            <a:stCxn id="135231" idx="6"/>
            <a:endCxn id="135232" idx="3"/>
          </p:cNvCxnSpPr>
          <p:nvPr/>
        </p:nvCxnSpPr>
        <p:spPr bwMode="auto">
          <a:xfrm flipV="1">
            <a:off x="6257925" y="3138488"/>
            <a:ext cx="296863" cy="74612"/>
          </a:xfrm>
          <a:prstGeom prst="straightConnector1">
            <a:avLst/>
          </a:prstGeom>
          <a:noFill/>
          <a:ln w="9525">
            <a:solidFill>
              <a:srgbClr val="000000"/>
            </a:solidFill>
            <a:round/>
            <a:headEnd/>
            <a:tailEnd/>
          </a:ln>
          <a:effectLst/>
        </p:spPr>
      </p:cxnSp>
      <p:cxnSp>
        <p:nvCxnSpPr>
          <p:cNvPr id="135260" name="AutoShape 92"/>
          <p:cNvCxnSpPr>
            <a:cxnSpLocks noChangeShapeType="1"/>
            <a:stCxn id="135231" idx="7"/>
            <a:endCxn id="135230" idx="4"/>
          </p:cNvCxnSpPr>
          <p:nvPr/>
        </p:nvCxnSpPr>
        <p:spPr bwMode="auto">
          <a:xfrm flipV="1">
            <a:off x="6246813" y="3092450"/>
            <a:ext cx="11112" cy="93663"/>
          </a:xfrm>
          <a:prstGeom prst="straightConnector1">
            <a:avLst/>
          </a:prstGeom>
          <a:noFill/>
          <a:ln w="9525">
            <a:solidFill>
              <a:srgbClr val="000000"/>
            </a:solidFill>
            <a:round/>
            <a:headEnd/>
            <a:tailEnd/>
          </a:ln>
          <a:effectLst/>
        </p:spPr>
      </p:cxnSp>
      <p:cxnSp>
        <p:nvCxnSpPr>
          <p:cNvPr id="135261" name="AutoShape 93"/>
          <p:cNvCxnSpPr>
            <a:cxnSpLocks noChangeShapeType="1"/>
            <a:stCxn id="135228" idx="0"/>
            <a:endCxn id="135231" idx="4"/>
          </p:cNvCxnSpPr>
          <p:nvPr/>
        </p:nvCxnSpPr>
        <p:spPr bwMode="auto">
          <a:xfrm flipV="1">
            <a:off x="6181725" y="3251200"/>
            <a:ext cx="38100" cy="114300"/>
          </a:xfrm>
          <a:prstGeom prst="straightConnector1">
            <a:avLst/>
          </a:prstGeom>
          <a:noFill/>
          <a:ln w="9525">
            <a:solidFill>
              <a:srgbClr val="000000"/>
            </a:solidFill>
            <a:round/>
            <a:headEnd/>
            <a:tailEnd/>
          </a:ln>
          <a:effectLst/>
        </p:spPr>
      </p:cxnSp>
      <p:cxnSp>
        <p:nvCxnSpPr>
          <p:cNvPr id="135262" name="AutoShape 94"/>
          <p:cNvCxnSpPr>
            <a:cxnSpLocks noChangeShapeType="1"/>
            <a:stCxn id="135225" idx="0"/>
            <a:endCxn id="135228" idx="4"/>
          </p:cNvCxnSpPr>
          <p:nvPr/>
        </p:nvCxnSpPr>
        <p:spPr bwMode="auto">
          <a:xfrm flipV="1">
            <a:off x="6143625" y="3441700"/>
            <a:ext cx="38100" cy="114300"/>
          </a:xfrm>
          <a:prstGeom prst="straightConnector1">
            <a:avLst/>
          </a:prstGeom>
          <a:noFill/>
          <a:ln w="9525">
            <a:solidFill>
              <a:srgbClr val="000000"/>
            </a:solidFill>
            <a:round/>
            <a:headEnd/>
            <a:tailEnd/>
          </a:ln>
          <a:effectLst/>
        </p:spPr>
      </p:cxnSp>
      <p:cxnSp>
        <p:nvCxnSpPr>
          <p:cNvPr id="135263" name="AutoShape 95"/>
          <p:cNvCxnSpPr>
            <a:cxnSpLocks noChangeShapeType="1"/>
            <a:stCxn id="135225" idx="6"/>
            <a:endCxn id="135226" idx="2"/>
          </p:cNvCxnSpPr>
          <p:nvPr/>
        </p:nvCxnSpPr>
        <p:spPr bwMode="auto">
          <a:xfrm flipV="1">
            <a:off x="6181725" y="3543300"/>
            <a:ext cx="88900" cy="50800"/>
          </a:xfrm>
          <a:prstGeom prst="straightConnector1">
            <a:avLst/>
          </a:prstGeom>
          <a:noFill/>
          <a:ln w="9525">
            <a:solidFill>
              <a:srgbClr val="000000"/>
            </a:solidFill>
            <a:round/>
            <a:headEnd/>
            <a:tailEnd/>
          </a:ln>
          <a:effectLst/>
        </p:spPr>
      </p:cxnSp>
      <p:cxnSp>
        <p:nvCxnSpPr>
          <p:cNvPr id="135264" name="AutoShape 96"/>
          <p:cNvCxnSpPr>
            <a:cxnSpLocks noChangeShapeType="1"/>
            <a:stCxn id="135226" idx="6"/>
            <a:endCxn id="135227" idx="2"/>
          </p:cNvCxnSpPr>
          <p:nvPr/>
        </p:nvCxnSpPr>
        <p:spPr bwMode="auto">
          <a:xfrm flipV="1">
            <a:off x="6346825" y="3473450"/>
            <a:ext cx="285750" cy="69850"/>
          </a:xfrm>
          <a:prstGeom prst="straightConnector1">
            <a:avLst/>
          </a:prstGeom>
          <a:noFill/>
          <a:ln w="9525">
            <a:solidFill>
              <a:srgbClr val="000000"/>
            </a:solidFill>
            <a:round/>
            <a:headEnd/>
            <a:tailEnd/>
          </a:ln>
          <a:effectLst/>
        </p:spPr>
      </p:cxnSp>
      <p:cxnSp>
        <p:nvCxnSpPr>
          <p:cNvPr id="135265" name="AutoShape 97"/>
          <p:cNvCxnSpPr>
            <a:cxnSpLocks noChangeShapeType="1"/>
            <a:stCxn id="135224" idx="7"/>
            <a:endCxn id="135225" idx="4"/>
          </p:cNvCxnSpPr>
          <p:nvPr/>
        </p:nvCxnSpPr>
        <p:spPr bwMode="auto">
          <a:xfrm flipV="1">
            <a:off x="5713413" y="3632200"/>
            <a:ext cx="430212" cy="392113"/>
          </a:xfrm>
          <a:prstGeom prst="straightConnector1">
            <a:avLst/>
          </a:prstGeom>
          <a:noFill/>
          <a:ln w="9525">
            <a:solidFill>
              <a:srgbClr val="000000"/>
            </a:solidFill>
            <a:round/>
            <a:headEnd/>
            <a:tailEnd/>
          </a:ln>
          <a:effectLst/>
        </p:spPr>
      </p:cxnSp>
      <p:cxnSp>
        <p:nvCxnSpPr>
          <p:cNvPr id="135266" name="AutoShape 98"/>
          <p:cNvCxnSpPr>
            <a:cxnSpLocks noChangeShapeType="1"/>
            <a:stCxn id="135224" idx="0"/>
            <a:endCxn id="135218" idx="4"/>
          </p:cNvCxnSpPr>
          <p:nvPr/>
        </p:nvCxnSpPr>
        <p:spPr bwMode="auto">
          <a:xfrm flipH="1" flipV="1">
            <a:off x="5641975" y="3854450"/>
            <a:ext cx="44450" cy="158750"/>
          </a:xfrm>
          <a:prstGeom prst="straightConnector1">
            <a:avLst/>
          </a:prstGeom>
          <a:noFill/>
          <a:ln w="9525">
            <a:solidFill>
              <a:srgbClr val="000000"/>
            </a:solidFill>
            <a:round/>
            <a:headEnd/>
            <a:tailEnd/>
          </a:ln>
          <a:effectLst/>
        </p:spPr>
      </p:cxnSp>
      <p:cxnSp>
        <p:nvCxnSpPr>
          <p:cNvPr id="135267" name="AutoShape 99"/>
          <p:cNvCxnSpPr>
            <a:cxnSpLocks noChangeShapeType="1"/>
            <a:stCxn id="135233" idx="0"/>
            <a:endCxn id="135224" idx="4"/>
          </p:cNvCxnSpPr>
          <p:nvPr/>
        </p:nvCxnSpPr>
        <p:spPr bwMode="auto">
          <a:xfrm flipV="1">
            <a:off x="5610225" y="4089400"/>
            <a:ext cx="76200" cy="304800"/>
          </a:xfrm>
          <a:prstGeom prst="straightConnector1">
            <a:avLst/>
          </a:prstGeom>
          <a:noFill/>
          <a:ln w="9525">
            <a:solidFill>
              <a:srgbClr val="000000"/>
            </a:solidFill>
            <a:round/>
            <a:headEnd/>
            <a:tailEnd/>
          </a:ln>
          <a:effectLst/>
        </p:spPr>
      </p:cxnSp>
      <p:cxnSp>
        <p:nvCxnSpPr>
          <p:cNvPr id="135268" name="AutoShape 100"/>
          <p:cNvCxnSpPr>
            <a:cxnSpLocks noChangeShapeType="1"/>
            <a:stCxn id="135234" idx="1"/>
            <a:endCxn id="135233" idx="6"/>
          </p:cNvCxnSpPr>
          <p:nvPr/>
        </p:nvCxnSpPr>
        <p:spPr bwMode="auto">
          <a:xfrm flipH="1" flipV="1">
            <a:off x="5648325" y="4432300"/>
            <a:ext cx="347663" cy="176213"/>
          </a:xfrm>
          <a:prstGeom prst="straightConnector1">
            <a:avLst/>
          </a:prstGeom>
          <a:noFill/>
          <a:ln w="9525">
            <a:solidFill>
              <a:srgbClr val="000000"/>
            </a:solidFill>
            <a:round/>
            <a:headEnd/>
            <a:tailEnd/>
          </a:ln>
          <a:effectLst/>
        </p:spPr>
      </p:cxnSp>
      <p:cxnSp>
        <p:nvCxnSpPr>
          <p:cNvPr id="135269" name="AutoShape 101"/>
          <p:cNvCxnSpPr>
            <a:cxnSpLocks noChangeShapeType="1"/>
            <a:stCxn id="135244" idx="1"/>
            <a:endCxn id="135234" idx="6"/>
          </p:cNvCxnSpPr>
          <p:nvPr/>
        </p:nvCxnSpPr>
        <p:spPr bwMode="auto">
          <a:xfrm flipH="1" flipV="1">
            <a:off x="6061075" y="4635500"/>
            <a:ext cx="392113" cy="233363"/>
          </a:xfrm>
          <a:prstGeom prst="straightConnector1">
            <a:avLst/>
          </a:prstGeom>
          <a:noFill/>
          <a:ln w="9525">
            <a:solidFill>
              <a:srgbClr val="000000"/>
            </a:solidFill>
            <a:round/>
            <a:headEnd/>
            <a:tailEnd/>
          </a:ln>
          <a:effectLst/>
        </p:spPr>
      </p:cxnSp>
      <p:cxnSp>
        <p:nvCxnSpPr>
          <p:cNvPr id="135270" name="AutoShape 102"/>
          <p:cNvCxnSpPr>
            <a:cxnSpLocks noChangeShapeType="1"/>
            <a:stCxn id="135235" idx="6"/>
            <a:endCxn id="135233" idx="2"/>
          </p:cNvCxnSpPr>
          <p:nvPr/>
        </p:nvCxnSpPr>
        <p:spPr bwMode="auto">
          <a:xfrm flipV="1">
            <a:off x="5356225" y="4432300"/>
            <a:ext cx="215900" cy="133350"/>
          </a:xfrm>
          <a:prstGeom prst="straightConnector1">
            <a:avLst/>
          </a:prstGeom>
          <a:noFill/>
          <a:ln w="9525">
            <a:solidFill>
              <a:srgbClr val="000000"/>
            </a:solidFill>
            <a:round/>
            <a:headEnd/>
            <a:tailEnd/>
          </a:ln>
          <a:effectLst/>
        </p:spPr>
      </p:cxnSp>
      <p:cxnSp>
        <p:nvCxnSpPr>
          <p:cNvPr id="135271" name="AutoShape 103"/>
          <p:cNvCxnSpPr>
            <a:cxnSpLocks noChangeShapeType="1"/>
            <a:stCxn id="135243" idx="1"/>
            <a:endCxn id="135234" idx="5"/>
          </p:cNvCxnSpPr>
          <p:nvPr/>
        </p:nvCxnSpPr>
        <p:spPr bwMode="auto">
          <a:xfrm flipH="1" flipV="1">
            <a:off x="6049963" y="4662488"/>
            <a:ext cx="174625" cy="225425"/>
          </a:xfrm>
          <a:prstGeom prst="straightConnector1">
            <a:avLst/>
          </a:prstGeom>
          <a:noFill/>
          <a:ln w="9525">
            <a:solidFill>
              <a:srgbClr val="000000"/>
            </a:solidFill>
            <a:round/>
            <a:headEnd/>
            <a:tailEnd/>
          </a:ln>
          <a:effectLst/>
        </p:spPr>
      </p:cxnSp>
      <p:cxnSp>
        <p:nvCxnSpPr>
          <p:cNvPr id="135272" name="AutoShape 104"/>
          <p:cNvCxnSpPr>
            <a:cxnSpLocks noChangeShapeType="1"/>
            <a:stCxn id="135242" idx="1"/>
            <a:endCxn id="135234" idx="4"/>
          </p:cNvCxnSpPr>
          <p:nvPr/>
        </p:nvCxnSpPr>
        <p:spPr bwMode="auto">
          <a:xfrm flipH="1" flipV="1">
            <a:off x="6022975" y="4673600"/>
            <a:ext cx="119063" cy="296863"/>
          </a:xfrm>
          <a:prstGeom prst="straightConnector1">
            <a:avLst/>
          </a:prstGeom>
          <a:noFill/>
          <a:ln w="9525">
            <a:solidFill>
              <a:srgbClr val="000000"/>
            </a:solidFill>
            <a:round/>
            <a:headEnd/>
            <a:tailEnd/>
          </a:ln>
          <a:effectLst/>
        </p:spPr>
      </p:cxnSp>
      <p:cxnSp>
        <p:nvCxnSpPr>
          <p:cNvPr id="135273" name="AutoShape 105"/>
          <p:cNvCxnSpPr>
            <a:cxnSpLocks noChangeShapeType="1"/>
            <a:stCxn id="135239" idx="7"/>
            <a:endCxn id="135234" idx="3"/>
          </p:cNvCxnSpPr>
          <p:nvPr/>
        </p:nvCxnSpPr>
        <p:spPr bwMode="auto">
          <a:xfrm flipV="1">
            <a:off x="5834063" y="4662488"/>
            <a:ext cx="161925" cy="219075"/>
          </a:xfrm>
          <a:prstGeom prst="straightConnector1">
            <a:avLst/>
          </a:prstGeom>
          <a:noFill/>
          <a:ln w="9525">
            <a:solidFill>
              <a:srgbClr val="000000"/>
            </a:solidFill>
            <a:round/>
            <a:headEnd/>
            <a:tailEnd/>
          </a:ln>
          <a:effectLst/>
        </p:spPr>
      </p:cxnSp>
      <p:cxnSp>
        <p:nvCxnSpPr>
          <p:cNvPr id="135274" name="AutoShape 106"/>
          <p:cNvCxnSpPr>
            <a:cxnSpLocks noChangeShapeType="1"/>
            <a:stCxn id="135240" idx="1"/>
            <a:endCxn id="135239" idx="5"/>
          </p:cNvCxnSpPr>
          <p:nvPr/>
        </p:nvCxnSpPr>
        <p:spPr bwMode="auto">
          <a:xfrm flipH="1" flipV="1">
            <a:off x="5834063" y="4935538"/>
            <a:ext cx="79375" cy="123825"/>
          </a:xfrm>
          <a:prstGeom prst="straightConnector1">
            <a:avLst/>
          </a:prstGeom>
          <a:noFill/>
          <a:ln w="9525">
            <a:solidFill>
              <a:srgbClr val="000000"/>
            </a:solidFill>
            <a:round/>
            <a:headEnd/>
            <a:tailEnd/>
          </a:ln>
          <a:effectLst/>
        </p:spPr>
      </p:cxnSp>
      <p:cxnSp>
        <p:nvCxnSpPr>
          <p:cNvPr id="135275" name="AutoShape 107"/>
          <p:cNvCxnSpPr>
            <a:cxnSpLocks noChangeShapeType="1"/>
            <a:stCxn id="135241" idx="0"/>
            <a:endCxn id="135239" idx="3"/>
          </p:cNvCxnSpPr>
          <p:nvPr/>
        </p:nvCxnSpPr>
        <p:spPr bwMode="auto">
          <a:xfrm flipV="1">
            <a:off x="5699125" y="4935538"/>
            <a:ext cx="80963" cy="169862"/>
          </a:xfrm>
          <a:prstGeom prst="straightConnector1">
            <a:avLst/>
          </a:prstGeom>
          <a:noFill/>
          <a:ln w="9525">
            <a:solidFill>
              <a:srgbClr val="000000"/>
            </a:solidFill>
            <a:round/>
            <a:headEnd/>
            <a:tailEnd/>
          </a:ln>
          <a:effectLst/>
        </p:spPr>
      </p:cxnSp>
      <p:cxnSp>
        <p:nvCxnSpPr>
          <p:cNvPr id="135276" name="AutoShape 108"/>
          <p:cNvCxnSpPr>
            <a:cxnSpLocks noChangeShapeType="1"/>
            <a:stCxn id="135238" idx="6"/>
            <a:endCxn id="135235" idx="3"/>
          </p:cNvCxnSpPr>
          <p:nvPr/>
        </p:nvCxnSpPr>
        <p:spPr bwMode="auto">
          <a:xfrm flipV="1">
            <a:off x="4835525" y="4592638"/>
            <a:ext cx="455613" cy="68262"/>
          </a:xfrm>
          <a:prstGeom prst="straightConnector1">
            <a:avLst/>
          </a:prstGeom>
          <a:noFill/>
          <a:ln w="9525">
            <a:solidFill>
              <a:srgbClr val="000000"/>
            </a:solidFill>
            <a:round/>
            <a:headEnd/>
            <a:tailEnd/>
          </a:ln>
          <a:effectLst/>
        </p:spPr>
      </p:cxnSp>
      <p:cxnSp>
        <p:nvCxnSpPr>
          <p:cNvPr id="135277" name="AutoShape 109"/>
          <p:cNvCxnSpPr>
            <a:cxnSpLocks noChangeShapeType="1"/>
            <a:stCxn id="135237" idx="7"/>
            <a:endCxn id="135235" idx="3"/>
          </p:cNvCxnSpPr>
          <p:nvPr/>
        </p:nvCxnSpPr>
        <p:spPr bwMode="auto">
          <a:xfrm flipV="1">
            <a:off x="5160963" y="4592638"/>
            <a:ext cx="130175" cy="174625"/>
          </a:xfrm>
          <a:prstGeom prst="straightConnector1">
            <a:avLst/>
          </a:prstGeom>
          <a:noFill/>
          <a:ln w="9525">
            <a:solidFill>
              <a:srgbClr val="000000"/>
            </a:solidFill>
            <a:round/>
            <a:headEnd/>
            <a:tailEnd/>
          </a:ln>
          <a:effectLst/>
        </p:spPr>
      </p:cxnSp>
      <p:cxnSp>
        <p:nvCxnSpPr>
          <p:cNvPr id="135278" name="AutoShape 110"/>
          <p:cNvCxnSpPr>
            <a:cxnSpLocks noChangeShapeType="1"/>
            <a:stCxn id="135236" idx="1"/>
            <a:endCxn id="135235" idx="4"/>
          </p:cNvCxnSpPr>
          <p:nvPr/>
        </p:nvCxnSpPr>
        <p:spPr bwMode="auto">
          <a:xfrm flipH="1" flipV="1">
            <a:off x="5318125" y="4603750"/>
            <a:ext cx="131763" cy="112713"/>
          </a:xfrm>
          <a:prstGeom prst="straightConnector1">
            <a:avLst/>
          </a:prstGeom>
          <a:noFill/>
          <a:ln w="9525">
            <a:solidFill>
              <a:srgbClr val="000000"/>
            </a:solidFill>
            <a:round/>
            <a:headEnd/>
            <a:tailEnd/>
          </a:ln>
          <a:effectLst/>
        </p:spPr>
      </p:cxnSp>
      <p:sp>
        <p:nvSpPr>
          <p:cNvPr id="135279" name="Oval 111"/>
          <p:cNvSpPr>
            <a:spLocks noChangeArrowheads="1"/>
          </p:cNvSpPr>
          <p:nvPr/>
        </p:nvSpPr>
        <p:spPr bwMode="auto">
          <a:xfrm>
            <a:off x="6791325" y="30416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0" name="Oval 112"/>
          <p:cNvSpPr>
            <a:spLocks noChangeArrowheads="1"/>
          </p:cNvSpPr>
          <p:nvPr/>
        </p:nvSpPr>
        <p:spPr bwMode="auto">
          <a:xfrm>
            <a:off x="7045325" y="2921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1" name="Oval 113"/>
          <p:cNvSpPr>
            <a:spLocks noChangeArrowheads="1"/>
          </p:cNvSpPr>
          <p:nvPr/>
        </p:nvSpPr>
        <p:spPr bwMode="auto">
          <a:xfrm>
            <a:off x="7280275" y="2933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2" name="Oval 114"/>
          <p:cNvSpPr>
            <a:spLocks noChangeArrowheads="1"/>
          </p:cNvSpPr>
          <p:nvPr/>
        </p:nvSpPr>
        <p:spPr bwMode="auto">
          <a:xfrm>
            <a:off x="7858125" y="26416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3" name="Oval 115"/>
          <p:cNvSpPr>
            <a:spLocks noChangeArrowheads="1"/>
          </p:cNvSpPr>
          <p:nvPr/>
        </p:nvSpPr>
        <p:spPr bwMode="auto">
          <a:xfrm>
            <a:off x="7623175" y="2882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4" name="Oval 116"/>
          <p:cNvSpPr>
            <a:spLocks noChangeArrowheads="1"/>
          </p:cNvSpPr>
          <p:nvPr/>
        </p:nvSpPr>
        <p:spPr bwMode="auto">
          <a:xfrm>
            <a:off x="7788275" y="2971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5" name="Oval 117"/>
          <p:cNvSpPr>
            <a:spLocks noChangeArrowheads="1"/>
          </p:cNvSpPr>
          <p:nvPr/>
        </p:nvSpPr>
        <p:spPr bwMode="auto">
          <a:xfrm>
            <a:off x="7159625" y="31877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6" name="Oval 118"/>
          <p:cNvSpPr>
            <a:spLocks noChangeArrowheads="1"/>
          </p:cNvSpPr>
          <p:nvPr/>
        </p:nvSpPr>
        <p:spPr bwMode="auto">
          <a:xfrm>
            <a:off x="7331075" y="35179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7" name="Oval 119"/>
          <p:cNvSpPr>
            <a:spLocks noChangeArrowheads="1"/>
          </p:cNvSpPr>
          <p:nvPr/>
        </p:nvSpPr>
        <p:spPr bwMode="auto">
          <a:xfrm>
            <a:off x="7813675" y="377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8" name="Oval 120"/>
          <p:cNvSpPr>
            <a:spLocks noChangeArrowheads="1"/>
          </p:cNvSpPr>
          <p:nvPr/>
        </p:nvSpPr>
        <p:spPr bwMode="auto">
          <a:xfrm>
            <a:off x="8086725" y="332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89" name="Oval 121"/>
          <p:cNvSpPr>
            <a:spLocks noChangeArrowheads="1"/>
          </p:cNvSpPr>
          <p:nvPr/>
        </p:nvSpPr>
        <p:spPr bwMode="auto">
          <a:xfrm>
            <a:off x="81629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0" name="Oval 122"/>
          <p:cNvSpPr>
            <a:spLocks noChangeArrowheads="1"/>
          </p:cNvSpPr>
          <p:nvPr/>
        </p:nvSpPr>
        <p:spPr bwMode="auto">
          <a:xfrm>
            <a:off x="8010525" y="3098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1" name="Oval 123"/>
          <p:cNvSpPr>
            <a:spLocks noChangeArrowheads="1"/>
          </p:cNvSpPr>
          <p:nvPr/>
        </p:nvSpPr>
        <p:spPr bwMode="auto">
          <a:xfrm>
            <a:off x="7927975" y="29083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2" name="Oval 124"/>
          <p:cNvSpPr>
            <a:spLocks noChangeArrowheads="1"/>
          </p:cNvSpPr>
          <p:nvPr/>
        </p:nvSpPr>
        <p:spPr bwMode="auto">
          <a:xfrm>
            <a:off x="7248525" y="335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3" name="Oval 125"/>
          <p:cNvSpPr>
            <a:spLocks noChangeArrowheads="1"/>
          </p:cNvSpPr>
          <p:nvPr/>
        </p:nvSpPr>
        <p:spPr bwMode="auto">
          <a:xfrm>
            <a:off x="7858125" y="4013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4" name="Oval 126"/>
          <p:cNvSpPr>
            <a:spLocks noChangeArrowheads="1"/>
          </p:cNvSpPr>
          <p:nvPr/>
        </p:nvSpPr>
        <p:spPr bwMode="auto">
          <a:xfrm>
            <a:off x="8315325" y="3556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5" name="Oval 127"/>
          <p:cNvSpPr>
            <a:spLocks noChangeArrowheads="1"/>
          </p:cNvSpPr>
          <p:nvPr/>
        </p:nvSpPr>
        <p:spPr bwMode="auto">
          <a:xfrm>
            <a:off x="8480425" y="3505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6" name="Oval 128"/>
          <p:cNvSpPr>
            <a:spLocks noChangeArrowheads="1"/>
          </p:cNvSpPr>
          <p:nvPr/>
        </p:nvSpPr>
        <p:spPr bwMode="auto">
          <a:xfrm>
            <a:off x="8842375" y="343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7" name="Oval 129"/>
          <p:cNvSpPr>
            <a:spLocks noChangeArrowheads="1"/>
          </p:cNvSpPr>
          <p:nvPr/>
        </p:nvSpPr>
        <p:spPr bwMode="auto">
          <a:xfrm>
            <a:off x="8353425" y="33655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8" name="Oval 130"/>
          <p:cNvSpPr>
            <a:spLocks noChangeArrowheads="1"/>
          </p:cNvSpPr>
          <p:nvPr/>
        </p:nvSpPr>
        <p:spPr bwMode="auto">
          <a:xfrm>
            <a:off x="8239125" y="2946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299" name="Oval 131"/>
          <p:cNvSpPr>
            <a:spLocks noChangeArrowheads="1"/>
          </p:cNvSpPr>
          <p:nvPr/>
        </p:nvSpPr>
        <p:spPr bwMode="auto">
          <a:xfrm>
            <a:off x="8429625" y="3016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0" name="Oval 132"/>
          <p:cNvSpPr>
            <a:spLocks noChangeArrowheads="1"/>
          </p:cNvSpPr>
          <p:nvPr/>
        </p:nvSpPr>
        <p:spPr bwMode="auto">
          <a:xfrm>
            <a:off x="8391525" y="31750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1" name="Oval 133"/>
          <p:cNvSpPr>
            <a:spLocks noChangeArrowheads="1"/>
          </p:cNvSpPr>
          <p:nvPr/>
        </p:nvSpPr>
        <p:spPr bwMode="auto">
          <a:xfrm>
            <a:off x="8753475" y="3073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2" name="Oval 134"/>
          <p:cNvSpPr>
            <a:spLocks noChangeArrowheads="1"/>
          </p:cNvSpPr>
          <p:nvPr/>
        </p:nvSpPr>
        <p:spPr bwMode="auto">
          <a:xfrm>
            <a:off x="7781925" y="43942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3" name="Oval 135"/>
          <p:cNvSpPr>
            <a:spLocks noChangeArrowheads="1"/>
          </p:cNvSpPr>
          <p:nvPr/>
        </p:nvSpPr>
        <p:spPr bwMode="auto">
          <a:xfrm>
            <a:off x="8194675" y="4597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4" name="Oval 136"/>
          <p:cNvSpPr>
            <a:spLocks noChangeArrowheads="1"/>
          </p:cNvSpPr>
          <p:nvPr/>
        </p:nvSpPr>
        <p:spPr bwMode="auto">
          <a:xfrm>
            <a:off x="7489825" y="45275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5" name="Oval 137"/>
          <p:cNvSpPr>
            <a:spLocks noChangeArrowheads="1"/>
          </p:cNvSpPr>
          <p:nvPr/>
        </p:nvSpPr>
        <p:spPr bwMode="auto">
          <a:xfrm>
            <a:off x="7648575" y="4705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6" name="Oval 138"/>
          <p:cNvSpPr>
            <a:spLocks noChangeArrowheads="1"/>
          </p:cNvSpPr>
          <p:nvPr/>
        </p:nvSpPr>
        <p:spPr bwMode="auto">
          <a:xfrm>
            <a:off x="7305675" y="47561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7" name="Oval 139"/>
          <p:cNvSpPr>
            <a:spLocks noChangeArrowheads="1"/>
          </p:cNvSpPr>
          <p:nvPr/>
        </p:nvSpPr>
        <p:spPr bwMode="auto">
          <a:xfrm>
            <a:off x="6969125" y="4622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8" name="Oval 140"/>
          <p:cNvSpPr>
            <a:spLocks noChangeArrowheads="1"/>
          </p:cNvSpPr>
          <p:nvPr/>
        </p:nvSpPr>
        <p:spPr bwMode="auto">
          <a:xfrm>
            <a:off x="7978775" y="48704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09" name="Oval 141"/>
          <p:cNvSpPr>
            <a:spLocks noChangeArrowheads="1"/>
          </p:cNvSpPr>
          <p:nvPr/>
        </p:nvSpPr>
        <p:spPr bwMode="auto">
          <a:xfrm>
            <a:off x="8112125" y="50482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10" name="Oval 142"/>
          <p:cNvSpPr>
            <a:spLocks noChangeArrowheads="1"/>
          </p:cNvSpPr>
          <p:nvPr/>
        </p:nvSpPr>
        <p:spPr bwMode="auto">
          <a:xfrm>
            <a:off x="7870825" y="51054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11" name="Oval 143"/>
          <p:cNvSpPr>
            <a:spLocks noChangeArrowheads="1"/>
          </p:cNvSpPr>
          <p:nvPr/>
        </p:nvSpPr>
        <p:spPr bwMode="auto">
          <a:xfrm>
            <a:off x="8340725" y="49593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12" name="Oval 144"/>
          <p:cNvSpPr>
            <a:spLocks noChangeArrowheads="1"/>
          </p:cNvSpPr>
          <p:nvPr/>
        </p:nvSpPr>
        <p:spPr bwMode="auto">
          <a:xfrm>
            <a:off x="8423275" y="487680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135313" name="Oval 145"/>
          <p:cNvSpPr>
            <a:spLocks noChangeArrowheads="1"/>
          </p:cNvSpPr>
          <p:nvPr/>
        </p:nvSpPr>
        <p:spPr bwMode="auto">
          <a:xfrm>
            <a:off x="8651875" y="4857750"/>
            <a:ext cx="76200" cy="76200"/>
          </a:xfrm>
          <a:prstGeom prst="ellipse">
            <a:avLst/>
          </a:prstGeom>
          <a:solidFill>
            <a:schemeClr val="tx2"/>
          </a:solidFill>
          <a:ln w="9525">
            <a:solidFill>
              <a:schemeClr val="tx1"/>
            </a:solidFill>
            <a:round/>
            <a:headEnd/>
            <a:tailEnd/>
          </a:ln>
          <a:effectLst/>
        </p:spPr>
        <p:txBody>
          <a:bodyPr wrap="none" anchor="ctr"/>
          <a:lstStyle/>
          <a:p>
            <a:endParaRPr lang="en-US"/>
          </a:p>
        </p:txBody>
      </p:sp>
      <p:cxnSp>
        <p:nvCxnSpPr>
          <p:cNvPr id="135314" name="AutoShape 146"/>
          <p:cNvCxnSpPr>
            <a:cxnSpLocks noChangeShapeType="1"/>
            <a:stCxn id="135279" idx="6"/>
            <a:endCxn id="135285" idx="2"/>
          </p:cNvCxnSpPr>
          <p:nvPr/>
        </p:nvCxnSpPr>
        <p:spPr bwMode="auto">
          <a:xfrm>
            <a:off x="6867525" y="3079750"/>
            <a:ext cx="292100" cy="146050"/>
          </a:xfrm>
          <a:prstGeom prst="straightConnector1">
            <a:avLst/>
          </a:prstGeom>
          <a:noFill/>
          <a:ln w="9525">
            <a:solidFill>
              <a:srgbClr val="000000"/>
            </a:solidFill>
            <a:round/>
            <a:headEnd/>
            <a:tailEnd/>
          </a:ln>
          <a:effectLst/>
        </p:spPr>
      </p:cxnSp>
      <p:cxnSp>
        <p:nvCxnSpPr>
          <p:cNvPr id="135315" name="AutoShape 147"/>
          <p:cNvCxnSpPr>
            <a:cxnSpLocks noChangeShapeType="1"/>
            <a:stCxn id="135280" idx="4"/>
            <a:endCxn id="135285" idx="1"/>
          </p:cNvCxnSpPr>
          <p:nvPr/>
        </p:nvCxnSpPr>
        <p:spPr bwMode="auto">
          <a:xfrm>
            <a:off x="7083425" y="2997200"/>
            <a:ext cx="87313" cy="201613"/>
          </a:xfrm>
          <a:prstGeom prst="straightConnector1">
            <a:avLst/>
          </a:prstGeom>
          <a:noFill/>
          <a:ln w="9525">
            <a:solidFill>
              <a:srgbClr val="000000"/>
            </a:solidFill>
            <a:round/>
            <a:headEnd/>
            <a:tailEnd/>
          </a:ln>
          <a:effectLst/>
        </p:spPr>
      </p:cxnSp>
      <p:cxnSp>
        <p:nvCxnSpPr>
          <p:cNvPr id="135316" name="AutoShape 148"/>
          <p:cNvCxnSpPr>
            <a:cxnSpLocks noChangeShapeType="1"/>
            <a:stCxn id="135285" idx="4"/>
            <a:endCxn id="135292" idx="1"/>
          </p:cNvCxnSpPr>
          <p:nvPr/>
        </p:nvCxnSpPr>
        <p:spPr bwMode="auto">
          <a:xfrm>
            <a:off x="7197725" y="3263900"/>
            <a:ext cx="61913" cy="100013"/>
          </a:xfrm>
          <a:prstGeom prst="straightConnector1">
            <a:avLst/>
          </a:prstGeom>
          <a:noFill/>
          <a:ln w="9525">
            <a:solidFill>
              <a:srgbClr val="000000"/>
            </a:solidFill>
            <a:round/>
            <a:headEnd/>
            <a:tailEnd/>
          </a:ln>
          <a:effectLst/>
        </p:spPr>
      </p:cxnSp>
      <p:cxnSp>
        <p:nvCxnSpPr>
          <p:cNvPr id="135317" name="AutoShape 149"/>
          <p:cNvCxnSpPr>
            <a:cxnSpLocks noChangeShapeType="1"/>
            <a:stCxn id="135281" idx="4"/>
            <a:endCxn id="135292" idx="7"/>
          </p:cNvCxnSpPr>
          <p:nvPr/>
        </p:nvCxnSpPr>
        <p:spPr bwMode="auto">
          <a:xfrm flipH="1">
            <a:off x="7313613" y="3009900"/>
            <a:ext cx="4762" cy="354013"/>
          </a:xfrm>
          <a:prstGeom prst="straightConnector1">
            <a:avLst/>
          </a:prstGeom>
          <a:noFill/>
          <a:ln w="9525">
            <a:solidFill>
              <a:srgbClr val="000000"/>
            </a:solidFill>
            <a:round/>
            <a:headEnd/>
            <a:tailEnd/>
          </a:ln>
          <a:effectLst/>
        </p:spPr>
      </p:cxnSp>
      <p:cxnSp>
        <p:nvCxnSpPr>
          <p:cNvPr id="135318" name="AutoShape 150"/>
          <p:cNvCxnSpPr>
            <a:cxnSpLocks noChangeShapeType="1"/>
            <a:stCxn id="135292" idx="5"/>
            <a:endCxn id="135286" idx="0"/>
          </p:cNvCxnSpPr>
          <p:nvPr/>
        </p:nvCxnSpPr>
        <p:spPr bwMode="auto">
          <a:xfrm>
            <a:off x="7313613" y="3417888"/>
            <a:ext cx="55562" cy="100012"/>
          </a:xfrm>
          <a:prstGeom prst="straightConnector1">
            <a:avLst/>
          </a:prstGeom>
          <a:noFill/>
          <a:ln w="9525">
            <a:solidFill>
              <a:srgbClr val="000000"/>
            </a:solidFill>
            <a:round/>
            <a:headEnd/>
            <a:tailEnd/>
          </a:ln>
          <a:effectLst/>
        </p:spPr>
      </p:cxnSp>
      <p:cxnSp>
        <p:nvCxnSpPr>
          <p:cNvPr id="135319" name="AutoShape 151"/>
          <p:cNvCxnSpPr>
            <a:cxnSpLocks noChangeShapeType="1"/>
            <a:stCxn id="135286" idx="5"/>
            <a:endCxn id="135287" idx="1"/>
          </p:cNvCxnSpPr>
          <p:nvPr/>
        </p:nvCxnSpPr>
        <p:spPr bwMode="auto">
          <a:xfrm>
            <a:off x="7396163" y="3582988"/>
            <a:ext cx="428625" cy="206375"/>
          </a:xfrm>
          <a:prstGeom prst="straightConnector1">
            <a:avLst/>
          </a:prstGeom>
          <a:noFill/>
          <a:ln w="9525">
            <a:solidFill>
              <a:srgbClr val="000000"/>
            </a:solidFill>
            <a:round/>
            <a:headEnd/>
            <a:tailEnd/>
          </a:ln>
          <a:effectLst/>
        </p:spPr>
      </p:cxnSp>
      <p:cxnSp>
        <p:nvCxnSpPr>
          <p:cNvPr id="135320" name="AutoShape 152"/>
          <p:cNvCxnSpPr>
            <a:cxnSpLocks noChangeShapeType="1"/>
            <a:stCxn id="135288" idx="3"/>
            <a:endCxn id="135287" idx="7"/>
          </p:cNvCxnSpPr>
          <p:nvPr/>
        </p:nvCxnSpPr>
        <p:spPr bwMode="auto">
          <a:xfrm flipH="1">
            <a:off x="7878763" y="3392488"/>
            <a:ext cx="219075" cy="396875"/>
          </a:xfrm>
          <a:prstGeom prst="straightConnector1">
            <a:avLst/>
          </a:prstGeom>
          <a:noFill/>
          <a:ln w="9525">
            <a:solidFill>
              <a:srgbClr val="000000"/>
            </a:solidFill>
            <a:round/>
            <a:headEnd/>
            <a:tailEnd/>
          </a:ln>
          <a:effectLst/>
        </p:spPr>
      </p:cxnSp>
      <p:cxnSp>
        <p:nvCxnSpPr>
          <p:cNvPr id="135321" name="AutoShape 153"/>
          <p:cNvCxnSpPr>
            <a:cxnSpLocks noChangeShapeType="1"/>
            <a:stCxn id="135290" idx="4"/>
            <a:endCxn id="135288" idx="0"/>
          </p:cNvCxnSpPr>
          <p:nvPr/>
        </p:nvCxnSpPr>
        <p:spPr bwMode="auto">
          <a:xfrm>
            <a:off x="8048625" y="3175000"/>
            <a:ext cx="76200" cy="152400"/>
          </a:xfrm>
          <a:prstGeom prst="straightConnector1">
            <a:avLst/>
          </a:prstGeom>
          <a:noFill/>
          <a:ln w="9525">
            <a:solidFill>
              <a:srgbClr val="000000"/>
            </a:solidFill>
            <a:round/>
            <a:headEnd/>
            <a:tailEnd/>
          </a:ln>
          <a:effectLst/>
        </p:spPr>
      </p:cxnSp>
      <p:cxnSp>
        <p:nvCxnSpPr>
          <p:cNvPr id="135322" name="AutoShape 154"/>
          <p:cNvCxnSpPr>
            <a:cxnSpLocks noChangeShapeType="1"/>
            <a:stCxn id="135289" idx="4"/>
            <a:endCxn id="135288" idx="7"/>
          </p:cNvCxnSpPr>
          <p:nvPr/>
        </p:nvCxnSpPr>
        <p:spPr bwMode="auto">
          <a:xfrm flipH="1">
            <a:off x="8151813" y="3251200"/>
            <a:ext cx="49212" cy="87313"/>
          </a:xfrm>
          <a:prstGeom prst="straightConnector1">
            <a:avLst/>
          </a:prstGeom>
          <a:noFill/>
          <a:ln w="9525">
            <a:solidFill>
              <a:srgbClr val="000000"/>
            </a:solidFill>
            <a:round/>
            <a:headEnd/>
            <a:tailEnd/>
          </a:ln>
          <a:effectLst/>
        </p:spPr>
      </p:cxnSp>
      <p:cxnSp>
        <p:nvCxnSpPr>
          <p:cNvPr id="135323" name="AutoShape 155"/>
          <p:cNvCxnSpPr>
            <a:cxnSpLocks noChangeShapeType="1"/>
            <a:stCxn id="135291" idx="5"/>
            <a:endCxn id="135290" idx="0"/>
          </p:cNvCxnSpPr>
          <p:nvPr/>
        </p:nvCxnSpPr>
        <p:spPr bwMode="auto">
          <a:xfrm>
            <a:off x="7993063" y="2973388"/>
            <a:ext cx="55562" cy="125412"/>
          </a:xfrm>
          <a:prstGeom prst="straightConnector1">
            <a:avLst/>
          </a:prstGeom>
          <a:noFill/>
          <a:ln w="9525">
            <a:solidFill>
              <a:srgbClr val="000000"/>
            </a:solidFill>
            <a:round/>
            <a:headEnd/>
            <a:tailEnd/>
          </a:ln>
          <a:effectLst/>
        </p:spPr>
      </p:cxnSp>
      <p:cxnSp>
        <p:nvCxnSpPr>
          <p:cNvPr id="135324" name="AutoShape 156"/>
          <p:cNvCxnSpPr>
            <a:cxnSpLocks noChangeShapeType="1"/>
            <a:stCxn id="135284" idx="5"/>
            <a:endCxn id="135290" idx="1"/>
          </p:cNvCxnSpPr>
          <p:nvPr/>
        </p:nvCxnSpPr>
        <p:spPr bwMode="auto">
          <a:xfrm>
            <a:off x="7853363" y="3036888"/>
            <a:ext cx="168275" cy="73025"/>
          </a:xfrm>
          <a:prstGeom prst="straightConnector1">
            <a:avLst/>
          </a:prstGeom>
          <a:noFill/>
          <a:ln w="9525">
            <a:solidFill>
              <a:srgbClr val="000000"/>
            </a:solidFill>
            <a:round/>
            <a:headEnd/>
            <a:tailEnd/>
          </a:ln>
          <a:effectLst/>
        </p:spPr>
      </p:cxnSp>
      <p:cxnSp>
        <p:nvCxnSpPr>
          <p:cNvPr id="135325" name="AutoShape 157"/>
          <p:cNvCxnSpPr>
            <a:cxnSpLocks noChangeShapeType="1"/>
            <a:stCxn id="135283" idx="5"/>
            <a:endCxn id="135284" idx="2"/>
          </p:cNvCxnSpPr>
          <p:nvPr/>
        </p:nvCxnSpPr>
        <p:spPr bwMode="auto">
          <a:xfrm>
            <a:off x="7688263" y="2947988"/>
            <a:ext cx="100012" cy="61912"/>
          </a:xfrm>
          <a:prstGeom prst="straightConnector1">
            <a:avLst/>
          </a:prstGeom>
          <a:noFill/>
          <a:ln w="9525">
            <a:solidFill>
              <a:srgbClr val="000000"/>
            </a:solidFill>
            <a:round/>
            <a:headEnd/>
            <a:tailEnd/>
          </a:ln>
          <a:effectLst/>
        </p:spPr>
      </p:cxnSp>
      <p:cxnSp>
        <p:nvCxnSpPr>
          <p:cNvPr id="135326" name="AutoShape 158"/>
          <p:cNvCxnSpPr>
            <a:cxnSpLocks noChangeShapeType="1"/>
            <a:stCxn id="135284" idx="0"/>
            <a:endCxn id="135282" idx="3"/>
          </p:cNvCxnSpPr>
          <p:nvPr/>
        </p:nvCxnSpPr>
        <p:spPr bwMode="auto">
          <a:xfrm flipV="1">
            <a:off x="7826375" y="2706688"/>
            <a:ext cx="42863" cy="265112"/>
          </a:xfrm>
          <a:prstGeom prst="straightConnector1">
            <a:avLst/>
          </a:prstGeom>
          <a:noFill/>
          <a:ln w="9525">
            <a:solidFill>
              <a:srgbClr val="000000"/>
            </a:solidFill>
            <a:round/>
            <a:headEnd/>
            <a:tailEnd/>
          </a:ln>
          <a:effectLst/>
        </p:spPr>
      </p:cxnSp>
      <p:cxnSp>
        <p:nvCxnSpPr>
          <p:cNvPr id="135327" name="AutoShape 159"/>
          <p:cNvCxnSpPr>
            <a:cxnSpLocks noChangeShapeType="1"/>
            <a:stCxn id="135297" idx="1"/>
            <a:endCxn id="135298" idx="4"/>
          </p:cNvCxnSpPr>
          <p:nvPr/>
        </p:nvCxnSpPr>
        <p:spPr bwMode="auto">
          <a:xfrm flipH="1" flipV="1">
            <a:off x="8277225" y="3022600"/>
            <a:ext cx="87313" cy="354013"/>
          </a:xfrm>
          <a:prstGeom prst="straightConnector1">
            <a:avLst/>
          </a:prstGeom>
          <a:noFill/>
          <a:ln w="9525">
            <a:solidFill>
              <a:srgbClr val="000000"/>
            </a:solidFill>
            <a:round/>
            <a:headEnd/>
            <a:tailEnd/>
          </a:ln>
          <a:effectLst/>
        </p:spPr>
      </p:cxnSp>
      <p:cxnSp>
        <p:nvCxnSpPr>
          <p:cNvPr id="135328" name="AutoShape 160"/>
          <p:cNvCxnSpPr>
            <a:cxnSpLocks noChangeShapeType="1"/>
            <a:stCxn id="135300" idx="6"/>
            <a:endCxn id="135301" idx="3"/>
          </p:cNvCxnSpPr>
          <p:nvPr/>
        </p:nvCxnSpPr>
        <p:spPr bwMode="auto">
          <a:xfrm flipV="1">
            <a:off x="8467725" y="3138488"/>
            <a:ext cx="296863" cy="74612"/>
          </a:xfrm>
          <a:prstGeom prst="straightConnector1">
            <a:avLst/>
          </a:prstGeom>
          <a:noFill/>
          <a:ln w="9525">
            <a:solidFill>
              <a:srgbClr val="000000"/>
            </a:solidFill>
            <a:round/>
            <a:headEnd/>
            <a:tailEnd/>
          </a:ln>
          <a:effectLst/>
        </p:spPr>
      </p:cxnSp>
      <p:cxnSp>
        <p:nvCxnSpPr>
          <p:cNvPr id="135329" name="AutoShape 161"/>
          <p:cNvCxnSpPr>
            <a:cxnSpLocks noChangeShapeType="1"/>
            <a:stCxn id="135300" idx="7"/>
            <a:endCxn id="135299" idx="4"/>
          </p:cNvCxnSpPr>
          <p:nvPr/>
        </p:nvCxnSpPr>
        <p:spPr bwMode="auto">
          <a:xfrm flipV="1">
            <a:off x="8456613" y="3092450"/>
            <a:ext cx="11112" cy="93663"/>
          </a:xfrm>
          <a:prstGeom prst="straightConnector1">
            <a:avLst/>
          </a:prstGeom>
          <a:noFill/>
          <a:ln w="9525">
            <a:solidFill>
              <a:srgbClr val="000000"/>
            </a:solidFill>
            <a:round/>
            <a:headEnd/>
            <a:tailEnd/>
          </a:ln>
          <a:effectLst/>
        </p:spPr>
      </p:cxnSp>
      <p:cxnSp>
        <p:nvCxnSpPr>
          <p:cNvPr id="135330" name="AutoShape 162"/>
          <p:cNvCxnSpPr>
            <a:cxnSpLocks noChangeShapeType="1"/>
            <a:stCxn id="135297" idx="0"/>
            <a:endCxn id="135300" idx="4"/>
          </p:cNvCxnSpPr>
          <p:nvPr/>
        </p:nvCxnSpPr>
        <p:spPr bwMode="auto">
          <a:xfrm flipV="1">
            <a:off x="8391525" y="3251200"/>
            <a:ext cx="38100" cy="114300"/>
          </a:xfrm>
          <a:prstGeom prst="straightConnector1">
            <a:avLst/>
          </a:prstGeom>
          <a:noFill/>
          <a:ln w="9525">
            <a:solidFill>
              <a:srgbClr val="000000"/>
            </a:solidFill>
            <a:round/>
            <a:headEnd/>
            <a:tailEnd/>
          </a:ln>
          <a:effectLst/>
        </p:spPr>
      </p:cxnSp>
      <p:cxnSp>
        <p:nvCxnSpPr>
          <p:cNvPr id="135331" name="AutoShape 163"/>
          <p:cNvCxnSpPr>
            <a:cxnSpLocks noChangeShapeType="1"/>
            <a:stCxn id="135294" idx="0"/>
            <a:endCxn id="135297" idx="4"/>
          </p:cNvCxnSpPr>
          <p:nvPr/>
        </p:nvCxnSpPr>
        <p:spPr bwMode="auto">
          <a:xfrm flipV="1">
            <a:off x="8353425" y="3441700"/>
            <a:ext cx="38100" cy="114300"/>
          </a:xfrm>
          <a:prstGeom prst="straightConnector1">
            <a:avLst/>
          </a:prstGeom>
          <a:noFill/>
          <a:ln w="9525">
            <a:solidFill>
              <a:srgbClr val="000000"/>
            </a:solidFill>
            <a:round/>
            <a:headEnd/>
            <a:tailEnd/>
          </a:ln>
          <a:effectLst/>
        </p:spPr>
      </p:cxnSp>
      <p:cxnSp>
        <p:nvCxnSpPr>
          <p:cNvPr id="135332" name="AutoShape 164"/>
          <p:cNvCxnSpPr>
            <a:cxnSpLocks noChangeShapeType="1"/>
            <a:stCxn id="135294" idx="6"/>
            <a:endCxn id="135295" idx="2"/>
          </p:cNvCxnSpPr>
          <p:nvPr/>
        </p:nvCxnSpPr>
        <p:spPr bwMode="auto">
          <a:xfrm flipV="1">
            <a:off x="8391525" y="3543300"/>
            <a:ext cx="88900" cy="50800"/>
          </a:xfrm>
          <a:prstGeom prst="straightConnector1">
            <a:avLst/>
          </a:prstGeom>
          <a:noFill/>
          <a:ln w="9525">
            <a:solidFill>
              <a:srgbClr val="000000"/>
            </a:solidFill>
            <a:round/>
            <a:headEnd/>
            <a:tailEnd/>
          </a:ln>
          <a:effectLst/>
        </p:spPr>
      </p:cxnSp>
      <p:cxnSp>
        <p:nvCxnSpPr>
          <p:cNvPr id="135333" name="AutoShape 165"/>
          <p:cNvCxnSpPr>
            <a:cxnSpLocks noChangeShapeType="1"/>
            <a:stCxn id="135295" idx="6"/>
            <a:endCxn id="135296" idx="2"/>
          </p:cNvCxnSpPr>
          <p:nvPr/>
        </p:nvCxnSpPr>
        <p:spPr bwMode="auto">
          <a:xfrm flipV="1">
            <a:off x="8556625" y="3473450"/>
            <a:ext cx="285750" cy="69850"/>
          </a:xfrm>
          <a:prstGeom prst="straightConnector1">
            <a:avLst/>
          </a:prstGeom>
          <a:noFill/>
          <a:ln w="9525">
            <a:solidFill>
              <a:srgbClr val="000000"/>
            </a:solidFill>
            <a:round/>
            <a:headEnd/>
            <a:tailEnd/>
          </a:ln>
          <a:effectLst/>
        </p:spPr>
      </p:cxnSp>
      <p:cxnSp>
        <p:nvCxnSpPr>
          <p:cNvPr id="135334" name="AutoShape 166"/>
          <p:cNvCxnSpPr>
            <a:cxnSpLocks noChangeShapeType="1"/>
            <a:stCxn id="135293" idx="7"/>
            <a:endCxn id="135294" idx="4"/>
          </p:cNvCxnSpPr>
          <p:nvPr/>
        </p:nvCxnSpPr>
        <p:spPr bwMode="auto">
          <a:xfrm flipV="1">
            <a:off x="7923213" y="3632200"/>
            <a:ext cx="430212" cy="392113"/>
          </a:xfrm>
          <a:prstGeom prst="straightConnector1">
            <a:avLst/>
          </a:prstGeom>
          <a:noFill/>
          <a:ln w="9525">
            <a:solidFill>
              <a:srgbClr val="000000"/>
            </a:solidFill>
            <a:round/>
            <a:headEnd/>
            <a:tailEnd/>
          </a:ln>
          <a:effectLst/>
        </p:spPr>
      </p:cxnSp>
      <p:cxnSp>
        <p:nvCxnSpPr>
          <p:cNvPr id="135335" name="AutoShape 167"/>
          <p:cNvCxnSpPr>
            <a:cxnSpLocks noChangeShapeType="1"/>
            <a:stCxn id="135293" idx="0"/>
            <a:endCxn id="135287" idx="4"/>
          </p:cNvCxnSpPr>
          <p:nvPr/>
        </p:nvCxnSpPr>
        <p:spPr bwMode="auto">
          <a:xfrm flipH="1" flipV="1">
            <a:off x="7851775" y="3854450"/>
            <a:ext cx="44450" cy="158750"/>
          </a:xfrm>
          <a:prstGeom prst="straightConnector1">
            <a:avLst/>
          </a:prstGeom>
          <a:noFill/>
          <a:ln w="9525">
            <a:solidFill>
              <a:srgbClr val="000000"/>
            </a:solidFill>
            <a:round/>
            <a:headEnd/>
            <a:tailEnd/>
          </a:ln>
          <a:effectLst/>
        </p:spPr>
      </p:cxnSp>
      <p:cxnSp>
        <p:nvCxnSpPr>
          <p:cNvPr id="135336" name="AutoShape 168"/>
          <p:cNvCxnSpPr>
            <a:cxnSpLocks noChangeShapeType="1"/>
            <a:stCxn id="135302" idx="0"/>
            <a:endCxn id="135293" idx="4"/>
          </p:cNvCxnSpPr>
          <p:nvPr/>
        </p:nvCxnSpPr>
        <p:spPr bwMode="auto">
          <a:xfrm flipV="1">
            <a:off x="7820025" y="4089400"/>
            <a:ext cx="76200" cy="304800"/>
          </a:xfrm>
          <a:prstGeom prst="straightConnector1">
            <a:avLst/>
          </a:prstGeom>
          <a:noFill/>
          <a:ln w="9525">
            <a:solidFill>
              <a:srgbClr val="000000"/>
            </a:solidFill>
            <a:round/>
            <a:headEnd/>
            <a:tailEnd/>
          </a:ln>
          <a:effectLst/>
        </p:spPr>
      </p:cxnSp>
      <p:cxnSp>
        <p:nvCxnSpPr>
          <p:cNvPr id="135337" name="AutoShape 169"/>
          <p:cNvCxnSpPr>
            <a:cxnSpLocks noChangeShapeType="1"/>
            <a:stCxn id="135303" idx="1"/>
            <a:endCxn id="135302" idx="6"/>
          </p:cNvCxnSpPr>
          <p:nvPr/>
        </p:nvCxnSpPr>
        <p:spPr bwMode="auto">
          <a:xfrm flipH="1" flipV="1">
            <a:off x="7858125" y="4432300"/>
            <a:ext cx="347663" cy="176213"/>
          </a:xfrm>
          <a:prstGeom prst="straightConnector1">
            <a:avLst/>
          </a:prstGeom>
          <a:noFill/>
          <a:ln w="9525">
            <a:solidFill>
              <a:srgbClr val="000000"/>
            </a:solidFill>
            <a:round/>
            <a:headEnd/>
            <a:tailEnd/>
          </a:ln>
          <a:effectLst/>
        </p:spPr>
      </p:cxnSp>
      <p:cxnSp>
        <p:nvCxnSpPr>
          <p:cNvPr id="135338" name="AutoShape 170"/>
          <p:cNvCxnSpPr>
            <a:cxnSpLocks noChangeShapeType="1"/>
            <a:stCxn id="135313" idx="1"/>
            <a:endCxn id="135303" idx="6"/>
          </p:cNvCxnSpPr>
          <p:nvPr/>
        </p:nvCxnSpPr>
        <p:spPr bwMode="auto">
          <a:xfrm flipH="1" flipV="1">
            <a:off x="8270875" y="4635500"/>
            <a:ext cx="392113" cy="233363"/>
          </a:xfrm>
          <a:prstGeom prst="straightConnector1">
            <a:avLst/>
          </a:prstGeom>
          <a:noFill/>
          <a:ln w="9525">
            <a:solidFill>
              <a:srgbClr val="000000"/>
            </a:solidFill>
            <a:round/>
            <a:headEnd/>
            <a:tailEnd/>
          </a:ln>
          <a:effectLst/>
        </p:spPr>
      </p:cxnSp>
      <p:cxnSp>
        <p:nvCxnSpPr>
          <p:cNvPr id="135339" name="AutoShape 171"/>
          <p:cNvCxnSpPr>
            <a:cxnSpLocks noChangeShapeType="1"/>
            <a:stCxn id="135304" idx="6"/>
            <a:endCxn id="135302" idx="2"/>
          </p:cNvCxnSpPr>
          <p:nvPr/>
        </p:nvCxnSpPr>
        <p:spPr bwMode="auto">
          <a:xfrm flipV="1">
            <a:off x="7566025" y="4432300"/>
            <a:ext cx="215900" cy="133350"/>
          </a:xfrm>
          <a:prstGeom prst="straightConnector1">
            <a:avLst/>
          </a:prstGeom>
          <a:noFill/>
          <a:ln w="9525">
            <a:solidFill>
              <a:srgbClr val="000000"/>
            </a:solidFill>
            <a:round/>
            <a:headEnd/>
            <a:tailEnd/>
          </a:ln>
          <a:effectLst/>
        </p:spPr>
      </p:cxnSp>
      <p:cxnSp>
        <p:nvCxnSpPr>
          <p:cNvPr id="135340" name="AutoShape 172"/>
          <p:cNvCxnSpPr>
            <a:cxnSpLocks noChangeShapeType="1"/>
            <a:stCxn id="135312" idx="1"/>
            <a:endCxn id="135303" idx="5"/>
          </p:cNvCxnSpPr>
          <p:nvPr/>
        </p:nvCxnSpPr>
        <p:spPr bwMode="auto">
          <a:xfrm flipH="1" flipV="1">
            <a:off x="8259763" y="4662488"/>
            <a:ext cx="174625" cy="225425"/>
          </a:xfrm>
          <a:prstGeom prst="straightConnector1">
            <a:avLst/>
          </a:prstGeom>
          <a:noFill/>
          <a:ln w="9525">
            <a:solidFill>
              <a:srgbClr val="000000"/>
            </a:solidFill>
            <a:round/>
            <a:headEnd/>
            <a:tailEnd/>
          </a:ln>
          <a:effectLst/>
        </p:spPr>
      </p:cxnSp>
      <p:cxnSp>
        <p:nvCxnSpPr>
          <p:cNvPr id="135341" name="AutoShape 173"/>
          <p:cNvCxnSpPr>
            <a:cxnSpLocks noChangeShapeType="1"/>
            <a:stCxn id="135311" idx="1"/>
            <a:endCxn id="135303" idx="4"/>
          </p:cNvCxnSpPr>
          <p:nvPr/>
        </p:nvCxnSpPr>
        <p:spPr bwMode="auto">
          <a:xfrm flipH="1" flipV="1">
            <a:off x="8232775" y="4673600"/>
            <a:ext cx="119063" cy="296863"/>
          </a:xfrm>
          <a:prstGeom prst="straightConnector1">
            <a:avLst/>
          </a:prstGeom>
          <a:noFill/>
          <a:ln w="9525">
            <a:solidFill>
              <a:srgbClr val="000000"/>
            </a:solidFill>
            <a:round/>
            <a:headEnd/>
            <a:tailEnd/>
          </a:ln>
          <a:effectLst/>
        </p:spPr>
      </p:cxnSp>
      <p:cxnSp>
        <p:nvCxnSpPr>
          <p:cNvPr id="135342" name="AutoShape 174"/>
          <p:cNvCxnSpPr>
            <a:cxnSpLocks noChangeShapeType="1"/>
            <a:stCxn id="135308" idx="7"/>
            <a:endCxn id="135303" idx="3"/>
          </p:cNvCxnSpPr>
          <p:nvPr/>
        </p:nvCxnSpPr>
        <p:spPr bwMode="auto">
          <a:xfrm flipV="1">
            <a:off x="8043863" y="4662488"/>
            <a:ext cx="161925" cy="219075"/>
          </a:xfrm>
          <a:prstGeom prst="straightConnector1">
            <a:avLst/>
          </a:prstGeom>
          <a:noFill/>
          <a:ln w="9525">
            <a:solidFill>
              <a:srgbClr val="000000"/>
            </a:solidFill>
            <a:round/>
            <a:headEnd/>
            <a:tailEnd/>
          </a:ln>
          <a:effectLst/>
        </p:spPr>
      </p:cxnSp>
      <p:cxnSp>
        <p:nvCxnSpPr>
          <p:cNvPr id="135343" name="AutoShape 175"/>
          <p:cNvCxnSpPr>
            <a:cxnSpLocks noChangeShapeType="1"/>
            <a:stCxn id="135309" idx="1"/>
            <a:endCxn id="135308" idx="5"/>
          </p:cNvCxnSpPr>
          <p:nvPr/>
        </p:nvCxnSpPr>
        <p:spPr bwMode="auto">
          <a:xfrm flipH="1" flipV="1">
            <a:off x="8043863" y="4935538"/>
            <a:ext cx="79375" cy="123825"/>
          </a:xfrm>
          <a:prstGeom prst="straightConnector1">
            <a:avLst/>
          </a:prstGeom>
          <a:noFill/>
          <a:ln w="9525">
            <a:solidFill>
              <a:srgbClr val="000000"/>
            </a:solidFill>
            <a:round/>
            <a:headEnd/>
            <a:tailEnd/>
          </a:ln>
          <a:effectLst/>
        </p:spPr>
      </p:cxnSp>
      <p:cxnSp>
        <p:nvCxnSpPr>
          <p:cNvPr id="135344" name="AutoShape 176"/>
          <p:cNvCxnSpPr>
            <a:cxnSpLocks noChangeShapeType="1"/>
            <a:stCxn id="135310" idx="0"/>
            <a:endCxn id="135308" idx="3"/>
          </p:cNvCxnSpPr>
          <p:nvPr/>
        </p:nvCxnSpPr>
        <p:spPr bwMode="auto">
          <a:xfrm flipV="1">
            <a:off x="7908925" y="4935538"/>
            <a:ext cx="80963" cy="169862"/>
          </a:xfrm>
          <a:prstGeom prst="straightConnector1">
            <a:avLst/>
          </a:prstGeom>
          <a:noFill/>
          <a:ln w="9525">
            <a:solidFill>
              <a:srgbClr val="000000"/>
            </a:solidFill>
            <a:round/>
            <a:headEnd/>
            <a:tailEnd/>
          </a:ln>
          <a:effectLst/>
        </p:spPr>
      </p:cxnSp>
      <p:cxnSp>
        <p:nvCxnSpPr>
          <p:cNvPr id="135345" name="AutoShape 177"/>
          <p:cNvCxnSpPr>
            <a:cxnSpLocks noChangeShapeType="1"/>
            <a:stCxn id="135307" idx="6"/>
            <a:endCxn id="135304" idx="3"/>
          </p:cNvCxnSpPr>
          <p:nvPr/>
        </p:nvCxnSpPr>
        <p:spPr bwMode="auto">
          <a:xfrm flipV="1">
            <a:off x="7045325" y="4592638"/>
            <a:ext cx="455613" cy="68262"/>
          </a:xfrm>
          <a:prstGeom prst="straightConnector1">
            <a:avLst/>
          </a:prstGeom>
          <a:noFill/>
          <a:ln w="9525">
            <a:solidFill>
              <a:srgbClr val="000000"/>
            </a:solidFill>
            <a:round/>
            <a:headEnd/>
            <a:tailEnd/>
          </a:ln>
          <a:effectLst/>
        </p:spPr>
      </p:cxnSp>
      <p:cxnSp>
        <p:nvCxnSpPr>
          <p:cNvPr id="135346" name="AutoShape 178"/>
          <p:cNvCxnSpPr>
            <a:cxnSpLocks noChangeShapeType="1"/>
            <a:stCxn id="135306" idx="7"/>
            <a:endCxn id="135304" idx="3"/>
          </p:cNvCxnSpPr>
          <p:nvPr/>
        </p:nvCxnSpPr>
        <p:spPr bwMode="auto">
          <a:xfrm flipV="1">
            <a:off x="7370763" y="4592638"/>
            <a:ext cx="130175" cy="174625"/>
          </a:xfrm>
          <a:prstGeom prst="straightConnector1">
            <a:avLst/>
          </a:prstGeom>
          <a:noFill/>
          <a:ln w="9525">
            <a:solidFill>
              <a:srgbClr val="000000"/>
            </a:solidFill>
            <a:round/>
            <a:headEnd/>
            <a:tailEnd/>
          </a:ln>
          <a:effectLst/>
        </p:spPr>
      </p:cxnSp>
      <p:cxnSp>
        <p:nvCxnSpPr>
          <p:cNvPr id="135347" name="AutoShape 179"/>
          <p:cNvCxnSpPr>
            <a:cxnSpLocks noChangeShapeType="1"/>
            <a:stCxn id="135305" idx="1"/>
            <a:endCxn id="135304" idx="4"/>
          </p:cNvCxnSpPr>
          <p:nvPr/>
        </p:nvCxnSpPr>
        <p:spPr bwMode="auto">
          <a:xfrm flipH="1" flipV="1">
            <a:off x="7527925" y="4603750"/>
            <a:ext cx="131763" cy="112713"/>
          </a:xfrm>
          <a:prstGeom prst="straightConnector1">
            <a:avLst/>
          </a:prstGeom>
          <a:noFill/>
          <a:ln w="9525">
            <a:solidFill>
              <a:srgbClr val="000000"/>
            </a:solidFill>
            <a:round/>
            <a:headEnd/>
            <a:tailEnd/>
          </a:ln>
          <a:effectLst/>
        </p:spPr>
      </p:cxnSp>
      <p:sp>
        <p:nvSpPr>
          <p:cNvPr id="135348" name="AutoShape 180"/>
          <p:cNvSpPr>
            <a:spLocks noChangeArrowheads="1"/>
          </p:cNvSpPr>
          <p:nvPr/>
        </p:nvSpPr>
        <p:spPr bwMode="auto">
          <a:xfrm>
            <a:off x="2743200" y="5562600"/>
            <a:ext cx="3505200" cy="609600"/>
          </a:xfrm>
          <a:prstGeom prst="rightArrow">
            <a:avLst>
              <a:gd name="adj1" fmla="val 50000"/>
              <a:gd name="adj2" fmla="val 143750"/>
            </a:avLst>
          </a:prstGeom>
          <a:solidFill>
            <a:schemeClr val="accent1"/>
          </a:solidFill>
          <a:ln w="9525">
            <a:solidFill>
              <a:schemeClr val="tx1"/>
            </a:solidFill>
            <a:miter lim="800000"/>
            <a:headEnd/>
            <a:tailEnd/>
          </a:ln>
          <a:effectLst/>
        </p:spPr>
        <p:txBody>
          <a:bodyPr wrap="none" anchor="ctr"/>
          <a:lstStyle/>
          <a:p>
            <a:pPr algn="ctr"/>
            <a:r>
              <a:rPr lang="en-US"/>
              <a:t>transformation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r>
              <a:rPr lang="en-US"/>
              <a:t>3/1/2004</a:t>
            </a:r>
          </a:p>
        </p:txBody>
      </p:sp>
      <p:sp>
        <p:nvSpPr>
          <p:cNvPr id="30724" name="Slide Number Placeholder 5"/>
          <p:cNvSpPr>
            <a:spLocks noGrp="1"/>
          </p:cNvSpPr>
          <p:nvPr>
            <p:ph type="sldNum" sz="quarter" idx="12"/>
          </p:nvPr>
        </p:nvSpPr>
        <p:spPr>
          <a:noFill/>
        </p:spPr>
        <p:txBody>
          <a:bodyPr/>
          <a:lstStyle/>
          <a:p>
            <a:fld id="{1C7F88B5-F4A9-4653-B5B7-472FFF074E47}" type="slidenum">
              <a:rPr lang="en-US"/>
              <a:pPr/>
              <a:t>46</a:t>
            </a:fld>
            <a:endParaRPr lang="en-US"/>
          </a:p>
        </p:txBody>
      </p:sp>
      <p:sp>
        <p:nvSpPr>
          <p:cNvPr id="30725"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Directed Trees</a:t>
            </a:r>
            <a:endParaRPr lang="en-US" smtClean="0"/>
          </a:p>
        </p:txBody>
      </p:sp>
      <p:sp>
        <p:nvSpPr>
          <p:cNvPr id="30726"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A </a:t>
            </a:r>
            <a:r>
              <a:rPr lang="en-US" sz="2400" i="1" smtClean="0">
                <a:cs typeface="Times New Roman" pitchFamily="18" charset="0"/>
              </a:rPr>
              <a:t>directed tree</a:t>
            </a:r>
            <a:r>
              <a:rPr lang="en-US" sz="2400" smtClean="0">
                <a:cs typeface="Times New Roman" pitchFamily="18" charset="0"/>
              </a:rPr>
              <a:t> is a digraph whose underlying graph is a tree and which has no loops and no pairs of vertices joined in both directions. These last two conditions mean that if we interpret a directed tree as a relation, it is irreflexive and asymmetric. Here is an example. </a:t>
            </a:r>
          </a:p>
        </p:txBody>
      </p:sp>
      <p:grpSp>
        <p:nvGrpSpPr>
          <p:cNvPr id="2" name="Group 36"/>
          <p:cNvGrpSpPr>
            <a:grpSpLocks/>
          </p:cNvGrpSpPr>
          <p:nvPr/>
        </p:nvGrpSpPr>
        <p:grpSpPr bwMode="auto">
          <a:xfrm>
            <a:off x="2209800" y="3200400"/>
            <a:ext cx="4724400" cy="2416175"/>
            <a:chOff x="1392" y="2016"/>
            <a:chExt cx="2976" cy="1522"/>
          </a:xfrm>
        </p:grpSpPr>
        <p:sp>
          <p:nvSpPr>
            <p:cNvPr id="30728" name="Oval 21"/>
            <p:cNvSpPr>
              <a:spLocks noChangeArrowheads="1"/>
            </p:cNvSpPr>
            <p:nvPr/>
          </p:nvSpPr>
          <p:spPr bwMode="auto">
            <a:xfrm>
              <a:off x="1392" y="2800"/>
              <a:ext cx="147" cy="169"/>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29" name="Oval 22"/>
            <p:cNvSpPr>
              <a:spLocks noChangeArrowheads="1"/>
            </p:cNvSpPr>
            <p:nvPr/>
          </p:nvSpPr>
          <p:spPr bwMode="auto">
            <a:xfrm>
              <a:off x="2031" y="2186"/>
              <a:ext cx="146" cy="169"/>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0" name="Oval 23"/>
            <p:cNvSpPr>
              <a:spLocks noChangeArrowheads="1"/>
            </p:cNvSpPr>
            <p:nvPr/>
          </p:nvSpPr>
          <p:spPr bwMode="auto">
            <a:xfrm>
              <a:off x="2031" y="3368"/>
              <a:ext cx="146"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1" name="Oval 24"/>
            <p:cNvSpPr>
              <a:spLocks noChangeArrowheads="1"/>
            </p:cNvSpPr>
            <p:nvPr/>
          </p:nvSpPr>
          <p:spPr bwMode="auto">
            <a:xfrm>
              <a:off x="3130" y="2016"/>
              <a:ext cx="146"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2" name="Oval 25"/>
            <p:cNvSpPr>
              <a:spLocks noChangeArrowheads="1"/>
            </p:cNvSpPr>
            <p:nvPr/>
          </p:nvSpPr>
          <p:spPr bwMode="auto">
            <a:xfrm>
              <a:off x="3130" y="2506"/>
              <a:ext cx="146" cy="169"/>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3" name="Oval 26"/>
            <p:cNvSpPr>
              <a:spLocks noChangeArrowheads="1"/>
            </p:cNvSpPr>
            <p:nvPr/>
          </p:nvSpPr>
          <p:spPr bwMode="auto">
            <a:xfrm>
              <a:off x="3130" y="2915"/>
              <a:ext cx="146" cy="169"/>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4" name="Oval 27"/>
            <p:cNvSpPr>
              <a:spLocks noChangeArrowheads="1"/>
            </p:cNvSpPr>
            <p:nvPr/>
          </p:nvSpPr>
          <p:spPr bwMode="auto">
            <a:xfrm>
              <a:off x="3130" y="3368"/>
              <a:ext cx="146"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5" name="Oval 28"/>
            <p:cNvSpPr>
              <a:spLocks noChangeArrowheads="1"/>
            </p:cNvSpPr>
            <p:nvPr/>
          </p:nvSpPr>
          <p:spPr bwMode="auto">
            <a:xfrm>
              <a:off x="4221" y="2016"/>
              <a:ext cx="147"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0736" name="Line 29"/>
            <p:cNvSpPr>
              <a:spLocks noChangeShapeType="1"/>
            </p:cNvSpPr>
            <p:nvPr/>
          </p:nvSpPr>
          <p:spPr bwMode="auto">
            <a:xfrm flipV="1">
              <a:off x="1539" y="2352"/>
              <a:ext cx="477" cy="563"/>
            </a:xfrm>
            <a:prstGeom prst="line">
              <a:avLst/>
            </a:prstGeom>
            <a:noFill/>
            <a:ln w="19050">
              <a:solidFill>
                <a:srgbClr val="000000"/>
              </a:solidFill>
              <a:round/>
              <a:headEnd/>
              <a:tailEnd type="triangle" w="med" len="med"/>
            </a:ln>
          </p:spPr>
          <p:txBody>
            <a:bodyPr lIns="0" tIns="0" rIns="0" bIns="0"/>
            <a:lstStyle/>
            <a:p>
              <a:endParaRPr lang="en-US"/>
            </a:p>
          </p:txBody>
        </p:sp>
        <p:sp>
          <p:nvSpPr>
            <p:cNvPr id="30737" name="Line 30"/>
            <p:cNvSpPr>
              <a:spLocks noChangeShapeType="1"/>
            </p:cNvSpPr>
            <p:nvPr/>
          </p:nvSpPr>
          <p:spPr bwMode="auto">
            <a:xfrm>
              <a:off x="1539" y="2915"/>
              <a:ext cx="477" cy="445"/>
            </a:xfrm>
            <a:prstGeom prst="line">
              <a:avLst/>
            </a:prstGeom>
            <a:noFill/>
            <a:ln w="19050">
              <a:solidFill>
                <a:srgbClr val="000000"/>
              </a:solidFill>
              <a:round/>
              <a:headEnd/>
              <a:tailEnd type="triangle" w="med" len="med"/>
            </a:ln>
          </p:spPr>
          <p:txBody>
            <a:bodyPr lIns="0" tIns="0" rIns="0" bIns="0"/>
            <a:lstStyle/>
            <a:p>
              <a:endParaRPr lang="en-US"/>
            </a:p>
          </p:txBody>
        </p:sp>
        <p:sp>
          <p:nvSpPr>
            <p:cNvPr id="30738" name="Line 31"/>
            <p:cNvSpPr>
              <a:spLocks noChangeShapeType="1"/>
            </p:cNvSpPr>
            <p:nvPr/>
          </p:nvSpPr>
          <p:spPr bwMode="auto">
            <a:xfrm flipV="1">
              <a:off x="2131" y="2160"/>
              <a:ext cx="941" cy="142"/>
            </a:xfrm>
            <a:prstGeom prst="line">
              <a:avLst/>
            </a:prstGeom>
            <a:noFill/>
            <a:ln w="19050">
              <a:solidFill>
                <a:srgbClr val="000000"/>
              </a:solidFill>
              <a:round/>
              <a:headEnd/>
              <a:tailEnd type="triangle" w="med" len="med"/>
            </a:ln>
          </p:spPr>
          <p:txBody>
            <a:bodyPr lIns="0" tIns="0" rIns="0" bIns="0"/>
            <a:lstStyle/>
            <a:p>
              <a:endParaRPr lang="en-US"/>
            </a:p>
          </p:txBody>
        </p:sp>
        <p:sp>
          <p:nvSpPr>
            <p:cNvPr id="30739" name="Line 32"/>
            <p:cNvSpPr>
              <a:spLocks noChangeShapeType="1"/>
            </p:cNvSpPr>
            <p:nvPr/>
          </p:nvSpPr>
          <p:spPr bwMode="auto">
            <a:xfrm>
              <a:off x="2116" y="2302"/>
              <a:ext cx="1004" cy="290"/>
            </a:xfrm>
            <a:prstGeom prst="line">
              <a:avLst/>
            </a:prstGeom>
            <a:noFill/>
            <a:ln w="19050">
              <a:solidFill>
                <a:srgbClr val="000000"/>
              </a:solidFill>
              <a:round/>
              <a:headEnd/>
              <a:tailEnd type="triangle" w="med" len="med"/>
            </a:ln>
          </p:spPr>
          <p:txBody>
            <a:bodyPr lIns="0" tIns="0" rIns="0" bIns="0"/>
            <a:lstStyle/>
            <a:p>
              <a:endParaRPr lang="en-US"/>
            </a:p>
          </p:txBody>
        </p:sp>
        <p:sp>
          <p:nvSpPr>
            <p:cNvPr id="30740" name="Line 33"/>
            <p:cNvSpPr>
              <a:spLocks noChangeShapeType="1"/>
            </p:cNvSpPr>
            <p:nvPr/>
          </p:nvSpPr>
          <p:spPr bwMode="auto">
            <a:xfrm>
              <a:off x="2100" y="2248"/>
              <a:ext cx="1020" cy="680"/>
            </a:xfrm>
            <a:prstGeom prst="line">
              <a:avLst/>
            </a:prstGeom>
            <a:noFill/>
            <a:ln w="19050">
              <a:solidFill>
                <a:srgbClr val="000000"/>
              </a:solidFill>
              <a:round/>
              <a:headEnd/>
              <a:tailEnd type="triangle" w="med" len="med"/>
            </a:ln>
          </p:spPr>
          <p:txBody>
            <a:bodyPr lIns="0" tIns="0" rIns="0" bIns="0"/>
            <a:lstStyle/>
            <a:p>
              <a:endParaRPr lang="en-US"/>
            </a:p>
          </p:txBody>
        </p:sp>
        <p:sp>
          <p:nvSpPr>
            <p:cNvPr id="30741" name="Line 34"/>
            <p:cNvSpPr>
              <a:spLocks noChangeShapeType="1"/>
            </p:cNvSpPr>
            <p:nvPr/>
          </p:nvSpPr>
          <p:spPr bwMode="auto">
            <a:xfrm>
              <a:off x="2131" y="3449"/>
              <a:ext cx="941" cy="55"/>
            </a:xfrm>
            <a:prstGeom prst="line">
              <a:avLst/>
            </a:prstGeom>
            <a:noFill/>
            <a:ln w="19050">
              <a:solidFill>
                <a:srgbClr val="000000"/>
              </a:solidFill>
              <a:round/>
              <a:headEnd/>
              <a:tailEnd type="triangle" w="med" len="med"/>
            </a:ln>
          </p:spPr>
          <p:txBody>
            <a:bodyPr lIns="0" tIns="0" rIns="0" bIns="0"/>
            <a:lstStyle/>
            <a:p>
              <a:endParaRPr lang="en-US"/>
            </a:p>
          </p:txBody>
        </p:sp>
        <p:sp>
          <p:nvSpPr>
            <p:cNvPr id="30742" name="Line 35"/>
            <p:cNvSpPr>
              <a:spLocks noChangeShapeType="1"/>
            </p:cNvSpPr>
            <p:nvPr/>
          </p:nvSpPr>
          <p:spPr bwMode="auto">
            <a:xfrm flipV="1">
              <a:off x="3245" y="2160"/>
              <a:ext cx="979" cy="444"/>
            </a:xfrm>
            <a:prstGeom prst="line">
              <a:avLst/>
            </a:prstGeom>
            <a:noFill/>
            <a:ln w="19050">
              <a:solidFill>
                <a:srgbClr val="000000"/>
              </a:solidFill>
              <a:round/>
              <a:headEnd/>
              <a:tailEnd type="triangle" w="med" len="me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p>
            <a:r>
              <a:rPr lang="en-US"/>
              <a:t>3/1/2004</a:t>
            </a:r>
          </a:p>
        </p:txBody>
      </p:sp>
      <p:sp>
        <p:nvSpPr>
          <p:cNvPr id="32772" name="Slide Number Placeholder 5"/>
          <p:cNvSpPr>
            <a:spLocks noGrp="1"/>
          </p:cNvSpPr>
          <p:nvPr>
            <p:ph type="sldNum" sz="quarter" idx="12"/>
          </p:nvPr>
        </p:nvSpPr>
        <p:spPr>
          <a:noFill/>
        </p:spPr>
        <p:txBody>
          <a:bodyPr/>
          <a:lstStyle/>
          <a:p>
            <a:fld id="{AA328176-A119-4B86-AB60-4DB1EFE7EA7A}" type="slidenum">
              <a:rPr lang="en-US"/>
              <a:pPr/>
              <a:t>47</a:t>
            </a:fld>
            <a:endParaRPr lang="en-US"/>
          </a:p>
        </p:txBody>
      </p:sp>
      <p:sp>
        <p:nvSpPr>
          <p:cNvPr id="32773"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Leaves &amp; Internal Vertices</a:t>
            </a:r>
            <a:endParaRPr lang="en-US" smtClean="0"/>
          </a:p>
        </p:txBody>
      </p:sp>
      <p:sp>
        <p:nvSpPr>
          <p:cNvPr id="32774"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In the following tree the red vertices are leaves. We now know every finite tree with an edge has a least two leaves. The other vertices are </a:t>
            </a:r>
            <a:r>
              <a:rPr lang="en-US" sz="2400" i="1" smtClean="0">
                <a:cs typeface="Times New Roman" pitchFamily="18" charset="0"/>
              </a:rPr>
              <a:t>internal vertices</a:t>
            </a:r>
            <a:r>
              <a:rPr lang="en-US" sz="2400" smtClean="0">
                <a:cs typeface="Times New Roman" pitchFamily="18" charset="0"/>
              </a:rPr>
              <a:t>.</a:t>
            </a:r>
          </a:p>
        </p:txBody>
      </p:sp>
      <p:grpSp>
        <p:nvGrpSpPr>
          <p:cNvPr id="2" name="Group 4"/>
          <p:cNvGrpSpPr>
            <a:grpSpLocks/>
          </p:cNvGrpSpPr>
          <p:nvPr/>
        </p:nvGrpSpPr>
        <p:grpSpPr bwMode="auto">
          <a:xfrm>
            <a:off x="1917700" y="3048000"/>
            <a:ext cx="5016500" cy="2492375"/>
            <a:chOff x="3949" y="1028"/>
            <a:chExt cx="2903" cy="1284"/>
          </a:xfrm>
        </p:grpSpPr>
        <p:sp>
          <p:nvSpPr>
            <p:cNvPr id="32776" name="Oval 5"/>
            <p:cNvSpPr>
              <a:spLocks noChangeArrowheads="1"/>
            </p:cNvSpPr>
            <p:nvPr/>
          </p:nvSpPr>
          <p:spPr bwMode="auto">
            <a:xfrm>
              <a:off x="3949" y="1689"/>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2777" name="Oval 6"/>
            <p:cNvSpPr>
              <a:spLocks noChangeArrowheads="1"/>
            </p:cNvSpPr>
            <p:nvPr/>
          </p:nvSpPr>
          <p:spPr bwMode="auto">
            <a:xfrm>
              <a:off x="4572" y="117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2778" name="Oval 7"/>
            <p:cNvSpPr>
              <a:spLocks noChangeArrowheads="1"/>
            </p:cNvSpPr>
            <p:nvPr/>
          </p:nvSpPr>
          <p:spPr bwMode="auto">
            <a:xfrm>
              <a:off x="4572" y="2169"/>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2779" name="Oval 8"/>
            <p:cNvSpPr>
              <a:spLocks noChangeArrowheads="1"/>
            </p:cNvSpPr>
            <p:nvPr/>
          </p:nvSpPr>
          <p:spPr bwMode="auto">
            <a:xfrm>
              <a:off x="5644" y="1028"/>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sp>
          <p:nvSpPr>
            <p:cNvPr id="32780" name="Oval 9"/>
            <p:cNvSpPr>
              <a:spLocks noChangeArrowheads="1"/>
            </p:cNvSpPr>
            <p:nvPr/>
          </p:nvSpPr>
          <p:spPr bwMode="auto">
            <a:xfrm>
              <a:off x="5644" y="144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2781" name="Oval 10"/>
            <p:cNvSpPr>
              <a:spLocks noChangeArrowheads="1"/>
            </p:cNvSpPr>
            <p:nvPr/>
          </p:nvSpPr>
          <p:spPr bwMode="auto">
            <a:xfrm>
              <a:off x="5644" y="1786"/>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sp>
          <p:nvSpPr>
            <p:cNvPr id="32782" name="Oval 11"/>
            <p:cNvSpPr>
              <a:spLocks noChangeArrowheads="1"/>
            </p:cNvSpPr>
            <p:nvPr/>
          </p:nvSpPr>
          <p:spPr bwMode="auto">
            <a:xfrm>
              <a:off x="5644" y="2169"/>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sp>
          <p:nvSpPr>
            <p:cNvPr id="32783" name="Oval 12"/>
            <p:cNvSpPr>
              <a:spLocks noChangeArrowheads="1"/>
            </p:cNvSpPr>
            <p:nvPr/>
          </p:nvSpPr>
          <p:spPr bwMode="auto">
            <a:xfrm>
              <a:off x="6709" y="1028"/>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sp>
          <p:nvSpPr>
            <p:cNvPr id="32784" name="Line 13"/>
            <p:cNvSpPr>
              <a:spLocks noChangeShapeType="1"/>
            </p:cNvSpPr>
            <p:nvPr/>
          </p:nvSpPr>
          <p:spPr bwMode="auto">
            <a:xfrm flipV="1">
              <a:off x="4092" y="1314"/>
              <a:ext cx="623" cy="472"/>
            </a:xfrm>
            <a:prstGeom prst="line">
              <a:avLst/>
            </a:prstGeom>
            <a:noFill/>
            <a:ln w="19050">
              <a:solidFill>
                <a:srgbClr val="000000"/>
              </a:solidFill>
              <a:round/>
              <a:headEnd/>
              <a:tailEnd/>
            </a:ln>
          </p:spPr>
          <p:txBody>
            <a:bodyPr lIns="0" tIns="0" rIns="0" bIns="0"/>
            <a:lstStyle/>
            <a:p>
              <a:endParaRPr lang="en-US"/>
            </a:p>
          </p:txBody>
        </p:sp>
        <p:sp>
          <p:nvSpPr>
            <p:cNvPr id="32785" name="Line 14"/>
            <p:cNvSpPr>
              <a:spLocks noChangeShapeType="1"/>
            </p:cNvSpPr>
            <p:nvPr/>
          </p:nvSpPr>
          <p:spPr bwMode="auto">
            <a:xfrm>
              <a:off x="4092" y="1786"/>
              <a:ext cx="623" cy="526"/>
            </a:xfrm>
            <a:prstGeom prst="line">
              <a:avLst/>
            </a:prstGeom>
            <a:noFill/>
            <a:ln w="19050">
              <a:solidFill>
                <a:srgbClr val="000000"/>
              </a:solidFill>
              <a:round/>
              <a:headEnd/>
              <a:tailEnd/>
            </a:ln>
          </p:spPr>
          <p:txBody>
            <a:bodyPr lIns="0" tIns="0" rIns="0" bIns="0"/>
            <a:lstStyle/>
            <a:p>
              <a:endParaRPr lang="en-US"/>
            </a:p>
          </p:txBody>
        </p:sp>
        <p:sp>
          <p:nvSpPr>
            <p:cNvPr id="32786" name="Line 15"/>
            <p:cNvSpPr>
              <a:spLocks noChangeShapeType="1"/>
            </p:cNvSpPr>
            <p:nvPr/>
          </p:nvSpPr>
          <p:spPr bwMode="auto">
            <a:xfrm flipV="1">
              <a:off x="4670" y="1126"/>
              <a:ext cx="1027" cy="143"/>
            </a:xfrm>
            <a:prstGeom prst="line">
              <a:avLst/>
            </a:prstGeom>
            <a:noFill/>
            <a:ln w="19050">
              <a:solidFill>
                <a:srgbClr val="000000"/>
              </a:solidFill>
              <a:round/>
              <a:headEnd/>
              <a:tailEnd/>
            </a:ln>
          </p:spPr>
          <p:txBody>
            <a:bodyPr lIns="0" tIns="0" rIns="0" bIns="0"/>
            <a:lstStyle/>
            <a:p>
              <a:endParaRPr lang="en-US"/>
            </a:p>
          </p:txBody>
        </p:sp>
        <p:sp>
          <p:nvSpPr>
            <p:cNvPr id="32787" name="Line 16"/>
            <p:cNvSpPr>
              <a:spLocks noChangeShapeType="1"/>
            </p:cNvSpPr>
            <p:nvPr/>
          </p:nvSpPr>
          <p:spPr bwMode="auto">
            <a:xfrm>
              <a:off x="4655" y="1269"/>
              <a:ext cx="1042" cy="262"/>
            </a:xfrm>
            <a:prstGeom prst="line">
              <a:avLst/>
            </a:prstGeom>
            <a:noFill/>
            <a:ln w="19050">
              <a:solidFill>
                <a:srgbClr val="000000"/>
              </a:solidFill>
              <a:round/>
              <a:headEnd/>
              <a:tailEnd/>
            </a:ln>
          </p:spPr>
          <p:txBody>
            <a:bodyPr lIns="0" tIns="0" rIns="0" bIns="0"/>
            <a:lstStyle/>
            <a:p>
              <a:endParaRPr lang="en-US"/>
            </a:p>
          </p:txBody>
        </p:sp>
        <p:sp>
          <p:nvSpPr>
            <p:cNvPr id="32788" name="Line 17"/>
            <p:cNvSpPr>
              <a:spLocks noChangeShapeType="1"/>
            </p:cNvSpPr>
            <p:nvPr/>
          </p:nvSpPr>
          <p:spPr bwMode="auto">
            <a:xfrm>
              <a:off x="4640" y="1224"/>
              <a:ext cx="1057" cy="623"/>
            </a:xfrm>
            <a:prstGeom prst="line">
              <a:avLst/>
            </a:prstGeom>
            <a:noFill/>
            <a:ln w="19050">
              <a:solidFill>
                <a:srgbClr val="000000"/>
              </a:solidFill>
              <a:round/>
              <a:headEnd/>
              <a:tailEnd/>
            </a:ln>
          </p:spPr>
          <p:txBody>
            <a:bodyPr lIns="0" tIns="0" rIns="0" bIns="0"/>
            <a:lstStyle/>
            <a:p>
              <a:endParaRPr lang="en-US"/>
            </a:p>
          </p:txBody>
        </p:sp>
        <p:sp>
          <p:nvSpPr>
            <p:cNvPr id="32789" name="Line 18"/>
            <p:cNvSpPr>
              <a:spLocks noChangeShapeType="1"/>
            </p:cNvSpPr>
            <p:nvPr/>
          </p:nvSpPr>
          <p:spPr bwMode="auto">
            <a:xfrm>
              <a:off x="4670" y="2237"/>
              <a:ext cx="1072" cy="30"/>
            </a:xfrm>
            <a:prstGeom prst="line">
              <a:avLst/>
            </a:prstGeom>
            <a:noFill/>
            <a:ln w="19050">
              <a:solidFill>
                <a:srgbClr val="000000"/>
              </a:solidFill>
              <a:round/>
              <a:headEnd/>
              <a:tailEnd/>
            </a:ln>
          </p:spPr>
          <p:txBody>
            <a:bodyPr lIns="0" tIns="0" rIns="0" bIns="0"/>
            <a:lstStyle/>
            <a:p>
              <a:endParaRPr lang="en-US"/>
            </a:p>
          </p:txBody>
        </p:sp>
        <p:sp>
          <p:nvSpPr>
            <p:cNvPr id="32790" name="Line 19"/>
            <p:cNvSpPr>
              <a:spLocks noChangeShapeType="1"/>
            </p:cNvSpPr>
            <p:nvPr/>
          </p:nvSpPr>
          <p:spPr bwMode="auto">
            <a:xfrm flipV="1">
              <a:off x="5757" y="1111"/>
              <a:ext cx="1042" cy="413"/>
            </a:xfrm>
            <a:prstGeom prst="line">
              <a:avLst/>
            </a:prstGeom>
            <a:noFill/>
            <a:ln w="19050">
              <a:solidFill>
                <a:srgbClr val="000000"/>
              </a:solidFill>
              <a:round/>
              <a:headEnd/>
              <a:tailEn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a:t>3/1/2004</a:t>
            </a:r>
          </a:p>
        </p:txBody>
      </p:sp>
      <p:sp>
        <p:nvSpPr>
          <p:cNvPr id="31748" name="Slide Number Placeholder 5"/>
          <p:cNvSpPr>
            <a:spLocks noGrp="1"/>
          </p:cNvSpPr>
          <p:nvPr>
            <p:ph type="sldNum" sz="quarter" idx="12"/>
          </p:nvPr>
        </p:nvSpPr>
        <p:spPr>
          <a:noFill/>
        </p:spPr>
        <p:txBody>
          <a:bodyPr/>
          <a:lstStyle/>
          <a:p>
            <a:fld id="{2D693039-0620-4F25-A21B-50B772062A2E}" type="slidenum">
              <a:rPr lang="en-US"/>
              <a:pPr/>
              <a:t>48</a:t>
            </a:fld>
            <a:endParaRPr lang="en-US"/>
          </a:p>
        </p:txBody>
      </p:sp>
      <p:sp>
        <p:nvSpPr>
          <p:cNvPr id="31749"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Theorem on Leaves</a:t>
            </a:r>
            <a:endParaRPr lang="en-US" smtClean="0"/>
          </a:p>
        </p:txBody>
      </p:sp>
      <p:sp>
        <p:nvSpPr>
          <p:cNvPr id="31750"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Theorem: A tree T(V,E) with finite vertex set and at least one edge has at least two leaves (a </a:t>
            </a:r>
            <a:r>
              <a:rPr lang="en-US" sz="2400" i="1" smtClean="0">
                <a:cs typeface="Times New Roman" pitchFamily="18" charset="0"/>
              </a:rPr>
              <a:t>leaf</a:t>
            </a:r>
            <a:r>
              <a:rPr lang="en-US" sz="2400" smtClean="0">
                <a:cs typeface="Times New Roman" pitchFamily="18" charset="0"/>
              </a:rPr>
              <a:t> is a vertex with degree one). Proof: Fix a vertex a that is the endpoint of some edge. Move from a to the adjacent vertex along the edge. If that vertex has no adjacent vertices then it has degree one, so stop. If not, move along another edge to another vertex. Continue building a path in this fashion until you reach a vertex with no adjacent vertices besides the one you just came from. This is sure to happen because V is finite and you never use the same vertex twice in the path (since T is a tree). This produces one leaf. Now return to a. If it is a leaf, then you are done. If not, move along a different edge than the one at the first step above. Continue extending the path in that direction until you reach a leaf (which is sure to happen by the argument above).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p>
            <a:r>
              <a:rPr lang="en-US"/>
              <a:t>3/1/2004</a:t>
            </a:r>
          </a:p>
        </p:txBody>
      </p:sp>
      <p:sp>
        <p:nvSpPr>
          <p:cNvPr id="33796" name="Slide Number Placeholder 5"/>
          <p:cNvSpPr>
            <a:spLocks noGrp="1"/>
          </p:cNvSpPr>
          <p:nvPr>
            <p:ph type="sldNum" sz="quarter" idx="12"/>
          </p:nvPr>
        </p:nvSpPr>
        <p:spPr>
          <a:noFill/>
        </p:spPr>
        <p:txBody>
          <a:bodyPr/>
          <a:lstStyle/>
          <a:p>
            <a:fld id="{BCC85A03-3D79-424A-BDB2-9A929F45025B}" type="slidenum">
              <a:rPr lang="en-US"/>
              <a:pPr/>
              <a:t>49</a:t>
            </a:fld>
            <a:endParaRPr lang="en-US"/>
          </a:p>
        </p:txBody>
      </p:sp>
      <p:sp>
        <p:nvSpPr>
          <p:cNvPr id="33797" name="Rectangle 2"/>
          <p:cNvSpPr>
            <a:spLocks noGrp="1" noChangeArrowheads="1"/>
          </p:cNvSpPr>
          <p:nvPr>
            <p:ph type="title"/>
          </p:nvPr>
        </p:nvSpPr>
        <p:spPr>
          <a:xfrm>
            <a:off x="228600" y="0"/>
            <a:ext cx="8686800" cy="609600"/>
          </a:xfrm>
        </p:spPr>
        <p:txBody>
          <a:bodyPr>
            <a:normAutofit fontScale="90000"/>
          </a:bodyPr>
          <a:lstStyle/>
          <a:p>
            <a:pPr eaLnBrk="1" hangingPunct="1"/>
            <a:r>
              <a:rPr lang="en-US" dirty="0" smtClean="0">
                <a:cs typeface="Times New Roman" pitchFamily="18" charset="0"/>
              </a:rPr>
              <a:t>Trees: Equivalent Condition on Paths</a:t>
            </a:r>
            <a:endParaRPr lang="en-US" dirty="0" smtClean="0"/>
          </a:p>
        </p:txBody>
      </p:sp>
      <p:sp>
        <p:nvSpPr>
          <p:cNvPr id="33798" name="Rectangle 3"/>
          <p:cNvSpPr>
            <a:spLocks noGrp="1" noChangeArrowheads="1"/>
          </p:cNvSpPr>
          <p:nvPr>
            <p:ph type="body" idx="1"/>
          </p:nvPr>
        </p:nvSpPr>
        <p:spPr>
          <a:xfrm>
            <a:off x="228600" y="762000"/>
            <a:ext cx="8686800" cy="5791200"/>
          </a:xfrm>
        </p:spPr>
        <p:txBody>
          <a:bodyPr>
            <a:noAutofit/>
          </a:bodyPr>
          <a:lstStyle/>
          <a:p>
            <a:pPr eaLnBrk="1" hangingPunct="1"/>
            <a:r>
              <a:rPr lang="en-US" sz="2800" dirty="0" smtClean="0">
                <a:cs typeface="Times New Roman" pitchFamily="18" charset="0"/>
              </a:rPr>
              <a:t>Theorem: Given vertices a and b in a tree T(V,E), there is a unique simple path from a to b. Proof: Trees are connected, so there is a simple path from a to b. The book gives a nice example of using the </a:t>
            </a:r>
            <a:r>
              <a:rPr lang="en-US" sz="2800" dirty="0" err="1" smtClean="0">
                <a:cs typeface="Times New Roman" pitchFamily="18" charset="0"/>
              </a:rPr>
              <a:t>contrapositive</a:t>
            </a:r>
            <a:r>
              <a:rPr lang="en-US" sz="2800" dirty="0" smtClean="0">
                <a:cs typeface="Times New Roman" pitchFamily="18" charset="0"/>
              </a:rPr>
              <a:t> to prove the rest of the theorem. </a:t>
            </a:r>
          </a:p>
          <a:p>
            <a:pPr eaLnBrk="1" hangingPunct="1"/>
            <a:r>
              <a:rPr lang="en-US" sz="2800" dirty="0" smtClean="0">
                <a:cs typeface="Times New Roman" pitchFamily="18" charset="0"/>
              </a:rPr>
              <a:t>Theorem : Given a graph G(V,E) such that every pair of vertices is joined by a unique simple path, then G is a tree. This is the converse of the above theorem. Proof: Since a simple path joins every pair of points, the graph is connected. Now suppose G has a cycle </a:t>
            </a:r>
            <a:r>
              <a:rPr lang="en-US" sz="2800" dirty="0" err="1" smtClean="0">
                <a:cs typeface="Times New Roman" pitchFamily="18" charset="0"/>
              </a:rPr>
              <a:t>abc</a:t>
            </a:r>
            <a:r>
              <a:rPr lang="en-US" sz="2800" dirty="0" smtClean="0">
                <a:cs typeface="Times New Roman" pitchFamily="18" charset="0"/>
              </a:rPr>
              <a:t>…a. Then </a:t>
            </a:r>
            <a:r>
              <a:rPr lang="en-US" sz="2800" dirty="0" err="1" smtClean="0">
                <a:cs typeface="Times New Roman" pitchFamily="18" charset="0"/>
              </a:rPr>
              <a:t>ba</a:t>
            </a:r>
            <a:r>
              <a:rPr lang="en-US" sz="2800" dirty="0" smtClean="0">
                <a:cs typeface="Times New Roman" pitchFamily="18" charset="0"/>
              </a:rPr>
              <a:t> and </a:t>
            </a:r>
            <a:r>
              <a:rPr lang="en-US" sz="2800" dirty="0" err="1" smtClean="0">
                <a:cs typeface="Times New Roman" pitchFamily="18" charset="0"/>
              </a:rPr>
              <a:t>bc</a:t>
            </a:r>
            <a:r>
              <a:rPr lang="en-US" sz="2800" dirty="0" smtClean="0">
                <a:cs typeface="Times New Roman" pitchFamily="18" charset="0"/>
              </a:rPr>
              <a:t>…a are distinct simple paths from b to a. This contradicts uniqueness of simple paths, so G cannot possess such a cycle. This makes G a tree.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3798">
                                            <p:txEl>
                                              <p:pRg st="1" end="1"/>
                                            </p:txEl>
                                          </p:spTgt>
                                        </p:tgtEl>
                                        <p:attrNameLst>
                                          <p:attrName>style.visibility</p:attrName>
                                        </p:attrNameLst>
                                      </p:cBhvr>
                                      <p:to>
                                        <p:strVal val="visible"/>
                                      </p:to>
                                    </p:set>
                                    <p:anim to="" calcmode="lin" valueType="num">
                                      <p:cBhvr>
                                        <p:cTn id="7" dur="1" fill="hold"/>
                                        <p:tgtEl>
                                          <p:spTgt spid="33798">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a:hlinkClick r:id="" action="ppaction://ole?verb=0"/>
          </p:cNvPr>
          <p:cNvGraphicFramePr>
            <a:graphicFrameLocks/>
          </p:cNvGraphicFramePr>
          <p:nvPr/>
        </p:nvGraphicFramePr>
        <p:xfrm>
          <a:off x="228600" y="304800"/>
          <a:ext cx="8915400" cy="1655762"/>
        </p:xfrm>
        <a:graphic>
          <a:graphicData uri="http://schemas.openxmlformats.org/presentationml/2006/ole">
            <mc:AlternateContent xmlns:mc="http://schemas.openxmlformats.org/markup-compatibility/2006">
              <mc:Choice xmlns:v="urn:schemas-microsoft-com:vml" Requires="v">
                <p:oleObj spid="_x0000_s2051" name="Equation" r:id="rId3" imgW="3619440" imgH="660240" progId="Equation.3">
                  <p:embed/>
                </p:oleObj>
              </mc:Choice>
              <mc:Fallback>
                <p:oleObj name="Equation" r:id="rId3" imgW="3619440" imgH="6602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89154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5"/>
          <p:cNvSpPr>
            <a:spLocks noChangeArrowheads="1"/>
          </p:cNvSpPr>
          <p:nvPr/>
        </p:nvSpPr>
        <p:spPr bwMode="auto">
          <a:xfrm>
            <a:off x="2271713" y="27289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2054" name="Rectangle 6"/>
          <p:cNvSpPr>
            <a:spLocks noChangeArrowheads="1"/>
          </p:cNvSpPr>
          <p:nvPr/>
        </p:nvSpPr>
        <p:spPr bwMode="auto">
          <a:xfrm>
            <a:off x="3719513" y="27289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2055" name="Rectangle 7"/>
          <p:cNvSpPr>
            <a:spLocks noChangeArrowheads="1"/>
          </p:cNvSpPr>
          <p:nvPr/>
        </p:nvSpPr>
        <p:spPr bwMode="auto">
          <a:xfrm>
            <a:off x="5776913" y="2728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2056" name="Line 8"/>
          <p:cNvSpPr>
            <a:spLocks noChangeShapeType="1"/>
          </p:cNvSpPr>
          <p:nvPr/>
        </p:nvSpPr>
        <p:spPr bwMode="auto">
          <a:xfrm>
            <a:off x="2597150" y="2971800"/>
            <a:ext cx="1130300" cy="0"/>
          </a:xfrm>
          <a:prstGeom prst="line">
            <a:avLst/>
          </a:prstGeom>
          <a:noFill/>
          <a:ln w="12700">
            <a:solidFill>
              <a:schemeClr val="tx1"/>
            </a:solidFill>
            <a:round/>
            <a:headEnd/>
            <a:tailEnd/>
          </a:ln>
        </p:spPr>
        <p:txBody>
          <a:bodyPr wrap="none" anchor="ctr"/>
          <a:lstStyle/>
          <a:p>
            <a:endParaRPr lang="en-US"/>
          </a:p>
        </p:txBody>
      </p:sp>
      <p:sp>
        <p:nvSpPr>
          <p:cNvPr id="2057" name="Line 9"/>
          <p:cNvSpPr>
            <a:spLocks noChangeShapeType="1"/>
          </p:cNvSpPr>
          <p:nvPr/>
        </p:nvSpPr>
        <p:spPr bwMode="auto">
          <a:xfrm>
            <a:off x="3968750" y="2971800"/>
            <a:ext cx="1816100" cy="0"/>
          </a:xfrm>
          <a:prstGeom prst="line">
            <a:avLst/>
          </a:prstGeom>
          <a:noFill/>
          <a:ln w="12700">
            <a:solidFill>
              <a:schemeClr val="tx1"/>
            </a:solidFill>
            <a:round/>
            <a:headEnd/>
            <a:tailEnd/>
          </a:ln>
        </p:spPr>
        <p:txBody>
          <a:bodyPr wrap="none" anchor="ctr"/>
          <a:lstStyle/>
          <a:p>
            <a:endParaRPr lang="en-US"/>
          </a:p>
        </p:txBody>
      </p:sp>
      <p:sp>
        <p:nvSpPr>
          <p:cNvPr id="2058" name="Freeform 10"/>
          <p:cNvSpPr>
            <a:spLocks/>
          </p:cNvSpPr>
          <p:nvPr/>
        </p:nvSpPr>
        <p:spPr bwMode="auto">
          <a:xfrm>
            <a:off x="3595688" y="2266950"/>
            <a:ext cx="838200" cy="560388"/>
          </a:xfrm>
          <a:custGeom>
            <a:avLst/>
            <a:gdLst>
              <a:gd name="T0" fmla="*/ 135 w 528"/>
              <a:gd name="T1" fmla="*/ 348 h 353"/>
              <a:gd name="T2" fmla="*/ 88 w 528"/>
              <a:gd name="T3" fmla="*/ 352 h 353"/>
              <a:gd name="T4" fmla="*/ 44 w 528"/>
              <a:gd name="T5" fmla="*/ 322 h 353"/>
              <a:gd name="T6" fmla="*/ 15 w 528"/>
              <a:gd name="T7" fmla="*/ 278 h 353"/>
              <a:gd name="T8" fmla="*/ 0 w 528"/>
              <a:gd name="T9" fmla="*/ 234 h 353"/>
              <a:gd name="T10" fmla="*/ 0 w 528"/>
              <a:gd name="T11" fmla="*/ 176 h 353"/>
              <a:gd name="T12" fmla="*/ 0 w 528"/>
              <a:gd name="T13" fmla="*/ 132 h 353"/>
              <a:gd name="T14" fmla="*/ 15 w 528"/>
              <a:gd name="T15" fmla="*/ 88 h 353"/>
              <a:gd name="T16" fmla="*/ 59 w 528"/>
              <a:gd name="T17" fmla="*/ 59 h 353"/>
              <a:gd name="T18" fmla="*/ 103 w 528"/>
              <a:gd name="T19" fmla="*/ 30 h 353"/>
              <a:gd name="T20" fmla="*/ 147 w 528"/>
              <a:gd name="T21" fmla="*/ 15 h 353"/>
              <a:gd name="T22" fmla="*/ 205 w 528"/>
              <a:gd name="T23" fmla="*/ 0 h 353"/>
              <a:gd name="T24" fmla="*/ 264 w 528"/>
              <a:gd name="T25" fmla="*/ 0 h 353"/>
              <a:gd name="T26" fmla="*/ 322 w 528"/>
              <a:gd name="T27" fmla="*/ 0 h 353"/>
              <a:gd name="T28" fmla="*/ 366 w 528"/>
              <a:gd name="T29" fmla="*/ 0 h 353"/>
              <a:gd name="T30" fmla="*/ 410 w 528"/>
              <a:gd name="T31" fmla="*/ 0 h 353"/>
              <a:gd name="T32" fmla="*/ 454 w 528"/>
              <a:gd name="T33" fmla="*/ 0 h 353"/>
              <a:gd name="T34" fmla="*/ 498 w 528"/>
              <a:gd name="T35" fmla="*/ 44 h 353"/>
              <a:gd name="T36" fmla="*/ 513 w 528"/>
              <a:gd name="T37" fmla="*/ 88 h 353"/>
              <a:gd name="T38" fmla="*/ 527 w 528"/>
              <a:gd name="T39" fmla="*/ 132 h 353"/>
              <a:gd name="T40" fmla="*/ 527 w 528"/>
              <a:gd name="T41" fmla="*/ 176 h 353"/>
              <a:gd name="T42" fmla="*/ 513 w 528"/>
              <a:gd name="T43" fmla="*/ 220 h 353"/>
              <a:gd name="T44" fmla="*/ 469 w 528"/>
              <a:gd name="T45" fmla="*/ 264 h 353"/>
              <a:gd name="T46" fmla="*/ 410 w 528"/>
              <a:gd name="T47" fmla="*/ 278 h 353"/>
              <a:gd name="T48" fmla="*/ 352 w 528"/>
              <a:gd name="T49" fmla="*/ 293 h 353"/>
              <a:gd name="T50" fmla="*/ 308 w 528"/>
              <a:gd name="T51" fmla="*/ 322 h 353"/>
              <a:gd name="T52" fmla="*/ 264 w 528"/>
              <a:gd name="T53" fmla="*/ 337 h 353"/>
              <a:gd name="T54" fmla="*/ 231 w 528"/>
              <a:gd name="T55" fmla="*/ 348 h 3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28"/>
              <a:gd name="T85" fmla="*/ 0 h 353"/>
              <a:gd name="T86" fmla="*/ 528 w 528"/>
              <a:gd name="T87" fmla="*/ 353 h 3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28" h="353">
                <a:moveTo>
                  <a:pt x="135" y="348"/>
                </a:moveTo>
                <a:lnTo>
                  <a:pt x="88" y="352"/>
                </a:lnTo>
                <a:lnTo>
                  <a:pt x="44" y="322"/>
                </a:lnTo>
                <a:lnTo>
                  <a:pt x="15" y="278"/>
                </a:lnTo>
                <a:lnTo>
                  <a:pt x="0" y="234"/>
                </a:lnTo>
                <a:lnTo>
                  <a:pt x="0" y="176"/>
                </a:lnTo>
                <a:lnTo>
                  <a:pt x="0" y="132"/>
                </a:lnTo>
                <a:lnTo>
                  <a:pt x="15" y="88"/>
                </a:lnTo>
                <a:lnTo>
                  <a:pt x="59" y="59"/>
                </a:lnTo>
                <a:lnTo>
                  <a:pt x="103" y="30"/>
                </a:lnTo>
                <a:lnTo>
                  <a:pt x="147" y="15"/>
                </a:lnTo>
                <a:lnTo>
                  <a:pt x="205" y="0"/>
                </a:lnTo>
                <a:lnTo>
                  <a:pt x="264" y="0"/>
                </a:lnTo>
                <a:lnTo>
                  <a:pt x="322" y="0"/>
                </a:lnTo>
                <a:lnTo>
                  <a:pt x="366" y="0"/>
                </a:lnTo>
                <a:lnTo>
                  <a:pt x="410" y="0"/>
                </a:lnTo>
                <a:lnTo>
                  <a:pt x="454" y="0"/>
                </a:lnTo>
                <a:lnTo>
                  <a:pt x="498" y="44"/>
                </a:lnTo>
                <a:lnTo>
                  <a:pt x="513" y="88"/>
                </a:lnTo>
                <a:lnTo>
                  <a:pt x="527" y="132"/>
                </a:lnTo>
                <a:lnTo>
                  <a:pt x="527" y="176"/>
                </a:lnTo>
                <a:lnTo>
                  <a:pt x="513" y="220"/>
                </a:lnTo>
                <a:lnTo>
                  <a:pt x="469" y="264"/>
                </a:lnTo>
                <a:lnTo>
                  <a:pt x="410" y="278"/>
                </a:lnTo>
                <a:lnTo>
                  <a:pt x="352" y="293"/>
                </a:lnTo>
                <a:lnTo>
                  <a:pt x="308" y="322"/>
                </a:lnTo>
                <a:lnTo>
                  <a:pt x="264" y="337"/>
                </a:lnTo>
                <a:lnTo>
                  <a:pt x="231" y="348"/>
                </a:lnTo>
              </a:path>
            </a:pathLst>
          </a:custGeom>
          <a:noFill/>
          <a:ln w="12700" cap="rnd" cmpd="sng">
            <a:solidFill>
              <a:schemeClr val="tx1"/>
            </a:solidFill>
            <a:prstDash val="solid"/>
            <a:round/>
            <a:headEnd type="none" w="med" len="med"/>
            <a:tailEnd type="triangle" w="med" len="med"/>
          </a:ln>
        </p:spPr>
        <p:txBody>
          <a:bodyPr/>
          <a:lstStyle/>
          <a:p>
            <a:endParaRPr lang="en-US"/>
          </a:p>
        </p:txBody>
      </p:sp>
      <p:sp>
        <p:nvSpPr>
          <p:cNvPr id="2059" name="Rectangle 11"/>
          <p:cNvSpPr>
            <a:spLocks noChangeArrowheads="1"/>
          </p:cNvSpPr>
          <p:nvPr/>
        </p:nvSpPr>
        <p:spPr bwMode="auto">
          <a:xfrm>
            <a:off x="4557713" y="2043113"/>
            <a:ext cx="4262437" cy="819150"/>
          </a:xfrm>
          <a:prstGeom prst="rect">
            <a:avLst/>
          </a:prstGeom>
          <a:noFill/>
          <a:ln w="12700">
            <a:noFill/>
            <a:miter lim="800000"/>
            <a:headEnd/>
            <a:tailEnd/>
          </a:ln>
        </p:spPr>
        <p:txBody>
          <a:bodyPr wrap="none" lIns="90488" tIns="44450" rIns="90488" bIns="44450">
            <a:spAutoFit/>
          </a:bodyPr>
          <a:lstStyle/>
          <a:p>
            <a:r>
              <a:rPr lang="en-US" altLang="zh-TW"/>
              <a:t>remove any cycle on the repeated</a:t>
            </a:r>
          </a:p>
          <a:p>
            <a:r>
              <a:rPr lang="en-US" altLang="zh-TW"/>
              <a:t>vertices</a:t>
            </a:r>
          </a:p>
        </p:txBody>
      </p:sp>
      <p:sp>
        <p:nvSpPr>
          <p:cNvPr id="2060" name="Rectangle 12"/>
          <p:cNvSpPr>
            <a:spLocks noChangeArrowheads="1"/>
          </p:cNvSpPr>
          <p:nvPr/>
        </p:nvSpPr>
        <p:spPr bwMode="auto">
          <a:xfrm>
            <a:off x="304800" y="3338513"/>
            <a:ext cx="7924799" cy="643766"/>
          </a:xfrm>
          <a:prstGeom prst="rect">
            <a:avLst/>
          </a:prstGeom>
          <a:noFill/>
          <a:ln w="12700">
            <a:noFill/>
            <a:miter lim="800000"/>
            <a:headEnd/>
            <a:tailEnd/>
          </a:ln>
        </p:spPr>
        <p:txBody>
          <a:bodyPr wrap="square" lIns="90488" tIns="44450" rIns="90488" bIns="44450">
            <a:spAutoFit/>
          </a:bodyPr>
          <a:lstStyle/>
          <a:p>
            <a:r>
              <a:rPr lang="en-US" altLang="zh-TW" dirty="0" smtClean="0"/>
              <a:t>Definition:  </a:t>
            </a:r>
            <a:r>
              <a:rPr lang="en-US" altLang="zh-TW" dirty="0"/>
              <a:t>Let </a:t>
            </a:r>
            <a:r>
              <a:rPr lang="en-US" altLang="zh-TW" i="1" dirty="0"/>
              <a:t>G</a:t>
            </a:r>
            <a:r>
              <a:rPr lang="en-US" altLang="zh-TW" dirty="0"/>
              <a:t>=(</a:t>
            </a:r>
            <a:r>
              <a:rPr lang="en-US" altLang="zh-TW" i="1" dirty="0"/>
              <a:t>V</a:t>
            </a:r>
            <a:r>
              <a:rPr lang="en-US" altLang="zh-TW" dirty="0"/>
              <a:t>,</a:t>
            </a:r>
            <a:r>
              <a:rPr lang="en-US" altLang="zh-TW" i="1" dirty="0"/>
              <a:t>E</a:t>
            </a:r>
            <a:r>
              <a:rPr lang="en-US" altLang="zh-TW" dirty="0"/>
              <a:t>) be an undirected graph. We call </a:t>
            </a:r>
            <a:r>
              <a:rPr lang="en-US" altLang="zh-TW" i="1" dirty="0"/>
              <a:t>G</a:t>
            </a:r>
            <a:r>
              <a:rPr lang="en-US" altLang="zh-TW" dirty="0"/>
              <a:t> </a:t>
            </a:r>
            <a:r>
              <a:rPr lang="en-US" altLang="zh-TW" i="1" dirty="0"/>
              <a:t>connected</a:t>
            </a:r>
            <a:r>
              <a:rPr lang="en-US" altLang="zh-TW" dirty="0"/>
              <a:t> </a:t>
            </a:r>
          </a:p>
          <a:p>
            <a:r>
              <a:rPr lang="en-US" altLang="zh-TW" dirty="0"/>
              <a:t>if there is a path between any two distinct vertices of </a:t>
            </a:r>
            <a:r>
              <a:rPr lang="en-US" altLang="zh-TW" i="1" dirty="0"/>
              <a:t>G</a:t>
            </a:r>
            <a:r>
              <a:rPr lang="en-US" altLang="zh-TW" dirty="0"/>
              <a:t>.</a:t>
            </a:r>
          </a:p>
        </p:txBody>
      </p:sp>
      <p:sp>
        <p:nvSpPr>
          <p:cNvPr id="2061" name="Oval 13"/>
          <p:cNvSpPr>
            <a:spLocks noChangeArrowheads="1"/>
          </p:cNvSpPr>
          <p:nvPr/>
        </p:nvSpPr>
        <p:spPr bwMode="auto">
          <a:xfrm>
            <a:off x="996950" y="4425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2" name="Oval 14"/>
          <p:cNvSpPr>
            <a:spLocks noChangeArrowheads="1"/>
          </p:cNvSpPr>
          <p:nvPr/>
        </p:nvSpPr>
        <p:spPr bwMode="auto">
          <a:xfrm>
            <a:off x="1225550" y="5949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3" name="Oval 15"/>
          <p:cNvSpPr>
            <a:spLocks noChangeArrowheads="1"/>
          </p:cNvSpPr>
          <p:nvPr/>
        </p:nvSpPr>
        <p:spPr bwMode="auto">
          <a:xfrm>
            <a:off x="2292350" y="4273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4" name="Oval 16"/>
          <p:cNvSpPr>
            <a:spLocks noChangeArrowheads="1"/>
          </p:cNvSpPr>
          <p:nvPr/>
        </p:nvSpPr>
        <p:spPr bwMode="auto">
          <a:xfrm>
            <a:off x="2368550" y="5492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5" name="Oval 17"/>
          <p:cNvSpPr>
            <a:spLocks noChangeArrowheads="1"/>
          </p:cNvSpPr>
          <p:nvPr/>
        </p:nvSpPr>
        <p:spPr bwMode="auto">
          <a:xfrm>
            <a:off x="463550" y="4883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66" name="Line 18"/>
          <p:cNvSpPr>
            <a:spLocks noChangeShapeType="1"/>
          </p:cNvSpPr>
          <p:nvPr/>
        </p:nvSpPr>
        <p:spPr bwMode="auto">
          <a:xfrm flipV="1">
            <a:off x="692150" y="4489450"/>
            <a:ext cx="1663700" cy="469900"/>
          </a:xfrm>
          <a:prstGeom prst="line">
            <a:avLst/>
          </a:prstGeom>
          <a:noFill/>
          <a:ln w="12700">
            <a:solidFill>
              <a:schemeClr val="tx1"/>
            </a:solidFill>
            <a:round/>
            <a:headEnd/>
            <a:tailEnd/>
          </a:ln>
        </p:spPr>
        <p:txBody>
          <a:bodyPr wrap="none" anchor="ctr"/>
          <a:lstStyle/>
          <a:p>
            <a:endParaRPr lang="en-US"/>
          </a:p>
        </p:txBody>
      </p:sp>
      <p:sp>
        <p:nvSpPr>
          <p:cNvPr id="2067" name="Line 19"/>
          <p:cNvSpPr>
            <a:spLocks noChangeShapeType="1"/>
          </p:cNvSpPr>
          <p:nvPr/>
        </p:nvSpPr>
        <p:spPr bwMode="auto">
          <a:xfrm>
            <a:off x="2368550" y="4502150"/>
            <a:ext cx="139700" cy="1054100"/>
          </a:xfrm>
          <a:prstGeom prst="line">
            <a:avLst/>
          </a:prstGeom>
          <a:noFill/>
          <a:ln w="12700">
            <a:solidFill>
              <a:schemeClr val="tx1"/>
            </a:solidFill>
            <a:round/>
            <a:headEnd/>
            <a:tailEnd/>
          </a:ln>
        </p:spPr>
        <p:txBody>
          <a:bodyPr wrap="none" anchor="ctr"/>
          <a:lstStyle/>
          <a:p>
            <a:endParaRPr lang="en-US"/>
          </a:p>
        </p:txBody>
      </p:sp>
      <p:sp>
        <p:nvSpPr>
          <p:cNvPr id="2068" name="Line 20"/>
          <p:cNvSpPr>
            <a:spLocks noChangeShapeType="1"/>
          </p:cNvSpPr>
          <p:nvPr/>
        </p:nvSpPr>
        <p:spPr bwMode="auto">
          <a:xfrm flipH="1">
            <a:off x="1289050" y="5568950"/>
            <a:ext cx="1231900" cy="444500"/>
          </a:xfrm>
          <a:prstGeom prst="line">
            <a:avLst/>
          </a:prstGeom>
          <a:noFill/>
          <a:ln w="12700">
            <a:solidFill>
              <a:schemeClr val="tx1"/>
            </a:solidFill>
            <a:round/>
            <a:headEnd/>
            <a:tailEnd/>
          </a:ln>
        </p:spPr>
        <p:txBody>
          <a:bodyPr wrap="none" anchor="ctr"/>
          <a:lstStyle/>
          <a:p>
            <a:endParaRPr lang="en-US"/>
          </a:p>
        </p:txBody>
      </p:sp>
      <p:sp>
        <p:nvSpPr>
          <p:cNvPr id="2069" name="Line 21"/>
          <p:cNvSpPr>
            <a:spLocks noChangeShapeType="1"/>
          </p:cNvSpPr>
          <p:nvPr/>
        </p:nvSpPr>
        <p:spPr bwMode="auto">
          <a:xfrm flipH="1" flipV="1">
            <a:off x="679450" y="5022850"/>
            <a:ext cx="622300" cy="1003300"/>
          </a:xfrm>
          <a:prstGeom prst="line">
            <a:avLst/>
          </a:prstGeom>
          <a:noFill/>
          <a:ln w="12700">
            <a:solidFill>
              <a:schemeClr val="tx1"/>
            </a:solidFill>
            <a:round/>
            <a:headEnd/>
            <a:tailEnd/>
          </a:ln>
        </p:spPr>
        <p:txBody>
          <a:bodyPr wrap="none" anchor="ctr"/>
          <a:lstStyle/>
          <a:p>
            <a:endParaRPr lang="en-US"/>
          </a:p>
        </p:txBody>
      </p:sp>
      <p:sp>
        <p:nvSpPr>
          <p:cNvPr id="2070" name="Rectangle 22"/>
          <p:cNvSpPr>
            <a:spLocks noChangeArrowheads="1"/>
          </p:cNvSpPr>
          <p:nvPr/>
        </p:nvSpPr>
        <p:spPr bwMode="auto">
          <a:xfrm>
            <a:off x="671513" y="42529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071" name="Rectangle 23"/>
          <p:cNvSpPr>
            <a:spLocks noChangeArrowheads="1"/>
          </p:cNvSpPr>
          <p:nvPr/>
        </p:nvSpPr>
        <p:spPr bwMode="auto">
          <a:xfrm>
            <a:off x="366713" y="44815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072" name="Rectangle 24"/>
          <p:cNvSpPr>
            <a:spLocks noChangeArrowheads="1"/>
          </p:cNvSpPr>
          <p:nvPr/>
        </p:nvSpPr>
        <p:spPr bwMode="auto">
          <a:xfrm>
            <a:off x="1204913" y="60817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073" name="Rectangle 25"/>
          <p:cNvSpPr>
            <a:spLocks noChangeArrowheads="1"/>
          </p:cNvSpPr>
          <p:nvPr/>
        </p:nvSpPr>
        <p:spPr bwMode="auto">
          <a:xfrm>
            <a:off x="2347913" y="57007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074" name="Rectangle 26"/>
          <p:cNvSpPr>
            <a:spLocks noChangeArrowheads="1"/>
          </p:cNvSpPr>
          <p:nvPr/>
        </p:nvSpPr>
        <p:spPr bwMode="auto">
          <a:xfrm>
            <a:off x="2500313" y="42529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075" name="Line 27"/>
          <p:cNvSpPr>
            <a:spLocks noChangeShapeType="1"/>
          </p:cNvSpPr>
          <p:nvPr/>
        </p:nvSpPr>
        <p:spPr bwMode="auto">
          <a:xfrm>
            <a:off x="692150" y="4959350"/>
            <a:ext cx="1739900" cy="596900"/>
          </a:xfrm>
          <a:prstGeom prst="line">
            <a:avLst/>
          </a:prstGeom>
          <a:noFill/>
          <a:ln w="12700">
            <a:solidFill>
              <a:schemeClr val="tx1"/>
            </a:solidFill>
            <a:round/>
            <a:headEnd/>
            <a:tailEnd/>
          </a:ln>
        </p:spPr>
        <p:txBody>
          <a:bodyPr wrap="none" anchor="ctr"/>
          <a:lstStyle/>
          <a:p>
            <a:endParaRPr lang="en-US"/>
          </a:p>
        </p:txBody>
      </p:sp>
      <p:sp>
        <p:nvSpPr>
          <p:cNvPr id="2076" name="Line 28"/>
          <p:cNvSpPr>
            <a:spLocks noChangeShapeType="1"/>
          </p:cNvSpPr>
          <p:nvPr/>
        </p:nvSpPr>
        <p:spPr bwMode="auto">
          <a:xfrm flipV="1">
            <a:off x="1149350" y="4413250"/>
            <a:ext cx="1130300" cy="88900"/>
          </a:xfrm>
          <a:prstGeom prst="line">
            <a:avLst/>
          </a:prstGeom>
          <a:noFill/>
          <a:ln w="12700">
            <a:solidFill>
              <a:schemeClr val="tx1"/>
            </a:solidFill>
            <a:round/>
            <a:headEnd/>
            <a:tailEnd/>
          </a:ln>
        </p:spPr>
        <p:txBody>
          <a:bodyPr wrap="none" anchor="ctr"/>
          <a:lstStyle/>
          <a:p>
            <a:endParaRPr lang="en-US"/>
          </a:p>
        </p:txBody>
      </p:sp>
      <p:sp>
        <p:nvSpPr>
          <p:cNvPr id="2077" name="Line 29"/>
          <p:cNvSpPr>
            <a:spLocks noChangeShapeType="1"/>
          </p:cNvSpPr>
          <p:nvPr/>
        </p:nvSpPr>
        <p:spPr bwMode="auto">
          <a:xfrm flipV="1">
            <a:off x="615950" y="4565650"/>
            <a:ext cx="444500" cy="393700"/>
          </a:xfrm>
          <a:prstGeom prst="line">
            <a:avLst/>
          </a:prstGeom>
          <a:noFill/>
          <a:ln w="12700">
            <a:solidFill>
              <a:schemeClr val="tx1"/>
            </a:solidFill>
            <a:round/>
            <a:headEnd/>
            <a:tailEnd/>
          </a:ln>
        </p:spPr>
        <p:txBody>
          <a:bodyPr wrap="none" anchor="ctr"/>
          <a:lstStyle/>
          <a:p>
            <a:endParaRPr lang="en-US"/>
          </a:p>
        </p:txBody>
      </p:sp>
      <p:sp>
        <p:nvSpPr>
          <p:cNvPr id="2078" name="Oval 30"/>
          <p:cNvSpPr>
            <a:spLocks noChangeArrowheads="1"/>
          </p:cNvSpPr>
          <p:nvPr/>
        </p:nvSpPr>
        <p:spPr bwMode="auto">
          <a:xfrm>
            <a:off x="4654550" y="4349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79" name="Oval 31"/>
          <p:cNvSpPr>
            <a:spLocks noChangeArrowheads="1"/>
          </p:cNvSpPr>
          <p:nvPr/>
        </p:nvSpPr>
        <p:spPr bwMode="auto">
          <a:xfrm>
            <a:off x="4883150" y="5873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80" name="Oval 32"/>
          <p:cNvSpPr>
            <a:spLocks noChangeArrowheads="1"/>
          </p:cNvSpPr>
          <p:nvPr/>
        </p:nvSpPr>
        <p:spPr bwMode="auto">
          <a:xfrm>
            <a:off x="5949950" y="4197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81" name="Oval 33"/>
          <p:cNvSpPr>
            <a:spLocks noChangeArrowheads="1"/>
          </p:cNvSpPr>
          <p:nvPr/>
        </p:nvSpPr>
        <p:spPr bwMode="auto">
          <a:xfrm>
            <a:off x="6026150" y="5416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82" name="Oval 34"/>
          <p:cNvSpPr>
            <a:spLocks noChangeArrowheads="1"/>
          </p:cNvSpPr>
          <p:nvPr/>
        </p:nvSpPr>
        <p:spPr bwMode="auto">
          <a:xfrm>
            <a:off x="4121150" y="4806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083" name="Line 35"/>
          <p:cNvSpPr>
            <a:spLocks noChangeShapeType="1"/>
          </p:cNvSpPr>
          <p:nvPr/>
        </p:nvSpPr>
        <p:spPr bwMode="auto">
          <a:xfrm flipV="1">
            <a:off x="4349750" y="4413250"/>
            <a:ext cx="1663700" cy="469900"/>
          </a:xfrm>
          <a:prstGeom prst="line">
            <a:avLst/>
          </a:prstGeom>
          <a:noFill/>
          <a:ln w="12700">
            <a:solidFill>
              <a:schemeClr val="tx1"/>
            </a:solidFill>
            <a:round/>
            <a:headEnd/>
            <a:tailEnd/>
          </a:ln>
        </p:spPr>
        <p:txBody>
          <a:bodyPr wrap="none" anchor="ctr"/>
          <a:lstStyle/>
          <a:p>
            <a:endParaRPr lang="en-US"/>
          </a:p>
        </p:txBody>
      </p:sp>
      <p:sp>
        <p:nvSpPr>
          <p:cNvPr id="2084" name="Line 36"/>
          <p:cNvSpPr>
            <a:spLocks noChangeShapeType="1"/>
          </p:cNvSpPr>
          <p:nvPr/>
        </p:nvSpPr>
        <p:spPr bwMode="auto">
          <a:xfrm flipH="1">
            <a:off x="4946650" y="5492750"/>
            <a:ext cx="1231900" cy="444500"/>
          </a:xfrm>
          <a:prstGeom prst="line">
            <a:avLst/>
          </a:prstGeom>
          <a:noFill/>
          <a:ln w="12700">
            <a:solidFill>
              <a:schemeClr val="tx1"/>
            </a:solidFill>
            <a:round/>
            <a:headEnd/>
            <a:tailEnd/>
          </a:ln>
        </p:spPr>
        <p:txBody>
          <a:bodyPr wrap="none" anchor="ctr"/>
          <a:lstStyle/>
          <a:p>
            <a:endParaRPr lang="en-US"/>
          </a:p>
        </p:txBody>
      </p:sp>
      <p:sp>
        <p:nvSpPr>
          <p:cNvPr id="2085" name="Rectangle 37"/>
          <p:cNvSpPr>
            <a:spLocks noChangeArrowheads="1"/>
          </p:cNvSpPr>
          <p:nvPr/>
        </p:nvSpPr>
        <p:spPr bwMode="auto">
          <a:xfrm>
            <a:off x="4329113" y="41767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086" name="Rectangle 38"/>
          <p:cNvSpPr>
            <a:spLocks noChangeArrowheads="1"/>
          </p:cNvSpPr>
          <p:nvPr/>
        </p:nvSpPr>
        <p:spPr bwMode="auto">
          <a:xfrm>
            <a:off x="4024313" y="44053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087" name="Rectangle 39"/>
          <p:cNvSpPr>
            <a:spLocks noChangeArrowheads="1"/>
          </p:cNvSpPr>
          <p:nvPr/>
        </p:nvSpPr>
        <p:spPr bwMode="auto">
          <a:xfrm>
            <a:off x="4862513" y="60055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088" name="Rectangle 40"/>
          <p:cNvSpPr>
            <a:spLocks noChangeArrowheads="1"/>
          </p:cNvSpPr>
          <p:nvPr/>
        </p:nvSpPr>
        <p:spPr bwMode="auto">
          <a:xfrm>
            <a:off x="6005513" y="56245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089" name="Rectangle 41"/>
          <p:cNvSpPr>
            <a:spLocks noChangeArrowheads="1"/>
          </p:cNvSpPr>
          <p:nvPr/>
        </p:nvSpPr>
        <p:spPr bwMode="auto">
          <a:xfrm>
            <a:off x="6157913" y="41767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090" name="Line 42"/>
          <p:cNvSpPr>
            <a:spLocks noChangeShapeType="1"/>
          </p:cNvSpPr>
          <p:nvPr/>
        </p:nvSpPr>
        <p:spPr bwMode="auto">
          <a:xfrm flipV="1">
            <a:off x="4806950" y="4337050"/>
            <a:ext cx="1130300" cy="88900"/>
          </a:xfrm>
          <a:prstGeom prst="line">
            <a:avLst/>
          </a:prstGeom>
          <a:noFill/>
          <a:ln w="12700">
            <a:solidFill>
              <a:schemeClr val="tx1"/>
            </a:solidFill>
            <a:round/>
            <a:headEnd/>
            <a:tailEnd/>
          </a:ln>
        </p:spPr>
        <p:txBody>
          <a:bodyPr wrap="none" anchor="ctr"/>
          <a:lstStyle/>
          <a:p>
            <a:endParaRPr lang="en-US"/>
          </a:p>
        </p:txBody>
      </p:sp>
      <p:sp>
        <p:nvSpPr>
          <p:cNvPr id="2091" name="Line 43"/>
          <p:cNvSpPr>
            <a:spLocks noChangeShapeType="1"/>
          </p:cNvSpPr>
          <p:nvPr/>
        </p:nvSpPr>
        <p:spPr bwMode="auto">
          <a:xfrm flipV="1">
            <a:off x="4273550" y="4489450"/>
            <a:ext cx="444500" cy="393700"/>
          </a:xfrm>
          <a:prstGeom prst="line">
            <a:avLst/>
          </a:prstGeom>
          <a:noFill/>
          <a:ln w="12700">
            <a:solidFill>
              <a:schemeClr val="tx1"/>
            </a:solidFill>
            <a:round/>
            <a:headEnd/>
            <a:tailEnd/>
          </a:ln>
        </p:spPr>
        <p:txBody>
          <a:bodyPr wrap="none" anchor="ctr"/>
          <a:lstStyle/>
          <a:p>
            <a:endParaRPr lang="en-US"/>
          </a:p>
        </p:txBody>
      </p:sp>
      <p:sp>
        <p:nvSpPr>
          <p:cNvPr id="2092" name="Rectangle 44"/>
          <p:cNvSpPr>
            <a:spLocks noChangeArrowheads="1"/>
          </p:cNvSpPr>
          <p:nvPr/>
        </p:nvSpPr>
        <p:spPr bwMode="auto">
          <a:xfrm>
            <a:off x="6538913" y="4633913"/>
            <a:ext cx="2387600" cy="819150"/>
          </a:xfrm>
          <a:prstGeom prst="rect">
            <a:avLst/>
          </a:prstGeom>
          <a:noFill/>
          <a:ln w="12700">
            <a:noFill/>
            <a:miter lim="800000"/>
            <a:headEnd/>
            <a:tailEnd/>
          </a:ln>
        </p:spPr>
        <p:txBody>
          <a:bodyPr wrap="none" lIns="90488" tIns="44450" rIns="90488" bIns="44450">
            <a:spAutoFit/>
          </a:bodyPr>
          <a:lstStyle/>
          <a:p>
            <a:r>
              <a:rPr lang="en-US" altLang="zh-TW" dirty="0"/>
              <a:t>disconnected with</a:t>
            </a:r>
          </a:p>
          <a:p>
            <a:r>
              <a:rPr lang="en-US" altLang="zh-TW" dirty="0"/>
              <a:t>two </a:t>
            </a:r>
            <a:r>
              <a:rPr lang="en-US" altLang="zh-TW" i="1" dirty="0"/>
              <a:t>components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60"/>
                                        </p:tgtEl>
                                        <p:attrNameLst>
                                          <p:attrName>style.visibility</p:attrName>
                                        </p:attrNameLst>
                                      </p:cBhvr>
                                      <p:to>
                                        <p:strVal val="visible"/>
                                      </p:to>
                                    </p:set>
                                    <p:anim to="" calcmode="lin" valueType="num">
                                      <p:cBhvr>
                                        <p:cTn id="7" dur="1" fill="hold"/>
                                        <p:tgtEl>
                                          <p:spTgt spid="206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61"/>
                                        </p:tgtEl>
                                        <p:attrNameLst>
                                          <p:attrName>style.visibility</p:attrName>
                                        </p:attrNameLst>
                                      </p:cBhvr>
                                      <p:to>
                                        <p:strVal val="visible"/>
                                      </p:to>
                                    </p:set>
                                    <p:anim to="" calcmode="lin" valueType="num">
                                      <p:cBhvr>
                                        <p:cTn id="12" dur="1" fill="hold"/>
                                        <p:tgtEl>
                                          <p:spTgt spid="2061"/>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2062"/>
                                        </p:tgtEl>
                                        <p:attrNameLst>
                                          <p:attrName>style.visibility</p:attrName>
                                        </p:attrNameLst>
                                      </p:cBhvr>
                                      <p:to>
                                        <p:strVal val="visible"/>
                                      </p:to>
                                    </p:set>
                                    <p:anim to="" calcmode="lin" valueType="num">
                                      <p:cBhvr>
                                        <p:cTn id="15" dur="1" fill="hold"/>
                                        <p:tgtEl>
                                          <p:spTgt spid="2062"/>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2063"/>
                                        </p:tgtEl>
                                        <p:attrNameLst>
                                          <p:attrName>style.visibility</p:attrName>
                                        </p:attrNameLst>
                                      </p:cBhvr>
                                      <p:to>
                                        <p:strVal val="visible"/>
                                      </p:to>
                                    </p:set>
                                    <p:anim to="" calcmode="lin" valueType="num">
                                      <p:cBhvr>
                                        <p:cTn id="18" dur="1" fill="hold"/>
                                        <p:tgtEl>
                                          <p:spTgt spid="2063"/>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2064"/>
                                        </p:tgtEl>
                                        <p:attrNameLst>
                                          <p:attrName>style.visibility</p:attrName>
                                        </p:attrNameLst>
                                      </p:cBhvr>
                                      <p:to>
                                        <p:strVal val="visible"/>
                                      </p:to>
                                    </p:set>
                                    <p:anim to="" calcmode="lin" valueType="num">
                                      <p:cBhvr>
                                        <p:cTn id="21" dur="1" fill="hold"/>
                                        <p:tgtEl>
                                          <p:spTgt spid="2064"/>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2065"/>
                                        </p:tgtEl>
                                        <p:attrNameLst>
                                          <p:attrName>style.visibility</p:attrName>
                                        </p:attrNameLst>
                                      </p:cBhvr>
                                      <p:to>
                                        <p:strVal val="visible"/>
                                      </p:to>
                                    </p:set>
                                    <p:anim to="" calcmode="lin" valueType="num">
                                      <p:cBhvr>
                                        <p:cTn id="24" dur="1" fill="hold"/>
                                        <p:tgtEl>
                                          <p:spTgt spid="2065"/>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2066"/>
                                        </p:tgtEl>
                                        <p:attrNameLst>
                                          <p:attrName>style.visibility</p:attrName>
                                        </p:attrNameLst>
                                      </p:cBhvr>
                                      <p:to>
                                        <p:strVal val="visible"/>
                                      </p:to>
                                    </p:set>
                                    <p:anim to="" calcmode="lin" valueType="num">
                                      <p:cBhvr>
                                        <p:cTn id="27" dur="1" fill="hold"/>
                                        <p:tgtEl>
                                          <p:spTgt spid="2066"/>
                                        </p:tgtEl>
                                        <p:attrNameLst>
                                          <p:attrName/>
                                        </p:attrNameLst>
                                      </p:cBhvr>
                                    </p:anim>
                                  </p:childTnLst>
                                </p:cTn>
                              </p:par>
                              <p:par>
                                <p:cTn id="28" presetID="24" presetClass="entr" presetSubtype="0" fill="hold" grpId="0" nodeType="withEffect">
                                  <p:stCondLst>
                                    <p:cond delay="0"/>
                                  </p:stCondLst>
                                  <p:childTnLst>
                                    <p:set>
                                      <p:cBhvr>
                                        <p:cTn id="29" dur="1" fill="hold">
                                          <p:stCondLst>
                                            <p:cond delay="0"/>
                                          </p:stCondLst>
                                        </p:cTn>
                                        <p:tgtEl>
                                          <p:spTgt spid="2067"/>
                                        </p:tgtEl>
                                        <p:attrNameLst>
                                          <p:attrName>style.visibility</p:attrName>
                                        </p:attrNameLst>
                                      </p:cBhvr>
                                      <p:to>
                                        <p:strVal val="visible"/>
                                      </p:to>
                                    </p:set>
                                    <p:anim to="" calcmode="lin" valueType="num">
                                      <p:cBhvr>
                                        <p:cTn id="30" dur="1" fill="hold"/>
                                        <p:tgtEl>
                                          <p:spTgt spid="2067"/>
                                        </p:tgtEl>
                                        <p:attrNameLst>
                                          <p:attrName/>
                                        </p:attrNameLst>
                                      </p:cBhvr>
                                    </p:anim>
                                  </p:childTnLst>
                                </p:cTn>
                              </p:par>
                              <p:par>
                                <p:cTn id="31" presetID="24" presetClass="entr" presetSubtype="0" fill="hold" grpId="0" nodeType="withEffect">
                                  <p:stCondLst>
                                    <p:cond delay="0"/>
                                  </p:stCondLst>
                                  <p:childTnLst>
                                    <p:set>
                                      <p:cBhvr>
                                        <p:cTn id="32" dur="1" fill="hold">
                                          <p:stCondLst>
                                            <p:cond delay="0"/>
                                          </p:stCondLst>
                                        </p:cTn>
                                        <p:tgtEl>
                                          <p:spTgt spid="2068"/>
                                        </p:tgtEl>
                                        <p:attrNameLst>
                                          <p:attrName>style.visibility</p:attrName>
                                        </p:attrNameLst>
                                      </p:cBhvr>
                                      <p:to>
                                        <p:strVal val="visible"/>
                                      </p:to>
                                    </p:set>
                                    <p:anim to="" calcmode="lin" valueType="num">
                                      <p:cBhvr>
                                        <p:cTn id="33" dur="1" fill="hold"/>
                                        <p:tgtEl>
                                          <p:spTgt spid="2068"/>
                                        </p:tgtEl>
                                        <p:attrNameLst>
                                          <p:attrName/>
                                        </p:attrNameLst>
                                      </p:cBhvr>
                                    </p:anim>
                                  </p:childTnLst>
                                </p:cTn>
                              </p:par>
                              <p:par>
                                <p:cTn id="34" presetID="24" presetClass="entr" presetSubtype="0" fill="hold" grpId="0" nodeType="withEffect">
                                  <p:stCondLst>
                                    <p:cond delay="0"/>
                                  </p:stCondLst>
                                  <p:childTnLst>
                                    <p:set>
                                      <p:cBhvr>
                                        <p:cTn id="35" dur="1" fill="hold">
                                          <p:stCondLst>
                                            <p:cond delay="0"/>
                                          </p:stCondLst>
                                        </p:cTn>
                                        <p:tgtEl>
                                          <p:spTgt spid="2069"/>
                                        </p:tgtEl>
                                        <p:attrNameLst>
                                          <p:attrName>style.visibility</p:attrName>
                                        </p:attrNameLst>
                                      </p:cBhvr>
                                      <p:to>
                                        <p:strVal val="visible"/>
                                      </p:to>
                                    </p:set>
                                    <p:anim to="" calcmode="lin" valueType="num">
                                      <p:cBhvr>
                                        <p:cTn id="36" dur="1" fill="hold"/>
                                        <p:tgtEl>
                                          <p:spTgt spid="2069"/>
                                        </p:tgtEl>
                                        <p:attrNameLst>
                                          <p:attrName/>
                                        </p:attrNameLst>
                                      </p:cBhvr>
                                    </p:anim>
                                  </p:childTnLst>
                                </p:cTn>
                              </p:par>
                              <p:par>
                                <p:cTn id="37" presetID="24" presetClass="entr" presetSubtype="0" fill="hold" grpId="0" nodeType="withEffect">
                                  <p:stCondLst>
                                    <p:cond delay="0"/>
                                  </p:stCondLst>
                                  <p:childTnLst>
                                    <p:set>
                                      <p:cBhvr>
                                        <p:cTn id="38" dur="1" fill="hold">
                                          <p:stCondLst>
                                            <p:cond delay="0"/>
                                          </p:stCondLst>
                                        </p:cTn>
                                        <p:tgtEl>
                                          <p:spTgt spid="2070"/>
                                        </p:tgtEl>
                                        <p:attrNameLst>
                                          <p:attrName>style.visibility</p:attrName>
                                        </p:attrNameLst>
                                      </p:cBhvr>
                                      <p:to>
                                        <p:strVal val="visible"/>
                                      </p:to>
                                    </p:set>
                                    <p:anim to="" calcmode="lin" valueType="num">
                                      <p:cBhvr>
                                        <p:cTn id="39" dur="1" fill="hold"/>
                                        <p:tgtEl>
                                          <p:spTgt spid="2070"/>
                                        </p:tgtEl>
                                        <p:attrNameLst>
                                          <p:attrName/>
                                        </p:attrNameLst>
                                      </p:cBhvr>
                                    </p:anim>
                                  </p:childTnLst>
                                </p:cTn>
                              </p:par>
                              <p:par>
                                <p:cTn id="40" presetID="24" presetClass="entr" presetSubtype="0" fill="hold" grpId="0" nodeType="withEffect">
                                  <p:stCondLst>
                                    <p:cond delay="0"/>
                                  </p:stCondLst>
                                  <p:childTnLst>
                                    <p:set>
                                      <p:cBhvr>
                                        <p:cTn id="41" dur="1" fill="hold">
                                          <p:stCondLst>
                                            <p:cond delay="0"/>
                                          </p:stCondLst>
                                        </p:cTn>
                                        <p:tgtEl>
                                          <p:spTgt spid="2071"/>
                                        </p:tgtEl>
                                        <p:attrNameLst>
                                          <p:attrName>style.visibility</p:attrName>
                                        </p:attrNameLst>
                                      </p:cBhvr>
                                      <p:to>
                                        <p:strVal val="visible"/>
                                      </p:to>
                                    </p:set>
                                    <p:anim to="" calcmode="lin" valueType="num">
                                      <p:cBhvr>
                                        <p:cTn id="42" dur="1" fill="hold"/>
                                        <p:tgtEl>
                                          <p:spTgt spid="2071"/>
                                        </p:tgtEl>
                                        <p:attrNameLst>
                                          <p:attrName/>
                                        </p:attrNameLst>
                                      </p:cBhvr>
                                    </p:anim>
                                  </p:childTnLst>
                                </p:cTn>
                              </p:par>
                              <p:par>
                                <p:cTn id="43" presetID="24" presetClass="entr" presetSubtype="0" fill="hold" grpId="0" nodeType="withEffect">
                                  <p:stCondLst>
                                    <p:cond delay="0"/>
                                  </p:stCondLst>
                                  <p:childTnLst>
                                    <p:set>
                                      <p:cBhvr>
                                        <p:cTn id="44" dur="1" fill="hold">
                                          <p:stCondLst>
                                            <p:cond delay="0"/>
                                          </p:stCondLst>
                                        </p:cTn>
                                        <p:tgtEl>
                                          <p:spTgt spid="2073"/>
                                        </p:tgtEl>
                                        <p:attrNameLst>
                                          <p:attrName>style.visibility</p:attrName>
                                        </p:attrNameLst>
                                      </p:cBhvr>
                                      <p:to>
                                        <p:strVal val="visible"/>
                                      </p:to>
                                    </p:set>
                                    <p:anim to="" calcmode="lin" valueType="num">
                                      <p:cBhvr>
                                        <p:cTn id="45" dur="1" fill="hold"/>
                                        <p:tgtEl>
                                          <p:spTgt spid="2073"/>
                                        </p:tgtEl>
                                        <p:attrNameLst>
                                          <p:attrName/>
                                        </p:attrNameLst>
                                      </p:cBhvr>
                                    </p:anim>
                                  </p:childTnLst>
                                </p:cTn>
                              </p:par>
                              <p:par>
                                <p:cTn id="46" presetID="24" presetClass="entr" presetSubtype="0" fill="hold" grpId="0" nodeType="withEffect">
                                  <p:stCondLst>
                                    <p:cond delay="0"/>
                                  </p:stCondLst>
                                  <p:childTnLst>
                                    <p:set>
                                      <p:cBhvr>
                                        <p:cTn id="47" dur="1" fill="hold">
                                          <p:stCondLst>
                                            <p:cond delay="0"/>
                                          </p:stCondLst>
                                        </p:cTn>
                                        <p:tgtEl>
                                          <p:spTgt spid="2074"/>
                                        </p:tgtEl>
                                        <p:attrNameLst>
                                          <p:attrName>style.visibility</p:attrName>
                                        </p:attrNameLst>
                                      </p:cBhvr>
                                      <p:to>
                                        <p:strVal val="visible"/>
                                      </p:to>
                                    </p:set>
                                    <p:anim to="" calcmode="lin" valueType="num">
                                      <p:cBhvr>
                                        <p:cTn id="48" dur="1" fill="hold"/>
                                        <p:tgtEl>
                                          <p:spTgt spid="2074"/>
                                        </p:tgtEl>
                                        <p:attrNameLst>
                                          <p:attrName/>
                                        </p:attrNameLst>
                                      </p:cBhvr>
                                    </p:anim>
                                  </p:childTnLst>
                                </p:cTn>
                              </p:par>
                              <p:par>
                                <p:cTn id="49" presetID="24" presetClass="entr" presetSubtype="0" fill="hold" grpId="0" nodeType="withEffect">
                                  <p:stCondLst>
                                    <p:cond delay="0"/>
                                  </p:stCondLst>
                                  <p:childTnLst>
                                    <p:set>
                                      <p:cBhvr>
                                        <p:cTn id="50" dur="1" fill="hold">
                                          <p:stCondLst>
                                            <p:cond delay="0"/>
                                          </p:stCondLst>
                                        </p:cTn>
                                        <p:tgtEl>
                                          <p:spTgt spid="2075"/>
                                        </p:tgtEl>
                                        <p:attrNameLst>
                                          <p:attrName>style.visibility</p:attrName>
                                        </p:attrNameLst>
                                      </p:cBhvr>
                                      <p:to>
                                        <p:strVal val="visible"/>
                                      </p:to>
                                    </p:set>
                                    <p:anim to="" calcmode="lin" valueType="num">
                                      <p:cBhvr>
                                        <p:cTn id="51" dur="1" fill="hold"/>
                                        <p:tgtEl>
                                          <p:spTgt spid="2075"/>
                                        </p:tgtEl>
                                        <p:attrNameLst>
                                          <p:attrName/>
                                        </p:attrNameLst>
                                      </p:cBhvr>
                                    </p:anim>
                                  </p:childTnLst>
                                </p:cTn>
                              </p:par>
                              <p:par>
                                <p:cTn id="52" presetID="24" presetClass="entr" presetSubtype="0" fill="hold" grpId="0" nodeType="withEffect">
                                  <p:stCondLst>
                                    <p:cond delay="0"/>
                                  </p:stCondLst>
                                  <p:childTnLst>
                                    <p:set>
                                      <p:cBhvr>
                                        <p:cTn id="53" dur="1" fill="hold">
                                          <p:stCondLst>
                                            <p:cond delay="0"/>
                                          </p:stCondLst>
                                        </p:cTn>
                                        <p:tgtEl>
                                          <p:spTgt spid="2076"/>
                                        </p:tgtEl>
                                        <p:attrNameLst>
                                          <p:attrName>style.visibility</p:attrName>
                                        </p:attrNameLst>
                                      </p:cBhvr>
                                      <p:to>
                                        <p:strVal val="visible"/>
                                      </p:to>
                                    </p:set>
                                    <p:anim to="" calcmode="lin" valueType="num">
                                      <p:cBhvr>
                                        <p:cTn id="54" dur="1" fill="hold"/>
                                        <p:tgtEl>
                                          <p:spTgt spid="2076"/>
                                        </p:tgtEl>
                                        <p:attrNameLst>
                                          <p:attrName/>
                                        </p:attrNameLst>
                                      </p:cBhvr>
                                    </p:anim>
                                  </p:childTnLst>
                                </p:cTn>
                              </p:par>
                              <p:par>
                                <p:cTn id="55" presetID="24" presetClass="entr" presetSubtype="0" fill="hold" grpId="0" nodeType="withEffect">
                                  <p:stCondLst>
                                    <p:cond delay="0"/>
                                  </p:stCondLst>
                                  <p:childTnLst>
                                    <p:set>
                                      <p:cBhvr>
                                        <p:cTn id="56" dur="1" fill="hold">
                                          <p:stCondLst>
                                            <p:cond delay="0"/>
                                          </p:stCondLst>
                                        </p:cTn>
                                        <p:tgtEl>
                                          <p:spTgt spid="2077"/>
                                        </p:tgtEl>
                                        <p:attrNameLst>
                                          <p:attrName>style.visibility</p:attrName>
                                        </p:attrNameLst>
                                      </p:cBhvr>
                                      <p:to>
                                        <p:strVal val="visible"/>
                                      </p:to>
                                    </p:set>
                                    <p:anim to="" calcmode="lin" valueType="num">
                                      <p:cBhvr>
                                        <p:cTn id="57" dur="1" fill="hold"/>
                                        <p:tgtEl>
                                          <p:spTgt spid="2077"/>
                                        </p:tgtEl>
                                        <p:attrNameLst>
                                          <p:attrName/>
                                        </p:attrNameLst>
                                      </p:cBhvr>
                                    </p:anim>
                                  </p:childTnLst>
                                </p:cTn>
                              </p:par>
                              <p:par>
                                <p:cTn id="58" presetID="24" presetClass="entr" presetSubtype="0" fill="hold" grpId="0" nodeType="withEffect">
                                  <p:stCondLst>
                                    <p:cond delay="0"/>
                                  </p:stCondLst>
                                  <p:childTnLst>
                                    <p:set>
                                      <p:cBhvr>
                                        <p:cTn id="59" dur="1" fill="hold">
                                          <p:stCondLst>
                                            <p:cond delay="0"/>
                                          </p:stCondLst>
                                        </p:cTn>
                                        <p:tgtEl>
                                          <p:spTgt spid="2078"/>
                                        </p:tgtEl>
                                        <p:attrNameLst>
                                          <p:attrName>style.visibility</p:attrName>
                                        </p:attrNameLst>
                                      </p:cBhvr>
                                      <p:to>
                                        <p:strVal val="visible"/>
                                      </p:to>
                                    </p:set>
                                    <p:anim to="" calcmode="lin" valueType="num">
                                      <p:cBhvr>
                                        <p:cTn id="60" dur="1" fill="hold"/>
                                        <p:tgtEl>
                                          <p:spTgt spid="2078"/>
                                        </p:tgtEl>
                                        <p:attrNameLst>
                                          <p:attrName/>
                                        </p:attrNameLst>
                                      </p:cBhvr>
                                    </p:anim>
                                  </p:childTnLst>
                                </p:cTn>
                              </p:par>
                              <p:par>
                                <p:cTn id="61" presetID="24" presetClass="entr" presetSubtype="0" fill="hold" grpId="0" nodeType="withEffect">
                                  <p:stCondLst>
                                    <p:cond delay="0"/>
                                  </p:stCondLst>
                                  <p:childTnLst>
                                    <p:set>
                                      <p:cBhvr>
                                        <p:cTn id="62" dur="1" fill="hold">
                                          <p:stCondLst>
                                            <p:cond delay="0"/>
                                          </p:stCondLst>
                                        </p:cTn>
                                        <p:tgtEl>
                                          <p:spTgt spid="2079"/>
                                        </p:tgtEl>
                                        <p:attrNameLst>
                                          <p:attrName>style.visibility</p:attrName>
                                        </p:attrNameLst>
                                      </p:cBhvr>
                                      <p:to>
                                        <p:strVal val="visible"/>
                                      </p:to>
                                    </p:set>
                                    <p:anim to="" calcmode="lin" valueType="num">
                                      <p:cBhvr>
                                        <p:cTn id="63" dur="1" fill="hold"/>
                                        <p:tgtEl>
                                          <p:spTgt spid="2079"/>
                                        </p:tgtEl>
                                        <p:attrNameLst>
                                          <p:attrName/>
                                        </p:attrNameLst>
                                      </p:cBhvr>
                                    </p:anim>
                                  </p:childTnLst>
                                </p:cTn>
                              </p:par>
                              <p:par>
                                <p:cTn id="64" presetID="24" presetClass="entr" presetSubtype="0" fill="hold" grpId="0" nodeType="withEffect">
                                  <p:stCondLst>
                                    <p:cond delay="0"/>
                                  </p:stCondLst>
                                  <p:childTnLst>
                                    <p:set>
                                      <p:cBhvr>
                                        <p:cTn id="65" dur="1" fill="hold">
                                          <p:stCondLst>
                                            <p:cond delay="0"/>
                                          </p:stCondLst>
                                        </p:cTn>
                                        <p:tgtEl>
                                          <p:spTgt spid="2080"/>
                                        </p:tgtEl>
                                        <p:attrNameLst>
                                          <p:attrName>style.visibility</p:attrName>
                                        </p:attrNameLst>
                                      </p:cBhvr>
                                      <p:to>
                                        <p:strVal val="visible"/>
                                      </p:to>
                                    </p:set>
                                    <p:anim to="" calcmode="lin" valueType="num">
                                      <p:cBhvr>
                                        <p:cTn id="66" dur="1" fill="hold"/>
                                        <p:tgtEl>
                                          <p:spTgt spid="2080"/>
                                        </p:tgtEl>
                                        <p:attrNameLst>
                                          <p:attrName/>
                                        </p:attrNameLst>
                                      </p:cBhvr>
                                    </p:anim>
                                  </p:childTnLst>
                                </p:cTn>
                              </p:par>
                              <p:par>
                                <p:cTn id="67" presetID="24" presetClass="entr" presetSubtype="0" fill="hold" grpId="0" nodeType="withEffect">
                                  <p:stCondLst>
                                    <p:cond delay="0"/>
                                  </p:stCondLst>
                                  <p:childTnLst>
                                    <p:set>
                                      <p:cBhvr>
                                        <p:cTn id="68" dur="1" fill="hold">
                                          <p:stCondLst>
                                            <p:cond delay="0"/>
                                          </p:stCondLst>
                                        </p:cTn>
                                        <p:tgtEl>
                                          <p:spTgt spid="2081"/>
                                        </p:tgtEl>
                                        <p:attrNameLst>
                                          <p:attrName>style.visibility</p:attrName>
                                        </p:attrNameLst>
                                      </p:cBhvr>
                                      <p:to>
                                        <p:strVal val="visible"/>
                                      </p:to>
                                    </p:set>
                                    <p:anim to="" calcmode="lin" valueType="num">
                                      <p:cBhvr>
                                        <p:cTn id="69" dur="1" fill="hold"/>
                                        <p:tgtEl>
                                          <p:spTgt spid="2081"/>
                                        </p:tgtEl>
                                        <p:attrNameLst>
                                          <p:attrName/>
                                        </p:attrNameLst>
                                      </p:cBhvr>
                                    </p:anim>
                                  </p:childTnLst>
                                </p:cTn>
                              </p:par>
                              <p:par>
                                <p:cTn id="70" presetID="24" presetClass="entr" presetSubtype="0" fill="hold" grpId="0" nodeType="withEffect">
                                  <p:stCondLst>
                                    <p:cond delay="0"/>
                                  </p:stCondLst>
                                  <p:childTnLst>
                                    <p:set>
                                      <p:cBhvr>
                                        <p:cTn id="71" dur="1" fill="hold">
                                          <p:stCondLst>
                                            <p:cond delay="0"/>
                                          </p:stCondLst>
                                        </p:cTn>
                                        <p:tgtEl>
                                          <p:spTgt spid="2082"/>
                                        </p:tgtEl>
                                        <p:attrNameLst>
                                          <p:attrName>style.visibility</p:attrName>
                                        </p:attrNameLst>
                                      </p:cBhvr>
                                      <p:to>
                                        <p:strVal val="visible"/>
                                      </p:to>
                                    </p:set>
                                    <p:anim to="" calcmode="lin" valueType="num">
                                      <p:cBhvr>
                                        <p:cTn id="72" dur="1" fill="hold"/>
                                        <p:tgtEl>
                                          <p:spTgt spid="2082"/>
                                        </p:tgtEl>
                                        <p:attrNameLst>
                                          <p:attrName/>
                                        </p:attrNameLst>
                                      </p:cBhvr>
                                    </p:anim>
                                  </p:childTnLst>
                                </p:cTn>
                              </p:par>
                              <p:par>
                                <p:cTn id="73" presetID="24" presetClass="entr" presetSubtype="0" fill="hold" grpId="0" nodeType="withEffect">
                                  <p:stCondLst>
                                    <p:cond delay="0"/>
                                  </p:stCondLst>
                                  <p:childTnLst>
                                    <p:set>
                                      <p:cBhvr>
                                        <p:cTn id="74" dur="1" fill="hold">
                                          <p:stCondLst>
                                            <p:cond delay="0"/>
                                          </p:stCondLst>
                                        </p:cTn>
                                        <p:tgtEl>
                                          <p:spTgt spid="2083"/>
                                        </p:tgtEl>
                                        <p:attrNameLst>
                                          <p:attrName>style.visibility</p:attrName>
                                        </p:attrNameLst>
                                      </p:cBhvr>
                                      <p:to>
                                        <p:strVal val="visible"/>
                                      </p:to>
                                    </p:set>
                                    <p:anim to="" calcmode="lin" valueType="num">
                                      <p:cBhvr>
                                        <p:cTn id="75" dur="1" fill="hold"/>
                                        <p:tgtEl>
                                          <p:spTgt spid="2083"/>
                                        </p:tgtEl>
                                        <p:attrNameLst>
                                          <p:attrName/>
                                        </p:attrNameLst>
                                      </p:cBhvr>
                                    </p:anim>
                                  </p:childTnLst>
                                </p:cTn>
                              </p:par>
                              <p:par>
                                <p:cTn id="76" presetID="24" presetClass="entr" presetSubtype="0" fill="hold" grpId="0" nodeType="withEffect">
                                  <p:stCondLst>
                                    <p:cond delay="0"/>
                                  </p:stCondLst>
                                  <p:childTnLst>
                                    <p:set>
                                      <p:cBhvr>
                                        <p:cTn id="77" dur="1" fill="hold">
                                          <p:stCondLst>
                                            <p:cond delay="0"/>
                                          </p:stCondLst>
                                        </p:cTn>
                                        <p:tgtEl>
                                          <p:spTgt spid="2084"/>
                                        </p:tgtEl>
                                        <p:attrNameLst>
                                          <p:attrName>style.visibility</p:attrName>
                                        </p:attrNameLst>
                                      </p:cBhvr>
                                      <p:to>
                                        <p:strVal val="visible"/>
                                      </p:to>
                                    </p:set>
                                    <p:anim to="" calcmode="lin" valueType="num">
                                      <p:cBhvr>
                                        <p:cTn id="78" dur="1" fill="hold"/>
                                        <p:tgtEl>
                                          <p:spTgt spid="2084"/>
                                        </p:tgtEl>
                                        <p:attrNameLst>
                                          <p:attrName/>
                                        </p:attrNameLst>
                                      </p:cBhvr>
                                    </p:anim>
                                  </p:childTnLst>
                                </p:cTn>
                              </p:par>
                              <p:par>
                                <p:cTn id="79" presetID="24" presetClass="entr" presetSubtype="0" fill="hold" grpId="0" nodeType="withEffect">
                                  <p:stCondLst>
                                    <p:cond delay="0"/>
                                  </p:stCondLst>
                                  <p:childTnLst>
                                    <p:set>
                                      <p:cBhvr>
                                        <p:cTn id="80" dur="1" fill="hold">
                                          <p:stCondLst>
                                            <p:cond delay="0"/>
                                          </p:stCondLst>
                                        </p:cTn>
                                        <p:tgtEl>
                                          <p:spTgt spid="2085"/>
                                        </p:tgtEl>
                                        <p:attrNameLst>
                                          <p:attrName>style.visibility</p:attrName>
                                        </p:attrNameLst>
                                      </p:cBhvr>
                                      <p:to>
                                        <p:strVal val="visible"/>
                                      </p:to>
                                    </p:set>
                                    <p:anim to="" calcmode="lin" valueType="num">
                                      <p:cBhvr>
                                        <p:cTn id="81" dur="1" fill="hold"/>
                                        <p:tgtEl>
                                          <p:spTgt spid="2085"/>
                                        </p:tgtEl>
                                        <p:attrNameLst>
                                          <p:attrName/>
                                        </p:attrNameLst>
                                      </p:cBhvr>
                                    </p:anim>
                                  </p:childTnLst>
                                </p:cTn>
                              </p:par>
                              <p:par>
                                <p:cTn id="82" presetID="24" presetClass="entr" presetSubtype="0" fill="hold" grpId="0" nodeType="withEffect">
                                  <p:stCondLst>
                                    <p:cond delay="0"/>
                                  </p:stCondLst>
                                  <p:childTnLst>
                                    <p:set>
                                      <p:cBhvr>
                                        <p:cTn id="83" dur="1" fill="hold">
                                          <p:stCondLst>
                                            <p:cond delay="0"/>
                                          </p:stCondLst>
                                        </p:cTn>
                                        <p:tgtEl>
                                          <p:spTgt spid="2086"/>
                                        </p:tgtEl>
                                        <p:attrNameLst>
                                          <p:attrName>style.visibility</p:attrName>
                                        </p:attrNameLst>
                                      </p:cBhvr>
                                      <p:to>
                                        <p:strVal val="visible"/>
                                      </p:to>
                                    </p:set>
                                    <p:anim to="" calcmode="lin" valueType="num">
                                      <p:cBhvr>
                                        <p:cTn id="84" dur="1" fill="hold"/>
                                        <p:tgtEl>
                                          <p:spTgt spid="2086"/>
                                        </p:tgtEl>
                                        <p:attrNameLst>
                                          <p:attrName/>
                                        </p:attrNameLst>
                                      </p:cBhvr>
                                    </p:anim>
                                  </p:childTnLst>
                                </p:cTn>
                              </p:par>
                              <p:par>
                                <p:cTn id="85" presetID="24" presetClass="entr" presetSubtype="0" fill="hold" grpId="0" nodeType="withEffect">
                                  <p:stCondLst>
                                    <p:cond delay="0"/>
                                  </p:stCondLst>
                                  <p:childTnLst>
                                    <p:set>
                                      <p:cBhvr>
                                        <p:cTn id="86" dur="1" fill="hold">
                                          <p:stCondLst>
                                            <p:cond delay="0"/>
                                          </p:stCondLst>
                                        </p:cTn>
                                        <p:tgtEl>
                                          <p:spTgt spid="2088"/>
                                        </p:tgtEl>
                                        <p:attrNameLst>
                                          <p:attrName>style.visibility</p:attrName>
                                        </p:attrNameLst>
                                      </p:cBhvr>
                                      <p:to>
                                        <p:strVal val="visible"/>
                                      </p:to>
                                    </p:set>
                                    <p:anim to="" calcmode="lin" valueType="num">
                                      <p:cBhvr>
                                        <p:cTn id="87" dur="1" fill="hold"/>
                                        <p:tgtEl>
                                          <p:spTgt spid="2088"/>
                                        </p:tgtEl>
                                        <p:attrNameLst>
                                          <p:attrName/>
                                        </p:attrNameLst>
                                      </p:cBhvr>
                                    </p:anim>
                                  </p:childTnLst>
                                </p:cTn>
                              </p:par>
                              <p:par>
                                <p:cTn id="88" presetID="24" presetClass="entr" presetSubtype="0" fill="hold" grpId="0" nodeType="withEffect">
                                  <p:stCondLst>
                                    <p:cond delay="0"/>
                                  </p:stCondLst>
                                  <p:childTnLst>
                                    <p:set>
                                      <p:cBhvr>
                                        <p:cTn id="89" dur="1" fill="hold">
                                          <p:stCondLst>
                                            <p:cond delay="0"/>
                                          </p:stCondLst>
                                        </p:cTn>
                                        <p:tgtEl>
                                          <p:spTgt spid="2089"/>
                                        </p:tgtEl>
                                        <p:attrNameLst>
                                          <p:attrName>style.visibility</p:attrName>
                                        </p:attrNameLst>
                                      </p:cBhvr>
                                      <p:to>
                                        <p:strVal val="visible"/>
                                      </p:to>
                                    </p:set>
                                    <p:anim to="" calcmode="lin" valueType="num">
                                      <p:cBhvr>
                                        <p:cTn id="90" dur="1" fill="hold"/>
                                        <p:tgtEl>
                                          <p:spTgt spid="2089"/>
                                        </p:tgtEl>
                                        <p:attrNameLst>
                                          <p:attrName/>
                                        </p:attrNameLst>
                                      </p:cBhvr>
                                    </p:anim>
                                  </p:childTnLst>
                                </p:cTn>
                              </p:par>
                              <p:par>
                                <p:cTn id="91" presetID="24" presetClass="entr" presetSubtype="0" fill="hold" grpId="0" nodeType="withEffect">
                                  <p:stCondLst>
                                    <p:cond delay="0"/>
                                  </p:stCondLst>
                                  <p:childTnLst>
                                    <p:set>
                                      <p:cBhvr>
                                        <p:cTn id="92" dur="1" fill="hold">
                                          <p:stCondLst>
                                            <p:cond delay="0"/>
                                          </p:stCondLst>
                                        </p:cTn>
                                        <p:tgtEl>
                                          <p:spTgt spid="2090"/>
                                        </p:tgtEl>
                                        <p:attrNameLst>
                                          <p:attrName>style.visibility</p:attrName>
                                        </p:attrNameLst>
                                      </p:cBhvr>
                                      <p:to>
                                        <p:strVal val="visible"/>
                                      </p:to>
                                    </p:set>
                                    <p:anim to="" calcmode="lin" valueType="num">
                                      <p:cBhvr>
                                        <p:cTn id="93" dur="1" fill="hold"/>
                                        <p:tgtEl>
                                          <p:spTgt spid="2090"/>
                                        </p:tgtEl>
                                        <p:attrNameLst>
                                          <p:attrName/>
                                        </p:attrNameLst>
                                      </p:cBhvr>
                                    </p:anim>
                                  </p:childTnLst>
                                </p:cTn>
                              </p:par>
                              <p:par>
                                <p:cTn id="94" presetID="24" presetClass="entr" presetSubtype="0" fill="hold" grpId="0" nodeType="withEffect">
                                  <p:stCondLst>
                                    <p:cond delay="0"/>
                                  </p:stCondLst>
                                  <p:childTnLst>
                                    <p:set>
                                      <p:cBhvr>
                                        <p:cTn id="95" dur="1" fill="hold">
                                          <p:stCondLst>
                                            <p:cond delay="0"/>
                                          </p:stCondLst>
                                        </p:cTn>
                                        <p:tgtEl>
                                          <p:spTgt spid="2091"/>
                                        </p:tgtEl>
                                        <p:attrNameLst>
                                          <p:attrName>style.visibility</p:attrName>
                                        </p:attrNameLst>
                                      </p:cBhvr>
                                      <p:to>
                                        <p:strVal val="visible"/>
                                      </p:to>
                                    </p:set>
                                    <p:anim to="" calcmode="lin" valueType="num">
                                      <p:cBhvr>
                                        <p:cTn id="96" dur="1" fill="hold"/>
                                        <p:tgtEl>
                                          <p:spTgt spid="2091"/>
                                        </p:tgtEl>
                                        <p:attrNameLst>
                                          <p:attrName/>
                                        </p:attrNameLst>
                                      </p:cBhvr>
                                    </p:anim>
                                  </p:childTnLst>
                                </p:cTn>
                              </p:par>
                            </p:childTnLst>
                          </p:cTn>
                        </p:par>
                      </p:childTnLst>
                    </p:cTn>
                  </p:par>
                  <p:par>
                    <p:cTn id="97" fill="hold">
                      <p:stCondLst>
                        <p:cond delay="indefinite"/>
                      </p:stCondLst>
                      <p:childTnLst>
                        <p:par>
                          <p:cTn id="98" fill="hold">
                            <p:stCondLst>
                              <p:cond delay="0"/>
                            </p:stCondLst>
                            <p:childTnLst>
                              <p:par>
                                <p:cTn id="99" presetID="24" presetClass="entr" presetSubtype="0" fill="hold" grpId="0" nodeType="clickEffect">
                                  <p:stCondLst>
                                    <p:cond delay="0"/>
                                  </p:stCondLst>
                                  <p:childTnLst>
                                    <p:set>
                                      <p:cBhvr>
                                        <p:cTn id="100" dur="1" fill="hold">
                                          <p:stCondLst>
                                            <p:cond delay="0"/>
                                          </p:stCondLst>
                                        </p:cTn>
                                        <p:tgtEl>
                                          <p:spTgt spid="2092"/>
                                        </p:tgtEl>
                                        <p:attrNameLst>
                                          <p:attrName>style.visibility</p:attrName>
                                        </p:attrNameLst>
                                      </p:cBhvr>
                                      <p:to>
                                        <p:strVal val="visible"/>
                                      </p:to>
                                    </p:set>
                                    <p:anim to="" calcmode="lin" valueType="num">
                                      <p:cBhvr>
                                        <p:cTn id="101" dur="1" fill="hold"/>
                                        <p:tgtEl>
                                          <p:spTgt spid="209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 grpId="0"/>
      <p:bldP spid="2061" grpId="0" animBg="1"/>
      <p:bldP spid="2062" grpId="0" animBg="1"/>
      <p:bldP spid="2063" grpId="0" animBg="1"/>
      <p:bldP spid="2064" grpId="0" animBg="1"/>
      <p:bldP spid="2065" grpId="0" animBg="1"/>
      <p:bldP spid="2066" grpId="0" animBg="1"/>
      <p:bldP spid="2067" grpId="0" animBg="1"/>
      <p:bldP spid="2068" grpId="0" animBg="1"/>
      <p:bldP spid="2069" grpId="0" animBg="1"/>
      <p:bldP spid="2070" grpId="0"/>
      <p:bldP spid="2071" grpId="0"/>
      <p:bldP spid="2073" grpId="0"/>
      <p:bldP spid="2074" grpId="0"/>
      <p:bldP spid="2075" grpId="0" animBg="1"/>
      <p:bldP spid="2076" grpId="0" animBg="1"/>
      <p:bldP spid="2077" grpId="0" animBg="1"/>
      <p:bldP spid="2078" grpId="0" animBg="1"/>
      <p:bldP spid="2079" grpId="0" animBg="1"/>
      <p:bldP spid="2080" grpId="0" animBg="1"/>
      <p:bldP spid="2081" grpId="0" animBg="1"/>
      <p:bldP spid="2082" grpId="0" animBg="1"/>
      <p:bldP spid="2083" grpId="0" animBg="1"/>
      <p:bldP spid="2084" grpId="0" animBg="1"/>
      <p:bldP spid="2085" grpId="0"/>
      <p:bldP spid="2086" grpId="0"/>
      <p:bldP spid="2088" grpId="0"/>
      <p:bldP spid="2089" grpId="0"/>
      <p:bldP spid="2090" grpId="0" animBg="1"/>
      <p:bldP spid="2091" grpId="0" animBg="1"/>
      <p:bldP spid="209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a:t>3/1/2004</a:t>
            </a:r>
          </a:p>
        </p:txBody>
      </p:sp>
      <p:sp>
        <p:nvSpPr>
          <p:cNvPr id="34819" name="Footer Placeholder 4"/>
          <p:cNvSpPr>
            <a:spLocks noGrp="1"/>
          </p:cNvSpPr>
          <p:nvPr>
            <p:ph type="ftr" sz="quarter" idx="11"/>
          </p:nvPr>
        </p:nvSpPr>
        <p:spPr>
          <a:noFill/>
        </p:spPr>
        <p:txBody>
          <a:bodyPr/>
          <a:lstStyle/>
          <a:p>
            <a:r>
              <a:rPr lang="en-US"/>
              <a:t>Discrete Mathematics for Teachers, UT Math 504, Lecture 08</a:t>
            </a:r>
          </a:p>
        </p:txBody>
      </p:sp>
      <p:sp>
        <p:nvSpPr>
          <p:cNvPr id="34820" name="Slide Number Placeholder 5"/>
          <p:cNvSpPr>
            <a:spLocks noGrp="1"/>
          </p:cNvSpPr>
          <p:nvPr>
            <p:ph type="sldNum" sz="quarter" idx="12"/>
          </p:nvPr>
        </p:nvSpPr>
        <p:spPr>
          <a:noFill/>
        </p:spPr>
        <p:txBody>
          <a:bodyPr/>
          <a:lstStyle/>
          <a:p>
            <a:fld id="{072715D4-0130-46AC-83AF-DF65C10D0AB2}" type="slidenum">
              <a:rPr lang="en-US"/>
              <a:pPr/>
              <a:t>50</a:t>
            </a:fld>
            <a:endParaRPr lang="en-US"/>
          </a:p>
        </p:txBody>
      </p:sp>
      <p:sp>
        <p:nvSpPr>
          <p:cNvPr id="34821"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Rooted Trees</a:t>
            </a:r>
            <a:endParaRPr lang="en-US" smtClean="0"/>
          </a:p>
        </p:txBody>
      </p:sp>
      <p:sp>
        <p:nvSpPr>
          <p:cNvPr id="34822"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Sometimes it is useful to distinguish one vertex of a tree and call it the </a:t>
            </a:r>
            <a:r>
              <a:rPr lang="en-US" sz="2400" i="1" smtClean="0">
                <a:cs typeface="Times New Roman" pitchFamily="18" charset="0"/>
              </a:rPr>
              <a:t>root</a:t>
            </a:r>
            <a:r>
              <a:rPr lang="en-US" sz="2400" smtClean="0">
                <a:cs typeface="Times New Roman" pitchFamily="18" charset="0"/>
              </a:rPr>
              <a:t> of the tree. For instance we might, for whatever reasons, take the tree above and declare the red vertex to be its root. In that case we often redraw the tree to let it all “hang down” from the root (or invert this picture so that it all “grows up” from the root, which suits the metaphor better) </a:t>
            </a:r>
          </a:p>
        </p:txBody>
      </p:sp>
      <p:grpSp>
        <p:nvGrpSpPr>
          <p:cNvPr id="2" name="Group 4"/>
          <p:cNvGrpSpPr>
            <a:grpSpLocks/>
          </p:cNvGrpSpPr>
          <p:nvPr/>
        </p:nvGrpSpPr>
        <p:grpSpPr bwMode="auto">
          <a:xfrm>
            <a:off x="381000" y="3581400"/>
            <a:ext cx="3810000" cy="2035175"/>
            <a:chOff x="2058" y="7571"/>
            <a:chExt cx="2903" cy="1284"/>
          </a:xfrm>
        </p:grpSpPr>
        <p:sp>
          <p:nvSpPr>
            <p:cNvPr id="34839" name="Oval 5"/>
            <p:cNvSpPr>
              <a:spLocks noChangeArrowheads="1"/>
            </p:cNvSpPr>
            <p:nvPr/>
          </p:nvSpPr>
          <p:spPr bwMode="auto">
            <a:xfrm>
              <a:off x="2058" y="8232"/>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0" name="Oval 6"/>
            <p:cNvSpPr>
              <a:spLocks noChangeArrowheads="1"/>
            </p:cNvSpPr>
            <p:nvPr/>
          </p:nvSpPr>
          <p:spPr bwMode="auto">
            <a:xfrm>
              <a:off x="2681" y="8712"/>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1" name="Oval 7"/>
            <p:cNvSpPr>
              <a:spLocks noChangeArrowheads="1"/>
            </p:cNvSpPr>
            <p:nvPr/>
          </p:nvSpPr>
          <p:spPr bwMode="auto">
            <a:xfrm>
              <a:off x="3753" y="757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2" name="Oval 8"/>
            <p:cNvSpPr>
              <a:spLocks noChangeArrowheads="1"/>
            </p:cNvSpPr>
            <p:nvPr/>
          </p:nvSpPr>
          <p:spPr bwMode="auto">
            <a:xfrm>
              <a:off x="3753" y="7984"/>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3" name="Oval 9"/>
            <p:cNvSpPr>
              <a:spLocks noChangeArrowheads="1"/>
            </p:cNvSpPr>
            <p:nvPr/>
          </p:nvSpPr>
          <p:spPr bwMode="auto">
            <a:xfrm>
              <a:off x="3753" y="8329"/>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4" name="Oval 10"/>
            <p:cNvSpPr>
              <a:spLocks noChangeArrowheads="1"/>
            </p:cNvSpPr>
            <p:nvPr/>
          </p:nvSpPr>
          <p:spPr bwMode="auto">
            <a:xfrm>
              <a:off x="3753" y="8712"/>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5" name="Oval 11"/>
            <p:cNvSpPr>
              <a:spLocks noChangeArrowheads="1"/>
            </p:cNvSpPr>
            <p:nvPr/>
          </p:nvSpPr>
          <p:spPr bwMode="auto">
            <a:xfrm>
              <a:off x="4818" y="7571"/>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46" name="Line 12"/>
            <p:cNvSpPr>
              <a:spLocks noChangeShapeType="1"/>
            </p:cNvSpPr>
            <p:nvPr/>
          </p:nvSpPr>
          <p:spPr bwMode="auto">
            <a:xfrm flipV="1">
              <a:off x="2201" y="7857"/>
              <a:ext cx="623" cy="472"/>
            </a:xfrm>
            <a:prstGeom prst="line">
              <a:avLst/>
            </a:prstGeom>
            <a:noFill/>
            <a:ln w="19050">
              <a:solidFill>
                <a:srgbClr val="000000"/>
              </a:solidFill>
              <a:round/>
              <a:headEnd/>
              <a:tailEnd/>
            </a:ln>
          </p:spPr>
          <p:txBody>
            <a:bodyPr lIns="0" tIns="0" rIns="0" bIns="0"/>
            <a:lstStyle/>
            <a:p>
              <a:endParaRPr lang="en-US"/>
            </a:p>
          </p:txBody>
        </p:sp>
        <p:sp>
          <p:nvSpPr>
            <p:cNvPr id="34847" name="Line 13"/>
            <p:cNvSpPr>
              <a:spLocks noChangeShapeType="1"/>
            </p:cNvSpPr>
            <p:nvPr/>
          </p:nvSpPr>
          <p:spPr bwMode="auto">
            <a:xfrm>
              <a:off x="2201" y="8329"/>
              <a:ext cx="623" cy="526"/>
            </a:xfrm>
            <a:prstGeom prst="line">
              <a:avLst/>
            </a:prstGeom>
            <a:noFill/>
            <a:ln w="19050">
              <a:solidFill>
                <a:srgbClr val="000000"/>
              </a:solidFill>
              <a:round/>
              <a:headEnd/>
              <a:tailEnd/>
            </a:ln>
          </p:spPr>
          <p:txBody>
            <a:bodyPr lIns="0" tIns="0" rIns="0" bIns="0"/>
            <a:lstStyle/>
            <a:p>
              <a:endParaRPr lang="en-US"/>
            </a:p>
          </p:txBody>
        </p:sp>
        <p:sp>
          <p:nvSpPr>
            <p:cNvPr id="34848" name="Line 14"/>
            <p:cNvSpPr>
              <a:spLocks noChangeShapeType="1"/>
            </p:cNvSpPr>
            <p:nvPr/>
          </p:nvSpPr>
          <p:spPr bwMode="auto">
            <a:xfrm flipV="1">
              <a:off x="2779" y="7669"/>
              <a:ext cx="1027" cy="143"/>
            </a:xfrm>
            <a:prstGeom prst="line">
              <a:avLst/>
            </a:prstGeom>
            <a:noFill/>
            <a:ln w="19050">
              <a:solidFill>
                <a:srgbClr val="000000"/>
              </a:solidFill>
              <a:round/>
              <a:headEnd/>
              <a:tailEnd/>
            </a:ln>
          </p:spPr>
          <p:txBody>
            <a:bodyPr lIns="0" tIns="0" rIns="0" bIns="0"/>
            <a:lstStyle/>
            <a:p>
              <a:endParaRPr lang="en-US"/>
            </a:p>
          </p:txBody>
        </p:sp>
        <p:sp>
          <p:nvSpPr>
            <p:cNvPr id="34849" name="Line 15"/>
            <p:cNvSpPr>
              <a:spLocks noChangeShapeType="1"/>
            </p:cNvSpPr>
            <p:nvPr/>
          </p:nvSpPr>
          <p:spPr bwMode="auto">
            <a:xfrm>
              <a:off x="2764" y="7812"/>
              <a:ext cx="1042" cy="262"/>
            </a:xfrm>
            <a:prstGeom prst="line">
              <a:avLst/>
            </a:prstGeom>
            <a:noFill/>
            <a:ln w="19050">
              <a:solidFill>
                <a:srgbClr val="000000"/>
              </a:solidFill>
              <a:round/>
              <a:headEnd/>
              <a:tailEnd/>
            </a:ln>
          </p:spPr>
          <p:txBody>
            <a:bodyPr lIns="0" tIns="0" rIns="0" bIns="0"/>
            <a:lstStyle/>
            <a:p>
              <a:endParaRPr lang="en-US"/>
            </a:p>
          </p:txBody>
        </p:sp>
        <p:sp>
          <p:nvSpPr>
            <p:cNvPr id="34850" name="Line 16"/>
            <p:cNvSpPr>
              <a:spLocks noChangeShapeType="1"/>
            </p:cNvSpPr>
            <p:nvPr/>
          </p:nvSpPr>
          <p:spPr bwMode="auto">
            <a:xfrm>
              <a:off x="2749" y="7767"/>
              <a:ext cx="1057" cy="623"/>
            </a:xfrm>
            <a:prstGeom prst="line">
              <a:avLst/>
            </a:prstGeom>
            <a:noFill/>
            <a:ln w="19050">
              <a:solidFill>
                <a:srgbClr val="000000"/>
              </a:solidFill>
              <a:round/>
              <a:headEnd/>
              <a:tailEnd/>
            </a:ln>
          </p:spPr>
          <p:txBody>
            <a:bodyPr lIns="0" tIns="0" rIns="0" bIns="0"/>
            <a:lstStyle/>
            <a:p>
              <a:endParaRPr lang="en-US"/>
            </a:p>
          </p:txBody>
        </p:sp>
        <p:sp>
          <p:nvSpPr>
            <p:cNvPr id="34851" name="Line 17"/>
            <p:cNvSpPr>
              <a:spLocks noChangeShapeType="1"/>
            </p:cNvSpPr>
            <p:nvPr/>
          </p:nvSpPr>
          <p:spPr bwMode="auto">
            <a:xfrm>
              <a:off x="2779" y="8780"/>
              <a:ext cx="1072" cy="30"/>
            </a:xfrm>
            <a:prstGeom prst="line">
              <a:avLst/>
            </a:prstGeom>
            <a:noFill/>
            <a:ln w="19050">
              <a:solidFill>
                <a:srgbClr val="000000"/>
              </a:solidFill>
              <a:round/>
              <a:headEnd/>
              <a:tailEnd/>
            </a:ln>
          </p:spPr>
          <p:txBody>
            <a:bodyPr lIns="0" tIns="0" rIns="0" bIns="0"/>
            <a:lstStyle/>
            <a:p>
              <a:endParaRPr lang="en-US"/>
            </a:p>
          </p:txBody>
        </p:sp>
        <p:sp>
          <p:nvSpPr>
            <p:cNvPr id="34852" name="Line 18"/>
            <p:cNvSpPr>
              <a:spLocks noChangeShapeType="1"/>
            </p:cNvSpPr>
            <p:nvPr/>
          </p:nvSpPr>
          <p:spPr bwMode="auto">
            <a:xfrm flipV="1">
              <a:off x="3866" y="7654"/>
              <a:ext cx="1042" cy="413"/>
            </a:xfrm>
            <a:prstGeom prst="line">
              <a:avLst/>
            </a:prstGeom>
            <a:noFill/>
            <a:ln w="19050">
              <a:solidFill>
                <a:srgbClr val="000000"/>
              </a:solidFill>
              <a:round/>
              <a:headEnd/>
              <a:tailEnd/>
            </a:ln>
          </p:spPr>
          <p:txBody>
            <a:bodyPr lIns="0" tIns="0" rIns="0" bIns="0"/>
            <a:lstStyle/>
            <a:p>
              <a:endParaRPr lang="en-US"/>
            </a:p>
          </p:txBody>
        </p:sp>
        <p:sp>
          <p:nvSpPr>
            <p:cNvPr id="34853" name="Oval 19"/>
            <p:cNvSpPr>
              <a:spLocks noChangeArrowheads="1"/>
            </p:cNvSpPr>
            <p:nvPr/>
          </p:nvSpPr>
          <p:spPr bwMode="auto">
            <a:xfrm>
              <a:off x="2681" y="7714"/>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grpSp>
      <p:grpSp>
        <p:nvGrpSpPr>
          <p:cNvPr id="3" name="Group 20"/>
          <p:cNvGrpSpPr>
            <a:grpSpLocks/>
          </p:cNvGrpSpPr>
          <p:nvPr/>
        </p:nvGrpSpPr>
        <p:grpSpPr bwMode="auto">
          <a:xfrm>
            <a:off x="4953000" y="3276600"/>
            <a:ext cx="2954338" cy="2286000"/>
            <a:chOff x="7155" y="7258"/>
            <a:chExt cx="2132" cy="1740"/>
          </a:xfrm>
        </p:grpSpPr>
        <p:sp>
          <p:nvSpPr>
            <p:cNvPr id="34825" name="Oval 21"/>
            <p:cNvSpPr>
              <a:spLocks noChangeArrowheads="1"/>
            </p:cNvSpPr>
            <p:nvPr/>
          </p:nvSpPr>
          <p:spPr bwMode="auto">
            <a:xfrm>
              <a:off x="7155" y="7776"/>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26" name="Oval 22"/>
            <p:cNvSpPr>
              <a:spLocks noChangeArrowheads="1"/>
            </p:cNvSpPr>
            <p:nvPr/>
          </p:nvSpPr>
          <p:spPr bwMode="auto">
            <a:xfrm>
              <a:off x="7848" y="7764"/>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27" name="Oval 23"/>
            <p:cNvSpPr>
              <a:spLocks noChangeArrowheads="1"/>
            </p:cNvSpPr>
            <p:nvPr/>
          </p:nvSpPr>
          <p:spPr bwMode="auto">
            <a:xfrm>
              <a:off x="8568" y="7764"/>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28" name="Oval 24"/>
            <p:cNvSpPr>
              <a:spLocks noChangeArrowheads="1"/>
            </p:cNvSpPr>
            <p:nvPr/>
          </p:nvSpPr>
          <p:spPr bwMode="auto">
            <a:xfrm>
              <a:off x="9144" y="7764"/>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29" name="Oval 25"/>
            <p:cNvSpPr>
              <a:spLocks noChangeArrowheads="1"/>
            </p:cNvSpPr>
            <p:nvPr/>
          </p:nvSpPr>
          <p:spPr bwMode="auto">
            <a:xfrm>
              <a:off x="7155" y="8375"/>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30" name="Oval 26"/>
            <p:cNvSpPr>
              <a:spLocks noChangeArrowheads="1"/>
            </p:cNvSpPr>
            <p:nvPr/>
          </p:nvSpPr>
          <p:spPr bwMode="auto">
            <a:xfrm>
              <a:off x="7155" y="8855"/>
              <a:ext cx="145"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31" name="Oval 27"/>
            <p:cNvSpPr>
              <a:spLocks noChangeArrowheads="1"/>
            </p:cNvSpPr>
            <p:nvPr/>
          </p:nvSpPr>
          <p:spPr bwMode="auto">
            <a:xfrm>
              <a:off x="8568" y="8390"/>
              <a:ext cx="143" cy="143"/>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4832" name="Line 28"/>
            <p:cNvSpPr>
              <a:spLocks noChangeShapeType="1"/>
            </p:cNvSpPr>
            <p:nvPr/>
          </p:nvSpPr>
          <p:spPr bwMode="auto">
            <a:xfrm flipH="1">
              <a:off x="7230" y="7326"/>
              <a:ext cx="1005" cy="495"/>
            </a:xfrm>
            <a:prstGeom prst="line">
              <a:avLst/>
            </a:prstGeom>
            <a:noFill/>
            <a:ln w="19050">
              <a:solidFill>
                <a:srgbClr val="000000"/>
              </a:solidFill>
              <a:round/>
              <a:headEnd/>
              <a:tailEnd/>
            </a:ln>
          </p:spPr>
          <p:txBody>
            <a:bodyPr lIns="0" tIns="0" rIns="0" bIns="0"/>
            <a:lstStyle/>
            <a:p>
              <a:endParaRPr lang="en-US"/>
            </a:p>
          </p:txBody>
        </p:sp>
        <p:sp>
          <p:nvSpPr>
            <p:cNvPr id="34833" name="Line 29"/>
            <p:cNvSpPr>
              <a:spLocks noChangeShapeType="1"/>
            </p:cNvSpPr>
            <p:nvPr/>
          </p:nvSpPr>
          <p:spPr bwMode="auto">
            <a:xfrm flipV="1">
              <a:off x="7920" y="7311"/>
              <a:ext cx="315" cy="540"/>
            </a:xfrm>
            <a:prstGeom prst="line">
              <a:avLst/>
            </a:prstGeom>
            <a:noFill/>
            <a:ln w="19050">
              <a:solidFill>
                <a:srgbClr val="000000"/>
              </a:solidFill>
              <a:round/>
              <a:headEnd/>
              <a:tailEnd/>
            </a:ln>
          </p:spPr>
          <p:txBody>
            <a:bodyPr lIns="0" tIns="0" rIns="0" bIns="0"/>
            <a:lstStyle/>
            <a:p>
              <a:endParaRPr lang="en-US"/>
            </a:p>
          </p:txBody>
        </p:sp>
        <p:sp>
          <p:nvSpPr>
            <p:cNvPr id="34834" name="Line 30"/>
            <p:cNvSpPr>
              <a:spLocks noChangeShapeType="1"/>
            </p:cNvSpPr>
            <p:nvPr/>
          </p:nvSpPr>
          <p:spPr bwMode="auto">
            <a:xfrm flipH="1" flipV="1">
              <a:off x="8250" y="7326"/>
              <a:ext cx="360" cy="495"/>
            </a:xfrm>
            <a:prstGeom prst="line">
              <a:avLst/>
            </a:prstGeom>
            <a:noFill/>
            <a:ln w="19050">
              <a:solidFill>
                <a:srgbClr val="000000"/>
              </a:solidFill>
              <a:round/>
              <a:headEnd/>
              <a:tailEnd/>
            </a:ln>
          </p:spPr>
          <p:txBody>
            <a:bodyPr lIns="0" tIns="0" rIns="0" bIns="0"/>
            <a:lstStyle/>
            <a:p>
              <a:endParaRPr lang="en-US"/>
            </a:p>
          </p:txBody>
        </p:sp>
        <p:sp>
          <p:nvSpPr>
            <p:cNvPr id="34835" name="Line 31"/>
            <p:cNvSpPr>
              <a:spLocks noChangeShapeType="1"/>
            </p:cNvSpPr>
            <p:nvPr/>
          </p:nvSpPr>
          <p:spPr bwMode="auto">
            <a:xfrm>
              <a:off x="7215" y="7866"/>
              <a:ext cx="30" cy="1065"/>
            </a:xfrm>
            <a:prstGeom prst="line">
              <a:avLst/>
            </a:prstGeom>
            <a:noFill/>
            <a:ln w="19050">
              <a:solidFill>
                <a:srgbClr val="000000"/>
              </a:solidFill>
              <a:round/>
              <a:headEnd/>
              <a:tailEnd/>
            </a:ln>
          </p:spPr>
          <p:txBody>
            <a:bodyPr lIns="0" tIns="0" rIns="0" bIns="0"/>
            <a:lstStyle/>
            <a:p>
              <a:endParaRPr lang="en-US"/>
            </a:p>
          </p:txBody>
        </p:sp>
        <p:sp>
          <p:nvSpPr>
            <p:cNvPr id="34836" name="Line 32"/>
            <p:cNvSpPr>
              <a:spLocks noChangeShapeType="1"/>
            </p:cNvSpPr>
            <p:nvPr/>
          </p:nvSpPr>
          <p:spPr bwMode="auto">
            <a:xfrm>
              <a:off x="8655" y="7836"/>
              <a:ext cx="0" cy="615"/>
            </a:xfrm>
            <a:prstGeom prst="line">
              <a:avLst/>
            </a:prstGeom>
            <a:noFill/>
            <a:ln w="19050">
              <a:solidFill>
                <a:srgbClr val="000000"/>
              </a:solidFill>
              <a:round/>
              <a:headEnd/>
              <a:tailEnd/>
            </a:ln>
          </p:spPr>
          <p:txBody>
            <a:bodyPr lIns="0" tIns="0" rIns="0" bIns="0"/>
            <a:lstStyle/>
            <a:p>
              <a:endParaRPr lang="en-US"/>
            </a:p>
          </p:txBody>
        </p:sp>
        <p:sp>
          <p:nvSpPr>
            <p:cNvPr id="34837" name="Line 33"/>
            <p:cNvSpPr>
              <a:spLocks noChangeShapeType="1"/>
            </p:cNvSpPr>
            <p:nvPr/>
          </p:nvSpPr>
          <p:spPr bwMode="auto">
            <a:xfrm flipH="1" flipV="1">
              <a:off x="8235" y="7356"/>
              <a:ext cx="975" cy="465"/>
            </a:xfrm>
            <a:prstGeom prst="line">
              <a:avLst/>
            </a:prstGeom>
            <a:noFill/>
            <a:ln w="19050">
              <a:solidFill>
                <a:srgbClr val="000000"/>
              </a:solidFill>
              <a:round/>
              <a:headEnd/>
              <a:tailEnd/>
            </a:ln>
          </p:spPr>
          <p:txBody>
            <a:bodyPr lIns="0" tIns="0" rIns="0" bIns="0"/>
            <a:lstStyle/>
            <a:p>
              <a:endParaRPr lang="en-US"/>
            </a:p>
          </p:txBody>
        </p:sp>
        <p:sp>
          <p:nvSpPr>
            <p:cNvPr id="34838" name="Oval 34"/>
            <p:cNvSpPr>
              <a:spLocks noChangeArrowheads="1"/>
            </p:cNvSpPr>
            <p:nvPr/>
          </p:nvSpPr>
          <p:spPr bwMode="auto">
            <a:xfrm>
              <a:off x="8160" y="7258"/>
              <a:ext cx="143" cy="143"/>
            </a:xfrm>
            <a:prstGeom prst="ellipse">
              <a:avLst/>
            </a:prstGeom>
            <a:solidFill>
              <a:srgbClr val="FF0000"/>
            </a:solidFill>
            <a:ln w="19050">
              <a:solidFill>
                <a:srgbClr val="000000"/>
              </a:solidFill>
              <a:round/>
              <a:headEnd/>
              <a:tailEn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r>
              <a:rPr lang="en-US"/>
              <a:t>3/1/2004</a:t>
            </a:r>
          </a:p>
        </p:txBody>
      </p:sp>
      <p:sp>
        <p:nvSpPr>
          <p:cNvPr id="35843" name="Footer Placeholder 4"/>
          <p:cNvSpPr>
            <a:spLocks noGrp="1"/>
          </p:cNvSpPr>
          <p:nvPr>
            <p:ph type="ftr" sz="quarter" idx="11"/>
          </p:nvPr>
        </p:nvSpPr>
        <p:spPr>
          <a:noFill/>
        </p:spPr>
        <p:txBody>
          <a:bodyPr/>
          <a:lstStyle/>
          <a:p>
            <a:r>
              <a:rPr lang="en-US"/>
              <a:t>Discrete Mathematics for Teachers, UT Math 504, Lecture 08</a:t>
            </a:r>
          </a:p>
        </p:txBody>
      </p:sp>
      <p:sp>
        <p:nvSpPr>
          <p:cNvPr id="35844" name="Slide Number Placeholder 5"/>
          <p:cNvSpPr>
            <a:spLocks noGrp="1"/>
          </p:cNvSpPr>
          <p:nvPr>
            <p:ph type="sldNum" sz="quarter" idx="12"/>
          </p:nvPr>
        </p:nvSpPr>
        <p:spPr>
          <a:noFill/>
        </p:spPr>
        <p:txBody>
          <a:bodyPr/>
          <a:lstStyle/>
          <a:p>
            <a:fld id="{E0FBCDF0-BBC0-4BC4-BD4B-437810268827}" type="slidenum">
              <a:rPr lang="en-US"/>
              <a:pPr/>
              <a:t>51</a:t>
            </a:fld>
            <a:endParaRPr lang="en-US"/>
          </a:p>
        </p:txBody>
      </p:sp>
      <p:sp>
        <p:nvSpPr>
          <p:cNvPr id="35845"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Rooted Directed Trees</a:t>
            </a:r>
            <a:endParaRPr lang="en-US" smtClean="0"/>
          </a:p>
        </p:txBody>
      </p:sp>
      <p:sp>
        <p:nvSpPr>
          <p:cNvPr id="35846" name="Rectangle 3"/>
          <p:cNvSpPr>
            <a:spLocks noGrp="1" noChangeArrowheads="1"/>
          </p:cNvSpPr>
          <p:nvPr>
            <p:ph type="body" idx="1"/>
          </p:nvPr>
        </p:nvSpPr>
        <p:spPr>
          <a:xfrm>
            <a:off x="228600" y="990600"/>
            <a:ext cx="8686800" cy="5257800"/>
          </a:xfrm>
        </p:spPr>
        <p:txBody>
          <a:bodyPr/>
          <a:lstStyle/>
          <a:p>
            <a:pPr eaLnBrk="1" hangingPunct="1"/>
            <a:r>
              <a:rPr lang="en-US" sz="2400" smtClean="0">
                <a:cs typeface="Times New Roman" pitchFamily="18" charset="0"/>
              </a:rPr>
              <a:t>It is sometimes useful to turn a rooted tree into a rooted directed tree T′ by directing every edge away from the root. </a:t>
            </a:r>
          </a:p>
        </p:txBody>
      </p:sp>
      <p:grpSp>
        <p:nvGrpSpPr>
          <p:cNvPr id="2" name="Group 51"/>
          <p:cNvGrpSpPr>
            <a:grpSpLocks/>
          </p:cNvGrpSpPr>
          <p:nvPr/>
        </p:nvGrpSpPr>
        <p:grpSpPr bwMode="auto">
          <a:xfrm>
            <a:off x="2667000" y="2438400"/>
            <a:ext cx="4021138" cy="3276600"/>
            <a:chOff x="1680" y="1536"/>
            <a:chExt cx="2533" cy="2064"/>
          </a:xfrm>
        </p:grpSpPr>
        <p:sp>
          <p:nvSpPr>
            <p:cNvPr id="35848" name="Oval 36"/>
            <p:cNvSpPr>
              <a:spLocks noChangeArrowheads="1"/>
            </p:cNvSpPr>
            <p:nvPr/>
          </p:nvSpPr>
          <p:spPr bwMode="auto">
            <a:xfrm>
              <a:off x="1680" y="2150"/>
              <a:ext cx="170"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49" name="Oval 37"/>
            <p:cNvSpPr>
              <a:spLocks noChangeArrowheads="1"/>
            </p:cNvSpPr>
            <p:nvPr/>
          </p:nvSpPr>
          <p:spPr bwMode="auto">
            <a:xfrm>
              <a:off x="2503" y="2136"/>
              <a:ext cx="170"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0" name="Oval 38"/>
            <p:cNvSpPr>
              <a:spLocks noChangeArrowheads="1"/>
            </p:cNvSpPr>
            <p:nvPr/>
          </p:nvSpPr>
          <p:spPr bwMode="auto">
            <a:xfrm>
              <a:off x="3359" y="2136"/>
              <a:ext cx="170"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1" name="Oval 39"/>
            <p:cNvSpPr>
              <a:spLocks noChangeArrowheads="1"/>
            </p:cNvSpPr>
            <p:nvPr/>
          </p:nvSpPr>
          <p:spPr bwMode="auto">
            <a:xfrm>
              <a:off x="4043" y="2136"/>
              <a:ext cx="170"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2" name="Oval 40"/>
            <p:cNvSpPr>
              <a:spLocks noChangeArrowheads="1"/>
            </p:cNvSpPr>
            <p:nvPr/>
          </p:nvSpPr>
          <p:spPr bwMode="auto">
            <a:xfrm>
              <a:off x="1680" y="2861"/>
              <a:ext cx="170"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3" name="Oval 41"/>
            <p:cNvSpPr>
              <a:spLocks noChangeArrowheads="1"/>
            </p:cNvSpPr>
            <p:nvPr/>
          </p:nvSpPr>
          <p:spPr bwMode="auto">
            <a:xfrm>
              <a:off x="1680" y="3430"/>
              <a:ext cx="172" cy="170"/>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4" name="Oval 42"/>
            <p:cNvSpPr>
              <a:spLocks noChangeArrowheads="1"/>
            </p:cNvSpPr>
            <p:nvPr/>
          </p:nvSpPr>
          <p:spPr bwMode="auto">
            <a:xfrm>
              <a:off x="3359" y="2879"/>
              <a:ext cx="170" cy="169"/>
            </a:xfrm>
            <a:prstGeom prst="ellipse">
              <a:avLst/>
            </a:prstGeom>
            <a:solidFill>
              <a:srgbClr val="000000"/>
            </a:solidFill>
            <a:ln w="19050">
              <a:solidFill>
                <a:srgbClr val="000000"/>
              </a:solidFill>
              <a:round/>
              <a:headEnd/>
              <a:tailEnd/>
            </a:ln>
          </p:spPr>
          <p:txBody>
            <a:bodyPr lIns="0" tIns="0" rIns="0" bIns="0"/>
            <a:lstStyle/>
            <a:p>
              <a:endParaRPr lang="en-US"/>
            </a:p>
          </p:txBody>
        </p:sp>
        <p:sp>
          <p:nvSpPr>
            <p:cNvPr id="35855" name="Line 43"/>
            <p:cNvSpPr>
              <a:spLocks noChangeShapeType="1"/>
            </p:cNvSpPr>
            <p:nvPr/>
          </p:nvSpPr>
          <p:spPr bwMode="auto">
            <a:xfrm flipH="1">
              <a:off x="1872" y="1617"/>
              <a:ext cx="1091" cy="543"/>
            </a:xfrm>
            <a:prstGeom prst="line">
              <a:avLst/>
            </a:prstGeom>
            <a:noFill/>
            <a:ln w="19050">
              <a:solidFill>
                <a:srgbClr val="000000"/>
              </a:solidFill>
              <a:round/>
              <a:headEnd/>
              <a:tailEnd type="triangle" w="med" len="med"/>
            </a:ln>
          </p:spPr>
          <p:txBody>
            <a:bodyPr lIns="0" tIns="0" rIns="0" bIns="0"/>
            <a:lstStyle/>
            <a:p>
              <a:endParaRPr lang="en-US"/>
            </a:p>
          </p:txBody>
        </p:sp>
        <p:sp>
          <p:nvSpPr>
            <p:cNvPr id="35856" name="Line 44"/>
            <p:cNvSpPr>
              <a:spLocks noChangeShapeType="1"/>
            </p:cNvSpPr>
            <p:nvPr/>
          </p:nvSpPr>
          <p:spPr bwMode="auto">
            <a:xfrm flipV="1">
              <a:off x="2640" y="1599"/>
              <a:ext cx="323" cy="513"/>
            </a:xfrm>
            <a:prstGeom prst="line">
              <a:avLst/>
            </a:prstGeom>
            <a:noFill/>
            <a:ln w="19050">
              <a:solidFill>
                <a:srgbClr val="000000"/>
              </a:solidFill>
              <a:round/>
              <a:headEnd type="triangle" w="med" len="med"/>
              <a:tailEnd/>
            </a:ln>
          </p:spPr>
          <p:txBody>
            <a:bodyPr lIns="0" tIns="0" rIns="0" bIns="0"/>
            <a:lstStyle/>
            <a:p>
              <a:endParaRPr lang="en-US"/>
            </a:p>
          </p:txBody>
        </p:sp>
        <p:sp>
          <p:nvSpPr>
            <p:cNvPr id="35857" name="Line 45"/>
            <p:cNvSpPr>
              <a:spLocks noChangeShapeType="1"/>
            </p:cNvSpPr>
            <p:nvPr/>
          </p:nvSpPr>
          <p:spPr bwMode="auto">
            <a:xfrm flipH="1" flipV="1">
              <a:off x="2981" y="1617"/>
              <a:ext cx="379" cy="495"/>
            </a:xfrm>
            <a:prstGeom prst="line">
              <a:avLst/>
            </a:prstGeom>
            <a:noFill/>
            <a:ln w="19050">
              <a:solidFill>
                <a:srgbClr val="000000"/>
              </a:solidFill>
              <a:round/>
              <a:headEnd type="triangle" w="med" len="med"/>
              <a:tailEnd/>
            </a:ln>
          </p:spPr>
          <p:txBody>
            <a:bodyPr lIns="0" tIns="0" rIns="0" bIns="0"/>
            <a:lstStyle/>
            <a:p>
              <a:endParaRPr lang="en-US"/>
            </a:p>
          </p:txBody>
        </p:sp>
        <p:sp>
          <p:nvSpPr>
            <p:cNvPr id="35858" name="Line 46"/>
            <p:cNvSpPr>
              <a:spLocks noChangeShapeType="1"/>
            </p:cNvSpPr>
            <p:nvPr/>
          </p:nvSpPr>
          <p:spPr bwMode="auto">
            <a:xfrm>
              <a:off x="1751" y="2257"/>
              <a:ext cx="25" cy="527"/>
            </a:xfrm>
            <a:prstGeom prst="line">
              <a:avLst/>
            </a:prstGeom>
            <a:noFill/>
            <a:ln w="19050">
              <a:solidFill>
                <a:srgbClr val="000000"/>
              </a:solidFill>
              <a:round/>
              <a:headEnd/>
              <a:tailEnd type="triangle" w="med" len="med"/>
            </a:ln>
          </p:spPr>
          <p:txBody>
            <a:bodyPr lIns="0" tIns="0" rIns="0" bIns="0"/>
            <a:lstStyle/>
            <a:p>
              <a:endParaRPr lang="en-US"/>
            </a:p>
          </p:txBody>
        </p:sp>
        <p:sp>
          <p:nvSpPr>
            <p:cNvPr id="35859" name="Line 47"/>
            <p:cNvSpPr>
              <a:spLocks noChangeShapeType="1"/>
            </p:cNvSpPr>
            <p:nvPr/>
          </p:nvSpPr>
          <p:spPr bwMode="auto">
            <a:xfrm flipH="1">
              <a:off x="3456" y="2222"/>
              <a:ext cx="6" cy="610"/>
            </a:xfrm>
            <a:prstGeom prst="line">
              <a:avLst/>
            </a:prstGeom>
            <a:noFill/>
            <a:ln w="19050">
              <a:solidFill>
                <a:srgbClr val="000000"/>
              </a:solidFill>
              <a:round/>
              <a:headEnd/>
              <a:tailEnd type="triangle" w="med" len="med"/>
            </a:ln>
          </p:spPr>
          <p:txBody>
            <a:bodyPr lIns="0" tIns="0" rIns="0" bIns="0"/>
            <a:lstStyle/>
            <a:p>
              <a:endParaRPr lang="en-US"/>
            </a:p>
          </p:txBody>
        </p:sp>
        <p:sp>
          <p:nvSpPr>
            <p:cNvPr id="35860" name="Line 48"/>
            <p:cNvSpPr>
              <a:spLocks noChangeShapeType="1"/>
            </p:cNvSpPr>
            <p:nvPr/>
          </p:nvSpPr>
          <p:spPr bwMode="auto">
            <a:xfrm flipH="1" flipV="1">
              <a:off x="2963" y="1652"/>
              <a:ext cx="1069" cy="508"/>
            </a:xfrm>
            <a:prstGeom prst="line">
              <a:avLst/>
            </a:prstGeom>
            <a:noFill/>
            <a:ln w="19050">
              <a:solidFill>
                <a:srgbClr val="000000"/>
              </a:solidFill>
              <a:round/>
              <a:headEnd type="triangle" w="med" len="med"/>
              <a:tailEnd/>
            </a:ln>
          </p:spPr>
          <p:txBody>
            <a:bodyPr lIns="0" tIns="0" rIns="0" bIns="0"/>
            <a:lstStyle/>
            <a:p>
              <a:endParaRPr lang="en-US"/>
            </a:p>
          </p:txBody>
        </p:sp>
        <p:sp>
          <p:nvSpPr>
            <p:cNvPr id="35861" name="Oval 49"/>
            <p:cNvSpPr>
              <a:spLocks noChangeArrowheads="1"/>
            </p:cNvSpPr>
            <p:nvPr/>
          </p:nvSpPr>
          <p:spPr bwMode="auto">
            <a:xfrm>
              <a:off x="2874" y="1536"/>
              <a:ext cx="170" cy="170"/>
            </a:xfrm>
            <a:prstGeom prst="ellipse">
              <a:avLst/>
            </a:prstGeom>
            <a:solidFill>
              <a:srgbClr val="FF0000"/>
            </a:solidFill>
            <a:ln w="19050">
              <a:solidFill>
                <a:srgbClr val="000000"/>
              </a:solidFill>
              <a:round/>
              <a:headEnd/>
              <a:tailEnd/>
            </a:ln>
          </p:spPr>
          <p:txBody>
            <a:bodyPr lIns="0" tIns="0" rIns="0" bIns="0"/>
            <a:lstStyle/>
            <a:p>
              <a:endParaRPr lang="en-US"/>
            </a:p>
          </p:txBody>
        </p:sp>
        <p:sp>
          <p:nvSpPr>
            <p:cNvPr id="35862" name="Line 50"/>
            <p:cNvSpPr>
              <a:spLocks noChangeShapeType="1"/>
            </p:cNvSpPr>
            <p:nvPr/>
          </p:nvSpPr>
          <p:spPr bwMode="auto">
            <a:xfrm>
              <a:off x="1769" y="2944"/>
              <a:ext cx="7" cy="464"/>
            </a:xfrm>
            <a:prstGeom prst="line">
              <a:avLst/>
            </a:prstGeom>
            <a:noFill/>
            <a:ln w="19050">
              <a:solidFill>
                <a:srgbClr val="000000"/>
              </a:solidFill>
              <a:round/>
              <a:headEnd/>
              <a:tailEnd type="triangle" w="med" len="med"/>
            </a:ln>
          </p:spPr>
          <p:txBody>
            <a:bodyPr lIns="0" tIns="0" rIns="0" bIns="0"/>
            <a:lstStyle/>
            <a:p>
              <a:endParaRPr lang="en-US"/>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r>
              <a:rPr lang="en-US"/>
              <a:t>3/1/2004</a:t>
            </a:r>
          </a:p>
        </p:txBody>
      </p:sp>
      <p:sp>
        <p:nvSpPr>
          <p:cNvPr id="36867" name="Footer Placeholder 4"/>
          <p:cNvSpPr>
            <a:spLocks noGrp="1"/>
          </p:cNvSpPr>
          <p:nvPr>
            <p:ph type="ftr" sz="quarter" idx="11"/>
          </p:nvPr>
        </p:nvSpPr>
        <p:spPr>
          <a:noFill/>
        </p:spPr>
        <p:txBody>
          <a:bodyPr/>
          <a:lstStyle/>
          <a:p>
            <a:r>
              <a:rPr lang="en-US"/>
              <a:t>Discrete Mathematics for Teachers, UT Math 504, Lecture 08</a:t>
            </a:r>
          </a:p>
        </p:txBody>
      </p:sp>
      <p:sp>
        <p:nvSpPr>
          <p:cNvPr id="36868" name="Slide Number Placeholder 5"/>
          <p:cNvSpPr>
            <a:spLocks noGrp="1"/>
          </p:cNvSpPr>
          <p:nvPr>
            <p:ph type="sldNum" sz="quarter" idx="12"/>
          </p:nvPr>
        </p:nvSpPr>
        <p:spPr>
          <a:noFill/>
        </p:spPr>
        <p:txBody>
          <a:bodyPr/>
          <a:lstStyle/>
          <a:p>
            <a:fld id="{F1E9FBC5-9B21-430F-8659-89212386DB47}" type="slidenum">
              <a:rPr lang="en-US"/>
              <a:pPr/>
              <a:t>52</a:t>
            </a:fld>
            <a:endParaRPr lang="en-US"/>
          </a:p>
        </p:txBody>
      </p:sp>
      <p:sp>
        <p:nvSpPr>
          <p:cNvPr id="36869"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Rooted Trees: Terminology</a:t>
            </a:r>
            <a:endParaRPr lang="en-US" smtClean="0"/>
          </a:p>
        </p:txBody>
      </p:sp>
      <p:sp>
        <p:nvSpPr>
          <p:cNvPr id="36870" name="Rectangle 3"/>
          <p:cNvSpPr>
            <a:spLocks noGrp="1" noChangeArrowheads="1"/>
          </p:cNvSpPr>
          <p:nvPr>
            <p:ph type="body" idx="1"/>
          </p:nvPr>
        </p:nvSpPr>
        <p:spPr>
          <a:xfrm>
            <a:off x="228600" y="990600"/>
            <a:ext cx="8686800" cy="5257800"/>
          </a:xfrm>
        </p:spPr>
        <p:txBody>
          <a:bodyPr>
            <a:normAutofit fontScale="92500"/>
          </a:bodyPr>
          <a:lstStyle/>
          <a:p>
            <a:pPr eaLnBrk="1" hangingPunct="1"/>
            <a:r>
              <a:rPr lang="en-US" smtClean="0">
                <a:cs typeface="Times New Roman" pitchFamily="18" charset="0"/>
              </a:rPr>
              <a:t>Rooted trees and their derived rooted directed trees have some useful terminology, much of which is suggested by family trees. The </a:t>
            </a:r>
            <a:r>
              <a:rPr lang="en-US" i="1" smtClean="0">
                <a:cs typeface="Times New Roman" pitchFamily="18" charset="0"/>
              </a:rPr>
              <a:t>level</a:t>
            </a:r>
            <a:r>
              <a:rPr lang="en-US" smtClean="0">
                <a:cs typeface="Times New Roman" pitchFamily="18" charset="0"/>
              </a:rPr>
              <a:t> of a vertex is the length of the path from it to the root. The </a:t>
            </a:r>
            <a:r>
              <a:rPr lang="en-US" i="1" smtClean="0">
                <a:cs typeface="Times New Roman" pitchFamily="18" charset="0"/>
              </a:rPr>
              <a:t>height</a:t>
            </a:r>
            <a:r>
              <a:rPr lang="en-US" smtClean="0">
                <a:cs typeface="Times New Roman" pitchFamily="18" charset="0"/>
              </a:rPr>
              <a:t> of the tree is the length of the longest path from a leaf to the root. If there is a directed edge in T′ from a to b, then a is the </a:t>
            </a:r>
            <a:r>
              <a:rPr lang="en-US" i="1" smtClean="0">
                <a:cs typeface="Times New Roman" pitchFamily="18" charset="0"/>
              </a:rPr>
              <a:t>parent</a:t>
            </a:r>
            <a:r>
              <a:rPr lang="en-US" smtClean="0">
                <a:cs typeface="Times New Roman" pitchFamily="18" charset="0"/>
              </a:rPr>
              <a:t> of b and b is a </a:t>
            </a:r>
            <a:r>
              <a:rPr lang="en-US" i="1" smtClean="0">
                <a:cs typeface="Times New Roman" pitchFamily="18" charset="0"/>
              </a:rPr>
              <a:t>child</a:t>
            </a:r>
            <a:r>
              <a:rPr lang="en-US" smtClean="0">
                <a:cs typeface="Times New Roman" pitchFamily="18" charset="0"/>
              </a:rPr>
              <a:t> of a. If there are directed edges in T′ from a to b and c, then b and c are </a:t>
            </a:r>
            <a:r>
              <a:rPr lang="en-US" i="1" smtClean="0">
                <a:cs typeface="Times New Roman" pitchFamily="18" charset="0"/>
              </a:rPr>
              <a:t>siblings</a:t>
            </a:r>
            <a:r>
              <a:rPr lang="en-US" smtClean="0">
                <a:cs typeface="Times New Roman" pitchFamily="18" charset="0"/>
              </a:rPr>
              <a:t>. If there is a directed path from a to b, then a is an </a:t>
            </a:r>
            <a:r>
              <a:rPr lang="en-US" i="1" smtClean="0">
                <a:cs typeface="Times New Roman" pitchFamily="18" charset="0"/>
              </a:rPr>
              <a:t>ancestor</a:t>
            </a:r>
            <a:r>
              <a:rPr lang="en-US" smtClean="0">
                <a:cs typeface="Times New Roman" pitchFamily="18" charset="0"/>
              </a:rPr>
              <a:t> of b and b is a </a:t>
            </a:r>
            <a:r>
              <a:rPr lang="en-US" i="1" smtClean="0">
                <a:cs typeface="Times New Roman" pitchFamily="18" charset="0"/>
              </a:rPr>
              <a:t>descendant</a:t>
            </a:r>
            <a:r>
              <a:rPr lang="en-US" smtClean="0">
                <a:cs typeface="Times New Roman" pitchFamily="18" charset="0"/>
              </a:rPr>
              <a:t> of a.</a:t>
            </a:r>
            <a:r>
              <a:rPr lang="en-US" sz="2400" smtClean="0">
                <a:cs typeface="Times New Roman" pitchFamily="18"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r>
              <a:rPr lang="en-US"/>
              <a:t>3/1/2004</a:t>
            </a:r>
          </a:p>
        </p:txBody>
      </p:sp>
      <p:sp>
        <p:nvSpPr>
          <p:cNvPr id="37891" name="Footer Placeholder 4"/>
          <p:cNvSpPr>
            <a:spLocks noGrp="1"/>
          </p:cNvSpPr>
          <p:nvPr>
            <p:ph type="ftr" sz="quarter" idx="11"/>
          </p:nvPr>
        </p:nvSpPr>
        <p:spPr>
          <a:noFill/>
        </p:spPr>
        <p:txBody>
          <a:bodyPr/>
          <a:lstStyle/>
          <a:p>
            <a:r>
              <a:rPr lang="en-US"/>
              <a:t>Discrete Mathematics for Teachers, UT Math 504, Lecture 08</a:t>
            </a:r>
          </a:p>
        </p:txBody>
      </p:sp>
      <p:sp>
        <p:nvSpPr>
          <p:cNvPr id="37892" name="Slide Number Placeholder 5"/>
          <p:cNvSpPr>
            <a:spLocks noGrp="1"/>
          </p:cNvSpPr>
          <p:nvPr>
            <p:ph type="sldNum" sz="quarter" idx="12"/>
          </p:nvPr>
        </p:nvSpPr>
        <p:spPr>
          <a:noFill/>
        </p:spPr>
        <p:txBody>
          <a:bodyPr/>
          <a:lstStyle/>
          <a:p>
            <a:fld id="{70C81177-BBB8-468E-A098-CC4E621F918C}" type="slidenum">
              <a:rPr lang="en-US"/>
              <a:pPr/>
              <a:t>53</a:t>
            </a:fld>
            <a:endParaRPr lang="en-US"/>
          </a:p>
        </p:txBody>
      </p:sp>
      <p:sp>
        <p:nvSpPr>
          <p:cNvPr id="37893"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(Rooted) Trees: Binary &amp; m-ary</a:t>
            </a:r>
            <a:endParaRPr lang="en-US" smtClean="0"/>
          </a:p>
        </p:txBody>
      </p:sp>
      <p:sp>
        <p:nvSpPr>
          <p:cNvPr id="37894" name="Rectangle 3"/>
          <p:cNvSpPr>
            <a:spLocks noGrp="1" noChangeArrowheads="1"/>
          </p:cNvSpPr>
          <p:nvPr>
            <p:ph type="body" idx="1"/>
          </p:nvPr>
        </p:nvSpPr>
        <p:spPr>
          <a:xfrm>
            <a:off x="228600" y="990600"/>
            <a:ext cx="8686800" cy="5257800"/>
          </a:xfrm>
        </p:spPr>
        <p:txBody>
          <a:bodyPr>
            <a:normAutofit lnSpcReduction="10000"/>
          </a:bodyPr>
          <a:lstStyle/>
          <a:p>
            <a:pPr eaLnBrk="1" hangingPunct="1"/>
            <a:r>
              <a:rPr lang="en-US" smtClean="0">
                <a:cs typeface="Times New Roman" pitchFamily="18" charset="0"/>
              </a:rPr>
              <a:t>Our book describes a directed tree as </a:t>
            </a:r>
            <a:r>
              <a:rPr lang="en-US" i="1" smtClean="0">
                <a:cs typeface="Times New Roman" pitchFamily="18" charset="0"/>
              </a:rPr>
              <a:t>binary</a:t>
            </a:r>
            <a:r>
              <a:rPr lang="en-US" smtClean="0">
                <a:cs typeface="Times New Roman" pitchFamily="18" charset="0"/>
              </a:rPr>
              <a:t> if no vertex has outdegree over 2. It is more common to call a tree </a:t>
            </a:r>
            <a:r>
              <a:rPr lang="en-US" i="1" smtClean="0">
                <a:cs typeface="Times New Roman" pitchFamily="18" charset="0"/>
              </a:rPr>
              <a:t>binary</a:t>
            </a:r>
            <a:r>
              <a:rPr lang="en-US" smtClean="0">
                <a:cs typeface="Times New Roman" pitchFamily="18" charset="0"/>
              </a:rPr>
              <a:t> if no vertex has degree over 3. (In general a tree is m-ary if no vertex has degree over m+1. Our book calls a directed tree m-ary if no vertex has outdegree over m.) The directed rooted tree above is 4-ary (I think the word is quaternary) since it has a vertex with outdegree 4. In a rooted binary tree (hanging down or growing up) one can describe each child vertex as the </a:t>
            </a:r>
            <a:r>
              <a:rPr lang="en-US" i="1" smtClean="0">
                <a:cs typeface="Times New Roman" pitchFamily="18" charset="0"/>
              </a:rPr>
              <a:t>left child</a:t>
            </a:r>
            <a:r>
              <a:rPr lang="en-US" smtClean="0">
                <a:cs typeface="Times New Roman" pitchFamily="18" charset="0"/>
              </a:rPr>
              <a:t> or </a:t>
            </a:r>
            <a:r>
              <a:rPr lang="en-US" i="1" smtClean="0">
                <a:cs typeface="Times New Roman" pitchFamily="18" charset="0"/>
              </a:rPr>
              <a:t>right child</a:t>
            </a:r>
            <a:r>
              <a:rPr lang="en-US" smtClean="0">
                <a:cs typeface="Times New Roman" pitchFamily="18" charset="0"/>
              </a:rPr>
              <a:t> of its parent.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r>
              <a:rPr lang="en-US"/>
              <a:t>3/1/2004</a:t>
            </a:r>
          </a:p>
        </p:txBody>
      </p:sp>
      <p:sp>
        <p:nvSpPr>
          <p:cNvPr id="38915" name="Footer Placeholder 4"/>
          <p:cNvSpPr>
            <a:spLocks noGrp="1"/>
          </p:cNvSpPr>
          <p:nvPr>
            <p:ph type="ftr" sz="quarter" idx="11"/>
          </p:nvPr>
        </p:nvSpPr>
        <p:spPr>
          <a:noFill/>
        </p:spPr>
        <p:txBody>
          <a:bodyPr/>
          <a:lstStyle/>
          <a:p>
            <a:r>
              <a:rPr lang="en-US"/>
              <a:t>Discrete Mathematics for Teachers, UT Math 504, Lecture 08</a:t>
            </a:r>
          </a:p>
        </p:txBody>
      </p:sp>
      <p:sp>
        <p:nvSpPr>
          <p:cNvPr id="38916" name="Slide Number Placeholder 5"/>
          <p:cNvSpPr>
            <a:spLocks noGrp="1"/>
          </p:cNvSpPr>
          <p:nvPr>
            <p:ph type="sldNum" sz="quarter" idx="12"/>
          </p:nvPr>
        </p:nvSpPr>
        <p:spPr>
          <a:noFill/>
        </p:spPr>
        <p:txBody>
          <a:bodyPr/>
          <a:lstStyle/>
          <a:p>
            <a:fld id="{19F2EB47-D395-4219-8A06-9C18FEC1DD9B}" type="slidenum">
              <a:rPr lang="en-US"/>
              <a:pPr/>
              <a:t>54</a:t>
            </a:fld>
            <a:endParaRPr lang="en-US"/>
          </a:p>
        </p:txBody>
      </p:sp>
      <p:sp>
        <p:nvSpPr>
          <p:cNvPr id="38917"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Edges in a Tree</a:t>
            </a:r>
            <a:endParaRPr lang="en-US" smtClean="0"/>
          </a:p>
        </p:txBody>
      </p:sp>
      <p:sp>
        <p:nvSpPr>
          <p:cNvPr id="38918" name="Rectangle 3"/>
          <p:cNvSpPr>
            <a:spLocks noGrp="1" noChangeArrowheads="1"/>
          </p:cNvSpPr>
          <p:nvPr>
            <p:ph type="body" idx="1"/>
          </p:nvPr>
        </p:nvSpPr>
        <p:spPr>
          <a:xfrm>
            <a:off x="228600" y="990600"/>
            <a:ext cx="8686800" cy="5257800"/>
          </a:xfrm>
        </p:spPr>
        <p:txBody>
          <a:bodyPr/>
          <a:lstStyle/>
          <a:p>
            <a:pPr eaLnBrk="1" hangingPunct="1"/>
            <a:r>
              <a:rPr lang="en-US" smtClean="0">
                <a:cs typeface="Times New Roman" pitchFamily="18" charset="0"/>
              </a:rPr>
              <a:t>Theorem (6.41): A tree on n vertices has n–1 edges. Proof: Let T be a tree with n vertices. Make it rooted. Then every edge establishes a parent-child relationship between two vertices. Every child has exactly one parent, and every vertex except the root is a child. Therefore there is exactly one edge for each vertex but one. This means there are n–1 edges.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p>
            <a:r>
              <a:rPr lang="en-US"/>
              <a:t>3/1/2004</a:t>
            </a:r>
          </a:p>
        </p:txBody>
      </p:sp>
      <p:sp>
        <p:nvSpPr>
          <p:cNvPr id="39939" name="Footer Placeholder 4"/>
          <p:cNvSpPr>
            <a:spLocks noGrp="1"/>
          </p:cNvSpPr>
          <p:nvPr>
            <p:ph type="ftr" sz="quarter" idx="11"/>
          </p:nvPr>
        </p:nvSpPr>
        <p:spPr>
          <a:noFill/>
        </p:spPr>
        <p:txBody>
          <a:bodyPr/>
          <a:lstStyle/>
          <a:p>
            <a:r>
              <a:rPr lang="en-US"/>
              <a:t>Discrete Mathematics for Teachers, UT Math 504, Lecture 08</a:t>
            </a:r>
          </a:p>
        </p:txBody>
      </p:sp>
      <p:sp>
        <p:nvSpPr>
          <p:cNvPr id="39940" name="Slide Number Placeholder 5"/>
          <p:cNvSpPr>
            <a:spLocks noGrp="1"/>
          </p:cNvSpPr>
          <p:nvPr>
            <p:ph type="sldNum" sz="quarter" idx="12"/>
          </p:nvPr>
        </p:nvSpPr>
        <p:spPr>
          <a:noFill/>
        </p:spPr>
        <p:txBody>
          <a:bodyPr/>
          <a:lstStyle/>
          <a:p>
            <a:fld id="{EFF109BB-A083-46FC-B458-507F83EBCC30}" type="slidenum">
              <a:rPr lang="en-US"/>
              <a:pPr/>
              <a:t>55</a:t>
            </a:fld>
            <a:endParaRPr lang="en-US"/>
          </a:p>
        </p:txBody>
      </p:sp>
      <p:sp>
        <p:nvSpPr>
          <p:cNvPr id="39941"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Edges in a Tree</a:t>
            </a:r>
            <a:endParaRPr lang="en-US" smtClean="0"/>
          </a:p>
        </p:txBody>
      </p:sp>
      <p:sp>
        <p:nvSpPr>
          <p:cNvPr id="39942" name="Rectangle 3"/>
          <p:cNvSpPr>
            <a:spLocks noGrp="1" noChangeArrowheads="1"/>
          </p:cNvSpPr>
          <p:nvPr>
            <p:ph type="body" idx="1"/>
          </p:nvPr>
        </p:nvSpPr>
        <p:spPr>
          <a:xfrm>
            <a:off x="228600" y="990600"/>
            <a:ext cx="8686800" cy="5257800"/>
          </a:xfrm>
        </p:spPr>
        <p:txBody>
          <a:bodyPr>
            <a:normAutofit fontScale="92500" lnSpcReduction="20000"/>
          </a:bodyPr>
          <a:lstStyle/>
          <a:p>
            <a:pPr eaLnBrk="1" hangingPunct="1"/>
            <a:r>
              <a:rPr lang="en-US" smtClean="0">
                <a:cs typeface="Times New Roman" pitchFamily="18" charset="0"/>
              </a:rPr>
              <a:t>Theorem (6.42): If G(V,E) is a connected graph with n vertices and n–1 edges is a tree. This is the converse of theorem 6.41. Proof: Suppose G is as in the statement of the theorem, and suppose G has a cycle. Then we can remove an edge from the cycle without disconnecting G (see the next slide for why). If this makes G a tree, then stop. If not, there is still a cycle, so we can remove another edge without disconnecting G. Continue the process until the remaining graph is a tree. It still has n vertices, so it has n–1 edges by a prior theorem. This is a contradiction since G had n–1 vertices to start with. Therefore G has no cycle and is thus a tree.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r>
              <a:rPr lang="en-US"/>
              <a:t>3/1/2004</a:t>
            </a:r>
          </a:p>
        </p:txBody>
      </p:sp>
      <p:sp>
        <p:nvSpPr>
          <p:cNvPr id="40963" name="Footer Placeholder 4"/>
          <p:cNvSpPr>
            <a:spLocks noGrp="1"/>
          </p:cNvSpPr>
          <p:nvPr>
            <p:ph type="ftr" sz="quarter" idx="11"/>
          </p:nvPr>
        </p:nvSpPr>
        <p:spPr>
          <a:noFill/>
        </p:spPr>
        <p:txBody>
          <a:bodyPr/>
          <a:lstStyle/>
          <a:p>
            <a:r>
              <a:rPr lang="en-US"/>
              <a:t>Discrete Mathematics for Teachers, UT Math 504, Lecture 08</a:t>
            </a:r>
          </a:p>
        </p:txBody>
      </p:sp>
      <p:sp>
        <p:nvSpPr>
          <p:cNvPr id="40964" name="Slide Number Placeholder 5"/>
          <p:cNvSpPr>
            <a:spLocks noGrp="1"/>
          </p:cNvSpPr>
          <p:nvPr>
            <p:ph type="sldNum" sz="quarter" idx="12"/>
          </p:nvPr>
        </p:nvSpPr>
        <p:spPr>
          <a:noFill/>
        </p:spPr>
        <p:txBody>
          <a:bodyPr/>
          <a:lstStyle/>
          <a:p>
            <a:fld id="{5B0E5B15-3888-4555-8A00-1493FCE1C1B1}" type="slidenum">
              <a:rPr lang="en-US"/>
              <a:pPr/>
              <a:t>56</a:t>
            </a:fld>
            <a:endParaRPr lang="en-US"/>
          </a:p>
        </p:txBody>
      </p:sp>
      <p:sp>
        <p:nvSpPr>
          <p:cNvPr id="40965"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Trees: Edges in a Tree (lemma)</a:t>
            </a:r>
            <a:endParaRPr lang="en-US" smtClean="0"/>
          </a:p>
        </p:txBody>
      </p:sp>
      <p:sp>
        <p:nvSpPr>
          <p:cNvPr id="40966" name="Rectangle 3"/>
          <p:cNvSpPr>
            <a:spLocks noGrp="1" noChangeArrowheads="1"/>
          </p:cNvSpPr>
          <p:nvPr>
            <p:ph type="body" idx="1"/>
          </p:nvPr>
        </p:nvSpPr>
        <p:spPr>
          <a:xfrm>
            <a:off x="228600" y="990600"/>
            <a:ext cx="8686800" cy="5257800"/>
          </a:xfrm>
        </p:spPr>
        <p:txBody>
          <a:bodyPr>
            <a:normAutofit fontScale="92500" lnSpcReduction="10000"/>
          </a:bodyPr>
          <a:lstStyle/>
          <a:p>
            <a:pPr eaLnBrk="1" hangingPunct="1"/>
            <a:r>
              <a:rPr lang="en-US" smtClean="0">
                <a:cs typeface="Times New Roman" pitchFamily="18" charset="0"/>
              </a:rPr>
              <a:t>(Why can we remove an edge from a cycle without disconnecting the graph? Let a and b be vertices. There is a simple path from a to b. If the path involves no edges in the cycle, then the path from a to be is unchanged. If it involves edges in the cycle, let x and y be the first and last vertices in the cycle that are part of the path from a to b. So there is a path from a to x and a path from y to b. Since x and y are part of a cycle, there are at least simple two paths from x to y. If we remove an edge from the cycle, at least one of the paths still remains. Thus there is still a simple path from a to b.)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p>
            <a:r>
              <a:rPr lang="en-US"/>
              <a:t>3/1/2004</a:t>
            </a:r>
          </a:p>
        </p:txBody>
      </p:sp>
      <p:sp>
        <p:nvSpPr>
          <p:cNvPr id="41987" name="Footer Placeholder 4"/>
          <p:cNvSpPr>
            <a:spLocks noGrp="1"/>
          </p:cNvSpPr>
          <p:nvPr>
            <p:ph type="ftr" sz="quarter" idx="11"/>
          </p:nvPr>
        </p:nvSpPr>
        <p:spPr>
          <a:noFill/>
        </p:spPr>
        <p:txBody>
          <a:bodyPr/>
          <a:lstStyle/>
          <a:p>
            <a:r>
              <a:rPr lang="en-US"/>
              <a:t>Discrete Mathematics for Teachers, UT Math 504, Lecture 08</a:t>
            </a:r>
          </a:p>
        </p:txBody>
      </p:sp>
      <p:sp>
        <p:nvSpPr>
          <p:cNvPr id="41988" name="Slide Number Placeholder 5"/>
          <p:cNvSpPr>
            <a:spLocks noGrp="1"/>
          </p:cNvSpPr>
          <p:nvPr>
            <p:ph type="sldNum" sz="quarter" idx="12"/>
          </p:nvPr>
        </p:nvSpPr>
        <p:spPr>
          <a:noFill/>
        </p:spPr>
        <p:txBody>
          <a:bodyPr/>
          <a:lstStyle/>
          <a:p>
            <a:fld id="{2E5920A8-EDD2-440D-A840-6AD2EA69B196}" type="slidenum">
              <a:rPr lang="en-US"/>
              <a:pPr/>
              <a:t>57</a:t>
            </a:fld>
            <a:endParaRPr lang="en-US"/>
          </a:p>
        </p:txBody>
      </p:sp>
      <p:sp>
        <p:nvSpPr>
          <p:cNvPr id="41989" name="Rectangle 2"/>
          <p:cNvSpPr>
            <a:spLocks noGrp="1" noChangeArrowheads="1"/>
          </p:cNvSpPr>
          <p:nvPr>
            <p:ph type="title"/>
          </p:nvPr>
        </p:nvSpPr>
        <p:spPr>
          <a:xfrm>
            <a:off x="228600" y="228600"/>
            <a:ext cx="8686800" cy="609600"/>
          </a:xfrm>
        </p:spPr>
        <p:txBody>
          <a:bodyPr>
            <a:normAutofit fontScale="90000"/>
          </a:bodyPr>
          <a:lstStyle/>
          <a:p>
            <a:pPr eaLnBrk="1" hangingPunct="1"/>
            <a:r>
              <a:rPr lang="en-US" smtClean="0">
                <a:cs typeface="Times New Roman" pitchFamily="18" charset="0"/>
              </a:rPr>
              <a:t>Spanning Trees of a Graph</a:t>
            </a:r>
            <a:endParaRPr lang="en-US" smtClean="0"/>
          </a:p>
        </p:txBody>
      </p:sp>
      <p:sp>
        <p:nvSpPr>
          <p:cNvPr id="41990" name="Rectangle 3"/>
          <p:cNvSpPr>
            <a:spLocks noGrp="1" noChangeArrowheads="1"/>
          </p:cNvSpPr>
          <p:nvPr>
            <p:ph type="body" idx="1"/>
          </p:nvPr>
        </p:nvSpPr>
        <p:spPr>
          <a:xfrm>
            <a:off x="228600" y="990600"/>
            <a:ext cx="8686800" cy="5257800"/>
          </a:xfrm>
        </p:spPr>
        <p:txBody>
          <a:bodyPr/>
          <a:lstStyle/>
          <a:p>
            <a:pPr eaLnBrk="1" hangingPunct="1"/>
            <a:r>
              <a:rPr lang="en-US" smtClean="0">
                <a:cs typeface="Times New Roman" pitchFamily="18" charset="0"/>
              </a:rPr>
              <a:t>If G(V,E) is a graph and T(V,F) is a subgraph of G and is a tree, then T is a </a:t>
            </a:r>
            <a:r>
              <a:rPr lang="en-US" i="1" smtClean="0">
                <a:cs typeface="Times New Roman" pitchFamily="18" charset="0"/>
              </a:rPr>
              <a:t>spanning tree</a:t>
            </a:r>
            <a:r>
              <a:rPr lang="en-US" smtClean="0">
                <a:cs typeface="Times New Roman" pitchFamily="18" charset="0"/>
              </a:rPr>
              <a:t> of G. That is, T is a tree that includes every vertex of G and has only edges to be found in G. Using the procedure in the previous paragraph (remove edges from cycles until only a tree remains), we can easily prove that every connected graph has a spanning tree (theorem 6.43).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37892" name="Rectangle 4"/>
          <p:cNvSpPr>
            <a:spLocks noChangeArrowheads="1"/>
          </p:cNvSpPr>
          <p:nvPr/>
        </p:nvSpPr>
        <p:spPr bwMode="auto">
          <a:xfrm>
            <a:off x="823913" y="1281113"/>
            <a:ext cx="3919537" cy="454025"/>
          </a:xfrm>
          <a:prstGeom prst="rect">
            <a:avLst/>
          </a:prstGeom>
          <a:noFill/>
          <a:ln w="12700">
            <a:noFill/>
            <a:miter lim="800000"/>
            <a:headEnd/>
            <a:tailEnd/>
          </a:ln>
        </p:spPr>
        <p:txBody>
          <a:bodyPr wrap="none" lIns="90488" tIns="44450" rIns="90488" bIns="44450">
            <a:spAutoFit/>
          </a:bodyPr>
          <a:lstStyle/>
          <a:p>
            <a:r>
              <a:rPr lang="en-US" altLang="zh-TW" b="1"/>
              <a:t>A</a:t>
            </a:r>
            <a:r>
              <a:rPr lang="en-US" altLang="zh-TW"/>
              <a:t> dual graph of a planar graph</a:t>
            </a:r>
          </a:p>
        </p:txBody>
      </p:sp>
      <p:sp>
        <p:nvSpPr>
          <p:cNvPr id="37893" name="Oval 5"/>
          <p:cNvSpPr>
            <a:spLocks noChangeArrowheads="1"/>
          </p:cNvSpPr>
          <p:nvPr/>
        </p:nvSpPr>
        <p:spPr bwMode="auto">
          <a:xfrm>
            <a:off x="9969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4" name="Oval 6"/>
          <p:cNvSpPr>
            <a:spLocks noChangeArrowheads="1"/>
          </p:cNvSpPr>
          <p:nvPr/>
        </p:nvSpPr>
        <p:spPr bwMode="auto">
          <a:xfrm>
            <a:off x="996950" y="3816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5" name="Oval 7"/>
          <p:cNvSpPr>
            <a:spLocks noChangeArrowheads="1"/>
          </p:cNvSpPr>
          <p:nvPr/>
        </p:nvSpPr>
        <p:spPr bwMode="auto">
          <a:xfrm>
            <a:off x="539750" y="4806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6" name="Oval 8"/>
          <p:cNvSpPr>
            <a:spLocks noChangeArrowheads="1"/>
          </p:cNvSpPr>
          <p:nvPr/>
        </p:nvSpPr>
        <p:spPr bwMode="auto">
          <a:xfrm>
            <a:off x="26733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7" name="Oval 9"/>
          <p:cNvSpPr>
            <a:spLocks noChangeArrowheads="1"/>
          </p:cNvSpPr>
          <p:nvPr/>
        </p:nvSpPr>
        <p:spPr bwMode="auto">
          <a:xfrm>
            <a:off x="1835150" y="3054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8" name="Oval 10"/>
          <p:cNvSpPr>
            <a:spLocks noChangeArrowheads="1"/>
          </p:cNvSpPr>
          <p:nvPr/>
        </p:nvSpPr>
        <p:spPr bwMode="auto">
          <a:xfrm>
            <a:off x="2368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899" name="Oval 11"/>
          <p:cNvSpPr>
            <a:spLocks noChangeArrowheads="1"/>
          </p:cNvSpPr>
          <p:nvPr/>
        </p:nvSpPr>
        <p:spPr bwMode="auto">
          <a:xfrm>
            <a:off x="2673350" y="3816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00" name="Line 12"/>
          <p:cNvSpPr>
            <a:spLocks noChangeShapeType="1"/>
          </p:cNvSpPr>
          <p:nvPr/>
        </p:nvSpPr>
        <p:spPr bwMode="auto">
          <a:xfrm>
            <a:off x="1149350" y="2362200"/>
            <a:ext cx="1663700" cy="0"/>
          </a:xfrm>
          <a:prstGeom prst="line">
            <a:avLst/>
          </a:prstGeom>
          <a:noFill/>
          <a:ln w="12700">
            <a:solidFill>
              <a:schemeClr val="tx1"/>
            </a:solidFill>
            <a:round/>
            <a:headEnd/>
            <a:tailEnd/>
          </a:ln>
        </p:spPr>
        <p:txBody>
          <a:bodyPr wrap="none" anchor="ctr"/>
          <a:lstStyle/>
          <a:p>
            <a:endParaRPr lang="en-US"/>
          </a:p>
        </p:txBody>
      </p:sp>
      <p:sp>
        <p:nvSpPr>
          <p:cNvPr id="37901" name="Line 13"/>
          <p:cNvSpPr>
            <a:spLocks noChangeShapeType="1"/>
          </p:cNvSpPr>
          <p:nvPr/>
        </p:nvSpPr>
        <p:spPr bwMode="auto">
          <a:xfrm flipH="1">
            <a:off x="2432050" y="2368550"/>
            <a:ext cx="393700" cy="368300"/>
          </a:xfrm>
          <a:prstGeom prst="line">
            <a:avLst/>
          </a:prstGeom>
          <a:noFill/>
          <a:ln w="12700">
            <a:solidFill>
              <a:schemeClr val="tx1"/>
            </a:solidFill>
            <a:round/>
            <a:headEnd/>
            <a:tailEnd/>
          </a:ln>
        </p:spPr>
        <p:txBody>
          <a:bodyPr wrap="none" anchor="ctr"/>
          <a:lstStyle/>
          <a:p>
            <a:endParaRPr lang="en-US"/>
          </a:p>
        </p:txBody>
      </p:sp>
      <p:sp>
        <p:nvSpPr>
          <p:cNvPr id="37902" name="Line 14"/>
          <p:cNvSpPr>
            <a:spLocks noChangeShapeType="1"/>
          </p:cNvSpPr>
          <p:nvPr/>
        </p:nvSpPr>
        <p:spPr bwMode="auto">
          <a:xfrm flipH="1">
            <a:off x="1892300" y="2755900"/>
            <a:ext cx="558800" cy="355600"/>
          </a:xfrm>
          <a:prstGeom prst="line">
            <a:avLst/>
          </a:prstGeom>
          <a:noFill/>
          <a:ln w="25400">
            <a:solidFill>
              <a:schemeClr val="tx1"/>
            </a:solidFill>
            <a:round/>
            <a:headEnd/>
            <a:tailEnd/>
          </a:ln>
        </p:spPr>
        <p:txBody>
          <a:bodyPr wrap="none" anchor="ctr"/>
          <a:lstStyle/>
          <a:p>
            <a:endParaRPr lang="en-US"/>
          </a:p>
        </p:txBody>
      </p:sp>
      <p:sp>
        <p:nvSpPr>
          <p:cNvPr id="37903" name="Line 15"/>
          <p:cNvSpPr>
            <a:spLocks noChangeShapeType="1"/>
          </p:cNvSpPr>
          <p:nvPr/>
        </p:nvSpPr>
        <p:spPr bwMode="auto">
          <a:xfrm>
            <a:off x="1073150" y="2368550"/>
            <a:ext cx="825500" cy="749300"/>
          </a:xfrm>
          <a:prstGeom prst="line">
            <a:avLst/>
          </a:prstGeom>
          <a:noFill/>
          <a:ln w="12700">
            <a:solidFill>
              <a:schemeClr val="tx1"/>
            </a:solidFill>
            <a:round/>
            <a:headEnd/>
            <a:tailEnd/>
          </a:ln>
        </p:spPr>
        <p:txBody>
          <a:bodyPr wrap="none" anchor="ctr"/>
          <a:lstStyle/>
          <a:p>
            <a:endParaRPr lang="en-US"/>
          </a:p>
        </p:txBody>
      </p:sp>
      <p:sp>
        <p:nvSpPr>
          <p:cNvPr id="37904" name="Line 16"/>
          <p:cNvSpPr>
            <a:spLocks noChangeShapeType="1"/>
          </p:cNvSpPr>
          <p:nvPr/>
        </p:nvSpPr>
        <p:spPr bwMode="auto">
          <a:xfrm>
            <a:off x="1917700" y="3136900"/>
            <a:ext cx="889000" cy="736600"/>
          </a:xfrm>
          <a:prstGeom prst="line">
            <a:avLst/>
          </a:prstGeom>
          <a:noFill/>
          <a:ln w="25400">
            <a:solidFill>
              <a:schemeClr val="tx1"/>
            </a:solidFill>
            <a:round/>
            <a:headEnd/>
            <a:tailEnd/>
          </a:ln>
        </p:spPr>
        <p:txBody>
          <a:bodyPr wrap="none" anchor="ctr"/>
          <a:lstStyle/>
          <a:p>
            <a:endParaRPr lang="en-US"/>
          </a:p>
        </p:txBody>
      </p:sp>
      <p:sp>
        <p:nvSpPr>
          <p:cNvPr id="37905" name="Line 17"/>
          <p:cNvSpPr>
            <a:spLocks noChangeShapeType="1"/>
          </p:cNvSpPr>
          <p:nvPr/>
        </p:nvSpPr>
        <p:spPr bwMode="auto">
          <a:xfrm>
            <a:off x="2451100" y="2755900"/>
            <a:ext cx="355600" cy="1117600"/>
          </a:xfrm>
          <a:prstGeom prst="line">
            <a:avLst/>
          </a:prstGeom>
          <a:noFill/>
          <a:ln w="25400">
            <a:solidFill>
              <a:schemeClr val="tx1"/>
            </a:solidFill>
            <a:round/>
            <a:headEnd/>
            <a:tailEnd/>
          </a:ln>
        </p:spPr>
        <p:txBody>
          <a:bodyPr wrap="none" anchor="ctr"/>
          <a:lstStyle/>
          <a:p>
            <a:endParaRPr lang="en-US"/>
          </a:p>
        </p:txBody>
      </p:sp>
      <p:sp>
        <p:nvSpPr>
          <p:cNvPr id="37906" name="Line 18"/>
          <p:cNvSpPr>
            <a:spLocks noChangeShapeType="1"/>
          </p:cNvSpPr>
          <p:nvPr/>
        </p:nvSpPr>
        <p:spPr bwMode="auto">
          <a:xfrm flipV="1">
            <a:off x="2819400" y="2355850"/>
            <a:ext cx="0" cy="1536700"/>
          </a:xfrm>
          <a:prstGeom prst="line">
            <a:avLst/>
          </a:prstGeom>
          <a:noFill/>
          <a:ln w="12700">
            <a:solidFill>
              <a:schemeClr val="tx1"/>
            </a:solidFill>
            <a:round/>
            <a:headEnd/>
            <a:tailEnd/>
          </a:ln>
        </p:spPr>
        <p:txBody>
          <a:bodyPr wrap="none" anchor="ctr"/>
          <a:lstStyle/>
          <a:p>
            <a:endParaRPr lang="en-US"/>
          </a:p>
        </p:txBody>
      </p:sp>
      <p:sp>
        <p:nvSpPr>
          <p:cNvPr id="37907" name="Line 19"/>
          <p:cNvSpPr>
            <a:spLocks noChangeShapeType="1"/>
          </p:cNvSpPr>
          <p:nvPr/>
        </p:nvSpPr>
        <p:spPr bwMode="auto">
          <a:xfrm>
            <a:off x="1066800" y="2368550"/>
            <a:ext cx="0" cy="1511300"/>
          </a:xfrm>
          <a:prstGeom prst="line">
            <a:avLst/>
          </a:prstGeom>
          <a:noFill/>
          <a:ln w="12700">
            <a:solidFill>
              <a:schemeClr val="tx1"/>
            </a:solidFill>
            <a:round/>
            <a:headEnd/>
            <a:tailEnd/>
          </a:ln>
        </p:spPr>
        <p:txBody>
          <a:bodyPr wrap="none" anchor="ctr"/>
          <a:lstStyle/>
          <a:p>
            <a:endParaRPr lang="en-US"/>
          </a:p>
        </p:txBody>
      </p:sp>
      <p:sp>
        <p:nvSpPr>
          <p:cNvPr id="37908" name="Line 20"/>
          <p:cNvSpPr>
            <a:spLocks noChangeShapeType="1"/>
          </p:cNvSpPr>
          <p:nvPr/>
        </p:nvSpPr>
        <p:spPr bwMode="auto">
          <a:xfrm>
            <a:off x="1073150" y="3886200"/>
            <a:ext cx="1663700" cy="0"/>
          </a:xfrm>
          <a:prstGeom prst="line">
            <a:avLst/>
          </a:prstGeom>
          <a:noFill/>
          <a:ln w="12700">
            <a:solidFill>
              <a:schemeClr val="tx1"/>
            </a:solidFill>
            <a:round/>
            <a:headEnd/>
            <a:tailEnd/>
          </a:ln>
        </p:spPr>
        <p:txBody>
          <a:bodyPr wrap="none" anchor="ctr"/>
          <a:lstStyle/>
          <a:p>
            <a:endParaRPr lang="en-US"/>
          </a:p>
        </p:txBody>
      </p:sp>
      <p:sp>
        <p:nvSpPr>
          <p:cNvPr id="37909" name="Line 21"/>
          <p:cNvSpPr>
            <a:spLocks noChangeShapeType="1"/>
          </p:cNvSpPr>
          <p:nvPr/>
        </p:nvSpPr>
        <p:spPr bwMode="auto">
          <a:xfrm flipH="1">
            <a:off x="603250" y="3892550"/>
            <a:ext cx="469900" cy="977900"/>
          </a:xfrm>
          <a:prstGeom prst="line">
            <a:avLst/>
          </a:prstGeom>
          <a:noFill/>
          <a:ln w="12700">
            <a:solidFill>
              <a:schemeClr val="tx1"/>
            </a:solidFill>
            <a:round/>
            <a:headEnd/>
            <a:tailEnd/>
          </a:ln>
        </p:spPr>
        <p:txBody>
          <a:bodyPr wrap="none" anchor="ctr"/>
          <a:lstStyle/>
          <a:p>
            <a:endParaRPr lang="en-US"/>
          </a:p>
        </p:txBody>
      </p:sp>
      <p:sp>
        <p:nvSpPr>
          <p:cNvPr id="37910" name="Oval 22"/>
          <p:cNvSpPr>
            <a:spLocks noChangeArrowheads="1"/>
          </p:cNvSpPr>
          <p:nvPr/>
        </p:nvSpPr>
        <p:spPr bwMode="auto">
          <a:xfrm>
            <a:off x="463550" y="1758950"/>
            <a:ext cx="673100" cy="673100"/>
          </a:xfrm>
          <a:prstGeom prst="ellipse">
            <a:avLst/>
          </a:prstGeom>
          <a:noFill/>
          <a:ln w="12700">
            <a:solidFill>
              <a:schemeClr val="tx1"/>
            </a:solidFill>
            <a:round/>
            <a:headEnd/>
            <a:tailEnd/>
          </a:ln>
        </p:spPr>
        <p:txBody>
          <a:bodyPr wrap="none" anchor="ctr"/>
          <a:lstStyle/>
          <a:p>
            <a:endParaRPr lang="en-US"/>
          </a:p>
        </p:txBody>
      </p:sp>
      <p:sp>
        <p:nvSpPr>
          <p:cNvPr id="37911" name="Rectangle 23"/>
          <p:cNvSpPr>
            <a:spLocks noChangeArrowheads="1"/>
          </p:cNvSpPr>
          <p:nvPr/>
        </p:nvSpPr>
        <p:spPr bwMode="auto">
          <a:xfrm>
            <a:off x="1128713" y="19669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37912" name="Rectangle 24"/>
          <p:cNvSpPr>
            <a:spLocks noChangeArrowheads="1"/>
          </p:cNvSpPr>
          <p:nvPr/>
        </p:nvSpPr>
        <p:spPr bwMode="auto">
          <a:xfrm>
            <a:off x="2728913" y="19669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37913" name="Rectangle 25"/>
          <p:cNvSpPr>
            <a:spLocks noChangeArrowheads="1"/>
          </p:cNvSpPr>
          <p:nvPr/>
        </p:nvSpPr>
        <p:spPr bwMode="auto">
          <a:xfrm>
            <a:off x="2119313" y="24241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37914" name="Rectangle 26"/>
          <p:cNvSpPr>
            <a:spLocks noChangeArrowheads="1"/>
          </p:cNvSpPr>
          <p:nvPr/>
        </p:nvSpPr>
        <p:spPr bwMode="auto">
          <a:xfrm>
            <a:off x="1585913" y="31099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37915" name="Rectangle 27"/>
          <p:cNvSpPr>
            <a:spLocks noChangeArrowheads="1"/>
          </p:cNvSpPr>
          <p:nvPr/>
        </p:nvSpPr>
        <p:spPr bwMode="auto">
          <a:xfrm>
            <a:off x="1052513" y="39481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37916" name="Rectangle 28"/>
          <p:cNvSpPr>
            <a:spLocks noChangeArrowheads="1"/>
          </p:cNvSpPr>
          <p:nvPr/>
        </p:nvSpPr>
        <p:spPr bwMode="auto">
          <a:xfrm>
            <a:off x="2805113" y="37957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37917" name="Rectangle 29"/>
          <p:cNvSpPr>
            <a:spLocks noChangeArrowheads="1"/>
          </p:cNvSpPr>
          <p:nvPr/>
        </p:nvSpPr>
        <p:spPr bwMode="auto">
          <a:xfrm>
            <a:off x="671513" y="47101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37918" name="Rectangle 30"/>
          <p:cNvSpPr>
            <a:spLocks noChangeArrowheads="1"/>
          </p:cNvSpPr>
          <p:nvPr/>
        </p:nvSpPr>
        <p:spPr bwMode="auto">
          <a:xfrm>
            <a:off x="595313" y="18907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37919" name="Rectangle 31"/>
          <p:cNvSpPr>
            <a:spLocks noChangeArrowheads="1"/>
          </p:cNvSpPr>
          <p:nvPr/>
        </p:nvSpPr>
        <p:spPr bwMode="auto">
          <a:xfrm>
            <a:off x="1662113" y="24241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37920" name="Rectangle 32"/>
          <p:cNvSpPr>
            <a:spLocks noChangeArrowheads="1"/>
          </p:cNvSpPr>
          <p:nvPr/>
        </p:nvSpPr>
        <p:spPr bwMode="auto">
          <a:xfrm>
            <a:off x="2500313" y="26527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37921" name="Rectangle 33"/>
          <p:cNvSpPr>
            <a:spLocks noChangeArrowheads="1"/>
          </p:cNvSpPr>
          <p:nvPr/>
        </p:nvSpPr>
        <p:spPr bwMode="auto">
          <a:xfrm>
            <a:off x="2119313" y="29575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37922" name="Rectangle 34"/>
          <p:cNvSpPr>
            <a:spLocks noChangeArrowheads="1"/>
          </p:cNvSpPr>
          <p:nvPr/>
        </p:nvSpPr>
        <p:spPr bwMode="auto">
          <a:xfrm>
            <a:off x="1128713" y="32623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37923" name="Rectangle 35"/>
          <p:cNvSpPr>
            <a:spLocks noChangeArrowheads="1"/>
          </p:cNvSpPr>
          <p:nvPr/>
        </p:nvSpPr>
        <p:spPr bwMode="auto">
          <a:xfrm>
            <a:off x="214313" y="3414713"/>
            <a:ext cx="333375" cy="454025"/>
          </a:xfrm>
          <a:prstGeom prst="rect">
            <a:avLst/>
          </a:prstGeom>
          <a:noFill/>
          <a:ln w="12700">
            <a:noFill/>
            <a:miter lim="800000"/>
            <a:headEnd/>
            <a:tailEnd/>
          </a:ln>
        </p:spPr>
        <p:txBody>
          <a:bodyPr wrap="none" lIns="90488" tIns="44450" rIns="90488" bIns="44450">
            <a:spAutoFit/>
          </a:bodyPr>
          <a:lstStyle/>
          <a:p>
            <a:r>
              <a:rPr lang="en-US" altLang="zh-TW"/>
              <a:t>6</a:t>
            </a:r>
          </a:p>
        </p:txBody>
      </p:sp>
      <p:sp>
        <p:nvSpPr>
          <p:cNvPr id="37924" name="Oval 36"/>
          <p:cNvSpPr>
            <a:spLocks noChangeArrowheads="1"/>
          </p:cNvSpPr>
          <p:nvPr/>
        </p:nvSpPr>
        <p:spPr bwMode="auto">
          <a:xfrm>
            <a:off x="49593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25" name="Oval 37"/>
          <p:cNvSpPr>
            <a:spLocks noChangeArrowheads="1"/>
          </p:cNvSpPr>
          <p:nvPr/>
        </p:nvSpPr>
        <p:spPr bwMode="auto">
          <a:xfrm>
            <a:off x="42735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26" name="Oval 38"/>
          <p:cNvSpPr>
            <a:spLocks noChangeArrowheads="1"/>
          </p:cNvSpPr>
          <p:nvPr/>
        </p:nvSpPr>
        <p:spPr bwMode="auto">
          <a:xfrm>
            <a:off x="5416550" y="4044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27" name="Oval 39"/>
          <p:cNvSpPr>
            <a:spLocks noChangeArrowheads="1"/>
          </p:cNvSpPr>
          <p:nvPr/>
        </p:nvSpPr>
        <p:spPr bwMode="auto">
          <a:xfrm>
            <a:off x="62547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28" name="Oval 40"/>
          <p:cNvSpPr>
            <a:spLocks noChangeArrowheads="1"/>
          </p:cNvSpPr>
          <p:nvPr/>
        </p:nvSpPr>
        <p:spPr bwMode="auto">
          <a:xfrm>
            <a:off x="7397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29" name="Oval 41"/>
          <p:cNvSpPr>
            <a:spLocks noChangeArrowheads="1"/>
          </p:cNvSpPr>
          <p:nvPr/>
        </p:nvSpPr>
        <p:spPr bwMode="auto">
          <a:xfrm>
            <a:off x="6864350" y="3435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930" name="Rectangle 42"/>
          <p:cNvSpPr>
            <a:spLocks noChangeArrowheads="1"/>
          </p:cNvSpPr>
          <p:nvPr/>
        </p:nvSpPr>
        <p:spPr bwMode="auto">
          <a:xfrm>
            <a:off x="4786313" y="18907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37931" name="Rectangle 43"/>
          <p:cNvSpPr>
            <a:spLocks noChangeArrowheads="1"/>
          </p:cNvSpPr>
          <p:nvPr/>
        </p:nvSpPr>
        <p:spPr bwMode="auto">
          <a:xfrm>
            <a:off x="4252913" y="4100513"/>
            <a:ext cx="333375" cy="454025"/>
          </a:xfrm>
          <a:prstGeom prst="rect">
            <a:avLst/>
          </a:prstGeom>
          <a:noFill/>
          <a:ln w="12700">
            <a:noFill/>
            <a:miter lim="800000"/>
            <a:headEnd/>
            <a:tailEnd/>
          </a:ln>
        </p:spPr>
        <p:txBody>
          <a:bodyPr wrap="none" lIns="90488" tIns="44450" rIns="90488" bIns="44450">
            <a:spAutoFit/>
          </a:bodyPr>
          <a:lstStyle/>
          <a:p>
            <a:r>
              <a:rPr lang="en-US" altLang="zh-TW"/>
              <a:t>6</a:t>
            </a:r>
          </a:p>
        </p:txBody>
      </p:sp>
      <p:sp>
        <p:nvSpPr>
          <p:cNvPr id="37932" name="Rectangle 44"/>
          <p:cNvSpPr>
            <a:spLocks noChangeArrowheads="1"/>
          </p:cNvSpPr>
          <p:nvPr/>
        </p:nvSpPr>
        <p:spPr bwMode="auto">
          <a:xfrm>
            <a:off x="5548313" y="41005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37933" name="Rectangle 45"/>
          <p:cNvSpPr>
            <a:spLocks noChangeArrowheads="1"/>
          </p:cNvSpPr>
          <p:nvPr/>
        </p:nvSpPr>
        <p:spPr bwMode="auto">
          <a:xfrm>
            <a:off x="6767513" y="35671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37934" name="Rectangle 46"/>
          <p:cNvSpPr>
            <a:spLocks noChangeArrowheads="1"/>
          </p:cNvSpPr>
          <p:nvPr/>
        </p:nvSpPr>
        <p:spPr bwMode="auto">
          <a:xfrm>
            <a:off x="6157913" y="18145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37935" name="Rectangle 47"/>
          <p:cNvSpPr>
            <a:spLocks noChangeArrowheads="1"/>
          </p:cNvSpPr>
          <p:nvPr/>
        </p:nvSpPr>
        <p:spPr bwMode="auto">
          <a:xfrm>
            <a:off x="7605713" y="25003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37936" name="Line 48"/>
          <p:cNvSpPr>
            <a:spLocks noChangeShapeType="1"/>
          </p:cNvSpPr>
          <p:nvPr/>
        </p:nvSpPr>
        <p:spPr bwMode="auto">
          <a:xfrm flipH="1">
            <a:off x="4337050" y="2368550"/>
            <a:ext cx="698500" cy="1435100"/>
          </a:xfrm>
          <a:prstGeom prst="line">
            <a:avLst/>
          </a:prstGeom>
          <a:noFill/>
          <a:ln w="12700">
            <a:solidFill>
              <a:schemeClr val="tx1"/>
            </a:solidFill>
            <a:round/>
            <a:headEnd/>
            <a:tailEnd/>
          </a:ln>
        </p:spPr>
        <p:txBody>
          <a:bodyPr wrap="none" anchor="ctr"/>
          <a:lstStyle/>
          <a:p>
            <a:endParaRPr lang="en-US"/>
          </a:p>
        </p:txBody>
      </p:sp>
      <p:sp>
        <p:nvSpPr>
          <p:cNvPr id="37937" name="Line 49"/>
          <p:cNvSpPr>
            <a:spLocks noChangeShapeType="1"/>
          </p:cNvSpPr>
          <p:nvPr/>
        </p:nvSpPr>
        <p:spPr bwMode="auto">
          <a:xfrm>
            <a:off x="6330950" y="2368550"/>
            <a:ext cx="1130300" cy="444500"/>
          </a:xfrm>
          <a:prstGeom prst="line">
            <a:avLst/>
          </a:prstGeom>
          <a:noFill/>
          <a:ln w="12700">
            <a:solidFill>
              <a:schemeClr val="tx1"/>
            </a:solidFill>
            <a:round/>
            <a:headEnd/>
            <a:tailEnd/>
          </a:ln>
        </p:spPr>
        <p:txBody>
          <a:bodyPr wrap="none" anchor="ctr"/>
          <a:lstStyle/>
          <a:p>
            <a:endParaRPr lang="en-US"/>
          </a:p>
        </p:txBody>
      </p:sp>
      <p:sp>
        <p:nvSpPr>
          <p:cNvPr id="37938" name="Line 50"/>
          <p:cNvSpPr>
            <a:spLocks noChangeShapeType="1"/>
          </p:cNvSpPr>
          <p:nvPr/>
        </p:nvSpPr>
        <p:spPr bwMode="auto">
          <a:xfrm>
            <a:off x="6337300" y="2374900"/>
            <a:ext cx="584200" cy="1117600"/>
          </a:xfrm>
          <a:prstGeom prst="line">
            <a:avLst/>
          </a:prstGeom>
          <a:noFill/>
          <a:ln w="25400">
            <a:solidFill>
              <a:schemeClr val="tx1"/>
            </a:solidFill>
            <a:round/>
            <a:headEnd/>
            <a:tailEnd/>
          </a:ln>
        </p:spPr>
        <p:txBody>
          <a:bodyPr wrap="none" anchor="ctr"/>
          <a:lstStyle/>
          <a:p>
            <a:endParaRPr lang="en-US"/>
          </a:p>
        </p:txBody>
      </p:sp>
      <p:sp>
        <p:nvSpPr>
          <p:cNvPr id="37939" name="Line 51"/>
          <p:cNvSpPr>
            <a:spLocks noChangeShapeType="1"/>
          </p:cNvSpPr>
          <p:nvPr/>
        </p:nvSpPr>
        <p:spPr bwMode="auto">
          <a:xfrm flipH="1">
            <a:off x="6997700" y="2832100"/>
            <a:ext cx="482600" cy="660400"/>
          </a:xfrm>
          <a:prstGeom prst="line">
            <a:avLst/>
          </a:prstGeom>
          <a:noFill/>
          <a:ln w="25400">
            <a:solidFill>
              <a:schemeClr val="tx1"/>
            </a:solidFill>
            <a:round/>
            <a:headEnd/>
            <a:tailEnd/>
          </a:ln>
        </p:spPr>
        <p:txBody>
          <a:bodyPr wrap="none" anchor="ctr"/>
          <a:lstStyle/>
          <a:p>
            <a:endParaRPr lang="en-US"/>
          </a:p>
        </p:txBody>
      </p:sp>
      <p:sp>
        <p:nvSpPr>
          <p:cNvPr id="37940" name="Line 52"/>
          <p:cNvSpPr>
            <a:spLocks noChangeShapeType="1"/>
          </p:cNvSpPr>
          <p:nvPr/>
        </p:nvSpPr>
        <p:spPr bwMode="auto">
          <a:xfrm flipH="1">
            <a:off x="5397500" y="3517900"/>
            <a:ext cx="1549400" cy="584200"/>
          </a:xfrm>
          <a:prstGeom prst="line">
            <a:avLst/>
          </a:prstGeom>
          <a:noFill/>
          <a:ln w="25400">
            <a:solidFill>
              <a:schemeClr val="tx1"/>
            </a:solidFill>
            <a:round/>
            <a:headEnd/>
            <a:tailEnd/>
          </a:ln>
        </p:spPr>
        <p:txBody>
          <a:bodyPr wrap="none" anchor="ctr"/>
          <a:lstStyle/>
          <a:p>
            <a:endParaRPr lang="en-US"/>
          </a:p>
        </p:txBody>
      </p:sp>
      <p:sp>
        <p:nvSpPr>
          <p:cNvPr id="37941" name="Line 53"/>
          <p:cNvSpPr>
            <a:spLocks noChangeShapeType="1"/>
          </p:cNvSpPr>
          <p:nvPr/>
        </p:nvSpPr>
        <p:spPr bwMode="auto">
          <a:xfrm flipH="1">
            <a:off x="5480050" y="2292350"/>
            <a:ext cx="850900" cy="1816100"/>
          </a:xfrm>
          <a:prstGeom prst="line">
            <a:avLst/>
          </a:prstGeom>
          <a:noFill/>
          <a:ln w="12700">
            <a:solidFill>
              <a:schemeClr val="tx1"/>
            </a:solidFill>
            <a:round/>
            <a:headEnd/>
            <a:tailEnd/>
          </a:ln>
        </p:spPr>
        <p:txBody>
          <a:bodyPr wrap="none" anchor="ctr"/>
          <a:lstStyle/>
          <a:p>
            <a:endParaRPr lang="en-US"/>
          </a:p>
        </p:txBody>
      </p:sp>
      <p:sp>
        <p:nvSpPr>
          <p:cNvPr id="37942" name="Freeform 54"/>
          <p:cNvSpPr>
            <a:spLocks/>
          </p:cNvSpPr>
          <p:nvPr/>
        </p:nvSpPr>
        <p:spPr bwMode="auto">
          <a:xfrm>
            <a:off x="4343400" y="3660775"/>
            <a:ext cx="1158875" cy="350838"/>
          </a:xfrm>
          <a:custGeom>
            <a:avLst/>
            <a:gdLst>
              <a:gd name="T0" fmla="*/ 0 w 730"/>
              <a:gd name="T1" fmla="*/ 94 h 221"/>
              <a:gd name="T2" fmla="*/ 56 w 730"/>
              <a:gd name="T3" fmla="*/ 59 h 221"/>
              <a:gd name="T4" fmla="*/ 100 w 730"/>
              <a:gd name="T5" fmla="*/ 30 h 221"/>
              <a:gd name="T6" fmla="*/ 144 w 730"/>
              <a:gd name="T7" fmla="*/ 15 h 221"/>
              <a:gd name="T8" fmla="*/ 188 w 730"/>
              <a:gd name="T9" fmla="*/ 15 h 221"/>
              <a:gd name="T10" fmla="*/ 232 w 730"/>
              <a:gd name="T11" fmla="*/ 0 h 221"/>
              <a:gd name="T12" fmla="*/ 276 w 730"/>
              <a:gd name="T13" fmla="*/ 0 h 221"/>
              <a:gd name="T14" fmla="*/ 320 w 730"/>
              <a:gd name="T15" fmla="*/ 0 h 221"/>
              <a:gd name="T16" fmla="*/ 364 w 730"/>
              <a:gd name="T17" fmla="*/ 0 h 221"/>
              <a:gd name="T18" fmla="*/ 422 w 730"/>
              <a:gd name="T19" fmla="*/ 15 h 221"/>
              <a:gd name="T20" fmla="*/ 481 w 730"/>
              <a:gd name="T21" fmla="*/ 30 h 221"/>
              <a:gd name="T22" fmla="*/ 539 w 730"/>
              <a:gd name="T23" fmla="*/ 59 h 221"/>
              <a:gd name="T24" fmla="*/ 583 w 730"/>
              <a:gd name="T25" fmla="*/ 88 h 221"/>
              <a:gd name="T26" fmla="*/ 627 w 730"/>
              <a:gd name="T27" fmla="*/ 117 h 221"/>
              <a:gd name="T28" fmla="*/ 671 w 730"/>
              <a:gd name="T29" fmla="*/ 147 h 221"/>
              <a:gd name="T30" fmla="*/ 685 w 730"/>
              <a:gd name="T31" fmla="*/ 191 h 221"/>
              <a:gd name="T32" fmla="*/ 729 w 730"/>
              <a:gd name="T33" fmla="*/ 220 h 2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30"/>
              <a:gd name="T52" fmla="*/ 0 h 221"/>
              <a:gd name="T53" fmla="*/ 730 w 730"/>
              <a:gd name="T54" fmla="*/ 221 h 2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30" h="221">
                <a:moveTo>
                  <a:pt x="0" y="94"/>
                </a:moveTo>
                <a:lnTo>
                  <a:pt x="56" y="59"/>
                </a:lnTo>
                <a:lnTo>
                  <a:pt x="100" y="30"/>
                </a:lnTo>
                <a:lnTo>
                  <a:pt x="144" y="15"/>
                </a:lnTo>
                <a:lnTo>
                  <a:pt x="188" y="15"/>
                </a:lnTo>
                <a:lnTo>
                  <a:pt x="232" y="0"/>
                </a:lnTo>
                <a:lnTo>
                  <a:pt x="276" y="0"/>
                </a:lnTo>
                <a:lnTo>
                  <a:pt x="320" y="0"/>
                </a:lnTo>
                <a:lnTo>
                  <a:pt x="364" y="0"/>
                </a:lnTo>
                <a:lnTo>
                  <a:pt x="422" y="15"/>
                </a:lnTo>
                <a:lnTo>
                  <a:pt x="481" y="30"/>
                </a:lnTo>
                <a:lnTo>
                  <a:pt x="539" y="59"/>
                </a:lnTo>
                <a:lnTo>
                  <a:pt x="583" y="88"/>
                </a:lnTo>
                <a:lnTo>
                  <a:pt x="627" y="117"/>
                </a:lnTo>
                <a:lnTo>
                  <a:pt x="671" y="147"/>
                </a:lnTo>
                <a:lnTo>
                  <a:pt x="685" y="191"/>
                </a:lnTo>
                <a:lnTo>
                  <a:pt x="729" y="22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7943" name="Freeform 55"/>
          <p:cNvSpPr>
            <a:spLocks/>
          </p:cNvSpPr>
          <p:nvPr/>
        </p:nvSpPr>
        <p:spPr bwMode="auto">
          <a:xfrm>
            <a:off x="4343400" y="3810000"/>
            <a:ext cx="1144588" cy="363538"/>
          </a:xfrm>
          <a:custGeom>
            <a:avLst/>
            <a:gdLst>
              <a:gd name="T0" fmla="*/ 0 w 721"/>
              <a:gd name="T1" fmla="*/ 0 h 229"/>
              <a:gd name="T2" fmla="*/ 27 w 721"/>
              <a:gd name="T3" fmla="*/ 53 h 229"/>
              <a:gd name="T4" fmla="*/ 56 w 721"/>
              <a:gd name="T5" fmla="*/ 97 h 229"/>
              <a:gd name="T6" fmla="*/ 100 w 721"/>
              <a:gd name="T7" fmla="*/ 126 h 229"/>
              <a:gd name="T8" fmla="*/ 144 w 721"/>
              <a:gd name="T9" fmla="*/ 170 h 229"/>
              <a:gd name="T10" fmla="*/ 188 w 721"/>
              <a:gd name="T11" fmla="*/ 184 h 229"/>
              <a:gd name="T12" fmla="*/ 232 w 721"/>
              <a:gd name="T13" fmla="*/ 214 h 229"/>
              <a:gd name="T14" fmla="*/ 276 w 721"/>
              <a:gd name="T15" fmla="*/ 214 h 229"/>
              <a:gd name="T16" fmla="*/ 320 w 721"/>
              <a:gd name="T17" fmla="*/ 228 h 229"/>
              <a:gd name="T18" fmla="*/ 364 w 721"/>
              <a:gd name="T19" fmla="*/ 228 h 229"/>
              <a:gd name="T20" fmla="*/ 422 w 721"/>
              <a:gd name="T21" fmla="*/ 228 h 229"/>
              <a:gd name="T22" fmla="*/ 466 w 721"/>
              <a:gd name="T23" fmla="*/ 228 h 229"/>
              <a:gd name="T24" fmla="*/ 510 w 721"/>
              <a:gd name="T25" fmla="*/ 228 h 229"/>
              <a:gd name="T26" fmla="*/ 554 w 721"/>
              <a:gd name="T27" fmla="*/ 214 h 229"/>
              <a:gd name="T28" fmla="*/ 598 w 721"/>
              <a:gd name="T29" fmla="*/ 199 h 229"/>
              <a:gd name="T30" fmla="*/ 642 w 721"/>
              <a:gd name="T31" fmla="*/ 199 h 229"/>
              <a:gd name="T32" fmla="*/ 700 w 721"/>
              <a:gd name="T33" fmla="*/ 184 h 229"/>
              <a:gd name="T34" fmla="*/ 720 w 721"/>
              <a:gd name="T35" fmla="*/ 144 h 2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1"/>
              <a:gd name="T55" fmla="*/ 0 h 229"/>
              <a:gd name="T56" fmla="*/ 721 w 721"/>
              <a:gd name="T57" fmla="*/ 229 h 2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1" h="229">
                <a:moveTo>
                  <a:pt x="0" y="0"/>
                </a:moveTo>
                <a:lnTo>
                  <a:pt x="27" y="53"/>
                </a:lnTo>
                <a:lnTo>
                  <a:pt x="56" y="97"/>
                </a:lnTo>
                <a:lnTo>
                  <a:pt x="100" y="126"/>
                </a:lnTo>
                <a:lnTo>
                  <a:pt x="144" y="170"/>
                </a:lnTo>
                <a:lnTo>
                  <a:pt x="188" y="184"/>
                </a:lnTo>
                <a:lnTo>
                  <a:pt x="232" y="214"/>
                </a:lnTo>
                <a:lnTo>
                  <a:pt x="276" y="214"/>
                </a:lnTo>
                <a:lnTo>
                  <a:pt x="320" y="228"/>
                </a:lnTo>
                <a:lnTo>
                  <a:pt x="364" y="228"/>
                </a:lnTo>
                <a:lnTo>
                  <a:pt x="422" y="228"/>
                </a:lnTo>
                <a:lnTo>
                  <a:pt x="466" y="228"/>
                </a:lnTo>
                <a:lnTo>
                  <a:pt x="510" y="228"/>
                </a:lnTo>
                <a:lnTo>
                  <a:pt x="554" y="214"/>
                </a:lnTo>
                <a:lnTo>
                  <a:pt x="598" y="199"/>
                </a:lnTo>
                <a:lnTo>
                  <a:pt x="642" y="199"/>
                </a:lnTo>
                <a:lnTo>
                  <a:pt x="700" y="184"/>
                </a:lnTo>
                <a:lnTo>
                  <a:pt x="720" y="14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7944" name="Freeform 56"/>
          <p:cNvSpPr>
            <a:spLocks/>
          </p:cNvSpPr>
          <p:nvPr/>
        </p:nvSpPr>
        <p:spPr bwMode="auto">
          <a:xfrm>
            <a:off x="4106863" y="1570038"/>
            <a:ext cx="2139950" cy="2165350"/>
          </a:xfrm>
          <a:custGeom>
            <a:avLst/>
            <a:gdLst>
              <a:gd name="T0" fmla="*/ 149 w 1348"/>
              <a:gd name="T1" fmla="*/ 1363 h 1364"/>
              <a:gd name="T2" fmla="*/ 103 w 1348"/>
              <a:gd name="T3" fmla="*/ 1317 h 1364"/>
              <a:gd name="T4" fmla="*/ 73 w 1348"/>
              <a:gd name="T5" fmla="*/ 1273 h 1364"/>
              <a:gd name="T6" fmla="*/ 30 w 1348"/>
              <a:gd name="T7" fmla="*/ 1215 h 1364"/>
              <a:gd name="T8" fmla="*/ 15 w 1348"/>
              <a:gd name="T9" fmla="*/ 1171 h 1364"/>
              <a:gd name="T10" fmla="*/ 15 w 1348"/>
              <a:gd name="T11" fmla="*/ 1112 h 1364"/>
              <a:gd name="T12" fmla="*/ 0 w 1348"/>
              <a:gd name="T13" fmla="*/ 981 h 1364"/>
              <a:gd name="T14" fmla="*/ 0 w 1348"/>
              <a:gd name="T15" fmla="*/ 937 h 1364"/>
              <a:gd name="T16" fmla="*/ 0 w 1348"/>
              <a:gd name="T17" fmla="*/ 820 h 1364"/>
              <a:gd name="T18" fmla="*/ 0 w 1348"/>
              <a:gd name="T19" fmla="*/ 776 h 1364"/>
              <a:gd name="T20" fmla="*/ 0 w 1348"/>
              <a:gd name="T21" fmla="*/ 673 h 1364"/>
              <a:gd name="T22" fmla="*/ 15 w 1348"/>
              <a:gd name="T23" fmla="*/ 615 h 1364"/>
              <a:gd name="T24" fmla="*/ 30 w 1348"/>
              <a:gd name="T25" fmla="*/ 556 h 1364"/>
              <a:gd name="T26" fmla="*/ 73 w 1348"/>
              <a:gd name="T27" fmla="*/ 512 h 1364"/>
              <a:gd name="T28" fmla="*/ 132 w 1348"/>
              <a:gd name="T29" fmla="*/ 439 h 1364"/>
              <a:gd name="T30" fmla="*/ 161 w 1348"/>
              <a:gd name="T31" fmla="*/ 381 h 1364"/>
              <a:gd name="T32" fmla="*/ 205 w 1348"/>
              <a:gd name="T33" fmla="*/ 322 h 1364"/>
              <a:gd name="T34" fmla="*/ 308 w 1348"/>
              <a:gd name="T35" fmla="*/ 278 h 1364"/>
              <a:gd name="T36" fmla="*/ 322 w 1348"/>
              <a:gd name="T37" fmla="*/ 191 h 1364"/>
              <a:gd name="T38" fmla="*/ 366 w 1348"/>
              <a:gd name="T39" fmla="*/ 161 h 1364"/>
              <a:gd name="T40" fmla="*/ 410 w 1348"/>
              <a:gd name="T41" fmla="*/ 132 h 1364"/>
              <a:gd name="T42" fmla="*/ 527 w 1348"/>
              <a:gd name="T43" fmla="*/ 44 h 1364"/>
              <a:gd name="T44" fmla="*/ 586 w 1348"/>
              <a:gd name="T45" fmla="*/ 0 h 1364"/>
              <a:gd name="T46" fmla="*/ 644 w 1348"/>
              <a:gd name="T47" fmla="*/ 0 h 1364"/>
              <a:gd name="T48" fmla="*/ 703 w 1348"/>
              <a:gd name="T49" fmla="*/ 0 h 1364"/>
              <a:gd name="T50" fmla="*/ 747 w 1348"/>
              <a:gd name="T51" fmla="*/ 30 h 1364"/>
              <a:gd name="T52" fmla="*/ 791 w 1348"/>
              <a:gd name="T53" fmla="*/ 59 h 1364"/>
              <a:gd name="T54" fmla="*/ 849 w 1348"/>
              <a:gd name="T55" fmla="*/ 88 h 1364"/>
              <a:gd name="T56" fmla="*/ 893 w 1348"/>
              <a:gd name="T57" fmla="*/ 117 h 1364"/>
              <a:gd name="T58" fmla="*/ 952 w 1348"/>
              <a:gd name="T59" fmla="*/ 147 h 1364"/>
              <a:gd name="T60" fmla="*/ 995 w 1348"/>
              <a:gd name="T61" fmla="*/ 191 h 1364"/>
              <a:gd name="T62" fmla="*/ 1098 w 1348"/>
              <a:gd name="T63" fmla="*/ 205 h 1364"/>
              <a:gd name="T64" fmla="*/ 1142 w 1348"/>
              <a:gd name="T65" fmla="*/ 249 h 1364"/>
              <a:gd name="T66" fmla="*/ 1186 w 1348"/>
              <a:gd name="T67" fmla="*/ 278 h 1364"/>
              <a:gd name="T68" fmla="*/ 1230 w 1348"/>
              <a:gd name="T69" fmla="*/ 308 h 1364"/>
              <a:gd name="T70" fmla="*/ 1288 w 1348"/>
              <a:gd name="T71" fmla="*/ 366 h 1364"/>
              <a:gd name="T72" fmla="*/ 1332 w 1348"/>
              <a:gd name="T73" fmla="*/ 410 h 1364"/>
              <a:gd name="T74" fmla="*/ 1347 w 1348"/>
              <a:gd name="T75" fmla="*/ 454 h 13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48"/>
              <a:gd name="T115" fmla="*/ 0 h 1364"/>
              <a:gd name="T116" fmla="*/ 1348 w 1348"/>
              <a:gd name="T117" fmla="*/ 1364 h 136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48" h="1364">
                <a:moveTo>
                  <a:pt x="149" y="1363"/>
                </a:moveTo>
                <a:lnTo>
                  <a:pt x="103" y="1317"/>
                </a:lnTo>
                <a:lnTo>
                  <a:pt x="73" y="1273"/>
                </a:lnTo>
                <a:lnTo>
                  <a:pt x="30" y="1215"/>
                </a:lnTo>
                <a:lnTo>
                  <a:pt x="15" y="1171"/>
                </a:lnTo>
                <a:lnTo>
                  <a:pt x="15" y="1112"/>
                </a:lnTo>
                <a:lnTo>
                  <a:pt x="0" y="981"/>
                </a:lnTo>
                <a:lnTo>
                  <a:pt x="0" y="937"/>
                </a:lnTo>
                <a:lnTo>
                  <a:pt x="0" y="820"/>
                </a:lnTo>
                <a:lnTo>
                  <a:pt x="0" y="776"/>
                </a:lnTo>
                <a:lnTo>
                  <a:pt x="0" y="673"/>
                </a:lnTo>
                <a:lnTo>
                  <a:pt x="15" y="615"/>
                </a:lnTo>
                <a:lnTo>
                  <a:pt x="30" y="556"/>
                </a:lnTo>
                <a:lnTo>
                  <a:pt x="73" y="512"/>
                </a:lnTo>
                <a:lnTo>
                  <a:pt x="132" y="439"/>
                </a:lnTo>
                <a:lnTo>
                  <a:pt x="161" y="381"/>
                </a:lnTo>
                <a:lnTo>
                  <a:pt x="205" y="322"/>
                </a:lnTo>
                <a:lnTo>
                  <a:pt x="308" y="278"/>
                </a:lnTo>
                <a:lnTo>
                  <a:pt x="322" y="191"/>
                </a:lnTo>
                <a:lnTo>
                  <a:pt x="366" y="161"/>
                </a:lnTo>
                <a:lnTo>
                  <a:pt x="410" y="132"/>
                </a:lnTo>
                <a:lnTo>
                  <a:pt x="527" y="44"/>
                </a:lnTo>
                <a:lnTo>
                  <a:pt x="586" y="0"/>
                </a:lnTo>
                <a:lnTo>
                  <a:pt x="644" y="0"/>
                </a:lnTo>
                <a:lnTo>
                  <a:pt x="703" y="0"/>
                </a:lnTo>
                <a:lnTo>
                  <a:pt x="747" y="30"/>
                </a:lnTo>
                <a:lnTo>
                  <a:pt x="791" y="59"/>
                </a:lnTo>
                <a:lnTo>
                  <a:pt x="849" y="88"/>
                </a:lnTo>
                <a:lnTo>
                  <a:pt x="893" y="117"/>
                </a:lnTo>
                <a:lnTo>
                  <a:pt x="952" y="147"/>
                </a:lnTo>
                <a:lnTo>
                  <a:pt x="995" y="191"/>
                </a:lnTo>
                <a:lnTo>
                  <a:pt x="1098" y="205"/>
                </a:lnTo>
                <a:lnTo>
                  <a:pt x="1142" y="249"/>
                </a:lnTo>
                <a:lnTo>
                  <a:pt x="1186" y="278"/>
                </a:lnTo>
                <a:lnTo>
                  <a:pt x="1230" y="308"/>
                </a:lnTo>
                <a:lnTo>
                  <a:pt x="1288" y="366"/>
                </a:lnTo>
                <a:lnTo>
                  <a:pt x="1332" y="410"/>
                </a:lnTo>
                <a:lnTo>
                  <a:pt x="1347" y="45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7945" name="Freeform 57"/>
          <p:cNvSpPr>
            <a:spLocks/>
          </p:cNvSpPr>
          <p:nvPr/>
        </p:nvSpPr>
        <p:spPr bwMode="auto">
          <a:xfrm>
            <a:off x="4343400" y="2732088"/>
            <a:ext cx="3157538" cy="1744662"/>
          </a:xfrm>
          <a:custGeom>
            <a:avLst/>
            <a:gdLst>
              <a:gd name="T0" fmla="*/ 0 w 1989"/>
              <a:gd name="T1" fmla="*/ 679 h 1099"/>
              <a:gd name="T2" fmla="*/ 12 w 1989"/>
              <a:gd name="T3" fmla="*/ 746 h 1099"/>
              <a:gd name="T4" fmla="*/ 27 w 1989"/>
              <a:gd name="T5" fmla="*/ 805 h 1099"/>
              <a:gd name="T6" fmla="*/ 71 w 1989"/>
              <a:gd name="T7" fmla="*/ 849 h 1099"/>
              <a:gd name="T8" fmla="*/ 100 w 1989"/>
              <a:gd name="T9" fmla="*/ 893 h 1099"/>
              <a:gd name="T10" fmla="*/ 144 w 1989"/>
              <a:gd name="T11" fmla="*/ 907 h 1099"/>
              <a:gd name="T12" fmla="*/ 188 w 1989"/>
              <a:gd name="T13" fmla="*/ 937 h 1099"/>
              <a:gd name="T14" fmla="*/ 246 w 1989"/>
              <a:gd name="T15" fmla="*/ 951 h 1099"/>
              <a:gd name="T16" fmla="*/ 305 w 1989"/>
              <a:gd name="T17" fmla="*/ 980 h 1099"/>
              <a:gd name="T18" fmla="*/ 364 w 1989"/>
              <a:gd name="T19" fmla="*/ 995 h 1099"/>
              <a:gd name="T20" fmla="*/ 422 w 1989"/>
              <a:gd name="T21" fmla="*/ 1010 h 1099"/>
              <a:gd name="T22" fmla="*/ 481 w 1989"/>
              <a:gd name="T23" fmla="*/ 1010 h 1099"/>
              <a:gd name="T24" fmla="*/ 598 w 1989"/>
              <a:gd name="T25" fmla="*/ 1039 h 1099"/>
              <a:gd name="T26" fmla="*/ 642 w 1989"/>
              <a:gd name="T27" fmla="*/ 1039 h 1099"/>
              <a:gd name="T28" fmla="*/ 700 w 1989"/>
              <a:gd name="T29" fmla="*/ 1054 h 1099"/>
              <a:gd name="T30" fmla="*/ 744 w 1989"/>
              <a:gd name="T31" fmla="*/ 1068 h 1099"/>
              <a:gd name="T32" fmla="*/ 788 w 1989"/>
              <a:gd name="T33" fmla="*/ 1083 h 1099"/>
              <a:gd name="T34" fmla="*/ 832 w 1989"/>
              <a:gd name="T35" fmla="*/ 1098 h 1099"/>
              <a:gd name="T36" fmla="*/ 876 w 1989"/>
              <a:gd name="T37" fmla="*/ 1098 h 1099"/>
              <a:gd name="T38" fmla="*/ 934 w 1989"/>
              <a:gd name="T39" fmla="*/ 1098 h 1099"/>
              <a:gd name="T40" fmla="*/ 978 w 1989"/>
              <a:gd name="T41" fmla="*/ 1098 h 1099"/>
              <a:gd name="T42" fmla="*/ 1022 w 1989"/>
              <a:gd name="T43" fmla="*/ 1083 h 1099"/>
              <a:gd name="T44" fmla="*/ 1066 w 1989"/>
              <a:gd name="T45" fmla="*/ 1083 h 1099"/>
              <a:gd name="T46" fmla="*/ 1154 w 1989"/>
              <a:gd name="T47" fmla="*/ 1068 h 1099"/>
              <a:gd name="T48" fmla="*/ 1198 w 1989"/>
              <a:gd name="T49" fmla="*/ 1054 h 1099"/>
              <a:gd name="T50" fmla="*/ 1242 w 1989"/>
              <a:gd name="T51" fmla="*/ 1039 h 1099"/>
              <a:gd name="T52" fmla="*/ 1300 w 1989"/>
              <a:gd name="T53" fmla="*/ 1024 h 1099"/>
              <a:gd name="T54" fmla="*/ 1344 w 1989"/>
              <a:gd name="T55" fmla="*/ 1024 h 1099"/>
              <a:gd name="T56" fmla="*/ 1388 w 1989"/>
              <a:gd name="T57" fmla="*/ 1010 h 1099"/>
              <a:gd name="T58" fmla="*/ 1446 w 1989"/>
              <a:gd name="T59" fmla="*/ 966 h 1099"/>
              <a:gd name="T60" fmla="*/ 1505 w 1989"/>
              <a:gd name="T61" fmla="*/ 937 h 1099"/>
              <a:gd name="T62" fmla="*/ 1549 w 1989"/>
              <a:gd name="T63" fmla="*/ 907 h 1099"/>
              <a:gd name="T64" fmla="*/ 1593 w 1989"/>
              <a:gd name="T65" fmla="*/ 893 h 1099"/>
              <a:gd name="T66" fmla="*/ 1637 w 1989"/>
              <a:gd name="T67" fmla="*/ 849 h 1099"/>
              <a:gd name="T68" fmla="*/ 1681 w 1989"/>
              <a:gd name="T69" fmla="*/ 819 h 1099"/>
              <a:gd name="T70" fmla="*/ 1739 w 1989"/>
              <a:gd name="T71" fmla="*/ 790 h 1099"/>
              <a:gd name="T72" fmla="*/ 1768 w 1989"/>
              <a:gd name="T73" fmla="*/ 746 h 1099"/>
              <a:gd name="T74" fmla="*/ 1812 w 1989"/>
              <a:gd name="T75" fmla="*/ 717 h 1099"/>
              <a:gd name="T76" fmla="*/ 1842 w 1989"/>
              <a:gd name="T77" fmla="*/ 673 h 1099"/>
              <a:gd name="T78" fmla="*/ 1871 w 1989"/>
              <a:gd name="T79" fmla="*/ 615 h 1099"/>
              <a:gd name="T80" fmla="*/ 1915 w 1989"/>
              <a:gd name="T81" fmla="*/ 585 h 1099"/>
              <a:gd name="T82" fmla="*/ 1929 w 1989"/>
              <a:gd name="T83" fmla="*/ 468 h 1099"/>
              <a:gd name="T84" fmla="*/ 1929 w 1989"/>
              <a:gd name="T85" fmla="*/ 424 h 1099"/>
              <a:gd name="T86" fmla="*/ 1944 w 1989"/>
              <a:gd name="T87" fmla="*/ 380 h 1099"/>
              <a:gd name="T88" fmla="*/ 1973 w 1989"/>
              <a:gd name="T89" fmla="*/ 322 h 1099"/>
              <a:gd name="T90" fmla="*/ 1973 w 1989"/>
              <a:gd name="T91" fmla="*/ 278 h 1099"/>
              <a:gd name="T92" fmla="*/ 1973 w 1989"/>
              <a:gd name="T93" fmla="*/ 234 h 1099"/>
              <a:gd name="T94" fmla="*/ 1973 w 1989"/>
              <a:gd name="T95" fmla="*/ 190 h 1099"/>
              <a:gd name="T96" fmla="*/ 1988 w 1989"/>
              <a:gd name="T97" fmla="*/ 146 h 1099"/>
              <a:gd name="T98" fmla="*/ 1988 w 1989"/>
              <a:gd name="T99" fmla="*/ 102 h 1099"/>
              <a:gd name="T100" fmla="*/ 1988 w 1989"/>
              <a:gd name="T101" fmla="*/ 0 h 1099"/>
              <a:gd name="T102" fmla="*/ 1968 w 1989"/>
              <a:gd name="T103" fmla="*/ 7 h 10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89"/>
              <a:gd name="T157" fmla="*/ 0 h 1099"/>
              <a:gd name="T158" fmla="*/ 1989 w 1989"/>
              <a:gd name="T159" fmla="*/ 1099 h 10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89" h="1099">
                <a:moveTo>
                  <a:pt x="0" y="679"/>
                </a:moveTo>
                <a:lnTo>
                  <a:pt x="12" y="746"/>
                </a:lnTo>
                <a:lnTo>
                  <a:pt x="27" y="805"/>
                </a:lnTo>
                <a:lnTo>
                  <a:pt x="71" y="849"/>
                </a:lnTo>
                <a:lnTo>
                  <a:pt x="100" y="893"/>
                </a:lnTo>
                <a:lnTo>
                  <a:pt x="144" y="907"/>
                </a:lnTo>
                <a:lnTo>
                  <a:pt x="188" y="937"/>
                </a:lnTo>
                <a:lnTo>
                  <a:pt x="246" y="951"/>
                </a:lnTo>
                <a:lnTo>
                  <a:pt x="305" y="980"/>
                </a:lnTo>
                <a:lnTo>
                  <a:pt x="364" y="995"/>
                </a:lnTo>
                <a:lnTo>
                  <a:pt x="422" y="1010"/>
                </a:lnTo>
                <a:lnTo>
                  <a:pt x="481" y="1010"/>
                </a:lnTo>
                <a:lnTo>
                  <a:pt x="598" y="1039"/>
                </a:lnTo>
                <a:lnTo>
                  <a:pt x="642" y="1039"/>
                </a:lnTo>
                <a:lnTo>
                  <a:pt x="700" y="1054"/>
                </a:lnTo>
                <a:lnTo>
                  <a:pt x="744" y="1068"/>
                </a:lnTo>
                <a:lnTo>
                  <a:pt x="788" y="1083"/>
                </a:lnTo>
                <a:lnTo>
                  <a:pt x="832" y="1098"/>
                </a:lnTo>
                <a:lnTo>
                  <a:pt x="876" y="1098"/>
                </a:lnTo>
                <a:lnTo>
                  <a:pt x="934" y="1098"/>
                </a:lnTo>
                <a:lnTo>
                  <a:pt x="978" y="1098"/>
                </a:lnTo>
                <a:lnTo>
                  <a:pt x="1022" y="1083"/>
                </a:lnTo>
                <a:lnTo>
                  <a:pt x="1066" y="1083"/>
                </a:lnTo>
                <a:lnTo>
                  <a:pt x="1154" y="1068"/>
                </a:lnTo>
                <a:lnTo>
                  <a:pt x="1198" y="1054"/>
                </a:lnTo>
                <a:lnTo>
                  <a:pt x="1242" y="1039"/>
                </a:lnTo>
                <a:lnTo>
                  <a:pt x="1300" y="1024"/>
                </a:lnTo>
                <a:lnTo>
                  <a:pt x="1344" y="1024"/>
                </a:lnTo>
                <a:lnTo>
                  <a:pt x="1388" y="1010"/>
                </a:lnTo>
                <a:lnTo>
                  <a:pt x="1446" y="966"/>
                </a:lnTo>
                <a:lnTo>
                  <a:pt x="1505" y="937"/>
                </a:lnTo>
                <a:lnTo>
                  <a:pt x="1549" y="907"/>
                </a:lnTo>
                <a:lnTo>
                  <a:pt x="1593" y="893"/>
                </a:lnTo>
                <a:lnTo>
                  <a:pt x="1637" y="849"/>
                </a:lnTo>
                <a:lnTo>
                  <a:pt x="1681" y="819"/>
                </a:lnTo>
                <a:lnTo>
                  <a:pt x="1739" y="790"/>
                </a:lnTo>
                <a:lnTo>
                  <a:pt x="1768" y="746"/>
                </a:lnTo>
                <a:lnTo>
                  <a:pt x="1812" y="717"/>
                </a:lnTo>
                <a:lnTo>
                  <a:pt x="1842" y="673"/>
                </a:lnTo>
                <a:lnTo>
                  <a:pt x="1871" y="615"/>
                </a:lnTo>
                <a:lnTo>
                  <a:pt x="1915" y="585"/>
                </a:lnTo>
                <a:lnTo>
                  <a:pt x="1929" y="468"/>
                </a:lnTo>
                <a:lnTo>
                  <a:pt x="1929" y="424"/>
                </a:lnTo>
                <a:lnTo>
                  <a:pt x="1944" y="380"/>
                </a:lnTo>
                <a:lnTo>
                  <a:pt x="1973" y="322"/>
                </a:lnTo>
                <a:lnTo>
                  <a:pt x="1973" y="278"/>
                </a:lnTo>
                <a:lnTo>
                  <a:pt x="1973" y="234"/>
                </a:lnTo>
                <a:lnTo>
                  <a:pt x="1973" y="190"/>
                </a:lnTo>
                <a:lnTo>
                  <a:pt x="1988" y="146"/>
                </a:lnTo>
                <a:lnTo>
                  <a:pt x="1988" y="102"/>
                </a:lnTo>
                <a:lnTo>
                  <a:pt x="1988" y="0"/>
                </a:lnTo>
                <a:lnTo>
                  <a:pt x="1968" y="7"/>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7946" name="Oval 58"/>
          <p:cNvSpPr>
            <a:spLocks noChangeArrowheads="1"/>
          </p:cNvSpPr>
          <p:nvPr/>
        </p:nvSpPr>
        <p:spPr bwMode="auto">
          <a:xfrm>
            <a:off x="3663950" y="3663950"/>
            <a:ext cx="673100" cy="673100"/>
          </a:xfrm>
          <a:prstGeom prst="ellipse">
            <a:avLst/>
          </a:prstGeom>
          <a:noFill/>
          <a:ln w="12700">
            <a:solidFill>
              <a:schemeClr val="tx1"/>
            </a:solidFill>
            <a:round/>
            <a:headEnd/>
            <a:tailEnd/>
          </a:ln>
        </p:spPr>
        <p:txBody>
          <a:bodyPr wrap="none" anchor="ctr"/>
          <a:lstStyle/>
          <a:p>
            <a:endParaRPr lang="en-US"/>
          </a:p>
        </p:txBody>
      </p:sp>
      <p:sp>
        <p:nvSpPr>
          <p:cNvPr id="37947" name="Rectangle 59"/>
          <p:cNvSpPr>
            <a:spLocks noChangeArrowheads="1"/>
          </p:cNvSpPr>
          <p:nvPr/>
        </p:nvSpPr>
        <p:spPr bwMode="auto">
          <a:xfrm>
            <a:off x="1662113" y="4633913"/>
            <a:ext cx="5783262" cy="454025"/>
          </a:xfrm>
          <a:prstGeom prst="rect">
            <a:avLst/>
          </a:prstGeom>
          <a:noFill/>
          <a:ln w="12700">
            <a:noFill/>
            <a:miter lim="800000"/>
            <a:headEnd/>
            <a:tailEnd/>
          </a:ln>
        </p:spPr>
        <p:txBody>
          <a:bodyPr wrap="none" lIns="90488" tIns="44450" rIns="90488" bIns="44450">
            <a:spAutoFit/>
          </a:bodyPr>
          <a:lstStyle/>
          <a:p>
            <a:r>
              <a:rPr lang="en-US" altLang="zh-TW"/>
              <a:t>An edge in </a:t>
            </a:r>
            <a:r>
              <a:rPr lang="en-US" altLang="zh-TW" i="1"/>
              <a:t>G</a:t>
            </a:r>
            <a:r>
              <a:rPr lang="en-US" altLang="zh-TW"/>
              <a:t> corresponds with an edge in </a:t>
            </a:r>
            <a:r>
              <a:rPr lang="en-US" altLang="zh-TW" i="1"/>
              <a:t>G</a:t>
            </a:r>
            <a:r>
              <a:rPr lang="en-US" altLang="zh-TW" i="1" baseline="30000"/>
              <a:t>d</a:t>
            </a:r>
            <a:r>
              <a:rPr lang="en-US" altLang="zh-TW"/>
              <a:t>.</a:t>
            </a:r>
          </a:p>
        </p:txBody>
      </p:sp>
      <p:sp>
        <p:nvSpPr>
          <p:cNvPr id="37948" name="Rectangle 60"/>
          <p:cNvSpPr>
            <a:spLocks noChangeArrowheads="1"/>
          </p:cNvSpPr>
          <p:nvPr/>
        </p:nvSpPr>
        <p:spPr bwMode="auto">
          <a:xfrm>
            <a:off x="519113" y="5319713"/>
            <a:ext cx="8197850" cy="819150"/>
          </a:xfrm>
          <a:prstGeom prst="rect">
            <a:avLst/>
          </a:prstGeom>
          <a:noFill/>
          <a:ln w="12700">
            <a:noFill/>
            <a:miter lim="800000"/>
            <a:headEnd/>
            <a:tailEnd/>
          </a:ln>
        </p:spPr>
        <p:txBody>
          <a:bodyPr wrap="none" lIns="90488" tIns="44450" rIns="90488" bIns="44450">
            <a:spAutoFit/>
          </a:bodyPr>
          <a:lstStyle/>
          <a:p>
            <a:r>
              <a:rPr lang="en-US" altLang="zh-TW"/>
              <a:t>It is possible to have isomorphic graphs with respective duals that</a:t>
            </a:r>
          </a:p>
          <a:p>
            <a:r>
              <a:rPr lang="en-US" altLang="zh-TW"/>
              <a:t>are not isomorphic.</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90513" y="747713"/>
            <a:ext cx="1495667" cy="366767"/>
          </a:xfrm>
          <a:prstGeom prst="rect">
            <a:avLst/>
          </a:prstGeom>
          <a:noFill/>
          <a:ln w="12700">
            <a:noFill/>
            <a:miter lim="800000"/>
            <a:headEnd/>
            <a:tailEnd/>
          </a:ln>
        </p:spPr>
        <p:txBody>
          <a:bodyPr wrap="none" lIns="90488" tIns="44450" rIns="90488" bIns="44450">
            <a:spAutoFit/>
          </a:bodyPr>
          <a:lstStyle/>
          <a:p>
            <a:r>
              <a:rPr lang="en-US" altLang="zh-TW" dirty="0" smtClean="0"/>
              <a:t>Planar </a:t>
            </a:r>
            <a:r>
              <a:rPr lang="en-US" altLang="zh-TW" dirty="0"/>
              <a:t>Graphs</a:t>
            </a:r>
          </a:p>
        </p:txBody>
      </p:sp>
      <p:sp>
        <p:nvSpPr>
          <p:cNvPr id="38916" name="Rectangle 4"/>
          <p:cNvSpPr>
            <a:spLocks noChangeArrowheads="1"/>
          </p:cNvSpPr>
          <p:nvPr/>
        </p:nvSpPr>
        <p:spPr bwMode="auto">
          <a:xfrm>
            <a:off x="519113" y="1281113"/>
            <a:ext cx="7599362" cy="819150"/>
          </a:xfrm>
          <a:prstGeom prst="rect">
            <a:avLst/>
          </a:prstGeom>
          <a:noFill/>
          <a:ln w="12700">
            <a:noFill/>
            <a:miter lim="800000"/>
            <a:headEnd/>
            <a:tailEnd/>
          </a:ln>
        </p:spPr>
        <p:txBody>
          <a:bodyPr wrap="none" lIns="90488" tIns="44450" rIns="90488" bIns="44450">
            <a:spAutoFit/>
          </a:bodyPr>
          <a:lstStyle/>
          <a:p>
            <a:r>
              <a:rPr lang="en-US" altLang="zh-TW"/>
              <a:t>Def. 11.20 cut-set: a subset of edges whose removal increase</a:t>
            </a:r>
          </a:p>
          <a:p>
            <a:r>
              <a:rPr lang="en-US" altLang="zh-TW"/>
              <a:t>the number of components</a:t>
            </a:r>
          </a:p>
        </p:txBody>
      </p:sp>
      <p:sp>
        <p:nvSpPr>
          <p:cNvPr id="38917" name="Rectangle 5"/>
          <p:cNvSpPr>
            <a:spLocks noChangeArrowheads="1"/>
          </p:cNvSpPr>
          <p:nvPr/>
        </p:nvSpPr>
        <p:spPr bwMode="auto">
          <a:xfrm>
            <a:off x="671513" y="2347913"/>
            <a:ext cx="1357312" cy="454025"/>
          </a:xfrm>
          <a:prstGeom prst="rect">
            <a:avLst/>
          </a:prstGeom>
          <a:noFill/>
          <a:ln w="12700">
            <a:noFill/>
            <a:miter lim="800000"/>
            <a:headEnd/>
            <a:tailEnd/>
          </a:ln>
        </p:spPr>
        <p:txBody>
          <a:bodyPr wrap="none" lIns="90488" tIns="44450" rIns="90488" bIns="44450">
            <a:spAutoFit/>
          </a:bodyPr>
          <a:lstStyle/>
          <a:p>
            <a:r>
              <a:rPr lang="en-US" altLang="zh-TW"/>
              <a:t>Ex. 11.21</a:t>
            </a:r>
          </a:p>
        </p:txBody>
      </p:sp>
      <p:sp>
        <p:nvSpPr>
          <p:cNvPr id="38918" name="Oval 6"/>
          <p:cNvSpPr>
            <a:spLocks noChangeArrowheads="1"/>
          </p:cNvSpPr>
          <p:nvPr/>
        </p:nvSpPr>
        <p:spPr bwMode="auto">
          <a:xfrm>
            <a:off x="8445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19" name="Oval 7"/>
          <p:cNvSpPr>
            <a:spLocks noChangeArrowheads="1"/>
          </p:cNvSpPr>
          <p:nvPr/>
        </p:nvSpPr>
        <p:spPr bwMode="auto">
          <a:xfrm>
            <a:off x="16065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0" name="Oval 8"/>
          <p:cNvSpPr>
            <a:spLocks noChangeArrowheads="1"/>
          </p:cNvSpPr>
          <p:nvPr/>
        </p:nvSpPr>
        <p:spPr bwMode="auto">
          <a:xfrm>
            <a:off x="1682750" y="4349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1" name="Oval 9"/>
          <p:cNvSpPr>
            <a:spLocks noChangeArrowheads="1"/>
          </p:cNvSpPr>
          <p:nvPr/>
        </p:nvSpPr>
        <p:spPr bwMode="auto">
          <a:xfrm>
            <a:off x="2368550" y="3587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2" name="Oval 10"/>
          <p:cNvSpPr>
            <a:spLocks noChangeArrowheads="1"/>
          </p:cNvSpPr>
          <p:nvPr/>
        </p:nvSpPr>
        <p:spPr bwMode="auto">
          <a:xfrm>
            <a:off x="3282950" y="3587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3" name="Oval 11"/>
          <p:cNvSpPr>
            <a:spLocks noChangeArrowheads="1"/>
          </p:cNvSpPr>
          <p:nvPr/>
        </p:nvSpPr>
        <p:spPr bwMode="auto">
          <a:xfrm>
            <a:off x="3206750" y="2825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4" name="Oval 12"/>
          <p:cNvSpPr>
            <a:spLocks noChangeArrowheads="1"/>
          </p:cNvSpPr>
          <p:nvPr/>
        </p:nvSpPr>
        <p:spPr bwMode="auto">
          <a:xfrm>
            <a:off x="4502150" y="3587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5" name="Oval 13"/>
          <p:cNvSpPr>
            <a:spLocks noChangeArrowheads="1"/>
          </p:cNvSpPr>
          <p:nvPr/>
        </p:nvSpPr>
        <p:spPr bwMode="auto">
          <a:xfrm>
            <a:off x="3359150" y="4349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926" name="Line 14"/>
          <p:cNvSpPr>
            <a:spLocks noChangeShapeType="1"/>
          </p:cNvSpPr>
          <p:nvPr/>
        </p:nvSpPr>
        <p:spPr bwMode="auto">
          <a:xfrm flipV="1">
            <a:off x="920750" y="2965450"/>
            <a:ext cx="749300" cy="622300"/>
          </a:xfrm>
          <a:prstGeom prst="line">
            <a:avLst/>
          </a:prstGeom>
          <a:noFill/>
          <a:ln w="12700">
            <a:solidFill>
              <a:schemeClr val="tx1"/>
            </a:solidFill>
            <a:round/>
            <a:headEnd/>
            <a:tailEnd/>
          </a:ln>
        </p:spPr>
        <p:txBody>
          <a:bodyPr wrap="none" anchor="ctr"/>
          <a:lstStyle/>
          <a:p>
            <a:endParaRPr lang="en-US"/>
          </a:p>
        </p:txBody>
      </p:sp>
      <p:sp>
        <p:nvSpPr>
          <p:cNvPr id="38927" name="Line 15"/>
          <p:cNvSpPr>
            <a:spLocks noChangeShapeType="1"/>
          </p:cNvSpPr>
          <p:nvPr/>
        </p:nvSpPr>
        <p:spPr bwMode="auto">
          <a:xfrm>
            <a:off x="1682750" y="2978150"/>
            <a:ext cx="749300" cy="673100"/>
          </a:xfrm>
          <a:prstGeom prst="line">
            <a:avLst/>
          </a:prstGeom>
          <a:noFill/>
          <a:ln w="12700">
            <a:solidFill>
              <a:schemeClr val="tx1"/>
            </a:solidFill>
            <a:round/>
            <a:headEnd/>
            <a:tailEnd/>
          </a:ln>
        </p:spPr>
        <p:txBody>
          <a:bodyPr wrap="none" anchor="ctr"/>
          <a:lstStyle/>
          <a:p>
            <a:endParaRPr lang="en-US"/>
          </a:p>
        </p:txBody>
      </p:sp>
      <p:sp>
        <p:nvSpPr>
          <p:cNvPr id="38928" name="Line 16"/>
          <p:cNvSpPr>
            <a:spLocks noChangeShapeType="1"/>
          </p:cNvSpPr>
          <p:nvPr/>
        </p:nvSpPr>
        <p:spPr bwMode="auto">
          <a:xfrm flipH="1">
            <a:off x="1746250" y="3663950"/>
            <a:ext cx="698500" cy="749300"/>
          </a:xfrm>
          <a:prstGeom prst="line">
            <a:avLst/>
          </a:prstGeom>
          <a:noFill/>
          <a:ln w="12700">
            <a:solidFill>
              <a:schemeClr val="tx1"/>
            </a:solidFill>
            <a:round/>
            <a:headEnd/>
            <a:tailEnd/>
          </a:ln>
        </p:spPr>
        <p:txBody>
          <a:bodyPr wrap="none" anchor="ctr"/>
          <a:lstStyle/>
          <a:p>
            <a:endParaRPr lang="en-US"/>
          </a:p>
        </p:txBody>
      </p:sp>
      <p:sp>
        <p:nvSpPr>
          <p:cNvPr id="38929" name="Line 17"/>
          <p:cNvSpPr>
            <a:spLocks noChangeShapeType="1"/>
          </p:cNvSpPr>
          <p:nvPr/>
        </p:nvSpPr>
        <p:spPr bwMode="auto">
          <a:xfrm flipH="1" flipV="1">
            <a:off x="908050" y="3575050"/>
            <a:ext cx="850900" cy="850900"/>
          </a:xfrm>
          <a:prstGeom prst="line">
            <a:avLst/>
          </a:prstGeom>
          <a:noFill/>
          <a:ln w="12700">
            <a:solidFill>
              <a:schemeClr val="tx1"/>
            </a:solidFill>
            <a:round/>
            <a:headEnd/>
            <a:tailEnd/>
          </a:ln>
        </p:spPr>
        <p:txBody>
          <a:bodyPr wrap="none" anchor="ctr"/>
          <a:lstStyle/>
          <a:p>
            <a:endParaRPr lang="en-US"/>
          </a:p>
        </p:txBody>
      </p:sp>
      <p:sp>
        <p:nvSpPr>
          <p:cNvPr id="38930" name="Line 18"/>
          <p:cNvSpPr>
            <a:spLocks noChangeShapeType="1"/>
          </p:cNvSpPr>
          <p:nvPr/>
        </p:nvSpPr>
        <p:spPr bwMode="auto">
          <a:xfrm>
            <a:off x="2444750" y="3657600"/>
            <a:ext cx="825500" cy="0"/>
          </a:xfrm>
          <a:prstGeom prst="line">
            <a:avLst/>
          </a:prstGeom>
          <a:noFill/>
          <a:ln w="12700">
            <a:solidFill>
              <a:schemeClr val="tx1"/>
            </a:solidFill>
            <a:round/>
            <a:headEnd/>
            <a:tailEnd/>
          </a:ln>
        </p:spPr>
        <p:txBody>
          <a:bodyPr wrap="none" anchor="ctr"/>
          <a:lstStyle/>
          <a:p>
            <a:endParaRPr lang="en-US"/>
          </a:p>
        </p:txBody>
      </p:sp>
      <p:sp>
        <p:nvSpPr>
          <p:cNvPr id="38931" name="Line 19"/>
          <p:cNvSpPr>
            <a:spLocks noChangeShapeType="1"/>
          </p:cNvSpPr>
          <p:nvPr/>
        </p:nvSpPr>
        <p:spPr bwMode="auto">
          <a:xfrm>
            <a:off x="3282950" y="2901950"/>
            <a:ext cx="63500" cy="749300"/>
          </a:xfrm>
          <a:prstGeom prst="line">
            <a:avLst/>
          </a:prstGeom>
          <a:noFill/>
          <a:ln w="12700">
            <a:solidFill>
              <a:schemeClr val="tx1"/>
            </a:solidFill>
            <a:round/>
            <a:headEnd/>
            <a:tailEnd/>
          </a:ln>
        </p:spPr>
        <p:txBody>
          <a:bodyPr wrap="none" anchor="ctr"/>
          <a:lstStyle/>
          <a:p>
            <a:endParaRPr lang="en-US"/>
          </a:p>
        </p:txBody>
      </p:sp>
      <p:sp>
        <p:nvSpPr>
          <p:cNvPr id="38932" name="Line 20"/>
          <p:cNvSpPr>
            <a:spLocks noChangeShapeType="1"/>
          </p:cNvSpPr>
          <p:nvPr/>
        </p:nvSpPr>
        <p:spPr bwMode="auto">
          <a:xfrm>
            <a:off x="3359150" y="3663950"/>
            <a:ext cx="63500" cy="749300"/>
          </a:xfrm>
          <a:prstGeom prst="line">
            <a:avLst/>
          </a:prstGeom>
          <a:noFill/>
          <a:ln w="12700">
            <a:solidFill>
              <a:schemeClr val="tx1"/>
            </a:solidFill>
            <a:round/>
            <a:headEnd/>
            <a:tailEnd/>
          </a:ln>
        </p:spPr>
        <p:txBody>
          <a:bodyPr wrap="none" anchor="ctr"/>
          <a:lstStyle/>
          <a:p>
            <a:endParaRPr lang="en-US"/>
          </a:p>
        </p:txBody>
      </p:sp>
      <p:sp>
        <p:nvSpPr>
          <p:cNvPr id="38933" name="Line 21"/>
          <p:cNvSpPr>
            <a:spLocks noChangeShapeType="1"/>
          </p:cNvSpPr>
          <p:nvPr/>
        </p:nvSpPr>
        <p:spPr bwMode="auto">
          <a:xfrm>
            <a:off x="3282950" y="2901950"/>
            <a:ext cx="1282700" cy="749300"/>
          </a:xfrm>
          <a:prstGeom prst="line">
            <a:avLst/>
          </a:prstGeom>
          <a:noFill/>
          <a:ln w="12700">
            <a:solidFill>
              <a:schemeClr val="tx1"/>
            </a:solidFill>
            <a:round/>
            <a:headEnd/>
            <a:tailEnd/>
          </a:ln>
        </p:spPr>
        <p:txBody>
          <a:bodyPr wrap="none" anchor="ctr"/>
          <a:lstStyle/>
          <a:p>
            <a:endParaRPr lang="en-US"/>
          </a:p>
        </p:txBody>
      </p:sp>
      <p:sp>
        <p:nvSpPr>
          <p:cNvPr id="38934" name="Line 22"/>
          <p:cNvSpPr>
            <a:spLocks noChangeShapeType="1"/>
          </p:cNvSpPr>
          <p:nvPr/>
        </p:nvSpPr>
        <p:spPr bwMode="auto">
          <a:xfrm>
            <a:off x="3359150" y="3657600"/>
            <a:ext cx="1130300" cy="0"/>
          </a:xfrm>
          <a:prstGeom prst="line">
            <a:avLst/>
          </a:prstGeom>
          <a:noFill/>
          <a:ln w="12700">
            <a:solidFill>
              <a:schemeClr val="tx1"/>
            </a:solidFill>
            <a:round/>
            <a:headEnd/>
            <a:tailEnd/>
          </a:ln>
        </p:spPr>
        <p:txBody>
          <a:bodyPr wrap="none" anchor="ctr"/>
          <a:lstStyle/>
          <a:p>
            <a:endParaRPr lang="en-US"/>
          </a:p>
        </p:txBody>
      </p:sp>
      <p:sp>
        <p:nvSpPr>
          <p:cNvPr id="38935" name="Line 23"/>
          <p:cNvSpPr>
            <a:spLocks noChangeShapeType="1"/>
          </p:cNvSpPr>
          <p:nvPr/>
        </p:nvSpPr>
        <p:spPr bwMode="auto">
          <a:xfrm flipH="1">
            <a:off x="3422650" y="3663950"/>
            <a:ext cx="1079500" cy="749300"/>
          </a:xfrm>
          <a:prstGeom prst="line">
            <a:avLst/>
          </a:prstGeom>
          <a:noFill/>
          <a:ln w="12700">
            <a:solidFill>
              <a:schemeClr val="tx1"/>
            </a:solidFill>
            <a:round/>
            <a:headEnd/>
            <a:tailEnd/>
          </a:ln>
        </p:spPr>
        <p:txBody>
          <a:bodyPr wrap="none" anchor="ctr"/>
          <a:lstStyle/>
          <a:p>
            <a:endParaRPr lang="en-US"/>
          </a:p>
        </p:txBody>
      </p:sp>
      <p:sp>
        <p:nvSpPr>
          <p:cNvPr id="38936" name="Rectangle 24"/>
          <p:cNvSpPr>
            <a:spLocks noChangeArrowheads="1"/>
          </p:cNvSpPr>
          <p:nvPr/>
        </p:nvSpPr>
        <p:spPr bwMode="auto">
          <a:xfrm>
            <a:off x="519113" y="33385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38937" name="Rectangle 25"/>
          <p:cNvSpPr>
            <a:spLocks noChangeArrowheads="1"/>
          </p:cNvSpPr>
          <p:nvPr/>
        </p:nvSpPr>
        <p:spPr bwMode="auto">
          <a:xfrm>
            <a:off x="1814513" y="26527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38938" name="Rectangle 26"/>
          <p:cNvSpPr>
            <a:spLocks noChangeArrowheads="1"/>
          </p:cNvSpPr>
          <p:nvPr/>
        </p:nvSpPr>
        <p:spPr bwMode="auto">
          <a:xfrm>
            <a:off x="1890713" y="43291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38939" name="Rectangle 27"/>
          <p:cNvSpPr>
            <a:spLocks noChangeArrowheads="1"/>
          </p:cNvSpPr>
          <p:nvPr/>
        </p:nvSpPr>
        <p:spPr bwMode="auto">
          <a:xfrm>
            <a:off x="2500313" y="31861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38940" name="Rectangle 28"/>
          <p:cNvSpPr>
            <a:spLocks noChangeArrowheads="1"/>
          </p:cNvSpPr>
          <p:nvPr/>
        </p:nvSpPr>
        <p:spPr bwMode="auto">
          <a:xfrm>
            <a:off x="3338513" y="25765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38941" name="Rectangle 29"/>
          <p:cNvSpPr>
            <a:spLocks noChangeArrowheads="1"/>
          </p:cNvSpPr>
          <p:nvPr/>
        </p:nvSpPr>
        <p:spPr bwMode="auto">
          <a:xfrm>
            <a:off x="3414713" y="32623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38942" name="Rectangle 30"/>
          <p:cNvSpPr>
            <a:spLocks noChangeArrowheads="1"/>
          </p:cNvSpPr>
          <p:nvPr/>
        </p:nvSpPr>
        <p:spPr bwMode="auto">
          <a:xfrm>
            <a:off x="3490913" y="43291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38943" name="Rectangle 31"/>
          <p:cNvSpPr>
            <a:spLocks noChangeArrowheads="1"/>
          </p:cNvSpPr>
          <p:nvPr/>
        </p:nvSpPr>
        <p:spPr bwMode="auto">
          <a:xfrm>
            <a:off x="4633913" y="34147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
        <p:nvSpPr>
          <p:cNvPr id="38944" name="Rectangle 32"/>
          <p:cNvSpPr>
            <a:spLocks noChangeArrowheads="1"/>
          </p:cNvSpPr>
          <p:nvPr/>
        </p:nvSpPr>
        <p:spPr bwMode="auto">
          <a:xfrm>
            <a:off x="5091113" y="2652713"/>
            <a:ext cx="2906712" cy="819150"/>
          </a:xfrm>
          <a:prstGeom prst="rect">
            <a:avLst/>
          </a:prstGeom>
          <a:noFill/>
          <a:ln w="12700">
            <a:noFill/>
            <a:miter lim="800000"/>
            <a:headEnd/>
            <a:tailEnd/>
          </a:ln>
        </p:spPr>
        <p:txBody>
          <a:bodyPr wrap="none" lIns="90488" tIns="44450" rIns="90488" bIns="44450">
            <a:spAutoFit/>
          </a:bodyPr>
          <a:lstStyle/>
          <a:p>
            <a:r>
              <a:rPr lang="en-US" altLang="zh-TW"/>
              <a:t>cut-sets: {(a,b),(a,c)},</a:t>
            </a:r>
          </a:p>
          <a:p>
            <a:r>
              <a:rPr lang="en-US" altLang="zh-TW"/>
              <a:t>{(b,d),(c,d)},{(d,f)},...</a:t>
            </a:r>
          </a:p>
        </p:txBody>
      </p:sp>
      <p:sp>
        <p:nvSpPr>
          <p:cNvPr id="38945" name="Rectangle 33"/>
          <p:cNvSpPr>
            <a:spLocks noChangeArrowheads="1"/>
          </p:cNvSpPr>
          <p:nvPr/>
        </p:nvSpPr>
        <p:spPr bwMode="auto">
          <a:xfrm>
            <a:off x="2347913" y="4481513"/>
            <a:ext cx="1169987" cy="454025"/>
          </a:xfrm>
          <a:prstGeom prst="rect">
            <a:avLst/>
          </a:prstGeom>
          <a:noFill/>
          <a:ln w="12700">
            <a:noFill/>
            <a:miter lim="800000"/>
            <a:headEnd/>
            <a:tailEnd/>
          </a:ln>
        </p:spPr>
        <p:txBody>
          <a:bodyPr wrap="none" lIns="90488" tIns="44450" rIns="90488" bIns="44450">
            <a:spAutoFit/>
          </a:bodyPr>
          <a:lstStyle/>
          <a:p>
            <a:r>
              <a:rPr lang="en-US" altLang="zh-TW"/>
              <a:t>a bridge</a:t>
            </a:r>
          </a:p>
        </p:txBody>
      </p:sp>
      <p:sp>
        <p:nvSpPr>
          <p:cNvPr id="38946" name="Line 34"/>
          <p:cNvSpPr>
            <a:spLocks noChangeShapeType="1"/>
          </p:cNvSpPr>
          <p:nvPr/>
        </p:nvSpPr>
        <p:spPr bwMode="auto">
          <a:xfrm flipH="1" flipV="1">
            <a:off x="2889250" y="3803650"/>
            <a:ext cx="88900" cy="774700"/>
          </a:xfrm>
          <a:prstGeom prst="line">
            <a:avLst/>
          </a:prstGeom>
          <a:noFill/>
          <a:ln w="12700">
            <a:solidFill>
              <a:schemeClr val="tx1"/>
            </a:solidFill>
            <a:round/>
            <a:headEnd/>
            <a:tailEnd type="triangle" w="med" len="med"/>
          </a:ln>
        </p:spPr>
        <p:txBody>
          <a:bodyPr wrap="none" anchor="ctr"/>
          <a:lstStyle/>
          <a:p>
            <a:endParaRPr lang="en-US"/>
          </a:p>
        </p:txBody>
      </p:sp>
      <p:sp>
        <p:nvSpPr>
          <p:cNvPr id="38947" name="Rectangle 35"/>
          <p:cNvSpPr>
            <a:spLocks noChangeArrowheads="1"/>
          </p:cNvSpPr>
          <p:nvPr/>
        </p:nvSpPr>
        <p:spPr bwMode="auto">
          <a:xfrm>
            <a:off x="747713" y="5014913"/>
            <a:ext cx="7591425" cy="819150"/>
          </a:xfrm>
          <a:prstGeom prst="rect">
            <a:avLst/>
          </a:prstGeom>
          <a:noFill/>
          <a:ln w="12700">
            <a:noFill/>
            <a:miter lim="800000"/>
            <a:headEnd/>
            <a:tailEnd/>
          </a:ln>
        </p:spPr>
        <p:txBody>
          <a:bodyPr wrap="none" lIns="90488" tIns="44450" rIns="90488" bIns="44450">
            <a:spAutoFit/>
          </a:bodyPr>
          <a:lstStyle/>
          <a:p>
            <a:r>
              <a:rPr lang="en-US" altLang="zh-TW"/>
              <a:t>For planar graphs, cycles in one graph correspond to cut-sets</a:t>
            </a:r>
          </a:p>
          <a:p>
            <a:r>
              <a:rPr lang="en-US" altLang="zh-TW"/>
              <a:t>in a dual graphs and vice versa.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ChangeArrowheads="1"/>
          </p:cNvSpPr>
          <p:nvPr/>
        </p:nvSpPr>
        <p:spPr bwMode="auto">
          <a:xfrm>
            <a:off x="1143000" y="228600"/>
            <a:ext cx="6596935" cy="582211"/>
          </a:xfrm>
          <a:prstGeom prst="rect">
            <a:avLst/>
          </a:prstGeom>
          <a:noFill/>
          <a:ln w="12700">
            <a:noFill/>
            <a:miter lim="800000"/>
            <a:headEnd/>
            <a:tailEnd/>
          </a:ln>
        </p:spPr>
        <p:txBody>
          <a:bodyPr wrap="none" lIns="90488" tIns="44450" rIns="90488" bIns="44450">
            <a:spAutoFit/>
          </a:bodyPr>
          <a:lstStyle/>
          <a:p>
            <a:r>
              <a:rPr lang="en-US" altLang="zh-TW" sz="3200" dirty="0" smtClean="0"/>
              <a:t>Vertex Degree: Euler Trails and Circuits</a:t>
            </a:r>
            <a:endParaRPr lang="en-US" altLang="zh-TW" sz="3200" dirty="0"/>
          </a:p>
        </p:txBody>
      </p:sp>
      <p:sp>
        <p:nvSpPr>
          <p:cNvPr id="6149" name="Rectangle 4"/>
          <p:cNvSpPr>
            <a:spLocks noChangeArrowheads="1"/>
          </p:cNvSpPr>
          <p:nvPr/>
        </p:nvSpPr>
        <p:spPr bwMode="auto">
          <a:xfrm>
            <a:off x="381000" y="990600"/>
            <a:ext cx="4834594" cy="520655"/>
          </a:xfrm>
          <a:prstGeom prst="rect">
            <a:avLst/>
          </a:prstGeom>
          <a:noFill/>
          <a:ln w="12700">
            <a:noFill/>
            <a:miter lim="800000"/>
            <a:headEnd/>
            <a:tailEnd/>
          </a:ln>
        </p:spPr>
        <p:txBody>
          <a:bodyPr wrap="none" lIns="90488" tIns="44450" rIns="90488" bIns="44450">
            <a:spAutoFit/>
          </a:bodyPr>
          <a:lstStyle/>
          <a:p>
            <a:r>
              <a:rPr lang="en-US" altLang="zh-TW" sz="2800" dirty="0"/>
              <a:t>degree 1 vertex: pendant vertex</a:t>
            </a:r>
          </a:p>
        </p:txBody>
      </p:sp>
      <p:graphicFrame>
        <p:nvGraphicFramePr>
          <p:cNvPr id="6146" name="Object 5">
            <a:hlinkClick r:id="" action="ppaction://ole?verb=0"/>
          </p:cNvPr>
          <p:cNvGraphicFramePr>
            <a:graphicFrameLocks/>
          </p:cNvGraphicFramePr>
          <p:nvPr/>
        </p:nvGraphicFramePr>
        <p:xfrm>
          <a:off x="228600" y="1752600"/>
          <a:ext cx="8382000" cy="990600"/>
        </p:xfrm>
        <a:graphic>
          <a:graphicData uri="http://schemas.openxmlformats.org/presentationml/2006/ole">
            <mc:AlternateContent xmlns:mc="http://schemas.openxmlformats.org/markup-compatibility/2006">
              <mc:Choice xmlns:v="urn:schemas-microsoft-com:vml" Requires="v">
                <p:oleObj spid="_x0000_s6147" name="Equation" r:id="rId3" imgW="2920680" imgH="368280" progId="Equation.3">
                  <p:embed/>
                </p:oleObj>
              </mc:Choice>
              <mc:Fallback>
                <p:oleObj name="Equation" r:id="rId3" imgW="2920680" imgH="36828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526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 name="Rectangle 7"/>
          <p:cNvSpPr>
            <a:spLocks noChangeArrowheads="1"/>
          </p:cNvSpPr>
          <p:nvPr/>
        </p:nvSpPr>
        <p:spPr bwMode="auto">
          <a:xfrm>
            <a:off x="304800" y="2743200"/>
            <a:ext cx="8007771" cy="459100"/>
          </a:xfrm>
          <a:prstGeom prst="rect">
            <a:avLst/>
          </a:prstGeom>
          <a:noFill/>
          <a:ln w="12700">
            <a:noFill/>
            <a:miter lim="800000"/>
            <a:headEnd/>
            <a:tailEnd/>
          </a:ln>
        </p:spPr>
        <p:txBody>
          <a:bodyPr wrap="none" lIns="90488" tIns="44450" rIns="90488" bIns="44450">
            <a:spAutoFit/>
          </a:bodyPr>
          <a:lstStyle/>
          <a:p>
            <a:r>
              <a:rPr lang="en-US" altLang="zh-TW" sz="2400" dirty="0"/>
              <a:t>Corollary </a:t>
            </a:r>
            <a:r>
              <a:rPr lang="en-US" altLang="zh-TW" sz="2400" dirty="0" smtClean="0"/>
              <a:t>:The </a:t>
            </a:r>
            <a:r>
              <a:rPr lang="en-US" altLang="zh-TW" sz="2400" dirty="0"/>
              <a:t>number of vertices of odd degree must be even.</a:t>
            </a:r>
          </a:p>
        </p:txBody>
      </p:sp>
      <p:sp>
        <p:nvSpPr>
          <p:cNvPr id="6152" name="Rectangle 8"/>
          <p:cNvSpPr>
            <a:spLocks noChangeArrowheads="1"/>
          </p:cNvSpPr>
          <p:nvPr/>
        </p:nvSpPr>
        <p:spPr bwMode="auto">
          <a:xfrm>
            <a:off x="366713" y="3109913"/>
            <a:ext cx="7634287" cy="828432"/>
          </a:xfrm>
          <a:prstGeom prst="rect">
            <a:avLst/>
          </a:prstGeom>
          <a:noFill/>
          <a:ln w="12700">
            <a:noFill/>
            <a:miter lim="800000"/>
            <a:headEnd/>
            <a:tailEnd/>
          </a:ln>
        </p:spPr>
        <p:txBody>
          <a:bodyPr wrap="square" lIns="90488" tIns="44450" rIns="90488" bIns="44450">
            <a:spAutoFit/>
          </a:bodyPr>
          <a:lstStyle/>
          <a:p>
            <a:r>
              <a:rPr lang="en-US" altLang="zh-TW" sz="2400" dirty="0" smtClean="0"/>
              <a:t>Example: a </a:t>
            </a:r>
            <a:r>
              <a:rPr lang="en-US" altLang="zh-TW" sz="2400" i="1" dirty="0"/>
              <a:t>regular</a:t>
            </a:r>
            <a:r>
              <a:rPr lang="en-US" altLang="zh-TW" sz="2400" dirty="0"/>
              <a:t> graph: each vertex has the same degree</a:t>
            </a:r>
          </a:p>
          <a:p>
            <a:r>
              <a:rPr lang="en-US" altLang="zh-TW" sz="2400" dirty="0"/>
              <a:t>Is it possible to have a 4-regular graph with 10 edges?</a:t>
            </a:r>
          </a:p>
        </p:txBody>
      </p:sp>
      <p:sp>
        <p:nvSpPr>
          <p:cNvPr id="6153" name="Rectangle 9"/>
          <p:cNvSpPr>
            <a:spLocks noChangeArrowheads="1"/>
          </p:cNvSpPr>
          <p:nvPr/>
        </p:nvSpPr>
        <p:spPr bwMode="auto">
          <a:xfrm>
            <a:off x="1433513" y="3948113"/>
            <a:ext cx="4874733" cy="366767"/>
          </a:xfrm>
          <a:prstGeom prst="rect">
            <a:avLst/>
          </a:prstGeom>
          <a:noFill/>
          <a:ln w="12700">
            <a:noFill/>
            <a:miter lim="800000"/>
            <a:headEnd/>
            <a:tailEnd/>
          </a:ln>
        </p:spPr>
        <p:txBody>
          <a:bodyPr wrap="none" lIns="90488" tIns="44450" rIns="90488" bIns="44450">
            <a:spAutoFit/>
          </a:bodyPr>
          <a:lstStyle/>
          <a:p>
            <a:r>
              <a:rPr lang="en-US" altLang="zh-TW" dirty="0"/>
              <a:t>2|</a:t>
            </a:r>
            <a:r>
              <a:rPr lang="en-US" altLang="zh-TW" i="1" dirty="0"/>
              <a:t>E</a:t>
            </a:r>
            <a:r>
              <a:rPr lang="en-US" altLang="zh-TW" dirty="0"/>
              <a:t>|=4|</a:t>
            </a:r>
            <a:r>
              <a:rPr lang="en-US" altLang="zh-TW" i="1" dirty="0"/>
              <a:t>V</a:t>
            </a:r>
            <a:r>
              <a:rPr lang="en-US" altLang="zh-TW" dirty="0"/>
              <a:t>|=20, |</a:t>
            </a:r>
            <a:r>
              <a:rPr lang="en-US" altLang="zh-TW" i="1" dirty="0"/>
              <a:t>V</a:t>
            </a:r>
            <a:r>
              <a:rPr lang="en-US" altLang="zh-TW" dirty="0"/>
              <a:t>|=5            </a:t>
            </a:r>
            <a:r>
              <a:rPr lang="en-US" altLang="zh-TW" dirty="0" smtClean="0"/>
              <a:t>                possible </a:t>
            </a:r>
            <a:r>
              <a:rPr lang="en-US" altLang="zh-TW" dirty="0"/>
              <a:t>(</a:t>
            </a:r>
            <a:r>
              <a:rPr lang="en-US" altLang="zh-TW" i="1" dirty="0"/>
              <a:t>K</a:t>
            </a:r>
            <a:r>
              <a:rPr lang="en-US" altLang="zh-TW" baseline="-25000" dirty="0"/>
              <a:t>5</a:t>
            </a:r>
            <a:r>
              <a:rPr lang="en-US" altLang="zh-TW" dirty="0"/>
              <a:t>)</a:t>
            </a:r>
          </a:p>
        </p:txBody>
      </p:sp>
      <p:sp>
        <p:nvSpPr>
          <p:cNvPr id="6154" name="Line 10"/>
          <p:cNvSpPr>
            <a:spLocks noChangeShapeType="1"/>
          </p:cNvSpPr>
          <p:nvPr/>
        </p:nvSpPr>
        <p:spPr bwMode="auto">
          <a:xfrm>
            <a:off x="3968750" y="4191000"/>
            <a:ext cx="749300" cy="0"/>
          </a:xfrm>
          <a:prstGeom prst="line">
            <a:avLst/>
          </a:prstGeom>
          <a:noFill/>
          <a:ln w="12700">
            <a:solidFill>
              <a:schemeClr val="tx1"/>
            </a:solidFill>
            <a:round/>
            <a:headEnd/>
            <a:tailEnd type="triangle" w="med" len="med"/>
          </a:ln>
        </p:spPr>
        <p:txBody>
          <a:bodyPr wrap="none" anchor="ctr"/>
          <a:lstStyle/>
          <a:p>
            <a:endParaRPr lang="en-US"/>
          </a:p>
        </p:txBody>
      </p:sp>
      <p:sp>
        <p:nvSpPr>
          <p:cNvPr id="6155" name="Rectangle 11"/>
          <p:cNvSpPr>
            <a:spLocks noChangeArrowheads="1"/>
          </p:cNvSpPr>
          <p:nvPr/>
        </p:nvSpPr>
        <p:spPr bwMode="auto">
          <a:xfrm>
            <a:off x="823913" y="4557713"/>
            <a:ext cx="2008187" cy="454025"/>
          </a:xfrm>
          <a:prstGeom prst="rect">
            <a:avLst/>
          </a:prstGeom>
          <a:noFill/>
          <a:ln w="12700">
            <a:noFill/>
            <a:miter lim="800000"/>
            <a:headEnd/>
            <a:tailEnd/>
          </a:ln>
        </p:spPr>
        <p:txBody>
          <a:bodyPr wrap="none" lIns="90488" tIns="44450" rIns="90488" bIns="44450">
            <a:spAutoFit/>
          </a:bodyPr>
          <a:lstStyle/>
          <a:p>
            <a:r>
              <a:rPr lang="en-US" altLang="zh-TW"/>
              <a:t>with 15 edges?</a:t>
            </a:r>
          </a:p>
        </p:txBody>
      </p:sp>
      <p:sp>
        <p:nvSpPr>
          <p:cNvPr id="6156" name="Rectangle 12"/>
          <p:cNvSpPr>
            <a:spLocks noChangeArrowheads="1"/>
          </p:cNvSpPr>
          <p:nvPr/>
        </p:nvSpPr>
        <p:spPr bwMode="auto">
          <a:xfrm>
            <a:off x="1509713" y="5091113"/>
            <a:ext cx="4328109" cy="366767"/>
          </a:xfrm>
          <a:prstGeom prst="rect">
            <a:avLst/>
          </a:prstGeom>
          <a:noFill/>
          <a:ln w="12700">
            <a:noFill/>
            <a:miter lim="800000"/>
            <a:headEnd/>
            <a:tailEnd/>
          </a:ln>
        </p:spPr>
        <p:txBody>
          <a:bodyPr wrap="none" lIns="90488" tIns="44450" rIns="90488" bIns="44450">
            <a:spAutoFit/>
          </a:bodyPr>
          <a:lstStyle/>
          <a:p>
            <a:r>
              <a:rPr lang="en-US" altLang="zh-TW" dirty="0"/>
              <a:t>2|</a:t>
            </a:r>
            <a:r>
              <a:rPr lang="en-US" altLang="zh-TW" i="1" dirty="0"/>
              <a:t>E</a:t>
            </a:r>
            <a:r>
              <a:rPr lang="en-US" altLang="zh-TW" dirty="0"/>
              <a:t>|=4|</a:t>
            </a:r>
            <a:r>
              <a:rPr lang="en-US" altLang="zh-TW" i="1" dirty="0"/>
              <a:t>V</a:t>
            </a:r>
            <a:r>
              <a:rPr lang="en-US" altLang="zh-TW" dirty="0"/>
              <a:t>|=30            </a:t>
            </a:r>
            <a:r>
              <a:rPr lang="en-US" altLang="zh-TW" dirty="0" smtClean="0"/>
              <a:t>                   not </a:t>
            </a:r>
            <a:r>
              <a:rPr lang="en-US" altLang="zh-TW" dirty="0"/>
              <a:t>possible</a:t>
            </a:r>
          </a:p>
        </p:txBody>
      </p:sp>
      <p:sp>
        <p:nvSpPr>
          <p:cNvPr id="6157" name="Line 13"/>
          <p:cNvSpPr>
            <a:spLocks noChangeShapeType="1"/>
          </p:cNvSpPr>
          <p:nvPr/>
        </p:nvSpPr>
        <p:spPr bwMode="auto">
          <a:xfrm>
            <a:off x="3359150" y="5334000"/>
            <a:ext cx="673100" cy="0"/>
          </a:xfrm>
          <a:prstGeom prst="line">
            <a:avLst/>
          </a:prstGeom>
          <a:noFill/>
          <a:ln w="12700">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to="" calcmode="lin" valueType="num">
                                      <p:cBhvr>
                                        <p:cTn id="7" dur="1" fill="hold"/>
                                        <p:tgtEl>
                                          <p:spTgt spid="614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151">
                                            <p:txEl>
                                              <p:pRg st="0" end="0"/>
                                            </p:txEl>
                                          </p:spTgt>
                                        </p:tgtEl>
                                        <p:attrNameLst>
                                          <p:attrName>style.visibility</p:attrName>
                                        </p:attrNameLst>
                                      </p:cBhvr>
                                      <p:to>
                                        <p:strVal val="visible"/>
                                      </p:to>
                                    </p:set>
                                    <p:anim to="" calcmode="lin" valueType="num">
                                      <p:cBhvr>
                                        <p:cTn id="12" dur="1" fill="hold"/>
                                        <p:tgtEl>
                                          <p:spTgt spid="6151">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152"/>
                                        </p:tgtEl>
                                        <p:attrNameLst>
                                          <p:attrName>style.visibility</p:attrName>
                                        </p:attrNameLst>
                                      </p:cBhvr>
                                      <p:to>
                                        <p:strVal val="visible"/>
                                      </p:to>
                                    </p:set>
                                    <p:anim to="" calcmode="lin" valueType="num">
                                      <p:cBhvr>
                                        <p:cTn id="17" dur="1" fill="hold"/>
                                        <p:tgtEl>
                                          <p:spTgt spid="615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153"/>
                                        </p:tgtEl>
                                        <p:attrNameLst>
                                          <p:attrName>style.visibility</p:attrName>
                                        </p:attrNameLst>
                                      </p:cBhvr>
                                      <p:to>
                                        <p:strVal val="visible"/>
                                      </p:to>
                                    </p:set>
                                    <p:anim to="" calcmode="lin" valueType="num">
                                      <p:cBhvr>
                                        <p:cTn id="22" dur="1" fill="hold"/>
                                        <p:tgtEl>
                                          <p:spTgt spid="6153"/>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anim to="" calcmode="lin" valueType="num">
                                      <p:cBhvr>
                                        <p:cTn id="25" dur="1" fill="hold"/>
                                        <p:tgtEl>
                                          <p:spTgt spid="6154"/>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6155"/>
                                        </p:tgtEl>
                                        <p:attrNameLst>
                                          <p:attrName>style.visibility</p:attrName>
                                        </p:attrNameLst>
                                      </p:cBhvr>
                                      <p:to>
                                        <p:strVal val="visible"/>
                                      </p:to>
                                    </p:set>
                                    <p:anim to="" calcmode="lin" valueType="num">
                                      <p:cBhvr>
                                        <p:cTn id="28" dur="1" fill="hold"/>
                                        <p:tgtEl>
                                          <p:spTgt spid="6155"/>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6156"/>
                                        </p:tgtEl>
                                        <p:attrNameLst>
                                          <p:attrName>style.visibility</p:attrName>
                                        </p:attrNameLst>
                                      </p:cBhvr>
                                      <p:to>
                                        <p:strVal val="visible"/>
                                      </p:to>
                                    </p:set>
                                    <p:anim to="" calcmode="lin" valueType="num">
                                      <p:cBhvr>
                                        <p:cTn id="31" dur="1" fill="hold"/>
                                        <p:tgtEl>
                                          <p:spTgt spid="6156"/>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6157"/>
                                        </p:tgtEl>
                                        <p:attrNameLst>
                                          <p:attrName>style.visibility</p:attrName>
                                        </p:attrNameLst>
                                      </p:cBhvr>
                                      <p:to>
                                        <p:strVal val="visible"/>
                                      </p:to>
                                    </p:set>
                                    <p:anim to="" calcmode="lin" valueType="num">
                                      <p:cBhvr>
                                        <p:cTn id="34" dur="1" fill="hold"/>
                                        <p:tgtEl>
                                          <p:spTgt spid="61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p:bldP spid="6153" grpId="0"/>
      <p:bldP spid="6154" grpId="0" animBg="1"/>
      <p:bldP spid="6155" grpId="0"/>
      <p:bldP spid="6156" grpId="0"/>
      <p:bldP spid="615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214313" y="8239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39940" name="Line 4"/>
          <p:cNvSpPr>
            <a:spLocks noChangeShapeType="1"/>
          </p:cNvSpPr>
          <p:nvPr/>
        </p:nvSpPr>
        <p:spPr bwMode="auto">
          <a:xfrm flipH="1">
            <a:off x="520700" y="1384300"/>
            <a:ext cx="1625600" cy="1117600"/>
          </a:xfrm>
          <a:prstGeom prst="line">
            <a:avLst/>
          </a:prstGeom>
          <a:noFill/>
          <a:ln w="25400">
            <a:solidFill>
              <a:schemeClr val="tx1"/>
            </a:solidFill>
            <a:round/>
            <a:headEnd/>
            <a:tailEnd/>
          </a:ln>
        </p:spPr>
        <p:txBody>
          <a:bodyPr wrap="none" anchor="ctr"/>
          <a:lstStyle/>
          <a:p>
            <a:endParaRPr lang="en-US"/>
          </a:p>
        </p:txBody>
      </p:sp>
      <p:sp>
        <p:nvSpPr>
          <p:cNvPr id="39941" name="Line 5"/>
          <p:cNvSpPr>
            <a:spLocks noChangeShapeType="1"/>
          </p:cNvSpPr>
          <p:nvPr/>
        </p:nvSpPr>
        <p:spPr bwMode="auto">
          <a:xfrm>
            <a:off x="539750" y="2520950"/>
            <a:ext cx="749300" cy="1282700"/>
          </a:xfrm>
          <a:prstGeom prst="line">
            <a:avLst/>
          </a:prstGeom>
          <a:noFill/>
          <a:ln w="12700">
            <a:solidFill>
              <a:schemeClr val="tx1"/>
            </a:solidFill>
            <a:round/>
            <a:headEnd/>
            <a:tailEnd/>
          </a:ln>
        </p:spPr>
        <p:txBody>
          <a:bodyPr wrap="none" anchor="ctr"/>
          <a:lstStyle/>
          <a:p>
            <a:endParaRPr lang="en-US"/>
          </a:p>
        </p:txBody>
      </p:sp>
      <p:sp>
        <p:nvSpPr>
          <p:cNvPr id="39942" name="Line 6"/>
          <p:cNvSpPr>
            <a:spLocks noChangeShapeType="1"/>
          </p:cNvSpPr>
          <p:nvPr/>
        </p:nvSpPr>
        <p:spPr bwMode="auto">
          <a:xfrm>
            <a:off x="1308100" y="3810000"/>
            <a:ext cx="1498600" cy="0"/>
          </a:xfrm>
          <a:prstGeom prst="line">
            <a:avLst/>
          </a:prstGeom>
          <a:noFill/>
          <a:ln w="25400">
            <a:solidFill>
              <a:schemeClr val="tx1"/>
            </a:solidFill>
            <a:round/>
            <a:headEnd/>
            <a:tailEnd/>
          </a:ln>
        </p:spPr>
        <p:txBody>
          <a:bodyPr wrap="none" anchor="ctr"/>
          <a:lstStyle/>
          <a:p>
            <a:endParaRPr lang="en-US"/>
          </a:p>
        </p:txBody>
      </p:sp>
      <p:sp>
        <p:nvSpPr>
          <p:cNvPr id="39943" name="Line 7"/>
          <p:cNvSpPr>
            <a:spLocks noChangeShapeType="1"/>
          </p:cNvSpPr>
          <p:nvPr/>
        </p:nvSpPr>
        <p:spPr bwMode="auto">
          <a:xfrm flipV="1">
            <a:off x="2901950" y="2584450"/>
            <a:ext cx="596900" cy="1231900"/>
          </a:xfrm>
          <a:prstGeom prst="line">
            <a:avLst/>
          </a:prstGeom>
          <a:noFill/>
          <a:ln w="12700">
            <a:solidFill>
              <a:schemeClr val="tx1"/>
            </a:solidFill>
            <a:round/>
            <a:headEnd/>
            <a:tailEnd/>
          </a:ln>
        </p:spPr>
        <p:txBody>
          <a:bodyPr wrap="none" anchor="ctr"/>
          <a:lstStyle/>
          <a:p>
            <a:endParaRPr lang="en-US"/>
          </a:p>
        </p:txBody>
      </p:sp>
      <p:sp>
        <p:nvSpPr>
          <p:cNvPr id="39944" name="Line 8"/>
          <p:cNvSpPr>
            <a:spLocks noChangeShapeType="1"/>
          </p:cNvSpPr>
          <p:nvPr/>
        </p:nvSpPr>
        <p:spPr bwMode="auto">
          <a:xfrm flipH="1" flipV="1">
            <a:off x="2197100" y="1358900"/>
            <a:ext cx="1320800" cy="1244600"/>
          </a:xfrm>
          <a:prstGeom prst="line">
            <a:avLst/>
          </a:prstGeom>
          <a:noFill/>
          <a:ln w="25400">
            <a:solidFill>
              <a:schemeClr val="tx1"/>
            </a:solidFill>
            <a:round/>
            <a:headEnd/>
            <a:tailEnd/>
          </a:ln>
        </p:spPr>
        <p:txBody>
          <a:bodyPr wrap="none" anchor="ctr"/>
          <a:lstStyle/>
          <a:p>
            <a:endParaRPr lang="en-US"/>
          </a:p>
        </p:txBody>
      </p:sp>
      <p:sp>
        <p:nvSpPr>
          <p:cNvPr id="39945" name="Line 9"/>
          <p:cNvSpPr>
            <a:spLocks noChangeShapeType="1"/>
          </p:cNvSpPr>
          <p:nvPr/>
        </p:nvSpPr>
        <p:spPr bwMode="auto">
          <a:xfrm flipH="1">
            <a:off x="1587500" y="1993900"/>
            <a:ext cx="482600" cy="355600"/>
          </a:xfrm>
          <a:prstGeom prst="line">
            <a:avLst/>
          </a:prstGeom>
          <a:noFill/>
          <a:ln w="25400">
            <a:solidFill>
              <a:schemeClr val="tx1"/>
            </a:solidFill>
            <a:round/>
            <a:headEnd/>
            <a:tailEnd/>
          </a:ln>
        </p:spPr>
        <p:txBody>
          <a:bodyPr wrap="none" anchor="ctr"/>
          <a:lstStyle/>
          <a:p>
            <a:endParaRPr lang="en-US"/>
          </a:p>
        </p:txBody>
      </p:sp>
      <p:sp>
        <p:nvSpPr>
          <p:cNvPr id="39946" name="Line 10"/>
          <p:cNvSpPr>
            <a:spLocks noChangeShapeType="1"/>
          </p:cNvSpPr>
          <p:nvPr/>
        </p:nvSpPr>
        <p:spPr bwMode="auto">
          <a:xfrm>
            <a:off x="1231900" y="2603500"/>
            <a:ext cx="203200" cy="431800"/>
          </a:xfrm>
          <a:prstGeom prst="line">
            <a:avLst/>
          </a:prstGeom>
          <a:noFill/>
          <a:ln w="25400">
            <a:solidFill>
              <a:schemeClr val="tx1"/>
            </a:solidFill>
            <a:round/>
            <a:headEnd/>
            <a:tailEnd/>
          </a:ln>
        </p:spPr>
        <p:txBody>
          <a:bodyPr wrap="none" anchor="ctr"/>
          <a:lstStyle/>
          <a:p>
            <a:endParaRPr lang="en-US"/>
          </a:p>
        </p:txBody>
      </p:sp>
      <p:sp>
        <p:nvSpPr>
          <p:cNvPr id="39947" name="Line 11"/>
          <p:cNvSpPr>
            <a:spLocks noChangeShapeType="1"/>
          </p:cNvSpPr>
          <p:nvPr/>
        </p:nvSpPr>
        <p:spPr bwMode="auto">
          <a:xfrm>
            <a:off x="1612900" y="3352800"/>
            <a:ext cx="431800" cy="0"/>
          </a:xfrm>
          <a:prstGeom prst="line">
            <a:avLst/>
          </a:prstGeom>
          <a:noFill/>
          <a:ln w="25400">
            <a:solidFill>
              <a:schemeClr val="tx1"/>
            </a:solidFill>
            <a:round/>
            <a:headEnd/>
            <a:tailEnd/>
          </a:ln>
        </p:spPr>
        <p:txBody>
          <a:bodyPr wrap="none" anchor="ctr"/>
          <a:lstStyle/>
          <a:p>
            <a:endParaRPr lang="en-US"/>
          </a:p>
        </p:txBody>
      </p:sp>
      <p:sp>
        <p:nvSpPr>
          <p:cNvPr id="39948" name="Line 12"/>
          <p:cNvSpPr>
            <a:spLocks noChangeShapeType="1"/>
          </p:cNvSpPr>
          <p:nvPr/>
        </p:nvSpPr>
        <p:spPr bwMode="auto">
          <a:xfrm flipV="1">
            <a:off x="2527300" y="2730500"/>
            <a:ext cx="279400" cy="635000"/>
          </a:xfrm>
          <a:prstGeom prst="line">
            <a:avLst/>
          </a:prstGeom>
          <a:noFill/>
          <a:ln w="25400">
            <a:solidFill>
              <a:schemeClr val="tx1"/>
            </a:solidFill>
            <a:round/>
            <a:headEnd/>
            <a:tailEnd/>
          </a:ln>
        </p:spPr>
        <p:txBody>
          <a:bodyPr wrap="none" anchor="ctr"/>
          <a:lstStyle/>
          <a:p>
            <a:endParaRPr lang="en-US"/>
          </a:p>
        </p:txBody>
      </p:sp>
      <p:sp>
        <p:nvSpPr>
          <p:cNvPr id="39949" name="Line 13"/>
          <p:cNvSpPr>
            <a:spLocks noChangeShapeType="1"/>
          </p:cNvSpPr>
          <p:nvPr/>
        </p:nvSpPr>
        <p:spPr bwMode="auto">
          <a:xfrm flipH="1" flipV="1">
            <a:off x="2044700" y="1968500"/>
            <a:ext cx="406400" cy="406400"/>
          </a:xfrm>
          <a:prstGeom prst="line">
            <a:avLst/>
          </a:prstGeom>
          <a:noFill/>
          <a:ln w="25400">
            <a:solidFill>
              <a:schemeClr val="tx1"/>
            </a:solidFill>
            <a:round/>
            <a:headEnd/>
            <a:tailEnd/>
          </a:ln>
        </p:spPr>
        <p:txBody>
          <a:bodyPr wrap="none" anchor="ctr"/>
          <a:lstStyle/>
          <a:p>
            <a:endParaRPr lang="en-US"/>
          </a:p>
        </p:txBody>
      </p:sp>
      <p:sp>
        <p:nvSpPr>
          <p:cNvPr id="39950" name="Line 14"/>
          <p:cNvSpPr>
            <a:spLocks noChangeShapeType="1"/>
          </p:cNvSpPr>
          <p:nvPr/>
        </p:nvSpPr>
        <p:spPr bwMode="auto">
          <a:xfrm>
            <a:off x="1835150" y="2590800"/>
            <a:ext cx="368300" cy="0"/>
          </a:xfrm>
          <a:prstGeom prst="line">
            <a:avLst/>
          </a:prstGeom>
          <a:noFill/>
          <a:ln w="12700">
            <a:solidFill>
              <a:schemeClr val="tx1"/>
            </a:solidFill>
            <a:round/>
            <a:headEnd/>
            <a:tailEnd/>
          </a:ln>
        </p:spPr>
        <p:txBody>
          <a:bodyPr wrap="none" anchor="ctr"/>
          <a:lstStyle/>
          <a:p>
            <a:endParaRPr lang="en-US"/>
          </a:p>
        </p:txBody>
      </p:sp>
      <p:sp>
        <p:nvSpPr>
          <p:cNvPr id="39951" name="Line 15"/>
          <p:cNvSpPr>
            <a:spLocks noChangeShapeType="1"/>
          </p:cNvSpPr>
          <p:nvPr/>
        </p:nvSpPr>
        <p:spPr bwMode="auto">
          <a:xfrm>
            <a:off x="2222500" y="2603500"/>
            <a:ext cx="50800" cy="203200"/>
          </a:xfrm>
          <a:prstGeom prst="line">
            <a:avLst/>
          </a:prstGeom>
          <a:noFill/>
          <a:ln w="25400">
            <a:solidFill>
              <a:schemeClr val="tx1"/>
            </a:solidFill>
            <a:round/>
            <a:headEnd/>
            <a:tailEnd/>
          </a:ln>
        </p:spPr>
        <p:txBody>
          <a:bodyPr wrap="none" anchor="ctr"/>
          <a:lstStyle/>
          <a:p>
            <a:endParaRPr lang="en-US"/>
          </a:p>
        </p:txBody>
      </p:sp>
      <p:sp>
        <p:nvSpPr>
          <p:cNvPr id="39952" name="Line 16"/>
          <p:cNvSpPr>
            <a:spLocks noChangeShapeType="1"/>
          </p:cNvSpPr>
          <p:nvPr/>
        </p:nvSpPr>
        <p:spPr bwMode="auto">
          <a:xfrm flipH="1">
            <a:off x="2044700" y="2832100"/>
            <a:ext cx="254000" cy="203200"/>
          </a:xfrm>
          <a:prstGeom prst="line">
            <a:avLst/>
          </a:prstGeom>
          <a:noFill/>
          <a:ln w="25400">
            <a:solidFill>
              <a:schemeClr val="tx1"/>
            </a:solidFill>
            <a:round/>
            <a:headEnd/>
            <a:tailEnd/>
          </a:ln>
        </p:spPr>
        <p:txBody>
          <a:bodyPr wrap="none" anchor="ctr"/>
          <a:lstStyle/>
          <a:p>
            <a:endParaRPr lang="en-US"/>
          </a:p>
        </p:txBody>
      </p:sp>
      <p:sp>
        <p:nvSpPr>
          <p:cNvPr id="39953" name="Line 17"/>
          <p:cNvSpPr>
            <a:spLocks noChangeShapeType="1"/>
          </p:cNvSpPr>
          <p:nvPr/>
        </p:nvSpPr>
        <p:spPr bwMode="auto">
          <a:xfrm flipH="1" flipV="1">
            <a:off x="1822450" y="2813050"/>
            <a:ext cx="241300" cy="241300"/>
          </a:xfrm>
          <a:prstGeom prst="line">
            <a:avLst/>
          </a:prstGeom>
          <a:noFill/>
          <a:ln w="12700">
            <a:solidFill>
              <a:schemeClr val="tx1"/>
            </a:solidFill>
            <a:round/>
            <a:headEnd/>
            <a:tailEnd/>
          </a:ln>
        </p:spPr>
        <p:txBody>
          <a:bodyPr wrap="none" anchor="ctr"/>
          <a:lstStyle/>
          <a:p>
            <a:endParaRPr lang="en-US"/>
          </a:p>
        </p:txBody>
      </p:sp>
      <p:sp>
        <p:nvSpPr>
          <p:cNvPr id="39954" name="Line 18"/>
          <p:cNvSpPr>
            <a:spLocks noChangeShapeType="1"/>
          </p:cNvSpPr>
          <p:nvPr/>
        </p:nvSpPr>
        <p:spPr bwMode="auto">
          <a:xfrm flipV="1">
            <a:off x="1828800" y="2578100"/>
            <a:ext cx="0" cy="254000"/>
          </a:xfrm>
          <a:prstGeom prst="line">
            <a:avLst/>
          </a:prstGeom>
          <a:noFill/>
          <a:ln w="25400">
            <a:solidFill>
              <a:schemeClr val="tx1"/>
            </a:solidFill>
            <a:round/>
            <a:headEnd/>
            <a:tailEnd/>
          </a:ln>
        </p:spPr>
        <p:txBody>
          <a:bodyPr wrap="none" anchor="ctr"/>
          <a:lstStyle/>
          <a:p>
            <a:endParaRPr lang="en-US"/>
          </a:p>
        </p:txBody>
      </p:sp>
      <p:sp>
        <p:nvSpPr>
          <p:cNvPr id="39955" name="Oval 19"/>
          <p:cNvSpPr>
            <a:spLocks noChangeArrowheads="1"/>
          </p:cNvSpPr>
          <p:nvPr/>
        </p:nvSpPr>
        <p:spPr bwMode="auto">
          <a:xfrm>
            <a:off x="17589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56" name="Oval 20"/>
          <p:cNvSpPr>
            <a:spLocks noChangeArrowheads="1"/>
          </p:cNvSpPr>
          <p:nvPr/>
        </p:nvSpPr>
        <p:spPr bwMode="auto">
          <a:xfrm>
            <a:off x="1758950" y="2520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57" name="Oval 21"/>
          <p:cNvSpPr>
            <a:spLocks noChangeArrowheads="1"/>
          </p:cNvSpPr>
          <p:nvPr/>
        </p:nvSpPr>
        <p:spPr bwMode="auto">
          <a:xfrm>
            <a:off x="2139950" y="2520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58" name="Oval 22"/>
          <p:cNvSpPr>
            <a:spLocks noChangeArrowheads="1"/>
          </p:cNvSpPr>
          <p:nvPr/>
        </p:nvSpPr>
        <p:spPr bwMode="auto">
          <a:xfrm>
            <a:off x="22161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59" name="Oval 23"/>
          <p:cNvSpPr>
            <a:spLocks noChangeArrowheads="1"/>
          </p:cNvSpPr>
          <p:nvPr/>
        </p:nvSpPr>
        <p:spPr bwMode="auto">
          <a:xfrm>
            <a:off x="19875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0" name="Oval 24"/>
          <p:cNvSpPr>
            <a:spLocks noChangeArrowheads="1"/>
          </p:cNvSpPr>
          <p:nvPr/>
        </p:nvSpPr>
        <p:spPr bwMode="auto">
          <a:xfrm>
            <a:off x="1530350" y="3282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1" name="Oval 25"/>
          <p:cNvSpPr>
            <a:spLocks noChangeArrowheads="1"/>
          </p:cNvSpPr>
          <p:nvPr/>
        </p:nvSpPr>
        <p:spPr bwMode="auto">
          <a:xfrm>
            <a:off x="2444750" y="3282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2" name="Oval 26"/>
          <p:cNvSpPr>
            <a:spLocks noChangeArrowheads="1"/>
          </p:cNvSpPr>
          <p:nvPr/>
        </p:nvSpPr>
        <p:spPr bwMode="auto">
          <a:xfrm>
            <a:off x="2749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3" name="Oval 27"/>
          <p:cNvSpPr>
            <a:spLocks noChangeArrowheads="1"/>
          </p:cNvSpPr>
          <p:nvPr/>
        </p:nvSpPr>
        <p:spPr bwMode="auto">
          <a:xfrm>
            <a:off x="1203325" y="2573338"/>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4" name="Oval 28"/>
          <p:cNvSpPr>
            <a:spLocks noChangeArrowheads="1"/>
          </p:cNvSpPr>
          <p:nvPr/>
        </p:nvSpPr>
        <p:spPr bwMode="auto">
          <a:xfrm>
            <a:off x="1987550" y="1911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5" name="Oval 29"/>
          <p:cNvSpPr>
            <a:spLocks noChangeArrowheads="1"/>
          </p:cNvSpPr>
          <p:nvPr/>
        </p:nvSpPr>
        <p:spPr bwMode="auto">
          <a:xfrm>
            <a:off x="28257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6" name="Oval 30"/>
          <p:cNvSpPr>
            <a:spLocks noChangeArrowheads="1"/>
          </p:cNvSpPr>
          <p:nvPr/>
        </p:nvSpPr>
        <p:spPr bwMode="auto">
          <a:xfrm>
            <a:off x="1225550" y="3740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7" name="Oval 31"/>
          <p:cNvSpPr>
            <a:spLocks noChangeArrowheads="1"/>
          </p:cNvSpPr>
          <p:nvPr/>
        </p:nvSpPr>
        <p:spPr bwMode="auto">
          <a:xfrm>
            <a:off x="3435350" y="2520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8" name="Oval 32"/>
          <p:cNvSpPr>
            <a:spLocks noChangeArrowheads="1"/>
          </p:cNvSpPr>
          <p:nvPr/>
        </p:nvSpPr>
        <p:spPr bwMode="auto">
          <a:xfrm>
            <a:off x="463550" y="2444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69" name="Oval 33"/>
          <p:cNvSpPr>
            <a:spLocks noChangeArrowheads="1"/>
          </p:cNvSpPr>
          <p:nvPr/>
        </p:nvSpPr>
        <p:spPr bwMode="auto">
          <a:xfrm>
            <a:off x="2139950" y="1301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70" name="Line 34"/>
          <p:cNvSpPr>
            <a:spLocks noChangeShapeType="1"/>
          </p:cNvSpPr>
          <p:nvPr/>
        </p:nvSpPr>
        <p:spPr bwMode="auto">
          <a:xfrm>
            <a:off x="546100" y="2527300"/>
            <a:ext cx="736600" cy="127000"/>
          </a:xfrm>
          <a:prstGeom prst="line">
            <a:avLst/>
          </a:prstGeom>
          <a:noFill/>
          <a:ln w="25400">
            <a:solidFill>
              <a:schemeClr val="tx1"/>
            </a:solidFill>
            <a:round/>
            <a:headEnd/>
            <a:tailEnd/>
          </a:ln>
        </p:spPr>
        <p:txBody>
          <a:bodyPr wrap="none" anchor="ctr"/>
          <a:lstStyle/>
          <a:p>
            <a:endParaRPr lang="en-US"/>
          </a:p>
        </p:txBody>
      </p:sp>
      <p:sp>
        <p:nvSpPr>
          <p:cNvPr id="39971" name="Line 35"/>
          <p:cNvSpPr>
            <a:spLocks noChangeShapeType="1"/>
          </p:cNvSpPr>
          <p:nvPr/>
        </p:nvSpPr>
        <p:spPr bwMode="auto">
          <a:xfrm flipH="1">
            <a:off x="2051050" y="1377950"/>
            <a:ext cx="241300" cy="596900"/>
          </a:xfrm>
          <a:prstGeom prst="line">
            <a:avLst/>
          </a:prstGeom>
          <a:noFill/>
          <a:ln w="12700">
            <a:solidFill>
              <a:schemeClr val="tx1"/>
            </a:solidFill>
            <a:round/>
            <a:headEnd/>
            <a:tailEnd/>
          </a:ln>
        </p:spPr>
        <p:txBody>
          <a:bodyPr wrap="none" anchor="ctr"/>
          <a:lstStyle/>
          <a:p>
            <a:endParaRPr lang="en-US"/>
          </a:p>
        </p:txBody>
      </p:sp>
      <p:sp>
        <p:nvSpPr>
          <p:cNvPr id="39972" name="Line 36"/>
          <p:cNvSpPr>
            <a:spLocks noChangeShapeType="1"/>
          </p:cNvSpPr>
          <p:nvPr/>
        </p:nvSpPr>
        <p:spPr bwMode="auto">
          <a:xfrm flipV="1">
            <a:off x="2832100" y="2578100"/>
            <a:ext cx="736600" cy="177800"/>
          </a:xfrm>
          <a:prstGeom prst="line">
            <a:avLst/>
          </a:prstGeom>
          <a:noFill/>
          <a:ln w="25400">
            <a:solidFill>
              <a:schemeClr val="tx1"/>
            </a:solidFill>
            <a:round/>
            <a:headEnd/>
            <a:tailEnd/>
          </a:ln>
        </p:spPr>
        <p:txBody>
          <a:bodyPr wrap="none" anchor="ctr"/>
          <a:lstStyle/>
          <a:p>
            <a:endParaRPr lang="en-US"/>
          </a:p>
        </p:txBody>
      </p:sp>
      <p:sp>
        <p:nvSpPr>
          <p:cNvPr id="39973" name="Line 37"/>
          <p:cNvSpPr>
            <a:spLocks noChangeShapeType="1"/>
          </p:cNvSpPr>
          <p:nvPr/>
        </p:nvSpPr>
        <p:spPr bwMode="auto">
          <a:xfrm>
            <a:off x="2527300" y="3365500"/>
            <a:ext cx="355600" cy="431800"/>
          </a:xfrm>
          <a:prstGeom prst="line">
            <a:avLst/>
          </a:prstGeom>
          <a:noFill/>
          <a:ln w="25400">
            <a:solidFill>
              <a:schemeClr val="tx1"/>
            </a:solidFill>
            <a:round/>
            <a:headEnd/>
            <a:tailEnd/>
          </a:ln>
        </p:spPr>
        <p:txBody>
          <a:bodyPr wrap="none" anchor="ctr"/>
          <a:lstStyle/>
          <a:p>
            <a:endParaRPr lang="en-US"/>
          </a:p>
        </p:txBody>
      </p:sp>
      <p:sp>
        <p:nvSpPr>
          <p:cNvPr id="39974" name="Line 38"/>
          <p:cNvSpPr>
            <a:spLocks noChangeShapeType="1"/>
          </p:cNvSpPr>
          <p:nvPr/>
        </p:nvSpPr>
        <p:spPr bwMode="auto">
          <a:xfrm flipH="1">
            <a:off x="1282700" y="3289300"/>
            <a:ext cx="330200" cy="508000"/>
          </a:xfrm>
          <a:prstGeom prst="line">
            <a:avLst/>
          </a:prstGeom>
          <a:noFill/>
          <a:ln w="25400">
            <a:solidFill>
              <a:schemeClr val="tx1"/>
            </a:solidFill>
            <a:round/>
            <a:headEnd/>
            <a:tailEnd/>
          </a:ln>
        </p:spPr>
        <p:txBody>
          <a:bodyPr wrap="none" anchor="ctr"/>
          <a:lstStyle/>
          <a:p>
            <a:endParaRPr lang="en-US"/>
          </a:p>
        </p:txBody>
      </p:sp>
      <p:sp>
        <p:nvSpPr>
          <p:cNvPr id="39975" name="Oval 39"/>
          <p:cNvSpPr>
            <a:spLocks noChangeArrowheads="1"/>
          </p:cNvSpPr>
          <p:nvPr/>
        </p:nvSpPr>
        <p:spPr bwMode="auto">
          <a:xfrm>
            <a:off x="1987550" y="3282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76" name="Oval 40"/>
          <p:cNvSpPr>
            <a:spLocks noChangeArrowheads="1"/>
          </p:cNvSpPr>
          <p:nvPr/>
        </p:nvSpPr>
        <p:spPr bwMode="auto">
          <a:xfrm>
            <a:off x="25971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77" name="Oval 41"/>
          <p:cNvSpPr>
            <a:spLocks noChangeArrowheads="1"/>
          </p:cNvSpPr>
          <p:nvPr/>
        </p:nvSpPr>
        <p:spPr bwMode="auto">
          <a:xfrm>
            <a:off x="23685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78" name="Oval 42"/>
          <p:cNvSpPr>
            <a:spLocks noChangeArrowheads="1"/>
          </p:cNvSpPr>
          <p:nvPr/>
        </p:nvSpPr>
        <p:spPr bwMode="auto">
          <a:xfrm>
            <a:off x="1530350" y="229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79" name="Oval 43"/>
          <p:cNvSpPr>
            <a:spLocks noChangeArrowheads="1"/>
          </p:cNvSpPr>
          <p:nvPr/>
        </p:nvSpPr>
        <p:spPr bwMode="auto">
          <a:xfrm>
            <a:off x="13779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80" name="Line 44"/>
          <p:cNvSpPr>
            <a:spLocks noChangeShapeType="1"/>
          </p:cNvSpPr>
          <p:nvPr/>
        </p:nvSpPr>
        <p:spPr bwMode="auto">
          <a:xfrm>
            <a:off x="1612900" y="2374900"/>
            <a:ext cx="203200" cy="203200"/>
          </a:xfrm>
          <a:prstGeom prst="line">
            <a:avLst/>
          </a:prstGeom>
          <a:noFill/>
          <a:ln w="25400">
            <a:solidFill>
              <a:schemeClr val="tx1"/>
            </a:solidFill>
            <a:round/>
            <a:headEnd/>
            <a:tailEnd/>
          </a:ln>
        </p:spPr>
        <p:txBody>
          <a:bodyPr wrap="none" anchor="ctr"/>
          <a:lstStyle/>
          <a:p>
            <a:endParaRPr lang="en-US"/>
          </a:p>
        </p:txBody>
      </p:sp>
      <p:sp>
        <p:nvSpPr>
          <p:cNvPr id="39981" name="Line 45"/>
          <p:cNvSpPr>
            <a:spLocks noChangeShapeType="1"/>
          </p:cNvSpPr>
          <p:nvPr/>
        </p:nvSpPr>
        <p:spPr bwMode="auto">
          <a:xfrm flipV="1">
            <a:off x="2222500" y="2349500"/>
            <a:ext cx="203200" cy="254000"/>
          </a:xfrm>
          <a:prstGeom prst="line">
            <a:avLst/>
          </a:prstGeom>
          <a:noFill/>
          <a:ln w="25400">
            <a:solidFill>
              <a:schemeClr val="tx1"/>
            </a:solidFill>
            <a:round/>
            <a:headEnd/>
            <a:tailEnd/>
          </a:ln>
        </p:spPr>
        <p:txBody>
          <a:bodyPr wrap="none" anchor="ctr"/>
          <a:lstStyle/>
          <a:p>
            <a:endParaRPr lang="en-US"/>
          </a:p>
        </p:txBody>
      </p:sp>
      <p:sp>
        <p:nvSpPr>
          <p:cNvPr id="39982" name="Line 46"/>
          <p:cNvSpPr>
            <a:spLocks noChangeShapeType="1"/>
          </p:cNvSpPr>
          <p:nvPr/>
        </p:nvSpPr>
        <p:spPr bwMode="auto">
          <a:xfrm>
            <a:off x="2292350" y="2749550"/>
            <a:ext cx="368300" cy="292100"/>
          </a:xfrm>
          <a:prstGeom prst="line">
            <a:avLst/>
          </a:prstGeom>
          <a:noFill/>
          <a:ln w="12700">
            <a:solidFill>
              <a:schemeClr val="tx1"/>
            </a:solidFill>
            <a:round/>
            <a:headEnd/>
            <a:tailEnd/>
          </a:ln>
        </p:spPr>
        <p:txBody>
          <a:bodyPr wrap="none" anchor="ctr"/>
          <a:lstStyle/>
          <a:p>
            <a:endParaRPr lang="en-US"/>
          </a:p>
        </p:txBody>
      </p:sp>
      <p:sp>
        <p:nvSpPr>
          <p:cNvPr id="39983" name="Line 47"/>
          <p:cNvSpPr>
            <a:spLocks noChangeShapeType="1"/>
          </p:cNvSpPr>
          <p:nvPr/>
        </p:nvSpPr>
        <p:spPr bwMode="auto">
          <a:xfrm>
            <a:off x="2057400" y="3060700"/>
            <a:ext cx="0" cy="203200"/>
          </a:xfrm>
          <a:prstGeom prst="line">
            <a:avLst/>
          </a:prstGeom>
          <a:noFill/>
          <a:ln w="25400">
            <a:solidFill>
              <a:schemeClr val="tx1"/>
            </a:solidFill>
            <a:round/>
            <a:headEnd/>
            <a:tailEnd/>
          </a:ln>
        </p:spPr>
        <p:txBody>
          <a:bodyPr wrap="none" anchor="ctr"/>
          <a:lstStyle/>
          <a:p>
            <a:endParaRPr lang="en-US"/>
          </a:p>
        </p:txBody>
      </p:sp>
      <p:sp>
        <p:nvSpPr>
          <p:cNvPr id="39984" name="Line 48"/>
          <p:cNvSpPr>
            <a:spLocks noChangeShapeType="1"/>
          </p:cNvSpPr>
          <p:nvPr/>
        </p:nvSpPr>
        <p:spPr bwMode="auto">
          <a:xfrm flipH="1">
            <a:off x="1435100" y="2755900"/>
            <a:ext cx="406400" cy="203200"/>
          </a:xfrm>
          <a:prstGeom prst="line">
            <a:avLst/>
          </a:prstGeom>
          <a:noFill/>
          <a:ln w="25400">
            <a:solidFill>
              <a:schemeClr val="tx1"/>
            </a:solidFill>
            <a:round/>
            <a:headEnd/>
            <a:tailEnd/>
          </a:ln>
        </p:spPr>
        <p:txBody>
          <a:bodyPr wrap="none" anchor="ctr"/>
          <a:lstStyle/>
          <a:p>
            <a:endParaRPr lang="en-US"/>
          </a:p>
        </p:txBody>
      </p:sp>
      <p:sp>
        <p:nvSpPr>
          <p:cNvPr id="39985" name="Line 49"/>
          <p:cNvSpPr>
            <a:spLocks noChangeShapeType="1"/>
          </p:cNvSpPr>
          <p:nvPr/>
        </p:nvSpPr>
        <p:spPr bwMode="auto">
          <a:xfrm>
            <a:off x="1454150" y="2978150"/>
            <a:ext cx="139700" cy="368300"/>
          </a:xfrm>
          <a:prstGeom prst="line">
            <a:avLst/>
          </a:prstGeom>
          <a:noFill/>
          <a:ln w="12700">
            <a:solidFill>
              <a:schemeClr val="tx1"/>
            </a:solidFill>
            <a:round/>
            <a:headEnd/>
            <a:tailEnd/>
          </a:ln>
        </p:spPr>
        <p:txBody>
          <a:bodyPr wrap="none" anchor="ctr"/>
          <a:lstStyle/>
          <a:p>
            <a:endParaRPr lang="en-US"/>
          </a:p>
        </p:txBody>
      </p:sp>
      <p:sp>
        <p:nvSpPr>
          <p:cNvPr id="39986" name="Line 50"/>
          <p:cNvSpPr>
            <a:spLocks noChangeShapeType="1"/>
          </p:cNvSpPr>
          <p:nvPr/>
        </p:nvSpPr>
        <p:spPr bwMode="auto">
          <a:xfrm flipH="1">
            <a:off x="1289050" y="2368550"/>
            <a:ext cx="317500" cy="215900"/>
          </a:xfrm>
          <a:prstGeom prst="line">
            <a:avLst/>
          </a:prstGeom>
          <a:noFill/>
          <a:ln w="12700">
            <a:solidFill>
              <a:schemeClr val="tx1"/>
            </a:solidFill>
            <a:round/>
            <a:headEnd/>
            <a:tailEnd/>
          </a:ln>
        </p:spPr>
        <p:txBody>
          <a:bodyPr wrap="none" anchor="ctr"/>
          <a:lstStyle/>
          <a:p>
            <a:endParaRPr lang="en-US"/>
          </a:p>
        </p:txBody>
      </p:sp>
      <p:sp>
        <p:nvSpPr>
          <p:cNvPr id="39987" name="Line 51"/>
          <p:cNvSpPr>
            <a:spLocks noChangeShapeType="1"/>
          </p:cNvSpPr>
          <p:nvPr/>
        </p:nvSpPr>
        <p:spPr bwMode="auto">
          <a:xfrm>
            <a:off x="2444750" y="2368550"/>
            <a:ext cx="368300" cy="368300"/>
          </a:xfrm>
          <a:prstGeom prst="line">
            <a:avLst/>
          </a:prstGeom>
          <a:noFill/>
          <a:ln w="12700">
            <a:solidFill>
              <a:schemeClr val="tx1"/>
            </a:solidFill>
            <a:round/>
            <a:headEnd/>
            <a:tailEnd/>
          </a:ln>
        </p:spPr>
        <p:txBody>
          <a:bodyPr wrap="none" anchor="ctr"/>
          <a:lstStyle/>
          <a:p>
            <a:endParaRPr lang="en-US"/>
          </a:p>
        </p:txBody>
      </p:sp>
      <p:sp>
        <p:nvSpPr>
          <p:cNvPr id="39988" name="Line 52"/>
          <p:cNvSpPr>
            <a:spLocks noChangeShapeType="1"/>
          </p:cNvSpPr>
          <p:nvPr/>
        </p:nvSpPr>
        <p:spPr bwMode="auto">
          <a:xfrm flipH="1">
            <a:off x="2051050" y="3352800"/>
            <a:ext cx="469900" cy="0"/>
          </a:xfrm>
          <a:prstGeom prst="line">
            <a:avLst/>
          </a:prstGeom>
          <a:noFill/>
          <a:ln w="12700">
            <a:solidFill>
              <a:schemeClr val="tx1"/>
            </a:solidFill>
            <a:round/>
            <a:headEnd/>
            <a:tailEnd/>
          </a:ln>
        </p:spPr>
        <p:txBody>
          <a:bodyPr wrap="none" anchor="ctr"/>
          <a:lstStyle/>
          <a:p>
            <a:endParaRPr lang="en-US"/>
          </a:p>
        </p:txBody>
      </p:sp>
      <p:sp>
        <p:nvSpPr>
          <p:cNvPr id="39989" name="Rectangle 53"/>
          <p:cNvSpPr>
            <a:spLocks noChangeArrowheads="1"/>
          </p:cNvSpPr>
          <p:nvPr/>
        </p:nvSpPr>
        <p:spPr bwMode="auto">
          <a:xfrm>
            <a:off x="3490913" y="1738313"/>
            <a:ext cx="5056187" cy="454025"/>
          </a:xfrm>
          <a:prstGeom prst="rect">
            <a:avLst/>
          </a:prstGeom>
          <a:noFill/>
          <a:ln w="12700">
            <a:noFill/>
            <a:miter lim="800000"/>
            <a:headEnd/>
            <a:tailEnd/>
          </a:ln>
        </p:spPr>
        <p:txBody>
          <a:bodyPr wrap="none" lIns="90488" tIns="44450" rIns="90488" bIns="44450">
            <a:spAutoFit/>
          </a:bodyPr>
          <a:lstStyle/>
          <a:p>
            <a:r>
              <a:rPr lang="en-US" altLang="zh-TW"/>
              <a:t>a path or cycle that contain every vertex</a:t>
            </a:r>
          </a:p>
        </p:txBody>
      </p:sp>
      <p:sp>
        <p:nvSpPr>
          <p:cNvPr id="39990" name="Rectangle 54"/>
          <p:cNvSpPr>
            <a:spLocks noChangeArrowheads="1"/>
          </p:cNvSpPr>
          <p:nvPr/>
        </p:nvSpPr>
        <p:spPr bwMode="auto">
          <a:xfrm>
            <a:off x="3795713" y="2500313"/>
            <a:ext cx="5294312" cy="1184275"/>
          </a:xfrm>
          <a:prstGeom prst="rect">
            <a:avLst/>
          </a:prstGeom>
          <a:noFill/>
          <a:ln w="12700">
            <a:noFill/>
            <a:miter lim="800000"/>
            <a:headEnd/>
            <a:tailEnd/>
          </a:ln>
        </p:spPr>
        <p:txBody>
          <a:bodyPr wrap="none" lIns="90488" tIns="44450" rIns="90488" bIns="44450">
            <a:spAutoFit/>
          </a:bodyPr>
          <a:lstStyle/>
          <a:p>
            <a:r>
              <a:rPr lang="en-US" altLang="zh-TW"/>
              <a:t>Unlike Euler circuit, there is </a:t>
            </a:r>
            <a:r>
              <a:rPr lang="en-US" altLang="zh-TW" b="1"/>
              <a:t>no known</a:t>
            </a:r>
          </a:p>
          <a:p>
            <a:r>
              <a:rPr lang="en-US" altLang="zh-TW" b="1"/>
              <a:t>necessary and sufficient condition</a:t>
            </a:r>
            <a:r>
              <a:rPr lang="en-US" altLang="zh-TW"/>
              <a:t> for a </a:t>
            </a:r>
          </a:p>
          <a:p>
            <a:r>
              <a:rPr lang="en-US" altLang="zh-TW"/>
              <a:t>graph to be Hamiltonian.</a:t>
            </a:r>
          </a:p>
        </p:txBody>
      </p:sp>
      <p:sp>
        <p:nvSpPr>
          <p:cNvPr id="39991" name="Rectangle 55"/>
          <p:cNvSpPr>
            <a:spLocks noChangeArrowheads="1"/>
          </p:cNvSpPr>
          <p:nvPr/>
        </p:nvSpPr>
        <p:spPr bwMode="auto">
          <a:xfrm>
            <a:off x="366713" y="4176713"/>
            <a:ext cx="1433512" cy="454025"/>
          </a:xfrm>
          <a:prstGeom prst="rect">
            <a:avLst/>
          </a:prstGeom>
          <a:noFill/>
          <a:ln w="12700">
            <a:noFill/>
            <a:miter lim="800000"/>
            <a:headEnd/>
            <a:tailEnd/>
          </a:ln>
        </p:spPr>
        <p:txBody>
          <a:bodyPr wrap="none" lIns="90488" tIns="44450" rIns="90488" bIns="44450">
            <a:spAutoFit/>
          </a:bodyPr>
          <a:lstStyle/>
          <a:p>
            <a:r>
              <a:rPr lang="en-US" altLang="zh-TW"/>
              <a:t>Ex. 11.24 </a:t>
            </a:r>
          </a:p>
        </p:txBody>
      </p:sp>
      <p:sp>
        <p:nvSpPr>
          <p:cNvPr id="39992" name="Oval 56"/>
          <p:cNvSpPr>
            <a:spLocks noChangeArrowheads="1"/>
          </p:cNvSpPr>
          <p:nvPr/>
        </p:nvSpPr>
        <p:spPr bwMode="auto">
          <a:xfrm>
            <a:off x="1225550" y="4730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3" name="Oval 57"/>
          <p:cNvSpPr>
            <a:spLocks noChangeArrowheads="1"/>
          </p:cNvSpPr>
          <p:nvPr/>
        </p:nvSpPr>
        <p:spPr bwMode="auto">
          <a:xfrm>
            <a:off x="2139950" y="4730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4" name="Oval 58"/>
          <p:cNvSpPr>
            <a:spLocks noChangeArrowheads="1"/>
          </p:cNvSpPr>
          <p:nvPr/>
        </p:nvSpPr>
        <p:spPr bwMode="auto">
          <a:xfrm>
            <a:off x="2978150" y="4730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5" name="Oval 59"/>
          <p:cNvSpPr>
            <a:spLocks noChangeArrowheads="1"/>
          </p:cNvSpPr>
          <p:nvPr/>
        </p:nvSpPr>
        <p:spPr bwMode="auto">
          <a:xfrm>
            <a:off x="1225550" y="5492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6" name="Oval 60"/>
          <p:cNvSpPr>
            <a:spLocks noChangeArrowheads="1"/>
          </p:cNvSpPr>
          <p:nvPr/>
        </p:nvSpPr>
        <p:spPr bwMode="auto">
          <a:xfrm>
            <a:off x="1225550" y="610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7" name="Oval 61"/>
          <p:cNvSpPr>
            <a:spLocks noChangeArrowheads="1"/>
          </p:cNvSpPr>
          <p:nvPr/>
        </p:nvSpPr>
        <p:spPr bwMode="auto">
          <a:xfrm>
            <a:off x="2139950" y="5492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8" name="Oval 62"/>
          <p:cNvSpPr>
            <a:spLocks noChangeArrowheads="1"/>
          </p:cNvSpPr>
          <p:nvPr/>
        </p:nvSpPr>
        <p:spPr bwMode="auto">
          <a:xfrm>
            <a:off x="2978150" y="54927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999" name="Oval 63"/>
          <p:cNvSpPr>
            <a:spLocks noChangeArrowheads="1"/>
          </p:cNvSpPr>
          <p:nvPr/>
        </p:nvSpPr>
        <p:spPr bwMode="auto">
          <a:xfrm>
            <a:off x="2978150" y="610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000" name="Oval 64"/>
          <p:cNvSpPr>
            <a:spLocks noChangeArrowheads="1"/>
          </p:cNvSpPr>
          <p:nvPr/>
        </p:nvSpPr>
        <p:spPr bwMode="auto">
          <a:xfrm>
            <a:off x="2139950" y="6102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001" name="Line 65"/>
          <p:cNvSpPr>
            <a:spLocks noChangeShapeType="1"/>
          </p:cNvSpPr>
          <p:nvPr/>
        </p:nvSpPr>
        <p:spPr bwMode="auto">
          <a:xfrm>
            <a:off x="1301750" y="4800600"/>
            <a:ext cx="901700" cy="0"/>
          </a:xfrm>
          <a:prstGeom prst="line">
            <a:avLst/>
          </a:prstGeom>
          <a:noFill/>
          <a:ln w="12700">
            <a:solidFill>
              <a:schemeClr val="tx1"/>
            </a:solidFill>
            <a:round/>
            <a:headEnd/>
            <a:tailEnd/>
          </a:ln>
        </p:spPr>
        <p:txBody>
          <a:bodyPr wrap="none" anchor="ctr"/>
          <a:lstStyle/>
          <a:p>
            <a:endParaRPr lang="en-US"/>
          </a:p>
        </p:txBody>
      </p:sp>
      <p:sp>
        <p:nvSpPr>
          <p:cNvPr id="40002" name="Line 66"/>
          <p:cNvSpPr>
            <a:spLocks noChangeShapeType="1"/>
          </p:cNvSpPr>
          <p:nvPr/>
        </p:nvSpPr>
        <p:spPr bwMode="auto">
          <a:xfrm>
            <a:off x="2292350" y="4800600"/>
            <a:ext cx="749300" cy="0"/>
          </a:xfrm>
          <a:prstGeom prst="line">
            <a:avLst/>
          </a:prstGeom>
          <a:noFill/>
          <a:ln w="12700">
            <a:solidFill>
              <a:schemeClr val="tx1"/>
            </a:solidFill>
            <a:round/>
            <a:headEnd/>
            <a:tailEnd/>
          </a:ln>
        </p:spPr>
        <p:txBody>
          <a:bodyPr wrap="none" anchor="ctr"/>
          <a:lstStyle/>
          <a:p>
            <a:endParaRPr lang="en-US"/>
          </a:p>
        </p:txBody>
      </p:sp>
      <p:sp>
        <p:nvSpPr>
          <p:cNvPr id="40003" name="Line 67"/>
          <p:cNvSpPr>
            <a:spLocks noChangeShapeType="1"/>
          </p:cNvSpPr>
          <p:nvPr/>
        </p:nvSpPr>
        <p:spPr bwMode="auto">
          <a:xfrm>
            <a:off x="3048000" y="4806950"/>
            <a:ext cx="0" cy="749300"/>
          </a:xfrm>
          <a:prstGeom prst="line">
            <a:avLst/>
          </a:prstGeom>
          <a:noFill/>
          <a:ln w="12700">
            <a:solidFill>
              <a:schemeClr val="tx1"/>
            </a:solidFill>
            <a:round/>
            <a:headEnd/>
            <a:tailEnd/>
          </a:ln>
        </p:spPr>
        <p:txBody>
          <a:bodyPr wrap="none" anchor="ctr"/>
          <a:lstStyle/>
          <a:p>
            <a:endParaRPr lang="en-US"/>
          </a:p>
        </p:txBody>
      </p:sp>
      <p:sp>
        <p:nvSpPr>
          <p:cNvPr id="40004" name="Line 68"/>
          <p:cNvSpPr>
            <a:spLocks noChangeShapeType="1"/>
          </p:cNvSpPr>
          <p:nvPr/>
        </p:nvSpPr>
        <p:spPr bwMode="auto">
          <a:xfrm>
            <a:off x="3048000" y="5568950"/>
            <a:ext cx="0" cy="596900"/>
          </a:xfrm>
          <a:prstGeom prst="line">
            <a:avLst/>
          </a:prstGeom>
          <a:noFill/>
          <a:ln w="12700">
            <a:solidFill>
              <a:schemeClr val="tx1"/>
            </a:solidFill>
            <a:round/>
            <a:headEnd/>
            <a:tailEnd/>
          </a:ln>
        </p:spPr>
        <p:txBody>
          <a:bodyPr wrap="none" anchor="ctr"/>
          <a:lstStyle/>
          <a:p>
            <a:endParaRPr lang="en-US"/>
          </a:p>
        </p:txBody>
      </p:sp>
      <p:sp>
        <p:nvSpPr>
          <p:cNvPr id="40005" name="Line 69"/>
          <p:cNvSpPr>
            <a:spLocks noChangeShapeType="1"/>
          </p:cNvSpPr>
          <p:nvPr/>
        </p:nvSpPr>
        <p:spPr bwMode="auto">
          <a:xfrm flipH="1">
            <a:off x="2203450" y="6172200"/>
            <a:ext cx="850900" cy="0"/>
          </a:xfrm>
          <a:prstGeom prst="line">
            <a:avLst/>
          </a:prstGeom>
          <a:noFill/>
          <a:ln w="12700">
            <a:solidFill>
              <a:schemeClr val="tx1"/>
            </a:solidFill>
            <a:round/>
            <a:headEnd/>
            <a:tailEnd/>
          </a:ln>
        </p:spPr>
        <p:txBody>
          <a:bodyPr wrap="none" anchor="ctr"/>
          <a:lstStyle/>
          <a:p>
            <a:endParaRPr lang="en-US"/>
          </a:p>
        </p:txBody>
      </p:sp>
      <p:sp>
        <p:nvSpPr>
          <p:cNvPr id="40006" name="Line 70"/>
          <p:cNvSpPr>
            <a:spLocks noChangeShapeType="1"/>
          </p:cNvSpPr>
          <p:nvPr/>
        </p:nvSpPr>
        <p:spPr bwMode="auto">
          <a:xfrm flipH="1">
            <a:off x="1289050" y="6172200"/>
            <a:ext cx="927100" cy="0"/>
          </a:xfrm>
          <a:prstGeom prst="line">
            <a:avLst/>
          </a:prstGeom>
          <a:noFill/>
          <a:ln w="12700">
            <a:solidFill>
              <a:schemeClr val="tx1"/>
            </a:solidFill>
            <a:round/>
            <a:headEnd/>
            <a:tailEnd/>
          </a:ln>
        </p:spPr>
        <p:txBody>
          <a:bodyPr wrap="none" anchor="ctr"/>
          <a:lstStyle/>
          <a:p>
            <a:endParaRPr lang="en-US"/>
          </a:p>
        </p:txBody>
      </p:sp>
      <p:sp>
        <p:nvSpPr>
          <p:cNvPr id="40007" name="Line 71"/>
          <p:cNvSpPr>
            <a:spLocks noChangeShapeType="1"/>
          </p:cNvSpPr>
          <p:nvPr/>
        </p:nvSpPr>
        <p:spPr bwMode="auto">
          <a:xfrm flipV="1">
            <a:off x="1295400" y="5556250"/>
            <a:ext cx="0" cy="622300"/>
          </a:xfrm>
          <a:prstGeom prst="line">
            <a:avLst/>
          </a:prstGeom>
          <a:noFill/>
          <a:ln w="12700">
            <a:solidFill>
              <a:schemeClr val="tx1"/>
            </a:solidFill>
            <a:round/>
            <a:headEnd/>
            <a:tailEnd/>
          </a:ln>
        </p:spPr>
        <p:txBody>
          <a:bodyPr wrap="none" anchor="ctr"/>
          <a:lstStyle/>
          <a:p>
            <a:endParaRPr lang="en-US"/>
          </a:p>
        </p:txBody>
      </p:sp>
      <p:sp>
        <p:nvSpPr>
          <p:cNvPr id="40008" name="Line 72"/>
          <p:cNvSpPr>
            <a:spLocks noChangeShapeType="1"/>
          </p:cNvSpPr>
          <p:nvPr/>
        </p:nvSpPr>
        <p:spPr bwMode="auto">
          <a:xfrm>
            <a:off x="1301750" y="5562600"/>
            <a:ext cx="825500" cy="0"/>
          </a:xfrm>
          <a:prstGeom prst="line">
            <a:avLst/>
          </a:prstGeom>
          <a:noFill/>
          <a:ln w="12700">
            <a:solidFill>
              <a:schemeClr val="tx1"/>
            </a:solidFill>
            <a:round/>
            <a:headEnd/>
            <a:tailEnd/>
          </a:ln>
        </p:spPr>
        <p:txBody>
          <a:bodyPr wrap="none" anchor="ctr"/>
          <a:lstStyle/>
          <a:p>
            <a:endParaRPr lang="en-US"/>
          </a:p>
        </p:txBody>
      </p:sp>
      <p:sp>
        <p:nvSpPr>
          <p:cNvPr id="40009" name="Line 73"/>
          <p:cNvSpPr>
            <a:spLocks noChangeShapeType="1"/>
          </p:cNvSpPr>
          <p:nvPr/>
        </p:nvSpPr>
        <p:spPr bwMode="auto">
          <a:xfrm>
            <a:off x="2139950" y="5562600"/>
            <a:ext cx="901700" cy="0"/>
          </a:xfrm>
          <a:prstGeom prst="line">
            <a:avLst/>
          </a:prstGeom>
          <a:noFill/>
          <a:ln w="12700">
            <a:solidFill>
              <a:schemeClr val="tx1"/>
            </a:solidFill>
            <a:round/>
            <a:headEnd/>
            <a:tailEnd/>
          </a:ln>
        </p:spPr>
        <p:txBody>
          <a:bodyPr wrap="none" anchor="ctr"/>
          <a:lstStyle/>
          <a:p>
            <a:endParaRPr lang="en-US"/>
          </a:p>
        </p:txBody>
      </p:sp>
      <p:sp>
        <p:nvSpPr>
          <p:cNvPr id="40010" name="Line 74"/>
          <p:cNvSpPr>
            <a:spLocks noChangeShapeType="1"/>
          </p:cNvSpPr>
          <p:nvPr/>
        </p:nvSpPr>
        <p:spPr bwMode="auto">
          <a:xfrm>
            <a:off x="1295400" y="4806950"/>
            <a:ext cx="0" cy="749300"/>
          </a:xfrm>
          <a:prstGeom prst="line">
            <a:avLst/>
          </a:prstGeom>
          <a:noFill/>
          <a:ln w="12700">
            <a:solidFill>
              <a:schemeClr val="tx1"/>
            </a:solidFill>
            <a:round/>
            <a:headEnd/>
            <a:tailEnd/>
          </a:ln>
        </p:spPr>
        <p:txBody>
          <a:bodyPr wrap="none" anchor="ctr"/>
          <a:lstStyle/>
          <a:p>
            <a:endParaRPr lang="en-US"/>
          </a:p>
        </p:txBody>
      </p:sp>
      <p:sp>
        <p:nvSpPr>
          <p:cNvPr id="40011" name="Freeform 75"/>
          <p:cNvSpPr>
            <a:spLocks/>
          </p:cNvSpPr>
          <p:nvPr/>
        </p:nvSpPr>
        <p:spPr bwMode="auto">
          <a:xfrm>
            <a:off x="935038" y="4800600"/>
            <a:ext cx="361950" cy="1379538"/>
          </a:xfrm>
          <a:custGeom>
            <a:avLst/>
            <a:gdLst>
              <a:gd name="T0" fmla="*/ 227 w 228"/>
              <a:gd name="T1" fmla="*/ 0 h 869"/>
              <a:gd name="T2" fmla="*/ 218 w 228"/>
              <a:gd name="T3" fmla="*/ 50 h 869"/>
              <a:gd name="T4" fmla="*/ 191 w 228"/>
              <a:gd name="T5" fmla="*/ 91 h 869"/>
              <a:gd name="T6" fmla="*/ 150 w 228"/>
              <a:gd name="T7" fmla="*/ 118 h 869"/>
              <a:gd name="T8" fmla="*/ 136 w 228"/>
              <a:gd name="T9" fmla="*/ 159 h 869"/>
              <a:gd name="T10" fmla="*/ 96 w 228"/>
              <a:gd name="T11" fmla="*/ 200 h 869"/>
              <a:gd name="T12" fmla="*/ 68 w 228"/>
              <a:gd name="T13" fmla="*/ 241 h 869"/>
              <a:gd name="T14" fmla="*/ 41 w 228"/>
              <a:gd name="T15" fmla="*/ 309 h 869"/>
              <a:gd name="T16" fmla="*/ 27 w 228"/>
              <a:gd name="T17" fmla="*/ 350 h 869"/>
              <a:gd name="T18" fmla="*/ 14 w 228"/>
              <a:gd name="T19" fmla="*/ 391 h 869"/>
              <a:gd name="T20" fmla="*/ 0 w 228"/>
              <a:gd name="T21" fmla="*/ 445 h 869"/>
              <a:gd name="T22" fmla="*/ 0 w 228"/>
              <a:gd name="T23" fmla="*/ 486 h 869"/>
              <a:gd name="T24" fmla="*/ 0 w 228"/>
              <a:gd name="T25" fmla="*/ 527 h 869"/>
              <a:gd name="T26" fmla="*/ 0 w 228"/>
              <a:gd name="T27" fmla="*/ 568 h 869"/>
              <a:gd name="T28" fmla="*/ 0 w 228"/>
              <a:gd name="T29" fmla="*/ 609 h 869"/>
              <a:gd name="T30" fmla="*/ 0 w 228"/>
              <a:gd name="T31" fmla="*/ 650 h 869"/>
              <a:gd name="T32" fmla="*/ 14 w 228"/>
              <a:gd name="T33" fmla="*/ 691 h 869"/>
              <a:gd name="T34" fmla="*/ 41 w 228"/>
              <a:gd name="T35" fmla="*/ 745 h 869"/>
              <a:gd name="T36" fmla="*/ 82 w 228"/>
              <a:gd name="T37" fmla="*/ 800 h 869"/>
              <a:gd name="T38" fmla="*/ 123 w 228"/>
              <a:gd name="T39" fmla="*/ 827 h 869"/>
              <a:gd name="T40" fmla="*/ 164 w 228"/>
              <a:gd name="T41" fmla="*/ 868 h 869"/>
              <a:gd name="T42" fmla="*/ 205 w 228"/>
              <a:gd name="T43" fmla="*/ 868 h 869"/>
              <a:gd name="T44" fmla="*/ 227 w 228"/>
              <a:gd name="T45" fmla="*/ 864 h 869"/>
              <a:gd name="T46" fmla="*/ 227 w 228"/>
              <a:gd name="T47" fmla="*/ 864 h 8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8"/>
              <a:gd name="T73" fmla="*/ 0 h 869"/>
              <a:gd name="T74" fmla="*/ 228 w 228"/>
              <a:gd name="T75" fmla="*/ 869 h 8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8" h="869">
                <a:moveTo>
                  <a:pt x="227" y="0"/>
                </a:moveTo>
                <a:lnTo>
                  <a:pt x="218" y="50"/>
                </a:lnTo>
                <a:lnTo>
                  <a:pt x="191" y="91"/>
                </a:lnTo>
                <a:lnTo>
                  <a:pt x="150" y="118"/>
                </a:lnTo>
                <a:lnTo>
                  <a:pt x="136" y="159"/>
                </a:lnTo>
                <a:lnTo>
                  <a:pt x="96" y="200"/>
                </a:lnTo>
                <a:lnTo>
                  <a:pt x="68" y="241"/>
                </a:lnTo>
                <a:lnTo>
                  <a:pt x="41" y="309"/>
                </a:lnTo>
                <a:lnTo>
                  <a:pt x="27" y="350"/>
                </a:lnTo>
                <a:lnTo>
                  <a:pt x="14" y="391"/>
                </a:lnTo>
                <a:lnTo>
                  <a:pt x="0" y="445"/>
                </a:lnTo>
                <a:lnTo>
                  <a:pt x="0" y="486"/>
                </a:lnTo>
                <a:lnTo>
                  <a:pt x="0" y="527"/>
                </a:lnTo>
                <a:lnTo>
                  <a:pt x="0" y="568"/>
                </a:lnTo>
                <a:lnTo>
                  <a:pt x="0" y="609"/>
                </a:lnTo>
                <a:lnTo>
                  <a:pt x="0" y="650"/>
                </a:lnTo>
                <a:lnTo>
                  <a:pt x="14" y="691"/>
                </a:lnTo>
                <a:lnTo>
                  <a:pt x="41" y="745"/>
                </a:lnTo>
                <a:lnTo>
                  <a:pt x="82" y="800"/>
                </a:lnTo>
                <a:lnTo>
                  <a:pt x="123" y="827"/>
                </a:lnTo>
                <a:lnTo>
                  <a:pt x="164" y="868"/>
                </a:lnTo>
                <a:lnTo>
                  <a:pt x="205" y="868"/>
                </a:lnTo>
                <a:lnTo>
                  <a:pt x="227" y="864"/>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40012" name="Freeform 76"/>
          <p:cNvSpPr>
            <a:spLocks/>
          </p:cNvSpPr>
          <p:nvPr/>
        </p:nvSpPr>
        <p:spPr bwMode="auto">
          <a:xfrm>
            <a:off x="2971800" y="4800600"/>
            <a:ext cx="692150" cy="1449388"/>
          </a:xfrm>
          <a:custGeom>
            <a:avLst/>
            <a:gdLst>
              <a:gd name="T0" fmla="*/ 96 w 436"/>
              <a:gd name="T1" fmla="*/ 0 h 913"/>
              <a:gd name="T2" fmla="*/ 190 w 436"/>
              <a:gd name="T3" fmla="*/ 9 h 913"/>
              <a:gd name="T4" fmla="*/ 299 w 436"/>
              <a:gd name="T5" fmla="*/ 36 h 913"/>
              <a:gd name="T6" fmla="*/ 381 w 436"/>
              <a:gd name="T7" fmla="*/ 145 h 913"/>
              <a:gd name="T8" fmla="*/ 408 w 436"/>
              <a:gd name="T9" fmla="*/ 227 h 913"/>
              <a:gd name="T10" fmla="*/ 435 w 436"/>
              <a:gd name="T11" fmla="*/ 309 h 913"/>
              <a:gd name="T12" fmla="*/ 435 w 436"/>
              <a:gd name="T13" fmla="*/ 363 h 913"/>
              <a:gd name="T14" fmla="*/ 435 w 436"/>
              <a:gd name="T15" fmla="*/ 418 h 913"/>
              <a:gd name="T16" fmla="*/ 435 w 436"/>
              <a:gd name="T17" fmla="*/ 513 h 913"/>
              <a:gd name="T18" fmla="*/ 422 w 436"/>
              <a:gd name="T19" fmla="*/ 622 h 913"/>
              <a:gd name="T20" fmla="*/ 408 w 436"/>
              <a:gd name="T21" fmla="*/ 663 h 913"/>
              <a:gd name="T22" fmla="*/ 367 w 436"/>
              <a:gd name="T23" fmla="*/ 704 h 913"/>
              <a:gd name="T24" fmla="*/ 326 w 436"/>
              <a:gd name="T25" fmla="*/ 745 h 913"/>
              <a:gd name="T26" fmla="*/ 272 w 436"/>
              <a:gd name="T27" fmla="*/ 786 h 913"/>
              <a:gd name="T28" fmla="*/ 217 w 436"/>
              <a:gd name="T29" fmla="*/ 813 h 913"/>
              <a:gd name="T30" fmla="*/ 163 w 436"/>
              <a:gd name="T31" fmla="*/ 841 h 913"/>
              <a:gd name="T32" fmla="*/ 108 w 436"/>
              <a:gd name="T33" fmla="*/ 881 h 913"/>
              <a:gd name="T34" fmla="*/ 67 w 436"/>
              <a:gd name="T35" fmla="*/ 909 h 913"/>
              <a:gd name="T36" fmla="*/ 0 w 436"/>
              <a:gd name="T37" fmla="*/ 912 h 913"/>
              <a:gd name="T38" fmla="*/ 0 w 436"/>
              <a:gd name="T39" fmla="*/ 912 h 9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6"/>
              <a:gd name="T61" fmla="*/ 0 h 913"/>
              <a:gd name="T62" fmla="*/ 436 w 436"/>
              <a:gd name="T63" fmla="*/ 913 h 9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6" h="913">
                <a:moveTo>
                  <a:pt x="96" y="0"/>
                </a:moveTo>
                <a:lnTo>
                  <a:pt x="190" y="9"/>
                </a:lnTo>
                <a:lnTo>
                  <a:pt x="299" y="36"/>
                </a:lnTo>
                <a:lnTo>
                  <a:pt x="381" y="145"/>
                </a:lnTo>
                <a:lnTo>
                  <a:pt x="408" y="227"/>
                </a:lnTo>
                <a:lnTo>
                  <a:pt x="435" y="309"/>
                </a:lnTo>
                <a:lnTo>
                  <a:pt x="435" y="363"/>
                </a:lnTo>
                <a:lnTo>
                  <a:pt x="435" y="418"/>
                </a:lnTo>
                <a:lnTo>
                  <a:pt x="435" y="513"/>
                </a:lnTo>
                <a:lnTo>
                  <a:pt x="422" y="622"/>
                </a:lnTo>
                <a:lnTo>
                  <a:pt x="408" y="663"/>
                </a:lnTo>
                <a:lnTo>
                  <a:pt x="367" y="704"/>
                </a:lnTo>
                <a:lnTo>
                  <a:pt x="326" y="745"/>
                </a:lnTo>
                <a:lnTo>
                  <a:pt x="272" y="786"/>
                </a:lnTo>
                <a:lnTo>
                  <a:pt x="217" y="813"/>
                </a:lnTo>
                <a:lnTo>
                  <a:pt x="163" y="841"/>
                </a:lnTo>
                <a:lnTo>
                  <a:pt x="108" y="881"/>
                </a:lnTo>
                <a:lnTo>
                  <a:pt x="67" y="909"/>
                </a:lnTo>
                <a:lnTo>
                  <a:pt x="0" y="91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40013" name="Rectangle 77"/>
          <p:cNvSpPr>
            <a:spLocks noChangeArrowheads="1"/>
          </p:cNvSpPr>
          <p:nvPr/>
        </p:nvSpPr>
        <p:spPr bwMode="auto">
          <a:xfrm>
            <a:off x="1357313" y="44053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40014" name="Rectangle 78"/>
          <p:cNvSpPr>
            <a:spLocks noChangeArrowheads="1"/>
          </p:cNvSpPr>
          <p:nvPr/>
        </p:nvSpPr>
        <p:spPr bwMode="auto">
          <a:xfrm>
            <a:off x="2043113" y="44053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40015" name="Rectangle 79"/>
          <p:cNvSpPr>
            <a:spLocks noChangeArrowheads="1"/>
          </p:cNvSpPr>
          <p:nvPr/>
        </p:nvSpPr>
        <p:spPr bwMode="auto">
          <a:xfrm>
            <a:off x="2957513" y="43291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40016" name="Rectangle 80"/>
          <p:cNvSpPr>
            <a:spLocks noChangeArrowheads="1"/>
          </p:cNvSpPr>
          <p:nvPr/>
        </p:nvSpPr>
        <p:spPr bwMode="auto">
          <a:xfrm>
            <a:off x="1281113" y="51673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40017" name="Rectangle 81"/>
          <p:cNvSpPr>
            <a:spLocks noChangeArrowheads="1"/>
          </p:cNvSpPr>
          <p:nvPr/>
        </p:nvSpPr>
        <p:spPr bwMode="auto">
          <a:xfrm>
            <a:off x="2043113" y="50911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40018" name="Rectangle 82"/>
          <p:cNvSpPr>
            <a:spLocks noChangeArrowheads="1"/>
          </p:cNvSpPr>
          <p:nvPr/>
        </p:nvSpPr>
        <p:spPr bwMode="auto">
          <a:xfrm>
            <a:off x="3109913" y="5167313"/>
            <a:ext cx="265112" cy="454025"/>
          </a:xfrm>
          <a:prstGeom prst="rect">
            <a:avLst/>
          </a:prstGeom>
          <a:noFill/>
          <a:ln w="12700">
            <a:noFill/>
            <a:miter lim="800000"/>
            <a:headEnd/>
            <a:tailEnd/>
          </a:ln>
        </p:spPr>
        <p:txBody>
          <a:bodyPr wrap="none" lIns="90488" tIns="44450" rIns="90488" bIns="44450">
            <a:spAutoFit/>
          </a:bodyPr>
          <a:lstStyle/>
          <a:p>
            <a:r>
              <a:rPr lang="en-US" altLang="zh-TW" i="1"/>
              <a:t>f</a:t>
            </a:r>
          </a:p>
        </p:txBody>
      </p:sp>
      <p:sp>
        <p:nvSpPr>
          <p:cNvPr id="40019" name="Rectangle 83"/>
          <p:cNvSpPr>
            <a:spLocks noChangeArrowheads="1"/>
          </p:cNvSpPr>
          <p:nvPr/>
        </p:nvSpPr>
        <p:spPr bwMode="auto">
          <a:xfrm>
            <a:off x="1357313" y="5853113"/>
            <a:ext cx="333375" cy="454025"/>
          </a:xfrm>
          <a:prstGeom prst="rect">
            <a:avLst/>
          </a:prstGeom>
          <a:noFill/>
          <a:ln w="12700">
            <a:noFill/>
            <a:miter lim="800000"/>
            <a:headEnd/>
            <a:tailEnd/>
          </a:ln>
        </p:spPr>
        <p:txBody>
          <a:bodyPr wrap="none" lIns="90488" tIns="44450" rIns="90488" bIns="44450">
            <a:spAutoFit/>
          </a:bodyPr>
          <a:lstStyle/>
          <a:p>
            <a:r>
              <a:rPr lang="en-US" altLang="zh-TW" i="1"/>
              <a:t>g</a:t>
            </a:r>
          </a:p>
        </p:txBody>
      </p:sp>
      <p:sp>
        <p:nvSpPr>
          <p:cNvPr id="40020" name="Rectangle 84"/>
          <p:cNvSpPr>
            <a:spLocks noChangeArrowheads="1"/>
          </p:cNvSpPr>
          <p:nvPr/>
        </p:nvSpPr>
        <p:spPr bwMode="auto">
          <a:xfrm>
            <a:off x="2119313" y="5776913"/>
            <a:ext cx="333375" cy="454025"/>
          </a:xfrm>
          <a:prstGeom prst="rect">
            <a:avLst/>
          </a:prstGeom>
          <a:noFill/>
          <a:ln w="12700">
            <a:noFill/>
            <a:miter lim="800000"/>
            <a:headEnd/>
            <a:tailEnd/>
          </a:ln>
        </p:spPr>
        <p:txBody>
          <a:bodyPr wrap="none" lIns="90488" tIns="44450" rIns="90488" bIns="44450">
            <a:spAutoFit/>
          </a:bodyPr>
          <a:lstStyle/>
          <a:p>
            <a:r>
              <a:rPr lang="en-US" altLang="zh-TW" i="1"/>
              <a:t>h</a:t>
            </a:r>
          </a:p>
        </p:txBody>
      </p:sp>
      <p:sp>
        <p:nvSpPr>
          <p:cNvPr id="40021" name="Rectangle 85"/>
          <p:cNvSpPr>
            <a:spLocks noChangeArrowheads="1"/>
          </p:cNvSpPr>
          <p:nvPr/>
        </p:nvSpPr>
        <p:spPr bwMode="auto">
          <a:xfrm>
            <a:off x="3109913" y="6157913"/>
            <a:ext cx="265112" cy="454025"/>
          </a:xfrm>
          <a:prstGeom prst="rect">
            <a:avLst/>
          </a:prstGeom>
          <a:noFill/>
          <a:ln w="12700">
            <a:noFill/>
            <a:miter lim="800000"/>
            <a:headEnd/>
            <a:tailEnd/>
          </a:ln>
        </p:spPr>
        <p:txBody>
          <a:bodyPr wrap="none" lIns="90488" tIns="44450" rIns="90488" bIns="44450">
            <a:spAutoFit/>
          </a:bodyPr>
          <a:lstStyle/>
          <a:p>
            <a:r>
              <a:rPr lang="en-US" altLang="zh-TW" i="1"/>
              <a:t>i</a:t>
            </a:r>
          </a:p>
        </p:txBody>
      </p:sp>
      <p:sp>
        <p:nvSpPr>
          <p:cNvPr id="40022" name="Rectangle 86"/>
          <p:cNvSpPr>
            <a:spLocks noChangeArrowheads="1"/>
          </p:cNvSpPr>
          <p:nvPr/>
        </p:nvSpPr>
        <p:spPr bwMode="auto">
          <a:xfrm>
            <a:off x="4100513" y="4557713"/>
            <a:ext cx="4205287" cy="819150"/>
          </a:xfrm>
          <a:prstGeom prst="rect">
            <a:avLst/>
          </a:prstGeom>
          <a:noFill/>
          <a:ln w="12700">
            <a:noFill/>
            <a:miter lim="800000"/>
            <a:headEnd/>
            <a:tailEnd/>
          </a:ln>
        </p:spPr>
        <p:txBody>
          <a:bodyPr wrap="none" lIns="90488" tIns="44450" rIns="90488" bIns="44450">
            <a:spAutoFit/>
          </a:bodyPr>
          <a:lstStyle/>
          <a:p>
            <a:r>
              <a:rPr lang="en-US" altLang="zh-TW"/>
              <a:t>There is a Hamilton path, but no </a:t>
            </a:r>
          </a:p>
          <a:p>
            <a:r>
              <a:rPr lang="en-US" altLang="zh-TW"/>
              <a:t>Hamilton cycle.</a:t>
            </a:r>
          </a:p>
        </p:txBody>
      </p:sp>
      <p:sp>
        <p:nvSpPr>
          <p:cNvPr id="40023" name="Rectangle 87"/>
          <p:cNvSpPr>
            <a:spLocks noChangeArrowheads="1"/>
          </p:cNvSpPr>
          <p:nvPr/>
        </p:nvSpPr>
        <p:spPr bwMode="auto">
          <a:xfrm>
            <a:off x="3871913" y="3795713"/>
            <a:ext cx="3430587" cy="454025"/>
          </a:xfrm>
          <a:prstGeom prst="rect">
            <a:avLst/>
          </a:prstGeom>
          <a:noFill/>
          <a:ln w="12700">
            <a:noFill/>
            <a:miter lim="800000"/>
            <a:headEnd/>
            <a:tailEnd/>
          </a:ln>
        </p:spPr>
        <p:txBody>
          <a:bodyPr wrap="none" lIns="90488" tIns="44450" rIns="90488" bIns="44450">
            <a:spAutoFit/>
          </a:bodyPr>
          <a:lstStyle/>
          <a:p>
            <a:r>
              <a:rPr lang="en-US" altLang="zh-TW" b="1"/>
              <a:t>an NP-complete problem</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214313" y="8239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40964" name="Rectangle 4"/>
          <p:cNvSpPr>
            <a:spLocks noChangeArrowheads="1"/>
          </p:cNvSpPr>
          <p:nvPr/>
        </p:nvSpPr>
        <p:spPr bwMode="auto">
          <a:xfrm>
            <a:off x="442913" y="1357313"/>
            <a:ext cx="1357312" cy="454025"/>
          </a:xfrm>
          <a:prstGeom prst="rect">
            <a:avLst/>
          </a:prstGeom>
          <a:noFill/>
          <a:ln w="12700">
            <a:noFill/>
            <a:miter lim="800000"/>
            <a:headEnd/>
            <a:tailEnd/>
          </a:ln>
        </p:spPr>
        <p:txBody>
          <a:bodyPr wrap="none" lIns="90488" tIns="44450" rIns="90488" bIns="44450">
            <a:spAutoFit/>
          </a:bodyPr>
          <a:lstStyle/>
          <a:p>
            <a:r>
              <a:rPr lang="en-US" altLang="zh-TW"/>
              <a:t>Ex. 11.25</a:t>
            </a:r>
          </a:p>
        </p:txBody>
      </p:sp>
      <p:sp>
        <p:nvSpPr>
          <p:cNvPr id="40965" name="Oval 5"/>
          <p:cNvSpPr>
            <a:spLocks noChangeArrowheads="1"/>
          </p:cNvSpPr>
          <p:nvPr/>
        </p:nvSpPr>
        <p:spPr bwMode="auto">
          <a:xfrm>
            <a:off x="1225550" y="2063750"/>
            <a:ext cx="1816100" cy="1816100"/>
          </a:xfrm>
          <a:prstGeom prst="ellipse">
            <a:avLst/>
          </a:prstGeom>
          <a:noFill/>
          <a:ln w="12700">
            <a:solidFill>
              <a:schemeClr val="tx1"/>
            </a:solidFill>
            <a:round/>
            <a:headEnd/>
            <a:tailEnd/>
          </a:ln>
        </p:spPr>
        <p:txBody>
          <a:bodyPr wrap="none" anchor="ctr"/>
          <a:lstStyle/>
          <a:p>
            <a:endParaRPr lang="en-US"/>
          </a:p>
        </p:txBody>
      </p:sp>
      <p:sp>
        <p:nvSpPr>
          <p:cNvPr id="40966" name="AutoShape 6"/>
          <p:cNvSpPr>
            <a:spLocks noChangeArrowheads="1"/>
          </p:cNvSpPr>
          <p:nvPr/>
        </p:nvSpPr>
        <p:spPr bwMode="auto">
          <a:xfrm>
            <a:off x="1454150" y="2063750"/>
            <a:ext cx="1358900" cy="1435100"/>
          </a:xfrm>
          <a:prstGeom prst="triangle">
            <a:avLst>
              <a:gd name="adj" fmla="val 49995"/>
            </a:avLst>
          </a:prstGeom>
          <a:noFill/>
          <a:ln w="12700">
            <a:solidFill>
              <a:schemeClr val="tx1"/>
            </a:solidFill>
            <a:miter lim="800000"/>
            <a:headEnd/>
            <a:tailEnd/>
          </a:ln>
        </p:spPr>
        <p:txBody>
          <a:bodyPr wrap="none" anchor="ctr"/>
          <a:lstStyle/>
          <a:p>
            <a:endParaRPr lang="en-US"/>
          </a:p>
        </p:txBody>
      </p:sp>
      <p:sp>
        <p:nvSpPr>
          <p:cNvPr id="40967" name="Oval 7"/>
          <p:cNvSpPr>
            <a:spLocks noChangeArrowheads="1"/>
          </p:cNvSpPr>
          <p:nvPr/>
        </p:nvSpPr>
        <p:spPr bwMode="auto">
          <a:xfrm>
            <a:off x="2063750" y="1987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68" name="Oval 8"/>
          <p:cNvSpPr>
            <a:spLocks noChangeArrowheads="1"/>
          </p:cNvSpPr>
          <p:nvPr/>
        </p:nvSpPr>
        <p:spPr bwMode="auto">
          <a:xfrm>
            <a:off x="1377950" y="3435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69" name="Oval 9"/>
          <p:cNvSpPr>
            <a:spLocks noChangeArrowheads="1"/>
          </p:cNvSpPr>
          <p:nvPr/>
        </p:nvSpPr>
        <p:spPr bwMode="auto">
          <a:xfrm>
            <a:off x="2749550" y="3435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0" name="Oval 10"/>
          <p:cNvSpPr>
            <a:spLocks noChangeArrowheads="1"/>
          </p:cNvSpPr>
          <p:nvPr/>
        </p:nvSpPr>
        <p:spPr bwMode="auto">
          <a:xfrm>
            <a:off x="2063750" y="3435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1" name="Oval 11"/>
          <p:cNvSpPr>
            <a:spLocks noChangeArrowheads="1"/>
          </p:cNvSpPr>
          <p:nvPr/>
        </p:nvSpPr>
        <p:spPr bwMode="auto">
          <a:xfrm>
            <a:off x="2063750" y="2901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2" name="Oval 12"/>
          <p:cNvSpPr>
            <a:spLocks noChangeArrowheads="1"/>
          </p:cNvSpPr>
          <p:nvPr/>
        </p:nvSpPr>
        <p:spPr bwMode="auto">
          <a:xfrm>
            <a:off x="2063750" y="3816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3" name="Oval 13"/>
          <p:cNvSpPr>
            <a:spLocks noChangeArrowheads="1"/>
          </p:cNvSpPr>
          <p:nvPr/>
        </p:nvSpPr>
        <p:spPr bwMode="auto">
          <a:xfrm>
            <a:off x="1225550" y="2520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4" name="Oval 14"/>
          <p:cNvSpPr>
            <a:spLocks noChangeArrowheads="1"/>
          </p:cNvSpPr>
          <p:nvPr/>
        </p:nvSpPr>
        <p:spPr bwMode="auto">
          <a:xfrm>
            <a:off x="2901950" y="2520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5" name="Oval 15"/>
          <p:cNvSpPr>
            <a:spLocks noChangeArrowheads="1"/>
          </p:cNvSpPr>
          <p:nvPr/>
        </p:nvSpPr>
        <p:spPr bwMode="auto">
          <a:xfrm>
            <a:off x="2444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6" name="Oval 16"/>
          <p:cNvSpPr>
            <a:spLocks noChangeArrowheads="1"/>
          </p:cNvSpPr>
          <p:nvPr/>
        </p:nvSpPr>
        <p:spPr bwMode="auto">
          <a:xfrm>
            <a:off x="1682750" y="2749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977" name="Line 17"/>
          <p:cNvSpPr>
            <a:spLocks noChangeShapeType="1"/>
          </p:cNvSpPr>
          <p:nvPr/>
        </p:nvSpPr>
        <p:spPr bwMode="auto">
          <a:xfrm>
            <a:off x="1758950" y="2825750"/>
            <a:ext cx="368300" cy="139700"/>
          </a:xfrm>
          <a:prstGeom prst="line">
            <a:avLst/>
          </a:prstGeom>
          <a:noFill/>
          <a:ln w="12700">
            <a:solidFill>
              <a:schemeClr val="tx1"/>
            </a:solidFill>
            <a:round/>
            <a:headEnd/>
            <a:tailEnd/>
          </a:ln>
        </p:spPr>
        <p:txBody>
          <a:bodyPr wrap="none" anchor="ctr"/>
          <a:lstStyle/>
          <a:p>
            <a:endParaRPr lang="en-US"/>
          </a:p>
        </p:txBody>
      </p:sp>
      <p:sp>
        <p:nvSpPr>
          <p:cNvPr id="40978" name="Line 18"/>
          <p:cNvSpPr>
            <a:spLocks noChangeShapeType="1"/>
          </p:cNvSpPr>
          <p:nvPr/>
        </p:nvSpPr>
        <p:spPr bwMode="auto">
          <a:xfrm flipV="1">
            <a:off x="2139950" y="2813050"/>
            <a:ext cx="368300" cy="165100"/>
          </a:xfrm>
          <a:prstGeom prst="line">
            <a:avLst/>
          </a:prstGeom>
          <a:noFill/>
          <a:ln w="12700">
            <a:solidFill>
              <a:schemeClr val="tx1"/>
            </a:solidFill>
            <a:round/>
            <a:headEnd/>
            <a:tailEnd/>
          </a:ln>
        </p:spPr>
        <p:txBody>
          <a:bodyPr wrap="none" anchor="ctr"/>
          <a:lstStyle/>
          <a:p>
            <a:endParaRPr lang="en-US"/>
          </a:p>
        </p:txBody>
      </p:sp>
      <p:sp>
        <p:nvSpPr>
          <p:cNvPr id="40979" name="Line 19"/>
          <p:cNvSpPr>
            <a:spLocks noChangeShapeType="1"/>
          </p:cNvSpPr>
          <p:nvPr/>
        </p:nvSpPr>
        <p:spPr bwMode="auto">
          <a:xfrm>
            <a:off x="2133600" y="2978150"/>
            <a:ext cx="0" cy="520700"/>
          </a:xfrm>
          <a:prstGeom prst="line">
            <a:avLst/>
          </a:prstGeom>
          <a:noFill/>
          <a:ln w="12700">
            <a:solidFill>
              <a:schemeClr val="tx1"/>
            </a:solidFill>
            <a:round/>
            <a:headEnd/>
            <a:tailEnd/>
          </a:ln>
        </p:spPr>
        <p:txBody>
          <a:bodyPr wrap="none" anchor="ctr"/>
          <a:lstStyle/>
          <a:p>
            <a:endParaRPr lang="en-US"/>
          </a:p>
        </p:txBody>
      </p:sp>
      <p:sp>
        <p:nvSpPr>
          <p:cNvPr id="40980" name="Rectangle 20"/>
          <p:cNvSpPr>
            <a:spLocks noChangeArrowheads="1"/>
          </p:cNvSpPr>
          <p:nvPr/>
        </p:nvSpPr>
        <p:spPr bwMode="auto">
          <a:xfrm>
            <a:off x="1890713" y="15859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40981" name="Rectangle 21"/>
          <p:cNvSpPr>
            <a:spLocks noChangeArrowheads="1"/>
          </p:cNvSpPr>
          <p:nvPr/>
        </p:nvSpPr>
        <p:spPr bwMode="auto">
          <a:xfrm>
            <a:off x="3109913" y="23479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82" name="Rectangle 22"/>
          <p:cNvSpPr>
            <a:spLocks noChangeArrowheads="1"/>
          </p:cNvSpPr>
          <p:nvPr/>
        </p:nvSpPr>
        <p:spPr bwMode="auto">
          <a:xfrm>
            <a:off x="823913" y="23479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83" name="Rectangle 23"/>
          <p:cNvSpPr>
            <a:spLocks noChangeArrowheads="1"/>
          </p:cNvSpPr>
          <p:nvPr/>
        </p:nvSpPr>
        <p:spPr bwMode="auto">
          <a:xfrm>
            <a:off x="1509713" y="24241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84" name="Rectangle 24"/>
          <p:cNvSpPr>
            <a:spLocks noChangeArrowheads="1"/>
          </p:cNvSpPr>
          <p:nvPr/>
        </p:nvSpPr>
        <p:spPr bwMode="auto">
          <a:xfrm>
            <a:off x="2500313" y="25003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85" name="Rectangle 25"/>
          <p:cNvSpPr>
            <a:spLocks noChangeArrowheads="1"/>
          </p:cNvSpPr>
          <p:nvPr/>
        </p:nvSpPr>
        <p:spPr bwMode="auto">
          <a:xfrm>
            <a:off x="1052513" y="34909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40986" name="Rectangle 26"/>
          <p:cNvSpPr>
            <a:spLocks noChangeArrowheads="1"/>
          </p:cNvSpPr>
          <p:nvPr/>
        </p:nvSpPr>
        <p:spPr bwMode="auto">
          <a:xfrm>
            <a:off x="2957513" y="34909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40987" name="Rectangle 27"/>
          <p:cNvSpPr>
            <a:spLocks noChangeArrowheads="1"/>
          </p:cNvSpPr>
          <p:nvPr/>
        </p:nvSpPr>
        <p:spPr bwMode="auto">
          <a:xfrm>
            <a:off x="1966913" y="25003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40988" name="Rectangle 28"/>
          <p:cNvSpPr>
            <a:spLocks noChangeArrowheads="1"/>
          </p:cNvSpPr>
          <p:nvPr/>
        </p:nvSpPr>
        <p:spPr bwMode="auto">
          <a:xfrm>
            <a:off x="2195513" y="31099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89" name="Rectangle 29"/>
          <p:cNvSpPr>
            <a:spLocks noChangeArrowheads="1"/>
          </p:cNvSpPr>
          <p:nvPr/>
        </p:nvSpPr>
        <p:spPr bwMode="auto">
          <a:xfrm>
            <a:off x="2043113" y="39481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40990" name="Rectangle 30"/>
          <p:cNvSpPr>
            <a:spLocks noChangeArrowheads="1"/>
          </p:cNvSpPr>
          <p:nvPr/>
        </p:nvSpPr>
        <p:spPr bwMode="auto">
          <a:xfrm>
            <a:off x="2500313" y="1509713"/>
            <a:ext cx="3028950" cy="454025"/>
          </a:xfrm>
          <a:prstGeom prst="rect">
            <a:avLst/>
          </a:prstGeom>
          <a:noFill/>
          <a:ln w="12700">
            <a:noFill/>
            <a:miter lim="800000"/>
            <a:headEnd/>
            <a:tailEnd/>
          </a:ln>
        </p:spPr>
        <p:txBody>
          <a:bodyPr wrap="none" lIns="90488" tIns="44450" rIns="90488" bIns="44450">
            <a:spAutoFit/>
          </a:bodyPr>
          <a:lstStyle/>
          <a:p>
            <a:r>
              <a:rPr lang="en-US" altLang="zh-TW"/>
              <a:t>start labeling from here</a:t>
            </a:r>
          </a:p>
        </p:txBody>
      </p:sp>
      <p:sp>
        <p:nvSpPr>
          <p:cNvPr id="40991" name="Line 31"/>
          <p:cNvSpPr>
            <a:spLocks noChangeShapeType="1"/>
          </p:cNvSpPr>
          <p:nvPr/>
        </p:nvSpPr>
        <p:spPr bwMode="auto">
          <a:xfrm flipH="1">
            <a:off x="2203450" y="1758950"/>
            <a:ext cx="393700" cy="215900"/>
          </a:xfrm>
          <a:prstGeom prst="line">
            <a:avLst/>
          </a:prstGeom>
          <a:noFill/>
          <a:ln w="12700">
            <a:solidFill>
              <a:schemeClr val="tx1"/>
            </a:solidFill>
            <a:round/>
            <a:headEnd/>
            <a:tailEnd type="triangle" w="med" len="med"/>
          </a:ln>
        </p:spPr>
        <p:txBody>
          <a:bodyPr wrap="none" anchor="ctr"/>
          <a:lstStyle/>
          <a:p>
            <a:endParaRPr lang="en-US"/>
          </a:p>
        </p:txBody>
      </p:sp>
      <p:sp>
        <p:nvSpPr>
          <p:cNvPr id="40992" name="Rectangle 32"/>
          <p:cNvSpPr>
            <a:spLocks noChangeArrowheads="1"/>
          </p:cNvSpPr>
          <p:nvPr/>
        </p:nvSpPr>
        <p:spPr bwMode="auto">
          <a:xfrm>
            <a:off x="3567113" y="2043113"/>
            <a:ext cx="5056187" cy="1184275"/>
          </a:xfrm>
          <a:prstGeom prst="rect">
            <a:avLst/>
          </a:prstGeom>
          <a:noFill/>
          <a:ln w="12700">
            <a:noFill/>
            <a:miter lim="800000"/>
            <a:headEnd/>
            <a:tailEnd/>
          </a:ln>
        </p:spPr>
        <p:txBody>
          <a:bodyPr wrap="none" lIns="90488" tIns="44450" rIns="90488" bIns="44450">
            <a:spAutoFit/>
          </a:bodyPr>
          <a:lstStyle/>
          <a:p>
            <a:r>
              <a:rPr lang="en-US" altLang="zh-TW"/>
              <a:t>4</a:t>
            </a:r>
            <a:r>
              <a:rPr lang="en-US" altLang="zh-TW" i="1"/>
              <a:t>x</a:t>
            </a:r>
            <a:r>
              <a:rPr lang="en-US" altLang="zh-TW"/>
              <a:t>'s and 6</a:t>
            </a:r>
            <a:r>
              <a:rPr lang="en-US" altLang="zh-TW" i="1"/>
              <a:t>y</a:t>
            </a:r>
            <a:r>
              <a:rPr lang="en-US" altLang="zh-TW"/>
              <a:t>'s, since </a:t>
            </a:r>
            <a:r>
              <a:rPr lang="en-US" altLang="zh-TW" i="1"/>
              <a:t>x</a:t>
            </a:r>
            <a:r>
              <a:rPr lang="en-US" altLang="zh-TW"/>
              <a:t> and </a:t>
            </a:r>
            <a:r>
              <a:rPr lang="en-US" altLang="zh-TW" i="1"/>
              <a:t>y</a:t>
            </a:r>
            <a:r>
              <a:rPr lang="en-US" altLang="zh-TW"/>
              <a:t> must</a:t>
            </a:r>
          </a:p>
          <a:p>
            <a:r>
              <a:rPr lang="en-US" altLang="zh-TW"/>
              <a:t>interleave in a Hamilton path (or cycle),</a:t>
            </a:r>
          </a:p>
          <a:p>
            <a:r>
              <a:rPr lang="en-US" altLang="zh-TW"/>
              <a:t>the graph is not Hamiltonian</a:t>
            </a:r>
          </a:p>
        </p:txBody>
      </p:sp>
      <p:sp>
        <p:nvSpPr>
          <p:cNvPr id="40993" name="Rectangle 33"/>
          <p:cNvSpPr>
            <a:spLocks noChangeArrowheads="1"/>
          </p:cNvSpPr>
          <p:nvPr/>
        </p:nvSpPr>
        <p:spPr bwMode="auto">
          <a:xfrm>
            <a:off x="747713" y="4481513"/>
            <a:ext cx="5568950" cy="454025"/>
          </a:xfrm>
          <a:prstGeom prst="rect">
            <a:avLst/>
          </a:prstGeom>
          <a:noFill/>
          <a:ln w="12700">
            <a:noFill/>
            <a:miter lim="800000"/>
            <a:headEnd/>
            <a:tailEnd/>
          </a:ln>
        </p:spPr>
        <p:txBody>
          <a:bodyPr wrap="none" lIns="90488" tIns="44450" rIns="90488" bIns="44450">
            <a:spAutoFit/>
          </a:bodyPr>
          <a:lstStyle/>
          <a:p>
            <a:r>
              <a:rPr lang="en-US" altLang="zh-TW"/>
              <a:t>The method works only for bipartite graphs.</a:t>
            </a:r>
          </a:p>
        </p:txBody>
      </p:sp>
      <p:sp>
        <p:nvSpPr>
          <p:cNvPr id="40994" name="Rectangle 34"/>
          <p:cNvSpPr>
            <a:spLocks noChangeArrowheads="1"/>
          </p:cNvSpPr>
          <p:nvPr/>
        </p:nvSpPr>
        <p:spPr bwMode="auto">
          <a:xfrm>
            <a:off x="747713" y="5091113"/>
            <a:ext cx="8008937" cy="819150"/>
          </a:xfrm>
          <a:prstGeom prst="rect">
            <a:avLst/>
          </a:prstGeom>
          <a:noFill/>
          <a:ln w="12700">
            <a:noFill/>
            <a:miter lim="800000"/>
            <a:headEnd/>
            <a:tailEnd/>
          </a:ln>
        </p:spPr>
        <p:txBody>
          <a:bodyPr wrap="none" lIns="90488" tIns="44450" rIns="90488" bIns="44450">
            <a:spAutoFit/>
          </a:bodyPr>
          <a:lstStyle/>
          <a:p>
            <a:r>
              <a:rPr lang="en-US" altLang="zh-TW"/>
              <a:t>The Hamilton path problem is still NP-complete when restricted</a:t>
            </a:r>
          </a:p>
          <a:p>
            <a:r>
              <a:rPr lang="en-US" altLang="zh-TW"/>
              <a:t>to bipartite graphs.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214313" y="8239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41988" name="Rectangle 4"/>
          <p:cNvSpPr>
            <a:spLocks noChangeArrowheads="1"/>
          </p:cNvSpPr>
          <p:nvPr/>
        </p:nvSpPr>
        <p:spPr bwMode="auto">
          <a:xfrm>
            <a:off x="366713" y="1433513"/>
            <a:ext cx="8188325" cy="819150"/>
          </a:xfrm>
          <a:prstGeom prst="rect">
            <a:avLst/>
          </a:prstGeom>
          <a:noFill/>
          <a:ln w="12700">
            <a:noFill/>
            <a:miter lim="800000"/>
            <a:headEnd/>
            <a:tailEnd/>
          </a:ln>
        </p:spPr>
        <p:txBody>
          <a:bodyPr wrap="none" lIns="90488" tIns="44450" rIns="90488" bIns="44450">
            <a:spAutoFit/>
          </a:bodyPr>
          <a:lstStyle/>
          <a:p>
            <a:r>
              <a:rPr lang="en-US" altLang="zh-TW"/>
              <a:t>Ex. 11.26 17 students sit at a circular table, how many sittings are</a:t>
            </a:r>
          </a:p>
          <a:p>
            <a:r>
              <a:rPr lang="en-US" altLang="zh-TW"/>
              <a:t>there such that one has two different neighbors each time?</a:t>
            </a:r>
          </a:p>
        </p:txBody>
      </p:sp>
      <p:sp>
        <p:nvSpPr>
          <p:cNvPr id="41989" name="Rectangle 5"/>
          <p:cNvSpPr>
            <a:spLocks noChangeArrowheads="1"/>
          </p:cNvSpPr>
          <p:nvPr/>
        </p:nvSpPr>
        <p:spPr bwMode="auto">
          <a:xfrm>
            <a:off x="671513" y="2271713"/>
            <a:ext cx="7800975" cy="1184275"/>
          </a:xfrm>
          <a:prstGeom prst="rect">
            <a:avLst/>
          </a:prstGeom>
          <a:noFill/>
          <a:ln w="12700">
            <a:noFill/>
            <a:miter lim="800000"/>
            <a:headEnd/>
            <a:tailEnd/>
          </a:ln>
        </p:spPr>
        <p:txBody>
          <a:bodyPr wrap="none" lIns="90488" tIns="44450" rIns="90488" bIns="44450">
            <a:spAutoFit/>
          </a:bodyPr>
          <a:lstStyle/>
          <a:p>
            <a:r>
              <a:rPr lang="en-US" altLang="zh-TW"/>
              <a:t>Consider </a:t>
            </a:r>
            <a:r>
              <a:rPr lang="en-US" altLang="zh-TW" i="1"/>
              <a:t>K</a:t>
            </a:r>
            <a:r>
              <a:rPr lang="en-US" altLang="zh-TW" baseline="-25000"/>
              <a:t>17</a:t>
            </a:r>
            <a:r>
              <a:rPr lang="en-US" altLang="zh-TW"/>
              <a:t>, a Hamilton cycle in </a:t>
            </a:r>
            <a:r>
              <a:rPr lang="en-US" altLang="zh-TW" i="1"/>
              <a:t>K</a:t>
            </a:r>
            <a:r>
              <a:rPr lang="en-US" altLang="zh-TW" baseline="-25000"/>
              <a:t>17</a:t>
            </a:r>
            <a:r>
              <a:rPr lang="en-US" altLang="zh-TW"/>
              <a:t> corresponds to a seating</a:t>
            </a:r>
          </a:p>
          <a:p>
            <a:r>
              <a:rPr lang="en-US" altLang="zh-TW"/>
              <a:t>arrangements. Each cycle has 17 edges, so we can have </a:t>
            </a:r>
          </a:p>
          <a:p>
            <a:r>
              <a:rPr lang="en-US" altLang="zh-TW"/>
              <a:t>(1/17)17(17-1)/2=8 different sittings.</a:t>
            </a:r>
          </a:p>
        </p:txBody>
      </p:sp>
      <p:sp>
        <p:nvSpPr>
          <p:cNvPr id="41990" name="Oval 6"/>
          <p:cNvSpPr>
            <a:spLocks noChangeArrowheads="1"/>
          </p:cNvSpPr>
          <p:nvPr/>
        </p:nvSpPr>
        <p:spPr bwMode="auto">
          <a:xfrm>
            <a:off x="463550" y="3587750"/>
            <a:ext cx="2044700" cy="2044700"/>
          </a:xfrm>
          <a:prstGeom prst="ellipse">
            <a:avLst/>
          </a:prstGeom>
          <a:noFill/>
          <a:ln w="12700">
            <a:solidFill>
              <a:schemeClr val="tx1"/>
            </a:solidFill>
            <a:round/>
            <a:headEnd/>
            <a:tailEnd/>
          </a:ln>
        </p:spPr>
        <p:txBody>
          <a:bodyPr wrap="none" anchor="ctr"/>
          <a:lstStyle/>
          <a:p>
            <a:endParaRPr lang="en-US"/>
          </a:p>
        </p:txBody>
      </p:sp>
      <p:sp>
        <p:nvSpPr>
          <p:cNvPr id="41991" name="Rectangle 7"/>
          <p:cNvSpPr>
            <a:spLocks noChangeArrowheads="1"/>
          </p:cNvSpPr>
          <p:nvPr/>
        </p:nvSpPr>
        <p:spPr bwMode="auto">
          <a:xfrm>
            <a:off x="1281113" y="44053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41992" name="Rectangle 8"/>
          <p:cNvSpPr>
            <a:spLocks noChangeArrowheads="1"/>
          </p:cNvSpPr>
          <p:nvPr/>
        </p:nvSpPr>
        <p:spPr bwMode="auto">
          <a:xfrm>
            <a:off x="61913" y="44053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41993" name="Rectangle 9"/>
          <p:cNvSpPr>
            <a:spLocks noChangeArrowheads="1"/>
          </p:cNvSpPr>
          <p:nvPr/>
        </p:nvSpPr>
        <p:spPr bwMode="auto">
          <a:xfrm>
            <a:off x="214313" y="37957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1994" name="Rectangle 10"/>
          <p:cNvSpPr>
            <a:spLocks noChangeArrowheads="1"/>
          </p:cNvSpPr>
          <p:nvPr/>
        </p:nvSpPr>
        <p:spPr bwMode="auto">
          <a:xfrm>
            <a:off x="214313" y="50149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41995" name="Rectangle 11"/>
          <p:cNvSpPr>
            <a:spLocks noChangeArrowheads="1"/>
          </p:cNvSpPr>
          <p:nvPr/>
        </p:nvSpPr>
        <p:spPr bwMode="auto">
          <a:xfrm>
            <a:off x="671513" y="34147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41996" name="Rectangle 12"/>
          <p:cNvSpPr>
            <a:spLocks noChangeArrowheads="1"/>
          </p:cNvSpPr>
          <p:nvPr/>
        </p:nvSpPr>
        <p:spPr bwMode="auto">
          <a:xfrm>
            <a:off x="595313" y="5395913"/>
            <a:ext cx="333375" cy="454025"/>
          </a:xfrm>
          <a:prstGeom prst="rect">
            <a:avLst/>
          </a:prstGeom>
          <a:noFill/>
          <a:ln w="12700">
            <a:noFill/>
            <a:miter lim="800000"/>
            <a:headEnd/>
            <a:tailEnd/>
          </a:ln>
        </p:spPr>
        <p:txBody>
          <a:bodyPr wrap="none" lIns="90488" tIns="44450" rIns="90488" bIns="44450">
            <a:spAutoFit/>
          </a:bodyPr>
          <a:lstStyle/>
          <a:p>
            <a:r>
              <a:rPr lang="en-US" altLang="zh-TW"/>
              <a:t>6</a:t>
            </a:r>
          </a:p>
        </p:txBody>
      </p:sp>
      <p:sp>
        <p:nvSpPr>
          <p:cNvPr id="41997" name="Line 13"/>
          <p:cNvSpPr>
            <a:spLocks noChangeShapeType="1"/>
          </p:cNvSpPr>
          <p:nvPr/>
        </p:nvSpPr>
        <p:spPr bwMode="auto">
          <a:xfrm>
            <a:off x="463550" y="4648200"/>
            <a:ext cx="2044700" cy="0"/>
          </a:xfrm>
          <a:prstGeom prst="line">
            <a:avLst/>
          </a:prstGeom>
          <a:noFill/>
          <a:ln w="12700">
            <a:solidFill>
              <a:schemeClr val="tx1"/>
            </a:solidFill>
            <a:prstDash val="sysDot"/>
            <a:round/>
            <a:headEnd/>
            <a:tailEnd/>
          </a:ln>
        </p:spPr>
        <p:txBody>
          <a:bodyPr wrap="none" anchor="ctr"/>
          <a:lstStyle/>
          <a:p>
            <a:endParaRPr lang="en-US"/>
          </a:p>
        </p:txBody>
      </p:sp>
      <p:sp>
        <p:nvSpPr>
          <p:cNvPr id="41998" name="Rectangle 14"/>
          <p:cNvSpPr>
            <a:spLocks noChangeArrowheads="1"/>
          </p:cNvSpPr>
          <p:nvPr/>
        </p:nvSpPr>
        <p:spPr bwMode="auto">
          <a:xfrm>
            <a:off x="2500313" y="4405313"/>
            <a:ext cx="485775" cy="454025"/>
          </a:xfrm>
          <a:prstGeom prst="rect">
            <a:avLst/>
          </a:prstGeom>
          <a:noFill/>
          <a:ln w="12700">
            <a:noFill/>
            <a:miter lim="800000"/>
            <a:headEnd/>
            <a:tailEnd/>
          </a:ln>
        </p:spPr>
        <p:txBody>
          <a:bodyPr wrap="none" lIns="90488" tIns="44450" rIns="90488" bIns="44450">
            <a:spAutoFit/>
          </a:bodyPr>
          <a:lstStyle/>
          <a:p>
            <a:r>
              <a:rPr lang="en-US" altLang="zh-TW"/>
              <a:t>17</a:t>
            </a:r>
          </a:p>
        </p:txBody>
      </p:sp>
      <p:sp>
        <p:nvSpPr>
          <p:cNvPr id="41999" name="Rectangle 15"/>
          <p:cNvSpPr>
            <a:spLocks noChangeArrowheads="1"/>
          </p:cNvSpPr>
          <p:nvPr/>
        </p:nvSpPr>
        <p:spPr bwMode="auto">
          <a:xfrm>
            <a:off x="2424113" y="4938713"/>
            <a:ext cx="485775" cy="454025"/>
          </a:xfrm>
          <a:prstGeom prst="rect">
            <a:avLst/>
          </a:prstGeom>
          <a:noFill/>
          <a:ln w="12700">
            <a:noFill/>
            <a:miter lim="800000"/>
            <a:headEnd/>
            <a:tailEnd/>
          </a:ln>
        </p:spPr>
        <p:txBody>
          <a:bodyPr wrap="none" lIns="90488" tIns="44450" rIns="90488" bIns="44450">
            <a:spAutoFit/>
          </a:bodyPr>
          <a:lstStyle/>
          <a:p>
            <a:r>
              <a:rPr lang="en-US" altLang="zh-TW"/>
              <a:t>16</a:t>
            </a:r>
          </a:p>
        </p:txBody>
      </p:sp>
      <p:sp>
        <p:nvSpPr>
          <p:cNvPr id="42000" name="Rectangle 16"/>
          <p:cNvSpPr>
            <a:spLocks noChangeArrowheads="1"/>
          </p:cNvSpPr>
          <p:nvPr/>
        </p:nvSpPr>
        <p:spPr bwMode="auto">
          <a:xfrm>
            <a:off x="2347913" y="3871913"/>
            <a:ext cx="485775" cy="454025"/>
          </a:xfrm>
          <a:prstGeom prst="rect">
            <a:avLst/>
          </a:prstGeom>
          <a:noFill/>
          <a:ln w="12700">
            <a:noFill/>
            <a:miter lim="800000"/>
            <a:headEnd/>
            <a:tailEnd/>
          </a:ln>
        </p:spPr>
        <p:txBody>
          <a:bodyPr wrap="none" lIns="90488" tIns="44450" rIns="90488" bIns="44450">
            <a:spAutoFit/>
          </a:bodyPr>
          <a:lstStyle/>
          <a:p>
            <a:r>
              <a:rPr lang="en-US" altLang="zh-TW"/>
              <a:t>15</a:t>
            </a:r>
          </a:p>
        </p:txBody>
      </p:sp>
      <p:sp>
        <p:nvSpPr>
          <p:cNvPr id="42001" name="Rectangle 17"/>
          <p:cNvSpPr>
            <a:spLocks noChangeArrowheads="1"/>
          </p:cNvSpPr>
          <p:nvPr/>
        </p:nvSpPr>
        <p:spPr bwMode="auto">
          <a:xfrm>
            <a:off x="61913" y="5776913"/>
            <a:ext cx="2390775" cy="454025"/>
          </a:xfrm>
          <a:prstGeom prst="rect">
            <a:avLst/>
          </a:prstGeom>
          <a:noFill/>
          <a:ln w="12700">
            <a:noFill/>
            <a:miter lim="800000"/>
            <a:headEnd/>
            <a:tailEnd/>
          </a:ln>
        </p:spPr>
        <p:txBody>
          <a:bodyPr wrap="none" lIns="90488" tIns="44450" rIns="90488" bIns="44450">
            <a:spAutoFit/>
          </a:bodyPr>
          <a:lstStyle/>
          <a:p>
            <a:r>
              <a:rPr lang="en-US" altLang="zh-TW"/>
              <a:t>1,2,3,4,5,6,...,17,1</a:t>
            </a:r>
          </a:p>
        </p:txBody>
      </p:sp>
      <p:sp>
        <p:nvSpPr>
          <p:cNvPr id="42002" name="Oval 18"/>
          <p:cNvSpPr>
            <a:spLocks noChangeArrowheads="1"/>
          </p:cNvSpPr>
          <p:nvPr/>
        </p:nvSpPr>
        <p:spPr bwMode="auto">
          <a:xfrm>
            <a:off x="3359150" y="3587750"/>
            <a:ext cx="2044700" cy="2044700"/>
          </a:xfrm>
          <a:prstGeom prst="ellipse">
            <a:avLst/>
          </a:prstGeom>
          <a:noFill/>
          <a:ln w="12700">
            <a:solidFill>
              <a:schemeClr val="tx1"/>
            </a:solidFill>
            <a:round/>
            <a:headEnd/>
            <a:tailEnd/>
          </a:ln>
        </p:spPr>
        <p:txBody>
          <a:bodyPr wrap="none" anchor="ctr"/>
          <a:lstStyle/>
          <a:p>
            <a:endParaRPr lang="en-US"/>
          </a:p>
        </p:txBody>
      </p:sp>
      <p:sp>
        <p:nvSpPr>
          <p:cNvPr id="42003" name="Rectangle 19"/>
          <p:cNvSpPr>
            <a:spLocks noChangeArrowheads="1"/>
          </p:cNvSpPr>
          <p:nvPr/>
        </p:nvSpPr>
        <p:spPr bwMode="auto">
          <a:xfrm>
            <a:off x="4176713" y="44053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42004" name="Rectangle 20"/>
          <p:cNvSpPr>
            <a:spLocks noChangeArrowheads="1"/>
          </p:cNvSpPr>
          <p:nvPr/>
        </p:nvSpPr>
        <p:spPr bwMode="auto">
          <a:xfrm>
            <a:off x="2957513" y="44053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42005" name="Rectangle 21"/>
          <p:cNvSpPr>
            <a:spLocks noChangeArrowheads="1"/>
          </p:cNvSpPr>
          <p:nvPr/>
        </p:nvSpPr>
        <p:spPr bwMode="auto">
          <a:xfrm>
            <a:off x="3109913" y="37957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2006" name="Rectangle 22"/>
          <p:cNvSpPr>
            <a:spLocks noChangeArrowheads="1"/>
          </p:cNvSpPr>
          <p:nvPr/>
        </p:nvSpPr>
        <p:spPr bwMode="auto">
          <a:xfrm>
            <a:off x="3109913" y="50149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42007" name="Rectangle 23"/>
          <p:cNvSpPr>
            <a:spLocks noChangeArrowheads="1"/>
          </p:cNvSpPr>
          <p:nvPr/>
        </p:nvSpPr>
        <p:spPr bwMode="auto">
          <a:xfrm>
            <a:off x="3567113" y="34147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42008" name="Rectangle 24"/>
          <p:cNvSpPr>
            <a:spLocks noChangeArrowheads="1"/>
          </p:cNvSpPr>
          <p:nvPr/>
        </p:nvSpPr>
        <p:spPr bwMode="auto">
          <a:xfrm>
            <a:off x="3490913" y="5395913"/>
            <a:ext cx="333375" cy="454025"/>
          </a:xfrm>
          <a:prstGeom prst="rect">
            <a:avLst/>
          </a:prstGeom>
          <a:noFill/>
          <a:ln w="12700">
            <a:noFill/>
            <a:miter lim="800000"/>
            <a:headEnd/>
            <a:tailEnd/>
          </a:ln>
        </p:spPr>
        <p:txBody>
          <a:bodyPr wrap="none" lIns="90488" tIns="44450" rIns="90488" bIns="44450">
            <a:spAutoFit/>
          </a:bodyPr>
          <a:lstStyle/>
          <a:p>
            <a:r>
              <a:rPr lang="en-US" altLang="zh-TW"/>
              <a:t>6</a:t>
            </a:r>
          </a:p>
        </p:txBody>
      </p:sp>
      <p:sp>
        <p:nvSpPr>
          <p:cNvPr id="42009" name="Line 25"/>
          <p:cNvSpPr>
            <a:spLocks noChangeShapeType="1"/>
          </p:cNvSpPr>
          <p:nvPr/>
        </p:nvSpPr>
        <p:spPr bwMode="auto">
          <a:xfrm>
            <a:off x="3511550" y="4121150"/>
            <a:ext cx="1816100" cy="901700"/>
          </a:xfrm>
          <a:prstGeom prst="line">
            <a:avLst/>
          </a:prstGeom>
          <a:noFill/>
          <a:ln w="12700">
            <a:solidFill>
              <a:schemeClr val="tx1"/>
            </a:solidFill>
            <a:prstDash val="sysDot"/>
            <a:round/>
            <a:headEnd/>
            <a:tailEnd/>
          </a:ln>
        </p:spPr>
        <p:txBody>
          <a:bodyPr wrap="none" anchor="ctr"/>
          <a:lstStyle/>
          <a:p>
            <a:endParaRPr lang="en-US"/>
          </a:p>
        </p:txBody>
      </p:sp>
      <p:sp>
        <p:nvSpPr>
          <p:cNvPr id="42010" name="Rectangle 26"/>
          <p:cNvSpPr>
            <a:spLocks noChangeArrowheads="1"/>
          </p:cNvSpPr>
          <p:nvPr/>
        </p:nvSpPr>
        <p:spPr bwMode="auto">
          <a:xfrm>
            <a:off x="5395913" y="4405313"/>
            <a:ext cx="485775" cy="454025"/>
          </a:xfrm>
          <a:prstGeom prst="rect">
            <a:avLst/>
          </a:prstGeom>
          <a:noFill/>
          <a:ln w="12700">
            <a:noFill/>
            <a:miter lim="800000"/>
            <a:headEnd/>
            <a:tailEnd/>
          </a:ln>
        </p:spPr>
        <p:txBody>
          <a:bodyPr wrap="none" lIns="90488" tIns="44450" rIns="90488" bIns="44450">
            <a:spAutoFit/>
          </a:bodyPr>
          <a:lstStyle/>
          <a:p>
            <a:r>
              <a:rPr lang="en-US" altLang="zh-TW"/>
              <a:t>17</a:t>
            </a:r>
          </a:p>
        </p:txBody>
      </p:sp>
      <p:sp>
        <p:nvSpPr>
          <p:cNvPr id="42011" name="Rectangle 27"/>
          <p:cNvSpPr>
            <a:spLocks noChangeArrowheads="1"/>
          </p:cNvSpPr>
          <p:nvPr/>
        </p:nvSpPr>
        <p:spPr bwMode="auto">
          <a:xfrm>
            <a:off x="5319713" y="4938713"/>
            <a:ext cx="485775" cy="454025"/>
          </a:xfrm>
          <a:prstGeom prst="rect">
            <a:avLst/>
          </a:prstGeom>
          <a:noFill/>
          <a:ln w="12700">
            <a:noFill/>
            <a:miter lim="800000"/>
            <a:headEnd/>
            <a:tailEnd/>
          </a:ln>
        </p:spPr>
        <p:txBody>
          <a:bodyPr wrap="none" lIns="90488" tIns="44450" rIns="90488" bIns="44450">
            <a:spAutoFit/>
          </a:bodyPr>
          <a:lstStyle/>
          <a:p>
            <a:r>
              <a:rPr lang="en-US" altLang="zh-TW"/>
              <a:t>16</a:t>
            </a:r>
          </a:p>
        </p:txBody>
      </p:sp>
      <p:sp>
        <p:nvSpPr>
          <p:cNvPr id="42012" name="Rectangle 28"/>
          <p:cNvSpPr>
            <a:spLocks noChangeArrowheads="1"/>
          </p:cNvSpPr>
          <p:nvPr/>
        </p:nvSpPr>
        <p:spPr bwMode="auto">
          <a:xfrm>
            <a:off x="5243513" y="3795713"/>
            <a:ext cx="485775" cy="454025"/>
          </a:xfrm>
          <a:prstGeom prst="rect">
            <a:avLst/>
          </a:prstGeom>
          <a:noFill/>
          <a:ln w="12700">
            <a:noFill/>
            <a:miter lim="800000"/>
            <a:headEnd/>
            <a:tailEnd/>
          </a:ln>
        </p:spPr>
        <p:txBody>
          <a:bodyPr wrap="none" lIns="90488" tIns="44450" rIns="90488" bIns="44450">
            <a:spAutoFit/>
          </a:bodyPr>
          <a:lstStyle/>
          <a:p>
            <a:r>
              <a:rPr lang="en-US" altLang="zh-TW"/>
              <a:t>15</a:t>
            </a:r>
          </a:p>
        </p:txBody>
      </p:sp>
      <p:sp>
        <p:nvSpPr>
          <p:cNvPr id="42013" name="Rectangle 29"/>
          <p:cNvSpPr>
            <a:spLocks noChangeArrowheads="1"/>
          </p:cNvSpPr>
          <p:nvPr/>
        </p:nvSpPr>
        <p:spPr bwMode="auto">
          <a:xfrm>
            <a:off x="2728913" y="5776913"/>
            <a:ext cx="3152775" cy="454025"/>
          </a:xfrm>
          <a:prstGeom prst="rect">
            <a:avLst/>
          </a:prstGeom>
          <a:noFill/>
          <a:ln w="12700">
            <a:noFill/>
            <a:miter lim="800000"/>
            <a:headEnd/>
            <a:tailEnd/>
          </a:ln>
        </p:spPr>
        <p:txBody>
          <a:bodyPr wrap="none" lIns="90488" tIns="44450" rIns="90488" bIns="44450">
            <a:spAutoFit/>
          </a:bodyPr>
          <a:lstStyle/>
          <a:p>
            <a:r>
              <a:rPr lang="en-US" altLang="zh-TW"/>
              <a:t>1,3,5,2,7,4,...,17,14,16,1</a:t>
            </a:r>
          </a:p>
        </p:txBody>
      </p:sp>
      <p:sp>
        <p:nvSpPr>
          <p:cNvPr id="42014" name="Oval 30"/>
          <p:cNvSpPr>
            <a:spLocks noChangeArrowheads="1"/>
          </p:cNvSpPr>
          <p:nvPr/>
        </p:nvSpPr>
        <p:spPr bwMode="auto">
          <a:xfrm>
            <a:off x="6407150" y="3587750"/>
            <a:ext cx="2044700" cy="2044700"/>
          </a:xfrm>
          <a:prstGeom prst="ellipse">
            <a:avLst/>
          </a:prstGeom>
          <a:noFill/>
          <a:ln w="12700">
            <a:solidFill>
              <a:schemeClr val="tx1"/>
            </a:solidFill>
            <a:round/>
            <a:headEnd/>
            <a:tailEnd/>
          </a:ln>
        </p:spPr>
        <p:txBody>
          <a:bodyPr wrap="none" anchor="ctr"/>
          <a:lstStyle/>
          <a:p>
            <a:endParaRPr lang="en-US"/>
          </a:p>
        </p:txBody>
      </p:sp>
      <p:sp>
        <p:nvSpPr>
          <p:cNvPr id="42015" name="Rectangle 31"/>
          <p:cNvSpPr>
            <a:spLocks noChangeArrowheads="1"/>
          </p:cNvSpPr>
          <p:nvPr/>
        </p:nvSpPr>
        <p:spPr bwMode="auto">
          <a:xfrm>
            <a:off x="7377113" y="44053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42016" name="Rectangle 32"/>
          <p:cNvSpPr>
            <a:spLocks noChangeArrowheads="1"/>
          </p:cNvSpPr>
          <p:nvPr/>
        </p:nvSpPr>
        <p:spPr bwMode="auto">
          <a:xfrm>
            <a:off x="6005513" y="44053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42017" name="Rectangle 33"/>
          <p:cNvSpPr>
            <a:spLocks noChangeArrowheads="1"/>
          </p:cNvSpPr>
          <p:nvPr/>
        </p:nvSpPr>
        <p:spPr bwMode="auto">
          <a:xfrm>
            <a:off x="6157913" y="37957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2018" name="Rectangle 34"/>
          <p:cNvSpPr>
            <a:spLocks noChangeArrowheads="1"/>
          </p:cNvSpPr>
          <p:nvPr/>
        </p:nvSpPr>
        <p:spPr bwMode="auto">
          <a:xfrm>
            <a:off x="6157913" y="50149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42019" name="Rectangle 35"/>
          <p:cNvSpPr>
            <a:spLocks noChangeArrowheads="1"/>
          </p:cNvSpPr>
          <p:nvPr/>
        </p:nvSpPr>
        <p:spPr bwMode="auto">
          <a:xfrm>
            <a:off x="6615113" y="34147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42020" name="Rectangle 36"/>
          <p:cNvSpPr>
            <a:spLocks noChangeArrowheads="1"/>
          </p:cNvSpPr>
          <p:nvPr/>
        </p:nvSpPr>
        <p:spPr bwMode="auto">
          <a:xfrm>
            <a:off x="6538913" y="5395913"/>
            <a:ext cx="333375" cy="454025"/>
          </a:xfrm>
          <a:prstGeom prst="rect">
            <a:avLst/>
          </a:prstGeom>
          <a:noFill/>
          <a:ln w="12700">
            <a:noFill/>
            <a:miter lim="800000"/>
            <a:headEnd/>
            <a:tailEnd/>
          </a:ln>
        </p:spPr>
        <p:txBody>
          <a:bodyPr wrap="none" lIns="90488" tIns="44450" rIns="90488" bIns="44450">
            <a:spAutoFit/>
          </a:bodyPr>
          <a:lstStyle/>
          <a:p>
            <a:r>
              <a:rPr lang="en-US" altLang="zh-TW"/>
              <a:t>6</a:t>
            </a:r>
          </a:p>
        </p:txBody>
      </p:sp>
      <p:sp>
        <p:nvSpPr>
          <p:cNvPr id="42021" name="Line 37"/>
          <p:cNvSpPr>
            <a:spLocks noChangeShapeType="1"/>
          </p:cNvSpPr>
          <p:nvPr/>
        </p:nvSpPr>
        <p:spPr bwMode="auto">
          <a:xfrm>
            <a:off x="6864350" y="3740150"/>
            <a:ext cx="1282700" cy="1587500"/>
          </a:xfrm>
          <a:prstGeom prst="line">
            <a:avLst/>
          </a:prstGeom>
          <a:noFill/>
          <a:ln w="12700">
            <a:solidFill>
              <a:schemeClr val="tx1"/>
            </a:solidFill>
            <a:prstDash val="sysDot"/>
            <a:round/>
            <a:headEnd/>
            <a:tailEnd/>
          </a:ln>
        </p:spPr>
        <p:txBody>
          <a:bodyPr wrap="none" anchor="ctr"/>
          <a:lstStyle/>
          <a:p>
            <a:endParaRPr lang="en-US"/>
          </a:p>
        </p:txBody>
      </p:sp>
      <p:sp>
        <p:nvSpPr>
          <p:cNvPr id="42022" name="Rectangle 38"/>
          <p:cNvSpPr>
            <a:spLocks noChangeArrowheads="1"/>
          </p:cNvSpPr>
          <p:nvPr/>
        </p:nvSpPr>
        <p:spPr bwMode="auto">
          <a:xfrm>
            <a:off x="8443913" y="4405313"/>
            <a:ext cx="485775" cy="454025"/>
          </a:xfrm>
          <a:prstGeom prst="rect">
            <a:avLst/>
          </a:prstGeom>
          <a:noFill/>
          <a:ln w="12700">
            <a:noFill/>
            <a:miter lim="800000"/>
            <a:headEnd/>
            <a:tailEnd/>
          </a:ln>
        </p:spPr>
        <p:txBody>
          <a:bodyPr wrap="none" lIns="90488" tIns="44450" rIns="90488" bIns="44450">
            <a:spAutoFit/>
          </a:bodyPr>
          <a:lstStyle/>
          <a:p>
            <a:r>
              <a:rPr lang="en-US" altLang="zh-TW"/>
              <a:t>17</a:t>
            </a:r>
          </a:p>
        </p:txBody>
      </p:sp>
      <p:sp>
        <p:nvSpPr>
          <p:cNvPr id="42023" name="Rectangle 39"/>
          <p:cNvSpPr>
            <a:spLocks noChangeArrowheads="1"/>
          </p:cNvSpPr>
          <p:nvPr/>
        </p:nvSpPr>
        <p:spPr bwMode="auto">
          <a:xfrm>
            <a:off x="8367713" y="4938713"/>
            <a:ext cx="485775" cy="454025"/>
          </a:xfrm>
          <a:prstGeom prst="rect">
            <a:avLst/>
          </a:prstGeom>
          <a:noFill/>
          <a:ln w="12700">
            <a:noFill/>
            <a:miter lim="800000"/>
            <a:headEnd/>
            <a:tailEnd/>
          </a:ln>
        </p:spPr>
        <p:txBody>
          <a:bodyPr wrap="none" lIns="90488" tIns="44450" rIns="90488" bIns="44450">
            <a:spAutoFit/>
          </a:bodyPr>
          <a:lstStyle/>
          <a:p>
            <a:r>
              <a:rPr lang="en-US" altLang="zh-TW"/>
              <a:t>16</a:t>
            </a:r>
          </a:p>
        </p:txBody>
      </p:sp>
      <p:sp>
        <p:nvSpPr>
          <p:cNvPr id="42024" name="Rectangle 40"/>
          <p:cNvSpPr>
            <a:spLocks noChangeArrowheads="1"/>
          </p:cNvSpPr>
          <p:nvPr/>
        </p:nvSpPr>
        <p:spPr bwMode="auto">
          <a:xfrm>
            <a:off x="8291513" y="3795713"/>
            <a:ext cx="485775" cy="454025"/>
          </a:xfrm>
          <a:prstGeom prst="rect">
            <a:avLst/>
          </a:prstGeom>
          <a:noFill/>
          <a:ln w="12700">
            <a:noFill/>
            <a:miter lim="800000"/>
            <a:headEnd/>
            <a:tailEnd/>
          </a:ln>
        </p:spPr>
        <p:txBody>
          <a:bodyPr wrap="none" lIns="90488" tIns="44450" rIns="90488" bIns="44450">
            <a:spAutoFit/>
          </a:bodyPr>
          <a:lstStyle/>
          <a:p>
            <a:r>
              <a:rPr lang="en-US" altLang="zh-TW"/>
              <a:t>15</a:t>
            </a:r>
          </a:p>
        </p:txBody>
      </p:sp>
      <p:sp>
        <p:nvSpPr>
          <p:cNvPr id="42025" name="Rectangle 41"/>
          <p:cNvSpPr>
            <a:spLocks noChangeArrowheads="1"/>
          </p:cNvSpPr>
          <p:nvPr/>
        </p:nvSpPr>
        <p:spPr bwMode="auto">
          <a:xfrm>
            <a:off x="5929313" y="5776913"/>
            <a:ext cx="3152775" cy="454025"/>
          </a:xfrm>
          <a:prstGeom prst="rect">
            <a:avLst/>
          </a:prstGeom>
          <a:noFill/>
          <a:ln w="12700">
            <a:noFill/>
            <a:miter lim="800000"/>
            <a:headEnd/>
            <a:tailEnd/>
          </a:ln>
        </p:spPr>
        <p:txBody>
          <a:bodyPr wrap="none" lIns="90488" tIns="44450" rIns="90488" bIns="44450">
            <a:spAutoFit/>
          </a:bodyPr>
          <a:lstStyle/>
          <a:p>
            <a:r>
              <a:rPr lang="en-US" altLang="zh-TW"/>
              <a:t>1,5,7,3,9,2,...,16,12,14,1</a:t>
            </a:r>
          </a:p>
        </p:txBody>
      </p:sp>
      <p:sp>
        <p:nvSpPr>
          <p:cNvPr id="42026" name="Rectangle 42"/>
          <p:cNvSpPr>
            <a:spLocks noChangeArrowheads="1"/>
          </p:cNvSpPr>
          <p:nvPr/>
        </p:nvSpPr>
        <p:spPr bwMode="auto">
          <a:xfrm>
            <a:off x="8062913" y="5243513"/>
            <a:ext cx="485775" cy="454025"/>
          </a:xfrm>
          <a:prstGeom prst="rect">
            <a:avLst/>
          </a:prstGeom>
          <a:noFill/>
          <a:ln w="12700">
            <a:noFill/>
            <a:miter lim="800000"/>
            <a:headEnd/>
            <a:tailEnd/>
          </a:ln>
        </p:spPr>
        <p:txBody>
          <a:bodyPr wrap="none" lIns="90488" tIns="44450" rIns="90488" bIns="44450">
            <a:spAutoFit/>
          </a:bodyPr>
          <a:lstStyle/>
          <a:p>
            <a:r>
              <a:rPr lang="en-US" altLang="zh-TW"/>
              <a:t>14</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graphicFrame>
        <p:nvGraphicFramePr>
          <p:cNvPr id="14338" name="Object 4">
            <a:hlinkClick r:id="" action="ppaction://ole?verb=0"/>
          </p:cNvPr>
          <p:cNvGraphicFramePr>
            <a:graphicFrameLocks/>
          </p:cNvGraphicFramePr>
          <p:nvPr/>
        </p:nvGraphicFramePr>
        <p:xfrm>
          <a:off x="382588" y="1089025"/>
          <a:ext cx="8323262" cy="2863850"/>
        </p:xfrm>
        <a:graphic>
          <a:graphicData uri="http://schemas.openxmlformats.org/presentationml/2006/ole">
            <mc:AlternateContent xmlns:mc="http://schemas.openxmlformats.org/markup-compatibility/2006">
              <mc:Choice xmlns:v="urn:schemas-microsoft-com:vml" Requires="v">
                <p:oleObj spid="_x0000_s14339" name="Equation" r:id="rId3" imgW="8332560" imgH="2873160" progId="Equation.2">
                  <p:embed/>
                </p:oleObj>
              </mc:Choice>
              <mc:Fallback>
                <p:oleObj name="Equation" r:id="rId3" imgW="8332560" imgH="287316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1089025"/>
                        <a:ext cx="8323262"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1" name="Rectangle 5"/>
          <p:cNvSpPr>
            <a:spLocks noChangeArrowheads="1"/>
          </p:cNvSpPr>
          <p:nvPr/>
        </p:nvSpPr>
        <p:spPr bwMode="auto">
          <a:xfrm>
            <a:off x="366713" y="3643313"/>
            <a:ext cx="1009650" cy="454025"/>
          </a:xfrm>
          <a:prstGeom prst="rect">
            <a:avLst/>
          </a:prstGeom>
          <a:noFill/>
          <a:ln w="12700">
            <a:noFill/>
            <a:miter lim="800000"/>
            <a:headEnd/>
            <a:tailEnd/>
          </a:ln>
        </p:spPr>
        <p:txBody>
          <a:bodyPr wrap="none" lIns="90488" tIns="44450" rIns="90488" bIns="44450">
            <a:spAutoFit/>
          </a:bodyPr>
          <a:lstStyle/>
          <a:p>
            <a:r>
              <a:rPr lang="en-US" altLang="zh-TW"/>
              <a:t>case 1.</a:t>
            </a:r>
          </a:p>
        </p:txBody>
      </p:sp>
      <p:sp>
        <p:nvSpPr>
          <p:cNvPr id="14342" name="Rectangle 6"/>
          <p:cNvSpPr>
            <a:spLocks noChangeArrowheads="1"/>
          </p:cNvSpPr>
          <p:nvPr/>
        </p:nvSpPr>
        <p:spPr bwMode="auto">
          <a:xfrm>
            <a:off x="1738313" y="3643313"/>
            <a:ext cx="2898775" cy="45402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a:t>       </a:t>
            </a:r>
            <a:r>
              <a:rPr lang="en-US" altLang="zh-TW" i="1"/>
              <a:t>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i="1" baseline="-25000"/>
              <a:t>m</a:t>
            </a:r>
          </a:p>
        </p:txBody>
      </p:sp>
      <p:sp>
        <p:nvSpPr>
          <p:cNvPr id="14343" name="Rectangle 7"/>
          <p:cNvSpPr>
            <a:spLocks noChangeArrowheads="1"/>
          </p:cNvSpPr>
          <p:nvPr/>
        </p:nvSpPr>
        <p:spPr bwMode="auto">
          <a:xfrm>
            <a:off x="366713" y="4252913"/>
            <a:ext cx="5918200" cy="454025"/>
          </a:xfrm>
          <a:prstGeom prst="rect">
            <a:avLst/>
          </a:prstGeom>
          <a:noFill/>
          <a:ln w="12700">
            <a:noFill/>
            <a:miter lim="800000"/>
            <a:headEnd/>
            <a:tailEnd/>
          </a:ln>
        </p:spPr>
        <p:txBody>
          <a:bodyPr wrap="none" lIns="90488" tIns="44450" rIns="90488" bIns="44450">
            <a:spAutoFit/>
          </a:bodyPr>
          <a:lstStyle/>
          <a:p>
            <a:r>
              <a:rPr lang="en-US" altLang="zh-TW"/>
              <a:t>case 2.       </a:t>
            </a:r>
            <a:r>
              <a:rPr lang="en-US" altLang="zh-TW" i="1"/>
              <a:t>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i="1" baseline="-25000"/>
              <a:t>k</a:t>
            </a:r>
            <a:r>
              <a:rPr lang="en-US" altLang="zh-TW"/>
              <a:t>       </a:t>
            </a:r>
            <a:r>
              <a:rPr lang="en-US" altLang="zh-TW" i="1"/>
              <a:t>v</a:t>
            </a:r>
            <a:r>
              <a:rPr lang="en-US" altLang="zh-TW"/>
              <a:t>       </a:t>
            </a:r>
            <a:r>
              <a:rPr lang="en-US" altLang="zh-TW" i="1"/>
              <a:t>v</a:t>
            </a:r>
            <a:r>
              <a:rPr lang="en-US" altLang="zh-TW" i="1" baseline="-25000"/>
              <a:t>k</a:t>
            </a:r>
            <a:r>
              <a:rPr lang="en-US" altLang="zh-TW" baseline="-25000"/>
              <a:t>+1</a:t>
            </a:r>
            <a:r>
              <a:rPr lang="en-US" altLang="zh-TW"/>
              <a:t>     ...</a:t>
            </a:r>
            <a:r>
              <a:rPr lang="en-US" altLang="zh-TW" i="1"/>
              <a:t>v</a:t>
            </a:r>
            <a:r>
              <a:rPr lang="en-US" altLang="zh-TW" i="1" baseline="-25000"/>
              <a:t>m</a:t>
            </a:r>
          </a:p>
        </p:txBody>
      </p:sp>
      <p:sp>
        <p:nvSpPr>
          <p:cNvPr id="14344" name="Rectangle 8"/>
          <p:cNvSpPr>
            <a:spLocks noChangeArrowheads="1"/>
          </p:cNvSpPr>
          <p:nvPr/>
        </p:nvSpPr>
        <p:spPr bwMode="auto">
          <a:xfrm>
            <a:off x="366713" y="4938713"/>
            <a:ext cx="4108450" cy="454025"/>
          </a:xfrm>
          <a:prstGeom prst="rect">
            <a:avLst/>
          </a:prstGeom>
          <a:noFill/>
          <a:ln w="12700">
            <a:noFill/>
            <a:miter lim="800000"/>
            <a:headEnd/>
            <a:tailEnd/>
          </a:ln>
        </p:spPr>
        <p:txBody>
          <a:bodyPr wrap="none" lIns="90488" tIns="44450" rIns="90488" bIns="44450">
            <a:spAutoFit/>
          </a:bodyPr>
          <a:lstStyle/>
          <a:p>
            <a:r>
              <a:rPr lang="en-US" altLang="zh-TW"/>
              <a:t>case 3.       </a:t>
            </a:r>
            <a:r>
              <a:rPr lang="en-US" altLang="zh-TW" i="1"/>
              <a:t>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i="1" baseline="-25000"/>
              <a:t>m</a:t>
            </a:r>
            <a:r>
              <a:rPr lang="en-US" altLang="zh-TW"/>
              <a:t>      </a:t>
            </a:r>
            <a:r>
              <a:rPr lang="en-US" altLang="zh-TW" i="1"/>
              <a:t>v</a:t>
            </a:r>
          </a:p>
        </p:txBody>
      </p:sp>
      <p:sp>
        <p:nvSpPr>
          <p:cNvPr id="14345" name="Line 9"/>
          <p:cNvSpPr>
            <a:spLocks noChangeShapeType="1"/>
          </p:cNvSpPr>
          <p:nvPr/>
        </p:nvSpPr>
        <p:spPr bwMode="auto">
          <a:xfrm>
            <a:off x="1987550" y="38862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14346" name="Line 10"/>
          <p:cNvSpPr>
            <a:spLocks noChangeShapeType="1"/>
          </p:cNvSpPr>
          <p:nvPr/>
        </p:nvSpPr>
        <p:spPr bwMode="auto">
          <a:xfrm>
            <a:off x="2749550" y="3886200"/>
            <a:ext cx="596900" cy="0"/>
          </a:xfrm>
          <a:prstGeom prst="line">
            <a:avLst/>
          </a:prstGeom>
          <a:noFill/>
          <a:ln w="12700">
            <a:solidFill>
              <a:schemeClr val="tx1"/>
            </a:solidFill>
            <a:round/>
            <a:headEnd/>
            <a:tailEnd type="triangle" w="med" len="med"/>
          </a:ln>
        </p:spPr>
        <p:txBody>
          <a:bodyPr wrap="none" anchor="ctr"/>
          <a:lstStyle/>
          <a:p>
            <a:endParaRPr lang="en-US"/>
          </a:p>
        </p:txBody>
      </p:sp>
      <p:sp>
        <p:nvSpPr>
          <p:cNvPr id="14347" name="Line 11"/>
          <p:cNvSpPr>
            <a:spLocks noChangeShapeType="1"/>
          </p:cNvSpPr>
          <p:nvPr/>
        </p:nvSpPr>
        <p:spPr bwMode="auto">
          <a:xfrm>
            <a:off x="3663950" y="38862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48" name="Line 12"/>
          <p:cNvSpPr>
            <a:spLocks noChangeShapeType="1"/>
          </p:cNvSpPr>
          <p:nvPr/>
        </p:nvSpPr>
        <p:spPr bwMode="auto">
          <a:xfrm>
            <a:off x="2063750" y="44958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14349" name="Line 13"/>
          <p:cNvSpPr>
            <a:spLocks noChangeShapeType="1"/>
          </p:cNvSpPr>
          <p:nvPr/>
        </p:nvSpPr>
        <p:spPr bwMode="auto">
          <a:xfrm>
            <a:off x="2825750" y="44958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50" name="Line 14"/>
          <p:cNvSpPr>
            <a:spLocks noChangeShapeType="1"/>
          </p:cNvSpPr>
          <p:nvPr/>
        </p:nvSpPr>
        <p:spPr bwMode="auto">
          <a:xfrm>
            <a:off x="3740150" y="44958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51" name="Line 15"/>
          <p:cNvSpPr>
            <a:spLocks noChangeShapeType="1"/>
          </p:cNvSpPr>
          <p:nvPr/>
        </p:nvSpPr>
        <p:spPr bwMode="auto">
          <a:xfrm>
            <a:off x="4349750" y="44958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14352" name="Line 16"/>
          <p:cNvSpPr>
            <a:spLocks noChangeShapeType="1"/>
          </p:cNvSpPr>
          <p:nvPr/>
        </p:nvSpPr>
        <p:spPr bwMode="auto">
          <a:xfrm>
            <a:off x="5264150" y="44958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53" name="Line 17"/>
          <p:cNvSpPr>
            <a:spLocks noChangeShapeType="1"/>
          </p:cNvSpPr>
          <p:nvPr/>
        </p:nvSpPr>
        <p:spPr bwMode="auto">
          <a:xfrm>
            <a:off x="2063750" y="51816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54" name="Line 18"/>
          <p:cNvSpPr>
            <a:spLocks noChangeShapeType="1"/>
          </p:cNvSpPr>
          <p:nvPr/>
        </p:nvSpPr>
        <p:spPr bwMode="auto">
          <a:xfrm>
            <a:off x="2825750" y="5181600"/>
            <a:ext cx="368300" cy="0"/>
          </a:xfrm>
          <a:prstGeom prst="line">
            <a:avLst/>
          </a:prstGeom>
          <a:noFill/>
          <a:ln w="12700">
            <a:solidFill>
              <a:schemeClr val="tx1"/>
            </a:solidFill>
            <a:round/>
            <a:headEnd/>
            <a:tailEnd type="triangle" w="med" len="med"/>
          </a:ln>
        </p:spPr>
        <p:txBody>
          <a:bodyPr wrap="none" anchor="ctr"/>
          <a:lstStyle/>
          <a:p>
            <a:endParaRPr lang="en-US"/>
          </a:p>
        </p:txBody>
      </p:sp>
      <p:sp>
        <p:nvSpPr>
          <p:cNvPr id="14355" name="Line 19"/>
          <p:cNvSpPr>
            <a:spLocks noChangeShapeType="1"/>
          </p:cNvSpPr>
          <p:nvPr/>
        </p:nvSpPr>
        <p:spPr bwMode="auto">
          <a:xfrm>
            <a:off x="3816350" y="5181600"/>
            <a:ext cx="368300" cy="0"/>
          </a:xfrm>
          <a:prstGeom prst="line">
            <a:avLst/>
          </a:prstGeom>
          <a:noFill/>
          <a:ln w="12700">
            <a:solidFill>
              <a:schemeClr val="tx1"/>
            </a:solidFill>
            <a:round/>
            <a:headE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43012" name="Rectangle 4"/>
          <p:cNvSpPr>
            <a:spLocks noChangeArrowheads="1"/>
          </p:cNvSpPr>
          <p:nvPr/>
        </p:nvSpPr>
        <p:spPr bwMode="auto">
          <a:xfrm>
            <a:off x="290513" y="1204913"/>
            <a:ext cx="8069262" cy="1184275"/>
          </a:xfrm>
          <a:prstGeom prst="rect">
            <a:avLst/>
          </a:prstGeom>
          <a:noFill/>
          <a:ln w="12700">
            <a:noFill/>
            <a:miter lim="800000"/>
            <a:headEnd/>
            <a:tailEnd/>
          </a:ln>
        </p:spPr>
        <p:txBody>
          <a:bodyPr wrap="none" lIns="90488" tIns="44450" rIns="90488" bIns="44450">
            <a:spAutoFit/>
          </a:bodyPr>
          <a:lstStyle/>
          <a:p>
            <a:r>
              <a:rPr lang="en-US" altLang="zh-TW"/>
              <a:t>Ex. 11.27 In a round-robin tournament each player plays every</a:t>
            </a:r>
          </a:p>
          <a:p>
            <a:r>
              <a:rPr lang="en-US" altLang="zh-TW"/>
              <a:t>other player exactly once. We want to somehow rank the players</a:t>
            </a:r>
          </a:p>
          <a:p>
            <a:r>
              <a:rPr lang="en-US" altLang="zh-TW"/>
              <a:t>according to the result of the tournament. </a:t>
            </a:r>
          </a:p>
        </p:txBody>
      </p:sp>
      <p:sp>
        <p:nvSpPr>
          <p:cNvPr id="43013" name="Rectangle 5"/>
          <p:cNvSpPr>
            <a:spLocks noChangeArrowheads="1"/>
          </p:cNvSpPr>
          <p:nvPr/>
        </p:nvSpPr>
        <p:spPr bwMode="auto">
          <a:xfrm>
            <a:off x="671513" y="2424113"/>
            <a:ext cx="8043862" cy="819150"/>
          </a:xfrm>
          <a:prstGeom prst="rect">
            <a:avLst/>
          </a:prstGeom>
          <a:noFill/>
          <a:ln w="12700">
            <a:noFill/>
            <a:miter lim="800000"/>
            <a:headEnd/>
            <a:tailEnd/>
          </a:ln>
        </p:spPr>
        <p:txBody>
          <a:bodyPr wrap="none" lIns="90488" tIns="44450" rIns="90488" bIns="44450">
            <a:spAutoFit/>
          </a:bodyPr>
          <a:lstStyle/>
          <a:p>
            <a:r>
              <a:rPr lang="en-US" altLang="zh-TW"/>
              <a:t>not always possible to have a ranking where a player in a certain</a:t>
            </a:r>
          </a:p>
          <a:p>
            <a:r>
              <a:rPr lang="en-US" altLang="zh-TW"/>
              <a:t>position has beaten all of the opponents in later positions</a:t>
            </a:r>
          </a:p>
        </p:txBody>
      </p:sp>
      <p:sp>
        <p:nvSpPr>
          <p:cNvPr id="43014" name="Rectangle 6"/>
          <p:cNvSpPr>
            <a:spLocks noChangeArrowheads="1"/>
          </p:cNvSpPr>
          <p:nvPr/>
        </p:nvSpPr>
        <p:spPr bwMode="auto">
          <a:xfrm>
            <a:off x="2652713" y="3414713"/>
            <a:ext cx="1611312" cy="454025"/>
          </a:xfrm>
          <a:prstGeom prst="rect">
            <a:avLst/>
          </a:prstGeom>
          <a:noFill/>
          <a:ln w="12700">
            <a:noFill/>
            <a:miter lim="800000"/>
            <a:headEnd/>
            <a:tailEnd/>
          </a:ln>
        </p:spPr>
        <p:txBody>
          <a:bodyPr wrap="none" lIns="90488" tIns="44450" rIns="90488" bIns="44450">
            <a:spAutoFit/>
          </a:bodyPr>
          <a:lstStyle/>
          <a:p>
            <a:r>
              <a:rPr lang="en-US" altLang="zh-TW" i="1"/>
              <a:t>a      b       c</a:t>
            </a:r>
          </a:p>
        </p:txBody>
      </p:sp>
      <p:sp>
        <p:nvSpPr>
          <p:cNvPr id="43015" name="Rectangle 7"/>
          <p:cNvSpPr>
            <a:spLocks noChangeArrowheads="1"/>
          </p:cNvSpPr>
          <p:nvPr/>
        </p:nvSpPr>
        <p:spPr bwMode="auto">
          <a:xfrm>
            <a:off x="671513" y="4405313"/>
            <a:ext cx="8035925" cy="819150"/>
          </a:xfrm>
          <a:prstGeom prst="rect">
            <a:avLst/>
          </a:prstGeom>
          <a:noFill/>
          <a:ln w="12700">
            <a:noFill/>
            <a:miter lim="800000"/>
            <a:headEnd/>
            <a:tailEnd/>
          </a:ln>
        </p:spPr>
        <p:txBody>
          <a:bodyPr wrap="none" lIns="90488" tIns="44450" rIns="90488" bIns="44450">
            <a:spAutoFit/>
          </a:bodyPr>
          <a:lstStyle/>
          <a:p>
            <a:r>
              <a:rPr lang="en-US" altLang="zh-TW"/>
              <a:t>but by Theorem 11.7, </a:t>
            </a:r>
            <a:r>
              <a:rPr lang="en-US" altLang="zh-TW" b="1"/>
              <a:t>it is possible to list the players such that</a:t>
            </a:r>
          </a:p>
          <a:p>
            <a:r>
              <a:rPr lang="en-US" altLang="zh-TW" b="1"/>
              <a:t>each has beaten the next player on the list</a:t>
            </a:r>
          </a:p>
        </p:txBody>
      </p:sp>
      <p:sp>
        <p:nvSpPr>
          <p:cNvPr id="43016" name="Line 8"/>
          <p:cNvSpPr>
            <a:spLocks noChangeShapeType="1"/>
          </p:cNvSpPr>
          <p:nvPr/>
        </p:nvSpPr>
        <p:spPr bwMode="auto">
          <a:xfrm>
            <a:off x="2901950" y="36576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43017" name="Line 9"/>
          <p:cNvSpPr>
            <a:spLocks noChangeShapeType="1"/>
          </p:cNvSpPr>
          <p:nvPr/>
        </p:nvSpPr>
        <p:spPr bwMode="auto">
          <a:xfrm>
            <a:off x="3511550" y="3657600"/>
            <a:ext cx="444500" cy="0"/>
          </a:xfrm>
          <a:prstGeom prst="line">
            <a:avLst/>
          </a:prstGeom>
          <a:noFill/>
          <a:ln w="12700">
            <a:solidFill>
              <a:schemeClr val="tx1"/>
            </a:solidFill>
            <a:round/>
            <a:headEnd/>
            <a:tailEnd type="triangle" w="med" len="med"/>
          </a:ln>
        </p:spPr>
        <p:txBody>
          <a:bodyPr wrap="none" anchor="ctr"/>
          <a:lstStyle/>
          <a:p>
            <a:endParaRPr lang="en-US"/>
          </a:p>
        </p:txBody>
      </p:sp>
      <p:sp>
        <p:nvSpPr>
          <p:cNvPr id="43018" name="Freeform 10"/>
          <p:cNvSpPr>
            <a:spLocks/>
          </p:cNvSpPr>
          <p:nvPr/>
        </p:nvSpPr>
        <p:spPr bwMode="auto">
          <a:xfrm>
            <a:off x="2743200" y="3733800"/>
            <a:ext cx="1376363" cy="323850"/>
          </a:xfrm>
          <a:custGeom>
            <a:avLst/>
            <a:gdLst>
              <a:gd name="T0" fmla="*/ 864 w 867"/>
              <a:gd name="T1" fmla="*/ 0 h 204"/>
              <a:gd name="T2" fmla="*/ 866 w 867"/>
              <a:gd name="T3" fmla="*/ 53 h 204"/>
              <a:gd name="T4" fmla="*/ 866 w 867"/>
              <a:gd name="T5" fmla="*/ 94 h 204"/>
              <a:gd name="T6" fmla="*/ 825 w 867"/>
              <a:gd name="T7" fmla="*/ 122 h 204"/>
              <a:gd name="T8" fmla="*/ 784 w 867"/>
              <a:gd name="T9" fmla="*/ 149 h 204"/>
              <a:gd name="T10" fmla="*/ 729 w 867"/>
              <a:gd name="T11" fmla="*/ 190 h 204"/>
              <a:gd name="T12" fmla="*/ 688 w 867"/>
              <a:gd name="T13" fmla="*/ 203 h 204"/>
              <a:gd name="T14" fmla="*/ 634 w 867"/>
              <a:gd name="T15" fmla="*/ 203 h 204"/>
              <a:gd name="T16" fmla="*/ 593 w 867"/>
              <a:gd name="T17" fmla="*/ 203 h 204"/>
              <a:gd name="T18" fmla="*/ 552 w 867"/>
              <a:gd name="T19" fmla="*/ 203 h 204"/>
              <a:gd name="T20" fmla="*/ 497 w 867"/>
              <a:gd name="T21" fmla="*/ 203 h 204"/>
              <a:gd name="T22" fmla="*/ 443 w 867"/>
              <a:gd name="T23" fmla="*/ 203 h 204"/>
              <a:gd name="T24" fmla="*/ 402 w 867"/>
              <a:gd name="T25" fmla="*/ 203 h 204"/>
              <a:gd name="T26" fmla="*/ 347 w 867"/>
              <a:gd name="T27" fmla="*/ 203 h 204"/>
              <a:gd name="T28" fmla="*/ 252 w 867"/>
              <a:gd name="T29" fmla="*/ 203 h 204"/>
              <a:gd name="T30" fmla="*/ 211 w 867"/>
              <a:gd name="T31" fmla="*/ 203 h 204"/>
              <a:gd name="T32" fmla="*/ 170 w 867"/>
              <a:gd name="T33" fmla="*/ 203 h 204"/>
              <a:gd name="T34" fmla="*/ 129 w 867"/>
              <a:gd name="T35" fmla="*/ 203 h 204"/>
              <a:gd name="T36" fmla="*/ 88 w 867"/>
              <a:gd name="T37" fmla="*/ 190 h 204"/>
              <a:gd name="T38" fmla="*/ 47 w 867"/>
              <a:gd name="T39" fmla="*/ 163 h 204"/>
              <a:gd name="T40" fmla="*/ 20 w 867"/>
              <a:gd name="T41" fmla="*/ 122 h 204"/>
              <a:gd name="T42" fmla="*/ 20 w 867"/>
              <a:gd name="T43" fmla="*/ 81 h 204"/>
              <a:gd name="T44" fmla="*/ 20 w 867"/>
              <a:gd name="T45" fmla="*/ 40 h 204"/>
              <a:gd name="T46" fmla="*/ 0 w 867"/>
              <a:gd name="T47" fmla="*/ 48 h 204"/>
              <a:gd name="T48" fmla="*/ 0 w 867"/>
              <a:gd name="T49" fmla="*/ 48 h 2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67"/>
              <a:gd name="T76" fmla="*/ 0 h 204"/>
              <a:gd name="T77" fmla="*/ 867 w 867"/>
              <a:gd name="T78" fmla="*/ 204 h 2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67" h="204">
                <a:moveTo>
                  <a:pt x="864" y="0"/>
                </a:moveTo>
                <a:lnTo>
                  <a:pt x="866" y="53"/>
                </a:lnTo>
                <a:lnTo>
                  <a:pt x="866" y="94"/>
                </a:lnTo>
                <a:lnTo>
                  <a:pt x="825" y="122"/>
                </a:lnTo>
                <a:lnTo>
                  <a:pt x="784" y="149"/>
                </a:lnTo>
                <a:lnTo>
                  <a:pt x="729" y="190"/>
                </a:lnTo>
                <a:lnTo>
                  <a:pt x="688" y="203"/>
                </a:lnTo>
                <a:lnTo>
                  <a:pt x="634" y="203"/>
                </a:lnTo>
                <a:lnTo>
                  <a:pt x="593" y="203"/>
                </a:lnTo>
                <a:lnTo>
                  <a:pt x="552" y="203"/>
                </a:lnTo>
                <a:lnTo>
                  <a:pt x="497" y="203"/>
                </a:lnTo>
                <a:lnTo>
                  <a:pt x="443" y="203"/>
                </a:lnTo>
                <a:lnTo>
                  <a:pt x="402" y="203"/>
                </a:lnTo>
                <a:lnTo>
                  <a:pt x="347" y="203"/>
                </a:lnTo>
                <a:lnTo>
                  <a:pt x="252" y="203"/>
                </a:lnTo>
                <a:lnTo>
                  <a:pt x="211" y="203"/>
                </a:lnTo>
                <a:lnTo>
                  <a:pt x="170" y="203"/>
                </a:lnTo>
                <a:lnTo>
                  <a:pt x="129" y="203"/>
                </a:lnTo>
                <a:lnTo>
                  <a:pt x="88" y="190"/>
                </a:lnTo>
                <a:lnTo>
                  <a:pt x="47" y="163"/>
                </a:lnTo>
                <a:lnTo>
                  <a:pt x="20" y="122"/>
                </a:lnTo>
                <a:lnTo>
                  <a:pt x="20" y="81"/>
                </a:lnTo>
                <a:lnTo>
                  <a:pt x="20" y="40"/>
                </a:lnTo>
                <a:lnTo>
                  <a:pt x="0" y="48"/>
                </a:lnTo>
              </a:path>
            </a:pathLst>
          </a:custGeom>
          <a:noFill/>
          <a:ln w="12700" cap="rnd" cmpd="sng">
            <a:solidFill>
              <a:schemeClr val="tx1"/>
            </a:solidFill>
            <a:prstDash val="solid"/>
            <a:round/>
            <a:headEnd type="none" w="med" len="me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graphicFrame>
        <p:nvGraphicFramePr>
          <p:cNvPr id="15362" name="Object 4">
            <a:hlinkClick r:id="" action="ppaction://ole?verb=0"/>
          </p:cNvPr>
          <p:cNvGraphicFramePr>
            <a:graphicFrameLocks/>
          </p:cNvGraphicFramePr>
          <p:nvPr/>
        </p:nvGraphicFramePr>
        <p:xfrm>
          <a:off x="133350" y="1241425"/>
          <a:ext cx="8605838" cy="1049338"/>
        </p:xfrm>
        <a:graphic>
          <a:graphicData uri="http://schemas.openxmlformats.org/presentationml/2006/ole">
            <mc:AlternateContent xmlns:mc="http://schemas.openxmlformats.org/markup-compatibility/2006">
              <mc:Choice xmlns:v="urn:schemas-microsoft-com:vml" Requires="v">
                <p:oleObj spid="_x0000_s15364" name="Equation" r:id="rId3" imgW="8615160" imgH="1058760" progId="Equation.2">
                  <p:embed/>
                </p:oleObj>
              </mc:Choice>
              <mc:Fallback>
                <p:oleObj name="Equation" r:id="rId3" imgW="8615160" imgH="105876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241425"/>
                        <a:ext cx="8605838"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6" name="Rectangle 5"/>
          <p:cNvSpPr>
            <a:spLocks noChangeArrowheads="1"/>
          </p:cNvSpPr>
          <p:nvPr/>
        </p:nvSpPr>
        <p:spPr bwMode="auto">
          <a:xfrm>
            <a:off x="138113" y="2271713"/>
            <a:ext cx="5662612" cy="454025"/>
          </a:xfrm>
          <a:prstGeom prst="rect">
            <a:avLst/>
          </a:prstGeom>
          <a:noFill/>
          <a:ln w="12700">
            <a:noFill/>
            <a:miter lim="800000"/>
            <a:headEnd/>
            <a:tailEnd/>
          </a:ln>
        </p:spPr>
        <p:txBody>
          <a:bodyPr wrap="none" lIns="90488" tIns="44450" rIns="90488" bIns="44450">
            <a:spAutoFit/>
          </a:bodyPr>
          <a:lstStyle/>
          <a:p>
            <a:r>
              <a:rPr lang="en-US" altLang="zh-TW"/>
              <a:t>Proof: First prove that G is connected. If not,</a:t>
            </a:r>
          </a:p>
        </p:txBody>
      </p:sp>
      <p:sp>
        <p:nvSpPr>
          <p:cNvPr id="15367" name="Oval 6"/>
          <p:cNvSpPr>
            <a:spLocks noChangeArrowheads="1"/>
          </p:cNvSpPr>
          <p:nvPr/>
        </p:nvSpPr>
        <p:spPr bwMode="auto">
          <a:xfrm>
            <a:off x="1606550" y="2825750"/>
            <a:ext cx="1282700" cy="901700"/>
          </a:xfrm>
          <a:prstGeom prst="ellipse">
            <a:avLst/>
          </a:prstGeom>
          <a:noFill/>
          <a:ln w="12700">
            <a:solidFill>
              <a:schemeClr val="tx1"/>
            </a:solidFill>
            <a:round/>
            <a:headEnd/>
            <a:tailEnd/>
          </a:ln>
        </p:spPr>
        <p:txBody>
          <a:bodyPr wrap="none" anchor="ctr"/>
          <a:lstStyle/>
          <a:p>
            <a:endParaRPr lang="en-US"/>
          </a:p>
        </p:txBody>
      </p:sp>
      <p:sp>
        <p:nvSpPr>
          <p:cNvPr id="15368" name="Oval 7"/>
          <p:cNvSpPr>
            <a:spLocks noChangeArrowheads="1"/>
          </p:cNvSpPr>
          <p:nvPr/>
        </p:nvSpPr>
        <p:spPr bwMode="auto">
          <a:xfrm>
            <a:off x="4273550" y="2901950"/>
            <a:ext cx="2120900" cy="749300"/>
          </a:xfrm>
          <a:prstGeom prst="ellipse">
            <a:avLst/>
          </a:prstGeom>
          <a:noFill/>
          <a:ln w="12700">
            <a:solidFill>
              <a:schemeClr val="tx1"/>
            </a:solidFill>
            <a:round/>
            <a:headEnd/>
            <a:tailEnd/>
          </a:ln>
        </p:spPr>
        <p:txBody>
          <a:bodyPr wrap="none" anchor="ctr"/>
          <a:lstStyle/>
          <a:p>
            <a:endParaRPr lang="en-US"/>
          </a:p>
        </p:txBody>
      </p:sp>
      <p:sp>
        <p:nvSpPr>
          <p:cNvPr id="15369" name="Rectangle 8"/>
          <p:cNvSpPr>
            <a:spLocks noChangeArrowheads="1"/>
          </p:cNvSpPr>
          <p:nvPr/>
        </p:nvSpPr>
        <p:spPr bwMode="auto">
          <a:xfrm>
            <a:off x="2043113" y="3109913"/>
            <a:ext cx="315912" cy="454025"/>
          </a:xfrm>
          <a:prstGeom prst="rect">
            <a:avLst/>
          </a:prstGeom>
          <a:noFill/>
          <a:ln w="12700">
            <a:noFill/>
            <a:miter lim="800000"/>
            <a:headEnd/>
            <a:tailEnd/>
          </a:ln>
        </p:spPr>
        <p:txBody>
          <a:bodyPr wrap="none" lIns="90488" tIns="44450" rIns="90488" bIns="44450">
            <a:spAutoFit/>
          </a:bodyPr>
          <a:lstStyle/>
          <a:p>
            <a:r>
              <a:rPr lang="en-US" altLang="zh-TW" i="1"/>
              <a:t>x</a:t>
            </a:r>
          </a:p>
        </p:txBody>
      </p:sp>
      <p:sp>
        <p:nvSpPr>
          <p:cNvPr id="15370" name="Rectangle 9"/>
          <p:cNvSpPr>
            <a:spLocks noChangeArrowheads="1"/>
          </p:cNvSpPr>
          <p:nvPr/>
        </p:nvSpPr>
        <p:spPr bwMode="auto">
          <a:xfrm>
            <a:off x="5014913" y="3109913"/>
            <a:ext cx="315912" cy="454025"/>
          </a:xfrm>
          <a:prstGeom prst="rect">
            <a:avLst/>
          </a:prstGeom>
          <a:noFill/>
          <a:ln w="12700">
            <a:noFill/>
            <a:miter lim="800000"/>
            <a:headEnd/>
            <a:tailEnd/>
          </a:ln>
        </p:spPr>
        <p:txBody>
          <a:bodyPr wrap="none" lIns="90488" tIns="44450" rIns="90488" bIns="44450">
            <a:spAutoFit/>
          </a:bodyPr>
          <a:lstStyle/>
          <a:p>
            <a:r>
              <a:rPr lang="en-US" altLang="zh-TW" i="1"/>
              <a:t>y</a:t>
            </a:r>
          </a:p>
        </p:txBody>
      </p:sp>
      <p:sp>
        <p:nvSpPr>
          <p:cNvPr id="15371" name="Rectangle 10"/>
          <p:cNvSpPr>
            <a:spLocks noChangeArrowheads="1"/>
          </p:cNvSpPr>
          <p:nvPr/>
        </p:nvSpPr>
        <p:spPr bwMode="auto">
          <a:xfrm>
            <a:off x="2728913" y="3490913"/>
            <a:ext cx="1457325" cy="454025"/>
          </a:xfrm>
          <a:prstGeom prst="rect">
            <a:avLst/>
          </a:prstGeom>
          <a:noFill/>
          <a:ln w="12700">
            <a:noFill/>
            <a:miter lim="800000"/>
            <a:headEnd/>
            <a:tailEnd/>
          </a:ln>
        </p:spPr>
        <p:txBody>
          <a:bodyPr wrap="none" lIns="90488" tIns="44450" rIns="90488" bIns="44450">
            <a:spAutoFit/>
          </a:bodyPr>
          <a:lstStyle/>
          <a:p>
            <a:r>
              <a:rPr lang="en-US" altLang="zh-TW" i="1"/>
              <a:t>n</a:t>
            </a:r>
            <a:r>
              <a:rPr lang="en-US" altLang="zh-TW" baseline="-25000"/>
              <a:t>1</a:t>
            </a:r>
            <a:r>
              <a:rPr lang="en-US" altLang="zh-TW"/>
              <a:t> vertices</a:t>
            </a:r>
          </a:p>
        </p:txBody>
      </p:sp>
      <p:sp>
        <p:nvSpPr>
          <p:cNvPr id="15372" name="Rectangle 11"/>
          <p:cNvSpPr>
            <a:spLocks noChangeArrowheads="1"/>
          </p:cNvSpPr>
          <p:nvPr/>
        </p:nvSpPr>
        <p:spPr bwMode="auto">
          <a:xfrm>
            <a:off x="6005513" y="3567113"/>
            <a:ext cx="1457325" cy="454025"/>
          </a:xfrm>
          <a:prstGeom prst="rect">
            <a:avLst/>
          </a:prstGeom>
          <a:noFill/>
          <a:ln w="12700">
            <a:noFill/>
            <a:miter lim="800000"/>
            <a:headEnd/>
            <a:tailEnd/>
          </a:ln>
        </p:spPr>
        <p:txBody>
          <a:bodyPr wrap="none" lIns="90488" tIns="44450" rIns="90488" bIns="44450">
            <a:spAutoFit/>
          </a:bodyPr>
          <a:lstStyle/>
          <a:p>
            <a:r>
              <a:rPr lang="en-US" altLang="zh-TW" i="1"/>
              <a:t>n</a:t>
            </a:r>
            <a:r>
              <a:rPr lang="en-US" altLang="zh-TW" baseline="-25000"/>
              <a:t>2</a:t>
            </a:r>
            <a:r>
              <a:rPr lang="en-US" altLang="zh-TW"/>
              <a:t> vertices</a:t>
            </a:r>
          </a:p>
        </p:txBody>
      </p:sp>
      <p:graphicFrame>
        <p:nvGraphicFramePr>
          <p:cNvPr id="15363" name="Object 12">
            <a:hlinkClick r:id="" action="ppaction://ole?verb=0"/>
          </p:cNvPr>
          <p:cNvGraphicFramePr>
            <a:graphicFrameLocks/>
          </p:cNvGraphicFramePr>
          <p:nvPr/>
        </p:nvGraphicFramePr>
        <p:xfrm>
          <a:off x="415925" y="4365625"/>
          <a:ext cx="8323263" cy="1054100"/>
        </p:xfrm>
        <a:graphic>
          <a:graphicData uri="http://schemas.openxmlformats.org/presentationml/2006/ole">
            <mc:AlternateContent xmlns:mc="http://schemas.openxmlformats.org/markup-compatibility/2006">
              <mc:Choice xmlns:v="urn:schemas-microsoft-com:vml" Requires="v">
                <p:oleObj spid="_x0000_s15365" name="Equation" r:id="rId5" imgW="8332560" imgH="1063440" progId="Equation.2">
                  <p:embed/>
                </p:oleObj>
              </mc:Choice>
              <mc:Fallback>
                <p:oleObj name="Equation" r:id="rId5" imgW="8332560" imgH="1063440" progId="Equation.2">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25" y="4365625"/>
                        <a:ext cx="8323263"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3" name="Rectangle 13"/>
          <p:cNvSpPr>
            <a:spLocks noChangeArrowheads="1"/>
          </p:cNvSpPr>
          <p:nvPr/>
        </p:nvSpPr>
        <p:spPr bwMode="auto">
          <a:xfrm>
            <a:off x="442913" y="4938713"/>
            <a:ext cx="2152650" cy="454025"/>
          </a:xfrm>
          <a:prstGeom prst="rect">
            <a:avLst/>
          </a:prstGeom>
          <a:noFill/>
          <a:ln w="12700">
            <a:noFill/>
            <a:miter lim="800000"/>
            <a:headEnd/>
            <a:tailEnd/>
          </a:ln>
        </p:spPr>
        <p:txBody>
          <a:bodyPr wrap="none" lIns="90488" tIns="44450" rIns="90488" bIns="44450">
            <a:spAutoFit/>
          </a:bodyPr>
          <a:lstStyle/>
          <a:p>
            <a:r>
              <a:rPr lang="en-US" altLang="zh-TW" b="1"/>
              <a:t>a contradiction</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graphicFrame>
        <p:nvGraphicFramePr>
          <p:cNvPr id="16386" name="Object 4">
            <a:hlinkClick r:id="" action="ppaction://ole?verb=0"/>
          </p:cNvPr>
          <p:cNvGraphicFramePr>
            <a:graphicFrameLocks/>
          </p:cNvGraphicFramePr>
          <p:nvPr/>
        </p:nvGraphicFramePr>
        <p:xfrm>
          <a:off x="133350" y="1241425"/>
          <a:ext cx="8605838" cy="1049338"/>
        </p:xfrm>
        <a:graphic>
          <a:graphicData uri="http://schemas.openxmlformats.org/presentationml/2006/ole">
            <mc:AlternateContent xmlns:mc="http://schemas.openxmlformats.org/markup-compatibility/2006">
              <mc:Choice xmlns:v="urn:schemas-microsoft-com:vml" Requires="v">
                <p:oleObj spid="_x0000_s16387" name="Equation" r:id="rId3" imgW="8615160" imgH="1058760" progId="Equation.2">
                  <p:embed/>
                </p:oleObj>
              </mc:Choice>
              <mc:Fallback>
                <p:oleObj name="Equation" r:id="rId3" imgW="8615160" imgH="105876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 y="1241425"/>
                        <a:ext cx="8605838"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9" name="Rectangle 5"/>
          <p:cNvSpPr>
            <a:spLocks noChangeArrowheads="1"/>
          </p:cNvSpPr>
          <p:nvPr/>
        </p:nvSpPr>
        <p:spPr bwMode="auto">
          <a:xfrm>
            <a:off x="366713" y="2347913"/>
            <a:ext cx="4286250" cy="454025"/>
          </a:xfrm>
          <a:prstGeom prst="rect">
            <a:avLst/>
          </a:prstGeom>
          <a:noFill/>
          <a:ln w="12700">
            <a:noFill/>
            <a:miter lim="800000"/>
            <a:headEnd/>
            <a:tailEnd/>
          </a:ln>
        </p:spPr>
        <p:txBody>
          <a:bodyPr wrap="none" lIns="90488" tIns="44450" rIns="90488" bIns="44450">
            <a:spAutoFit/>
          </a:bodyPr>
          <a:lstStyle/>
          <a:p>
            <a:r>
              <a:rPr lang="en-US" altLang="zh-TW"/>
              <a:t>Assume a path </a:t>
            </a:r>
            <a:r>
              <a:rPr lang="en-US" altLang="zh-TW" i="1"/>
              <a:t>p</a:t>
            </a:r>
            <a:r>
              <a:rPr lang="en-US" altLang="zh-TW" i="1" baseline="-25000"/>
              <a:t>m</a:t>
            </a:r>
            <a:r>
              <a:rPr lang="en-US" altLang="zh-TW"/>
              <a:t> with </a:t>
            </a:r>
            <a:r>
              <a:rPr lang="en-US" altLang="zh-TW" i="1"/>
              <a:t>m</a:t>
            </a:r>
            <a:r>
              <a:rPr lang="en-US" altLang="zh-TW"/>
              <a:t> vertices</a:t>
            </a:r>
          </a:p>
        </p:txBody>
      </p:sp>
      <p:sp>
        <p:nvSpPr>
          <p:cNvPr id="16390" name="Rectangle 6"/>
          <p:cNvSpPr>
            <a:spLocks noChangeArrowheads="1"/>
          </p:cNvSpPr>
          <p:nvPr/>
        </p:nvSpPr>
        <p:spPr bwMode="auto">
          <a:xfrm>
            <a:off x="4786313" y="2347913"/>
            <a:ext cx="3457575" cy="454025"/>
          </a:xfrm>
          <a:prstGeom prst="rect">
            <a:avLst/>
          </a:prstGeom>
          <a:noFill/>
          <a:ln w="12700">
            <a:noFill/>
            <a:miter lim="800000"/>
            <a:headEnd/>
            <a:tailEnd/>
          </a:ln>
        </p:spPr>
        <p:txBody>
          <a:bodyPr wrap="none" lIns="90488" tIns="44450" rIns="90488" bIns="44450">
            <a:spAutoFit/>
          </a:bodyPr>
          <a:lstStyle/>
          <a:p>
            <a:r>
              <a:rPr lang="en-US" altLang="zh-TW" i="1"/>
              <a:t>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baseline="-25000"/>
              <a:t>3</a:t>
            </a:r>
            <a:r>
              <a:rPr lang="en-US" altLang="zh-TW"/>
              <a:t>       ...       </a:t>
            </a:r>
            <a:r>
              <a:rPr lang="en-US" altLang="zh-TW" i="1"/>
              <a:t>v</a:t>
            </a:r>
            <a:r>
              <a:rPr lang="en-US" altLang="zh-TW" i="1" baseline="-25000"/>
              <a:t>m</a:t>
            </a:r>
          </a:p>
        </p:txBody>
      </p:sp>
      <p:sp>
        <p:nvSpPr>
          <p:cNvPr id="16391" name="Rectangle 7"/>
          <p:cNvSpPr>
            <a:spLocks noChangeArrowheads="1"/>
          </p:cNvSpPr>
          <p:nvPr/>
        </p:nvSpPr>
        <p:spPr bwMode="auto">
          <a:xfrm>
            <a:off x="290513" y="2957513"/>
            <a:ext cx="4419600" cy="454025"/>
          </a:xfrm>
          <a:prstGeom prst="rect">
            <a:avLst/>
          </a:prstGeom>
          <a:noFill/>
          <a:ln w="12700">
            <a:noFill/>
            <a:miter lim="800000"/>
            <a:headEnd/>
            <a:tailEnd/>
          </a:ln>
        </p:spPr>
        <p:txBody>
          <a:bodyPr wrap="none" lIns="90488" tIns="44450" rIns="90488" bIns="44450">
            <a:spAutoFit/>
          </a:bodyPr>
          <a:lstStyle/>
          <a:p>
            <a:r>
              <a:rPr lang="en-US" altLang="zh-TW"/>
              <a:t>case 1. either </a:t>
            </a:r>
            <a:r>
              <a:rPr lang="en-US" altLang="zh-TW" i="1"/>
              <a:t>v</a:t>
            </a:r>
            <a:r>
              <a:rPr lang="en-US" altLang="zh-TW"/>
              <a:t>        </a:t>
            </a:r>
            <a:r>
              <a:rPr lang="en-US" altLang="zh-TW" i="1"/>
              <a:t>v</a:t>
            </a:r>
            <a:r>
              <a:rPr lang="en-US" altLang="zh-TW" baseline="-25000"/>
              <a:t>1</a:t>
            </a:r>
            <a:r>
              <a:rPr lang="en-US" altLang="zh-TW"/>
              <a:t> or </a:t>
            </a:r>
            <a:r>
              <a:rPr lang="en-US" altLang="zh-TW" i="1"/>
              <a:t>v</a:t>
            </a:r>
            <a:r>
              <a:rPr lang="en-US" altLang="zh-TW" i="1" baseline="-25000"/>
              <a:t>m</a:t>
            </a:r>
            <a:r>
              <a:rPr lang="en-US" altLang="zh-TW"/>
              <a:t>          </a:t>
            </a:r>
            <a:r>
              <a:rPr lang="en-US" altLang="zh-TW" i="1"/>
              <a:t>v</a:t>
            </a:r>
          </a:p>
        </p:txBody>
      </p:sp>
      <p:sp>
        <p:nvSpPr>
          <p:cNvPr id="16392" name="Rectangle 8"/>
          <p:cNvSpPr>
            <a:spLocks noChangeArrowheads="1"/>
          </p:cNvSpPr>
          <p:nvPr/>
        </p:nvSpPr>
        <p:spPr bwMode="auto">
          <a:xfrm>
            <a:off x="290513" y="3490913"/>
            <a:ext cx="4418012" cy="454025"/>
          </a:xfrm>
          <a:prstGeom prst="rect">
            <a:avLst/>
          </a:prstGeom>
          <a:noFill/>
          <a:ln w="12700">
            <a:noFill/>
            <a:miter lim="800000"/>
            <a:headEnd/>
            <a:tailEnd/>
          </a:ln>
        </p:spPr>
        <p:txBody>
          <a:bodyPr wrap="none" lIns="90488" tIns="44450" rIns="90488" bIns="44450">
            <a:spAutoFit/>
          </a:bodyPr>
          <a:lstStyle/>
          <a:p>
            <a:r>
              <a:rPr lang="en-US" altLang="zh-TW"/>
              <a:t>case 2. </a:t>
            </a:r>
            <a:r>
              <a:rPr lang="en-US" altLang="zh-TW" i="1"/>
              <a:t>v</a:t>
            </a:r>
            <a:r>
              <a:rPr lang="en-US" altLang="zh-TW" baseline="-25000"/>
              <a:t>1</a:t>
            </a:r>
            <a:r>
              <a:rPr lang="en-US" altLang="zh-TW"/>
              <a:t>,</a:t>
            </a:r>
            <a:r>
              <a:rPr lang="en-US" altLang="zh-TW" i="1"/>
              <a:t>v</a:t>
            </a:r>
            <a:r>
              <a:rPr lang="en-US" altLang="zh-TW" baseline="-25000"/>
              <a:t>2</a:t>
            </a:r>
            <a:r>
              <a:rPr lang="en-US" altLang="zh-TW"/>
              <a:t>,...,</a:t>
            </a:r>
            <a:r>
              <a:rPr lang="en-US" altLang="zh-TW" i="1"/>
              <a:t>v</a:t>
            </a:r>
            <a:r>
              <a:rPr lang="en-US" altLang="zh-TW" i="1" baseline="-25000"/>
              <a:t>m</a:t>
            </a:r>
            <a:r>
              <a:rPr lang="en-US" altLang="zh-TW"/>
              <a:t> construct a cycle</a:t>
            </a:r>
          </a:p>
        </p:txBody>
      </p:sp>
      <p:sp>
        <p:nvSpPr>
          <p:cNvPr id="16393" name="Rectangle 9"/>
          <p:cNvSpPr>
            <a:spLocks noChangeArrowheads="1"/>
          </p:cNvSpPr>
          <p:nvPr/>
        </p:nvSpPr>
        <p:spPr bwMode="auto">
          <a:xfrm>
            <a:off x="4786313" y="3567113"/>
            <a:ext cx="4319587" cy="454025"/>
          </a:xfrm>
          <a:prstGeom prst="rect">
            <a:avLst/>
          </a:prstGeom>
          <a:noFill/>
          <a:ln w="12700">
            <a:noFill/>
            <a:miter lim="800000"/>
            <a:headEnd/>
            <a:tailEnd/>
          </a:ln>
        </p:spPr>
        <p:txBody>
          <a:bodyPr wrap="none" lIns="90488" tIns="44450" rIns="90488" bIns="44450">
            <a:spAutoFit/>
          </a:bodyPr>
          <a:lstStyle/>
          <a:p>
            <a:r>
              <a:rPr lang="en-US" altLang="zh-TW" i="1"/>
              <a:t>either  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baseline="-25000"/>
              <a:t>3</a:t>
            </a:r>
            <a:r>
              <a:rPr lang="en-US" altLang="zh-TW"/>
              <a:t>       ...       </a:t>
            </a:r>
            <a:r>
              <a:rPr lang="en-US" altLang="zh-TW" i="1"/>
              <a:t>v</a:t>
            </a:r>
            <a:r>
              <a:rPr lang="en-US" altLang="zh-TW" i="1" baseline="-25000"/>
              <a:t>m</a:t>
            </a:r>
          </a:p>
        </p:txBody>
      </p:sp>
      <p:sp>
        <p:nvSpPr>
          <p:cNvPr id="16394" name="Rectangle 10"/>
          <p:cNvSpPr>
            <a:spLocks noChangeArrowheads="1"/>
          </p:cNvSpPr>
          <p:nvPr/>
        </p:nvSpPr>
        <p:spPr bwMode="auto">
          <a:xfrm>
            <a:off x="1433513" y="4100513"/>
            <a:ext cx="5197475" cy="454025"/>
          </a:xfrm>
          <a:prstGeom prst="rect">
            <a:avLst/>
          </a:prstGeom>
          <a:noFill/>
          <a:ln w="12700">
            <a:noFill/>
            <a:miter lim="800000"/>
            <a:headEnd/>
            <a:tailEnd/>
          </a:ln>
        </p:spPr>
        <p:txBody>
          <a:bodyPr wrap="none" lIns="90488" tIns="44450" rIns="90488" bIns="44450">
            <a:spAutoFit/>
          </a:bodyPr>
          <a:lstStyle/>
          <a:p>
            <a:r>
              <a:rPr lang="en-US" altLang="zh-TW" i="1"/>
              <a:t>or  v</a:t>
            </a:r>
            <a:r>
              <a:rPr lang="en-US" altLang="zh-TW" baseline="-25000"/>
              <a:t>1</a:t>
            </a:r>
            <a:r>
              <a:rPr lang="en-US" altLang="zh-TW"/>
              <a:t>      </a:t>
            </a:r>
            <a:r>
              <a:rPr lang="en-US" altLang="zh-TW" i="1"/>
              <a:t>v</a:t>
            </a:r>
            <a:r>
              <a:rPr lang="en-US" altLang="zh-TW" baseline="-25000"/>
              <a:t>2</a:t>
            </a:r>
            <a:r>
              <a:rPr lang="en-US" altLang="zh-TW"/>
              <a:t>       </a:t>
            </a:r>
            <a:r>
              <a:rPr lang="en-US" altLang="zh-TW" i="1"/>
              <a:t>v</a:t>
            </a:r>
            <a:r>
              <a:rPr lang="en-US" altLang="zh-TW" baseline="-25000"/>
              <a:t>3</a:t>
            </a:r>
            <a:r>
              <a:rPr lang="en-US" altLang="zh-TW"/>
              <a:t> ...</a:t>
            </a:r>
            <a:r>
              <a:rPr lang="en-US" altLang="zh-TW" i="1"/>
              <a:t>v</a:t>
            </a:r>
            <a:r>
              <a:rPr lang="en-US" altLang="zh-TW" i="1" baseline="-25000"/>
              <a:t>t</a:t>
            </a:r>
            <a:r>
              <a:rPr lang="en-US" altLang="zh-TW" baseline="-25000"/>
              <a:t>-1</a:t>
            </a:r>
            <a:r>
              <a:rPr lang="en-US" altLang="zh-TW"/>
              <a:t>       </a:t>
            </a:r>
            <a:r>
              <a:rPr lang="en-US" altLang="zh-TW" i="1"/>
              <a:t>v</a:t>
            </a:r>
            <a:r>
              <a:rPr lang="en-US" altLang="zh-TW" i="1" baseline="-25000"/>
              <a:t>t</a:t>
            </a:r>
            <a:r>
              <a:rPr lang="en-US" altLang="zh-TW"/>
              <a:t>      ...       </a:t>
            </a:r>
            <a:r>
              <a:rPr lang="en-US" altLang="zh-TW" i="1"/>
              <a:t>v</a:t>
            </a:r>
            <a:r>
              <a:rPr lang="en-US" altLang="zh-TW" i="1" baseline="-25000"/>
              <a:t>m</a:t>
            </a:r>
          </a:p>
        </p:txBody>
      </p:sp>
      <p:sp>
        <p:nvSpPr>
          <p:cNvPr id="16395" name="Line 11"/>
          <p:cNvSpPr>
            <a:spLocks noChangeShapeType="1"/>
          </p:cNvSpPr>
          <p:nvPr/>
        </p:nvSpPr>
        <p:spPr bwMode="auto">
          <a:xfrm>
            <a:off x="5111750" y="2590800"/>
            <a:ext cx="444500" cy="0"/>
          </a:xfrm>
          <a:prstGeom prst="line">
            <a:avLst/>
          </a:prstGeom>
          <a:noFill/>
          <a:ln w="12700">
            <a:solidFill>
              <a:schemeClr val="tx1"/>
            </a:solidFill>
            <a:round/>
            <a:headEnd/>
            <a:tailEnd/>
          </a:ln>
        </p:spPr>
        <p:txBody>
          <a:bodyPr wrap="none" anchor="ctr"/>
          <a:lstStyle/>
          <a:p>
            <a:endParaRPr lang="en-US"/>
          </a:p>
        </p:txBody>
      </p:sp>
      <p:sp>
        <p:nvSpPr>
          <p:cNvPr id="16396" name="Line 12"/>
          <p:cNvSpPr>
            <a:spLocks noChangeShapeType="1"/>
          </p:cNvSpPr>
          <p:nvPr/>
        </p:nvSpPr>
        <p:spPr bwMode="auto">
          <a:xfrm>
            <a:off x="5797550" y="2590800"/>
            <a:ext cx="520700" cy="0"/>
          </a:xfrm>
          <a:prstGeom prst="line">
            <a:avLst/>
          </a:prstGeom>
          <a:noFill/>
          <a:ln w="12700">
            <a:solidFill>
              <a:schemeClr val="tx1"/>
            </a:solidFill>
            <a:round/>
            <a:headEnd/>
            <a:tailEnd/>
          </a:ln>
        </p:spPr>
        <p:txBody>
          <a:bodyPr wrap="none" anchor="ctr"/>
          <a:lstStyle/>
          <a:p>
            <a:endParaRPr lang="en-US"/>
          </a:p>
        </p:txBody>
      </p:sp>
      <p:sp>
        <p:nvSpPr>
          <p:cNvPr id="16397" name="Line 13"/>
          <p:cNvSpPr>
            <a:spLocks noChangeShapeType="1"/>
          </p:cNvSpPr>
          <p:nvPr/>
        </p:nvSpPr>
        <p:spPr bwMode="auto">
          <a:xfrm>
            <a:off x="6559550" y="2590800"/>
            <a:ext cx="444500" cy="0"/>
          </a:xfrm>
          <a:prstGeom prst="line">
            <a:avLst/>
          </a:prstGeom>
          <a:noFill/>
          <a:ln w="12700">
            <a:solidFill>
              <a:schemeClr val="tx1"/>
            </a:solidFill>
            <a:round/>
            <a:headEnd/>
            <a:tailEnd/>
          </a:ln>
        </p:spPr>
        <p:txBody>
          <a:bodyPr wrap="none" anchor="ctr"/>
          <a:lstStyle/>
          <a:p>
            <a:endParaRPr lang="en-US"/>
          </a:p>
        </p:txBody>
      </p:sp>
      <p:sp>
        <p:nvSpPr>
          <p:cNvPr id="16398" name="Line 14"/>
          <p:cNvSpPr>
            <a:spLocks noChangeShapeType="1"/>
          </p:cNvSpPr>
          <p:nvPr/>
        </p:nvSpPr>
        <p:spPr bwMode="auto">
          <a:xfrm>
            <a:off x="7397750" y="2590800"/>
            <a:ext cx="444500" cy="0"/>
          </a:xfrm>
          <a:prstGeom prst="line">
            <a:avLst/>
          </a:prstGeom>
          <a:noFill/>
          <a:ln w="12700">
            <a:solidFill>
              <a:schemeClr val="tx1"/>
            </a:solidFill>
            <a:round/>
            <a:headEnd/>
            <a:tailEnd/>
          </a:ln>
        </p:spPr>
        <p:txBody>
          <a:bodyPr wrap="none" anchor="ctr"/>
          <a:lstStyle/>
          <a:p>
            <a:endParaRPr lang="en-US"/>
          </a:p>
        </p:txBody>
      </p:sp>
      <p:sp>
        <p:nvSpPr>
          <p:cNvPr id="16399" name="Line 15"/>
          <p:cNvSpPr>
            <a:spLocks noChangeShapeType="1"/>
          </p:cNvSpPr>
          <p:nvPr/>
        </p:nvSpPr>
        <p:spPr bwMode="auto">
          <a:xfrm>
            <a:off x="2216150" y="3200400"/>
            <a:ext cx="520700" cy="0"/>
          </a:xfrm>
          <a:prstGeom prst="line">
            <a:avLst/>
          </a:prstGeom>
          <a:noFill/>
          <a:ln w="12700">
            <a:solidFill>
              <a:schemeClr val="tx1"/>
            </a:solidFill>
            <a:round/>
            <a:headEnd/>
            <a:tailEnd/>
          </a:ln>
        </p:spPr>
        <p:txBody>
          <a:bodyPr wrap="none" anchor="ctr"/>
          <a:lstStyle/>
          <a:p>
            <a:endParaRPr lang="en-US"/>
          </a:p>
        </p:txBody>
      </p:sp>
      <p:sp>
        <p:nvSpPr>
          <p:cNvPr id="16400" name="Line 16"/>
          <p:cNvSpPr>
            <a:spLocks noChangeShapeType="1"/>
          </p:cNvSpPr>
          <p:nvPr/>
        </p:nvSpPr>
        <p:spPr bwMode="auto">
          <a:xfrm>
            <a:off x="3663950" y="3200400"/>
            <a:ext cx="749300" cy="0"/>
          </a:xfrm>
          <a:prstGeom prst="line">
            <a:avLst/>
          </a:prstGeom>
          <a:noFill/>
          <a:ln w="12700">
            <a:solidFill>
              <a:schemeClr val="tx1"/>
            </a:solidFill>
            <a:round/>
            <a:headEnd/>
            <a:tailEnd/>
          </a:ln>
        </p:spPr>
        <p:txBody>
          <a:bodyPr wrap="none" anchor="ctr"/>
          <a:lstStyle/>
          <a:p>
            <a:endParaRPr lang="en-US"/>
          </a:p>
        </p:txBody>
      </p:sp>
      <p:sp>
        <p:nvSpPr>
          <p:cNvPr id="16401" name="Line 17"/>
          <p:cNvSpPr>
            <a:spLocks noChangeShapeType="1"/>
          </p:cNvSpPr>
          <p:nvPr/>
        </p:nvSpPr>
        <p:spPr bwMode="auto">
          <a:xfrm>
            <a:off x="5949950" y="3810000"/>
            <a:ext cx="444500" cy="0"/>
          </a:xfrm>
          <a:prstGeom prst="line">
            <a:avLst/>
          </a:prstGeom>
          <a:noFill/>
          <a:ln w="12700">
            <a:solidFill>
              <a:schemeClr val="tx1"/>
            </a:solidFill>
            <a:round/>
            <a:headEnd/>
            <a:tailEnd/>
          </a:ln>
        </p:spPr>
        <p:txBody>
          <a:bodyPr wrap="none" anchor="ctr"/>
          <a:lstStyle/>
          <a:p>
            <a:endParaRPr lang="en-US"/>
          </a:p>
        </p:txBody>
      </p:sp>
      <p:sp>
        <p:nvSpPr>
          <p:cNvPr id="16402" name="Line 18"/>
          <p:cNvSpPr>
            <a:spLocks noChangeShapeType="1"/>
          </p:cNvSpPr>
          <p:nvPr/>
        </p:nvSpPr>
        <p:spPr bwMode="auto">
          <a:xfrm>
            <a:off x="6635750" y="3810000"/>
            <a:ext cx="520700" cy="0"/>
          </a:xfrm>
          <a:prstGeom prst="line">
            <a:avLst/>
          </a:prstGeom>
          <a:noFill/>
          <a:ln w="12700">
            <a:solidFill>
              <a:schemeClr val="tx1"/>
            </a:solidFill>
            <a:round/>
            <a:headEnd/>
            <a:tailEnd/>
          </a:ln>
        </p:spPr>
        <p:txBody>
          <a:bodyPr wrap="none" anchor="ctr"/>
          <a:lstStyle/>
          <a:p>
            <a:endParaRPr lang="en-US"/>
          </a:p>
        </p:txBody>
      </p:sp>
      <p:sp>
        <p:nvSpPr>
          <p:cNvPr id="16403" name="Line 19"/>
          <p:cNvSpPr>
            <a:spLocks noChangeShapeType="1"/>
          </p:cNvSpPr>
          <p:nvPr/>
        </p:nvSpPr>
        <p:spPr bwMode="auto">
          <a:xfrm>
            <a:off x="7397750" y="3810000"/>
            <a:ext cx="444500" cy="0"/>
          </a:xfrm>
          <a:prstGeom prst="line">
            <a:avLst/>
          </a:prstGeom>
          <a:noFill/>
          <a:ln w="12700">
            <a:solidFill>
              <a:schemeClr val="tx1"/>
            </a:solidFill>
            <a:round/>
            <a:headEnd/>
            <a:tailEnd/>
          </a:ln>
        </p:spPr>
        <p:txBody>
          <a:bodyPr wrap="none" anchor="ctr"/>
          <a:lstStyle/>
          <a:p>
            <a:endParaRPr lang="en-US"/>
          </a:p>
        </p:txBody>
      </p:sp>
      <p:sp>
        <p:nvSpPr>
          <p:cNvPr id="16404" name="Line 20"/>
          <p:cNvSpPr>
            <a:spLocks noChangeShapeType="1"/>
          </p:cNvSpPr>
          <p:nvPr/>
        </p:nvSpPr>
        <p:spPr bwMode="auto">
          <a:xfrm>
            <a:off x="8159750" y="3810000"/>
            <a:ext cx="520700" cy="0"/>
          </a:xfrm>
          <a:prstGeom prst="line">
            <a:avLst/>
          </a:prstGeom>
          <a:noFill/>
          <a:ln w="12700">
            <a:solidFill>
              <a:schemeClr val="tx1"/>
            </a:solidFill>
            <a:round/>
            <a:headEnd/>
            <a:tailEnd/>
          </a:ln>
        </p:spPr>
        <p:txBody>
          <a:bodyPr wrap="none" anchor="ctr"/>
          <a:lstStyle/>
          <a:p>
            <a:endParaRPr lang="en-US"/>
          </a:p>
        </p:txBody>
      </p:sp>
      <p:sp>
        <p:nvSpPr>
          <p:cNvPr id="16405" name="Line 21"/>
          <p:cNvSpPr>
            <a:spLocks noChangeShapeType="1"/>
          </p:cNvSpPr>
          <p:nvPr/>
        </p:nvSpPr>
        <p:spPr bwMode="auto">
          <a:xfrm>
            <a:off x="2139950" y="4343400"/>
            <a:ext cx="444500" cy="0"/>
          </a:xfrm>
          <a:prstGeom prst="line">
            <a:avLst/>
          </a:prstGeom>
          <a:noFill/>
          <a:ln w="12700">
            <a:solidFill>
              <a:schemeClr val="tx1"/>
            </a:solidFill>
            <a:round/>
            <a:headEnd/>
            <a:tailEnd/>
          </a:ln>
        </p:spPr>
        <p:txBody>
          <a:bodyPr wrap="none" anchor="ctr"/>
          <a:lstStyle/>
          <a:p>
            <a:endParaRPr lang="en-US"/>
          </a:p>
        </p:txBody>
      </p:sp>
      <p:sp>
        <p:nvSpPr>
          <p:cNvPr id="16406" name="Line 22"/>
          <p:cNvSpPr>
            <a:spLocks noChangeShapeType="1"/>
          </p:cNvSpPr>
          <p:nvPr/>
        </p:nvSpPr>
        <p:spPr bwMode="auto">
          <a:xfrm>
            <a:off x="2901950" y="4343400"/>
            <a:ext cx="520700" cy="0"/>
          </a:xfrm>
          <a:prstGeom prst="line">
            <a:avLst/>
          </a:prstGeom>
          <a:noFill/>
          <a:ln w="12700">
            <a:solidFill>
              <a:schemeClr val="tx1"/>
            </a:solidFill>
            <a:round/>
            <a:headEnd/>
            <a:tailEnd/>
          </a:ln>
        </p:spPr>
        <p:txBody>
          <a:bodyPr wrap="none" anchor="ctr"/>
          <a:lstStyle/>
          <a:p>
            <a:endParaRPr lang="en-US"/>
          </a:p>
        </p:txBody>
      </p:sp>
      <p:sp>
        <p:nvSpPr>
          <p:cNvPr id="16407" name="Line 23"/>
          <p:cNvSpPr>
            <a:spLocks noChangeShapeType="1"/>
          </p:cNvSpPr>
          <p:nvPr/>
        </p:nvSpPr>
        <p:spPr bwMode="auto">
          <a:xfrm>
            <a:off x="5111750" y="4343400"/>
            <a:ext cx="292100" cy="0"/>
          </a:xfrm>
          <a:prstGeom prst="line">
            <a:avLst/>
          </a:prstGeom>
          <a:noFill/>
          <a:ln w="12700">
            <a:solidFill>
              <a:schemeClr val="tx1"/>
            </a:solidFill>
            <a:round/>
            <a:headEnd/>
            <a:tailEnd/>
          </a:ln>
        </p:spPr>
        <p:txBody>
          <a:bodyPr wrap="none" anchor="ctr"/>
          <a:lstStyle/>
          <a:p>
            <a:endParaRPr lang="en-US"/>
          </a:p>
        </p:txBody>
      </p:sp>
      <p:sp>
        <p:nvSpPr>
          <p:cNvPr id="16408" name="Line 24"/>
          <p:cNvSpPr>
            <a:spLocks noChangeShapeType="1"/>
          </p:cNvSpPr>
          <p:nvPr/>
        </p:nvSpPr>
        <p:spPr bwMode="auto">
          <a:xfrm>
            <a:off x="5797550" y="4343400"/>
            <a:ext cx="444500" cy="0"/>
          </a:xfrm>
          <a:prstGeom prst="line">
            <a:avLst/>
          </a:prstGeom>
          <a:noFill/>
          <a:ln w="12700">
            <a:solidFill>
              <a:schemeClr val="tx1"/>
            </a:solidFill>
            <a:round/>
            <a:headEnd/>
            <a:tailEnd/>
          </a:ln>
        </p:spPr>
        <p:txBody>
          <a:bodyPr wrap="none" anchor="ctr"/>
          <a:lstStyle/>
          <a:p>
            <a:endParaRPr lang="en-US"/>
          </a:p>
        </p:txBody>
      </p:sp>
      <p:sp>
        <p:nvSpPr>
          <p:cNvPr id="16409" name="Rectangle 25"/>
          <p:cNvSpPr>
            <a:spLocks noChangeArrowheads="1"/>
          </p:cNvSpPr>
          <p:nvPr/>
        </p:nvSpPr>
        <p:spPr bwMode="auto">
          <a:xfrm>
            <a:off x="671513" y="4633913"/>
            <a:ext cx="5981700" cy="819150"/>
          </a:xfrm>
          <a:prstGeom prst="rect">
            <a:avLst/>
          </a:prstGeom>
          <a:noFill/>
          <a:ln w="12700">
            <a:noFill/>
            <a:miter lim="800000"/>
            <a:headEnd/>
            <a:tailEnd/>
          </a:ln>
        </p:spPr>
        <p:txBody>
          <a:bodyPr wrap="none" lIns="90488" tIns="44450" rIns="90488" bIns="44450">
            <a:spAutoFit/>
          </a:bodyPr>
          <a:lstStyle/>
          <a:p>
            <a:r>
              <a:rPr lang="en-US" altLang="zh-TW"/>
              <a:t>otherwise assume deg(</a:t>
            </a:r>
            <a:r>
              <a:rPr lang="en-US" altLang="zh-TW" i="1"/>
              <a:t>v</a:t>
            </a:r>
            <a:r>
              <a:rPr lang="en-US" altLang="zh-TW" baseline="-25000"/>
              <a:t>1</a:t>
            </a:r>
            <a:r>
              <a:rPr lang="en-US" altLang="zh-TW"/>
              <a:t>)=</a:t>
            </a:r>
            <a:r>
              <a:rPr lang="en-US" altLang="zh-TW" i="1"/>
              <a:t>k</a:t>
            </a:r>
            <a:r>
              <a:rPr lang="en-US" altLang="zh-TW"/>
              <a:t>, then deg(</a:t>
            </a:r>
            <a:r>
              <a:rPr lang="en-US" altLang="zh-TW" i="1"/>
              <a:t>v</a:t>
            </a:r>
            <a:r>
              <a:rPr lang="en-US" altLang="zh-TW" i="1" baseline="-25000"/>
              <a:t>m</a:t>
            </a:r>
            <a:r>
              <a:rPr lang="en-US" altLang="zh-TW"/>
              <a:t>)&lt;</a:t>
            </a:r>
            <a:r>
              <a:rPr lang="en-US" altLang="zh-TW" i="1"/>
              <a:t>m</a:t>
            </a:r>
            <a:r>
              <a:rPr lang="en-US" altLang="zh-TW"/>
              <a:t>-</a:t>
            </a:r>
            <a:r>
              <a:rPr lang="en-US" altLang="zh-TW" i="1"/>
              <a:t>k</a:t>
            </a:r>
            <a:r>
              <a:rPr lang="en-US" altLang="zh-TW"/>
              <a:t>.</a:t>
            </a:r>
          </a:p>
          <a:p>
            <a:r>
              <a:rPr lang="en-US" altLang="zh-TW"/>
              <a:t>deg(</a:t>
            </a:r>
            <a:r>
              <a:rPr lang="en-US" altLang="zh-TW" i="1"/>
              <a:t>v</a:t>
            </a:r>
            <a:r>
              <a:rPr lang="en-US" altLang="zh-TW" baseline="-25000"/>
              <a:t>1</a:t>
            </a:r>
            <a:r>
              <a:rPr lang="en-US" altLang="zh-TW"/>
              <a:t>)+deg(</a:t>
            </a:r>
            <a:r>
              <a:rPr lang="en-US" altLang="zh-TW" i="1"/>
              <a:t>v</a:t>
            </a:r>
            <a:r>
              <a:rPr lang="en-US" altLang="zh-TW" i="1" baseline="-25000"/>
              <a:t>m</a:t>
            </a:r>
            <a:r>
              <a:rPr lang="en-US" altLang="zh-TW"/>
              <a:t>)&lt;</a:t>
            </a:r>
            <a:r>
              <a:rPr lang="en-US" altLang="zh-TW" i="1"/>
              <a:t>m</a:t>
            </a:r>
            <a:r>
              <a:rPr lang="en-US" altLang="zh-TW"/>
              <a:t>&lt;</a:t>
            </a:r>
            <a:r>
              <a:rPr lang="en-US" altLang="zh-TW" i="1"/>
              <a:t>n</a:t>
            </a:r>
            <a:r>
              <a:rPr lang="en-US" altLang="zh-TW"/>
              <a:t>-1, a contradiction</a:t>
            </a:r>
          </a:p>
        </p:txBody>
      </p:sp>
      <p:sp>
        <p:nvSpPr>
          <p:cNvPr id="16410" name="Freeform 26"/>
          <p:cNvSpPr>
            <a:spLocks/>
          </p:cNvSpPr>
          <p:nvPr/>
        </p:nvSpPr>
        <p:spPr bwMode="auto">
          <a:xfrm>
            <a:off x="5791200" y="3363913"/>
            <a:ext cx="2960688" cy="295275"/>
          </a:xfrm>
          <a:custGeom>
            <a:avLst/>
            <a:gdLst>
              <a:gd name="T0" fmla="*/ 0 w 1865"/>
              <a:gd name="T1" fmla="*/ 185 h 186"/>
              <a:gd name="T2" fmla="*/ 50 w 1865"/>
              <a:gd name="T3" fmla="*/ 164 h 186"/>
              <a:gd name="T4" fmla="*/ 77 w 1865"/>
              <a:gd name="T5" fmla="*/ 123 h 186"/>
              <a:gd name="T6" fmla="*/ 118 w 1865"/>
              <a:gd name="T7" fmla="*/ 96 h 186"/>
              <a:gd name="T8" fmla="*/ 159 w 1865"/>
              <a:gd name="T9" fmla="*/ 82 h 186"/>
              <a:gd name="T10" fmla="*/ 200 w 1865"/>
              <a:gd name="T11" fmla="*/ 68 h 186"/>
              <a:gd name="T12" fmla="*/ 255 w 1865"/>
              <a:gd name="T13" fmla="*/ 55 h 186"/>
              <a:gd name="T14" fmla="*/ 296 w 1865"/>
              <a:gd name="T15" fmla="*/ 55 h 186"/>
              <a:gd name="T16" fmla="*/ 337 w 1865"/>
              <a:gd name="T17" fmla="*/ 55 h 186"/>
              <a:gd name="T18" fmla="*/ 391 w 1865"/>
              <a:gd name="T19" fmla="*/ 41 h 186"/>
              <a:gd name="T20" fmla="*/ 446 w 1865"/>
              <a:gd name="T21" fmla="*/ 27 h 186"/>
              <a:gd name="T22" fmla="*/ 500 w 1865"/>
              <a:gd name="T23" fmla="*/ 27 h 186"/>
              <a:gd name="T24" fmla="*/ 555 w 1865"/>
              <a:gd name="T25" fmla="*/ 27 h 186"/>
              <a:gd name="T26" fmla="*/ 609 w 1865"/>
              <a:gd name="T27" fmla="*/ 14 h 186"/>
              <a:gd name="T28" fmla="*/ 664 w 1865"/>
              <a:gd name="T29" fmla="*/ 0 h 186"/>
              <a:gd name="T30" fmla="*/ 718 w 1865"/>
              <a:gd name="T31" fmla="*/ 0 h 186"/>
              <a:gd name="T32" fmla="*/ 773 w 1865"/>
              <a:gd name="T33" fmla="*/ 0 h 186"/>
              <a:gd name="T34" fmla="*/ 855 w 1865"/>
              <a:gd name="T35" fmla="*/ 0 h 186"/>
              <a:gd name="T36" fmla="*/ 937 w 1865"/>
              <a:gd name="T37" fmla="*/ 0 h 186"/>
              <a:gd name="T38" fmla="*/ 991 w 1865"/>
              <a:gd name="T39" fmla="*/ 0 h 186"/>
              <a:gd name="T40" fmla="*/ 1046 w 1865"/>
              <a:gd name="T41" fmla="*/ 0 h 186"/>
              <a:gd name="T42" fmla="*/ 1155 w 1865"/>
              <a:gd name="T43" fmla="*/ 0 h 186"/>
              <a:gd name="T44" fmla="*/ 1264 w 1865"/>
              <a:gd name="T45" fmla="*/ 0 h 186"/>
              <a:gd name="T46" fmla="*/ 1346 w 1865"/>
              <a:gd name="T47" fmla="*/ 0 h 186"/>
              <a:gd name="T48" fmla="*/ 1455 w 1865"/>
              <a:gd name="T49" fmla="*/ 0 h 186"/>
              <a:gd name="T50" fmla="*/ 1537 w 1865"/>
              <a:gd name="T51" fmla="*/ 0 h 186"/>
              <a:gd name="T52" fmla="*/ 1591 w 1865"/>
              <a:gd name="T53" fmla="*/ 0 h 186"/>
              <a:gd name="T54" fmla="*/ 1646 w 1865"/>
              <a:gd name="T55" fmla="*/ 0 h 186"/>
              <a:gd name="T56" fmla="*/ 1687 w 1865"/>
              <a:gd name="T57" fmla="*/ 27 h 186"/>
              <a:gd name="T58" fmla="*/ 1755 w 1865"/>
              <a:gd name="T59" fmla="*/ 68 h 186"/>
              <a:gd name="T60" fmla="*/ 1796 w 1865"/>
              <a:gd name="T61" fmla="*/ 109 h 186"/>
              <a:gd name="T62" fmla="*/ 1837 w 1865"/>
              <a:gd name="T63" fmla="*/ 136 h 186"/>
              <a:gd name="T64" fmla="*/ 1864 w 1865"/>
              <a:gd name="T65" fmla="*/ 177 h 18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65"/>
              <a:gd name="T100" fmla="*/ 0 h 186"/>
              <a:gd name="T101" fmla="*/ 1865 w 1865"/>
              <a:gd name="T102" fmla="*/ 186 h 18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65" h="186">
                <a:moveTo>
                  <a:pt x="0" y="185"/>
                </a:moveTo>
                <a:lnTo>
                  <a:pt x="50" y="164"/>
                </a:lnTo>
                <a:lnTo>
                  <a:pt x="77" y="123"/>
                </a:lnTo>
                <a:lnTo>
                  <a:pt x="118" y="96"/>
                </a:lnTo>
                <a:lnTo>
                  <a:pt x="159" y="82"/>
                </a:lnTo>
                <a:lnTo>
                  <a:pt x="200" y="68"/>
                </a:lnTo>
                <a:lnTo>
                  <a:pt x="255" y="55"/>
                </a:lnTo>
                <a:lnTo>
                  <a:pt x="296" y="55"/>
                </a:lnTo>
                <a:lnTo>
                  <a:pt x="337" y="55"/>
                </a:lnTo>
                <a:lnTo>
                  <a:pt x="391" y="41"/>
                </a:lnTo>
                <a:lnTo>
                  <a:pt x="446" y="27"/>
                </a:lnTo>
                <a:lnTo>
                  <a:pt x="500" y="27"/>
                </a:lnTo>
                <a:lnTo>
                  <a:pt x="555" y="27"/>
                </a:lnTo>
                <a:lnTo>
                  <a:pt x="609" y="14"/>
                </a:lnTo>
                <a:lnTo>
                  <a:pt x="664" y="0"/>
                </a:lnTo>
                <a:lnTo>
                  <a:pt x="718" y="0"/>
                </a:lnTo>
                <a:lnTo>
                  <a:pt x="773" y="0"/>
                </a:lnTo>
                <a:lnTo>
                  <a:pt x="855" y="0"/>
                </a:lnTo>
                <a:lnTo>
                  <a:pt x="937" y="0"/>
                </a:lnTo>
                <a:lnTo>
                  <a:pt x="991" y="0"/>
                </a:lnTo>
                <a:lnTo>
                  <a:pt x="1046" y="0"/>
                </a:lnTo>
                <a:lnTo>
                  <a:pt x="1155" y="0"/>
                </a:lnTo>
                <a:lnTo>
                  <a:pt x="1264" y="0"/>
                </a:lnTo>
                <a:lnTo>
                  <a:pt x="1346" y="0"/>
                </a:lnTo>
                <a:lnTo>
                  <a:pt x="1455" y="0"/>
                </a:lnTo>
                <a:lnTo>
                  <a:pt x="1537" y="0"/>
                </a:lnTo>
                <a:lnTo>
                  <a:pt x="1591" y="0"/>
                </a:lnTo>
                <a:lnTo>
                  <a:pt x="1646" y="0"/>
                </a:lnTo>
                <a:lnTo>
                  <a:pt x="1687" y="27"/>
                </a:lnTo>
                <a:lnTo>
                  <a:pt x="1755" y="68"/>
                </a:lnTo>
                <a:lnTo>
                  <a:pt x="1796" y="109"/>
                </a:lnTo>
                <a:lnTo>
                  <a:pt x="1837" y="136"/>
                </a:lnTo>
                <a:lnTo>
                  <a:pt x="1864" y="177"/>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6411" name="Freeform 27"/>
          <p:cNvSpPr>
            <a:spLocks/>
          </p:cNvSpPr>
          <p:nvPr/>
        </p:nvSpPr>
        <p:spPr bwMode="auto">
          <a:xfrm>
            <a:off x="1981200" y="4056063"/>
            <a:ext cx="2960688" cy="212725"/>
          </a:xfrm>
          <a:custGeom>
            <a:avLst/>
            <a:gdLst>
              <a:gd name="T0" fmla="*/ 0 w 1865"/>
              <a:gd name="T1" fmla="*/ 133 h 134"/>
              <a:gd name="T2" fmla="*/ 37 w 1865"/>
              <a:gd name="T3" fmla="*/ 82 h 134"/>
              <a:gd name="T4" fmla="*/ 91 w 1865"/>
              <a:gd name="T5" fmla="*/ 55 h 134"/>
              <a:gd name="T6" fmla="*/ 132 w 1865"/>
              <a:gd name="T7" fmla="*/ 55 h 134"/>
              <a:gd name="T8" fmla="*/ 227 w 1865"/>
              <a:gd name="T9" fmla="*/ 55 h 134"/>
              <a:gd name="T10" fmla="*/ 268 w 1865"/>
              <a:gd name="T11" fmla="*/ 55 h 134"/>
              <a:gd name="T12" fmla="*/ 309 w 1865"/>
              <a:gd name="T13" fmla="*/ 55 h 134"/>
              <a:gd name="T14" fmla="*/ 350 w 1865"/>
              <a:gd name="T15" fmla="*/ 41 h 134"/>
              <a:gd name="T16" fmla="*/ 405 w 1865"/>
              <a:gd name="T17" fmla="*/ 28 h 134"/>
              <a:gd name="T18" fmla="*/ 459 w 1865"/>
              <a:gd name="T19" fmla="*/ 28 h 134"/>
              <a:gd name="T20" fmla="*/ 500 w 1865"/>
              <a:gd name="T21" fmla="*/ 28 h 134"/>
              <a:gd name="T22" fmla="*/ 541 w 1865"/>
              <a:gd name="T23" fmla="*/ 14 h 134"/>
              <a:gd name="T24" fmla="*/ 582 w 1865"/>
              <a:gd name="T25" fmla="*/ 14 h 134"/>
              <a:gd name="T26" fmla="*/ 623 w 1865"/>
              <a:gd name="T27" fmla="*/ 0 h 134"/>
              <a:gd name="T28" fmla="*/ 664 w 1865"/>
              <a:gd name="T29" fmla="*/ 0 h 134"/>
              <a:gd name="T30" fmla="*/ 718 w 1865"/>
              <a:gd name="T31" fmla="*/ 0 h 134"/>
              <a:gd name="T32" fmla="*/ 759 w 1865"/>
              <a:gd name="T33" fmla="*/ 0 h 134"/>
              <a:gd name="T34" fmla="*/ 800 w 1865"/>
              <a:gd name="T35" fmla="*/ 0 h 134"/>
              <a:gd name="T36" fmla="*/ 841 w 1865"/>
              <a:gd name="T37" fmla="*/ 0 h 134"/>
              <a:gd name="T38" fmla="*/ 882 w 1865"/>
              <a:gd name="T39" fmla="*/ 0 h 134"/>
              <a:gd name="T40" fmla="*/ 923 w 1865"/>
              <a:gd name="T41" fmla="*/ 0 h 134"/>
              <a:gd name="T42" fmla="*/ 964 w 1865"/>
              <a:gd name="T43" fmla="*/ 14 h 134"/>
              <a:gd name="T44" fmla="*/ 1005 w 1865"/>
              <a:gd name="T45" fmla="*/ 28 h 134"/>
              <a:gd name="T46" fmla="*/ 1046 w 1865"/>
              <a:gd name="T47" fmla="*/ 28 h 134"/>
              <a:gd name="T48" fmla="*/ 1087 w 1865"/>
              <a:gd name="T49" fmla="*/ 41 h 134"/>
              <a:gd name="T50" fmla="*/ 1141 w 1865"/>
              <a:gd name="T51" fmla="*/ 55 h 134"/>
              <a:gd name="T52" fmla="*/ 1196 w 1865"/>
              <a:gd name="T53" fmla="*/ 55 h 134"/>
              <a:gd name="T54" fmla="*/ 1250 w 1865"/>
              <a:gd name="T55" fmla="*/ 55 h 134"/>
              <a:gd name="T56" fmla="*/ 1305 w 1865"/>
              <a:gd name="T57" fmla="*/ 55 h 134"/>
              <a:gd name="T58" fmla="*/ 1359 w 1865"/>
              <a:gd name="T59" fmla="*/ 55 h 134"/>
              <a:gd name="T60" fmla="*/ 1414 w 1865"/>
              <a:gd name="T61" fmla="*/ 55 h 134"/>
              <a:gd name="T62" fmla="*/ 1468 w 1865"/>
              <a:gd name="T63" fmla="*/ 55 h 134"/>
              <a:gd name="T64" fmla="*/ 1509 w 1865"/>
              <a:gd name="T65" fmla="*/ 69 h 134"/>
              <a:gd name="T66" fmla="*/ 1564 w 1865"/>
              <a:gd name="T67" fmla="*/ 69 h 134"/>
              <a:gd name="T68" fmla="*/ 1659 w 1865"/>
              <a:gd name="T69" fmla="*/ 82 h 134"/>
              <a:gd name="T70" fmla="*/ 1700 w 1865"/>
              <a:gd name="T71" fmla="*/ 82 h 134"/>
              <a:gd name="T72" fmla="*/ 1782 w 1865"/>
              <a:gd name="T73" fmla="*/ 82 h 134"/>
              <a:gd name="T74" fmla="*/ 1823 w 1865"/>
              <a:gd name="T75" fmla="*/ 96 h 134"/>
              <a:gd name="T76" fmla="*/ 1864 w 1865"/>
              <a:gd name="T77" fmla="*/ 110 h 1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865"/>
              <a:gd name="T118" fmla="*/ 0 h 134"/>
              <a:gd name="T119" fmla="*/ 1865 w 1865"/>
              <a:gd name="T120" fmla="*/ 134 h 1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865" h="134">
                <a:moveTo>
                  <a:pt x="0" y="133"/>
                </a:moveTo>
                <a:lnTo>
                  <a:pt x="37" y="82"/>
                </a:lnTo>
                <a:lnTo>
                  <a:pt x="91" y="55"/>
                </a:lnTo>
                <a:lnTo>
                  <a:pt x="132" y="55"/>
                </a:lnTo>
                <a:lnTo>
                  <a:pt x="227" y="55"/>
                </a:lnTo>
                <a:lnTo>
                  <a:pt x="268" y="55"/>
                </a:lnTo>
                <a:lnTo>
                  <a:pt x="309" y="55"/>
                </a:lnTo>
                <a:lnTo>
                  <a:pt x="350" y="41"/>
                </a:lnTo>
                <a:lnTo>
                  <a:pt x="405" y="28"/>
                </a:lnTo>
                <a:lnTo>
                  <a:pt x="459" y="28"/>
                </a:lnTo>
                <a:lnTo>
                  <a:pt x="500" y="28"/>
                </a:lnTo>
                <a:lnTo>
                  <a:pt x="541" y="14"/>
                </a:lnTo>
                <a:lnTo>
                  <a:pt x="582" y="14"/>
                </a:lnTo>
                <a:lnTo>
                  <a:pt x="623" y="0"/>
                </a:lnTo>
                <a:lnTo>
                  <a:pt x="664" y="0"/>
                </a:lnTo>
                <a:lnTo>
                  <a:pt x="718" y="0"/>
                </a:lnTo>
                <a:lnTo>
                  <a:pt x="759" y="0"/>
                </a:lnTo>
                <a:lnTo>
                  <a:pt x="800" y="0"/>
                </a:lnTo>
                <a:lnTo>
                  <a:pt x="841" y="0"/>
                </a:lnTo>
                <a:lnTo>
                  <a:pt x="882" y="0"/>
                </a:lnTo>
                <a:lnTo>
                  <a:pt x="923" y="0"/>
                </a:lnTo>
                <a:lnTo>
                  <a:pt x="964" y="14"/>
                </a:lnTo>
                <a:lnTo>
                  <a:pt x="1005" y="28"/>
                </a:lnTo>
                <a:lnTo>
                  <a:pt x="1046" y="28"/>
                </a:lnTo>
                <a:lnTo>
                  <a:pt x="1087" y="41"/>
                </a:lnTo>
                <a:lnTo>
                  <a:pt x="1141" y="55"/>
                </a:lnTo>
                <a:lnTo>
                  <a:pt x="1196" y="55"/>
                </a:lnTo>
                <a:lnTo>
                  <a:pt x="1250" y="55"/>
                </a:lnTo>
                <a:lnTo>
                  <a:pt x="1305" y="55"/>
                </a:lnTo>
                <a:lnTo>
                  <a:pt x="1359" y="55"/>
                </a:lnTo>
                <a:lnTo>
                  <a:pt x="1414" y="55"/>
                </a:lnTo>
                <a:lnTo>
                  <a:pt x="1468" y="55"/>
                </a:lnTo>
                <a:lnTo>
                  <a:pt x="1509" y="69"/>
                </a:lnTo>
                <a:lnTo>
                  <a:pt x="1564" y="69"/>
                </a:lnTo>
                <a:lnTo>
                  <a:pt x="1659" y="82"/>
                </a:lnTo>
                <a:lnTo>
                  <a:pt x="1700" y="82"/>
                </a:lnTo>
                <a:lnTo>
                  <a:pt x="1782" y="82"/>
                </a:lnTo>
                <a:lnTo>
                  <a:pt x="1823" y="96"/>
                </a:lnTo>
                <a:lnTo>
                  <a:pt x="1864" y="110"/>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6412" name="Freeform 28"/>
          <p:cNvSpPr>
            <a:spLocks/>
          </p:cNvSpPr>
          <p:nvPr/>
        </p:nvSpPr>
        <p:spPr bwMode="auto">
          <a:xfrm>
            <a:off x="4030663" y="4419600"/>
            <a:ext cx="2232025" cy="244475"/>
          </a:xfrm>
          <a:custGeom>
            <a:avLst/>
            <a:gdLst>
              <a:gd name="T0" fmla="*/ 5 w 1406"/>
              <a:gd name="T1" fmla="*/ 0 h 154"/>
              <a:gd name="T2" fmla="*/ 0 w 1406"/>
              <a:gd name="T3" fmla="*/ 44 h 154"/>
              <a:gd name="T4" fmla="*/ 27 w 1406"/>
              <a:gd name="T5" fmla="*/ 85 h 154"/>
              <a:gd name="T6" fmla="*/ 68 w 1406"/>
              <a:gd name="T7" fmla="*/ 99 h 154"/>
              <a:gd name="T8" fmla="*/ 109 w 1406"/>
              <a:gd name="T9" fmla="*/ 112 h 154"/>
              <a:gd name="T10" fmla="*/ 150 w 1406"/>
              <a:gd name="T11" fmla="*/ 112 h 154"/>
              <a:gd name="T12" fmla="*/ 191 w 1406"/>
              <a:gd name="T13" fmla="*/ 112 h 154"/>
              <a:gd name="T14" fmla="*/ 232 w 1406"/>
              <a:gd name="T15" fmla="*/ 126 h 154"/>
              <a:gd name="T16" fmla="*/ 273 w 1406"/>
              <a:gd name="T17" fmla="*/ 126 h 154"/>
              <a:gd name="T18" fmla="*/ 327 w 1406"/>
              <a:gd name="T19" fmla="*/ 140 h 154"/>
              <a:gd name="T20" fmla="*/ 382 w 1406"/>
              <a:gd name="T21" fmla="*/ 140 h 154"/>
              <a:gd name="T22" fmla="*/ 423 w 1406"/>
              <a:gd name="T23" fmla="*/ 153 h 154"/>
              <a:gd name="T24" fmla="*/ 464 w 1406"/>
              <a:gd name="T25" fmla="*/ 153 h 154"/>
              <a:gd name="T26" fmla="*/ 505 w 1406"/>
              <a:gd name="T27" fmla="*/ 153 h 154"/>
              <a:gd name="T28" fmla="*/ 546 w 1406"/>
              <a:gd name="T29" fmla="*/ 153 h 154"/>
              <a:gd name="T30" fmla="*/ 600 w 1406"/>
              <a:gd name="T31" fmla="*/ 153 h 154"/>
              <a:gd name="T32" fmla="*/ 641 w 1406"/>
              <a:gd name="T33" fmla="*/ 153 h 154"/>
              <a:gd name="T34" fmla="*/ 682 w 1406"/>
              <a:gd name="T35" fmla="*/ 153 h 154"/>
              <a:gd name="T36" fmla="*/ 736 w 1406"/>
              <a:gd name="T37" fmla="*/ 153 h 154"/>
              <a:gd name="T38" fmla="*/ 777 w 1406"/>
              <a:gd name="T39" fmla="*/ 153 h 154"/>
              <a:gd name="T40" fmla="*/ 818 w 1406"/>
              <a:gd name="T41" fmla="*/ 153 h 154"/>
              <a:gd name="T42" fmla="*/ 859 w 1406"/>
              <a:gd name="T43" fmla="*/ 153 h 154"/>
              <a:gd name="T44" fmla="*/ 900 w 1406"/>
              <a:gd name="T45" fmla="*/ 153 h 154"/>
              <a:gd name="T46" fmla="*/ 941 w 1406"/>
              <a:gd name="T47" fmla="*/ 153 h 154"/>
              <a:gd name="T48" fmla="*/ 982 w 1406"/>
              <a:gd name="T49" fmla="*/ 153 h 154"/>
              <a:gd name="T50" fmla="*/ 1023 w 1406"/>
              <a:gd name="T51" fmla="*/ 153 h 154"/>
              <a:gd name="T52" fmla="*/ 1064 w 1406"/>
              <a:gd name="T53" fmla="*/ 153 h 154"/>
              <a:gd name="T54" fmla="*/ 1105 w 1406"/>
              <a:gd name="T55" fmla="*/ 153 h 154"/>
              <a:gd name="T56" fmla="*/ 1146 w 1406"/>
              <a:gd name="T57" fmla="*/ 153 h 154"/>
              <a:gd name="T58" fmla="*/ 1200 w 1406"/>
              <a:gd name="T59" fmla="*/ 140 h 154"/>
              <a:gd name="T60" fmla="*/ 1241 w 1406"/>
              <a:gd name="T61" fmla="*/ 126 h 154"/>
              <a:gd name="T62" fmla="*/ 1282 w 1406"/>
              <a:gd name="T63" fmla="*/ 112 h 154"/>
              <a:gd name="T64" fmla="*/ 1323 w 1406"/>
              <a:gd name="T65" fmla="*/ 85 h 154"/>
              <a:gd name="T66" fmla="*/ 1364 w 1406"/>
              <a:gd name="T67" fmla="*/ 58 h 154"/>
              <a:gd name="T68" fmla="*/ 1405 w 1406"/>
              <a:gd name="T69" fmla="*/ 31 h 1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06"/>
              <a:gd name="T106" fmla="*/ 0 h 154"/>
              <a:gd name="T107" fmla="*/ 1406 w 1406"/>
              <a:gd name="T108" fmla="*/ 154 h 1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06" h="154">
                <a:moveTo>
                  <a:pt x="5" y="0"/>
                </a:moveTo>
                <a:lnTo>
                  <a:pt x="0" y="44"/>
                </a:lnTo>
                <a:lnTo>
                  <a:pt x="27" y="85"/>
                </a:lnTo>
                <a:lnTo>
                  <a:pt x="68" y="99"/>
                </a:lnTo>
                <a:lnTo>
                  <a:pt x="109" y="112"/>
                </a:lnTo>
                <a:lnTo>
                  <a:pt x="150" y="112"/>
                </a:lnTo>
                <a:lnTo>
                  <a:pt x="191" y="112"/>
                </a:lnTo>
                <a:lnTo>
                  <a:pt x="232" y="126"/>
                </a:lnTo>
                <a:lnTo>
                  <a:pt x="273" y="126"/>
                </a:lnTo>
                <a:lnTo>
                  <a:pt x="327" y="140"/>
                </a:lnTo>
                <a:lnTo>
                  <a:pt x="382" y="140"/>
                </a:lnTo>
                <a:lnTo>
                  <a:pt x="423" y="153"/>
                </a:lnTo>
                <a:lnTo>
                  <a:pt x="464" y="153"/>
                </a:lnTo>
                <a:lnTo>
                  <a:pt x="505" y="153"/>
                </a:lnTo>
                <a:lnTo>
                  <a:pt x="546" y="153"/>
                </a:lnTo>
                <a:lnTo>
                  <a:pt x="600" y="153"/>
                </a:lnTo>
                <a:lnTo>
                  <a:pt x="641" y="153"/>
                </a:lnTo>
                <a:lnTo>
                  <a:pt x="682" y="153"/>
                </a:lnTo>
                <a:lnTo>
                  <a:pt x="736" y="153"/>
                </a:lnTo>
                <a:lnTo>
                  <a:pt x="777" y="153"/>
                </a:lnTo>
                <a:lnTo>
                  <a:pt x="818" y="153"/>
                </a:lnTo>
                <a:lnTo>
                  <a:pt x="859" y="153"/>
                </a:lnTo>
                <a:lnTo>
                  <a:pt x="900" y="153"/>
                </a:lnTo>
                <a:lnTo>
                  <a:pt x="941" y="153"/>
                </a:lnTo>
                <a:lnTo>
                  <a:pt x="982" y="153"/>
                </a:lnTo>
                <a:lnTo>
                  <a:pt x="1023" y="153"/>
                </a:lnTo>
                <a:lnTo>
                  <a:pt x="1064" y="153"/>
                </a:lnTo>
                <a:lnTo>
                  <a:pt x="1105" y="153"/>
                </a:lnTo>
                <a:lnTo>
                  <a:pt x="1146" y="153"/>
                </a:lnTo>
                <a:lnTo>
                  <a:pt x="1200" y="140"/>
                </a:lnTo>
                <a:lnTo>
                  <a:pt x="1241" y="126"/>
                </a:lnTo>
                <a:lnTo>
                  <a:pt x="1282" y="112"/>
                </a:lnTo>
                <a:lnTo>
                  <a:pt x="1323" y="85"/>
                </a:lnTo>
                <a:lnTo>
                  <a:pt x="1364" y="58"/>
                </a:lnTo>
                <a:lnTo>
                  <a:pt x="1405" y="31"/>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6413" name="Oval 29"/>
          <p:cNvSpPr>
            <a:spLocks noChangeArrowheads="1"/>
          </p:cNvSpPr>
          <p:nvPr/>
        </p:nvSpPr>
        <p:spPr bwMode="auto">
          <a:xfrm>
            <a:off x="6254750" y="5492750"/>
            <a:ext cx="901700" cy="749300"/>
          </a:xfrm>
          <a:prstGeom prst="ellipse">
            <a:avLst/>
          </a:prstGeom>
          <a:noFill/>
          <a:ln w="12700">
            <a:solidFill>
              <a:schemeClr val="tx1"/>
            </a:solidFill>
            <a:round/>
            <a:headEnd/>
            <a:tailEnd/>
          </a:ln>
        </p:spPr>
        <p:txBody>
          <a:bodyPr wrap="none" anchor="ctr"/>
          <a:lstStyle/>
          <a:p>
            <a:endParaRPr lang="en-US"/>
          </a:p>
        </p:txBody>
      </p:sp>
      <p:sp>
        <p:nvSpPr>
          <p:cNvPr id="16414" name="Rectangle 30"/>
          <p:cNvSpPr>
            <a:spLocks noChangeArrowheads="1"/>
          </p:cNvSpPr>
          <p:nvPr/>
        </p:nvSpPr>
        <p:spPr bwMode="auto">
          <a:xfrm>
            <a:off x="671513" y="5548313"/>
            <a:ext cx="4887912" cy="454025"/>
          </a:xfrm>
          <a:prstGeom prst="rect">
            <a:avLst/>
          </a:prstGeom>
          <a:noFill/>
          <a:ln w="12700">
            <a:noFill/>
            <a:miter lim="800000"/>
            <a:headEnd/>
            <a:tailEnd/>
          </a:ln>
        </p:spPr>
        <p:txBody>
          <a:bodyPr wrap="none" lIns="90488" tIns="44450" rIns="90488" bIns="44450">
            <a:spAutoFit/>
          </a:bodyPr>
          <a:lstStyle/>
          <a:p>
            <a:r>
              <a:rPr lang="en-US" altLang="zh-TW"/>
              <a:t>Therefore, </a:t>
            </a:r>
            <a:r>
              <a:rPr lang="en-US" altLang="zh-TW" i="1"/>
              <a:t>v</a:t>
            </a:r>
            <a:r>
              <a:rPr lang="en-US" altLang="zh-TW"/>
              <a:t> can be added to the cycle.</a:t>
            </a:r>
          </a:p>
        </p:txBody>
      </p:sp>
      <p:sp>
        <p:nvSpPr>
          <p:cNvPr id="16415" name="Rectangle 31"/>
          <p:cNvSpPr>
            <a:spLocks noChangeArrowheads="1"/>
          </p:cNvSpPr>
          <p:nvPr/>
        </p:nvSpPr>
        <p:spPr bwMode="auto">
          <a:xfrm>
            <a:off x="7834313" y="5624513"/>
            <a:ext cx="315912" cy="454025"/>
          </a:xfrm>
          <a:prstGeom prst="rect">
            <a:avLst/>
          </a:prstGeom>
          <a:noFill/>
          <a:ln w="12700">
            <a:noFill/>
            <a:miter lim="800000"/>
            <a:headEnd/>
            <a:tailEnd/>
          </a:ln>
        </p:spPr>
        <p:txBody>
          <a:bodyPr wrap="none" lIns="90488" tIns="44450" rIns="90488" bIns="44450">
            <a:spAutoFit/>
          </a:bodyPr>
          <a:lstStyle/>
          <a:p>
            <a:r>
              <a:rPr lang="en-US" altLang="zh-TW" i="1"/>
              <a:t>v</a:t>
            </a:r>
          </a:p>
        </p:txBody>
      </p:sp>
      <p:sp>
        <p:nvSpPr>
          <p:cNvPr id="16416" name="Line 32"/>
          <p:cNvSpPr>
            <a:spLocks noChangeShapeType="1"/>
          </p:cNvSpPr>
          <p:nvPr/>
        </p:nvSpPr>
        <p:spPr bwMode="auto">
          <a:xfrm>
            <a:off x="7169150" y="5867400"/>
            <a:ext cx="673100"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graphicFrame>
        <p:nvGraphicFramePr>
          <p:cNvPr id="17410" name="Object 4">
            <a:hlinkClick r:id="" action="ppaction://ole?verb=0"/>
          </p:cNvPr>
          <p:cNvGraphicFramePr>
            <a:graphicFrameLocks/>
          </p:cNvGraphicFramePr>
          <p:nvPr/>
        </p:nvGraphicFramePr>
        <p:xfrm>
          <a:off x="263525" y="1090613"/>
          <a:ext cx="8562975" cy="2690812"/>
        </p:xfrm>
        <a:graphic>
          <a:graphicData uri="http://schemas.openxmlformats.org/presentationml/2006/ole">
            <mc:AlternateContent xmlns:mc="http://schemas.openxmlformats.org/markup-compatibility/2006">
              <mc:Choice xmlns:v="urn:schemas-microsoft-com:vml" Requires="v">
                <p:oleObj spid="_x0000_s17411" name="Equation" r:id="rId3" imgW="8572320" imgH="2700000" progId="Equation.2">
                  <p:embed/>
                </p:oleObj>
              </mc:Choice>
              <mc:Fallback>
                <p:oleObj name="Equation" r:id="rId3" imgW="8572320" imgH="270000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1090613"/>
                        <a:ext cx="8562975" cy="269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3" name="Rectangle 5"/>
          <p:cNvSpPr>
            <a:spLocks noChangeArrowheads="1"/>
          </p:cNvSpPr>
          <p:nvPr/>
        </p:nvSpPr>
        <p:spPr bwMode="auto">
          <a:xfrm>
            <a:off x="214313" y="3490913"/>
            <a:ext cx="8461375" cy="1184275"/>
          </a:xfrm>
          <a:prstGeom prst="rect">
            <a:avLst/>
          </a:prstGeom>
          <a:noFill/>
          <a:ln w="12700">
            <a:noFill/>
            <a:miter lim="800000"/>
            <a:headEnd/>
            <a:tailEnd/>
          </a:ln>
        </p:spPr>
        <p:txBody>
          <a:bodyPr wrap="none" lIns="90488" tIns="44450" rIns="90488" bIns="44450">
            <a:spAutoFit/>
          </a:bodyPr>
          <a:lstStyle/>
          <a:p>
            <a:r>
              <a:rPr lang="en-US" altLang="zh-TW"/>
              <a:t>Proof: Assume </a:t>
            </a:r>
            <a:r>
              <a:rPr lang="en-US" altLang="zh-TW" i="1"/>
              <a:t>G</a:t>
            </a:r>
            <a:r>
              <a:rPr lang="en-US" altLang="zh-TW"/>
              <a:t> does not contain a Hamilton cycle. We add edges </a:t>
            </a:r>
          </a:p>
          <a:p>
            <a:r>
              <a:rPr lang="en-US" altLang="zh-TW"/>
              <a:t>to </a:t>
            </a:r>
            <a:r>
              <a:rPr lang="en-US" altLang="zh-TW" i="1"/>
              <a:t>G </a:t>
            </a:r>
            <a:r>
              <a:rPr lang="en-US" altLang="zh-TW"/>
              <a:t>until we arrive a subgraph </a:t>
            </a:r>
            <a:r>
              <a:rPr lang="en-US" altLang="zh-TW" i="1"/>
              <a:t>H</a:t>
            </a:r>
            <a:r>
              <a:rPr lang="en-US" altLang="zh-TW"/>
              <a:t> of </a:t>
            </a:r>
            <a:r>
              <a:rPr lang="en-US" altLang="zh-TW" i="1"/>
              <a:t>K</a:t>
            </a:r>
            <a:r>
              <a:rPr lang="en-US" altLang="zh-TW" i="1" baseline="-25000"/>
              <a:t>n</a:t>
            </a:r>
            <a:r>
              <a:rPr lang="en-US" altLang="zh-TW"/>
              <a:t> where </a:t>
            </a:r>
            <a:r>
              <a:rPr lang="en-US" altLang="zh-TW" i="1"/>
              <a:t>H</a:t>
            </a:r>
            <a:r>
              <a:rPr lang="en-US" altLang="zh-TW"/>
              <a:t> has no Hamilton</a:t>
            </a:r>
          </a:p>
          <a:p>
            <a:r>
              <a:rPr lang="en-US" altLang="zh-TW"/>
              <a:t>cycle, but for any edge </a:t>
            </a:r>
            <a:r>
              <a:rPr lang="en-US" altLang="zh-TW" i="1"/>
              <a:t>e</a:t>
            </a:r>
            <a:r>
              <a:rPr lang="en-US" altLang="zh-TW"/>
              <a:t> not in </a:t>
            </a:r>
            <a:r>
              <a:rPr lang="en-US" altLang="zh-TW" i="1"/>
              <a:t>H</a:t>
            </a:r>
            <a:r>
              <a:rPr lang="en-US" altLang="zh-TW"/>
              <a:t>, </a:t>
            </a:r>
            <a:r>
              <a:rPr lang="en-US" altLang="zh-TW" i="1"/>
              <a:t>H</a:t>
            </a:r>
            <a:r>
              <a:rPr lang="en-US" altLang="zh-TW"/>
              <a:t>+</a:t>
            </a:r>
            <a:r>
              <a:rPr lang="en-US" altLang="zh-TW" i="1"/>
              <a:t>e</a:t>
            </a:r>
            <a:r>
              <a:rPr lang="en-US" altLang="zh-TW"/>
              <a:t> has a Hamilton cycle.</a:t>
            </a:r>
          </a:p>
        </p:txBody>
      </p:sp>
      <p:sp>
        <p:nvSpPr>
          <p:cNvPr id="17414" name="Rectangle 6"/>
          <p:cNvSpPr>
            <a:spLocks noChangeArrowheads="1"/>
          </p:cNvSpPr>
          <p:nvPr/>
        </p:nvSpPr>
        <p:spPr bwMode="auto">
          <a:xfrm>
            <a:off x="519113" y="4862513"/>
            <a:ext cx="7639050" cy="819150"/>
          </a:xfrm>
          <a:prstGeom prst="rect">
            <a:avLst/>
          </a:prstGeom>
          <a:noFill/>
          <a:ln w="12700">
            <a:noFill/>
            <a:miter lim="800000"/>
            <a:headEnd/>
            <a:tailEnd/>
          </a:ln>
        </p:spPr>
        <p:txBody>
          <a:bodyPr wrap="none" lIns="90488" tIns="44450" rIns="90488" bIns="44450">
            <a:spAutoFit/>
          </a:bodyPr>
          <a:lstStyle/>
          <a:p>
            <a:r>
              <a:rPr lang="en-US" altLang="zh-TW"/>
              <a:t>For vertices </a:t>
            </a:r>
            <a:r>
              <a:rPr lang="en-US" altLang="zh-TW" i="1"/>
              <a:t>a</a:t>
            </a:r>
            <a:r>
              <a:rPr lang="en-US" altLang="zh-TW"/>
              <a:t>,</a:t>
            </a:r>
            <a:r>
              <a:rPr lang="en-US" altLang="zh-TW" i="1"/>
              <a:t>b</a:t>
            </a:r>
            <a:r>
              <a:rPr lang="en-US" altLang="zh-TW"/>
              <a:t> wher (</a:t>
            </a:r>
            <a:r>
              <a:rPr lang="en-US" altLang="zh-TW" i="1"/>
              <a:t>a</a:t>
            </a:r>
            <a:r>
              <a:rPr lang="en-US" altLang="zh-TW"/>
              <a:t>,</a:t>
            </a:r>
            <a:r>
              <a:rPr lang="en-US" altLang="zh-TW" i="1"/>
              <a:t>b</a:t>
            </a:r>
            <a:r>
              <a:rPr lang="en-US" altLang="zh-TW"/>
              <a:t>) is not an edge of </a:t>
            </a:r>
            <a:r>
              <a:rPr lang="en-US" altLang="zh-TW" i="1"/>
              <a:t>H</a:t>
            </a:r>
            <a:r>
              <a:rPr lang="en-US" altLang="zh-TW"/>
              <a:t>. </a:t>
            </a:r>
            <a:r>
              <a:rPr lang="en-US" altLang="zh-TW" i="1"/>
              <a:t>H</a:t>
            </a:r>
            <a:r>
              <a:rPr lang="en-US" altLang="zh-TW"/>
              <a:t>+(</a:t>
            </a:r>
            <a:r>
              <a:rPr lang="en-US" altLang="zh-TW" i="1"/>
              <a:t>a</a:t>
            </a:r>
            <a:r>
              <a:rPr lang="en-US" altLang="zh-TW"/>
              <a:t>,</a:t>
            </a:r>
            <a:r>
              <a:rPr lang="en-US" altLang="zh-TW" i="1"/>
              <a:t>b</a:t>
            </a:r>
            <a:r>
              <a:rPr lang="en-US" altLang="zh-TW"/>
              <a:t>) has a</a:t>
            </a:r>
          </a:p>
          <a:p>
            <a:r>
              <a:rPr lang="en-US" altLang="zh-TW"/>
              <a:t>Hamilton cycle and (</a:t>
            </a:r>
            <a:r>
              <a:rPr lang="en-US" altLang="zh-TW" i="1"/>
              <a:t>a</a:t>
            </a:r>
            <a:r>
              <a:rPr lang="en-US" altLang="zh-TW"/>
              <a:t>,</a:t>
            </a:r>
            <a:r>
              <a:rPr lang="en-US" altLang="zh-TW" i="1"/>
              <a:t>b</a:t>
            </a:r>
            <a:r>
              <a:rPr lang="en-US" altLang="zh-TW"/>
              <a:t>) is part of it.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18437" name="Rectangle 4"/>
          <p:cNvSpPr>
            <a:spLocks noChangeArrowheads="1"/>
          </p:cNvSpPr>
          <p:nvPr/>
        </p:nvSpPr>
        <p:spPr bwMode="auto">
          <a:xfrm>
            <a:off x="823913" y="1433513"/>
            <a:ext cx="4467225" cy="454025"/>
          </a:xfrm>
          <a:prstGeom prst="rect">
            <a:avLst/>
          </a:prstGeom>
          <a:noFill/>
          <a:ln w="12700">
            <a:noFill/>
            <a:miter lim="800000"/>
            <a:headEnd/>
            <a:tailEnd/>
          </a:ln>
        </p:spPr>
        <p:txBody>
          <a:bodyPr wrap="none" lIns="90488" tIns="44450" rIns="90488" bIns="44450">
            <a:spAutoFit/>
          </a:bodyPr>
          <a:lstStyle/>
          <a:p>
            <a:r>
              <a:rPr lang="en-US" altLang="zh-TW" i="1"/>
              <a:t>a</a:t>
            </a:r>
            <a:r>
              <a:rPr lang="en-US" altLang="zh-TW"/>
              <a:t>(=</a:t>
            </a:r>
            <a:r>
              <a:rPr lang="en-US" altLang="zh-TW" i="1"/>
              <a:t>v</a:t>
            </a:r>
            <a:r>
              <a:rPr lang="en-US" altLang="zh-TW" baseline="-25000"/>
              <a:t>1</a:t>
            </a:r>
            <a:r>
              <a:rPr lang="en-US" altLang="zh-TW"/>
              <a:t>)       </a:t>
            </a:r>
            <a:r>
              <a:rPr lang="en-US" altLang="zh-TW" i="1"/>
              <a:t>b</a:t>
            </a:r>
            <a:r>
              <a:rPr lang="en-US" altLang="zh-TW"/>
              <a:t>(=</a:t>
            </a:r>
            <a:r>
              <a:rPr lang="en-US" altLang="zh-TW" i="1"/>
              <a:t>v</a:t>
            </a:r>
            <a:r>
              <a:rPr lang="en-US" altLang="zh-TW" baseline="-25000"/>
              <a:t>2</a:t>
            </a:r>
            <a:r>
              <a:rPr lang="en-US" altLang="zh-TW"/>
              <a:t>)       </a:t>
            </a:r>
            <a:r>
              <a:rPr lang="en-US" altLang="zh-TW" i="1"/>
              <a:t>v</a:t>
            </a:r>
            <a:r>
              <a:rPr lang="en-US" altLang="zh-TW" baseline="-25000"/>
              <a:t>3</a:t>
            </a:r>
            <a:r>
              <a:rPr lang="en-US" altLang="zh-TW"/>
              <a:t>      ...       </a:t>
            </a:r>
            <a:r>
              <a:rPr lang="en-US" altLang="zh-TW" i="1"/>
              <a:t>v</a:t>
            </a:r>
            <a:r>
              <a:rPr lang="en-US" altLang="zh-TW" i="1" baseline="-25000"/>
              <a:t>n</a:t>
            </a:r>
          </a:p>
        </p:txBody>
      </p:sp>
      <p:sp>
        <p:nvSpPr>
          <p:cNvPr id="18438" name="Line 5"/>
          <p:cNvSpPr>
            <a:spLocks noChangeShapeType="1"/>
          </p:cNvSpPr>
          <p:nvPr/>
        </p:nvSpPr>
        <p:spPr bwMode="auto">
          <a:xfrm>
            <a:off x="1835150" y="1676400"/>
            <a:ext cx="368300" cy="0"/>
          </a:xfrm>
          <a:prstGeom prst="line">
            <a:avLst/>
          </a:prstGeom>
          <a:noFill/>
          <a:ln w="12700">
            <a:solidFill>
              <a:schemeClr val="tx1"/>
            </a:solidFill>
            <a:round/>
            <a:headEnd/>
            <a:tailEnd/>
          </a:ln>
        </p:spPr>
        <p:txBody>
          <a:bodyPr wrap="none" anchor="ctr"/>
          <a:lstStyle/>
          <a:p>
            <a:endParaRPr lang="en-US"/>
          </a:p>
        </p:txBody>
      </p:sp>
      <p:sp>
        <p:nvSpPr>
          <p:cNvPr id="18439" name="Line 6"/>
          <p:cNvSpPr>
            <a:spLocks noChangeShapeType="1"/>
          </p:cNvSpPr>
          <p:nvPr/>
        </p:nvSpPr>
        <p:spPr bwMode="auto">
          <a:xfrm>
            <a:off x="3054350" y="1676400"/>
            <a:ext cx="444500" cy="0"/>
          </a:xfrm>
          <a:prstGeom prst="line">
            <a:avLst/>
          </a:prstGeom>
          <a:noFill/>
          <a:ln w="12700">
            <a:solidFill>
              <a:schemeClr val="tx1"/>
            </a:solidFill>
            <a:round/>
            <a:headEnd/>
            <a:tailEnd/>
          </a:ln>
        </p:spPr>
        <p:txBody>
          <a:bodyPr wrap="none" anchor="ctr"/>
          <a:lstStyle/>
          <a:p>
            <a:endParaRPr lang="en-US"/>
          </a:p>
        </p:txBody>
      </p:sp>
      <p:sp>
        <p:nvSpPr>
          <p:cNvPr id="18440" name="Line 7"/>
          <p:cNvSpPr>
            <a:spLocks noChangeShapeType="1"/>
          </p:cNvSpPr>
          <p:nvPr/>
        </p:nvSpPr>
        <p:spPr bwMode="auto">
          <a:xfrm>
            <a:off x="3892550" y="1676400"/>
            <a:ext cx="444500" cy="0"/>
          </a:xfrm>
          <a:prstGeom prst="line">
            <a:avLst/>
          </a:prstGeom>
          <a:noFill/>
          <a:ln w="12700">
            <a:solidFill>
              <a:schemeClr val="tx1"/>
            </a:solidFill>
            <a:round/>
            <a:headEnd/>
            <a:tailEnd/>
          </a:ln>
        </p:spPr>
        <p:txBody>
          <a:bodyPr wrap="none" anchor="ctr"/>
          <a:lstStyle/>
          <a:p>
            <a:endParaRPr lang="en-US"/>
          </a:p>
        </p:txBody>
      </p:sp>
      <p:sp>
        <p:nvSpPr>
          <p:cNvPr id="18441" name="Line 8"/>
          <p:cNvSpPr>
            <a:spLocks noChangeShapeType="1"/>
          </p:cNvSpPr>
          <p:nvPr/>
        </p:nvSpPr>
        <p:spPr bwMode="auto">
          <a:xfrm>
            <a:off x="4502150" y="1676400"/>
            <a:ext cx="444500" cy="0"/>
          </a:xfrm>
          <a:prstGeom prst="line">
            <a:avLst/>
          </a:prstGeom>
          <a:noFill/>
          <a:ln w="12700">
            <a:solidFill>
              <a:schemeClr val="tx1"/>
            </a:solidFill>
            <a:round/>
            <a:headEnd/>
            <a:tailEnd/>
          </a:ln>
        </p:spPr>
        <p:txBody>
          <a:bodyPr wrap="none" anchor="ctr"/>
          <a:lstStyle/>
          <a:p>
            <a:endParaRPr lang="en-US"/>
          </a:p>
        </p:txBody>
      </p:sp>
      <p:sp>
        <p:nvSpPr>
          <p:cNvPr id="18442" name="Freeform 9"/>
          <p:cNvSpPr>
            <a:spLocks/>
          </p:cNvSpPr>
          <p:nvPr/>
        </p:nvSpPr>
        <p:spPr bwMode="auto">
          <a:xfrm>
            <a:off x="1066800" y="1828800"/>
            <a:ext cx="4048125" cy="368300"/>
          </a:xfrm>
          <a:custGeom>
            <a:avLst/>
            <a:gdLst>
              <a:gd name="T0" fmla="*/ 0 w 2550"/>
              <a:gd name="T1" fmla="*/ 0 h 232"/>
              <a:gd name="T2" fmla="*/ 53 w 2550"/>
              <a:gd name="T3" fmla="*/ 53 h 232"/>
              <a:gd name="T4" fmla="*/ 94 w 2550"/>
              <a:gd name="T5" fmla="*/ 94 h 232"/>
              <a:gd name="T6" fmla="*/ 135 w 2550"/>
              <a:gd name="T7" fmla="*/ 122 h 232"/>
              <a:gd name="T8" fmla="*/ 176 w 2550"/>
              <a:gd name="T9" fmla="*/ 135 h 232"/>
              <a:gd name="T10" fmla="*/ 231 w 2550"/>
              <a:gd name="T11" fmla="*/ 149 h 232"/>
              <a:gd name="T12" fmla="*/ 285 w 2550"/>
              <a:gd name="T13" fmla="*/ 149 h 232"/>
              <a:gd name="T14" fmla="*/ 326 w 2550"/>
              <a:gd name="T15" fmla="*/ 163 h 232"/>
              <a:gd name="T16" fmla="*/ 367 w 2550"/>
              <a:gd name="T17" fmla="*/ 163 h 232"/>
              <a:gd name="T18" fmla="*/ 422 w 2550"/>
              <a:gd name="T19" fmla="*/ 163 h 232"/>
              <a:gd name="T20" fmla="*/ 476 w 2550"/>
              <a:gd name="T21" fmla="*/ 176 h 232"/>
              <a:gd name="T22" fmla="*/ 531 w 2550"/>
              <a:gd name="T23" fmla="*/ 190 h 232"/>
              <a:gd name="T24" fmla="*/ 585 w 2550"/>
              <a:gd name="T25" fmla="*/ 203 h 232"/>
              <a:gd name="T26" fmla="*/ 640 w 2550"/>
              <a:gd name="T27" fmla="*/ 217 h 232"/>
              <a:gd name="T28" fmla="*/ 749 w 2550"/>
              <a:gd name="T29" fmla="*/ 231 h 232"/>
              <a:gd name="T30" fmla="*/ 831 w 2550"/>
              <a:gd name="T31" fmla="*/ 231 h 232"/>
              <a:gd name="T32" fmla="*/ 885 w 2550"/>
              <a:gd name="T33" fmla="*/ 231 h 232"/>
              <a:gd name="T34" fmla="*/ 994 w 2550"/>
              <a:gd name="T35" fmla="*/ 231 h 232"/>
              <a:gd name="T36" fmla="*/ 1049 w 2550"/>
              <a:gd name="T37" fmla="*/ 231 h 232"/>
              <a:gd name="T38" fmla="*/ 1103 w 2550"/>
              <a:gd name="T39" fmla="*/ 231 h 232"/>
              <a:gd name="T40" fmla="*/ 1158 w 2550"/>
              <a:gd name="T41" fmla="*/ 231 h 232"/>
              <a:gd name="T42" fmla="*/ 1213 w 2550"/>
              <a:gd name="T43" fmla="*/ 231 h 232"/>
              <a:gd name="T44" fmla="*/ 1294 w 2550"/>
              <a:gd name="T45" fmla="*/ 231 h 232"/>
              <a:gd name="T46" fmla="*/ 1349 w 2550"/>
              <a:gd name="T47" fmla="*/ 231 h 232"/>
              <a:gd name="T48" fmla="*/ 1390 w 2550"/>
              <a:gd name="T49" fmla="*/ 231 h 232"/>
              <a:gd name="T50" fmla="*/ 1444 w 2550"/>
              <a:gd name="T51" fmla="*/ 231 h 232"/>
              <a:gd name="T52" fmla="*/ 1499 w 2550"/>
              <a:gd name="T53" fmla="*/ 231 h 232"/>
              <a:gd name="T54" fmla="*/ 1553 w 2550"/>
              <a:gd name="T55" fmla="*/ 231 h 232"/>
              <a:gd name="T56" fmla="*/ 1608 w 2550"/>
              <a:gd name="T57" fmla="*/ 231 h 232"/>
              <a:gd name="T58" fmla="*/ 1663 w 2550"/>
              <a:gd name="T59" fmla="*/ 231 h 232"/>
              <a:gd name="T60" fmla="*/ 1717 w 2550"/>
              <a:gd name="T61" fmla="*/ 231 h 232"/>
              <a:gd name="T62" fmla="*/ 1772 w 2550"/>
              <a:gd name="T63" fmla="*/ 231 h 232"/>
              <a:gd name="T64" fmla="*/ 1826 w 2550"/>
              <a:gd name="T65" fmla="*/ 231 h 232"/>
              <a:gd name="T66" fmla="*/ 1935 w 2550"/>
              <a:gd name="T67" fmla="*/ 231 h 232"/>
              <a:gd name="T68" fmla="*/ 2017 w 2550"/>
              <a:gd name="T69" fmla="*/ 231 h 232"/>
              <a:gd name="T70" fmla="*/ 2072 w 2550"/>
              <a:gd name="T71" fmla="*/ 231 h 232"/>
              <a:gd name="T72" fmla="*/ 2113 w 2550"/>
              <a:gd name="T73" fmla="*/ 231 h 232"/>
              <a:gd name="T74" fmla="*/ 2167 w 2550"/>
              <a:gd name="T75" fmla="*/ 231 h 232"/>
              <a:gd name="T76" fmla="*/ 2208 w 2550"/>
              <a:gd name="T77" fmla="*/ 203 h 232"/>
              <a:gd name="T78" fmla="*/ 2249 w 2550"/>
              <a:gd name="T79" fmla="*/ 176 h 232"/>
              <a:gd name="T80" fmla="*/ 2290 w 2550"/>
              <a:gd name="T81" fmla="*/ 163 h 232"/>
              <a:gd name="T82" fmla="*/ 2331 w 2550"/>
              <a:gd name="T83" fmla="*/ 149 h 232"/>
              <a:gd name="T84" fmla="*/ 2372 w 2550"/>
              <a:gd name="T85" fmla="*/ 122 h 232"/>
              <a:gd name="T86" fmla="*/ 2413 w 2550"/>
              <a:gd name="T87" fmla="*/ 94 h 232"/>
              <a:gd name="T88" fmla="*/ 2467 w 2550"/>
              <a:gd name="T89" fmla="*/ 53 h 232"/>
              <a:gd name="T90" fmla="*/ 2508 w 2550"/>
              <a:gd name="T91" fmla="*/ 40 h 232"/>
              <a:gd name="T92" fmla="*/ 2549 w 2550"/>
              <a:gd name="T93" fmla="*/ 13 h 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50"/>
              <a:gd name="T142" fmla="*/ 0 h 232"/>
              <a:gd name="T143" fmla="*/ 2550 w 2550"/>
              <a:gd name="T144" fmla="*/ 232 h 23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50" h="232">
                <a:moveTo>
                  <a:pt x="0" y="0"/>
                </a:moveTo>
                <a:lnTo>
                  <a:pt x="53" y="53"/>
                </a:lnTo>
                <a:lnTo>
                  <a:pt x="94" y="94"/>
                </a:lnTo>
                <a:lnTo>
                  <a:pt x="135" y="122"/>
                </a:lnTo>
                <a:lnTo>
                  <a:pt x="176" y="135"/>
                </a:lnTo>
                <a:lnTo>
                  <a:pt x="231" y="149"/>
                </a:lnTo>
                <a:lnTo>
                  <a:pt x="285" y="149"/>
                </a:lnTo>
                <a:lnTo>
                  <a:pt x="326" y="163"/>
                </a:lnTo>
                <a:lnTo>
                  <a:pt x="367" y="163"/>
                </a:lnTo>
                <a:lnTo>
                  <a:pt x="422" y="163"/>
                </a:lnTo>
                <a:lnTo>
                  <a:pt x="476" y="176"/>
                </a:lnTo>
                <a:lnTo>
                  <a:pt x="531" y="190"/>
                </a:lnTo>
                <a:lnTo>
                  <a:pt x="585" y="203"/>
                </a:lnTo>
                <a:lnTo>
                  <a:pt x="640" y="217"/>
                </a:lnTo>
                <a:lnTo>
                  <a:pt x="749" y="231"/>
                </a:lnTo>
                <a:lnTo>
                  <a:pt x="831" y="231"/>
                </a:lnTo>
                <a:lnTo>
                  <a:pt x="885" y="231"/>
                </a:lnTo>
                <a:lnTo>
                  <a:pt x="994" y="231"/>
                </a:lnTo>
                <a:lnTo>
                  <a:pt x="1049" y="231"/>
                </a:lnTo>
                <a:lnTo>
                  <a:pt x="1103" y="231"/>
                </a:lnTo>
                <a:lnTo>
                  <a:pt x="1158" y="231"/>
                </a:lnTo>
                <a:lnTo>
                  <a:pt x="1213" y="231"/>
                </a:lnTo>
                <a:lnTo>
                  <a:pt x="1294" y="231"/>
                </a:lnTo>
                <a:lnTo>
                  <a:pt x="1349" y="231"/>
                </a:lnTo>
                <a:lnTo>
                  <a:pt x="1390" y="231"/>
                </a:lnTo>
                <a:lnTo>
                  <a:pt x="1444" y="231"/>
                </a:lnTo>
                <a:lnTo>
                  <a:pt x="1499" y="231"/>
                </a:lnTo>
                <a:lnTo>
                  <a:pt x="1553" y="231"/>
                </a:lnTo>
                <a:lnTo>
                  <a:pt x="1608" y="231"/>
                </a:lnTo>
                <a:lnTo>
                  <a:pt x="1663" y="231"/>
                </a:lnTo>
                <a:lnTo>
                  <a:pt x="1717" y="231"/>
                </a:lnTo>
                <a:lnTo>
                  <a:pt x="1772" y="231"/>
                </a:lnTo>
                <a:lnTo>
                  <a:pt x="1826" y="231"/>
                </a:lnTo>
                <a:lnTo>
                  <a:pt x="1935" y="231"/>
                </a:lnTo>
                <a:lnTo>
                  <a:pt x="2017" y="231"/>
                </a:lnTo>
                <a:lnTo>
                  <a:pt x="2072" y="231"/>
                </a:lnTo>
                <a:lnTo>
                  <a:pt x="2113" y="231"/>
                </a:lnTo>
                <a:lnTo>
                  <a:pt x="2167" y="231"/>
                </a:lnTo>
                <a:lnTo>
                  <a:pt x="2208" y="203"/>
                </a:lnTo>
                <a:lnTo>
                  <a:pt x="2249" y="176"/>
                </a:lnTo>
                <a:lnTo>
                  <a:pt x="2290" y="163"/>
                </a:lnTo>
                <a:lnTo>
                  <a:pt x="2331" y="149"/>
                </a:lnTo>
                <a:lnTo>
                  <a:pt x="2372" y="122"/>
                </a:lnTo>
                <a:lnTo>
                  <a:pt x="2413" y="94"/>
                </a:lnTo>
                <a:lnTo>
                  <a:pt x="2467" y="53"/>
                </a:lnTo>
                <a:lnTo>
                  <a:pt x="2508" y="40"/>
                </a:lnTo>
                <a:lnTo>
                  <a:pt x="2549" y="1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18443" name="Rectangle 10"/>
          <p:cNvSpPr>
            <a:spLocks noChangeArrowheads="1"/>
          </p:cNvSpPr>
          <p:nvPr/>
        </p:nvSpPr>
        <p:spPr bwMode="auto">
          <a:xfrm>
            <a:off x="823913" y="2424113"/>
            <a:ext cx="6861175" cy="454025"/>
          </a:xfrm>
          <a:prstGeom prst="rect">
            <a:avLst/>
          </a:prstGeom>
          <a:noFill/>
          <a:ln w="12700">
            <a:noFill/>
            <a:miter lim="800000"/>
            <a:headEnd/>
            <a:tailEnd/>
          </a:ln>
        </p:spPr>
        <p:txBody>
          <a:bodyPr wrap="none" lIns="90488" tIns="44450" rIns="90488" bIns="44450">
            <a:spAutoFit/>
          </a:bodyPr>
          <a:lstStyle/>
          <a:p>
            <a:r>
              <a:rPr lang="en-US" altLang="zh-TW"/>
              <a:t>If (</a:t>
            </a:r>
            <a:r>
              <a:rPr lang="en-US" altLang="zh-TW" i="1"/>
              <a:t>b</a:t>
            </a:r>
            <a:r>
              <a:rPr lang="en-US" altLang="zh-TW"/>
              <a:t>,</a:t>
            </a:r>
            <a:r>
              <a:rPr lang="en-US" altLang="zh-TW" i="1"/>
              <a:t>v</a:t>
            </a:r>
            <a:r>
              <a:rPr lang="en-US" altLang="zh-TW" i="1" baseline="-25000"/>
              <a:t>i</a:t>
            </a:r>
            <a:r>
              <a:rPr lang="en-US" altLang="zh-TW"/>
              <a:t>) is in </a:t>
            </a:r>
            <a:r>
              <a:rPr lang="en-US" altLang="zh-TW" i="1"/>
              <a:t>H</a:t>
            </a:r>
            <a:r>
              <a:rPr lang="en-US" altLang="zh-TW"/>
              <a:t>, then (</a:t>
            </a:r>
            <a:r>
              <a:rPr lang="en-US" altLang="zh-TW" i="1"/>
              <a:t>a</a:t>
            </a:r>
            <a:r>
              <a:rPr lang="en-US" altLang="zh-TW"/>
              <a:t>,</a:t>
            </a:r>
            <a:r>
              <a:rPr lang="en-US" altLang="zh-TW" i="1"/>
              <a:t>v</a:t>
            </a:r>
            <a:r>
              <a:rPr lang="en-US" altLang="zh-TW" i="1" baseline="-25000"/>
              <a:t>i</a:t>
            </a:r>
            <a:r>
              <a:rPr lang="en-US" altLang="zh-TW" baseline="-25000"/>
              <a:t>-1</a:t>
            </a:r>
            <a:r>
              <a:rPr lang="en-US" altLang="zh-TW"/>
              <a:t>) cannot be in </a:t>
            </a:r>
            <a:r>
              <a:rPr lang="en-US" altLang="zh-TW" i="1"/>
              <a:t>H</a:t>
            </a:r>
            <a:r>
              <a:rPr lang="en-US" altLang="zh-TW"/>
              <a:t>. Otherwise,</a:t>
            </a:r>
          </a:p>
        </p:txBody>
      </p:sp>
      <p:sp>
        <p:nvSpPr>
          <p:cNvPr id="18444" name="Rectangle 11"/>
          <p:cNvSpPr>
            <a:spLocks noChangeArrowheads="1"/>
          </p:cNvSpPr>
          <p:nvPr/>
        </p:nvSpPr>
        <p:spPr bwMode="auto">
          <a:xfrm>
            <a:off x="595313" y="2805113"/>
            <a:ext cx="8042275" cy="454025"/>
          </a:xfrm>
          <a:prstGeom prst="rect">
            <a:avLst/>
          </a:prstGeom>
          <a:noFill/>
          <a:ln w="12700">
            <a:noFill/>
            <a:miter lim="800000"/>
            <a:headEnd/>
            <a:tailEnd/>
          </a:ln>
        </p:spPr>
        <p:txBody>
          <a:bodyPr wrap="none" lIns="90488" tIns="44450" rIns="90488" bIns="44450">
            <a:spAutoFit/>
          </a:bodyPr>
          <a:lstStyle/>
          <a:p>
            <a:r>
              <a:rPr lang="en-US" altLang="zh-TW" i="1"/>
              <a:t>b</a:t>
            </a:r>
            <a:r>
              <a:rPr lang="en-US" altLang="zh-TW"/>
              <a:t>       </a:t>
            </a:r>
            <a:r>
              <a:rPr lang="en-US" altLang="zh-TW" i="1"/>
              <a:t>v</a:t>
            </a:r>
            <a:r>
              <a:rPr lang="en-US" altLang="zh-TW" i="1" baseline="-25000"/>
              <a:t>i</a:t>
            </a:r>
            <a:r>
              <a:rPr lang="en-US" altLang="zh-TW"/>
              <a:t>       </a:t>
            </a:r>
            <a:r>
              <a:rPr lang="en-US" altLang="zh-TW" i="1"/>
              <a:t>v</a:t>
            </a:r>
            <a:r>
              <a:rPr lang="en-US" altLang="zh-TW" i="1" baseline="-25000"/>
              <a:t>n</a:t>
            </a:r>
            <a:r>
              <a:rPr lang="en-US" altLang="zh-TW"/>
              <a:t>       </a:t>
            </a:r>
            <a:r>
              <a:rPr lang="en-US" altLang="zh-TW" i="1"/>
              <a:t>a</a:t>
            </a:r>
            <a:r>
              <a:rPr lang="en-US" altLang="zh-TW"/>
              <a:t>       </a:t>
            </a:r>
            <a:r>
              <a:rPr lang="en-US" altLang="zh-TW" i="1"/>
              <a:t>v</a:t>
            </a:r>
            <a:r>
              <a:rPr lang="en-US" altLang="zh-TW" i="1" baseline="-25000"/>
              <a:t>i</a:t>
            </a:r>
            <a:r>
              <a:rPr lang="en-US" altLang="zh-TW" baseline="-25000"/>
              <a:t>-1</a:t>
            </a:r>
            <a:r>
              <a:rPr lang="en-US" altLang="zh-TW"/>
              <a:t>    </a:t>
            </a:r>
            <a:r>
              <a:rPr lang="en-US" altLang="zh-TW" i="1"/>
              <a:t>v</a:t>
            </a:r>
            <a:r>
              <a:rPr lang="en-US" altLang="zh-TW" i="1" baseline="-25000"/>
              <a:t>i</a:t>
            </a:r>
            <a:r>
              <a:rPr lang="en-US" altLang="zh-TW" baseline="-25000"/>
              <a:t>-2</a:t>
            </a:r>
            <a:r>
              <a:rPr lang="en-US" altLang="zh-TW"/>
              <a:t>      </a:t>
            </a:r>
            <a:r>
              <a:rPr lang="en-US" altLang="zh-TW" i="1"/>
              <a:t>v</a:t>
            </a:r>
            <a:r>
              <a:rPr lang="en-US" altLang="zh-TW" baseline="-25000"/>
              <a:t>3</a:t>
            </a:r>
            <a:r>
              <a:rPr lang="en-US" altLang="zh-TW"/>
              <a:t>   is a Hamilton cycle in </a:t>
            </a:r>
            <a:r>
              <a:rPr lang="en-US" altLang="zh-TW" i="1"/>
              <a:t>H</a:t>
            </a:r>
            <a:r>
              <a:rPr lang="en-US" altLang="zh-TW"/>
              <a:t>.</a:t>
            </a:r>
          </a:p>
        </p:txBody>
      </p:sp>
      <p:sp>
        <p:nvSpPr>
          <p:cNvPr id="18445" name="Line 12"/>
          <p:cNvSpPr>
            <a:spLocks noChangeShapeType="1"/>
          </p:cNvSpPr>
          <p:nvPr/>
        </p:nvSpPr>
        <p:spPr bwMode="auto">
          <a:xfrm>
            <a:off x="920750" y="3048000"/>
            <a:ext cx="444500" cy="0"/>
          </a:xfrm>
          <a:prstGeom prst="line">
            <a:avLst/>
          </a:prstGeom>
          <a:noFill/>
          <a:ln w="12700">
            <a:solidFill>
              <a:schemeClr val="tx1"/>
            </a:solidFill>
            <a:round/>
            <a:headEnd/>
            <a:tailEnd/>
          </a:ln>
        </p:spPr>
        <p:txBody>
          <a:bodyPr wrap="none" anchor="ctr"/>
          <a:lstStyle/>
          <a:p>
            <a:endParaRPr lang="en-US"/>
          </a:p>
        </p:txBody>
      </p:sp>
      <p:sp>
        <p:nvSpPr>
          <p:cNvPr id="18446" name="Line 13"/>
          <p:cNvSpPr>
            <a:spLocks noChangeShapeType="1"/>
          </p:cNvSpPr>
          <p:nvPr/>
        </p:nvSpPr>
        <p:spPr bwMode="auto">
          <a:xfrm>
            <a:off x="1530350" y="3048000"/>
            <a:ext cx="520700" cy="0"/>
          </a:xfrm>
          <a:prstGeom prst="line">
            <a:avLst/>
          </a:prstGeom>
          <a:noFill/>
          <a:ln w="12700">
            <a:solidFill>
              <a:schemeClr val="tx1"/>
            </a:solidFill>
            <a:prstDash val="sysDot"/>
            <a:round/>
            <a:headEnd/>
            <a:tailEnd/>
          </a:ln>
        </p:spPr>
        <p:txBody>
          <a:bodyPr wrap="none" anchor="ctr"/>
          <a:lstStyle/>
          <a:p>
            <a:endParaRPr lang="en-US"/>
          </a:p>
        </p:txBody>
      </p:sp>
      <p:sp>
        <p:nvSpPr>
          <p:cNvPr id="18447" name="Line 14"/>
          <p:cNvSpPr>
            <a:spLocks noChangeShapeType="1"/>
          </p:cNvSpPr>
          <p:nvPr/>
        </p:nvSpPr>
        <p:spPr bwMode="auto">
          <a:xfrm>
            <a:off x="2368550" y="3048000"/>
            <a:ext cx="444500" cy="0"/>
          </a:xfrm>
          <a:prstGeom prst="line">
            <a:avLst/>
          </a:prstGeom>
          <a:noFill/>
          <a:ln w="12700">
            <a:solidFill>
              <a:schemeClr val="tx1"/>
            </a:solidFill>
            <a:round/>
            <a:headEnd/>
            <a:tailEnd/>
          </a:ln>
        </p:spPr>
        <p:txBody>
          <a:bodyPr wrap="none" anchor="ctr"/>
          <a:lstStyle/>
          <a:p>
            <a:endParaRPr lang="en-US"/>
          </a:p>
        </p:txBody>
      </p:sp>
      <p:sp>
        <p:nvSpPr>
          <p:cNvPr id="18448" name="Line 15"/>
          <p:cNvSpPr>
            <a:spLocks noChangeShapeType="1"/>
          </p:cNvSpPr>
          <p:nvPr/>
        </p:nvSpPr>
        <p:spPr bwMode="auto">
          <a:xfrm>
            <a:off x="3054350" y="3048000"/>
            <a:ext cx="520700" cy="0"/>
          </a:xfrm>
          <a:prstGeom prst="line">
            <a:avLst/>
          </a:prstGeom>
          <a:noFill/>
          <a:ln w="12700">
            <a:solidFill>
              <a:schemeClr val="tx1"/>
            </a:solidFill>
            <a:round/>
            <a:headEnd/>
            <a:tailEnd/>
          </a:ln>
        </p:spPr>
        <p:txBody>
          <a:bodyPr wrap="none" anchor="ctr"/>
          <a:lstStyle/>
          <a:p>
            <a:endParaRPr lang="en-US"/>
          </a:p>
        </p:txBody>
      </p:sp>
      <p:sp>
        <p:nvSpPr>
          <p:cNvPr id="18449" name="Line 16"/>
          <p:cNvSpPr>
            <a:spLocks noChangeShapeType="1"/>
          </p:cNvSpPr>
          <p:nvPr/>
        </p:nvSpPr>
        <p:spPr bwMode="auto">
          <a:xfrm>
            <a:off x="3816350" y="3048000"/>
            <a:ext cx="368300" cy="0"/>
          </a:xfrm>
          <a:prstGeom prst="line">
            <a:avLst/>
          </a:prstGeom>
          <a:noFill/>
          <a:ln w="12700">
            <a:solidFill>
              <a:schemeClr val="tx1"/>
            </a:solidFill>
            <a:round/>
            <a:headEnd/>
            <a:tailEnd/>
          </a:ln>
        </p:spPr>
        <p:txBody>
          <a:bodyPr wrap="none" anchor="ctr"/>
          <a:lstStyle/>
          <a:p>
            <a:endParaRPr lang="en-US"/>
          </a:p>
        </p:txBody>
      </p:sp>
      <p:sp>
        <p:nvSpPr>
          <p:cNvPr id="18450" name="Line 17"/>
          <p:cNvSpPr>
            <a:spLocks noChangeShapeType="1"/>
          </p:cNvSpPr>
          <p:nvPr/>
        </p:nvSpPr>
        <p:spPr bwMode="auto">
          <a:xfrm>
            <a:off x="4502150" y="3048000"/>
            <a:ext cx="520700" cy="0"/>
          </a:xfrm>
          <a:prstGeom prst="line">
            <a:avLst/>
          </a:prstGeom>
          <a:noFill/>
          <a:ln w="12700">
            <a:solidFill>
              <a:schemeClr val="tx1"/>
            </a:solidFill>
            <a:prstDash val="sysDot"/>
            <a:round/>
            <a:headEnd/>
            <a:tailEnd/>
          </a:ln>
        </p:spPr>
        <p:txBody>
          <a:bodyPr wrap="none" anchor="ctr"/>
          <a:lstStyle/>
          <a:p>
            <a:endParaRPr lang="en-US"/>
          </a:p>
        </p:txBody>
      </p:sp>
      <p:sp>
        <p:nvSpPr>
          <p:cNvPr id="18451" name="Freeform 18"/>
          <p:cNvSpPr>
            <a:spLocks/>
          </p:cNvSpPr>
          <p:nvPr/>
        </p:nvSpPr>
        <p:spPr bwMode="auto">
          <a:xfrm>
            <a:off x="838200" y="3124200"/>
            <a:ext cx="4211638" cy="458788"/>
          </a:xfrm>
          <a:custGeom>
            <a:avLst/>
            <a:gdLst>
              <a:gd name="T0" fmla="*/ 0 w 2653"/>
              <a:gd name="T1" fmla="*/ 0 h 289"/>
              <a:gd name="T2" fmla="*/ 0 w 2653"/>
              <a:gd name="T3" fmla="*/ 36 h 289"/>
              <a:gd name="T4" fmla="*/ 36 w 2653"/>
              <a:gd name="T5" fmla="*/ 72 h 289"/>
              <a:gd name="T6" fmla="*/ 72 w 2653"/>
              <a:gd name="T7" fmla="*/ 84 h 289"/>
              <a:gd name="T8" fmla="*/ 108 w 2653"/>
              <a:gd name="T9" fmla="*/ 96 h 289"/>
              <a:gd name="T10" fmla="*/ 156 w 2653"/>
              <a:gd name="T11" fmla="*/ 132 h 289"/>
              <a:gd name="T12" fmla="*/ 204 w 2653"/>
              <a:gd name="T13" fmla="*/ 144 h 289"/>
              <a:gd name="T14" fmla="*/ 240 w 2653"/>
              <a:gd name="T15" fmla="*/ 168 h 289"/>
              <a:gd name="T16" fmla="*/ 288 w 2653"/>
              <a:gd name="T17" fmla="*/ 180 h 289"/>
              <a:gd name="T18" fmla="*/ 336 w 2653"/>
              <a:gd name="T19" fmla="*/ 192 h 289"/>
              <a:gd name="T20" fmla="*/ 372 w 2653"/>
              <a:gd name="T21" fmla="*/ 204 h 289"/>
              <a:gd name="T22" fmla="*/ 408 w 2653"/>
              <a:gd name="T23" fmla="*/ 216 h 289"/>
              <a:gd name="T24" fmla="*/ 444 w 2653"/>
              <a:gd name="T25" fmla="*/ 216 h 289"/>
              <a:gd name="T26" fmla="*/ 492 w 2653"/>
              <a:gd name="T27" fmla="*/ 228 h 289"/>
              <a:gd name="T28" fmla="*/ 588 w 2653"/>
              <a:gd name="T29" fmla="*/ 228 h 289"/>
              <a:gd name="T30" fmla="*/ 636 w 2653"/>
              <a:gd name="T31" fmla="*/ 240 h 289"/>
              <a:gd name="T32" fmla="*/ 672 w 2653"/>
              <a:gd name="T33" fmla="*/ 240 h 289"/>
              <a:gd name="T34" fmla="*/ 720 w 2653"/>
              <a:gd name="T35" fmla="*/ 264 h 289"/>
              <a:gd name="T36" fmla="*/ 816 w 2653"/>
              <a:gd name="T37" fmla="*/ 264 h 289"/>
              <a:gd name="T38" fmla="*/ 852 w 2653"/>
              <a:gd name="T39" fmla="*/ 264 h 289"/>
              <a:gd name="T40" fmla="*/ 948 w 2653"/>
              <a:gd name="T41" fmla="*/ 276 h 289"/>
              <a:gd name="T42" fmla="*/ 1020 w 2653"/>
              <a:gd name="T43" fmla="*/ 276 h 289"/>
              <a:gd name="T44" fmla="*/ 1116 w 2653"/>
              <a:gd name="T45" fmla="*/ 276 h 289"/>
              <a:gd name="T46" fmla="*/ 1212 w 2653"/>
              <a:gd name="T47" fmla="*/ 276 h 289"/>
              <a:gd name="T48" fmla="*/ 1284 w 2653"/>
              <a:gd name="T49" fmla="*/ 288 h 289"/>
              <a:gd name="T50" fmla="*/ 1380 w 2653"/>
              <a:gd name="T51" fmla="*/ 288 h 289"/>
              <a:gd name="T52" fmla="*/ 1452 w 2653"/>
              <a:gd name="T53" fmla="*/ 288 h 289"/>
              <a:gd name="T54" fmla="*/ 1500 w 2653"/>
              <a:gd name="T55" fmla="*/ 288 h 289"/>
              <a:gd name="T56" fmla="*/ 1596 w 2653"/>
              <a:gd name="T57" fmla="*/ 288 h 289"/>
              <a:gd name="T58" fmla="*/ 1680 w 2653"/>
              <a:gd name="T59" fmla="*/ 288 h 289"/>
              <a:gd name="T60" fmla="*/ 1716 w 2653"/>
              <a:gd name="T61" fmla="*/ 288 h 289"/>
              <a:gd name="T62" fmla="*/ 1752 w 2653"/>
              <a:gd name="T63" fmla="*/ 288 h 289"/>
              <a:gd name="T64" fmla="*/ 1848 w 2653"/>
              <a:gd name="T65" fmla="*/ 264 h 289"/>
              <a:gd name="T66" fmla="*/ 1896 w 2653"/>
              <a:gd name="T67" fmla="*/ 264 h 289"/>
              <a:gd name="T68" fmla="*/ 1944 w 2653"/>
              <a:gd name="T69" fmla="*/ 264 h 289"/>
              <a:gd name="T70" fmla="*/ 1992 w 2653"/>
              <a:gd name="T71" fmla="*/ 264 h 289"/>
              <a:gd name="T72" fmla="*/ 2040 w 2653"/>
              <a:gd name="T73" fmla="*/ 264 h 289"/>
              <a:gd name="T74" fmla="*/ 2088 w 2653"/>
              <a:gd name="T75" fmla="*/ 264 h 289"/>
              <a:gd name="T76" fmla="*/ 2136 w 2653"/>
              <a:gd name="T77" fmla="*/ 264 h 289"/>
              <a:gd name="T78" fmla="*/ 2172 w 2653"/>
              <a:gd name="T79" fmla="*/ 252 h 289"/>
              <a:gd name="T80" fmla="*/ 2208 w 2653"/>
              <a:gd name="T81" fmla="*/ 240 h 289"/>
              <a:gd name="T82" fmla="*/ 2256 w 2653"/>
              <a:gd name="T83" fmla="*/ 228 h 289"/>
              <a:gd name="T84" fmla="*/ 2304 w 2653"/>
              <a:gd name="T85" fmla="*/ 216 h 289"/>
              <a:gd name="T86" fmla="*/ 2340 w 2653"/>
              <a:gd name="T87" fmla="*/ 192 h 289"/>
              <a:gd name="T88" fmla="*/ 2376 w 2653"/>
              <a:gd name="T89" fmla="*/ 192 h 289"/>
              <a:gd name="T90" fmla="*/ 2424 w 2653"/>
              <a:gd name="T91" fmla="*/ 168 h 289"/>
              <a:gd name="T92" fmla="*/ 2460 w 2653"/>
              <a:gd name="T93" fmla="*/ 144 h 289"/>
              <a:gd name="T94" fmla="*/ 2496 w 2653"/>
              <a:gd name="T95" fmla="*/ 132 h 289"/>
              <a:gd name="T96" fmla="*/ 2544 w 2653"/>
              <a:gd name="T97" fmla="*/ 120 h 289"/>
              <a:gd name="T98" fmla="*/ 2580 w 2653"/>
              <a:gd name="T99" fmla="*/ 96 h 289"/>
              <a:gd name="T100" fmla="*/ 2616 w 2653"/>
              <a:gd name="T101" fmla="*/ 72 h 289"/>
              <a:gd name="T102" fmla="*/ 2652 w 2653"/>
              <a:gd name="T103" fmla="*/ 36 h 28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653"/>
              <a:gd name="T157" fmla="*/ 0 h 289"/>
              <a:gd name="T158" fmla="*/ 2653 w 2653"/>
              <a:gd name="T159" fmla="*/ 289 h 28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653" h="289">
                <a:moveTo>
                  <a:pt x="0" y="0"/>
                </a:moveTo>
                <a:lnTo>
                  <a:pt x="0" y="36"/>
                </a:lnTo>
                <a:lnTo>
                  <a:pt x="36" y="72"/>
                </a:lnTo>
                <a:lnTo>
                  <a:pt x="72" y="84"/>
                </a:lnTo>
                <a:lnTo>
                  <a:pt x="108" y="96"/>
                </a:lnTo>
                <a:lnTo>
                  <a:pt x="156" y="132"/>
                </a:lnTo>
                <a:lnTo>
                  <a:pt x="204" y="144"/>
                </a:lnTo>
                <a:lnTo>
                  <a:pt x="240" y="168"/>
                </a:lnTo>
                <a:lnTo>
                  <a:pt x="288" y="180"/>
                </a:lnTo>
                <a:lnTo>
                  <a:pt x="336" y="192"/>
                </a:lnTo>
                <a:lnTo>
                  <a:pt x="372" y="204"/>
                </a:lnTo>
                <a:lnTo>
                  <a:pt x="408" y="216"/>
                </a:lnTo>
                <a:lnTo>
                  <a:pt x="444" y="216"/>
                </a:lnTo>
                <a:lnTo>
                  <a:pt x="492" y="228"/>
                </a:lnTo>
                <a:lnTo>
                  <a:pt x="588" y="228"/>
                </a:lnTo>
                <a:lnTo>
                  <a:pt x="636" y="240"/>
                </a:lnTo>
                <a:lnTo>
                  <a:pt x="672" y="240"/>
                </a:lnTo>
                <a:lnTo>
                  <a:pt x="720" y="264"/>
                </a:lnTo>
                <a:lnTo>
                  <a:pt x="816" y="264"/>
                </a:lnTo>
                <a:lnTo>
                  <a:pt x="852" y="264"/>
                </a:lnTo>
                <a:lnTo>
                  <a:pt x="948" y="276"/>
                </a:lnTo>
                <a:lnTo>
                  <a:pt x="1020" y="276"/>
                </a:lnTo>
                <a:lnTo>
                  <a:pt x="1116" y="276"/>
                </a:lnTo>
                <a:lnTo>
                  <a:pt x="1212" y="276"/>
                </a:lnTo>
                <a:lnTo>
                  <a:pt x="1284" y="288"/>
                </a:lnTo>
                <a:lnTo>
                  <a:pt x="1380" y="288"/>
                </a:lnTo>
                <a:lnTo>
                  <a:pt x="1452" y="288"/>
                </a:lnTo>
                <a:lnTo>
                  <a:pt x="1500" y="288"/>
                </a:lnTo>
                <a:lnTo>
                  <a:pt x="1596" y="288"/>
                </a:lnTo>
                <a:lnTo>
                  <a:pt x="1680" y="288"/>
                </a:lnTo>
                <a:lnTo>
                  <a:pt x="1716" y="288"/>
                </a:lnTo>
                <a:lnTo>
                  <a:pt x="1752" y="288"/>
                </a:lnTo>
                <a:lnTo>
                  <a:pt x="1848" y="264"/>
                </a:lnTo>
                <a:lnTo>
                  <a:pt x="1896" y="264"/>
                </a:lnTo>
                <a:lnTo>
                  <a:pt x="1944" y="264"/>
                </a:lnTo>
                <a:lnTo>
                  <a:pt x="1992" y="264"/>
                </a:lnTo>
                <a:lnTo>
                  <a:pt x="2040" y="264"/>
                </a:lnTo>
                <a:lnTo>
                  <a:pt x="2088" y="264"/>
                </a:lnTo>
                <a:lnTo>
                  <a:pt x="2136" y="264"/>
                </a:lnTo>
                <a:lnTo>
                  <a:pt x="2172" y="252"/>
                </a:lnTo>
                <a:lnTo>
                  <a:pt x="2208" y="240"/>
                </a:lnTo>
                <a:lnTo>
                  <a:pt x="2256" y="228"/>
                </a:lnTo>
                <a:lnTo>
                  <a:pt x="2304" y="216"/>
                </a:lnTo>
                <a:lnTo>
                  <a:pt x="2340" y="192"/>
                </a:lnTo>
                <a:lnTo>
                  <a:pt x="2376" y="192"/>
                </a:lnTo>
                <a:lnTo>
                  <a:pt x="2424" y="168"/>
                </a:lnTo>
                <a:lnTo>
                  <a:pt x="2460" y="144"/>
                </a:lnTo>
                <a:lnTo>
                  <a:pt x="2496" y="132"/>
                </a:lnTo>
                <a:lnTo>
                  <a:pt x="2544" y="120"/>
                </a:lnTo>
                <a:lnTo>
                  <a:pt x="2580" y="96"/>
                </a:lnTo>
                <a:lnTo>
                  <a:pt x="2616" y="72"/>
                </a:lnTo>
                <a:lnTo>
                  <a:pt x="2652" y="36"/>
                </a:lnTo>
              </a:path>
            </a:pathLst>
          </a:custGeom>
          <a:noFill/>
          <a:ln w="12700" cap="rnd" cmpd="sng">
            <a:solidFill>
              <a:schemeClr val="tx1"/>
            </a:solidFill>
            <a:prstDash val="solid"/>
            <a:round/>
            <a:headEnd type="none" w="med" len="med"/>
            <a:tailEnd type="none" w="med" len="med"/>
          </a:ln>
        </p:spPr>
        <p:txBody>
          <a:bodyPr/>
          <a:lstStyle/>
          <a:p>
            <a:endParaRPr lang="en-US"/>
          </a:p>
        </p:txBody>
      </p:sp>
      <p:graphicFrame>
        <p:nvGraphicFramePr>
          <p:cNvPr id="18434" name="Object 19">
            <a:hlinkClick r:id="" action="ppaction://ole?verb=0"/>
          </p:cNvPr>
          <p:cNvGraphicFramePr>
            <a:graphicFrameLocks/>
          </p:cNvGraphicFramePr>
          <p:nvPr/>
        </p:nvGraphicFramePr>
        <p:xfrm>
          <a:off x="457200" y="3752850"/>
          <a:ext cx="8275638" cy="2322513"/>
        </p:xfrm>
        <a:graphic>
          <a:graphicData uri="http://schemas.openxmlformats.org/presentationml/2006/ole">
            <mc:AlternateContent xmlns:mc="http://schemas.openxmlformats.org/markup-compatibility/2006">
              <mc:Choice xmlns:v="urn:schemas-microsoft-com:vml" Requires="v">
                <p:oleObj spid="_x0000_s18435" name="Equation" r:id="rId3" imgW="8285040" imgH="2331720" progId="Equation.2">
                  <p:embed/>
                </p:oleObj>
              </mc:Choice>
              <mc:Fallback>
                <p:oleObj name="Equation" r:id="rId3" imgW="8285040" imgH="2331720" progId="Equation.2">
                  <p:embed/>
                  <p:pic>
                    <p:nvPicPr>
                      <p:cNvPr id="0" name="Object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52850"/>
                        <a:ext cx="8275638"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graphicFrame>
        <p:nvGraphicFramePr>
          <p:cNvPr id="19458" name="Object 4">
            <a:hlinkClick r:id="" action="ppaction://ole?verb=0"/>
          </p:cNvPr>
          <p:cNvGraphicFramePr>
            <a:graphicFrameLocks/>
          </p:cNvGraphicFramePr>
          <p:nvPr/>
        </p:nvGraphicFramePr>
        <p:xfrm>
          <a:off x="381000" y="1466850"/>
          <a:ext cx="8370888" cy="4849813"/>
        </p:xfrm>
        <a:graphic>
          <a:graphicData uri="http://schemas.openxmlformats.org/presentationml/2006/ole">
            <mc:AlternateContent xmlns:mc="http://schemas.openxmlformats.org/markup-compatibility/2006">
              <mc:Choice xmlns:v="urn:schemas-microsoft-com:vml" Requires="v">
                <p:oleObj spid="_x0000_s19459" name="Equation" r:id="rId3" imgW="8380080" imgH="4859280" progId="Equation.2">
                  <p:embed/>
                </p:oleObj>
              </mc:Choice>
              <mc:Fallback>
                <p:oleObj name="Equation" r:id="rId3" imgW="8380080" imgH="4859280"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66850"/>
                        <a:ext cx="8370888" cy="484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1143000" y="228600"/>
            <a:ext cx="7589771" cy="520655"/>
          </a:xfrm>
          <a:prstGeom prst="rect">
            <a:avLst/>
          </a:prstGeom>
          <a:noFill/>
          <a:ln w="12700">
            <a:noFill/>
            <a:miter lim="800000"/>
            <a:headEnd/>
            <a:tailEnd/>
          </a:ln>
        </p:spPr>
        <p:txBody>
          <a:bodyPr wrap="none" lIns="90488" tIns="44450" rIns="90488" bIns="44450">
            <a:spAutoFit/>
          </a:bodyPr>
          <a:lstStyle/>
          <a:p>
            <a:r>
              <a:rPr lang="en-US" altLang="zh-TW" sz="2800" dirty="0" err="1" smtClean="0"/>
              <a:t>Subgraphs</a:t>
            </a:r>
            <a:r>
              <a:rPr lang="en-US" altLang="zh-TW" sz="2800" dirty="0"/>
              <a:t>, Complements, and Graph Isomorphism</a:t>
            </a:r>
          </a:p>
        </p:txBody>
      </p:sp>
      <p:graphicFrame>
        <p:nvGraphicFramePr>
          <p:cNvPr id="4098" name="Object 4">
            <a:hlinkClick r:id="" action="ppaction://ole?verb=0"/>
          </p:cNvPr>
          <p:cNvGraphicFramePr>
            <a:graphicFrameLocks/>
          </p:cNvGraphicFramePr>
          <p:nvPr/>
        </p:nvGraphicFramePr>
        <p:xfrm>
          <a:off x="-44450" y="914400"/>
          <a:ext cx="9005888" cy="1447800"/>
        </p:xfrm>
        <a:graphic>
          <a:graphicData uri="http://schemas.openxmlformats.org/presentationml/2006/ole">
            <mc:AlternateContent xmlns:mc="http://schemas.openxmlformats.org/markup-compatibility/2006">
              <mc:Choice xmlns:v="urn:schemas-microsoft-com:vml" Requires="v">
                <p:oleObj spid="_x0000_s4099" name="Equation" r:id="rId3" imgW="3809880" imgH="685800" progId="Equation.3">
                  <p:embed/>
                </p:oleObj>
              </mc:Choice>
              <mc:Fallback>
                <p:oleObj name="Equation" r:id="rId3" imgW="3809880" imgH="6858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 y="914400"/>
                        <a:ext cx="900588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Oval 5"/>
          <p:cNvSpPr>
            <a:spLocks noChangeArrowheads="1"/>
          </p:cNvSpPr>
          <p:nvPr/>
        </p:nvSpPr>
        <p:spPr bwMode="auto">
          <a:xfrm>
            <a:off x="1073150" y="3054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02" name="Oval 6"/>
          <p:cNvSpPr>
            <a:spLocks noChangeArrowheads="1"/>
          </p:cNvSpPr>
          <p:nvPr/>
        </p:nvSpPr>
        <p:spPr bwMode="auto">
          <a:xfrm>
            <a:off x="996950" y="4959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03" name="Oval 7"/>
          <p:cNvSpPr>
            <a:spLocks noChangeArrowheads="1"/>
          </p:cNvSpPr>
          <p:nvPr/>
        </p:nvSpPr>
        <p:spPr bwMode="auto">
          <a:xfrm>
            <a:off x="2063750" y="3282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04" name="Oval 8"/>
          <p:cNvSpPr>
            <a:spLocks noChangeArrowheads="1"/>
          </p:cNvSpPr>
          <p:nvPr/>
        </p:nvSpPr>
        <p:spPr bwMode="auto">
          <a:xfrm>
            <a:off x="2139950" y="4502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05" name="Oval 9"/>
          <p:cNvSpPr>
            <a:spLocks noChangeArrowheads="1"/>
          </p:cNvSpPr>
          <p:nvPr/>
        </p:nvSpPr>
        <p:spPr bwMode="auto">
          <a:xfrm>
            <a:off x="234950" y="3892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06" name="Line 10"/>
          <p:cNvSpPr>
            <a:spLocks noChangeShapeType="1"/>
          </p:cNvSpPr>
          <p:nvPr/>
        </p:nvSpPr>
        <p:spPr bwMode="auto">
          <a:xfrm flipH="1">
            <a:off x="450850" y="3206750"/>
            <a:ext cx="622300" cy="749300"/>
          </a:xfrm>
          <a:prstGeom prst="line">
            <a:avLst/>
          </a:prstGeom>
          <a:noFill/>
          <a:ln w="12700">
            <a:solidFill>
              <a:schemeClr val="tx1"/>
            </a:solidFill>
            <a:round/>
            <a:headEnd/>
            <a:tailEnd/>
          </a:ln>
        </p:spPr>
        <p:txBody>
          <a:bodyPr wrap="none" anchor="ctr"/>
          <a:lstStyle/>
          <a:p>
            <a:endParaRPr lang="en-US"/>
          </a:p>
        </p:txBody>
      </p:sp>
      <p:sp>
        <p:nvSpPr>
          <p:cNvPr id="4107" name="Line 11"/>
          <p:cNvSpPr>
            <a:spLocks noChangeShapeType="1"/>
          </p:cNvSpPr>
          <p:nvPr/>
        </p:nvSpPr>
        <p:spPr bwMode="auto">
          <a:xfrm flipV="1">
            <a:off x="463550" y="3498850"/>
            <a:ext cx="1663700" cy="469900"/>
          </a:xfrm>
          <a:prstGeom prst="line">
            <a:avLst/>
          </a:prstGeom>
          <a:noFill/>
          <a:ln w="12700">
            <a:solidFill>
              <a:schemeClr val="tx1"/>
            </a:solidFill>
            <a:round/>
            <a:headEnd/>
            <a:tailEnd/>
          </a:ln>
        </p:spPr>
        <p:txBody>
          <a:bodyPr wrap="none" anchor="ctr"/>
          <a:lstStyle/>
          <a:p>
            <a:endParaRPr lang="en-US"/>
          </a:p>
        </p:txBody>
      </p:sp>
      <p:sp>
        <p:nvSpPr>
          <p:cNvPr id="4108" name="Line 12"/>
          <p:cNvSpPr>
            <a:spLocks noChangeShapeType="1"/>
          </p:cNvSpPr>
          <p:nvPr/>
        </p:nvSpPr>
        <p:spPr bwMode="auto">
          <a:xfrm>
            <a:off x="2139950" y="3511550"/>
            <a:ext cx="139700" cy="1054100"/>
          </a:xfrm>
          <a:prstGeom prst="line">
            <a:avLst/>
          </a:prstGeom>
          <a:noFill/>
          <a:ln w="12700">
            <a:solidFill>
              <a:schemeClr val="tx1"/>
            </a:solidFill>
            <a:round/>
            <a:headEnd/>
            <a:tailEnd/>
          </a:ln>
        </p:spPr>
        <p:txBody>
          <a:bodyPr wrap="none" anchor="ctr"/>
          <a:lstStyle/>
          <a:p>
            <a:endParaRPr lang="en-US"/>
          </a:p>
        </p:txBody>
      </p:sp>
      <p:sp>
        <p:nvSpPr>
          <p:cNvPr id="4109" name="Line 13"/>
          <p:cNvSpPr>
            <a:spLocks noChangeShapeType="1"/>
          </p:cNvSpPr>
          <p:nvPr/>
        </p:nvSpPr>
        <p:spPr bwMode="auto">
          <a:xfrm flipH="1">
            <a:off x="1060450" y="4578350"/>
            <a:ext cx="1231900" cy="444500"/>
          </a:xfrm>
          <a:prstGeom prst="line">
            <a:avLst/>
          </a:prstGeom>
          <a:noFill/>
          <a:ln w="12700">
            <a:solidFill>
              <a:schemeClr val="tx1"/>
            </a:solidFill>
            <a:round/>
            <a:headEnd/>
            <a:tailEnd/>
          </a:ln>
        </p:spPr>
        <p:txBody>
          <a:bodyPr wrap="none" anchor="ctr"/>
          <a:lstStyle/>
          <a:p>
            <a:endParaRPr lang="en-US"/>
          </a:p>
        </p:txBody>
      </p:sp>
      <p:sp>
        <p:nvSpPr>
          <p:cNvPr id="4110" name="Line 14"/>
          <p:cNvSpPr>
            <a:spLocks noChangeShapeType="1"/>
          </p:cNvSpPr>
          <p:nvPr/>
        </p:nvSpPr>
        <p:spPr bwMode="auto">
          <a:xfrm flipH="1" flipV="1">
            <a:off x="450850" y="4032250"/>
            <a:ext cx="622300" cy="1003300"/>
          </a:xfrm>
          <a:prstGeom prst="line">
            <a:avLst/>
          </a:prstGeom>
          <a:noFill/>
          <a:ln w="12700">
            <a:solidFill>
              <a:schemeClr val="tx1"/>
            </a:solidFill>
            <a:round/>
            <a:headEnd/>
            <a:tailEnd/>
          </a:ln>
        </p:spPr>
        <p:txBody>
          <a:bodyPr wrap="none" anchor="ctr"/>
          <a:lstStyle/>
          <a:p>
            <a:endParaRPr lang="en-US"/>
          </a:p>
        </p:txBody>
      </p:sp>
      <p:sp>
        <p:nvSpPr>
          <p:cNvPr id="4111" name="Line 15"/>
          <p:cNvSpPr>
            <a:spLocks noChangeShapeType="1"/>
          </p:cNvSpPr>
          <p:nvPr/>
        </p:nvSpPr>
        <p:spPr bwMode="auto">
          <a:xfrm>
            <a:off x="1225550" y="3206750"/>
            <a:ext cx="977900" cy="1358900"/>
          </a:xfrm>
          <a:prstGeom prst="line">
            <a:avLst/>
          </a:prstGeom>
          <a:noFill/>
          <a:ln w="12700">
            <a:solidFill>
              <a:schemeClr val="tx1"/>
            </a:solidFill>
            <a:round/>
            <a:headEnd/>
            <a:tailEnd/>
          </a:ln>
        </p:spPr>
        <p:txBody>
          <a:bodyPr wrap="none" anchor="ctr"/>
          <a:lstStyle/>
          <a:p>
            <a:endParaRPr lang="en-US"/>
          </a:p>
        </p:txBody>
      </p:sp>
      <p:sp>
        <p:nvSpPr>
          <p:cNvPr id="4112" name="Rectangle 16"/>
          <p:cNvSpPr>
            <a:spLocks noChangeArrowheads="1"/>
          </p:cNvSpPr>
          <p:nvPr/>
        </p:nvSpPr>
        <p:spPr bwMode="auto">
          <a:xfrm>
            <a:off x="976313" y="25765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4113" name="Rectangle 17"/>
          <p:cNvSpPr>
            <a:spLocks noChangeArrowheads="1"/>
          </p:cNvSpPr>
          <p:nvPr/>
        </p:nvSpPr>
        <p:spPr bwMode="auto">
          <a:xfrm>
            <a:off x="138113" y="34909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4114" name="Rectangle 18"/>
          <p:cNvSpPr>
            <a:spLocks noChangeArrowheads="1"/>
          </p:cNvSpPr>
          <p:nvPr/>
        </p:nvSpPr>
        <p:spPr bwMode="auto">
          <a:xfrm>
            <a:off x="976313" y="51673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4115" name="Rectangle 19"/>
          <p:cNvSpPr>
            <a:spLocks noChangeArrowheads="1"/>
          </p:cNvSpPr>
          <p:nvPr/>
        </p:nvSpPr>
        <p:spPr bwMode="auto">
          <a:xfrm>
            <a:off x="2119313" y="47101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4116" name="Rectangle 20"/>
          <p:cNvSpPr>
            <a:spLocks noChangeArrowheads="1"/>
          </p:cNvSpPr>
          <p:nvPr/>
        </p:nvSpPr>
        <p:spPr bwMode="auto">
          <a:xfrm>
            <a:off x="2271713" y="32623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4117" name="Line 21"/>
          <p:cNvSpPr>
            <a:spLocks noChangeShapeType="1"/>
          </p:cNvSpPr>
          <p:nvPr/>
        </p:nvSpPr>
        <p:spPr bwMode="auto">
          <a:xfrm>
            <a:off x="463550" y="3968750"/>
            <a:ext cx="1739900" cy="596900"/>
          </a:xfrm>
          <a:prstGeom prst="line">
            <a:avLst/>
          </a:prstGeom>
          <a:noFill/>
          <a:ln w="12700">
            <a:solidFill>
              <a:schemeClr val="tx1"/>
            </a:solidFill>
            <a:round/>
            <a:headEnd/>
            <a:tailEnd/>
          </a:ln>
        </p:spPr>
        <p:txBody>
          <a:bodyPr wrap="none" anchor="ctr"/>
          <a:lstStyle/>
          <a:p>
            <a:endParaRPr lang="en-US"/>
          </a:p>
        </p:txBody>
      </p:sp>
      <p:sp>
        <p:nvSpPr>
          <p:cNvPr id="4118" name="Oval 22"/>
          <p:cNvSpPr>
            <a:spLocks noChangeArrowheads="1"/>
          </p:cNvSpPr>
          <p:nvPr/>
        </p:nvSpPr>
        <p:spPr bwMode="auto">
          <a:xfrm>
            <a:off x="4959350" y="3206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19" name="Oval 23"/>
          <p:cNvSpPr>
            <a:spLocks noChangeArrowheads="1"/>
          </p:cNvSpPr>
          <p:nvPr/>
        </p:nvSpPr>
        <p:spPr bwMode="auto">
          <a:xfrm>
            <a:off x="4883150" y="5111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0" name="Oval 24"/>
          <p:cNvSpPr>
            <a:spLocks noChangeArrowheads="1"/>
          </p:cNvSpPr>
          <p:nvPr/>
        </p:nvSpPr>
        <p:spPr bwMode="auto">
          <a:xfrm>
            <a:off x="5949950" y="3435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1" name="Oval 25"/>
          <p:cNvSpPr>
            <a:spLocks noChangeArrowheads="1"/>
          </p:cNvSpPr>
          <p:nvPr/>
        </p:nvSpPr>
        <p:spPr bwMode="auto">
          <a:xfrm>
            <a:off x="6026150" y="4654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2" name="Oval 26"/>
          <p:cNvSpPr>
            <a:spLocks noChangeArrowheads="1"/>
          </p:cNvSpPr>
          <p:nvPr/>
        </p:nvSpPr>
        <p:spPr bwMode="auto">
          <a:xfrm>
            <a:off x="4121150" y="4044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23" name="Line 27"/>
          <p:cNvSpPr>
            <a:spLocks noChangeShapeType="1"/>
          </p:cNvSpPr>
          <p:nvPr/>
        </p:nvSpPr>
        <p:spPr bwMode="auto">
          <a:xfrm flipH="1">
            <a:off x="4337050" y="3359150"/>
            <a:ext cx="622300" cy="749300"/>
          </a:xfrm>
          <a:prstGeom prst="line">
            <a:avLst/>
          </a:prstGeom>
          <a:noFill/>
          <a:ln w="12700">
            <a:solidFill>
              <a:schemeClr val="tx1"/>
            </a:solidFill>
            <a:round/>
            <a:headEnd/>
            <a:tailEnd/>
          </a:ln>
        </p:spPr>
        <p:txBody>
          <a:bodyPr wrap="none" anchor="ctr"/>
          <a:lstStyle/>
          <a:p>
            <a:endParaRPr lang="en-US"/>
          </a:p>
        </p:txBody>
      </p:sp>
      <p:sp>
        <p:nvSpPr>
          <p:cNvPr id="4124" name="Line 28"/>
          <p:cNvSpPr>
            <a:spLocks noChangeShapeType="1"/>
          </p:cNvSpPr>
          <p:nvPr/>
        </p:nvSpPr>
        <p:spPr bwMode="auto">
          <a:xfrm flipH="1">
            <a:off x="4946650" y="4730750"/>
            <a:ext cx="1231900" cy="444500"/>
          </a:xfrm>
          <a:prstGeom prst="line">
            <a:avLst/>
          </a:prstGeom>
          <a:noFill/>
          <a:ln w="12700">
            <a:solidFill>
              <a:schemeClr val="tx1"/>
            </a:solidFill>
            <a:round/>
            <a:headEnd/>
            <a:tailEnd/>
          </a:ln>
        </p:spPr>
        <p:txBody>
          <a:bodyPr wrap="none" anchor="ctr"/>
          <a:lstStyle/>
          <a:p>
            <a:endParaRPr lang="en-US"/>
          </a:p>
        </p:txBody>
      </p:sp>
      <p:sp>
        <p:nvSpPr>
          <p:cNvPr id="4125" name="Line 29"/>
          <p:cNvSpPr>
            <a:spLocks noChangeShapeType="1"/>
          </p:cNvSpPr>
          <p:nvPr/>
        </p:nvSpPr>
        <p:spPr bwMode="auto">
          <a:xfrm flipH="1" flipV="1">
            <a:off x="4337050" y="4184650"/>
            <a:ext cx="622300" cy="1003300"/>
          </a:xfrm>
          <a:prstGeom prst="line">
            <a:avLst/>
          </a:prstGeom>
          <a:noFill/>
          <a:ln w="12700">
            <a:solidFill>
              <a:schemeClr val="tx1"/>
            </a:solidFill>
            <a:round/>
            <a:headEnd/>
            <a:tailEnd/>
          </a:ln>
        </p:spPr>
        <p:txBody>
          <a:bodyPr wrap="none" anchor="ctr"/>
          <a:lstStyle/>
          <a:p>
            <a:endParaRPr lang="en-US"/>
          </a:p>
        </p:txBody>
      </p:sp>
      <p:sp>
        <p:nvSpPr>
          <p:cNvPr id="4126" name="Line 30"/>
          <p:cNvSpPr>
            <a:spLocks noChangeShapeType="1"/>
          </p:cNvSpPr>
          <p:nvPr/>
        </p:nvSpPr>
        <p:spPr bwMode="auto">
          <a:xfrm>
            <a:off x="5111750" y="3359150"/>
            <a:ext cx="977900" cy="1358900"/>
          </a:xfrm>
          <a:prstGeom prst="line">
            <a:avLst/>
          </a:prstGeom>
          <a:noFill/>
          <a:ln w="12700">
            <a:solidFill>
              <a:schemeClr val="tx1"/>
            </a:solidFill>
            <a:round/>
            <a:headEnd/>
            <a:tailEnd/>
          </a:ln>
        </p:spPr>
        <p:txBody>
          <a:bodyPr wrap="none" anchor="ctr"/>
          <a:lstStyle/>
          <a:p>
            <a:endParaRPr lang="en-US"/>
          </a:p>
        </p:txBody>
      </p:sp>
      <p:sp>
        <p:nvSpPr>
          <p:cNvPr id="4127" name="Rectangle 31"/>
          <p:cNvSpPr>
            <a:spLocks noChangeArrowheads="1"/>
          </p:cNvSpPr>
          <p:nvPr/>
        </p:nvSpPr>
        <p:spPr bwMode="auto">
          <a:xfrm>
            <a:off x="4862513" y="27289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4128" name="Rectangle 32"/>
          <p:cNvSpPr>
            <a:spLocks noChangeArrowheads="1"/>
          </p:cNvSpPr>
          <p:nvPr/>
        </p:nvSpPr>
        <p:spPr bwMode="auto">
          <a:xfrm>
            <a:off x="4024313" y="36433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4129" name="Rectangle 33"/>
          <p:cNvSpPr>
            <a:spLocks noChangeArrowheads="1"/>
          </p:cNvSpPr>
          <p:nvPr/>
        </p:nvSpPr>
        <p:spPr bwMode="auto">
          <a:xfrm>
            <a:off x="4862513" y="53197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4130" name="Rectangle 34"/>
          <p:cNvSpPr>
            <a:spLocks noChangeArrowheads="1"/>
          </p:cNvSpPr>
          <p:nvPr/>
        </p:nvSpPr>
        <p:spPr bwMode="auto">
          <a:xfrm>
            <a:off x="6005513" y="48625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4131" name="Rectangle 35"/>
          <p:cNvSpPr>
            <a:spLocks noChangeArrowheads="1"/>
          </p:cNvSpPr>
          <p:nvPr/>
        </p:nvSpPr>
        <p:spPr bwMode="auto">
          <a:xfrm>
            <a:off x="6157913" y="34147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4132" name="Oval 36"/>
          <p:cNvSpPr>
            <a:spLocks noChangeArrowheads="1"/>
          </p:cNvSpPr>
          <p:nvPr/>
        </p:nvSpPr>
        <p:spPr bwMode="auto">
          <a:xfrm>
            <a:off x="7473950" y="4349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33" name="Oval 37"/>
          <p:cNvSpPr>
            <a:spLocks noChangeArrowheads="1"/>
          </p:cNvSpPr>
          <p:nvPr/>
        </p:nvSpPr>
        <p:spPr bwMode="auto">
          <a:xfrm>
            <a:off x="8540750" y="2673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34" name="Oval 38"/>
          <p:cNvSpPr>
            <a:spLocks noChangeArrowheads="1"/>
          </p:cNvSpPr>
          <p:nvPr/>
        </p:nvSpPr>
        <p:spPr bwMode="auto">
          <a:xfrm>
            <a:off x="8616950" y="3892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35" name="Oval 39"/>
          <p:cNvSpPr>
            <a:spLocks noChangeArrowheads="1"/>
          </p:cNvSpPr>
          <p:nvPr/>
        </p:nvSpPr>
        <p:spPr bwMode="auto">
          <a:xfrm>
            <a:off x="6711950" y="3282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36" name="Line 40"/>
          <p:cNvSpPr>
            <a:spLocks noChangeShapeType="1"/>
          </p:cNvSpPr>
          <p:nvPr/>
        </p:nvSpPr>
        <p:spPr bwMode="auto">
          <a:xfrm flipV="1">
            <a:off x="6940550" y="2889250"/>
            <a:ext cx="1663700" cy="469900"/>
          </a:xfrm>
          <a:prstGeom prst="line">
            <a:avLst/>
          </a:prstGeom>
          <a:noFill/>
          <a:ln w="12700">
            <a:solidFill>
              <a:schemeClr val="tx1"/>
            </a:solidFill>
            <a:round/>
            <a:headEnd/>
            <a:tailEnd/>
          </a:ln>
        </p:spPr>
        <p:txBody>
          <a:bodyPr wrap="none" anchor="ctr"/>
          <a:lstStyle/>
          <a:p>
            <a:endParaRPr lang="en-US"/>
          </a:p>
        </p:txBody>
      </p:sp>
      <p:sp>
        <p:nvSpPr>
          <p:cNvPr id="4137" name="Line 41"/>
          <p:cNvSpPr>
            <a:spLocks noChangeShapeType="1"/>
          </p:cNvSpPr>
          <p:nvPr/>
        </p:nvSpPr>
        <p:spPr bwMode="auto">
          <a:xfrm>
            <a:off x="8616950" y="2901950"/>
            <a:ext cx="139700" cy="1054100"/>
          </a:xfrm>
          <a:prstGeom prst="line">
            <a:avLst/>
          </a:prstGeom>
          <a:noFill/>
          <a:ln w="12700">
            <a:solidFill>
              <a:schemeClr val="tx1"/>
            </a:solidFill>
            <a:round/>
            <a:headEnd/>
            <a:tailEnd/>
          </a:ln>
        </p:spPr>
        <p:txBody>
          <a:bodyPr wrap="none" anchor="ctr"/>
          <a:lstStyle/>
          <a:p>
            <a:endParaRPr lang="en-US"/>
          </a:p>
        </p:txBody>
      </p:sp>
      <p:sp>
        <p:nvSpPr>
          <p:cNvPr id="4138" name="Line 42"/>
          <p:cNvSpPr>
            <a:spLocks noChangeShapeType="1"/>
          </p:cNvSpPr>
          <p:nvPr/>
        </p:nvSpPr>
        <p:spPr bwMode="auto">
          <a:xfrm flipH="1">
            <a:off x="7537450" y="3968750"/>
            <a:ext cx="1231900" cy="444500"/>
          </a:xfrm>
          <a:prstGeom prst="line">
            <a:avLst/>
          </a:prstGeom>
          <a:noFill/>
          <a:ln w="12700">
            <a:solidFill>
              <a:schemeClr val="tx1"/>
            </a:solidFill>
            <a:round/>
            <a:headEnd/>
            <a:tailEnd/>
          </a:ln>
        </p:spPr>
        <p:txBody>
          <a:bodyPr wrap="none" anchor="ctr"/>
          <a:lstStyle/>
          <a:p>
            <a:endParaRPr lang="en-US"/>
          </a:p>
        </p:txBody>
      </p:sp>
      <p:sp>
        <p:nvSpPr>
          <p:cNvPr id="4139" name="Line 43"/>
          <p:cNvSpPr>
            <a:spLocks noChangeShapeType="1"/>
          </p:cNvSpPr>
          <p:nvPr/>
        </p:nvSpPr>
        <p:spPr bwMode="auto">
          <a:xfrm flipH="1" flipV="1">
            <a:off x="6927850" y="3422650"/>
            <a:ext cx="622300" cy="1003300"/>
          </a:xfrm>
          <a:prstGeom prst="line">
            <a:avLst/>
          </a:prstGeom>
          <a:noFill/>
          <a:ln w="12700">
            <a:solidFill>
              <a:schemeClr val="tx1"/>
            </a:solidFill>
            <a:round/>
            <a:headEnd/>
            <a:tailEnd/>
          </a:ln>
        </p:spPr>
        <p:txBody>
          <a:bodyPr wrap="none" anchor="ctr"/>
          <a:lstStyle/>
          <a:p>
            <a:endParaRPr lang="en-US"/>
          </a:p>
        </p:txBody>
      </p:sp>
      <p:sp>
        <p:nvSpPr>
          <p:cNvPr id="4140" name="Rectangle 44"/>
          <p:cNvSpPr>
            <a:spLocks noChangeArrowheads="1"/>
          </p:cNvSpPr>
          <p:nvPr/>
        </p:nvSpPr>
        <p:spPr bwMode="auto">
          <a:xfrm>
            <a:off x="6615113" y="28813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4141" name="Rectangle 45"/>
          <p:cNvSpPr>
            <a:spLocks noChangeArrowheads="1"/>
          </p:cNvSpPr>
          <p:nvPr/>
        </p:nvSpPr>
        <p:spPr bwMode="auto">
          <a:xfrm>
            <a:off x="7453313" y="45577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4142" name="Rectangle 46"/>
          <p:cNvSpPr>
            <a:spLocks noChangeArrowheads="1"/>
          </p:cNvSpPr>
          <p:nvPr/>
        </p:nvSpPr>
        <p:spPr bwMode="auto">
          <a:xfrm>
            <a:off x="8596313" y="41005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4143" name="Rectangle 47"/>
          <p:cNvSpPr>
            <a:spLocks noChangeArrowheads="1"/>
          </p:cNvSpPr>
          <p:nvPr/>
        </p:nvSpPr>
        <p:spPr bwMode="auto">
          <a:xfrm>
            <a:off x="8748713" y="28051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4144" name="Line 48"/>
          <p:cNvSpPr>
            <a:spLocks noChangeShapeType="1"/>
          </p:cNvSpPr>
          <p:nvPr/>
        </p:nvSpPr>
        <p:spPr bwMode="auto">
          <a:xfrm>
            <a:off x="6940550" y="3359150"/>
            <a:ext cx="1739900" cy="596900"/>
          </a:xfrm>
          <a:prstGeom prst="line">
            <a:avLst/>
          </a:prstGeom>
          <a:noFill/>
          <a:ln w="12700">
            <a:solidFill>
              <a:schemeClr val="tx1"/>
            </a:solidFill>
            <a:round/>
            <a:headEnd/>
            <a:tailEnd/>
          </a:ln>
        </p:spPr>
        <p:txBody>
          <a:bodyPr wrap="none" anchor="ctr"/>
          <a:lstStyle/>
          <a:p>
            <a:endParaRPr lang="en-US"/>
          </a:p>
        </p:txBody>
      </p:sp>
      <p:sp>
        <p:nvSpPr>
          <p:cNvPr id="4145" name="Rectangle 49"/>
          <p:cNvSpPr>
            <a:spLocks noChangeArrowheads="1"/>
          </p:cNvSpPr>
          <p:nvPr/>
        </p:nvSpPr>
        <p:spPr bwMode="auto">
          <a:xfrm>
            <a:off x="2805113" y="29575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4146" name="Rectangle 50"/>
          <p:cNvSpPr>
            <a:spLocks noChangeArrowheads="1"/>
          </p:cNvSpPr>
          <p:nvPr/>
        </p:nvSpPr>
        <p:spPr bwMode="auto">
          <a:xfrm>
            <a:off x="2728913" y="44053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4147" name="Rectangle 51"/>
          <p:cNvSpPr>
            <a:spLocks noChangeArrowheads="1"/>
          </p:cNvSpPr>
          <p:nvPr/>
        </p:nvSpPr>
        <p:spPr bwMode="auto">
          <a:xfrm>
            <a:off x="3567113" y="41767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4148" name="Line 52"/>
          <p:cNvSpPr>
            <a:spLocks noChangeShapeType="1"/>
          </p:cNvSpPr>
          <p:nvPr/>
        </p:nvSpPr>
        <p:spPr bwMode="auto">
          <a:xfrm flipV="1">
            <a:off x="3054350" y="4641850"/>
            <a:ext cx="673100" cy="241300"/>
          </a:xfrm>
          <a:prstGeom prst="line">
            <a:avLst/>
          </a:prstGeom>
          <a:noFill/>
          <a:ln w="12700">
            <a:solidFill>
              <a:schemeClr val="tx1"/>
            </a:solidFill>
            <a:round/>
            <a:headEnd/>
            <a:tailEnd/>
          </a:ln>
        </p:spPr>
        <p:txBody>
          <a:bodyPr wrap="none" anchor="ctr"/>
          <a:lstStyle/>
          <a:p>
            <a:endParaRPr lang="en-US"/>
          </a:p>
        </p:txBody>
      </p:sp>
      <p:sp>
        <p:nvSpPr>
          <p:cNvPr id="4149" name="Oval 53"/>
          <p:cNvSpPr>
            <a:spLocks noChangeArrowheads="1"/>
          </p:cNvSpPr>
          <p:nvPr/>
        </p:nvSpPr>
        <p:spPr bwMode="auto">
          <a:xfrm>
            <a:off x="3663950" y="4578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50" name="Oval 54"/>
          <p:cNvSpPr>
            <a:spLocks noChangeArrowheads="1"/>
          </p:cNvSpPr>
          <p:nvPr/>
        </p:nvSpPr>
        <p:spPr bwMode="auto">
          <a:xfrm>
            <a:off x="2825750" y="4730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51" name="Oval 55"/>
          <p:cNvSpPr>
            <a:spLocks noChangeArrowheads="1"/>
          </p:cNvSpPr>
          <p:nvPr/>
        </p:nvSpPr>
        <p:spPr bwMode="auto">
          <a:xfrm>
            <a:off x="3054350" y="3206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52" name="Rectangle 56"/>
          <p:cNvSpPr>
            <a:spLocks noChangeArrowheads="1"/>
          </p:cNvSpPr>
          <p:nvPr/>
        </p:nvSpPr>
        <p:spPr bwMode="auto">
          <a:xfrm>
            <a:off x="158750" y="2520950"/>
            <a:ext cx="8902700" cy="3873500"/>
          </a:xfrm>
          <a:prstGeom prst="rect">
            <a:avLst/>
          </a:prstGeom>
          <a:noFill/>
          <a:ln w="12700">
            <a:solidFill>
              <a:schemeClr val="tx1"/>
            </a:solidFill>
            <a:miter lim="800000"/>
            <a:headEnd/>
            <a:tailEnd/>
          </a:ln>
        </p:spPr>
        <p:txBody>
          <a:bodyPr wrap="none" anchor="ctr"/>
          <a:lstStyle/>
          <a:p>
            <a:endParaRPr lang="en-US"/>
          </a:p>
        </p:txBody>
      </p:sp>
      <p:sp>
        <p:nvSpPr>
          <p:cNvPr id="4153" name="Line 57"/>
          <p:cNvSpPr>
            <a:spLocks noChangeShapeType="1"/>
          </p:cNvSpPr>
          <p:nvPr/>
        </p:nvSpPr>
        <p:spPr bwMode="auto">
          <a:xfrm>
            <a:off x="2590800" y="2520950"/>
            <a:ext cx="0" cy="3873500"/>
          </a:xfrm>
          <a:prstGeom prst="line">
            <a:avLst/>
          </a:prstGeom>
          <a:noFill/>
          <a:ln w="12700">
            <a:solidFill>
              <a:schemeClr val="tx1"/>
            </a:solidFill>
            <a:round/>
            <a:headEnd/>
            <a:tailEnd/>
          </a:ln>
        </p:spPr>
        <p:txBody>
          <a:bodyPr wrap="none" anchor="ctr"/>
          <a:lstStyle/>
          <a:p>
            <a:endParaRPr lang="en-US"/>
          </a:p>
        </p:txBody>
      </p:sp>
      <p:sp>
        <p:nvSpPr>
          <p:cNvPr id="4154" name="Line 58"/>
          <p:cNvSpPr>
            <a:spLocks noChangeShapeType="1"/>
          </p:cNvSpPr>
          <p:nvPr/>
        </p:nvSpPr>
        <p:spPr bwMode="auto">
          <a:xfrm>
            <a:off x="3962400" y="2520950"/>
            <a:ext cx="0" cy="3873500"/>
          </a:xfrm>
          <a:prstGeom prst="line">
            <a:avLst/>
          </a:prstGeom>
          <a:noFill/>
          <a:ln w="12700">
            <a:solidFill>
              <a:schemeClr val="tx1"/>
            </a:solidFill>
            <a:round/>
            <a:headEnd/>
            <a:tailEnd/>
          </a:ln>
        </p:spPr>
        <p:txBody>
          <a:bodyPr wrap="none" anchor="ctr"/>
          <a:lstStyle/>
          <a:p>
            <a:endParaRPr lang="en-US"/>
          </a:p>
        </p:txBody>
      </p:sp>
      <p:sp>
        <p:nvSpPr>
          <p:cNvPr id="4155" name="Line 59"/>
          <p:cNvSpPr>
            <a:spLocks noChangeShapeType="1"/>
          </p:cNvSpPr>
          <p:nvPr/>
        </p:nvSpPr>
        <p:spPr bwMode="auto">
          <a:xfrm>
            <a:off x="6477000" y="2520950"/>
            <a:ext cx="0" cy="3873500"/>
          </a:xfrm>
          <a:prstGeom prst="line">
            <a:avLst/>
          </a:prstGeom>
          <a:noFill/>
          <a:ln w="12700">
            <a:solidFill>
              <a:schemeClr val="tx1"/>
            </a:solidFill>
            <a:round/>
            <a:headEnd/>
            <a:tailEnd/>
          </a:ln>
        </p:spPr>
        <p:txBody>
          <a:bodyPr wrap="none" anchor="ctr"/>
          <a:lstStyle/>
          <a:p>
            <a:endParaRPr lang="en-US"/>
          </a:p>
        </p:txBody>
      </p:sp>
      <p:sp>
        <p:nvSpPr>
          <p:cNvPr id="4156" name="Rectangle 60"/>
          <p:cNvSpPr>
            <a:spLocks noChangeArrowheads="1"/>
          </p:cNvSpPr>
          <p:nvPr/>
        </p:nvSpPr>
        <p:spPr bwMode="auto">
          <a:xfrm>
            <a:off x="3948113" y="5624513"/>
            <a:ext cx="2474912" cy="819150"/>
          </a:xfrm>
          <a:prstGeom prst="rect">
            <a:avLst/>
          </a:prstGeom>
          <a:noFill/>
          <a:ln w="12700">
            <a:noFill/>
            <a:miter lim="800000"/>
            <a:headEnd/>
            <a:tailEnd/>
          </a:ln>
        </p:spPr>
        <p:txBody>
          <a:bodyPr wrap="none" lIns="90488" tIns="44450" rIns="90488" bIns="44450">
            <a:spAutoFit/>
          </a:bodyPr>
          <a:lstStyle/>
          <a:p>
            <a:r>
              <a:rPr lang="en-US" altLang="zh-TW" dirty="0"/>
              <a:t>spanning </a:t>
            </a:r>
            <a:r>
              <a:rPr lang="en-US" altLang="zh-TW" dirty="0" err="1"/>
              <a:t>subgraph</a:t>
            </a:r>
            <a:endParaRPr lang="en-US" altLang="zh-TW" dirty="0"/>
          </a:p>
          <a:p>
            <a:r>
              <a:rPr lang="en-US" altLang="zh-TW" dirty="0"/>
              <a:t>         </a:t>
            </a:r>
            <a:r>
              <a:rPr lang="en-US" altLang="zh-TW" i="1" dirty="0"/>
              <a:t>V</a:t>
            </a:r>
            <a:r>
              <a:rPr lang="en-US" altLang="zh-TW" baseline="-25000" dirty="0"/>
              <a:t>1</a:t>
            </a:r>
            <a:r>
              <a:rPr lang="en-US" altLang="zh-TW" dirty="0"/>
              <a:t>=</a:t>
            </a:r>
            <a:r>
              <a:rPr lang="en-US" altLang="zh-TW" i="1" dirty="0"/>
              <a:t>V</a:t>
            </a:r>
          </a:p>
        </p:txBody>
      </p:sp>
      <p:sp>
        <p:nvSpPr>
          <p:cNvPr id="4157" name="Rectangle 61"/>
          <p:cNvSpPr>
            <a:spLocks noChangeArrowheads="1"/>
          </p:cNvSpPr>
          <p:nvPr/>
        </p:nvSpPr>
        <p:spPr bwMode="auto">
          <a:xfrm>
            <a:off x="6691313" y="4938713"/>
            <a:ext cx="2338387" cy="1184275"/>
          </a:xfrm>
          <a:prstGeom prst="rect">
            <a:avLst/>
          </a:prstGeom>
          <a:noFill/>
          <a:ln w="12700">
            <a:noFill/>
            <a:miter lim="800000"/>
            <a:headEnd/>
            <a:tailEnd/>
          </a:ln>
        </p:spPr>
        <p:txBody>
          <a:bodyPr wrap="none" lIns="90488" tIns="44450" rIns="90488" bIns="44450">
            <a:spAutoFit/>
          </a:bodyPr>
          <a:lstStyle/>
          <a:p>
            <a:r>
              <a:rPr lang="en-US" altLang="zh-TW" dirty="0"/>
              <a:t>induced </a:t>
            </a:r>
            <a:r>
              <a:rPr lang="en-US" altLang="zh-TW" dirty="0" err="1"/>
              <a:t>subgraph</a:t>
            </a:r>
            <a:endParaRPr lang="en-US" altLang="zh-TW" dirty="0"/>
          </a:p>
          <a:p>
            <a:r>
              <a:rPr lang="en-US" altLang="zh-TW" dirty="0"/>
              <a:t>include all edges </a:t>
            </a:r>
          </a:p>
          <a:p>
            <a:r>
              <a:rPr lang="en-US" altLang="zh-TW" dirty="0"/>
              <a:t>of </a:t>
            </a:r>
            <a:r>
              <a:rPr lang="en-US" altLang="zh-TW" i="1" dirty="0"/>
              <a:t>E</a:t>
            </a:r>
            <a:r>
              <a:rPr lang="en-US" altLang="zh-TW" dirty="0"/>
              <a:t> in </a:t>
            </a:r>
            <a:r>
              <a:rPr lang="en-US" altLang="zh-TW" i="1" dirty="0"/>
              <a:t>V</a:t>
            </a:r>
            <a:r>
              <a:rPr lang="en-US" altLang="zh-TW" baseline="-25000" dirty="0"/>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18"/>
                                        </p:tgtEl>
                                        <p:attrNameLst>
                                          <p:attrName>style.visibility</p:attrName>
                                        </p:attrNameLst>
                                      </p:cBhvr>
                                      <p:to>
                                        <p:strVal val="visible"/>
                                      </p:to>
                                    </p:set>
                                    <p:anim to="" calcmode="lin" valueType="num">
                                      <p:cBhvr>
                                        <p:cTn id="7" dur="1" fill="hold"/>
                                        <p:tgtEl>
                                          <p:spTgt spid="4118"/>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4119"/>
                                        </p:tgtEl>
                                        <p:attrNameLst>
                                          <p:attrName>style.visibility</p:attrName>
                                        </p:attrNameLst>
                                      </p:cBhvr>
                                      <p:to>
                                        <p:strVal val="visible"/>
                                      </p:to>
                                    </p:set>
                                    <p:anim to="" calcmode="lin" valueType="num">
                                      <p:cBhvr>
                                        <p:cTn id="10" dur="1" fill="hold"/>
                                        <p:tgtEl>
                                          <p:spTgt spid="411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4120"/>
                                        </p:tgtEl>
                                        <p:attrNameLst>
                                          <p:attrName>style.visibility</p:attrName>
                                        </p:attrNameLst>
                                      </p:cBhvr>
                                      <p:to>
                                        <p:strVal val="visible"/>
                                      </p:to>
                                    </p:set>
                                    <p:anim to="" calcmode="lin" valueType="num">
                                      <p:cBhvr>
                                        <p:cTn id="13" dur="1" fill="hold"/>
                                        <p:tgtEl>
                                          <p:spTgt spid="412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4123"/>
                                        </p:tgtEl>
                                        <p:attrNameLst>
                                          <p:attrName>style.visibility</p:attrName>
                                        </p:attrNameLst>
                                      </p:cBhvr>
                                      <p:to>
                                        <p:strVal val="visible"/>
                                      </p:to>
                                    </p:set>
                                    <p:anim to="" calcmode="lin" valueType="num">
                                      <p:cBhvr>
                                        <p:cTn id="16" dur="1" fill="hold"/>
                                        <p:tgtEl>
                                          <p:spTgt spid="4123"/>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4124"/>
                                        </p:tgtEl>
                                        <p:attrNameLst>
                                          <p:attrName>style.visibility</p:attrName>
                                        </p:attrNameLst>
                                      </p:cBhvr>
                                      <p:to>
                                        <p:strVal val="visible"/>
                                      </p:to>
                                    </p:set>
                                    <p:anim to="" calcmode="lin" valueType="num">
                                      <p:cBhvr>
                                        <p:cTn id="19" dur="1" fill="hold"/>
                                        <p:tgtEl>
                                          <p:spTgt spid="4124"/>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4125"/>
                                        </p:tgtEl>
                                        <p:attrNameLst>
                                          <p:attrName>style.visibility</p:attrName>
                                        </p:attrNameLst>
                                      </p:cBhvr>
                                      <p:to>
                                        <p:strVal val="visible"/>
                                      </p:to>
                                    </p:set>
                                    <p:anim to="" calcmode="lin" valueType="num">
                                      <p:cBhvr>
                                        <p:cTn id="22" dur="1" fill="hold"/>
                                        <p:tgtEl>
                                          <p:spTgt spid="4125"/>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4126"/>
                                        </p:tgtEl>
                                        <p:attrNameLst>
                                          <p:attrName>style.visibility</p:attrName>
                                        </p:attrNameLst>
                                      </p:cBhvr>
                                      <p:to>
                                        <p:strVal val="visible"/>
                                      </p:to>
                                    </p:set>
                                    <p:anim to="" calcmode="lin" valueType="num">
                                      <p:cBhvr>
                                        <p:cTn id="25" dur="1" fill="hold"/>
                                        <p:tgtEl>
                                          <p:spTgt spid="4126"/>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4129"/>
                                        </p:tgtEl>
                                        <p:attrNameLst>
                                          <p:attrName>style.visibility</p:attrName>
                                        </p:attrNameLst>
                                      </p:cBhvr>
                                      <p:to>
                                        <p:strVal val="visible"/>
                                      </p:to>
                                    </p:set>
                                    <p:anim to="" calcmode="lin" valueType="num">
                                      <p:cBhvr>
                                        <p:cTn id="28" dur="1" fill="hold"/>
                                        <p:tgtEl>
                                          <p:spTgt spid="4129"/>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4156"/>
                                        </p:tgtEl>
                                        <p:attrNameLst>
                                          <p:attrName>style.visibility</p:attrName>
                                        </p:attrNameLst>
                                      </p:cBhvr>
                                      <p:to>
                                        <p:strVal val="visible"/>
                                      </p:to>
                                    </p:set>
                                    <p:anim to="" calcmode="lin" valueType="num">
                                      <p:cBhvr>
                                        <p:cTn id="33" dur="1" fill="hold"/>
                                        <p:tgtEl>
                                          <p:spTgt spid="4156"/>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4132"/>
                                        </p:tgtEl>
                                        <p:attrNameLst>
                                          <p:attrName>style.visibility</p:attrName>
                                        </p:attrNameLst>
                                      </p:cBhvr>
                                      <p:to>
                                        <p:strVal val="visible"/>
                                      </p:to>
                                    </p:set>
                                    <p:anim to="" calcmode="lin" valueType="num">
                                      <p:cBhvr>
                                        <p:cTn id="38" dur="1" fill="hold"/>
                                        <p:tgtEl>
                                          <p:spTgt spid="4132"/>
                                        </p:tgtEl>
                                        <p:attrNameLst>
                                          <p:attrName/>
                                        </p:attrNameLst>
                                      </p:cBhvr>
                                    </p:anim>
                                  </p:childTnLst>
                                </p:cTn>
                              </p:par>
                              <p:par>
                                <p:cTn id="39" presetID="24" presetClass="entr" presetSubtype="0" fill="hold" grpId="0" nodeType="withEffect">
                                  <p:stCondLst>
                                    <p:cond delay="0"/>
                                  </p:stCondLst>
                                  <p:childTnLst>
                                    <p:set>
                                      <p:cBhvr>
                                        <p:cTn id="40" dur="1" fill="hold">
                                          <p:stCondLst>
                                            <p:cond delay="0"/>
                                          </p:stCondLst>
                                        </p:cTn>
                                        <p:tgtEl>
                                          <p:spTgt spid="4133"/>
                                        </p:tgtEl>
                                        <p:attrNameLst>
                                          <p:attrName>style.visibility</p:attrName>
                                        </p:attrNameLst>
                                      </p:cBhvr>
                                      <p:to>
                                        <p:strVal val="visible"/>
                                      </p:to>
                                    </p:set>
                                    <p:anim to="" calcmode="lin" valueType="num">
                                      <p:cBhvr>
                                        <p:cTn id="41" dur="1" fill="hold"/>
                                        <p:tgtEl>
                                          <p:spTgt spid="4133"/>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4134"/>
                                        </p:tgtEl>
                                        <p:attrNameLst>
                                          <p:attrName>style.visibility</p:attrName>
                                        </p:attrNameLst>
                                      </p:cBhvr>
                                      <p:to>
                                        <p:strVal val="visible"/>
                                      </p:to>
                                    </p:set>
                                    <p:anim to="" calcmode="lin" valueType="num">
                                      <p:cBhvr>
                                        <p:cTn id="44" dur="1" fill="hold"/>
                                        <p:tgtEl>
                                          <p:spTgt spid="4134"/>
                                        </p:tgtEl>
                                        <p:attrNameLst>
                                          <p:attrName/>
                                        </p:attrNameLst>
                                      </p:cBhvr>
                                    </p:anim>
                                  </p:childTnLst>
                                </p:cTn>
                              </p:par>
                              <p:par>
                                <p:cTn id="45" presetID="24" presetClass="entr" presetSubtype="0" fill="hold" grpId="0" nodeType="withEffect">
                                  <p:stCondLst>
                                    <p:cond delay="0"/>
                                  </p:stCondLst>
                                  <p:childTnLst>
                                    <p:set>
                                      <p:cBhvr>
                                        <p:cTn id="46" dur="1" fill="hold">
                                          <p:stCondLst>
                                            <p:cond delay="0"/>
                                          </p:stCondLst>
                                        </p:cTn>
                                        <p:tgtEl>
                                          <p:spTgt spid="4135"/>
                                        </p:tgtEl>
                                        <p:attrNameLst>
                                          <p:attrName>style.visibility</p:attrName>
                                        </p:attrNameLst>
                                      </p:cBhvr>
                                      <p:to>
                                        <p:strVal val="visible"/>
                                      </p:to>
                                    </p:set>
                                    <p:anim to="" calcmode="lin" valueType="num">
                                      <p:cBhvr>
                                        <p:cTn id="47" dur="1" fill="hold"/>
                                        <p:tgtEl>
                                          <p:spTgt spid="4135"/>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4136"/>
                                        </p:tgtEl>
                                        <p:attrNameLst>
                                          <p:attrName>style.visibility</p:attrName>
                                        </p:attrNameLst>
                                      </p:cBhvr>
                                      <p:to>
                                        <p:strVal val="visible"/>
                                      </p:to>
                                    </p:set>
                                    <p:anim to="" calcmode="lin" valueType="num">
                                      <p:cBhvr>
                                        <p:cTn id="50" dur="1" fill="hold"/>
                                        <p:tgtEl>
                                          <p:spTgt spid="4136"/>
                                        </p:tgtEl>
                                        <p:attrNameLst>
                                          <p:attrName/>
                                        </p:attrNameLst>
                                      </p:cBhvr>
                                    </p:anim>
                                  </p:childTnLst>
                                </p:cTn>
                              </p:par>
                              <p:par>
                                <p:cTn id="51" presetID="24" presetClass="entr" presetSubtype="0" fill="hold" grpId="0" nodeType="withEffect">
                                  <p:stCondLst>
                                    <p:cond delay="0"/>
                                  </p:stCondLst>
                                  <p:childTnLst>
                                    <p:set>
                                      <p:cBhvr>
                                        <p:cTn id="52" dur="1" fill="hold">
                                          <p:stCondLst>
                                            <p:cond delay="0"/>
                                          </p:stCondLst>
                                        </p:cTn>
                                        <p:tgtEl>
                                          <p:spTgt spid="4137"/>
                                        </p:tgtEl>
                                        <p:attrNameLst>
                                          <p:attrName>style.visibility</p:attrName>
                                        </p:attrNameLst>
                                      </p:cBhvr>
                                      <p:to>
                                        <p:strVal val="visible"/>
                                      </p:to>
                                    </p:set>
                                    <p:anim to="" calcmode="lin" valueType="num">
                                      <p:cBhvr>
                                        <p:cTn id="53" dur="1" fill="hold"/>
                                        <p:tgtEl>
                                          <p:spTgt spid="4137"/>
                                        </p:tgtEl>
                                        <p:attrNameLst>
                                          <p:attrName/>
                                        </p:attrNameLst>
                                      </p:cBhvr>
                                    </p:anim>
                                  </p:childTnLst>
                                </p:cTn>
                              </p:par>
                              <p:par>
                                <p:cTn id="54" presetID="24" presetClass="entr" presetSubtype="0" fill="hold" grpId="0" nodeType="withEffect">
                                  <p:stCondLst>
                                    <p:cond delay="0"/>
                                  </p:stCondLst>
                                  <p:childTnLst>
                                    <p:set>
                                      <p:cBhvr>
                                        <p:cTn id="55" dur="1" fill="hold">
                                          <p:stCondLst>
                                            <p:cond delay="0"/>
                                          </p:stCondLst>
                                        </p:cTn>
                                        <p:tgtEl>
                                          <p:spTgt spid="4138"/>
                                        </p:tgtEl>
                                        <p:attrNameLst>
                                          <p:attrName>style.visibility</p:attrName>
                                        </p:attrNameLst>
                                      </p:cBhvr>
                                      <p:to>
                                        <p:strVal val="visible"/>
                                      </p:to>
                                    </p:set>
                                    <p:anim to="" calcmode="lin" valueType="num">
                                      <p:cBhvr>
                                        <p:cTn id="56" dur="1" fill="hold"/>
                                        <p:tgtEl>
                                          <p:spTgt spid="4138"/>
                                        </p:tgtEl>
                                        <p:attrNameLst>
                                          <p:attrName/>
                                        </p:attrNameLst>
                                      </p:cBhvr>
                                    </p:anim>
                                  </p:childTnLst>
                                </p:cTn>
                              </p:par>
                              <p:par>
                                <p:cTn id="57" presetID="24" presetClass="entr" presetSubtype="0" fill="hold" grpId="0" nodeType="withEffect">
                                  <p:stCondLst>
                                    <p:cond delay="0"/>
                                  </p:stCondLst>
                                  <p:childTnLst>
                                    <p:set>
                                      <p:cBhvr>
                                        <p:cTn id="58" dur="1" fill="hold">
                                          <p:stCondLst>
                                            <p:cond delay="0"/>
                                          </p:stCondLst>
                                        </p:cTn>
                                        <p:tgtEl>
                                          <p:spTgt spid="4139"/>
                                        </p:tgtEl>
                                        <p:attrNameLst>
                                          <p:attrName>style.visibility</p:attrName>
                                        </p:attrNameLst>
                                      </p:cBhvr>
                                      <p:to>
                                        <p:strVal val="visible"/>
                                      </p:to>
                                    </p:set>
                                    <p:anim to="" calcmode="lin" valueType="num">
                                      <p:cBhvr>
                                        <p:cTn id="59" dur="1" fill="hold"/>
                                        <p:tgtEl>
                                          <p:spTgt spid="4139"/>
                                        </p:tgtEl>
                                        <p:attrNameLst>
                                          <p:attrName/>
                                        </p:attrNameLst>
                                      </p:cBhvr>
                                    </p:anim>
                                  </p:childTnLst>
                                </p:cTn>
                              </p:par>
                              <p:par>
                                <p:cTn id="60" presetID="24" presetClass="entr" presetSubtype="0" fill="hold" grpId="0" nodeType="withEffect">
                                  <p:stCondLst>
                                    <p:cond delay="0"/>
                                  </p:stCondLst>
                                  <p:childTnLst>
                                    <p:set>
                                      <p:cBhvr>
                                        <p:cTn id="61" dur="1" fill="hold">
                                          <p:stCondLst>
                                            <p:cond delay="0"/>
                                          </p:stCondLst>
                                        </p:cTn>
                                        <p:tgtEl>
                                          <p:spTgt spid="4140"/>
                                        </p:tgtEl>
                                        <p:attrNameLst>
                                          <p:attrName>style.visibility</p:attrName>
                                        </p:attrNameLst>
                                      </p:cBhvr>
                                      <p:to>
                                        <p:strVal val="visible"/>
                                      </p:to>
                                    </p:set>
                                    <p:anim to="" calcmode="lin" valueType="num">
                                      <p:cBhvr>
                                        <p:cTn id="62" dur="1" fill="hold"/>
                                        <p:tgtEl>
                                          <p:spTgt spid="4140"/>
                                        </p:tgtEl>
                                        <p:attrNameLst>
                                          <p:attrName/>
                                        </p:attrNameLst>
                                      </p:cBhvr>
                                    </p:anim>
                                  </p:childTnLst>
                                </p:cTn>
                              </p:par>
                              <p:par>
                                <p:cTn id="63" presetID="24" presetClass="entr" presetSubtype="0" fill="hold" grpId="0" nodeType="withEffect">
                                  <p:stCondLst>
                                    <p:cond delay="0"/>
                                  </p:stCondLst>
                                  <p:childTnLst>
                                    <p:set>
                                      <p:cBhvr>
                                        <p:cTn id="64" dur="1" fill="hold">
                                          <p:stCondLst>
                                            <p:cond delay="0"/>
                                          </p:stCondLst>
                                        </p:cTn>
                                        <p:tgtEl>
                                          <p:spTgt spid="4144"/>
                                        </p:tgtEl>
                                        <p:attrNameLst>
                                          <p:attrName>style.visibility</p:attrName>
                                        </p:attrNameLst>
                                      </p:cBhvr>
                                      <p:to>
                                        <p:strVal val="visible"/>
                                      </p:to>
                                    </p:set>
                                    <p:anim to="" calcmode="lin" valueType="num">
                                      <p:cBhvr>
                                        <p:cTn id="65" dur="1" fill="hold"/>
                                        <p:tgtEl>
                                          <p:spTgt spid="4144"/>
                                        </p:tgtEl>
                                        <p:attrNameLst>
                                          <p:attrName/>
                                        </p:attrNameLst>
                                      </p:cBhvr>
                                    </p:anim>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4157"/>
                                        </p:tgtEl>
                                        <p:attrNameLst>
                                          <p:attrName>style.visibility</p:attrName>
                                        </p:attrNameLst>
                                      </p:cBhvr>
                                      <p:to>
                                        <p:strVal val="visible"/>
                                      </p:to>
                                    </p:set>
                                    <p:anim to="" calcmode="lin" valueType="num">
                                      <p:cBhvr>
                                        <p:cTn id="70" dur="1" fill="hold"/>
                                        <p:tgtEl>
                                          <p:spTgt spid="41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8" grpId="0" animBg="1"/>
      <p:bldP spid="4119" grpId="0" animBg="1"/>
      <p:bldP spid="4120" grpId="0" animBg="1"/>
      <p:bldP spid="4123" grpId="0" animBg="1"/>
      <p:bldP spid="4124" grpId="0" animBg="1"/>
      <p:bldP spid="4125" grpId="0" animBg="1"/>
      <p:bldP spid="4126" grpId="0" animBg="1"/>
      <p:bldP spid="4129" grpId="0"/>
      <p:bldP spid="4132" grpId="0" animBg="1"/>
      <p:bldP spid="4133" grpId="0" animBg="1"/>
      <p:bldP spid="4134" grpId="0" animBg="1"/>
      <p:bldP spid="4135" grpId="0" animBg="1"/>
      <p:bldP spid="4136" grpId="0" animBg="1"/>
      <p:bldP spid="4137" grpId="0" animBg="1"/>
      <p:bldP spid="4138" grpId="0" animBg="1"/>
      <p:bldP spid="4139" grpId="0" animBg="1"/>
      <p:bldP spid="4140" grpId="0"/>
      <p:bldP spid="4144" grpId="0" animBg="1"/>
      <p:bldP spid="4156" grpId="0"/>
      <p:bldP spid="415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214313" y="671513"/>
            <a:ext cx="2650342" cy="366767"/>
          </a:xfrm>
          <a:prstGeom prst="rect">
            <a:avLst/>
          </a:prstGeom>
          <a:noFill/>
          <a:ln w="12700">
            <a:noFill/>
            <a:miter lim="800000"/>
            <a:headEnd/>
            <a:tailEnd/>
          </a:ln>
        </p:spPr>
        <p:txBody>
          <a:bodyPr wrap="none" lIns="90488" tIns="44450" rIns="90488" bIns="44450">
            <a:spAutoFit/>
          </a:bodyPr>
          <a:lstStyle/>
          <a:p>
            <a:r>
              <a:rPr lang="en-US" altLang="zh-TW" dirty="0" smtClean="0"/>
              <a:t>Hamilton </a:t>
            </a:r>
            <a:r>
              <a:rPr lang="en-US" altLang="zh-TW" dirty="0"/>
              <a:t>Paths and Cycles</a:t>
            </a:r>
          </a:p>
        </p:txBody>
      </p:sp>
      <p:sp>
        <p:nvSpPr>
          <p:cNvPr id="44036" name="Rectangle 4"/>
          <p:cNvSpPr>
            <a:spLocks noChangeArrowheads="1"/>
          </p:cNvSpPr>
          <p:nvPr/>
        </p:nvSpPr>
        <p:spPr bwMode="auto">
          <a:xfrm>
            <a:off x="823913" y="1204913"/>
            <a:ext cx="6367462" cy="454025"/>
          </a:xfrm>
          <a:prstGeom prst="rect">
            <a:avLst/>
          </a:prstGeom>
          <a:noFill/>
          <a:ln w="12700">
            <a:noFill/>
            <a:miter lim="800000"/>
            <a:headEnd/>
            <a:tailEnd/>
          </a:ln>
        </p:spPr>
        <p:txBody>
          <a:bodyPr wrap="none" lIns="90488" tIns="44450" rIns="90488" bIns="44450">
            <a:spAutoFit/>
          </a:bodyPr>
          <a:lstStyle/>
          <a:p>
            <a:r>
              <a:rPr lang="en-US" altLang="zh-TW"/>
              <a:t>A related problem: the traveling salesman problem</a:t>
            </a:r>
          </a:p>
        </p:txBody>
      </p:sp>
      <p:sp>
        <p:nvSpPr>
          <p:cNvPr id="44037" name="Oval 5"/>
          <p:cNvSpPr>
            <a:spLocks noChangeArrowheads="1"/>
          </p:cNvSpPr>
          <p:nvPr/>
        </p:nvSpPr>
        <p:spPr bwMode="auto">
          <a:xfrm>
            <a:off x="920750" y="1987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38" name="Oval 6"/>
          <p:cNvSpPr>
            <a:spLocks noChangeArrowheads="1"/>
          </p:cNvSpPr>
          <p:nvPr/>
        </p:nvSpPr>
        <p:spPr bwMode="auto">
          <a:xfrm>
            <a:off x="463550" y="26733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39" name="Oval 7"/>
          <p:cNvSpPr>
            <a:spLocks noChangeArrowheads="1"/>
          </p:cNvSpPr>
          <p:nvPr/>
        </p:nvSpPr>
        <p:spPr bwMode="auto">
          <a:xfrm>
            <a:off x="1149350" y="35115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40" name="Oval 8"/>
          <p:cNvSpPr>
            <a:spLocks noChangeArrowheads="1"/>
          </p:cNvSpPr>
          <p:nvPr/>
        </p:nvSpPr>
        <p:spPr bwMode="auto">
          <a:xfrm>
            <a:off x="1911350" y="21399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41" name="Oval 9"/>
          <p:cNvSpPr>
            <a:spLocks noChangeArrowheads="1"/>
          </p:cNvSpPr>
          <p:nvPr/>
        </p:nvSpPr>
        <p:spPr bwMode="auto">
          <a:xfrm>
            <a:off x="2063750" y="2978150"/>
            <a:ext cx="139700" cy="1397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42" name="Line 10"/>
          <p:cNvSpPr>
            <a:spLocks noChangeShapeType="1"/>
          </p:cNvSpPr>
          <p:nvPr/>
        </p:nvSpPr>
        <p:spPr bwMode="auto">
          <a:xfrm flipH="1">
            <a:off x="527050" y="2063750"/>
            <a:ext cx="469900" cy="673100"/>
          </a:xfrm>
          <a:prstGeom prst="line">
            <a:avLst/>
          </a:prstGeom>
          <a:noFill/>
          <a:ln w="12700">
            <a:solidFill>
              <a:schemeClr val="tx1"/>
            </a:solidFill>
            <a:round/>
            <a:headEnd/>
            <a:tailEnd/>
          </a:ln>
        </p:spPr>
        <p:txBody>
          <a:bodyPr wrap="none" anchor="ctr"/>
          <a:lstStyle/>
          <a:p>
            <a:endParaRPr lang="en-US"/>
          </a:p>
        </p:txBody>
      </p:sp>
      <p:sp>
        <p:nvSpPr>
          <p:cNvPr id="44043" name="Line 11"/>
          <p:cNvSpPr>
            <a:spLocks noChangeShapeType="1"/>
          </p:cNvSpPr>
          <p:nvPr/>
        </p:nvSpPr>
        <p:spPr bwMode="auto">
          <a:xfrm>
            <a:off x="539750" y="2749550"/>
            <a:ext cx="673100" cy="825500"/>
          </a:xfrm>
          <a:prstGeom prst="line">
            <a:avLst/>
          </a:prstGeom>
          <a:noFill/>
          <a:ln w="12700">
            <a:solidFill>
              <a:schemeClr val="tx1"/>
            </a:solidFill>
            <a:round/>
            <a:headEnd/>
            <a:tailEnd/>
          </a:ln>
        </p:spPr>
        <p:txBody>
          <a:bodyPr wrap="none" anchor="ctr"/>
          <a:lstStyle/>
          <a:p>
            <a:endParaRPr lang="en-US"/>
          </a:p>
        </p:txBody>
      </p:sp>
      <p:sp>
        <p:nvSpPr>
          <p:cNvPr id="44044" name="Line 12"/>
          <p:cNvSpPr>
            <a:spLocks noChangeShapeType="1"/>
          </p:cNvSpPr>
          <p:nvPr/>
        </p:nvSpPr>
        <p:spPr bwMode="auto">
          <a:xfrm flipV="1">
            <a:off x="1225550" y="2203450"/>
            <a:ext cx="749300" cy="1384300"/>
          </a:xfrm>
          <a:prstGeom prst="line">
            <a:avLst/>
          </a:prstGeom>
          <a:noFill/>
          <a:ln w="12700">
            <a:solidFill>
              <a:schemeClr val="tx1"/>
            </a:solidFill>
            <a:round/>
            <a:headEnd/>
            <a:tailEnd/>
          </a:ln>
        </p:spPr>
        <p:txBody>
          <a:bodyPr wrap="none" anchor="ctr"/>
          <a:lstStyle/>
          <a:p>
            <a:endParaRPr lang="en-US"/>
          </a:p>
        </p:txBody>
      </p:sp>
      <p:sp>
        <p:nvSpPr>
          <p:cNvPr id="44045" name="Line 13"/>
          <p:cNvSpPr>
            <a:spLocks noChangeShapeType="1"/>
          </p:cNvSpPr>
          <p:nvPr/>
        </p:nvSpPr>
        <p:spPr bwMode="auto">
          <a:xfrm>
            <a:off x="1987550" y="2216150"/>
            <a:ext cx="139700" cy="825500"/>
          </a:xfrm>
          <a:prstGeom prst="line">
            <a:avLst/>
          </a:prstGeom>
          <a:noFill/>
          <a:ln w="12700">
            <a:solidFill>
              <a:schemeClr val="tx1"/>
            </a:solidFill>
            <a:round/>
            <a:headEnd/>
            <a:tailEnd/>
          </a:ln>
        </p:spPr>
        <p:txBody>
          <a:bodyPr wrap="none" anchor="ctr"/>
          <a:lstStyle/>
          <a:p>
            <a:endParaRPr lang="en-US"/>
          </a:p>
        </p:txBody>
      </p:sp>
      <p:sp>
        <p:nvSpPr>
          <p:cNvPr id="44046" name="Line 14"/>
          <p:cNvSpPr>
            <a:spLocks noChangeShapeType="1"/>
          </p:cNvSpPr>
          <p:nvPr/>
        </p:nvSpPr>
        <p:spPr bwMode="auto">
          <a:xfrm>
            <a:off x="996950" y="2063750"/>
            <a:ext cx="977900" cy="139700"/>
          </a:xfrm>
          <a:prstGeom prst="line">
            <a:avLst/>
          </a:prstGeom>
          <a:noFill/>
          <a:ln w="12700">
            <a:solidFill>
              <a:schemeClr val="tx1"/>
            </a:solidFill>
            <a:round/>
            <a:headEnd/>
            <a:tailEnd/>
          </a:ln>
        </p:spPr>
        <p:txBody>
          <a:bodyPr wrap="none" anchor="ctr"/>
          <a:lstStyle/>
          <a:p>
            <a:endParaRPr lang="en-US"/>
          </a:p>
        </p:txBody>
      </p:sp>
      <p:sp>
        <p:nvSpPr>
          <p:cNvPr id="44047" name="Line 15"/>
          <p:cNvSpPr>
            <a:spLocks noChangeShapeType="1"/>
          </p:cNvSpPr>
          <p:nvPr/>
        </p:nvSpPr>
        <p:spPr bwMode="auto">
          <a:xfrm>
            <a:off x="996950" y="2063750"/>
            <a:ext cx="1054100" cy="977900"/>
          </a:xfrm>
          <a:prstGeom prst="line">
            <a:avLst/>
          </a:prstGeom>
          <a:noFill/>
          <a:ln w="12700">
            <a:solidFill>
              <a:schemeClr val="tx1"/>
            </a:solidFill>
            <a:round/>
            <a:headEnd/>
            <a:tailEnd/>
          </a:ln>
        </p:spPr>
        <p:txBody>
          <a:bodyPr wrap="none" anchor="ctr"/>
          <a:lstStyle/>
          <a:p>
            <a:endParaRPr lang="en-US"/>
          </a:p>
        </p:txBody>
      </p:sp>
      <p:sp>
        <p:nvSpPr>
          <p:cNvPr id="44048" name="Line 16"/>
          <p:cNvSpPr>
            <a:spLocks noChangeShapeType="1"/>
          </p:cNvSpPr>
          <p:nvPr/>
        </p:nvSpPr>
        <p:spPr bwMode="auto">
          <a:xfrm flipV="1">
            <a:off x="539750" y="2279650"/>
            <a:ext cx="1358900" cy="469900"/>
          </a:xfrm>
          <a:prstGeom prst="line">
            <a:avLst/>
          </a:prstGeom>
          <a:noFill/>
          <a:ln w="12700">
            <a:solidFill>
              <a:schemeClr val="tx1"/>
            </a:solidFill>
            <a:round/>
            <a:headEnd/>
            <a:tailEnd/>
          </a:ln>
        </p:spPr>
        <p:txBody>
          <a:bodyPr wrap="none" anchor="ctr"/>
          <a:lstStyle/>
          <a:p>
            <a:endParaRPr lang="en-US"/>
          </a:p>
        </p:txBody>
      </p:sp>
      <p:sp>
        <p:nvSpPr>
          <p:cNvPr id="44049" name="Line 17"/>
          <p:cNvSpPr>
            <a:spLocks noChangeShapeType="1"/>
          </p:cNvSpPr>
          <p:nvPr/>
        </p:nvSpPr>
        <p:spPr bwMode="auto">
          <a:xfrm>
            <a:off x="539750" y="2749550"/>
            <a:ext cx="1587500" cy="368300"/>
          </a:xfrm>
          <a:prstGeom prst="line">
            <a:avLst/>
          </a:prstGeom>
          <a:noFill/>
          <a:ln w="12700">
            <a:solidFill>
              <a:schemeClr val="tx1"/>
            </a:solidFill>
            <a:round/>
            <a:headEnd/>
            <a:tailEnd/>
          </a:ln>
        </p:spPr>
        <p:txBody>
          <a:bodyPr wrap="none" anchor="ctr"/>
          <a:lstStyle/>
          <a:p>
            <a:endParaRPr lang="en-US"/>
          </a:p>
        </p:txBody>
      </p:sp>
      <p:sp>
        <p:nvSpPr>
          <p:cNvPr id="44050" name="Rectangle 18"/>
          <p:cNvSpPr>
            <a:spLocks noChangeArrowheads="1"/>
          </p:cNvSpPr>
          <p:nvPr/>
        </p:nvSpPr>
        <p:spPr bwMode="auto">
          <a:xfrm>
            <a:off x="747713" y="1662113"/>
            <a:ext cx="333375" cy="454025"/>
          </a:xfrm>
          <a:prstGeom prst="rect">
            <a:avLst/>
          </a:prstGeom>
          <a:noFill/>
          <a:ln w="12700">
            <a:noFill/>
            <a:miter lim="800000"/>
            <a:headEnd/>
            <a:tailEnd/>
          </a:ln>
        </p:spPr>
        <p:txBody>
          <a:bodyPr wrap="none" lIns="90488" tIns="44450" rIns="90488" bIns="44450">
            <a:spAutoFit/>
          </a:bodyPr>
          <a:lstStyle/>
          <a:p>
            <a:r>
              <a:rPr lang="en-US" altLang="zh-TW" i="1"/>
              <a:t>a</a:t>
            </a:r>
          </a:p>
        </p:txBody>
      </p:sp>
      <p:sp>
        <p:nvSpPr>
          <p:cNvPr id="44051" name="Rectangle 19"/>
          <p:cNvSpPr>
            <a:spLocks noChangeArrowheads="1"/>
          </p:cNvSpPr>
          <p:nvPr/>
        </p:nvSpPr>
        <p:spPr bwMode="auto">
          <a:xfrm>
            <a:off x="290513" y="2271713"/>
            <a:ext cx="333375" cy="454025"/>
          </a:xfrm>
          <a:prstGeom prst="rect">
            <a:avLst/>
          </a:prstGeom>
          <a:noFill/>
          <a:ln w="12700">
            <a:noFill/>
            <a:miter lim="800000"/>
            <a:headEnd/>
            <a:tailEnd/>
          </a:ln>
        </p:spPr>
        <p:txBody>
          <a:bodyPr wrap="none" lIns="90488" tIns="44450" rIns="90488" bIns="44450">
            <a:spAutoFit/>
          </a:bodyPr>
          <a:lstStyle/>
          <a:p>
            <a:r>
              <a:rPr lang="en-US" altLang="zh-TW" i="1"/>
              <a:t>b</a:t>
            </a:r>
          </a:p>
        </p:txBody>
      </p:sp>
      <p:sp>
        <p:nvSpPr>
          <p:cNvPr id="44052" name="Rectangle 20"/>
          <p:cNvSpPr>
            <a:spLocks noChangeArrowheads="1"/>
          </p:cNvSpPr>
          <p:nvPr/>
        </p:nvSpPr>
        <p:spPr bwMode="auto">
          <a:xfrm>
            <a:off x="1281113" y="3414713"/>
            <a:ext cx="315912" cy="454025"/>
          </a:xfrm>
          <a:prstGeom prst="rect">
            <a:avLst/>
          </a:prstGeom>
          <a:noFill/>
          <a:ln w="12700">
            <a:noFill/>
            <a:miter lim="800000"/>
            <a:headEnd/>
            <a:tailEnd/>
          </a:ln>
        </p:spPr>
        <p:txBody>
          <a:bodyPr wrap="none" lIns="90488" tIns="44450" rIns="90488" bIns="44450">
            <a:spAutoFit/>
          </a:bodyPr>
          <a:lstStyle/>
          <a:p>
            <a:r>
              <a:rPr lang="en-US" altLang="zh-TW" i="1"/>
              <a:t>c</a:t>
            </a:r>
          </a:p>
        </p:txBody>
      </p:sp>
      <p:sp>
        <p:nvSpPr>
          <p:cNvPr id="44053" name="Rectangle 21"/>
          <p:cNvSpPr>
            <a:spLocks noChangeArrowheads="1"/>
          </p:cNvSpPr>
          <p:nvPr/>
        </p:nvSpPr>
        <p:spPr bwMode="auto">
          <a:xfrm>
            <a:off x="2195513" y="2805113"/>
            <a:ext cx="333375" cy="454025"/>
          </a:xfrm>
          <a:prstGeom prst="rect">
            <a:avLst/>
          </a:prstGeom>
          <a:noFill/>
          <a:ln w="12700">
            <a:noFill/>
            <a:miter lim="800000"/>
            <a:headEnd/>
            <a:tailEnd/>
          </a:ln>
        </p:spPr>
        <p:txBody>
          <a:bodyPr wrap="none" lIns="90488" tIns="44450" rIns="90488" bIns="44450">
            <a:spAutoFit/>
          </a:bodyPr>
          <a:lstStyle/>
          <a:p>
            <a:r>
              <a:rPr lang="en-US" altLang="zh-TW" i="1"/>
              <a:t>d</a:t>
            </a:r>
          </a:p>
        </p:txBody>
      </p:sp>
      <p:sp>
        <p:nvSpPr>
          <p:cNvPr id="44054" name="Rectangle 22"/>
          <p:cNvSpPr>
            <a:spLocks noChangeArrowheads="1"/>
          </p:cNvSpPr>
          <p:nvPr/>
        </p:nvSpPr>
        <p:spPr bwMode="auto">
          <a:xfrm>
            <a:off x="2043113" y="1966913"/>
            <a:ext cx="315912" cy="454025"/>
          </a:xfrm>
          <a:prstGeom prst="rect">
            <a:avLst/>
          </a:prstGeom>
          <a:noFill/>
          <a:ln w="12700">
            <a:noFill/>
            <a:miter lim="800000"/>
            <a:headEnd/>
            <a:tailEnd/>
          </a:ln>
        </p:spPr>
        <p:txBody>
          <a:bodyPr wrap="none" lIns="90488" tIns="44450" rIns="90488" bIns="44450">
            <a:spAutoFit/>
          </a:bodyPr>
          <a:lstStyle/>
          <a:p>
            <a:r>
              <a:rPr lang="en-US" altLang="zh-TW" i="1"/>
              <a:t>e</a:t>
            </a:r>
          </a:p>
        </p:txBody>
      </p:sp>
      <p:sp>
        <p:nvSpPr>
          <p:cNvPr id="44055" name="Rectangle 23"/>
          <p:cNvSpPr>
            <a:spLocks noChangeArrowheads="1"/>
          </p:cNvSpPr>
          <p:nvPr/>
        </p:nvSpPr>
        <p:spPr bwMode="auto">
          <a:xfrm>
            <a:off x="1204913" y="17383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4056" name="Rectangle 24"/>
          <p:cNvSpPr>
            <a:spLocks noChangeArrowheads="1"/>
          </p:cNvSpPr>
          <p:nvPr/>
        </p:nvSpPr>
        <p:spPr bwMode="auto">
          <a:xfrm>
            <a:off x="2043113" y="24241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44057" name="Rectangle 25"/>
          <p:cNvSpPr>
            <a:spLocks noChangeArrowheads="1"/>
          </p:cNvSpPr>
          <p:nvPr/>
        </p:nvSpPr>
        <p:spPr bwMode="auto">
          <a:xfrm>
            <a:off x="519113" y="2043113"/>
            <a:ext cx="333375" cy="454025"/>
          </a:xfrm>
          <a:prstGeom prst="rect">
            <a:avLst/>
          </a:prstGeom>
          <a:noFill/>
          <a:ln w="12700">
            <a:noFill/>
            <a:miter lim="800000"/>
            <a:headEnd/>
            <a:tailEnd/>
          </a:ln>
        </p:spPr>
        <p:txBody>
          <a:bodyPr wrap="none" lIns="90488" tIns="44450" rIns="90488" bIns="44450">
            <a:spAutoFit/>
          </a:bodyPr>
          <a:lstStyle/>
          <a:p>
            <a:r>
              <a:rPr lang="en-US" altLang="zh-TW"/>
              <a:t>1</a:t>
            </a:r>
          </a:p>
        </p:txBody>
      </p:sp>
      <p:sp>
        <p:nvSpPr>
          <p:cNvPr id="44058" name="Rectangle 26"/>
          <p:cNvSpPr>
            <a:spLocks noChangeArrowheads="1"/>
          </p:cNvSpPr>
          <p:nvPr/>
        </p:nvSpPr>
        <p:spPr bwMode="auto">
          <a:xfrm>
            <a:off x="823913" y="22717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4059" name="Rectangle 27"/>
          <p:cNvSpPr>
            <a:spLocks noChangeArrowheads="1"/>
          </p:cNvSpPr>
          <p:nvPr/>
        </p:nvSpPr>
        <p:spPr bwMode="auto">
          <a:xfrm>
            <a:off x="519113" y="3033713"/>
            <a:ext cx="333375" cy="454025"/>
          </a:xfrm>
          <a:prstGeom prst="rect">
            <a:avLst/>
          </a:prstGeom>
          <a:noFill/>
          <a:ln w="12700">
            <a:noFill/>
            <a:miter lim="800000"/>
            <a:headEnd/>
            <a:tailEnd/>
          </a:ln>
        </p:spPr>
        <p:txBody>
          <a:bodyPr wrap="none" lIns="90488" tIns="44450" rIns="90488" bIns="44450">
            <a:spAutoFit/>
          </a:bodyPr>
          <a:lstStyle/>
          <a:p>
            <a:r>
              <a:rPr lang="en-US" altLang="zh-TW"/>
              <a:t>5</a:t>
            </a:r>
          </a:p>
        </p:txBody>
      </p:sp>
      <p:sp>
        <p:nvSpPr>
          <p:cNvPr id="44060" name="Rectangle 28"/>
          <p:cNvSpPr>
            <a:spLocks noChangeArrowheads="1"/>
          </p:cNvSpPr>
          <p:nvPr/>
        </p:nvSpPr>
        <p:spPr bwMode="auto">
          <a:xfrm>
            <a:off x="1128713" y="3033713"/>
            <a:ext cx="333375" cy="454025"/>
          </a:xfrm>
          <a:prstGeom prst="rect">
            <a:avLst/>
          </a:prstGeom>
          <a:noFill/>
          <a:ln w="12700">
            <a:noFill/>
            <a:miter lim="800000"/>
            <a:headEnd/>
            <a:tailEnd/>
          </a:ln>
        </p:spPr>
        <p:txBody>
          <a:bodyPr wrap="none" lIns="90488" tIns="44450" rIns="90488" bIns="44450">
            <a:spAutoFit/>
          </a:bodyPr>
          <a:lstStyle/>
          <a:p>
            <a:r>
              <a:rPr lang="en-US" altLang="zh-TW"/>
              <a:t>4</a:t>
            </a:r>
          </a:p>
        </p:txBody>
      </p:sp>
      <p:sp>
        <p:nvSpPr>
          <p:cNvPr id="44061" name="Rectangle 29"/>
          <p:cNvSpPr>
            <a:spLocks noChangeArrowheads="1"/>
          </p:cNvSpPr>
          <p:nvPr/>
        </p:nvSpPr>
        <p:spPr bwMode="auto">
          <a:xfrm>
            <a:off x="1052513" y="2576513"/>
            <a:ext cx="333375" cy="454025"/>
          </a:xfrm>
          <a:prstGeom prst="rect">
            <a:avLst/>
          </a:prstGeom>
          <a:noFill/>
          <a:ln w="12700">
            <a:noFill/>
            <a:miter lim="800000"/>
            <a:headEnd/>
            <a:tailEnd/>
          </a:ln>
        </p:spPr>
        <p:txBody>
          <a:bodyPr wrap="none" lIns="90488" tIns="44450" rIns="90488" bIns="44450">
            <a:spAutoFit/>
          </a:bodyPr>
          <a:lstStyle/>
          <a:p>
            <a:r>
              <a:rPr lang="en-US" altLang="zh-TW"/>
              <a:t>3</a:t>
            </a:r>
          </a:p>
        </p:txBody>
      </p:sp>
      <p:sp>
        <p:nvSpPr>
          <p:cNvPr id="44062" name="Rectangle 30"/>
          <p:cNvSpPr>
            <a:spLocks noChangeArrowheads="1"/>
          </p:cNvSpPr>
          <p:nvPr/>
        </p:nvSpPr>
        <p:spPr bwMode="auto">
          <a:xfrm>
            <a:off x="1509713" y="23479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44063" name="Rectangle 31"/>
          <p:cNvSpPr>
            <a:spLocks noChangeArrowheads="1"/>
          </p:cNvSpPr>
          <p:nvPr/>
        </p:nvSpPr>
        <p:spPr bwMode="auto">
          <a:xfrm>
            <a:off x="2652713" y="1890713"/>
            <a:ext cx="6013450" cy="454025"/>
          </a:xfrm>
          <a:prstGeom prst="rect">
            <a:avLst/>
          </a:prstGeom>
          <a:noFill/>
          <a:ln w="12700">
            <a:noFill/>
            <a:miter lim="800000"/>
            <a:headEnd/>
            <a:tailEnd/>
          </a:ln>
        </p:spPr>
        <p:txBody>
          <a:bodyPr wrap="none" lIns="90488" tIns="44450" rIns="90488" bIns="44450">
            <a:spAutoFit/>
          </a:bodyPr>
          <a:lstStyle/>
          <a:p>
            <a:r>
              <a:rPr lang="en-US" altLang="zh-TW"/>
              <a:t>Find a Hamilton cycle of shortest total distance.</a:t>
            </a:r>
          </a:p>
        </p:txBody>
      </p:sp>
      <p:sp>
        <p:nvSpPr>
          <p:cNvPr id="44064" name="Line 32"/>
          <p:cNvSpPr>
            <a:spLocks noChangeShapeType="1"/>
          </p:cNvSpPr>
          <p:nvPr/>
        </p:nvSpPr>
        <p:spPr bwMode="auto">
          <a:xfrm flipV="1">
            <a:off x="1225550" y="3117850"/>
            <a:ext cx="901700" cy="469900"/>
          </a:xfrm>
          <a:prstGeom prst="line">
            <a:avLst/>
          </a:prstGeom>
          <a:noFill/>
          <a:ln w="12700">
            <a:solidFill>
              <a:schemeClr val="tx1"/>
            </a:solidFill>
            <a:round/>
            <a:headEnd/>
            <a:tailEnd/>
          </a:ln>
        </p:spPr>
        <p:txBody>
          <a:bodyPr wrap="none" anchor="ctr"/>
          <a:lstStyle/>
          <a:p>
            <a:endParaRPr lang="en-US"/>
          </a:p>
        </p:txBody>
      </p:sp>
      <p:sp>
        <p:nvSpPr>
          <p:cNvPr id="44065" name="Rectangle 33"/>
          <p:cNvSpPr>
            <a:spLocks noChangeArrowheads="1"/>
          </p:cNvSpPr>
          <p:nvPr/>
        </p:nvSpPr>
        <p:spPr bwMode="auto">
          <a:xfrm>
            <a:off x="1585913" y="3262313"/>
            <a:ext cx="333375" cy="454025"/>
          </a:xfrm>
          <a:prstGeom prst="rect">
            <a:avLst/>
          </a:prstGeom>
          <a:noFill/>
          <a:ln w="12700">
            <a:noFill/>
            <a:miter lim="800000"/>
            <a:headEnd/>
            <a:tailEnd/>
          </a:ln>
        </p:spPr>
        <p:txBody>
          <a:bodyPr wrap="none" lIns="90488" tIns="44450" rIns="90488" bIns="44450">
            <a:spAutoFit/>
          </a:bodyPr>
          <a:lstStyle/>
          <a:p>
            <a:r>
              <a:rPr lang="en-US" altLang="zh-TW"/>
              <a:t>2</a:t>
            </a:r>
          </a:p>
        </p:txBody>
      </p:sp>
      <p:sp>
        <p:nvSpPr>
          <p:cNvPr id="44066" name="Rectangle 34"/>
          <p:cNvSpPr>
            <a:spLocks noChangeArrowheads="1"/>
          </p:cNvSpPr>
          <p:nvPr/>
        </p:nvSpPr>
        <p:spPr bwMode="auto">
          <a:xfrm>
            <a:off x="2271713" y="3414713"/>
            <a:ext cx="5635625" cy="819150"/>
          </a:xfrm>
          <a:prstGeom prst="rect">
            <a:avLst/>
          </a:prstGeom>
          <a:noFill/>
          <a:ln w="12700">
            <a:noFill/>
            <a:miter lim="800000"/>
            <a:headEnd/>
            <a:tailEnd/>
          </a:ln>
        </p:spPr>
        <p:txBody>
          <a:bodyPr wrap="none" lIns="90488" tIns="44450" rIns="90488" bIns="44450">
            <a:spAutoFit/>
          </a:bodyPr>
          <a:lstStyle/>
          <a:p>
            <a:r>
              <a:rPr lang="en-US" altLang="zh-TW"/>
              <a:t>graph problem vs. Euclidean plane problem</a:t>
            </a:r>
          </a:p>
          <a:p>
            <a:r>
              <a:rPr lang="en-US" altLang="zh-TW"/>
              <a:t>                              (computational geometry)</a:t>
            </a:r>
          </a:p>
        </p:txBody>
      </p:sp>
      <p:sp>
        <p:nvSpPr>
          <p:cNvPr id="44067" name="Rectangle 35"/>
          <p:cNvSpPr>
            <a:spLocks noChangeArrowheads="1"/>
          </p:cNvSpPr>
          <p:nvPr/>
        </p:nvSpPr>
        <p:spPr bwMode="auto">
          <a:xfrm>
            <a:off x="976313" y="4405313"/>
            <a:ext cx="6977062" cy="819150"/>
          </a:xfrm>
          <a:prstGeom prst="rect">
            <a:avLst/>
          </a:prstGeom>
          <a:noFill/>
          <a:ln w="12700">
            <a:noFill/>
            <a:miter lim="800000"/>
            <a:headEnd/>
            <a:tailEnd/>
          </a:ln>
        </p:spPr>
        <p:txBody>
          <a:bodyPr wrap="none" lIns="90488" tIns="44450" rIns="90488" bIns="44450">
            <a:spAutoFit/>
          </a:bodyPr>
          <a:lstStyle/>
          <a:p>
            <a:r>
              <a:rPr lang="en-US" altLang="zh-TW"/>
              <a:t>Certain geometry properties (for example, the triangle </a:t>
            </a:r>
          </a:p>
          <a:p>
            <a:r>
              <a:rPr lang="en-US" altLang="zh-TW"/>
              <a:t>inequality) sometimes (but not always) make it simpler.</a:t>
            </a:r>
          </a:p>
        </p:txBody>
      </p:sp>
      <p:sp>
        <p:nvSpPr>
          <p:cNvPr id="44068" name="Rectangle 36"/>
          <p:cNvSpPr>
            <a:spLocks noChangeArrowheads="1"/>
          </p:cNvSpPr>
          <p:nvPr/>
        </p:nvSpPr>
        <p:spPr bwMode="auto">
          <a:xfrm>
            <a:off x="2957513" y="2347913"/>
            <a:ext cx="5187950" cy="819150"/>
          </a:xfrm>
          <a:prstGeom prst="rect">
            <a:avLst/>
          </a:prstGeom>
          <a:noFill/>
          <a:ln w="12700">
            <a:noFill/>
            <a:miter lim="800000"/>
            <a:headEnd/>
            <a:tailEnd/>
          </a:ln>
        </p:spPr>
        <p:txBody>
          <a:bodyPr wrap="none" lIns="90488" tIns="44450" rIns="90488" bIns="44450">
            <a:spAutoFit/>
          </a:bodyPr>
          <a:lstStyle/>
          <a:p>
            <a:r>
              <a:rPr lang="en-US" altLang="zh-TW"/>
              <a:t>For example, a-b-e-c-d-a with total cost=</a:t>
            </a:r>
          </a:p>
          <a:p>
            <a:r>
              <a:rPr lang="en-US" altLang="zh-TW"/>
              <a:t>1+3+4+2+2=12.</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35819" y="2231708"/>
            <a:ext cx="7603808" cy="1101567"/>
          </a:xfrm>
        </p:spPr>
        <p:txBody>
          <a:bodyPr lIns="0" tIns="0" rIns="0" bIns="0" anchor="t"/>
          <a:lstStyle/>
          <a:p>
            <a:pPr>
              <a:lnSpc>
                <a:spcPct val="95000"/>
              </a:lnSpc>
              <a:defRPr/>
            </a:pPr>
            <a:r>
              <a:rPr lang="en-US" sz="4300" dirty="0" err="1">
                <a:solidFill>
                  <a:srgbClr val="0B5394"/>
                </a:solidFill>
                <a:latin typeface="Arial" charset="0"/>
              </a:rPr>
              <a:t>Dijkstra's</a:t>
            </a:r>
            <a:r>
              <a:rPr lang="en-US" sz="4300" dirty="0">
                <a:solidFill>
                  <a:srgbClr val="0B5394"/>
                </a:solidFill>
                <a:latin typeface="Arial" charset="0"/>
              </a:rPr>
              <a:t> algorithm</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388620" y="274320"/>
            <a:ext cx="8698230" cy="822960"/>
          </a:xfrm>
        </p:spPr>
        <p:txBody>
          <a:bodyPr lIns="0" tIns="0" rIns="0" bIns="0" anchor="t"/>
          <a:lstStyle/>
          <a:p>
            <a:pPr>
              <a:lnSpc>
                <a:spcPct val="95000"/>
              </a:lnSpc>
              <a:defRPr/>
            </a:pPr>
            <a:r>
              <a:rPr lang="en-US" sz="3900" b="1" dirty="0" smtClean="0">
                <a:solidFill>
                  <a:srgbClr val="0B5394"/>
                </a:solidFill>
                <a:latin typeface="Arial" charset="0"/>
              </a:rPr>
              <a:t>The author: </a:t>
            </a:r>
            <a:r>
              <a:rPr lang="en-US" sz="3900" b="1" dirty="0" err="1" smtClean="0">
                <a:solidFill>
                  <a:srgbClr val="0B5394"/>
                </a:solidFill>
                <a:latin typeface="Arial" charset="0"/>
              </a:rPr>
              <a:t>Edsger</a:t>
            </a:r>
            <a:r>
              <a:rPr lang="en-US" sz="3900" b="1" dirty="0" smtClean="0">
                <a:solidFill>
                  <a:srgbClr val="0B5394"/>
                </a:solidFill>
                <a:latin typeface="Arial" charset="0"/>
              </a:rPr>
              <a:t> </a:t>
            </a:r>
            <a:r>
              <a:rPr lang="en-US" sz="3900" b="1" dirty="0" err="1">
                <a:solidFill>
                  <a:srgbClr val="0B5394"/>
                </a:solidFill>
                <a:latin typeface="Arial" charset="0"/>
              </a:rPr>
              <a:t>Wybe</a:t>
            </a:r>
            <a:r>
              <a:rPr lang="en-US" sz="3900" b="1" dirty="0">
                <a:solidFill>
                  <a:srgbClr val="0B5394"/>
                </a:solidFill>
                <a:latin typeface="Arial" charset="0"/>
              </a:rPr>
              <a:t> </a:t>
            </a:r>
            <a:r>
              <a:rPr lang="en-US" sz="3900" b="1" dirty="0" err="1">
                <a:solidFill>
                  <a:srgbClr val="0B5394"/>
                </a:solidFill>
                <a:latin typeface="Arial" charset="0"/>
              </a:rPr>
              <a:t>Dijkstra</a:t>
            </a:r>
            <a:endParaRPr lang="en-US" sz="3900" b="1" dirty="0">
              <a:solidFill>
                <a:srgbClr val="0B5394"/>
              </a:solidFill>
              <a:latin typeface="Arial" charset="0"/>
            </a:endParaRPr>
          </a:p>
        </p:txBody>
      </p:sp>
      <p:sp>
        <p:nvSpPr>
          <p:cNvPr id="9219" name="Rectangle 2"/>
          <p:cNvSpPr>
            <a:spLocks noGrp="1" noChangeArrowheads="1"/>
          </p:cNvSpPr>
          <p:nvPr>
            <p:ph sz="quarter" idx="1"/>
          </p:nvPr>
        </p:nvSpPr>
        <p:spPr>
          <a:xfrm>
            <a:off x="388620" y="1645920"/>
            <a:ext cx="8698230" cy="4937760"/>
          </a:xfrm>
        </p:spPr>
        <p:txBody>
          <a:bodyPr lIns="0" tIns="0" rIns="0" bIns="0">
            <a:normAutofit fontScale="92500" lnSpcReduction="20000"/>
          </a:bodyPr>
          <a:lstStyle/>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"Computer Science is no more about computers than astronomy is about telescopes."</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http://www.cs.utexas.edu/~EWD/ </a:t>
            </a:r>
          </a:p>
        </p:txBody>
      </p:sp>
      <p:pic>
        <p:nvPicPr>
          <p:cNvPr id="9220" name="Picture 4"/>
          <p:cNvPicPr>
            <a:picLocks noChangeAspect="1" noChangeArrowheads="1"/>
          </p:cNvPicPr>
          <p:nvPr/>
        </p:nvPicPr>
        <p:blipFill>
          <a:blip r:embed="rId2" cstate="print"/>
          <a:srcRect/>
          <a:stretch>
            <a:fillRect/>
          </a:stretch>
        </p:blipFill>
        <p:spPr bwMode="auto">
          <a:xfrm>
            <a:off x="3273267" y="1028700"/>
            <a:ext cx="2573178" cy="34304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2885" y="274320"/>
            <a:ext cx="8698230" cy="822960"/>
          </a:xfrm>
        </p:spPr>
        <p:txBody>
          <a:bodyPr lIns="0" tIns="0" rIns="0" bIns="0" anchor="t">
            <a:normAutofit fontScale="90000"/>
          </a:bodyPr>
          <a:lstStyle/>
          <a:p>
            <a:pPr>
              <a:lnSpc>
                <a:spcPct val="95000"/>
              </a:lnSpc>
              <a:defRPr/>
            </a:pPr>
            <a:r>
              <a:rPr lang="en-US" sz="3900" b="1" dirty="0">
                <a:solidFill>
                  <a:srgbClr val="3B62AF"/>
                </a:solidFill>
                <a:latin typeface="Arial" charset="0"/>
              </a:rPr>
              <a:t>Single-Source Shortest Path Problem </a:t>
            </a:r>
          </a:p>
        </p:txBody>
      </p:sp>
      <p:sp>
        <p:nvSpPr>
          <p:cNvPr id="11267" name="Rectangle 2"/>
          <p:cNvSpPr>
            <a:spLocks noGrp="1" noChangeArrowheads="1"/>
          </p:cNvSpPr>
          <p:nvPr>
            <p:ph sz="quarter" idx="1"/>
          </p:nvPr>
        </p:nvSpPr>
        <p:spPr>
          <a:xfrm>
            <a:off x="320040" y="1440180"/>
            <a:ext cx="8698230" cy="4937760"/>
          </a:xfrm>
        </p:spPr>
        <p:txBody>
          <a:bodyPr lIns="0" tIns="0" rIns="0" bIns="0"/>
          <a:lstStyle/>
          <a:p>
            <a:pPr marL="0" indent="0">
              <a:lnSpc>
                <a:spcPct val="95000"/>
              </a:lnSpc>
              <a:spcBef>
                <a:spcPct val="0"/>
              </a:spcBef>
              <a:buNone/>
            </a:pPr>
            <a:r>
              <a:rPr lang="en-US" b="1" u="sng" dirty="0" smtClean="0">
                <a:solidFill>
                  <a:srgbClr val="444444"/>
                </a:solidFill>
                <a:latin typeface="Arial" charset="0"/>
              </a:rPr>
              <a:t>Single-Source Shortest Path Problem</a:t>
            </a:r>
            <a:r>
              <a:rPr lang="en-US" b="1" dirty="0" smtClean="0">
                <a:solidFill>
                  <a:srgbClr val="444444"/>
                </a:solidFill>
                <a:latin typeface="Arial" charset="0"/>
              </a:rPr>
              <a:t> </a:t>
            </a:r>
            <a:r>
              <a:rPr lang="en-US" dirty="0" smtClean="0">
                <a:solidFill>
                  <a:srgbClr val="444444"/>
                </a:solidFill>
                <a:latin typeface="Arial" charset="0"/>
              </a:rPr>
              <a:t>- The problem of finding shortest paths from a source vertex </a:t>
            </a:r>
            <a:r>
              <a:rPr lang="en-US" i="1" dirty="0" smtClean="0">
                <a:solidFill>
                  <a:srgbClr val="444444"/>
                </a:solidFill>
                <a:latin typeface="Arial" charset="0"/>
              </a:rPr>
              <a:t>v</a:t>
            </a:r>
            <a:r>
              <a:rPr lang="en-US" dirty="0" smtClean="0">
                <a:solidFill>
                  <a:srgbClr val="444444"/>
                </a:solidFill>
                <a:latin typeface="Arial" charset="0"/>
              </a:rPr>
              <a:t> to all other vertices in the graph.</a:t>
            </a:r>
          </a:p>
        </p:txBody>
      </p:sp>
      <p:pic>
        <p:nvPicPr>
          <p:cNvPr id="11268" name="Picture 4"/>
          <p:cNvPicPr>
            <a:picLocks noChangeAspect="1" noChangeArrowheads="1"/>
          </p:cNvPicPr>
          <p:nvPr/>
        </p:nvPicPr>
        <p:blipFill>
          <a:blip r:embed="rId2" cstate="print"/>
          <a:srcRect/>
          <a:stretch>
            <a:fillRect/>
          </a:stretch>
        </p:blipFill>
        <p:spPr bwMode="auto">
          <a:xfrm>
            <a:off x="2341722" y="3086100"/>
            <a:ext cx="3807618" cy="25160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b="1" dirty="0" err="1">
                <a:solidFill>
                  <a:srgbClr val="3B62AF"/>
                </a:solidFill>
                <a:latin typeface="Arial" charset="0"/>
              </a:rPr>
              <a:t>Dijkstra's</a:t>
            </a:r>
            <a:r>
              <a:rPr lang="en-US" sz="3900" b="1" dirty="0">
                <a:solidFill>
                  <a:srgbClr val="3B62AF"/>
                </a:solidFill>
                <a:latin typeface="Arial" charset="0"/>
              </a:rPr>
              <a:t> algorithm </a:t>
            </a:r>
          </a:p>
        </p:txBody>
      </p:sp>
      <p:sp>
        <p:nvSpPr>
          <p:cNvPr id="12291" name="Rectangle 2"/>
          <p:cNvSpPr>
            <a:spLocks noGrp="1" noChangeArrowheads="1"/>
          </p:cNvSpPr>
          <p:nvPr>
            <p:ph sz="quarter" idx="1"/>
          </p:nvPr>
        </p:nvSpPr>
        <p:spPr>
          <a:xfrm>
            <a:off x="220028" y="1171575"/>
            <a:ext cx="8398193" cy="4939189"/>
          </a:xfrm>
        </p:spPr>
        <p:txBody>
          <a:bodyPr lIns="0" tIns="0" rIns="0" bIns="0">
            <a:normAutofit fontScale="85000" lnSpcReduction="10000"/>
          </a:bodyPr>
          <a:lstStyle/>
          <a:p>
            <a:pPr marL="0" indent="0">
              <a:lnSpc>
                <a:spcPct val="95000"/>
              </a:lnSpc>
              <a:spcBef>
                <a:spcPct val="0"/>
              </a:spcBef>
              <a:buNone/>
            </a:pPr>
            <a:r>
              <a:rPr lang="en-US" b="1" u="sng" dirty="0" err="1" smtClean="0">
                <a:solidFill>
                  <a:srgbClr val="444444"/>
                </a:solidFill>
                <a:latin typeface="Arial" charset="0"/>
              </a:rPr>
              <a:t>Dijkstra's</a:t>
            </a:r>
            <a:r>
              <a:rPr lang="en-US" b="1" u="sng" dirty="0" smtClean="0">
                <a:solidFill>
                  <a:srgbClr val="444444"/>
                </a:solidFill>
                <a:latin typeface="Arial" charset="0"/>
              </a:rPr>
              <a:t> algorithm</a:t>
            </a:r>
            <a:r>
              <a:rPr lang="en-US" b="1" dirty="0" smtClean="0">
                <a:solidFill>
                  <a:srgbClr val="444444"/>
                </a:solidFill>
                <a:latin typeface="Arial" charset="0"/>
              </a:rPr>
              <a:t> </a:t>
            </a:r>
            <a:r>
              <a:rPr lang="en-US" dirty="0" smtClean="0">
                <a:solidFill>
                  <a:srgbClr val="444444"/>
                </a:solidFill>
                <a:latin typeface="Arial" charset="0"/>
              </a:rPr>
              <a:t>-</a:t>
            </a:r>
            <a:r>
              <a:rPr lang="en-US" b="1" dirty="0" smtClean="0">
                <a:solidFill>
                  <a:srgbClr val="444444"/>
                </a:solidFill>
                <a:latin typeface="Arial" charset="0"/>
              </a:rPr>
              <a:t> </a:t>
            </a:r>
            <a:r>
              <a:rPr lang="en-US" dirty="0" smtClean="0">
                <a:solidFill>
                  <a:srgbClr val="444444"/>
                </a:solidFill>
                <a:latin typeface="Arial" charset="0"/>
              </a:rPr>
              <a:t>is a solution to the single-source shortest path problem in graph theory.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Works on both directed and undirected graphs. However, all edges must have nonnegative weights.</a:t>
            </a:r>
          </a:p>
          <a:p>
            <a:pPr marL="0" indent="0">
              <a:lnSpc>
                <a:spcPct val="95000"/>
              </a:lnSpc>
              <a:spcBef>
                <a:spcPct val="0"/>
              </a:spcBef>
              <a:buNone/>
            </a:pPr>
            <a:endParaRPr lang="en-US" dirty="0" smtClean="0">
              <a:solidFill>
                <a:srgbClr val="444444"/>
              </a:solidFill>
              <a:latin typeface="Arial" charset="0"/>
            </a:endParaRPr>
          </a:p>
          <a:p>
            <a:pPr marL="0" indent="0">
              <a:lnSpc>
                <a:spcPct val="95000"/>
              </a:lnSpc>
              <a:spcBef>
                <a:spcPct val="0"/>
              </a:spcBef>
              <a:buNone/>
            </a:pPr>
            <a:r>
              <a:rPr lang="en-US" dirty="0" smtClean="0">
                <a:solidFill>
                  <a:srgbClr val="990000"/>
                </a:solidFill>
                <a:latin typeface="Arial" charset="0"/>
              </a:rPr>
              <a:t>Approach:</a:t>
            </a:r>
            <a:r>
              <a:rPr lang="en-US" dirty="0" smtClean="0">
                <a:solidFill>
                  <a:srgbClr val="444444"/>
                </a:solidFill>
                <a:latin typeface="Arial" charset="0"/>
              </a:rPr>
              <a:t> Greedy</a:t>
            </a:r>
          </a:p>
          <a:p>
            <a:pPr marL="0" indent="0">
              <a:lnSpc>
                <a:spcPct val="95000"/>
              </a:lnSpc>
              <a:spcBef>
                <a:spcPct val="0"/>
              </a:spcBef>
              <a:buNone/>
            </a:pPr>
            <a:endParaRPr lang="en-US" dirty="0" smtClean="0">
              <a:solidFill>
                <a:srgbClr val="444444"/>
              </a:solidFill>
              <a:latin typeface="Arial" charset="0"/>
            </a:endParaRPr>
          </a:p>
          <a:p>
            <a:pPr marL="0" indent="0">
              <a:lnSpc>
                <a:spcPct val="95000"/>
              </a:lnSpc>
              <a:spcBef>
                <a:spcPct val="0"/>
              </a:spcBef>
              <a:buNone/>
            </a:pPr>
            <a:r>
              <a:rPr lang="en-US" dirty="0" smtClean="0">
                <a:solidFill>
                  <a:srgbClr val="990000"/>
                </a:solidFill>
                <a:latin typeface="Arial" charset="0"/>
              </a:rPr>
              <a:t>Input:</a:t>
            </a:r>
            <a:r>
              <a:rPr lang="en-US" dirty="0" smtClean="0">
                <a:solidFill>
                  <a:srgbClr val="444444"/>
                </a:solidFill>
                <a:latin typeface="Arial" charset="0"/>
              </a:rPr>
              <a:t> Weighted graph G={E,V} and source vertex </a:t>
            </a:r>
            <a:r>
              <a:rPr lang="en-US" i="1" dirty="0" err="1" smtClean="0">
                <a:solidFill>
                  <a:srgbClr val="444444"/>
                </a:solidFill>
                <a:latin typeface="Arial" charset="0"/>
              </a:rPr>
              <a:t>v</a:t>
            </a:r>
            <a:r>
              <a:rPr lang="en-US" dirty="0" err="1" smtClean="0">
                <a:latin typeface="Constantia" pitchFamily="18" charset="0"/>
              </a:rPr>
              <a:t>∈</a:t>
            </a:r>
            <a:r>
              <a:rPr lang="en-US" dirty="0" err="1" smtClean="0">
                <a:solidFill>
                  <a:srgbClr val="444444"/>
                </a:solidFill>
                <a:latin typeface="Arial" charset="0"/>
              </a:rPr>
              <a:t>V</a:t>
            </a:r>
            <a:r>
              <a:rPr lang="en-US" dirty="0" smtClean="0">
                <a:solidFill>
                  <a:srgbClr val="444444"/>
                </a:solidFill>
                <a:latin typeface="Arial" charset="0"/>
              </a:rPr>
              <a:t>, such that all edge weights are nonnegative</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990000"/>
                </a:solidFill>
                <a:latin typeface="Arial" charset="0"/>
              </a:rPr>
              <a:t>Output:</a:t>
            </a:r>
            <a:r>
              <a:rPr lang="en-US" dirty="0" smtClean="0">
                <a:solidFill>
                  <a:srgbClr val="444444"/>
                </a:solidFill>
                <a:latin typeface="Arial" charset="0"/>
              </a:rPr>
              <a:t> Lengths of shortest paths (or the shortest paths themselves) from a given source vertex</a:t>
            </a:r>
            <a:r>
              <a:rPr lang="en-US" i="1" dirty="0" smtClean="0">
                <a:solidFill>
                  <a:srgbClr val="444444"/>
                </a:solidFill>
                <a:latin typeface="Arial" charset="0"/>
              </a:rPr>
              <a:t> </a:t>
            </a:r>
            <a:r>
              <a:rPr lang="en-US" i="1" dirty="0" err="1" smtClean="0">
                <a:solidFill>
                  <a:srgbClr val="444444"/>
                </a:solidFill>
                <a:latin typeface="Arial" charset="0"/>
              </a:rPr>
              <a:t>v</a:t>
            </a:r>
            <a:r>
              <a:rPr lang="en-US" dirty="0" err="1" smtClean="0">
                <a:latin typeface="Constantia" pitchFamily="18" charset="0"/>
              </a:rPr>
              <a:t>∈</a:t>
            </a:r>
            <a:r>
              <a:rPr lang="en-US" dirty="0" err="1" smtClean="0">
                <a:solidFill>
                  <a:srgbClr val="444444"/>
                </a:solidFill>
                <a:latin typeface="Arial" charset="0"/>
              </a:rPr>
              <a:t>V</a:t>
            </a:r>
            <a:r>
              <a:rPr lang="en-US" dirty="0" smtClean="0">
                <a:solidFill>
                  <a:srgbClr val="444444"/>
                </a:solidFill>
                <a:latin typeface="Arial" charset="0"/>
              </a:rPr>
              <a:t>  to all other vertices</a:t>
            </a:r>
            <a:endParaRPr lang="en-US" dirty="0" smtClean="0"/>
          </a:p>
          <a:p>
            <a:pPr marL="0" indent="0">
              <a:lnSpc>
                <a:spcPct val="95000"/>
              </a:lnSpc>
              <a:spcBef>
                <a:spcPct val="0"/>
              </a:spcBef>
              <a:buNone/>
            </a:pPr>
            <a:endParaRPr lang="en-US" b="1" dirty="0" smtClean="0">
              <a:solidFill>
                <a:srgbClr val="444444"/>
              </a:solidFill>
              <a:latin typeface="Arial" charset="0"/>
            </a:endParaRPr>
          </a:p>
          <a:p>
            <a:pPr marL="0" indent="0">
              <a:lnSpc>
                <a:spcPct val="95000"/>
              </a:lnSpc>
              <a:spcBef>
                <a:spcPct val="0"/>
              </a:spcBef>
              <a:buNone/>
            </a:pPr>
            <a:endParaRPr lang="en-US" b="1" u="sng" dirty="0" smtClean="0">
              <a:solidFill>
                <a:srgbClr val="444444"/>
              </a:solidFill>
              <a:latin typeface="Arial"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b="1" dirty="0" err="1">
                <a:solidFill>
                  <a:srgbClr val="3B62AF"/>
                </a:solidFill>
                <a:latin typeface="Arial" charset="0"/>
              </a:rPr>
              <a:t>Dijkstra's</a:t>
            </a:r>
            <a:r>
              <a:rPr lang="en-US" sz="3900" b="1" dirty="0">
                <a:solidFill>
                  <a:srgbClr val="3B62AF"/>
                </a:solidFill>
                <a:latin typeface="Arial" charset="0"/>
              </a:rPr>
              <a:t> algorithm - </a:t>
            </a:r>
            <a:r>
              <a:rPr lang="en-US" sz="3900" b="1" dirty="0" err="1" smtClean="0">
                <a:solidFill>
                  <a:srgbClr val="3B62AF"/>
                </a:solidFill>
                <a:latin typeface="Arial" charset="0"/>
              </a:rPr>
              <a:t>Pseudocode</a:t>
            </a:r>
            <a:endParaRPr lang="en-US" sz="3900" b="1" dirty="0">
              <a:solidFill>
                <a:srgbClr val="3B62AF"/>
              </a:solidFill>
              <a:latin typeface="Arial" charset="0"/>
            </a:endParaRPr>
          </a:p>
        </p:txBody>
      </p:sp>
      <p:sp>
        <p:nvSpPr>
          <p:cNvPr id="13315" name="Text Box 4"/>
          <p:cNvSpPr txBox="1">
            <a:spLocks noChangeArrowheads="1"/>
          </p:cNvSpPr>
          <p:nvPr/>
        </p:nvSpPr>
        <p:spPr bwMode="auto">
          <a:xfrm>
            <a:off x="388620" y="1714500"/>
            <a:ext cx="8298180" cy="4327338"/>
          </a:xfrm>
          <a:prstGeom prst="rect">
            <a:avLst/>
          </a:prstGeom>
          <a:noFill/>
          <a:ln w="9525">
            <a:noFill/>
            <a:miter lim="800000"/>
            <a:headEnd/>
            <a:tailEnd/>
          </a:ln>
        </p:spPr>
        <p:txBody>
          <a:bodyPr lIns="0" tIns="0" rIns="0" bIns="0">
            <a:spAutoFit/>
          </a:bodyPr>
          <a:lstStyle/>
          <a:p>
            <a:pPr>
              <a:lnSpc>
                <a:spcPct val="95000"/>
              </a:lnSpc>
            </a:pPr>
            <a:r>
              <a:rPr lang="en-US" dirty="0">
                <a:solidFill>
                  <a:srgbClr val="674EA7"/>
                </a:solidFill>
                <a:latin typeface="Constantia" pitchFamily="18" charset="0"/>
              </a:rPr>
              <a:t>dist[s] ←0        			</a:t>
            </a:r>
            <a:r>
              <a:rPr lang="en-US" dirty="0">
                <a:solidFill>
                  <a:srgbClr val="C00000"/>
                </a:solidFill>
                <a:latin typeface="Constantia" pitchFamily="18" charset="0"/>
              </a:rPr>
              <a:t>(distance to source vertex is zero)</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for  all </a:t>
            </a:r>
            <a:r>
              <a:rPr lang="en-US" dirty="0">
                <a:solidFill>
                  <a:srgbClr val="674EA7"/>
                </a:solidFill>
                <a:latin typeface="Constantia" pitchFamily="18" charset="0"/>
              </a:rPr>
              <a:t>v ∈ V–{s}</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        do  </a:t>
            </a:r>
            <a:r>
              <a:rPr lang="en-US" dirty="0">
                <a:solidFill>
                  <a:srgbClr val="674EA7"/>
                </a:solidFill>
                <a:latin typeface="Constantia" pitchFamily="18" charset="0"/>
              </a:rPr>
              <a:t>dist[v] ←∞ 		</a:t>
            </a:r>
            <a:r>
              <a:rPr lang="en-US" dirty="0">
                <a:solidFill>
                  <a:srgbClr val="C00000"/>
                </a:solidFill>
                <a:latin typeface="Constantia" pitchFamily="18" charset="0"/>
              </a:rPr>
              <a:t>(set all other distances to infinity)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674EA7"/>
                </a:solidFill>
                <a:latin typeface="Constantia" pitchFamily="18" charset="0"/>
              </a:rPr>
              <a:t>S←∅ 				</a:t>
            </a:r>
            <a:r>
              <a:rPr lang="en-US" dirty="0">
                <a:solidFill>
                  <a:srgbClr val="C00000"/>
                </a:solidFill>
                <a:latin typeface="Constantia" pitchFamily="18" charset="0"/>
              </a:rPr>
              <a:t>(S, the set of visited vertices is initially empty)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674EA7"/>
                </a:solidFill>
                <a:latin typeface="Constantia" pitchFamily="18" charset="0"/>
              </a:rPr>
              <a:t>Q←V </a:t>
            </a:r>
            <a:r>
              <a:rPr lang="en-US" dirty="0">
                <a:solidFill>
                  <a:srgbClr val="C00000"/>
                </a:solidFill>
                <a:latin typeface="Constantia" pitchFamily="18" charset="0"/>
              </a:rPr>
              <a:t> 				(Q, the queue initially contains all vertices) </a:t>
            </a:r>
            <a:r>
              <a:rPr lang="en-US" dirty="0">
                <a:solidFill>
                  <a:srgbClr val="674EA7"/>
                </a:solidFill>
                <a:latin typeface="Constantia" pitchFamily="18" charset="0"/>
              </a:rPr>
              <a:t>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while </a:t>
            </a:r>
            <a:r>
              <a:rPr lang="en-US" dirty="0">
                <a:solidFill>
                  <a:srgbClr val="674EA7"/>
                </a:solidFill>
                <a:latin typeface="Constantia" pitchFamily="18" charset="0"/>
              </a:rPr>
              <a:t>Q ≠∅ 			</a:t>
            </a:r>
            <a:r>
              <a:rPr lang="en-US" dirty="0">
                <a:solidFill>
                  <a:srgbClr val="C00000"/>
                </a:solidFill>
                <a:latin typeface="Constantia" pitchFamily="18" charset="0"/>
              </a:rPr>
              <a:t>(while the queue is not empty)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do  </a:t>
            </a:r>
            <a:r>
              <a:rPr lang="en-US" dirty="0">
                <a:solidFill>
                  <a:srgbClr val="674EA7"/>
                </a:solidFill>
                <a:latin typeface="Constantia" pitchFamily="18" charset="0"/>
              </a:rPr>
              <a:t> u ← </a:t>
            </a:r>
            <a:r>
              <a:rPr lang="en-US" dirty="0" err="1">
                <a:solidFill>
                  <a:srgbClr val="444444"/>
                </a:solidFill>
                <a:latin typeface="Constantia" pitchFamily="18" charset="0"/>
              </a:rPr>
              <a:t>mindistance</a:t>
            </a:r>
            <a:r>
              <a:rPr lang="en-US" dirty="0">
                <a:solidFill>
                  <a:srgbClr val="674EA7"/>
                </a:solidFill>
                <a:latin typeface="Constantia" pitchFamily="18" charset="0"/>
              </a:rPr>
              <a:t>(</a:t>
            </a:r>
            <a:r>
              <a:rPr lang="en-US" dirty="0" err="1">
                <a:solidFill>
                  <a:srgbClr val="674EA7"/>
                </a:solidFill>
                <a:latin typeface="Constantia" pitchFamily="18" charset="0"/>
              </a:rPr>
              <a:t>Q,dist</a:t>
            </a:r>
            <a:r>
              <a:rPr lang="en-US" dirty="0">
                <a:solidFill>
                  <a:srgbClr val="674EA7"/>
                </a:solidFill>
                <a:latin typeface="Constantia" pitchFamily="18" charset="0"/>
              </a:rPr>
              <a:t>)	</a:t>
            </a:r>
            <a:r>
              <a:rPr lang="en-US" dirty="0">
                <a:solidFill>
                  <a:srgbClr val="C00000"/>
                </a:solidFill>
                <a:latin typeface="Constantia" pitchFamily="18" charset="0"/>
              </a:rPr>
              <a:t>(select the element of Q with the min. distance)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    </a:t>
            </a:r>
            <a:r>
              <a:rPr lang="en-US" dirty="0">
                <a:solidFill>
                  <a:srgbClr val="674EA7"/>
                </a:solidFill>
                <a:latin typeface="Constantia" pitchFamily="18" charset="0"/>
              </a:rPr>
              <a:t>  S←S∪{u} 			</a:t>
            </a:r>
            <a:r>
              <a:rPr lang="en-US" dirty="0">
                <a:solidFill>
                  <a:srgbClr val="C00000"/>
                </a:solidFill>
                <a:latin typeface="Constantia" pitchFamily="18" charset="0"/>
              </a:rPr>
              <a:t>(add u to list of visited vertices)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       for all </a:t>
            </a:r>
            <a:r>
              <a:rPr lang="en-US" dirty="0">
                <a:solidFill>
                  <a:srgbClr val="674EA7"/>
                </a:solidFill>
                <a:latin typeface="Constantia" pitchFamily="18" charset="0"/>
              </a:rPr>
              <a:t>v ∈ neighbors[u]		</a:t>
            </a:r>
            <a:r>
              <a:rPr lang="en-US" dirty="0">
                <a:solidFill>
                  <a:srgbClr val="C00000"/>
                </a:solidFill>
                <a:latin typeface="Constantia" pitchFamily="18" charset="0"/>
              </a:rPr>
              <a:t> </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              do  if   </a:t>
            </a:r>
            <a:r>
              <a:rPr lang="en-US" dirty="0">
                <a:solidFill>
                  <a:srgbClr val="674EA7"/>
                </a:solidFill>
                <a:latin typeface="Constantia" pitchFamily="18" charset="0"/>
              </a:rPr>
              <a:t>dist[v] &gt; dist[u] + w(u, v) 		</a:t>
            </a:r>
            <a:r>
              <a:rPr lang="en-US" dirty="0">
                <a:solidFill>
                  <a:srgbClr val="C00000"/>
                </a:solidFill>
                <a:latin typeface="Constantia" pitchFamily="18" charset="0"/>
              </a:rPr>
              <a:t>(if new shortest path found)</a:t>
            </a:r>
            <a:r>
              <a:rPr lang="en-US" dirty="0">
                <a:solidFill>
                  <a:srgbClr val="444444"/>
                </a:solidFill>
                <a:latin typeface="Constantia" pitchFamily="18" charset="0"/>
              </a:rPr>
              <a:t/>
            </a:r>
            <a:br>
              <a:rPr lang="en-US" dirty="0">
                <a:solidFill>
                  <a:srgbClr val="444444"/>
                </a:solidFill>
                <a:latin typeface="Constantia" pitchFamily="18" charset="0"/>
              </a:rPr>
            </a:br>
            <a:r>
              <a:rPr lang="en-US" dirty="0">
                <a:solidFill>
                  <a:srgbClr val="444444"/>
                </a:solidFill>
                <a:latin typeface="Constantia" pitchFamily="18" charset="0"/>
              </a:rPr>
              <a:t>                         then      </a:t>
            </a:r>
            <a:r>
              <a:rPr lang="en-US" dirty="0">
                <a:solidFill>
                  <a:srgbClr val="674EA7"/>
                </a:solidFill>
                <a:latin typeface="Constantia" pitchFamily="18" charset="0"/>
              </a:rPr>
              <a:t>d[v] ←d[u] + w(u, v)	</a:t>
            </a:r>
            <a:r>
              <a:rPr lang="en-US" dirty="0">
                <a:solidFill>
                  <a:srgbClr val="C00000"/>
                </a:solidFill>
                <a:latin typeface="Constantia" pitchFamily="18" charset="0"/>
              </a:rPr>
              <a:t>(set new value of shortest path)</a:t>
            </a:r>
          </a:p>
          <a:p>
            <a:pPr>
              <a:lnSpc>
                <a:spcPct val="95000"/>
              </a:lnSpc>
            </a:pPr>
            <a:r>
              <a:rPr lang="en-US" dirty="0">
                <a:solidFill>
                  <a:srgbClr val="444444"/>
                </a:solidFill>
                <a:latin typeface="Constantia" pitchFamily="18" charset="0"/>
              </a:rPr>
              <a:t>		</a:t>
            </a:r>
            <a:r>
              <a:rPr lang="en-US" dirty="0">
                <a:solidFill>
                  <a:srgbClr val="C00000"/>
                </a:solidFill>
                <a:latin typeface="Constantia" pitchFamily="18" charset="0"/>
              </a:rPr>
              <a:t>(if desired, add </a:t>
            </a:r>
            <a:r>
              <a:rPr lang="en-US" dirty="0" err="1">
                <a:solidFill>
                  <a:srgbClr val="C00000"/>
                </a:solidFill>
                <a:latin typeface="Constantia" pitchFamily="18" charset="0"/>
              </a:rPr>
              <a:t>traceback</a:t>
            </a:r>
            <a:r>
              <a:rPr lang="en-US" dirty="0">
                <a:solidFill>
                  <a:srgbClr val="C00000"/>
                </a:solidFill>
                <a:latin typeface="Constantia" pitchFamily="18" charset="0"/>
              </a:rPr>
              <a:t> code)</a:t>
            </a:r>
            <a:endParaRPr lang="en-US" dirty="0">
              <a:solidFill>
                <a:srgbClr val="444444"/>
              </a:solidFill>
              <a:latin typeface="Constantia" pitchFamily="18" charset="0"/>
            </a:endParaRPr>
          </a:p>
          <a:p>
            <a:pPr>
              <a:lnSpc>
                <a:spcPct val="95000"/>
              </a:lnSpc>
            </a:pPr>
            <a:r>
              <a:rPr lang="en-US" dirty="0">
                <a:solidFill>
                  <a:srgbClr val="444444"/>
                </a:solidFill>
                <a:latin typeface="Constantia" pitchFamily="18" charset="0"/>
              </a:rPr>
              <a:t>return </a:t>
            </a:r>
            <a:r>
              <a:rPr lang="en-US" dirty="0">
                <a:solidFill>
                  <a:srgbClr val="674EA7"/>
                </a:solidFill>
                <a:latin typeface="Constantia" pitchFamily="18" charset="0"/>
              </a:rPr>
              <a:t>dist</a:t>
            </a:r>
            <a:endParaRPr lang="en-US" dirty="0">
              <a:solidFill>
                <a:srgbClr val="C00000"/>
              </a:solidFill>
              <a:latin typeface="Constantia" pitchFamily="18" charset="0"/>
            </a:endParaRPr>
          </a:p>
          <a:p>
            <a:pPr>
              <a:lnSpc>
                <a:spcPct val="95000"/>
              </a:lnSpc>
            </a:pPr>
            <a:endParaRPr lang="en-US" dirty="0">
              <a:solidFill>
                <a:srgbClr val="674EA7"/>
              </a:solidFill>
              <a:latin typeface="Constantia"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4339" name="Picture 4"/>
          <p:cNvPicPr>
            <a:picLocks noChangeAspect="1" noChangeArrowheads="1"/>
          </p:cNvPicPr>
          <p:nvPr/>
        </p:nvPicPr>
        <p:blipFill>
          <a:blip r:embed="rId2" cstate="print"/>
          <a:srcRect/>
          <a:stretch>
            <a:fillRect/>
          </a:stretch>
        </p:blipFill>
        <p:spPr bwMode="auto">
          <a:xfrm>
            <a:off x="457200" y="1062990"/>
            <a:ext cx="8229600" cy="4697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5363" name="Picture 5"/>
          <p:cNvPicPr>
            <a:picLocks noChangeAspect="1" noChangeArrowheads="1"/>
          </p:cNvPicPr>
          <p:nvPr/>
        </p:nvPicPr>
        <p:blipFill>
          <a:blip r:embed="rId2" cstate="print"/>
          <a:srcRect/>
          <a:stretch>
            <a:fillRect/>
          </a:stretch>
        </p:blipFill>
        <p:spPr bwMode="auto">
          <a:xfrm>
            <a:off x="320040" y="754380"/>
            <a:ext cx="7912418" cy="40890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6387" name="Picture 5"/>
          <p:cNvPicPr>
            <a:picLocks noChangeAspect="1" noChangeArrowheads="1"/>
          </p:cNvPicPr>
          <p:nvPr/>
        </p:nvPicPr>
        <p:blipFill>
          <a:blip r:embed="rId2" cstate="print"/>
          <a:srcRect/>
          <a:stretch>
            <a:fillRect/>
          </a:stretch>
        </p:blipFill>
        <p:spPr bwMode="auto">
          <a:xfrm>
            <a:off x="251460" y="908685"/>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7411" name="Picture 5"/>
          <p:cNvPicPr>
            <a:picLocks noChangeAspect="1" noChangeArrowheads="1"/>
          </p:cNvPicPr>
          <p:nvPr/>
        </p:nvPicPr>
        <p:blipFill>
          <a:blip r:embed="rId2" cstate="print"/>
          <a:srcRect/>
          <a:stretch>
            <a:fillRect/>
          </a:stretch>
        </p:blipFill>
        <p:spPr bwMode="auto">
          <a:xfrm>
            <a:off x="251460" y="960120"/>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a:hlinkClick r:id="" action="ppaction://ole?verb=0"/>
          </p:cNvPr>
          <p:cNvGraphicFramePr>
            <a:graphicFrameLocks/>
          </p:cNvGraphicFramePr>
          <p:nvPr/>
        </p:nvGraphicFramePr>
        <p:xfrm>
          <a:off x="381000" y="457200"/>
          <a:ext cx="8610600" cy="1935162"/>
        </p:xfrm>
        <a:graphic>
          <a:graphicData uri="http://schemas.openxmlformats.org/presentationml/2006/ole">
            <mc:AlternateContent xmlns:mc="http://schemas.openxmlformats.org/markup-compatibility/2006">
              <mc:Choice xmlns:v="urn:schemas-microsoft-com:vml" Requires="v">
                <p:oleObj spid="_x0000_s3075" name="Equation" r:id="rId3" imgW="3924000" imgH="888840" progId="Equation.3">
                  <p:embed/>
                </p:oleObj>
              </mc:Choice>
              <mc:Fallback>
                <p:oleObj name="Equation" r:id="rId3" imgW="3924000" imgH="88884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7200"/>
                        <a:ext cx="8610600"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Oval 5"/>
          <p:cNvSpPr>
            <a:spLocks noChangeArrowheads="1"/>
          </p:cNvSpPr>
          <p:nvPr/>
        </p:nvSpPr>
        <p:spPr bwMode="auto">
          <a:xfrm>
            <a:off x="3587750" y="3587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78" name="Oval 6"/>
          <p:cNvSpPr>
            <a:spLocks noChangeArrowheads="1"/>
          </p:cNvSpPr>
          <p:nvPr/>
        </p:nvSpPr>
        <p:spPr bwMode="auto">
          <a:xfrm>
            <a:off x="3511550" y="5492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79" name="Oval 7"/>
          <p:cNvSpPr>
            <a:spLocks noChangeArrowheads="1"/>
          </p:cNvSpPr>
          <p:nvPr/>
        </p:nvSpPr>
        <p:spPr bwMode="auto">
          <a:xfrm>
            <a:off x="4578350" y="3816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80" name="Oval 8"/>
          <p:cNvSpPr>
            <a:spLocks noChangeArrowheads="1"/>
          </p:cNvSpPr>
          <p:nvPr/>
        </p:nvSpPr>
        <p:spPr bwMode="auto">
          <a:xfrm>
            <a:off x="4654550" y="5035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81" name="Oval 9"/>
          <p:cNvSpPr>
            <a:spLocks noChangeArrowheads="1"/>
          </p:cNvSpPr>
          <p:nvPr/>
        </p:nvSpPr>
        <p:spPr bwMode="auto">
          <a:xfrm>
            <a:off x="2749550" y="4425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082" name="Line 10"/>
          <p:cNvSpPr>
            <a:spLocks noChangeShapeType="1"/>
          </p:cNvSpPr>
          <p:nvPr/>
        </p:nvSpPr>
        <p:spPr bwMode="auto">
          <a:xfrm flipH="1">
            <a:off x="2965450" y="3740150"/>
            <a:ext cx="622300" cy="749300"/>
          </a:xfrm>
          <a:prstGeom prst="line">
            <a:avLst/>
          </a:prstGeom>
          <a:noFill/>
          <a:ln w="12700">
            <a:solidFill>
              <a:schemeClr val="tx1"/>
            </a:solidFill>
            <a:round/>
            <a:headEnd/>
            <a:tailEnd/>
          </a:ln>
        </p:spPr>
        <p:txBody>
          <a:bodyPr wrap="none" anchor="ctr"/>
          <a:lstStyle/>
          <a:p>
            <a:endParaRPr lang="en-US"/>
          </a:p>
        </p:txBody>
      </p:sp>
      <p:sp>
        <p:nvSpPr>
          <p:cNvPr id="3083" name="Line 11"/>
          <p:cNvSpPr>
            <a:spLocks noChangeShapeType="1"/>
          </p:cNvSpPr>
          <p:nvPr/>
        </p:nvSpPr>
        <p:spPr bwMode="auto">
          <a:xfrm flipV="1">
            <a:off x="2978150" y="4032250"/>
            <a:ext cx="1663700" cy="469900"/>
          </a:xfrm>
          <a:prstGeom prst="line">
            <a:avLst/>
          </a:prstGeom>
          <a:noFill/>
          <a:ln w="12700">
            <a:solidFill>
              <a:schemeClr val="tx1"/>
            </a:solidFill>
            <a:round/>
            <a:headEnd/>
            <a:tailEnd/>
          </a:ln>
        </p:spPr>
        <p:txBody>
          <a:bodyPr wrap="none" anchor="ctr"/>
          <a:lstStyle/>
          <a:p>
            <a:endParaRPr lang="en-US"/>
          </a:p>
        </p:txBody>
      </p:sp>
      <p:sp>
        <p:nvSpPr>
          <p:cNvPr id="3084" name="Line 12"/>
          <p:cNvSpPr>
            <a:spLocks noChangeShapeType="1"/>
          </p:cNvSpPr>
          <p:nvPr/>
        </p:nvSpPr>
        <p:spPr bwMode="auto">
          <a:xfrm>
            <a:off x="4654550" y="4044950"/>
            <a:ext cx="139700" cy="1054100"/>
          </a:xfrm>
          <a:prstGeom prst="line">
            <a:avLst/>
          </a:prstGeom>
          <a:noFill/>
          <a:ln w="12700">
            <a:solidFill>
              <a:schemeClr val="tx1"/>
            </a:solidFill>
            <a:round/>
            <a:headEnd/>
            <a:tailEnd/>
          </a:ln>
        </p:spPr>
        <p:txBody>
          <a:bodyPr wrap="none" anchor="ctr"/>
          <a:lstStyle/>
          <a:p>
            <a:endParaRPr lang="en-US"/>
          </a:p>
        </p:txBody>
      </p:sp>
      <p:sp>
        <p:nvSpPr>
          <p:cNvPr id="3085" name="Line 13"/>
          <p:cNvSpPr>
            <a:spLocks noChangeShapeType="1"/>
          </p:cNvSpPr>
          <p:nvPr/>
        </p:nvSpPr>
        <p:spPr bwMode="auto">
          <a:xfrm flipH="1">
            <a:off x="3575050" y="5111750"/>
            <a:ext cx="1231900" cy="444500"/>
          </a:xfrm>
          <a:prstGeom prst="line">
            <a:avLst/>
          </a:prstGeom>
          <a:noFill/>
          <a:ln w="12700">
            <a:solidFill>
              <a:schemeClr val="tx1"/>
            </a:solidFill>
            <a:round/>
            <a:headEnd/>
            <a:tailEnd/>
          </a:ln>
        </p:spPr>
        <p:txBody>
          <a:bodyPr wrap="none" anchor="ctr"/>
          <a:lstStyle/>
          <a:p>
            <a:endParaRPr lang="en-US"/>
          </a:p>
        </p:txBody>
      </p:sp>
      <p:sp>
        <p:nvSpPr>
          <p:cNvPr id="3086" name="Line 14"/>
          <p:cNvSpPr>
            <a:spLocks noChangeShapeType="1"/>
          </p:cNvSpPr>
          <p:nvPr/>
        </p:nvSpPr>
        <p:spPr bwMode="auto">
          <a:xfrm flipH="1" flipV="1">
            <a:off x="2965450" y="4565650"/>
            <a:ext cx="622300" cy="1003300"/>
          </a:xfrm>
          <a:prstGeom prst="line">
            <a:avLst/>
          </a:prstGeom>
          <a:noFill/>
          <a:ln w="12700">
            <a:solidFill>
              <a:schemeClr val="tx1"/>
            </a:solidFill>
            <a:round/>
            <a:headEnd/>
            <a:tailEnd/>
          </a:ln>
        </p:spPr>
        <p:txBody>
          <a:bodyPr wrap="none" anchor="ctr"/>
          <a:lstStyle/>
          <a:p>
            <a:endParaRPr lang="en-US"/>
          </a:p>
        </p:txBody>
      </p:sp>
      <p:sp>
        <p:nvSpPr>
          <p:cNvPr id="3087" name="Line 15"/>
          <p:cNvSpPr>
            <a:spLocks noChangeShapeType="1"/>
          </p:cNvSpPr>
          <p:nvPr/>
        </p:nvSpPr>
        <p:spPr bwMode="auto">
          <a:xfrm>
            <a:off x="3740150" y="3740150"/>
            <a:ext cx="977900" cy="1358900"/>
          </a:xfrm>
          <a:prstGeom prst="line">
            <a:avLst/>
          </a:prstGeom>
          <a:noFill/>
          <a:ln w="12700">
            <a:solidFill>
              <a:schemeClr val="tx1"/>
            </a:solidFill>
            <a:round/>
            <a:headEnd/>
            <a:tailEnd/>
          </a:ln>
        </p:spPr>
        <p:txBody>
          <a:bodyPr wrap="none" anchor="ctr"/>
          <a:lstStyle/>
          <a:p>
            <a:endParaRPr lang="en-US"/>
          </a:p>
        </p:txBody>
      </p:sp>
      <p:sp>
        <p:nvSpPr>
          <p:cNvPr id="3088" name="Freeform 16"/>
          <p:cNvSpPr>
            <a:spLocks/>
          </p:cNvSpPr>
          <p:nvPr/>
        </p:nvSpPr>
        <p:spPr bwMode="auto">
          <a:xfrm>
            <a:off x="2819400" y="4572000"/>
            <a:ext cx="763588" cy="1068388"/>
          </a:xfrm>
          <a:custGeom>
            <a:avLst/>
            <a:gdLst>
              <a:gd name="T0" fmla="*/ 0 w 481"/>
              <a:gd name="T1" fmla="*/ 0 h 673"/>
              <a:gd name="T2" fmla="*/ 15 w 481"/>
              <a:gd name="T3" fmla="*/ 66 h 673"/>
              <a:gd name="T4" fmla="*/ 15 w 481"/>
              <a:gd name="T5" fmla="*/ 110 h 673"/>
              <a:gd name="T6" fmla="*/ 15 w 481"/>
              <a:gd name="T7" fmla="*/ 154 h 673"/>
              <a:gd name="T8" fmla="*/ 15 w 481"/>
              <a:gd name="T9" fmla="*/ 198 h 673"/>
              <a:gd name="T10" fmla="*/ 15 w 481"/>
              <a:gd name="T11" fmla="*/ 242 h 673"/>
              <a:gd name="T12" fmla="*/ 29 w 481"/>
              <a:gd name="T13" fmla="*/ 286 h 673"/>
              <a:gd name="T14" fmla="*/ 73 w 481"/>
              <a:gd name="T15" fmla="*/ 315 h 673"/>
              <a:gd name="T16" fmla="*/ 88 w 481"/>
              <a:gd name="T17" fmla="*/ 359 h 673"/>
              <a:gd name="T18" fmla="*/ 117 w 481"/>
              <a:gd name="T19" fmla="*/ 403 h 673"/>
              <a:gd name="T20" fmla="*/ 161 w 481"/>
              <a:gd name="T21" fmla="*/ 447 h 673"/>
              <a:gd name="T22" fmla="*/ 205 w 481"/>
              <a:gd name="T23" fmla="*/ 491 h 673"/>
              <a:gd name="T24" fmla="*/ 249 w 481"/>
              <a:gd name="T25" fmla="*/ 534 h 673"/>
              <a:gd name="T26" fmla="*/ 293 w 481"/>
              <a:gd name="T27" fmla="*/ 578 h 673"/>
              <a:gd name="T28" fmla="*/ 337 w 481"/>
              <a:gd name="T29" fmla="*/ 608 h 673"/>
              <a:gd name="T30" fmla="*/ 380 w 481"/>
              <a:gd name="T31" fmla="*/ 652 h 673"/>
              <a:gd name="T32" fmla="*/ 424 w 481"/>
              <a:gd name="T33" fmla="*/ 652 h 673"/>
              <a:gd name="T34" fmla="*/ 468 w 481"/>
              <a:gd name="T35" fmla="*/ 666 h 673"/>
              <a:gd name="T36" fmla="*/ 480 w 481"/>
              <a:gd name="T37" fmla="*/ 672 h 6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
              <a:gd name="T58" fmla="*/ 0 h 673"/>
              <a:gd name="T59" fmla="*/ 481 w 481"/>
              <a:gd name="T60" fmla="*/ 673 h 6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 h="673">
                <a:moveTo>
                  <a:pt x="0" y="0"/>
                </a:moveTo>
                <a:lnTo>
                  <a:pt x="15" y="66"/>
                </a:lnTo>
                <a:lnTo>
                  <a:pt x="15" y="110"/>
                </a:lnTo>
                <a:lnTo>
                  <a:pt x="15" y="154"/>
                </a:lnTo>
                <a:lnTo>
                  <a:pt x="15" y="198"/>
                </a:lnTo>
                <a:lnTo>
                  <a:pt x="15" y="242"/>
                </a:lnTo>
                <a:lnTo>
                  <a:pt x="29" y="286"/>
                </a:lnTo>
                <a:lnTo>
                  <a:pt x="73" y="315"/>
                </a:lnTo>
                <a:lnTo>
                  <a:pt x="88" y="359"/>
                </a:lnTo>
                <a:lnTo>
                  <a:pt x="117" y="403"/>
                </a:lnTo>
                <a:lnTo>
                  <a:pt x="161" y="447"/>
                </a:lnTo>
                <a:lnTo>
                  <a:pt x="205" y="491"/>
                </a:lnTo>
                <a:lnTo>
                  <a:pt x="249" y="534"/>
                </a:lnTo>
                <a:lnTo>
                  <a:pt x="293" y="578"/>
                </a:lnTo>
                <a:lnTo>
                  <a:pt x="337" y="608"/>
                </a:lnTo>
                <a:lnTo>
                  <a:pt x="380" y="652"/>
                </a:lnTo>
                <a:lnTo>
                  <a:pt x="424" y="652"/>
                </a:lnTo>
                <a:lnTo>
                  <a:pt x="468" y="666"/>
                </a:lnTo>
                <a:lnTo>
                  <a:pt x="480" y="672"/>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090" name="Freeform 18"/>
          <p:cNvSpPr>
            <a:spLocks/>
          </p:cNvSpPr>
          <p:nvPr/>
        </p:nvSpPr>
        <p:spPr bwMode="auto">
          <a:xfrm>
            <a:off x="2971800" y="4481513"/>
            <a:ext cx="725488" cy="1069975"/>
          </a:xfrm>
          <a:custGeom>
            <a:avLst/>
            <a:gdLst>
              <a:gd name="T0" fmla="*/ 0 w 457"/>
              <a:gd name="T1" fmla="*/ 9 h 674"/>
              <a:gd name="T2" fmla="*/ 46 w 457"/>
              <a:gd name="T3" fmla="*/ 0 h 674"/>
              <a:gd name="T4" fmla="*/ 105 w 457"/>
              <a:gd name="T5" fmla="*/ 0 h 674"/>
              <a:gd name="T6" fmla="*/ 149 w 457"/>
              <a:gd name="T7" fmla="*/ 29 h 674"/>
              <a:gd name="T8" fmla="*/ 193 w 457"/>
              <a:gd name="T9" fmla="*/ 59 h 674"/>
              <a:gd name="T10" fmla="*/ 236 w 457"/>
              <a:gd name="T11" fmla="*/ 103 h 674"/>
              <a:gd name="T12" fmla="*/ 280 w 457"/>
              <a:gd name="T13" fmla="*/ 147 h 674"/>
              <a:gd name="T14" fmla="*/ 310 w 457"/>
              <a:gd name="T15" fmla="*/ 205 h 674"/>
              <a:gd name="T16" fmla="*/ 339 w 457"/>
              <a:gd name="T17" fmla="*/ 249 h 674"/>
              <a:gd name="T18" fmla="*/ 354 w 457"/>
              <a:gd name="T19" fmla="*/ 293 h 674"/>
              <a:gd name="T20" fmla="*/ 368 w 457"/>
              <a:gd name="T21" fmla="*/ 337 h 674"/>
              <a:gd name="T22" fmla="*/ 397 w 457"/>
              <a:gd name="T23" fmla="*/ 381 h 674"/>
              <a:gd name="T24" fmla="*/ 397 w 457"/>
              <a:gd name="T25" fmla="*/ 425 h 674"/>
              <a:gd name="T26" fmla="*/ 412 w 457"/>
              <a:gd name="T27" fmla="*/ 469 h 674"/>
              <a:gd name="T28" fmla="*/ 427 w 457"/>
              <a:gd name="T29" fmla="*/ 527 h 674"/>
              <a:gd name="T30" fmla="*/ 441 w 457"/>
              <a:gd name="T31" fmla="*/ 571 h 674"/>
              <a:gd name="T32" fmla="*/ 441 w 457"/>
              <a:gd name="T33" fmla="*/ 629 h 674"/>
              <a:gd name="T34" fmla="*/ 456 w 457"/>
              <a:gd name="T35" fmla="*/ 673 h 6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7"/>
              <a:gd name="T55" fmla="*/ 0 h 674"/>
              <a:gd name="T56" fmla="*/ 457 w 457"/>
              <a:gd name="T57" fmla="*/ 674 h 6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7" h="674">
                <a:moveTo>
                  <a:pt x="0" y="9"/>
                </a:moveTo>
                <a:lnTo>
                  <a:pt x="46" y="0"/>
                </a:lnTo>
                <a:lnTo>
                  <a:pt x="105" y="0"/>
                </a:lnTo>
                <a:lnTo>
                  <a:pt x="149" y="29"/>
                </a:lnTo>
                <a:lnTo>
                  <a:pt x="193" y="59"/>
                </a:lnTo>
                <a:lnTo>
                  <a:pt x="236" y="103"/>
                </a:lnTo>
                <a:lnTo>
                  <a:pt x="280" y="147"/>
                </a:lnTo>
                <a:lnTo>
                  <a:pt x="310" y="205"/>
                </a:lnTo>
                <a:lnTo>
                  <a:pt x="339" y="249"/>
                </a:lnTo>
                <a:lnTo>
                  <a:pt x="354" y="293"/>
                </a:lnTo>
                <a:lnTo>
                  <a:pt x="368" y="337"/>
                </a:lnTo>
                <a:lnTo>
                  <a:pt x="397" y="381"/>
                </a:lnTo>
                <a:lnTo>
                  <a:pt x="397" y="425"/>
                </a:lnTo>
                <a:lnTo>
                  <a:pt x="412" y="469"/>
                </a:lnTo>
                <a:lnTo>
                  <a:pt x="427" y="527"/>
                </a:lnTo>
                <a:lnTo>
                  <a:pt x="441" y="571"/>
                </a:lnTo>
                <a:lnTo>
                  <a:pt x="441" y="629"/>
                </a:lnTo>
                <a:lnTo>
                  <a:pt x="456" y="673"/>
                </a:lnTo>
              </a:path>
            </a:pathLst>
          </a:custGeom>
          <a:noFill/>
          <a:ln w="12700" cap="rnd" cmpd="sng">
            <a:solidFill>
              <a:schemeClr val="tx1"/>
            </a:solidFill>
            <a:prstDash val="solid"/>
            <a:round/>
            <a:headEnd type="none" w="med" len="med"/>
            <a:tailEnd type="none" w="med" len="med"/>
          </a:ln>
        </p:spPr>
        <p:txBody>
          <a:bodyPr/>
          <a:lstStyle/>
          <a:p>
            <a:endParaRPr lang="en-US"/>
          </a:p>
        </p:txBody>
      </p:sp>
      <p:sp>
        <p:nvSpPr>
          <p:cNvPr id="3091" name="Rectangle 19"/>
          <p:cNvSpPr>
            <a:spLocks noChangeArrowheads="1"/>
          </p:cNvSpPr>
          <p:nvPr/>
        </p:nvSpPr>
        <p:spPr bwMode="auto">
          <a:xfrm>
            <a:off x="4938713" y="4024313"/>
            <a:ext cx="3535362" cy="454025"/>
          </a:xfrm>
          <a:prstGeom prst="rect">
            <a:avLst/>
          </a:prstGeom>
          <a:noFill/>
          <a:ln w="12700">
            <a:noFill/>
            <a:miter lim="800000"/>
            <a:headEnd/>
            <a:tailEnd/>
          </a:ln>
        </p:spPr>
        <p:txBody>
          <a:bodyPr wrap="none" lIns="90488" tIns="44450" rIns="90488" bIns="44450">
            <a:spAutoFit/>
          </a:bodyPr>
          <a:lstStyle/>
          <a:p>
            <a:r>
              <a:rPr lang="en-US" altLang="zh-TW" dirty="0" err="1"/>
              <a:t>multigraph</a:t>
            </a:r>
            <a:r>
              <a:rPr lang="en-US" altLang="zh-TW" dirty="0"/>
              <a:t> of </a:t>
            </a:r>
            <a:r>
              <a:rPr lang="en-US" altLang="zh-TW" i="1" dirty="0"/>
              <a:t>multiplicity</a:t>
            </a:r>
            <a:r>
              <a:rPr lang="en-US" altLang="zh-TW" dirty="0"/>
              <a:t> 3</a:t>
            </a:r>
          </a:p>
        </p:txBody>
      </p:sp>
      <p:sp>
        <p:nvSpPr>
          <p:cNvPr id="3092" name="Rectangle 20"/>
          <p:cNvSpPr>
            <a:spLocks noChangeArrowheads="1"/>
          </p:cNvSpPr>
          <p:nvPr/>
        </p:nvSpPr>
        <p:spPr bwMode="auto">
          <a:xfrm>
            <a:off x="519113" y="4329113"/>
            <a:ext cx="1773237" cy="454025"/>
          </a:xfrm>
          <a:prstGeom prst="rect">
            <a:avLst/>
          </a:prstGeom>
          <a:noFill/>
          <a:ln w="12700">
            <a:noFill/>
            <a:miter lim="800000"/>
            <a:headEnd/>
            <a:tailEnd/>
          </a:ln>
        </p:spPr>
        <p:txBody>
          <a:bodyPr wrap="none" lIns="90488" tIns="44450" rIns="90488" bIns="44450">
            <a:spAutoFit/>
          </a:bodyPr>
          <a:lstStyle/>
          <a:p>
            <a:r>
              <a:rPr lang="en-US" altLang="zh-TW" b="1"/>
              <a:t>multigraphs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 to="" calcmode="lin" valueType="num">
                                      <p:cBhvr>
                                        <p:cTn id="7" dur="1" fill="hold"/>
                                        <p:tgtEl>
                                          <p:spTgt spid="307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079"/>
                                        </p:tgtEl>
                                        <p:attrNameLst>
                                          <p:attrName>style.visibility</p:attrName>
                                        </p:attrNameLst>
                                      </p:cBhvr>
                                      <p:to>
                                        <p:strVal val="visible"/>
                                      </p:to>
                                    </p:set>
                                    <p:anim to="" calcmode="lin" valueType="num">
                                      <p:cBhvr>
                                        <p:cTn id="10" dur="1" fill="hold"/>
                                        <p:tgtEl>
                                          <p:spTgt spid="3079"/>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080"/>
                                        </p:tgtEl>
                                        <p:attrNameLst>
                                          <p:attrName>style.visibility</p:attrName>
                                        </p:attrNameLst>
                                      </p:cBhvr>
                                      <p:to>
                                        <p:strVal val="visible"/>
                                      </p:to>
                                    </p:set>
                                    <p:anim to="" calcmode="lin" valueType="num">
                                      <p:cBhvr>
                                        <p:cTn id="13" dur="1" fill="hold"/>
                                        <p:tgtEl>
                                          <p:spTgt spid="3080"/>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3081"/>
                                        </p:tgtEl>
                                        <p:attrNameLst>
                                          <p:attrName>style.visibility</p:attrName>
                                        </p:attrNameLst>
                                      </p:cBhvr>
                                      <p:to>
                                        <p:strVal val="visible"/>
                                      </p:to>
                                    </p:set>
                                    <p:anim to="" calcmode="lin" valueType="num">
                                      <p:cBhvr>
                                        <p:cTn id="16" dur="1" fill="hold"/>
                                        <p:tgtEl>
                                          <p:spTgt spid="3081"/>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3082"/>
                                        </p:tgtEl>
                                        <p:attrNameLst>
                                          <p:attrName>style.visibility</p:attrName>
                                        </p:attrNameLst>
                                      </p:cBhvr>
                                      <p:to>
                                        <p:strVal val="visible"/>
                                      </p:to>
                                    </p:set>
                                    <p:anim to="" calcmode="lin" valueType="num">
                                      <p:cBhvr>
                                        <p:cTn id="19" dur="1" fill="hold"/>
                                        <p:tgtEl>
                                          <p:spTgt spid="3082"/>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083"/>
                                        </p:tgtEl>
                                        <p:attrNameLst>
                                          <p:attrName>style.visibility</p:attrName>
                                        </p:attrNameLst>
                                      </p:cBhvr>
                                      <p:to>
                                        <p:strVal val="visible"/>
                                      </p:to>
                                    </p:set>
                                    <p:anim to="" calcmode="lin" valueType="num">
                                      <p:cBhvr>
                                        <p:cTn id="22" dur="1" fill="hold"/>
                                        <p:tgtEl>
                                          <p:spTgt spid="3083"/>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084"/>
                                        </p:tgtEl>
                                        <p:attrNameLst>
                                          <p:attrName>style.visibility</p:attrName>
                                        </p:attrNameLst>
                                      </p:cBhvr>
                                      <p:to>
                                        <p:strVal val="visible"/>
                                      </p:to>
                                    </p:set>
                                    <p:anim to="" calcmode="lin" valueType="num">
                                      <p:cBhvr>
                                        <p:cTn id="25" dur="1" fill="hold"/>
                                        <p:tgtEl>
                                          <p:spTgt spid="3084"/>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3085"/>
                                        </p:tgtEl>
                                        <p:attrNameLst>
                                          <p:attrName>style.visibility</p:attrName>
                                        </p:attrNameLst>
                                      </p:cBhvr>
                                      <p:to>
                                        <p:strVal val="visible"/>
                                      </p:to>
                                    </p:set>
                                    <p:anim to="" calcmode="lin" valueType="num">
                                      <p:cBhvr>
                                        <p:cTn id="28" dur="1" fill="hold"/>
                                        <p:tgtEl>
                                          <p:spTgt spid="3085"/>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3087"/>
                                        </p:tgtEl>
                                        <p:attrNameLst>
                                          <p:attrName>style.visibility</p:attrName>
                                        </p:attrNameLst>
                                      </p:cBhvr>
                                      <p:to>
                                        <p:strVal val="visible"/>
                                      </p:to>
                                    </p:set>
                                    <p:anim to="" calcmode="lin" valueType="num">
                                      <p:cBhvr>
                                        <p:cTn id="31" dur="1" fill="hold"/>
                                        <p:tgtEl>
                                          <p:spTgt spid="3087"/>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3090"/>
                                        </p:tgtEl>
                                        <p:attrNameLst>
                                          <p:attrName>style.visibility</p:attrName>
                                        </p:attrNameLst>
                                      </p:cBhvr>
                                      <p:to>
                                        <p:strVal val="visible"/>
                                      </p:to>
                                    </p:set>
                                    <p:anim to="" calcmode="lin" valueType="num">
                                      <p:cBhvr>
                                        <p:cTn id="34" dur="1" fill="hold"/>
                                        <p:tgtEl>
                                          <p:spTgt spid="3090"/>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3092"/>
                                        </p:tgtEl>
                                        <p:attrNameLst>
                                          <p:attrName>style.visibility</p:attrName>
                                        </p:attrNameLst>
                                      </p:cBhvr>
                                      <p:to>
                                        <p:strVal val="visible"/>
                                      </p:to>
                                    </p:set>
                                    <p:anim to="" calcmode="lin" valueType="num">
                                      <p:cBhvr>
                                        <p:cTn id="37" dur="1" fill="hold"/>
                                        <p:tgtEl>
                                          <p:spTgt spid="3092"/>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091"/>
                                        </p:tgtEl>
                                        <p:attrNameLst>
                                          <p:attrName>style.visibility</p:attrName>
                                        </p:attrNameLst>
                                      </p:cBhvr>
                                      <p:to>
                                        <p:strVal val="visible"/>
                                      </p:to>
                                    </p:set>
                                    <p:anim to="" calcmode="lin" valueType="num">
                                      <p:cBhvr>
                                        <p:cTn id="42" dur="1" fill="hold"/>
                                        <p:tgtEl>
                                          <p:spTgt spid="309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79" grpId="0" animBg="1"/>
      <p:bldP spid="3080" grpId="0" animBg="1"/>
      <p:bldP spid="3081" grpId="0" animBg="1"/>
      <p:bldP spid="3082" grpId="0" animBg="1"/>
      <p:bldP spid="3083" grpId="0" animBg="1"/>
      <p:bldP spid="3084" grpId="0" animBg="1"/>
      <p:bldP spid="3085" grpId="0" animBg="1"/>
      <p:bldP spid="3087" grpId="0" animBg="1"/>
      <p:bldP spid="3090" grpId="0" animBg="1"/>
      <p:bldP spid="3091" grpId="0"/>
      <p:bldP spid="309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8435" name="Picture 5"/>
          <p:cNvPicPr>
            <a:picLocks noChangeAspect="1" noChangeArrowheads="1"/>
          </p:cNvPicPr>
          <p:nvPr/>
        </p:nvPicPr>
        <p:blipFill>
          <a:blip r:embed="rId2" cstate="print"/>
          <a:srcRect/>
          <a:stretch>
            <a:fillRect/>
          </a:stretch>
        </p:blipFill>
        <p:spPr bwMode="auto">
          <a:xfrm>
            <a:off x="371475" y="908685"/>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19459" name="Picture 5"/>
          <p:cNvPicPr>
            <a:picLocks noChangeAspect="1" noChangeArrowheads="1"/>
          </p:cNvPicPr>
          <p:nvPr/>
        </p:nvPicPr>
        <p:blipFill>
          <a:blip r:embed="rId2" cstate="print"/>
          <a:srcRect/>
          <a:stretch>
            <a:fillRect/>
          </a:stretch>
        </p:blipFill>
        <p:spPr bwMode="auto">
          <a:xfrm>
            <a:off x="371475" y="908685"/>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20483" name="Picture 5"/>
          <p:cNvPicPr>
            <a:picLocks noChangeAspect="1" noChangeArrowheads="1"/>
          </p:cNvPicPr>
          <p:nvPr/>
        </p:nvPicPr>
        <p:blipFill>
          <a:blip r:embed="rId2" cstate="print"/>
          <a:srcRect/>
          <a:stretch>
            <a:fillRect/>
          </a:stretch>
        </p:blipFill>
        <p:spPr bwMode="auto">
          <a:xfrm>
            <a:off x="448628" y="1071563"/>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21507" name="Picture 5"/>
          <p:cNvPicPr>
            <a:picLocks noChangeAspect="1" noChangeArrowheads="1"/>
          </p:cNvPicPr>
          <p:nvPr/>
        </p:nvPicPr>
        <p:blipFill>
          <a:blip r:embed="rId2" cstate="print"/>
          <a:srcRect/>
          <a:stretch>
            <a:fillRect/>
          </a:stretch>
        </p:blipFill>
        <p:spPr bwMode="auto">
          <a:xfrm>
            <a:off x="302895" y="1071563"/>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22531" name="Picture 5"/>
          <p:cNvPicPr>
            <a:picLocks noChangeAspect="1" noChangeArrowheads="1"/>
          </p:cNvPicPr>
          <p:nvPr/>
        </p:nvPicPr>
        <p:blipFill>
          <a:blip r:embed="rId2" cstate="print"/>
          <a:srcRect/>
          <a:stretch>
            <a:fillRect/>
          </a:stretch>
        </p:blipFill>
        <p:spPr bwMode="auto">
          <a:xfrm>
            <a:off x="448628" y="1071563"/>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a:t>
            </a:r>
            <a:r>
              <a:rPr lang="en-US" sz="3900" dirty="0">
                <a:solidFill>
                  <a:srgbClr val="3B62AF"/>
                </a:solidFill>
                <a:latin typeface="Arial" charset="0"/>
              </a:rPr>
              <a:t> Animated Example</a:t>
            </a:r>
          </a:p>
        </p:txBody>
      </p:sp>
      <p:pic>
        <p:nvPicPr>
          <p:cNvPr id="23555" name="Picture 5"/>
          <p:cNvPicPr>
            <a:picLocks noChangeAspect="1" noChangeArrowheads="1"/>
          </p:cNvPicPr>
          <p:nvPr/>
        </p:nvPicPr>
        <p:blipFill>
          <a:blip r:embed="rId2" cstate="print"/>
          <a:srcRect/>
          <a:stretch>
            <a:fillRect/>
          </a:stretch>
        </p:blipFill>
        <p:spPr bwMode="auto">
          <a:xfrm>
            <a:off x="448628" y="1071563"/>
            <a:ext cx="824674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a:solidFill>
                  <a:srgbClr val="3B62AF"/>
                </a:solidFill>
                <a:latin typeface="Arial" charset="0"/>
              </a:rPr>
              <a:t>Implementations and Running Times    </a:t>
            </a:r>
          </a:p>
        </p:txBody>
      </p:sp>
      <p:sp>
        <p:nvSpPr>
          <p:cNvPr id="24579" name="Rectangle 2"/>
          <p:cNvSpPr>
            <a:spLocks noGrp="1" noChangeArrowheads="1"/>
          </p:cNvSpPr>
          <p:nvPr>
            <p:ph sz="quarter" idx="1"/>
          </p:nvPr>
        </p:nvSpPr>
        <p:spPr>
          <a:xfrm>
            <a:off x="250032" y="1291590"/>
            <a:ext cx="8299608" cy="4940618"/>
          </a:xfrm>
        </p:spPr>
        <p:txBody>
          <a:bodyPr lIns="0" tIns="0" rIns="0" bIns="0">
            <a:normAutofit fontScale="92500" lnSpcReduction="20000"/>
          </a:bodyPr>
          <a:lstStyle/>
          <a:p>
            <a:pPr marL="0" indent="0">
              <a:lnSpc>
                <a:spcPct val="95000"/>
              </a:lnSpc>
              <a:spcBef>
                <a:spcPct val="0"/>
              </a:spcBef>
              <a:buNone/>
            </a:pPr>
            <a:r>
              <a:rPr lang="en-US" dirty="0" smtClean="0">
                <a:solidFill>
                  <a:srgbClr val="444444"/>
                </a:solidFill>
                <a:latin typeface="Arial" charset="0"/>
              </a:rPr>
              <a:t>The simplest implementation is to store vertices in an array or linked list. This will produce a running time of </a:t>
            </a:r>
            <a:endParaRPr lang="en-US" dirty="0" smtClean="0"/>
          </a:p>
          <a:p>
            <a:pPr marL="0" indent="0">
              <a:lnSpc>
                <a:spcPct val="95000"/>
              </a:lnSpc>
              <a:spcBef>
                <a:spcPct val="0"/>
              </a:spcBef>
              <a:buNone/>
            </a:pPr>
            <a:r>
              <a:rPr lang="en-US" dirty="0" smtClean="0">
                <a:solidFill>
                  <a:srgbClr val="444444"/>
                </a:solidFill>
                <a:latin typeface="Arial" charset="0"/>
              </a:rPr>
              <a:t> </a:t>
            </a:r>
            <a:endParaRPr lang="en-US" dirty="0" smtClean="0"/>
          </a:p>
          <a:p>
            <a:pPr marL="0" indent="0">
              <a:lnSpc>
                <a:spcPct val="95000"/>
              </a:lnSpc>
              <a:spcBef>
                <a:spcPct val="0"/>
              </a:spcBef>
              <a:buNone/>
            </a:pPr>
            <a:r>
              <a:rPr lang="en-US" dirty="0" smtClean="0">
                <a:solidFill>
                  <a:srgbClr val="444444"/>
                </a:solidFill>
                <a:latin typeface="Arial" charset="0"/>
              </a:rPr>
              <a:t>O(|V|^2 + |E|)</a:t>
            </a:r>
            <a:endParaRPr lang="en-US" dirty="0" smtClean="0"/>
          </a:p>
          <a:p>
            <a:pPr marL="0" indent="0">
              <a:lnSpc>
                <a:spcPct val="95000"/>
              </a:lnSpc>
              <a:spcBef>
                <a:spcPct val="0"/>
              </a:spcBef>
              <a:buNone/>
            </a:pPr>
            <a:endParaRPr lang="en-US" dirty="0" smtClean="0">
              <a:solidFill>
                <a:srgbClr val="444444"/>
              </a:solidFill>
              <a:latin typeface="Arial" charset="0"/>
            </a:endParaRPr>
          </a:p>
          <a:p>
            <a:pPr marL="0" indent="0">
              <a:lnSpc>
                <a:spcPct val="95000"/>
              </a:lnSpc>
              <a:spcBef>
                <a:spcPct val="0"/>
              </a:spcBef>
              <a:buNone/>
            </a:pPr>
            <a:r>
              <a:rPr lang="en-US" dirty="0" smtClean="0">
                <a:solidFill>
                  <a:srgbClr val="444444"/>
                </a:solidFill>
                <a:latin typeface="Arial" charset="0"/>
              </a:rPr>
              <a:t>For sparse graphs, or graphs with very few edges and many nodes, it can be implemented more efficiently storing the graph in an adjacency list using a binary heap or priority queue. This will produce a running time of</a:t>
            </a:r>
            <a:endParaRPr lang="en-US" dirty="0" smtClean="0"/>
          </a:p>
          <a:p>
            <a:pPr marL="0" indent="0">
              <a:lnSpc>
                <a:spcPct val="95000"/>
              </a:lnSpc>
              <a:spcBef>
                <a:spcPct val="0"/>
              </a:spcBef>
              <a:buNone/>
            </a:pPr>
            <a:endParaRPr lang="en-US" dirty="0" smtClean="0">
              <a:solidFill>
                <a:srgbClr val="444444"/>
              </a:solidFill>
              <a:latin typeface="Arial" charset="0"/>
            </a:endParaRPr>
          </a:p>
          <a:p>
            <a:pPr marL="0" indent="0">
              <a:lnSpc>
                <a:spcPct val="95000"/>
              </a:lnSpc>
              <a:spcBef>
                <a:spcPct val="0"/>
              </a:spcBef>
              <a:buNone/>
            </a:pPr>
            <a:r>
              <a:rPr lang="en-US" i="1" dirty="0" smtClean="0">
                <a:solidFill>
                  <a:srgbClr val="444444"/>
                </a:solidFill>
                <a:latin typeface="Arial" charset="0"/>
              </a:rPr>
              <a:t>O</a:t>
            </a:r>
            <a:r>
              <a:rPr lang="en-US" dirty="0" smtClean="0">
                <a:solidFill>
                  <a:srgbClr val="444444"/>
                </a:solidFill>
                <a:latin typeface="Arial" charset="0"/>
              </a:rPr>
              <a:t>((|</a:t>
            </a:r>
            <a:r>
              <a:rPr lang="en-US" i="1" dirty="0" smtClean="0">
                <a:solidFill>
                  <a:srgbClr val="444444"/>
                </a:solidFill>
                <a:latin typeface="Arial" charset="0"/>
              </a:rPr>
              <a:t>E</a:t>
            </a:r>
            <a:r>
              <a:rPr lang="en-US" dirty="0" smtClean="0">
                <a:solidFill>
                  <a:srgbClr val="444444"/>
                </a:solidFill>
                <a:latin typeface="Arial" charset="0"/>
              </a:rPr>
              <a:t>|+|</a:t>
            </a:r>
            <a:r>
              <a:rPr lang="en-US" i="1" dirty="0" smtClean="0">
                <a:solidFill>
                  <a:srgbClr val="444444"/>
                </a:solidFill>
                <a:latin typeface="Arial" charset="0"/>
              </a:rPr>
              <a:t>V</a:t>
            </a:r>
            <a:r>
              <a:rPr lang="en-US" dirty="0" smtClean="0">
                <a:solidFill>
                  <a:srgbClr val="444444"/>
                </a:solidFill>
                <a:latin typeface="Arial" charset="0"/>
              </a:rPr>
              <a:t>|) log |</a:t>
            </a:r>
            <a:r>
              <a:rPr lang="en-US" i="1" dirty="0" smtClean="0">
                <a:solidFill>
                  <a:srgbClr val="444444"/>
                </a:solidFill>
                <a:latin typeface="Arial" charset="0"/>
              </a:rPr>
              <a:t>V</a:t>
            </a:r>
            <a:r>
              <a:rPr lang="en-US" dirty="0" smtClean="0">
                <a:solidFill>
                  <a:srgbClr val="444444"/>
                </a:solidFill>
                <a:latin typeface="Arial" charset="0"/>
              </a:rPr>
              <a: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err="1">
                <a:solidFill>
                  <a:srgbClr val="3B62AF"/>
                </a:solidFill>
                <a:latin typeface="Arial" charset="0"/>
              </a:rPr>
              <a:t>Dijkstra's</a:t>
            </a:r>
            <a:r>
              <a:rPr lang="en-US" sz="3900" dirty="0">
                <a:solidFill>
                  <a:srgbClr val="3B62AF"/>
                </a:solidFill>
                <a:latin typeface="Arial" charset="0"/>
              </a:rPr>
              <a:t> Algorithm - Why It Works</a:t>
            </a:r>
          </a:p>
        </p:txBody>
      </p:sp>
      <p:sp>
        <p:nvSpPr>
          <p:cNvPr id="25603" name="Rectangle 2"/>
          <p:cNvSpPr>
            <a:spLocks noGrp="1" noChangeArrowheads="1"/>
          </p:cNvSpPr>
          <p:nvPr>
            <p:ph sz="quarter" idx="1"/>
          </p:nvPr>
        </p:nvSpPr>
        <p:spPr>
          <a:xfrm>
            <a:off x="200025" y="1725930"/>
            <a:ext cx="8486775" cy="3348990"/>
          </a:xfrm>
        </p:spPr>
        <p:txBody>
          <a:bodyPr lIns="0" tIns="0" rIns="0" bIns="0">
            <a:normAutofit fontScale="85000" lnSpcReduction="20000"/>
          </a:bodyPr>
          <a:lstStyle/>
          <a:p>
            <a:pPr marL="0" indent="0">
              <a:lnSpc>
                <a:spcPct val="95000"/>
              </a:lnSpc>
              <a:spcBef>
                <a:spcPct val="0"/>
              </a:spcBef>
            </a:pPr>
            <a:r>
              <a:rPr lang="en-US" dirty="0" smtClean="0">
                <a:solidFill>
                  <a:srgbClr val="444444"/>
                </a:solidFill>
                <a:latin typeface="Arial" charset="0"/>
              </a:rPr>
              <a:t> As with all greedy algorithms, we need to make sure that it is a correct algorithm (e.g., it </a:t>
            </a:r>
            <a:r>
              <a:rPr lang="en-US" i="1" dirty="0" smtClean="0">
                <a:solidFill>
                  <a:srgbClr val="444444"/>
                </a:solidFill>
                <a:latin typeface="Arial" charset="0"/>
              </a:rPr>
              <a:t>always </a:t>
            </a:r>
            <a:r>
              <a:rPr lang="en-US" dirty="0" smtClean="0">
                <a:solidFill>
                  <a:srgbClr val="444444"/>
                </a:solidFill>
                <a:latin typeface="Arial" charset="0"/>
              </a:rPr>
              <a:t>returns the right solution if it is given correct input).</a:t>
            </a:r>
          </a:p>
          <a:p>
            <a:pPr marL="0" indent="0">
              <a:lnSpc>
                <a:spcPct val="95000"/>
              </a:lnSpc>
              <a:spcBef>
                <a:spcPct val="0"/>
              </a:spcBef>
            </a:pPr>
            <a:endParaRPr lang="en-US" dirty="0" smtClean="0">
              <a:solidFill>
                <a:srgbClr val="444444"/>
              </a:solidFill>
              <a:latin typeface="Arial" charset="0"/>
            </a:endParaRPr>
          </a:p>
          <a:p>
            <a:pPr marL="0" indent="0">
              <a:lnSpc>
                <a:spcPct val="95000"/>
              </a:lnSpc>
              <a:spcBef>
                <a:spcPct val="0"/>
              </a:spcBef>
            </a:pPr>
            <a:r>
              <a:rPr lang="en-US" dirty="0" smtClean="0">
                <a:solidFill>
                  <a:srgbClr val="444444"/>
                </a:solidFill>
                <a:latin typeface="Arial" charset="0"/>
              </a:rPr>
              <a:t> A formal proof would take longer than this presentation, but we can understand how the argument works intuitively. </a:t>
            </a:r>
          </a:p>
          <a:p>
            <a:pPr marL="0" indent="0">
              <a:lnSpc>
                <a:spcPct val="95000"/>
              </a:lnSpc>
              <a:spcBef>
                <a:spcPct val="0"/>
              </a:spcBef>
            </a:pPr>
            <a:endParaRPr lang="en-US" dirty="0" smtClean="0">
              <a:solidFill>
                <a:srgbClr val="444444"/>
              </a:solidFill>
              <a:latin typeface="Arial" charset="0"/>
            </a:endParaRPr>
          </a:p>
          <a:p>
            <a:pPr marL="0" indent="0">
              <a:lnSpc>
                <a:spcPct val="95000"/>
              </a:lnSpc>
              <a:spcBef>
                <a:spcPct val="0"/>
              </a:spcBef>
            </a:pPr>
            <a:r>
              <a:rPr lang="en-US" dirty="0" smtClean="0">
                <a:solidFill>
                  <a:srgbClr val="444444"/>
                </a:solidFill>
                <a:latin typeface="Arial" charset="0"/>
              </a:rPr>
              <a:t> If you can’t sleep unless you see a proof, see the second reference or ask us where you can find it.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61574"/>
            <a:ext cx="7468077" cy="5284946"/>
          </a:xfrm>
        </p:spPr>
        <p:txBody>
          <a:bodyPr>
            <a:normAutofit fontScale="77500" lnSpcReduction="20000"/>
          </a:bodyPr>
          <a:lstStyle/>
          <a:p>
            <a:pPr marL="274317" indent="-274317">
              <a:spcBef>
                <a:spcPts val="600"/>
              </a:spcBef>
              <a:buFont typeface="Wingdings"/>
              <a:buChar char=""/>
              <a:defRPr/>
            </a:pPr>
            <a:r>
              <a:rPr lang="en-US" dirty="0" smtClean="0"/>
              <a:t>To understand how it works, we’ll go over the previous example again. However, we need two mathematical results first:</a:t>
            </a:r>
          </a:p>
          <a:p>
            <a:pPr marL="274317" indent="-274317">
              <a:spcBef>
                <a:spcPts val="600"/>
              </a:spcBef>
              <a:buFont typeface="Wingdings"/>
              <a:buChar char=""/>
              <a:defRPr/>
            </a:pPr>
            <a:endParaRPr lang="en-US" dirty="0" smtClean="0"/>
          </a:p>
          <a:p>
            <a:pPr marL="274317" indent="-274317">
              <a:spcBef>
                <a:spcPts val="600"/>
              </a:spcBef>
              <a:buFont typeface="Wingdings"/>
              <a:buChar char=""/>
              <a:defRPr/>
            </a:pPr>
            <a:r>
              <a:rPr lang="en-US" b="1" dirty="0" smtClean="0"/>
              <a:t>Lemma 1</a:t>
            </a:r>
            <a:r>
              <a:rPr lang="en-US" dirty="0" smtClean="0"/>
              <a:t>: Triangle inequality</a:t>
            </a:r>
            <a:br>
              <a:rPr lang="en-US" dirty="0" smtClean="0"/>
            </a:br>
            <a:r>
              <a:rPr lang="en-US" dirty="0" smtClean="0"/>
              <a:t>If </a:t>
            </a:r>
            <a:r>
              <a:rPr lang="el-GR" dirty="0" smtClean="0">
                <a:latin typeface="Calibri"/>
              </a:rPr>
              <a:t>δ</a:t>
            </a:r>
            <a:r>
              <a:rPr lang="es-MX" dirty="0" smtClean="0">
                <a:latin typeface="Calibri"/>
              </a:rPr>
              <a:t>(</a:t>
            </a:r>
            <a:r>
              <a:rPr lang="es-MX" dirty="0" err="1" smtClean="0">
                <a:latin typeface="Calibri"/>
              </a:rPr>
              <a:t>u,v</a:t>
            </a:r>
            <a:r>
              <a:rPr lang="es-MX" dirty="0" smtClean="0">
                <a:latin typeface="Calibri"/>
              </a:rPr>
              <a:t>) </a:t>
            </a:r>
            <a:r>
              <a:rPr lang="es-MX" dirty="0" err="1" smtClean="0">
                <a:latin typeface="Calibri"/>
              </a:rPr>
              <a:t>is</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shortest</a:t>
            </a:r>
            <a:r>
              <a:rPr lang="es-MX" dirty="0" smtClean="0">
                <a:latin typeface="Calibri"/>
              </a:rPr>
              <a:t> </a:t>
            </a:r>
            <a:r>
              <a:rPr lang="es-MX" dirty="0" err="1" smtClean="0">
                <a:latin typeface="Calibri"/>
              </a:rPr>
              <a:t>path</a:t>
            </a:r>
            <a:r>
              <a:rPr lang="es-MX" dirty="0" smtClean="0">
                <a:latin typeface="Calibri"/>
              </a:rPr>
              <a:t> </a:t>
            </a:r>
            <a:r>
              <a:rPr lang="es-MX" dirty="0" err="1" smtClean="0">
                <a:latin typeface="Calibri"/>
              </a:rPr>
              <a:t>length</a:t>
            </a:r>
            <a:r>
              <a:rPr lang="es-MX" dirty="0" smtClean="0">
                <a:latin typeface="Calibri"/>
              </a:rPr>
              <a:t> </a:t>
            </a:r>
            <a:r>
              <a:rPr lang="es-MX" dirty="0" err="1" smtClean="0">
                <a:latin typeface="Calibri"/>
              </a:rPr>
              <a:t>between</a:t>
            </a:r>
            <a:r>
              <a:rPr lang="es-MX" dirty="0" smtClean="0">
                <a:latin typeface="Calibri"/>
              </a:rPr>
              <a:t> u and v,</a:t>
            </a:r>
            <a:br>
              <a:rPr lang="es-MX" dirty="0" smtClean="0">
                <a:latin typeface="Calibri"/>
              </a:rPr>
            </a:br>
            <a:r>
              <a:rPr lang="el-GR" dirty="0" smtClean="0">
                <a:latin typeface="Calibri"/>
              </a:rPr>
              <a:t> δ</a:t>
            </a:r>
            <a:r>
              <a:rPr lang="es-MX" dirty="0" smtClean="0">
                <a:latin typeface="Calibri"/>
              </a:rPr>
              <a:t>(</a:t>
            </a:r>
            <a:r>
              <a:rPr lang="es-MX" dirty="0" err="1" smtClean="0">
                <a:latin typeface="Calibri"/>
              </a:rPr>
              <a:t>u,v</a:t>
            </a:r>
            <a:r>
              <a:rPr lang="es-MX" dirty="0" smtClean="0">
                <a:latin typeface="Calibri"/>
              </a:rPr>
              <a:t>) ≤ </a:t>
            </a:r>
            <a:r>
              <a:rPr lang="el-GR" dirty="0" smtClean="0">
                <a:latin typeface="Calibri"/>
              </a:rPr>
              <a:t>δ</a:t>
            </a:r>
            <a:r>
              <a:rPr lang="es-MX" dirty="0" smtClean="0">
                <a:latin typeface="Calibri"/>
              </a:rPr>
              <a:t>(</a:t>
            </a:r>
            <a:r>
              <a:rPr lang="es-MX" dirty="0" err="1" smtClean="0">
                <a:latin typeface="Calibri"/>
              </a:rPr>
              <a:t>u,x</a:t>
            </a:r>
            <a:r>
              <a:rPr lang="es-MX" dirty="0" smtClean="0">
                <a:latin typeface="Calibri"/>
              </a:rPr>
              <a:t>) + </a:t>
            </a:r>
            <a:r>
              <a:rPr lang="el-GR" dirty="0" smtClean="0">
                <a:latin typeface="Calibri"/>
              </a:rPr>
              <a:t>δ</a:t>
            </a:r>
            <a:r>
              <a:rPr lang="es-MX" dirty="0" smtClean="0">
                <a:latin typeface="Calibri"/>
              </a:rPr>
              <a:t>(</a:t>
            </a:r>
            <a:r>
              <a:rPr lang="es-MX" dirty="0" err="1" smtClean="0">
                <a:latin typeface="Calibri"/>
              </a:rPr>
              <a:t>x,v</a:t>
            </a:r>
            <a:r>
              <a:rPr lang="es-MX" dirty="0" smtClean="0">
                <a:latin typeface="Calibri"/>
              </a:rPr>
              <a:t>) </a:t>
            </a:r>
          </a:p>
          <a:p>
            <a:pPr marL="274317" indent="-274317">
              <a:spcBef>
                <a:spcPts val="600"/>
              </a:spcBef>
              <a:buFont typeface="Wingdings"/>
              <a:buChar char=""/>
              <a:defRPr/>
            </a:pPr>
            <a:r>
              <a:rPr lang="en-US" b="1" dirty="0" smtClean="0"/>
              <a:t>Lemma 2</a:t>
            </a:r>
            <a:r>
              <a:rPr lang="en-US" dirty="0" smtClean="0"/>
              <a:t>: </a:t>
            </a:r>
            <a:br>
              <a:rPr lang="en-US" dirty="0" smtClean="0"/>
            </a:br>
            <a:r>
              <a:rPr lang="es-MX" dirty="0" err="1" smtClean="0"/>
              <a:t>The</a:t>
            </a:r>
            <a:r>
              <a:rPr lang="es-MX" dirty="0" smtClean="0"/>
              <a:t> </a:t>
            </a:r>
            <a:r>
              <a:rPr lang="es-MX" dirty="0" err="1" smtClean="0"/>
              <a:t>subpath</a:t>
            </a:r>
            <a:r>
              <a:rPr lang="es-MX" dirty="0" smtClean="0"/>
              <a:t> of </a:t>
            </a:r>
            <a:r>
              <a:rPr lang="es-MX" dirty="0" err="1" smtClean="0"/>
              <a:t>any</a:t>
            </a:r>
            <a:r>
              <a:rPr lang="es-MX" dirty="0" smtClean="0"/>
              <a:t> </a:t>
            </a:r>
            <a:r>
              <a:rPr lang="es-MX" dirty="0" err="1" smtClean="0"/>
              <a:t>shortest</a:t>
            </a:r>
            <a:r>
              <a:rPr lang="es-MX" dirty="0" smtClean="0"/>
              <a:t> </a:t>
            </a:r>
            <a:r>
              <a:rPr lang="es-MX" dirty="0" err="1" smtClean="0"/>
              <a:t>path</a:t>
            </a:r>
            <a:r>
              <a:rPr lang="es-MX" dirty="0" smtClean="0"/>
              <a:t> </a:t>
            </a:r>
            <a:r>
              <a:rPr lang="es-MX" dirty="0" err="1" smtClean="0"/>
              <a:t>is</a:t>
            </a:r>
            <a:r>
              <a:rPr lang="es-MX" dirty="0" smtClean="0"/>
              <a:t> </a:t>
            </a:r>
            <a:r>
              <a:rPr lang="es-MX" dirty="0" err="1" smtClean="0"/>
              <a:t>itself</a:t>
            </a:r>
            <a:r>
              <a:rPr lang="es-MX" dirty="0" smtClean="0"/>
              <a:t> a </a:t>
            </a:r>
            <a:r>
              <a:rPr lang="es-MX" dirty="0" err="1" smtClean="0"/>
              <a:t>shortest</a:t>
            </a:r>
            <a:r>
              <a:rPr lang="es-MX" dirty="0" smtClean="0"/>
              <a:t> </a:t>
            </a:r>
            <a:r>
              <a:rPr lang="es-MX" dirty="0" err="1" smtClean="0"/>
              <a:t>path</a:t>
            </a:r>
            <a:r>
              <a:rPr lang="es-MX" dirty="0" smtClean="0"/>
              <a:t>.</a:t>
            </a:r>
          </a:p>
          <a:p>
            <a:pPr marL="274317" indent="-274317">
              <a:spcBef>
                <a:spcPts val="600"/>
              </a:spcBef>
              <a:buFont typeface="Wingdings"/>
              <a:buChar char=""/>
              <a:defRPr/>
            </a:pPr>
            <a:endParaRPr lang="es-MX" dirty="0" smtClean="0">
              <a:latin typeface="Calibri"/>
            </a:endParaRPr>
          </a:p>
          <a:p>
            <a:pPr marL="274317" indent="-274317">
              <a:spcBef>
                <a:spcPts val="600"/>
              </a:spcBef>
              <a:buFont typeface="Wingdings"/>
              <a:buChar char=""/>
              <a:defRPr/>
            </a:pPr>
            <a:r>
              <a:rPr lang="es-MX" dirty="0" err="1" smtClean="0">
                <a:latin typeface="Calibri"/>
              </a:rPr>
              <a:t>The</a:t>
            </a:r>
            <a:r>
              <a:rPr lang="es-MX" dirty="0" smtClean="0">
                <a:latin typeface="Calibri"/>
              </a:rPr>
              <a:t> </a:t>
            </a:r>
            <a:r>
              <a:rPr lang="es-MX" dirty="0" err="1" smtClean="0">
                <a:latin typeface="Calibri"/>
              </a:rPr>
              <a:t>key</a:t>
            </a:r>
            <a:r>
              <a:rPr lang="es-MX" dirty="0" smtClean="0">
                <a:latin typeface="Calibri"/>
              </a:rPr>
              <a:t> </a:t>
            </a:r>
            <a:r>
              <a:rPr lang="es-MX" dirty="0" err="1" smtClean="0">
                <a:latin typeface="Calibri"/>
              </a:rPr>
              <a:t>is</a:t>
            </a:r>
            <a:r>
              <a:rPr lang="es-MX" dirty="0" smtClean="0">
                <a:latin typeface="Calibri"/>
              </a:rPr>
              <a:t> </a:t>
            </a:r>
            <a:r>
              <a:rPr lang="es-MX" dirty="0" err="1" smtClean="0">
                <a:latin typeface="Calibri"/>
              </a:rPr>
              <a:t>to</a:t>
            </a:r>
            <a:r>
              <a:rPr lang="es-MX" dirty="0" smtClean="0">
                <a:latin typeface="Calibri"/>
              </a:rPr>
              <a:t> </a:t>
            </a:r>
            <a:r>
              <a:rPr lang="es-MX" dirty="0" err="1" smtClean="0">
                <a:latin typeface="Calibri"/>
              </a:rPr>
              <a:t>understand</a:t>
            </a:r>
            <a:r>
              <a:rPr lang="es-MX" dirty="0" smtClean="0">
                <a:latin typeface="Calibri"/>
              </a:rPr>
              <a:t> </a:t>
            </a:r>
            <a:r>
              <a:rPr lang="es-MX" dirty="0" err="1" smtClean="0">
                <a:latin typeface="Calibri"/>
              </a:rPr>
              <a:t>why</a:t>
            </a:r>
            <a:r>
              <a:rPr lang="es-MX" dirty="0" smtClean="0">
                <a:latin typeface="Calibri"/>
              </a:rPr>
              <a:t> </a:t>
            </a:r>
            <a:r>
              <a:rPr lang="es-MX" dirty="0" err="1" smtClean="0">
                <a:latin typeface="Calibri"/>
              </a:rPr>
              <a:t>we</a:t>
            </a:r>
            <a:r>
              <a:rPr lang="es-MX" dirty="0" smtClean="0">
                <a:latin typeface="Calibri"/>
              </a:rPr>
              <a:t> can </a:t>
            </a:r>
            <a:r>
              <a:rPr lang="es-MX" dirty="0" err="1" smtClean="0">
                <a:latin typeface="Calibri"/>
              </a:rPr>
              <a:t>claim</a:t>
            </a:r>
            <a:r>
              <a:rPr lang="es-MX" dirty="0" smtClean="0">
                <a:latin typeface="Calibri"/>
              </a:rPr>
              <a:t> </a:t>
            </a:r>
            <a:r>
              <a:rPr lang="es-MX" dirty="0" err="1" smtClean="0">
                <a:latin typeface="Calibri"/>
              </a:rPr>
              <a:t>that</a:t>
            </a:r>
            <a:r>
              <a:rPr lang="es-MX" dirty="0" smtClean="0">
                <a:latin typeface="Calibri"/>
              </a:rPr>
              <a:t> </a:t>
            </a:r>
            <a:r>
              <a:rPr lang="es-MX" dirty="0" err="1" smtClean="0">
                <a:latin typeface="Calibri"/>
              </a:rPr>
              <a:t>anytime</a:t>
            </a:r>
            <a:r>
              <a:rPr lang="es-MX" dirty="0" smtClean="0">
                <a:latin typeface="Calibri"/>
              </a:rPr>
              <a:t> </a:t>
            </a:r>
            <a:r>
              <a:rPr lang="es-MX" dirty="0" err="1" smtClean="0">
                <a:latin typeface="Calibri"/>
              </a:rPr>
              <a:t>we</a:t>
            </a:r>
            <a:r>
              <a:rPr lang="es-MX" dirty="0" smtClean="0">
                <a:latin typeface="Calibri"/>
              </a:rPr>
              <a:t> </a:t>
            </a:r>
            <a:r>
              <a:rPr lang="es-MX" dirty="0" err="1" smtClean="0">
                <a:latin typeface="Calibri"/>
              </a:rPr>
              <a:t>put</a:t>
            </a:r>
            <a:r>
              <a:rPr lang="es-MX" dirty="0" smtClean="0">
                <a:latin typeface="Calibri"/>
              </a:rPr>
              <a:t> a new </a:t>
            </a:r>
            <a:r>
              <a:rPr lang="es-MX" dirty="0" err="1" smtClean="0">
                <a:latin typeface="Calibri"/>
              </a:rPr>
              <a:t>vertex</a:t>
            </a:r>
            <a:r>
              <a:rPr lang="es-MX" dirty="0" smtClean="0">
                <a:latin typeface="Calibri"/>
              </a:rPr>
              <a:t> in S, </a:t>
            </a:r>
            <a:r>
              <a:rPr lang="es-MX" dirty="0" err="1" smtClean="0">
                <a:latin typeface="Calibri"/>
              </a:rPr>
              <a:t>we</a:t>
            </a:r>
            <a:r>
              <a:rPr lang="es-MX" dirty="0" smtClean="0">
                <a:latin typeface="Calibri"/>
              </a:rPr>
              <a:t> can </a:t>
            </a:r>
            <a:r>
              <a:rPr lang="es-MX" dirty="0" err="1" smtClean="0">
                <a:latin typeface="Calibri"/>
              </a:rPr>
              <a:t>say</a:t>
            </a:r>
            <a:r>
              <a:rPr lang="es-MX" dirty="0" smtClean="0">
                <a:latin typeface="Calibri"/>
              </a:rPr>
              <a:t> </a:t>
            </a:r>
            <a:r>
              <a:rPr lang="es-MX" dirty="0" err="1" smtClean="0">
                <a:latin typeface="Calibri"/>
              </a:rPr>
              <a:t>that</a:t>
            </a:r>
            <a:r>
              <a:rPr lang="es-MX" dirty="0" smtClean="0">
                <a:latin typeface="Calibri"/>
              </a:rPr>
              <a:t> </a:t>
            </a:r>
            <a:r>
              <a:rPr lang="es-MX" dirty="0" err="1" smtClean="0">
                <a:latin typeface="Calibri"/>
              </a:rPr>
              <a:t>we</a:t>
            </a:r>
            <a:r>
              <a:rPr lang="es-MX" dirty="0" smtClean="0">
                <a:latin typeface="Calibri"/>
              </a:rPr>
              <a:t> </a:t>
            </a:r>
            <a:r>
              <a:rPr lang="es-MX" dirty="0" err="1" smtClean="0">
                <a:latin typeface="Calibri"/>
              </a:rPr>
              <a:t>already</a:t>
            </a:r>
            <a:r>
              <a:rPr lang="es-MX" dirty="0" smtClean="0">
                <a:latin typeface="Calibri"/>
              </a:rPr>
              <a:t> </a:t>
            </a:r>
            <a:r>
              <a:rPr lang="es-MX" dirty="0" err="1" smtClean="0">
                <a:latin typeface="Calibri"/>
              </a:rPr>
              <a:t>know</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shortest</a:t>
            </a:r>
            <a:r>
              <a:rPr lang="es-MX" dirty="0" smtClean="0">
                <a:latin typeface="Calibri"/>
              </a:rPr>
              <a:t> </a:t>
            </a:r>
            <a:r>
              <a:rPr lang="es-MX" dirty="0" err="1" smtClean="0">
                <a:latin typeface="Calibri"/>
              </a:rPr>
              <a:t>path</a:t>
            </a:r>
            <a:r>
              <a:rPr lang="es-MX" dirty="0" smtClean="0">
                <a:latin typeface="Calibri"/>
              </a:rPr>
              <a:t> </a:t>
            </a:r>
            <a:r>
              <a:rPr lang="es-MX" dirty="0" err="1" smtClean="0">
                <a:latin typeface="Calibri"/>
              </a:rPr>
              <a:t>to</a:t>
            </a:r>
            <a:r>
              <a:rPr lang="es-MX" dirty="0" smtClean="0">
                <a:latin typeface="Calibri"/>
              </a:rPr>
              <a:t> </a:t>
            </a:r>
            <a:r>
              <a:rPr lang="es-MX" dirty="0" err="1" smtClean="0">
                <a:latin typeface="Calibri"/>
              </a:rPr>
              <a:t>it</a:t>
            </a:r>
            <a:r>
              <a:rPr lang="es-MX" dirty="0" smtClean="0">
                <a:latin typeface="Calibri"/>
              </a:rPr>
              <a:t>.</a:t>
            </a:r>
          </a:p>
          <a:p>
            <a:pPr marL="274317" indent="-274317">
              <a:spcBef>
                <a:spcPts val="600"/>
              </a:spcBef>
              <a:buFont typeface="Wingdings"/>
              <a:buChar char=""/>
              <a:defRPr/>
            </a:pPr>
            <a:r>
              <a:rPr lang="es-MX" dirty="0" err="1" smtClean="0">
                <a:latin typeface="Calibri"/>
              </a:rPr>
              <a:t>Now</a:t>
            </a:r>
            <a:r>
              <a:rPr lang="es-MX" dirty="0" smtClean="0">
                <a:latin typeface="Calibri"/>
              </a:rPr>
              <a:t>, back </a:t>
            </a:r>
            <a:r>
              <a:rPr lang="es-MX" dirty="0" err="1" smtClean="0">
                <a:latin typeface="Calibri"/>
              </a:rPr>
              <a:t>to</a:t>
            </a:r>
            <a:r>
              <a:rPr lang="es-MX" dirty="0" smtClean="0">
                <a:latin typeface="Calibri"/>
              </a:rPr>
              <a:t> </a:t>
            </a:r>
            <a:r>
              <a:rPr lang="es-MX" dirty="0" err="1" smtClean="0">
                <a:latin typeface="Calibri"/>
              </a:rPr>
              <a:t>the</a:t>
            </a:r>
            <a:r>
              <a:rPr lang="es-MX" dirty="0" smtClean="0">
                <a:latin typeface="Calibri"/>
              </a:rPr>
              <a:t> </a:t>
            </a:r>
            <a:r>
              <a:rPr lang="es-MX" dirty="0" err="1" smtClean="0">
                <a:latin typeface="Calibri"/>
              </a:rPr>
              <a:t>example</a:t>
            </a:r>
            <a:r>
              <a:rPr lang="es-MX" dirty="0" smtClean="0">
                <a:latin typeface="Calibri"/>
              </a:rPr>
              <a:t>…</a:t>
            </a:r>
          </a:p>
          <a:p>
            <a:pPr marL="274317" indent="-274317">
              <a:spcBef>
                <a:spcPts val="600"/>
              </a:spcBef>
              <a:buNone/>
              <a:defRPr/>
            </a:pPr>
            <a:endParaRPr lang="es-MX" dirty="0" smtClean="0">
              <a:latin typeface="Calibri"/>
            </a:endParaRPr>
          </a:p>
          <a:p>
            <a:pPr marL="274317" indent="-274317">
              <a:spcBef>
                <a:spcPts val="600"/>
              </a:spcBef>
              <a:buFont typeface="Wingdings"/>
              <a:buChar char=""/>
              <a:defRPr/>
            </a:pPr>
            <a:endParaRPr lang="en-US" dirty="0" smtClean="0"/>
          </a:p>
          <a:p>
            <a:pPr marL="274317" indent="-274317">
              <a:spcBef>
                <a:spcPts val="600"/>
              </a:spcBef>
              <a:buFont typeface="Wingdings"/>
              <a:buChar char=""/>
              <a:defRPr/>
            </a:pPr>
            <a:endParaRPr lang="en-US" dirty="0" smtClean="0"/>
          </a:p>
          <a:p>
            <a:pPr marL="274317" indent="-274317">
              <a:spcBef>
                <a:spcPts val="600"/>
              </a:spcBef>
              <a:buFont typeface="Wingdings"/>
              <a:buChar char=""/>
              <a:defRPr/>
            </a:pPr>
            <a:endParaRPr lang="en-US" dirty="0" smtClean="0"/>
          </a:p>
          <a:p>
            <a:pPr marL="274317" indent="-274317">
              <a:spcBef>
                <a:spcPts val="600"/>
              </a:spcBef>
              <a:buFont typeface="Wingdings"/>
              <a:buChar char=""/>
              <a:defRPr/>
            </a:pPr>
            <a:endParaRPr lang="en-US" dirty="0"/>
          </a:p>
        </p:txBody>
      </p:sp>
      <p:sp>
        <p:nvSpPr>
          <p:cNvPr id="4" name="Rectangle 1"/>
          <p:cNvSpPr txBox="1">
            <a:spLocks noChangeArrowheads="1"/>
          </p:cNvSpPr>
          <p:nvPr/>
        </p:nvSpPr>
        <p:spPr>
          <a:xfrm>
            <a:off x="222885" y="274320"/>
            <a:ext cx="8698230" cy="822960"/>
          </a:xfrm>
          <a:prstGeom prst="rect">
            <a:avLst/>
          </a:prstGeom>
        </p:spPr>
        <p:txBody>
          <a:bodyPr lIns="0" tIns="0" rIns="0" bIns="0">
            <a:normAutofit/>
          </a:bodyPr>
          <a:lstStyle/>
          <a:p>
            <a:pPr>
              <a:lnSpc>
                <a:spcPct val="95000"/>
              </a:lnSpc>
              <a:defRPr/>
            </a:pPr>
            <a:r>
              <a:rPr lang="en-US" sz="3900" cap="small" dirty="0" err="1">
                <a:solidFill>
                  <a:srgbClr val="3B62AF"/>
                </a:solidFill>
                <a:latin typeface="Arial" charset="0"/>
                <a:ea typeface="+mj-ea"/>
                <a:cs typeface="+mj-cs"/>
              </a:rPr>
              <a:t>Dijkstra's</a:t>
            </a:r>
            <a:r>
              <a:rPr lang="en-US" sz="3900" cap="small" dirty="0">
                <a:solidFill>
                  <a:srgbClr val="3B62AF"/>
                </a:solidFill>
                <a:latin typeface="Arial" charset="0"/>
                <a:ea typeface="+mj-ea"/>
                <a:cs typeface="+mj-cs"/>
              </a:rPr>
              <a:t> Algorithm - Why It Works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
          </p:nvPr>
        </p:nvSpPr>
        <p:spPr>
          <a:xfrm>
            <a:off x="457200" y="1600200"/>
            <a:ext cx="7468077" cy="4873467"/>
          </a:xfrm>
        </p:spPr>
        <p:txBody>
          <a:bodyPr>
            <a:normAutofit fontScale="92500" lnSpcReduction="10000"/>
          </a:bodyPr>
          <a:lstStyle/>
          <a:p>
            <a:pPr eaLnBrk="1" hangingPunct="1"/>
            <a:r>
              <a:rPr lang="en-US" smtClean="0"/>
              <a:t>As mentioned, Dijkstra’s algorithm calculates the shortest path to every vertex. </a:t>
            </a:r>
          </a:p>
          <a:p>
            <a:pPr eaLnBrk="1" hangingPunct="1"/>
            <a:r>
              <a:rPr lang="en-US" smtClean="0"/>
              <a:t>However, it is about as computationally expensive to calculate the shortest path from vertex </a:t>
            </a:r>
            <a:r>
              <a:rPr lang="en-US" i="1" smtClean="0"/>
              <a:t>u </a:t>
            </a:r>
            <a:r>
              <a:rPr lang="en-US" smtClean="0"/>
              <a:t>to every vertex using Dijkstra’s as it is to calculate the shortest path to some particular vertex </a:t>
            </a:r>
            <a:r>
              <a:rPr lang="en-US" i="1" smtClean="0"/>
              <a:t>v</a:t>
            </a:r>
            <a:r>
              <a:rPr lang="en-US" smtClean="0"/>
              <a:t>.</a:t>
            </a:r>
          </a:p>
          <a:p>
            <a:pPr eaLnBrk="1" hangingPunct="1"/>
            <a:r>
              <a:rPr lang="en-US" smtClean="0"/>
              <a:t>Therefore, anytime we want to know the optimal path to some other vertex from a determined origin, we can use Dijkstra’s algorithm.</a:t>
            </a:r>
          </a:p>
        </p:txBody>
      </p:sp>
      <p:sp>
        <p:nvSpPr>
          <p:cNvPr id="4" name="Rectangle 1"/>
          <p:cNvSpPr txBox="1">
            <a:spLocks noChangeArrowheads="1"/>
          </p:cNvSpPr>
          <p:nvPr/>
        </p:nvSpPr>
        <p:spPr>
          <a:xfrm>
            <a:off x="222885" y="274320"/>
            <a:ext cx="8698230" cy="822960"/>
          </a:xfrm>
          <a:prstGeom prst="rect">
            <a:avLst/>
          </a:prstGeom>
        </p:spPr>
        <p:txBody>
          <a:bodyPr lIns="0" tIns="0" rIns="0" bIns="0">
            <a:normAutofit/>
          </a:bodyPr>
          <a:lstStyle/>
          <a:p>
            <a:pPr>
              <a:lnSpc>
                <a:spcPct val="95000"/>
              </a:lnSpc>
              <a:defRPr/>
            </a:pPr>
            <a:r>
              <a:rPr lang="en-US" sz="3900" cap="small" dirty="0" err="1">
                <a:solidFill>
                  <a:srgbClr val="3B62AF"/>
                </a:solidFill>
                <a:latin typeface="Arial" charset="0"/>
                <a:ea typeface="+mj-ea"/>
                <a:cs typeface="+mj-cs"/>
              </a:rPr>
              <a:t>Dijkstra's</a:t>
            </a:r>
            <a:r>
              <a:rPr lang="en-US" sz="3900" cap="small" dirty="0">
                <a:solidFill>
                  <a:srgbClr val="3B62AF"/>
                </a:solidFill>
                <a:latin typeface="Arial" charset="0"/>
                <a:ea typeface="+mj-ea"/>
                <a:cs typeface="+mj-cs"/>
              </a:rPr>
              <a:t> Algorithm - Why use it?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838200" y="304800"/>
            <a:ext cx="7589771" cy="520655"/>
          </a:xfrm>
          <a:prstGeom prst="rect">
            <a:avLst/>
          </a:prstGeom>
          <a:noFill/>
          <a:ln w="12700">
            <a:noFill/>
            <a:miter lim="800000"/>
            <a:headEnd/>
            <a:tailEnd/>
          </a:ln>
        </p:spPr>
        <p:txBody>
          <a:bodyPr wrap="none" lIns="90488" tIns="44450" rIns="90488" bIns="44450">
            <a:spAutoFit/>
          </a:bodyPr>
          <a:lstStyle/>
          <a:p>
            <a:r>
              <a:rPr lang="en-US" altLang="zh-TW" sz="2800" dirty="0" err="1" smtClean="0"/>
              <a:t>Subgraphs</a:t>
            </a:r>
            <a:r>
              <a:rPr lang="en-US" altLang="zh-TW" sz="2800" dirty="0" smtClean="0"/>
              <a:t>, Complements, and Graph Isomorphism</a:t>
            </a:r>
            <a:endParaRPr lang="en-US" altLang="zh-TW" sz="2800" dirty="0"/>
          </a:p>
        </p:txBody>
      </p:sp>
      <p:sp>
        <p:nvSpPr>
          <p:cNvPr id="23556" name="Rectangle 4"/>
          <p:cNvSpPr>
            <a:spLocks noChangeArrowheads="1"/>
          </p:cNvSpPr>
          <p:nvPr/>
        </p:nvSpPr>
        <p:spPr bwMode="auto">
          <a:xfrm>
            <a:off x="671513" y="1509713"/>
            <a:ext cx="2873865" cy="582211"/>
          </a:xfrm>
          <a:prstGeom prst="rect">
            <a:avLst/>
          </a:prstGeom>
          <a:noFill/>
          <a:ln w="12700">
            <a:noFill/>
            <a:miter lim="800000"/>
            <a:headEnd/>
            <a:tailEnd/>
          </a:ln>
        </p:spPr>
        <p:txBody>
          <a:bodyPr wrap="none" lIns="90488" tIns="44450" rIns="90488" bIns="44450">
            <a:spAutoFit/>
          </a:bodyPr>
          <a:lstStyle/>
          <a:p>
            <a:r>
              <a:rPr lang="en-US" altLang="zh-TW" sz="3200" b="1" dirty="0" smtClean="0"/>
              <a:t>complete</a:t>
            </a:r>
            <a:r>
              <a:rPr lang="en-US" altLang="zh-TW" sz="3200" dirty="0" smtClean="0"/>
              <a:t> </a:t>
            </a:r>
            <a:r>
              <a:rPr lang="en-US" altLang="zh-TW" dirty="0"/>
              <a:t>graph: </a:t>
            </a:r>
            <a:r>
              <a:rPr lang="en-US" altLang="zh-TW" sz="3200" i="1" dirty="0" err="1"/>
              <a:t>K</a:t>
            </a:r>
            <a:r>
              <a:rPr lang="en-US" altLang="zh-TW" sz="3200" i="1" baseline="-25000" dirty="0" err="1"/>
              <a:t>n</a:t>
            </a:r>
            <a:endParaRPr lang="en-US" altLang="zh-TW" sz="3200" i="1" baseline="-25000" dirty="0"/>
          </a:p>
        </p:txBody>
      </p:sp>
      <p:sp>
        <p:nvSpPr>
          <p:cNvPr id="23557" name="Oval 5"/>
          <p:cNvSpPr>
            <a:spLocks noChangeArrowheads="1"/>
          </p:cNvSpPr>
          <p:nvPr/>
        </p:nvSpPr>
        <p:spPr bwMode="auto">
          <a:xfrm>
            <a:off x="7016750" y="1682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58" name="Oval 6"/>
          <p:cNvSpPr>
            <a:spLocks noChangeArrowheads="1"/>
          </p:cNvSpPr>
          <p:nvPr/>
        </p:nvSpPr>
        <p:spPr bwMode="auto">
          <a:xfrm>
            <a:off x="6940550" y="3587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59" name="Oval 7"/>
          <p:cNvSpPr>
            <a:spLocks noChangeArrowheads="1"/>
          </p:cNvSpPr>
          <p:nvPr/>
        </p:nvSpPr>
        <p:spPr bwMode="auto">
          <a:xfrm>
            <a:off x="8007350" y="1911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60" name="Oval 8"/>
          <p:cNvSpPr>
            <a:spLocks noChangeArrowheads="1"/>
          </p:cNvSpPr>
          <p:nvPr/>
        </p:nvSpPr>
        <p:spPr bwMode="auto">
          <a:xfrm>
            <a:off x="8083550" y="3130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61" name="Oval 9"/>
          <p:cNvSpPr>
            <a:spLocks noChangeArrowheads="1"/>
          </p:cNvSpPr>
          <p:nvPr/>
        </p:nvSpPr>
        <p:spPr bwMode="auto">
          <a:xfrm>
            <a:off x="6178550" y="25209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62" name="Line 10"/>
          <p:cNvSpPr>
            <a:spLocks noChangeShapeType="1"/>
          </p:cNvSpPr>
          <p:nvPr/>
        </p:nvSpPr>
        <p:spPr bwMode="auto">
          <a:xfrm flipH="1">
            <a:off x="6394450" y="1835150"/>
            <a:ext cx="622300" cy="749300"/>
          </a:xfrm>
          <a:prstGeom prst="line">
            <a:avLst/>
          </a:prstGeom>
          <a:noFill/>
          <a:ln w="12700">
            <a:solidFill>
              <a:schemeClr val="tx1"/>
            </a:solidFill>
            <a:round/>
            <a:headEnd/>
            <a:tailEnd/>
          </a:ln>
        </p:spPr>
        <p:txBody>
          <a:bodyPr wrap="none" anchor="ctr"/>
          <a:lstStyle/>
          <a:p>
            <a:endParaRPr lang="en-US"/>
          </a:p>
        </p:txBody>
      </p:sp>
      <p:sp>
        <p:nvSpPr>
          <p:cNvPr id="23563" name="Line 11"/>
          <p:cNvSpPr>
            <a:spLocks noChangeShapeType="1"/>
          </p:cNvSpPr>
          <p:nvPr/>
        </p:nvSpPr>
        <p:spPr bwMode="auto">
          <a:xfrm flipV="1">
            <a:off x="6407150" y="2127250"/>
            <a:ext cx="1663700" cy="469900"/>
          </a:xfrm>
          <a:prstGeom prst="line">
            <a:avLst/>
          </a:prstGeom>
          <a:noFill/>
          <a:ln w="12700">
            <a:solidFill>
              <a:schemeClr val="tx1"/>
            </a:solidFill>
            <a:round/>
            <a:headEnd/>
            <a:tailEnd/>
          </a:ln>
        </p:spPr>
        <p:txBody>
          <a:bodyPr wrap="none" anchor="ctr"/>
          <a:lstStyle/>
          <a:p>
            <a:endParaRPr lang="en-US"/>
          </a:p>
        </p:txBody>
      </p:sp>
      <p:sp>
        <p:nvSpPr>
          <p:cNvPr id="23564" name="Line 12"/>
          <p:cNvSpPr>
            <a:spLocks noChangeShapeType="1"/>
          </p:cNvSpPr>
          <p:nvPr/>
        </p:nvSpPr>
        <p:spPr bwMode="auto">
          <a:xfrm>
            <a:off x="8083550" y="2139950"/>
            <a:ext cx="139700" cy="1054100"/>
          </a:xfrm>
          <a:prstGeom prst="line">
            <a:avLst/>
          </a:prstGeom>
          <a:noFill/>
          <a:ln w="12700">
            <a:solidFill>
              <a:schemeClr val="tx1"/>
            </a:solidFill>
            <a:round/>
            <a:headEnd/>
            <a:tailEnd/>
          </a:ln>
        </p:spPr>
        <p:txBody>
          <a:bodyPr wrap="none" anchor="ctr"/>
          <a:lstStyle/>
          <a:p>
            <a:endParaRPr lang="en-US"/>
          </a:p>
        </p:txBody>
      </p:sp>
      <p:sp>
        <p:nvSpPr>
          <p:cNvPr id="23565" name="Line 13"/>
          <p:cNvSpPr>
            <a:spLocks noChangeShapeType="1"/>
          </p:cNvSpPr>
          <p:nvPr/>
        </p:nvSpPr>
        <p:spPr bwMode="auto">
          <a:xfrm flipH="1">
            <a:off x="7004050" y="3206750"/>
            <a:ext cx="1231900" cy="444500"/>
          </a:xfrm>
          <a:prstGeom prst="line">
            <a:avLst/>
          </a:prstGeom>
          <a:noFill/>
          <a:ln w="12700">
            <a:solidFill>
              <a:schemeClr val="tx1"/>
            </a:solidFill>
            <a:round/>
            <a:headEnd/>
            <a:tailEnd/>
          </a:ln>
        </p:spPr>
        <p:txBody>
          <a:bodyPr wrap="none" anchor="ctr"/>
          <a:lstStyle/>
          <a:p>
            <a:endParaRPr lang="en-US"/>
          </a:p>
        </p:txBody>
      </p:sp>
      <p:sp>
        <p:nvSpPr>
          <p:cNvPr id="23566" name="Line 14"/>
          <p:cNvSpPr>
            <a:spLocks noChangeShapeType="1"/>
          </p:cNvSpPr>
          <p:nvPr/>
        </p:nvSpPr>
        <p:spPr bwMode="auto">
          <a:xfrm flipH="1" flipV="1">
            <a:off x="6394450" y="2660650"/>
            <a:ext cx="622300" cy="1003300"/>
          </a:xfrm>
          <a:prstGeom prst="line">
            <a:avLst/>
          </a:prstGeom>
          <a:noFill/>
          <a:ln w="12700">
            <a:solidFill>
              <a:schemeClr val="tx1"/>
            </a:solidFill>
            <a:round/>
            <a:headEnd/>
            <a:tailEnd/>
          </a:ln>
        </p:spPr>
        <p:txBody>
          <a:bodyPr wrap="none" anchor="ctr"/>
          <a:lstStyle/>
          <a:p>
            <a:endParaRPr lang="en-US"/>
          </a:p>
        </p:txBody>
      </p:sp>
      <p:sp>
        <p:nvSpPr>
          <p:cNvPr id="23567" name="Line 15"/>
          <p:cNvSpPr>
            <a:spLocks noChangeShapeType="1"/>
          </p:cNvSpPr>
          <p:nvPr/>
        </p:nvSpPr>
        <p:spPr bwMode="auto">
          <a:xfrm>
            <a:off x="7169150" y="1835150"/>
            <a:ext cx="977900" cy="1358900"/>
          </a:xfrm>
          <a:prstGeom prst="line">
            <a:avLst/>
          </a:prstGeom>
          <a:noFill/>
          <a:ln w="12700">
            <a:solidFill>
              <a:schemeClr val="tx1"/>
            </a:solidFill>
            <a:round/>
            <a:headEnd/>
            <a:tailEnd/>
          </a:ln>
        </p:spPr>
        <p:txBody>
          <a:bodyPr wrap="none" anchor="ctr"/>
          <a:lstStyle/>
          <a:p>
            <a:endParaRPr lang="en-US"/>
          </a:p>
        </p:txBody>
      </p:sp>
      <p:sp>
        <p:nvSpPr>
          <p:cNvPr id="23568" name="Rectangle 16"/>
          <p:cNvSpPr>
            <a:spLocks noChangeArrowheads="1"/>
          </p:cNvSpPr>
          <p:nvPr/>
        </p:nvSpPr>
        <p:spPr bwMode="auto">
          <a:xfrm>
            <a:off x="6919913" y="12049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3569" name="Rectangle 17"/>
          <p:cNvSpPr>
            <a:spLocks noChangeArrowheads="1"/>
          </p:cNvSpPr>
          <p:nvPr/>
        </p:nvSpPr>
        <p:spPr bwMode="auto">
          <a:xfrm>
            <a:off x="6081713" y="21193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3570" name="Rectangle 18"/>
          <p:cNvSpPr>
            <a:spLocks noChangeArrowheads="1"/>
          </p:cNvSpPr>
          <p:nvPr/>
        </p:nvSpPr>
        <p:spPr bwMode="auto">
          <a:xfrm>
            <a:off x="6919913" y="37957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3571" name="Rectangle 19"/>
          <p:cNvSpPr>
            <a:spLocks noChangeArrowheads="1"/>
          </p:cNvSpPr>
          <p:nvPr/>
        </p:nvSpPr>
        <p:spPr bwMode="auto">
          <a:xfrm>
            <a:off x="8062913" y="33385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3572" name="Rectangle 20"/>
          <p:cNvSpPr>
            <a:spLocks noChangeArrowheads="1"/>
          </p:cNvSpPr>
          <p:nvPr/>
        </p:nvSpPr>
        <p:spPr bwMode="auto">
          <a:xfrm>
            <a:off x="8215313" y="18907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3573" name="Line 21"/>
          <p:cNvSpPr>
            <a:spLocks noChangeShapeType="1"/>
          </p:cNvSpPr>
          <p:nvPr/>
        </p:nvSpPr>
        <p:spPr bwMode="auto">
          <a:xfrm>
            <a:off x="6407150" y="2597150"/>
            <a:ext cx="1739900" cy="596900"/>
          </a:xfrm>
          <a:prstGeom prst="line">
            <a:avLst/>
          </a:prstGeom>
          <a:noFill/>
          <a:ln w="12700">
            <a:solidFill>
              <a:schemeClr val="tx1"/>
            </a:solidFill>
            <a:round/>
            <a:headEnd/>
            <a:tailEnd/>
          </a:ln>
        </p:spPr>
        <p:txBody>
          <a:bodyPr wrap="none" anchor="ctr"/>
          <a:lstStyle/>
          <a:p>
            <a:endParaRPr lang="en-US"/>
          </a:p>
        </p:txBody>
      </p:sp>
      <p:sp>
        <p:nvSpPr>
          <p:cNvPr id="23574" name="Line 22"/>
          <p:cNvSpPr>
            <a:spLocks noChangeShapeType="1"/>
          </p:cNvSpPr>
          <p:nvPr/>
        </p:nvSpPr>
        <p:spPr bwMode="auto">
          <a:xfrm>
            <a:off x="7169150" y="1835150"/>
            <a:ext cx="977900" cy="215900"/>
          </a:xfrm>
          <a:prstGeom prst="line">
            <a:avLst/>
          </a:prstGeom>
          <a:noFill/>
          <a:ln w="12700">
            <a:solidFill>
              <a:schemeClr val="tx1"/>
            </a:solidFill>
            <a:round/>
            <a:headEnd/>
            <a:tailEnd/>
          </a:ln>
        </p:spPr>
        <p:txBody>
          <a:bodyPr wrap="none" anchor="ctr"/>
          <a:lstStyle/>
          <a:p>
            <a:endParaRPr lang="en-US"/>
          </a:p>
        </p:txBody>
      </p:sp>
      <p:sp>
        <p:nvSpPr>
          <p:cNvPr id="23575" name="Line 23"/>
          <p:cNvSpPr>
            <a:spLocks noChangeShapeType="1"/>
          </p:cNvSpPr>
          <p:nvPr/>
        </p:nvSpPr>
        <p:spPr bwMode="auto">
          <a:xfrm flipH="1">
            <a:off x="7080250" y="1835150"/>
            <a:ext cx="88900" cy="1816100"/>
          </a:xfrm>
          <a:prstGeom prst="line">
            <a:avLst/>
          </a:prstGeom>
          <a:noFill/>
          <a:ln w="12700">
            <a:solidFill>
              <a:schemeClr val="tx1"/>
            </a:solidFill>
            <a:round/>
            <a:headEnd/>
            <a:tailEnd/>
          </a:ln>
        </p:spPr>
        <p:txBody>
          <a:bodyPr wrap="none" anchor="ctr"/>
          <a:lstStyle/>
          <a:p>
            <a:endParaRPr lang="en-US"/>
          </a:p>
        </p:txBody>
      </p:sp>
      <p:sp>
        <p:nvSpPr>
          <p:cNvPr id="23576" name="Line 24"/>
          <p:cNvSpPr>
            <a:spLocks noChangeShapeType="1"/>
          </p:cNvSpPr>
          <p:nvPr/>
        </p:nvSpPr>
        <p:spPr bwMode="auto">
          <a:xfrm flipH="1">
            <a:off x="7080250" y="2139950"/>
            <a:ext cx="1003300" cy="1511300"/>
          </a:xfrm>
          <a:prstGeom prst="line">
            <a:avLst/>
          </a:prstGeom>
          <a:noFill/>
          <a:ln w="12700">
            <a:solidFill>
              <a:schemeClr val="tx1"/>
            </a:solidFill>
            <a:round/>
            <a:headEnd/>
            <a:tailEnd/>
          </a:ln>
        </p:spPr>
        <p:txBody>
          <a:bodyPr wrap="none" anchor="ctr"/>
          <a:lstStyle/>
          <a:p>
            <a:endParaRPr lang="en-US"/>
          </a:p>
        </p:txBody>
      </p:sp>
      <p:sp>
        <p:nvSpPr>
          <p:cNvPr id="23577" name="Rectangle 25"/>
          <p:cNvSpPr>
            <a:spLocks noChangeArrowheads="1"/>
          </p:cNvSpPr>
          <p:nvPr/>
        </p:nvSpPr>
        <p:spPr bwMode="auto">
          <a:xfrm>
            <a:off x="8596313" y="2424113"/>
            <a:ext cx="485775" cy="454025"/>
          </a:xfrm>
          <a:prstGeom prst="rect">
            <a:avLst/>
          </a:prstGeom>
          <a:noFill/>
          <a:ln w="12700">
            <a:noFill/>
            <a:miter lim="800000"/>
            <a:headEnd/>
            <a:tailEnd/>
          </a:ln>
        </p:spPr>
        <p:txBody>
          <a:bodyPr wrap="none" lIns="90488" tIns="44450" rIns="90488" bIns="44450">
            <a:spAutoFit/>
          </a:bodyPr>
          <a:lstStyle/>
          <a:p>
            <a:r>
              <a:rPr lang="en-US" altLang="zh-TW" i="1"/>
              <a:t>K</a:t>
            </a:r>
            <a:r>
              <a:rPr lang="en-US" altLang="zh-TW" baseline="-25000"/>
              <a:t>5</a:t>
            </a:r>
          </a:p>
        </p:txBody>
      </p:sp>
      <p:sp>
        <p:nvSpPr>
          <p:cNvPr id="23578" name="Rectangle 26"/>
          <p:cNvSpPr>
            <a:spLocks noChangeArrowheads="1"/>
          </p:cNvSpPr>
          <p:nvPr/>
        </p:nvSpPr>
        <p:spPr bwMode="auto">
          <a:xfrm>
            <a:off x="152400" y="2743200"/>
            <a:ext cx="3373425" cy="582211"/>
          </a:xfrm>
          <a:prstGeom prst="rect">
            <a:avLst/>
          </a:prstGeom>
          <a:noFill/>
          <a:ln w="12700">
            <a:noFill/>
            <a:miter lim="800000"/>
            <a:headEnd/>
            <a:tailEnd/>
          </a:ln>
        </p:spPr>
        <p:txBody>
          <a:bodyPr wrap="none" lIns="90488" tIns="44450" rIns="90488" bIns="44450">
            <a:spAutoFit/>
          </a:bodyPr>
          <a:lstStyle/>
          <a:p>
            <a:r>
              <a:rPr lang="en-US" altLang="zh-TW" sz="3200" b="1" dirty="0" smtClean="0"/>
              <a:t>complement</a:t>
            </a:r>
            <a:r>
              <a:rPr lang="en-US" altLang="zh-TW" sz="3200" dirty="0" smtClean="0"/>
              <a:t> </a:t>
            </a:r>
            <a:r>
              <a:rPr lang="en-US" altLang="zh-TW" dirty="0"/>
              <a:t>of a graph</a:t>
            </a:r>
          </a:p>
        </p:txBody>
      </p:sp>
      <p:sp>
        <p:nvSpPr>
          <p:cNvPr id="23579" name="Rectangle 27"/>
          <p:cNvSpPr>
            <a:spLocks noChangeArrowheads="1"/>
          </p:cNvSpPr>
          <p:nvPr/>
        </p:nvSpPr>
        <p:spPr bwMode="auto">
          <a:xfrm>
            <a:off x="2667000" y="3200400"/>
            <a:ext cx="1638270" cy="366767"/>
          </a:xfrm>
          <a:prstGeom prst="rect">
            <a:avLst/>
          </a:prstGeom>
          <a:noFill/>
          <a:ln w="12700">
            <a:noFill/>
            <a:miter lim="800000"/>
            <a:headEnd/>
            <a:tailEnd/>
          </a:ln>
        </p:spPr>
        <p:txBody>
          <a:bodyPr wrap="none" lIns="90488" tIns="44450" rIns="90488" bIns="44450">
            <a:spAutoFit/>
          </a:bodyPr>
          <a:lstStyle/>
          <a:p>
            <a:r>
              <a:rPr lang="en-US" altLang="zh-TW" i="1" dirty="0"/>
              <a:t>G           </a:t>
            </a:r>
            <a:r>
              <a:rPr lang="en-US" altLang="zh-TW" i="1" dirty="0" smtClean="0"/>
              <a:t>           </a:t>
            </a:r>
            <a:r>
              <a:rPr lang="en-US" altLang="zh-TW" i="1" dirty="0" err="1" smtClean="0"/>
              <a:t>G</a:t>
            </a:r>
            <a:endParaRPr lang="en-US" altLang="zh-TW" i="1" dirty="0"/>
          </a:p>
        </p:txBody>
      </p:sp>
      <p:sp>
        <p:nvSpPr>
          <p:cNvPr id="23580" name="Line 28"/>
          <p:cNvSpPr>
            <a:spLocks noChangeShapeType="1"/>
          </p:cNvSpPr>
          <p:nvPr/>
        </p:nvSpPr>
        <p:spPr bwMode="auto">
          <a:xfrm>
            <a:off x="3962400" y="3200400"/>
            <a:ext cx="292100" cy="0"/>
          </a:xfrm>
          <a:prstGeom prst="line">
            <a:avLst/>
          </a:prstGeom>
          <a:noFill/>
          <a:ln w="12700">
            <a:solidFill>
              <a:schemeClr val="tx1"/>
            </a:solidFill>
            <a:round/>
            <a:headEnd/>
            <a:tailEnd/>
          </a:ln>
        </p:spPr>
        <p:txBody>
          <a:bodyPr wrap="none" anchor="ctr"/>
          <a:lstStyle/>
          <a:p>
            <a:endParaRPr lang="en-US"/>
          </a:p>
        </p:txBody>
      </p:sp>
      <p:sp>
        <p:nvSpPr>
          <p:cNvPr id="23581" name="Line 29"/>
          <p:cNvSpPr>
            <a:spLocks noChangeShapeType="1"/>
          </p:cNvSpPr>
          <p:nvPr/>
        </p:nvSpPr>
        <p:spPr bwMode="auto">
          <a:xfrm>
            <a:off x="3124200" y="3352800"/>
            <a:ext cx="749300" cy="0"/>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23582" name="Oval 30"/>
          <p:cNvSpPr>
            <a:spLocks noChangeArrowheads="1"/>
          </p:cNvSpPr>
          <p:nvPr/>
        </p:nvSpPr>
        <p:spPr bwMode="auto">
          <a:xfrm>
            <a:off x="1606550" y="3892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83" name="Oval 31"/>
          <p:cNvSpPr>
            <a:spLocks noChangeArrowheads="1"/>
          </p:cNvSpPr>
          <p:nvPr/>
        </p:nvSpPr>
        <p:spPr bwMode="auto">
          <a:xfrm>
            <a:off x="1530350" y="5797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84" name="Oval 32"/>
          <p:cNvSpPr>
            <a:spLocks noChangeArrowheads="1"/>
          </p:cNvSpPr>
          <p:nvPr/>
        </p:nvSpPr>
        <p:spPr bwMode="auto">
          <a:xfrm>
            <a:off x="2597150" y="4121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85" name="Oval 33"/>
          <p:cNvSpPr>
            <a:spLocks noChangeArrowheads="1"/>
          </p:cNvSpPr>
          <p:nvPr/>
        </p:nvSpPr>
        <p:spPr bwMode="auto">
          <a:xfrm>
            <a:off x="2673350" y="5340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86" name="Oval 34"/>
          <p:cNvSpPr>
            <a:spLocks noChangeArrowheads="1"/>
          </p:cNvSpPr>
          <p:nvPr/>
        </p:nvSpPr>
        <p:spPr bwMode="auto">
          <a:xfrm>
            <a:off x="768350" y="4730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587" name="Line 35"/>
          <p:cNvSpPr>
            <a:spLocks noChangeShapeType="1"/>
          </p:cNvSpPr>
          <p:nvPr/>
        </p:nvSpPr>
        <p:spPr bwMode="auto">
          <a:xfrm flipH="1">
            <a:off x="984250" y="4044950"/>
            <a:ext cx="622300" cy="749300"/>
          </a:xfrm>
          <a:prstGeom prst="line">
            <a:avLst/>
          </a:prstGeom>
          <a:noFill/>
          <a:ln w="12700">
            <a:solidFill>
              <a:schemeClr val="tx1"/>
            </a:solidFill>
            <a:round/>
            <a:headEnd/>
            <a:tailEnd/>
          </a:ln>
        </p:spPr>
        <p:txBody>
          <a:bodyPr wrap="none" anchor="ctr"/>
          <a:lstStyle/>
          <a:p>
            <a:endParaRPr lang="en-US"/>
          </a:p>
        </p:txBody>
      </p:sp>
      <p:sp>
        <p:nvSpPr>
          <p:cNvPr id="23588" name="Line 36"/>
          <p:cNvSpPr>
            <a:spLocks noChangeShapeType="1"/>
          </p:cNvSpPr>
          <p:nvPr/>
        </p:nvSpPr>
        <p:spPr bwMode="auto">
          <a:xfrm flipV="1">
            <a:off x="996950" y="4337050"/>
            <a:ext cx="1663700" cy="469900"/>
          </a:xfrm>
          <a:prstGeom prst="line">
            <a:avLst/>
          </a:prstGeom>
          <a:noFill/>
          <a:ln w="12700">
            <a:solidFill>
              <a:schemeClr val="tx1"/>
            </a:solidFill>
            <a:round/>
            <a:headEnd/>
            <a:tailEnd/>
          </a:ln>
        </p:spPr>
        <p:txBody>
          <a:bodyPr wrap="none" anchor="ctr"/>
          <a:lstStyle/>
          <a:p>
            <a:endParaRPr lang="en-US"/>
          </a:p>
        </p:txBody>
      </p:sp>
      <p:sp>
        <p:nvSpPr>
          <p:cNvPr id="23589" name="Line 37"/>
          <p:cNvSpPr>
            <a:spLocks noChangeShapeType="1"/>
          </p:cNvSpPr>
          <p:nvPr/>
        </p:nvSpPr>
        <p:spPr bwMode="auto">
          <a:xfrm>
            <a:off x="2673350" y="4349750"/>
            <a:ext cx="139700" cy="1054100"/>
          </a:xfrm>
          <a:prstGeom prst="line">
            <a:avLst/>
          </a:prstGeom>
          <a:noFill/>
          <a:ln w="12700">
            <a:solidFill>
              <a:schemeClr val="tx1"/>
            </a:solidFill>
            <a:round/>
            <a:headEnd/>
            <a:tailEnd/>
          </a:ln>
        </p:spPr>
        <p:txBody>
          <a:bodyPr wrap="none" anchor="ctr"/>
          <a:lstStyle/>
          <a:p>
            <a:endParaRPr lang="en-US"/>
          </a:p>
        </p:txBody>
      </p:sp>
      <p:sp>
        <p:nvSpPr>
          <p:cNvPr id="23590" name="Line 38"/>
          <p:cNvSpPr>
            <a:spLocks noChangeShapeType="1"/>
          </p:cNvSpPr>
          <p:nvPr/>
        </p:nvSpPr>
        <p:spPr bwMode="auto">
          <a:xfrm flipH="1">
            <a:off x="1593850" y="5416550"/>
            <a:ext cx="1231900" cy="444500"/>
          </a:xfrm>
          <a:prstGeom prst="line">
            <a:avLst/>
          </a:prstGeom>
          <a:noFill/>
          <a:ln w="12700">
            <a:solidFill>
              <a:schemeClr val="tx1"/>
            </a:solidFill>
            <a:round/>
            <a:headEnd/>
            <a:tailEnd/>
          </a:ln>
        </p:spPr>
        <p:txBody>
          <a:bodyPr wrap="none" anchor="ctr"/>
          <a:lstStyle/>
          <a:p>
            <a:endParaRPr lang="en-US"/>
          </a:p>
        </p:txBody>
      </p:sp>
      <p:sp>
        <p:nvSpPr>
          <p:cNvPr id="23591" name="Line 39"/>
          <p:cNvSpPr>
            <a:spLocks noChangeShapeType="1"/>
          </p:cNvSpPr>
          <p:nvPr/>
        </p:nvSpPr>
        <p:spPr bwMode="auto">
          <a:xfrm flipH="1" flipV="1">
            <a:off x="984250" y="4870450"/>
            <a:ext cx="622300" cy="1003300"/>
          </a:xfrm>
          <a:prstGeom prst="line">
            <a:avLst/>
          </a:prstGeom>
          <a:noFill/>
          <a:ln w="12700">
            <a:solidFill>
              <a:schemeClr val="tx1"/>
            </a:solidFill>
            <a:round/>
            <a:headEnd/>
            <a:tailEnd/>
          </a:ln>
        </p:spPr>
        <p:txBody>
          <a:bodyPr wrap="none" anchor="ctr"/>
          <a:lstStyle/>
          <a:p>
            <a:endParaRPr lang="en-US"/>
          </a:p>
        </p:txBody>
      </p:sp>
      <p:sp>
        <p:nvSpPr>
          <p:cNvPr id="23592" name="Line 40"/>
          <p:cNvSpPr>
            <a:spLocks noChangeShapeType="1"/>
          </p:cNvSpPr>
          <p:nvPr/>
        </p:nvSpPr>
        <p:spPr bwMode="auto">
          <a:xfrm>
            <a:off x="1758950" y="4044950"/>
            <a:ext cx="977900" cy="1358900"/>
          </a:xfrm>
          <a:prstGeom prst="line">
            <a:avLst/>
          </a:prstGeom>
          <a:noFill/>
          <a:ln w="12700">
            <a:solidFill>
              <a:schemeClr val="tx1"/>
            </a:solidFill>
            <a:round/>
            <a:headEnd/>
            <a:tailEnd/>
          </a:ln>
        </p:spPr>
        <p:txBody>
          <a:bodyPr wrap="none" anchor="ctr"/>
          <a:lstStyle/>
          <a:p>
            <a:endParaRPr lang="en-US"/>
          </a:p>
        </p:txBody>
      </p:sp>
      <p:sp>
        <p:nvSpPr>
          <p:cNvPr id="23593" name="Rectangle 41"/>
          <p:cNvSpPr>
            <a:spLocks noChangeArrowheads="1"/>
          </p:cNvSpPr>
          <p:nvPr/>
        </p:nvSpPr>
        <p:spPr bwMode="auto">
          <a:xfrm>
            <a:off x="1509713" y="34147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3594" name="Rectangle 42"/>
          <p:cNvSpPr>
            <a:spLocks noChangeArrowheads="1"/>
          </p:cNvSpPr>
          <p:nvPr/>
        </p:nvSpPr>
        <p:spPr bwMode="auto">
          <a:xfrm>
            <a:off x="671513" y="43291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3595" name="Rectangle 43"/>
          <p:cNvSpPr>
            <a:spLocks noChangeArrowheads="1"/>
          </p:cNvSpPr>
          <p:nvPr/>
        </p:nvSpPr>
        <p:spPr bwMode="auto">
          <a:xfrm>
            <a:off x="1509713" y="60055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3596" name="Rectangle 44"/>
          <p:cNvSpPr>
            <a:spLocks noChangeArrowheads="1"/>
          </p:cNvSpPr>
          <p:nvPr/>
        </p:nvSpPr>
        <p:spPr bwMode="auto">
          <a:xfrm>
            <a:off x="2652713" y="55483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3597" name="Rectangle 45"/>
          <p:cNvSpPr>
            <a:spLocks noChangeArrowheads="1"/>
          </p:cNvSpPr>
          <p:nvPr/>
        </p:nvSpPr>
        <p:spPr bwMode="auto">
          <a:xfrm>
            <a:off x="2805113" y="41005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3598" name="Line 46"/>
          <p:cNvSpPr>
            <a:spLocks noChangeShapeType="1"/>
          </p:cNvSpPr>
          <p:nvPr/>
        </p:nvSpPr>
        <p:spPr bwMode="auto">
          <a:xfrm>
            <a:off x="996950" y="4806950"/>
            <a:ext cx="1739900" cy="596900"/>
          </a:xfrm>
          <a:prstGeom prst="line">
            <a:avLst/>
          </a:prstGeom>
          <a:noFill/>
          <a:ln w="12700">
            <a:solidFill>
              <a:schemeClr val="tx1"/>
            </a:solidFill>
            <a:round/>
            <a:headEnd/>
            <a:tailEnd/>
          </a:ln>
        </p:spPr>
        <p:txBody>
          <a:bodyPr wrap="none" anchor="ctr"/>
          <a:lstStyle/>
          <a:p>
            <a:endParaRPr lang="en-US"/>
          </a:p>
        </p:txBody>
      </p:sp>
      <p:sp>
        <p:nvSpPr>
          <p:cNvPr id="23599" name="Oval 47"/>
          <p:cNvSpPr>
            <a:spLocks noChangeArrowheads="1"/>
          </p:cNvSpPr>
          <p:nvPr/>
        </p:nvSpPr>
        <p:spPr bwMode="auto">
          <a:xfrm>
            <a:off x="4959350" y="3892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600" name="Oval 48"/>
          <p:cNvSpPr>
            <a:spLocks noChangeArrowheads="1"/>
          </p:cNvSpPr>
          <p:nvPr/>
        </p:nvSpPr>
        <p:spPr bwMode="auto">
          <a:xfrm>
            <a:off x="4806950" y="57975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601" name="Oval 49"/>
          <p:cNvSpPr>
            <a:spLocks noChangeArrowheads="1"/>
          </p:cNvSpPr>
          <p:nvPr/>
        </p:nvSpPr>
        <p:spPr bwMode="auto">
          <a:xfrm>
            <a:off x="5873750" y="41211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602" name="Oval 50"/>
          <p:cNvSpPr>
            <a:spLocks noChangeArrowheads="1"/>
          </p:cNvSpPr>
          <p:nvPr/>
        </p:nvSpPr>
        <p:spPr bwMode="auto">
          <a:xfrm>
            <a:off x="5949950" y="53403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603" name="Oval 51"/>
          <p:cNvSpPr>
            <a:spLocks noChangeArrowheads="1"/>
          </p:cNvSpPr>
          <p:nvPr/>
        </p:nvSpPr>
        <p:spPr bwMode="auto">
          <a:xfrm>
            <a:off x="4044950" y="4730750"/>
            <a:ext cx="215900" cy="215900"/>
          </a:xfrm>
          <a:prstGeom prst="ellipse">
            <a:avLst/>
          </a:prstGeom>
          <a:solidFill>
            <a:schemeClr val="tx1"/>
          </a:solidFill>
          <a:ln w="12700">
            <a:solidFill>
              <a:schemeClr val="tx1"/>
            </a:solidFill>
            <a:round/>
            <a:headEnd/>
            <a:tailEnd/>
          </a:ln>
        </p:spPr>
        <p:txBody>
          <a:bodyPr wrap="none" anchor="ctr"/>
          <a:lstStyle/>
          <a:p>
            <a:endParaRPr lang="en-US"/>
          </a:p>
        </p:txBody>
      </p:sp>
      <p:sp>
        <p:nvSpPr>
          <p:cNvPr id="23604" name="Rectangle 52"/>
          <p:cNvSpPr>
            <a:spLocks noChangeArrowheads="1"/>
          </p:cNvSpPr>
          <p:nvPr/>
        </p:nvSpPr>
        <p:spPr bwMode="auto">
          <a:xfrm>
            <a:off x="5091113" y="3490913"/>
            <a:ext cx="315912" cy="454025"/>
          </a:xfrm>
          <a:prstGeom prst="rect">
            <a:avLst/>
          </a:prstGeom>
          <a:noFill/>
          <a:ln w="12700">
            <a:noFill/>
            <a:miter lim="800000"/>
            <a:headEnd/>
            <a:tailEnd/>
          </a:ln>
        </p:spPr>
        <p:txBody>
          <a:bodyPr wrap="none" lIns="90488" tIns="44450" rIns="90488" bIns="44450">
            <a:spAutoFit/>
          </a:bodyPr>
          <a:lstStyle/>
          <a:p>
            <a:r>
              <a:rPr lang="en-US" altLang="zh-TW"/>
              <a:t>a</a:t>
            </a:r>
          </a:p>
        </p:txBody>
      </p:sp>
      <p:sp>
        <p:nvSpPr>
          <p:cNvPr id="23605" name="Rectangle 53"/>
          <p:cNvSpPr>
            <a:spLocks noChangeArrowheads="1"/>
          </p:cNvSpPr>
          <p:nvPr/>
        </p:nvSpPr>
        <p:spPr bwMode="auto">
          <a:xfrm>
            <a:off x="3948113" y="4329113"/>
            <a:ext cx="333375" cy="454025"/>
          </a:xfrm>
          <a:prstGeom prst="rect">
            <a:avLst/>
          </a:prstGeom>
          <a:noFill/>
          <a:ln w="12700">
            <a:noFill/>
            <a:miter lim="800000"/>
            <a:headEnd/>
            <a:tailEnd/>
          </a:ln>
        </p:spPr>
        <p:txBody>
          <a:bodyPr wrap="none" lIns="90488" tIns="44450" rIns="90488" bIns="44450">
            <a:spAutoFit/>
          </a:bodyPr>
          <a:lstStyle/>
          <a:p>
            <a:r>
              <a:rPr lang="en-US" altLang="zh-TW"/>
              <a:t>b</a:t>
            </a:r>
          </a:p>
        </p:txBody>
      </p:sp>
      <p:sp>
        <p:nvSpPr>
          <p:cNvPr id="23606" name="Rectangle 54"/>
          <p:cNvSpPr>
            <a:spLocks noChangeArrowheads="1"/>
          </p:cNvSpPr>
          <p:nvPr/>
        </p:nvSpPr>
        <p:spPr bwMode="auto">
          <a:xfrm>
            <a:off x="4786313" y="6005513"/>
            <a:ext cx="315912" cy="454025"/>
          </a:xfrm>
          <a:prstGeom prst="rect">
            <a:avLst/>
          </a:prstGeom>
          <a:noFill/>
          <a:ln w="12700">
            <a:noFill/>
            <a:miter lim="800000"/>
            <a:headEnd/>
            <a:tailEnd/>
          </a:ln>
        </p:spPr>
        <p:txBody>
          <a:bodyPr wrap="none" lIns="90488" tIns="44450" rIns="90488" bIns="44450">
            <a:spAutoFit/>
          </a:bodyPr>
          <a:lstStyle/>
          <a:p>
            <a:r>
              <a:rPr lang="en-US" altLang="zh-TW"/>
              <a:t>c</a:t>
            </a:r>
          </a:p>
        </p:txBody>
      </p:sp>
      <p:sp>
        <p:nvSpPr>
          <p:cNvPr id="23607" name="Rectangle 55"/>
          <p:cNvSpPr>
            <a:spLocks noChangeArrowheads="1"/>
          </p:cNvSpPr>
          <p:nvPr/>
        </p:nvSpPr>
        <p:spPr bwMode="auto">
          <a:xfrm>
            <a:off x="5929313" y="5548313"/>
            <a:ext cx="333375" cy="454025"/>
          </a:xfrm>
          <a:prstGeom prst="rect">
            <a:avLst/>
          </a:prstGeom>
          <a:noFill/>
          <a:ln w="12700">
            <a:noFill/>
            <a:miter lim="800000"/>
            <a:headEnd/>
            <a:tailEnd/>
          </a:ln>
        </p:spPr>
        <p:txBody>
          <a:bodyPr wrap="none" lIns="90488" tIns="44450" rIns="90488" bIns="44450">
            <a:spAutoFit/>
          </a:bodyPr>
          <a:lstStyle/>
          <a:p>
            <a:r>
              <a:rPr lang="en-US" altLang="zh-TW"/>
              <a:t>d</a:t>
            </a:r>
          </a:p>
        </p:txBody>
      </p:sp>
      <p:sp>
        <p:nvSpPr>
          <p:cNvPr id="23608" name="Rectangle 56"/>
          <p:cNvSpPr>
            <a:spLocks noChangeArrowheads="1"/>
          </p:cNvSpPr>
          <p:nvPr/>
        </p:nvSpPr>
        <p:spPr bwMode="auto">
          <a:xfrm>
            <a:off x="6081713" y="4100513"/>
            <a:ext cx="315912" cy="454025"/>
          </a:xfrm>
          <a:prstGeom prst="rect">
            <a:avLst/>
          </a:prstGeom>
          <a:noFill/>
          <a:ln w="12700">
            <a:noFill/>
            <a:miter lim="800000"/>
            <a:headEnd/>
            <a:tailEnd/>
          </a:ln>
        </p:spPr>
        <p:txBody>
          <a:bodyPr wrap="none" lIns="90488" tIns="44450" rIns="90488" bIns="44450">
            <a:spAutoFit/>
          </a:bodyPr>
          <a:lstStyle/>
          <a:p>
            <a:r>
              <a:rPr lang="en-US" altLang="zh-TW"/>
              <a:t>e</a:t>
            </a:r>
          </a:p>
        </p:txBody>
      </p:sp>
      <p:sp>
        <p:nvSpPr>
          <p:cNvPr id="23609" name="Line 57"/>
          <p:cNvSpPr>
            <a:spLocks noChangeShapeType="1"/>
          </p:cNvSpPr>
          <p:nvPr/>
        </p:nvSpPr>
        <p:spPr bwMode="auto">
          <a:xfrm>
            <a:off x="5111750" y="4044950"/>
            <a:ext cx="901700" cy="139700"/>
          </a:xfrm>
          <a:prstGeom prst="line">
            <a:avLst/>
          </a:prstGeom>
          <a:noFill/>
          <a:ln w="12700">
            <a:solidFill>
              <a:schemeClr val="tx1"/>
            </a:solidFill>
            <a:round/>
            <a:headEnd/>
            <a:tailEnd/>
          </a:ln>
        </p:spPr>
        <p:txBody>
          <a:bodyPr wrap="none" anchor="ctr"/>
          <a:lstStyle/>
          <a:p>
            <a:endParaRPr lang="en-US"/>
          </a:p>
        </p:txBody>
      </p:sp>
      <p:sp>
        <p:nvSpPr>
          <p:cNvPr id="23610" name="Line 58"/>
          <p:cNvSpPr>
            <a:spLocks noChangeShapeType="1"/>
          </p:cNvSpPr>
          <p:nvPr/>
        </p:nvSpPr>
        <p:spPr bwMode="auto">
          <a:xfrm flipH="1">
            <a:off x="4870450" y="4044950"/>
            <a:ext cx="165100" cy="1816100"/>
          </a:xfrm>
          <a:prstGeom prst="line">
            <a:avLst/>
          </a:prstGeom>
          <a:noFill/>
          <a:ln w="12700">
            <a:solidFill>
              <a:schemeClr val="tx1"/>
            </a:solidFill>
            <a:round/>
            <a:headEnd/>
            <a:tailEnd/>
          </a:ln>
        </p:spPr>
        <p:txBody>
          <a:bodyPr wrap="none" anchor="ctr"/>
          <a:lstStyle/>
          <a:p>
            <a:endParaRPr lang="en-US"/>
          </a:p>
        </p:txBody>
      </p:sp>
      <p:sp>
        <p:nvSpPr>
          <p:cNvPr id="23611" name="Line 59"/>
          <p:cNvSpPr>
            <a:spLocks noChangeShapeType="1"/>
          </p:cNvSpPr>
          <p:nvPr/>
        </p:nvSpPr>
        <p:spPr bwMode="auto">
          <a:xfrm flipH="1">
            <a:off x="4946650" y="4197350"/>
            <a:ext cx="1079500" cy="1663700"/>
          </a:xfrm>
          <a:prstGeom prst="line">
            <a:avLst/>
          </a:prstGeom>
          <a:noFill/>
          <a:ln w="12700">
            <a:solidFill>
              <a:schemeClr val="tx1"/>
            </a:solidFill>
            <a:round/>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 to="" calcmode="lin" valueType="num">
                                      <p:cBhvr>
                                        <p:cTn id="7" dur="1" fill="hold"/>
                                        <p:tgtEl>
                                          <p:spTgt spid="2355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3558"/>
                                        </p:tgtEl>
                                        <p:attrNameLst>
                                          <p:attrName>style.visibility</p:attrName>
                                        </p:attrNameLst>
                                      </p:cBhvr>
                                      <p:to>
                                        <p:strVal val="visible"/>
                                      </p:to>
                                    </p:set>
                                    <p:anim to="" calcmode="lin" valueType="num">
                                      <p:cBhvr>
                                        <p:cTn id="10" dur="1" fill="hold"/>
                                        <p:tgtEl>
                                          <p:spTgt spid="2355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23559"/>
                                        </p:tgtEl>
                                        <p:attrNameLst>
                                          <p:attrName>style.visibility</p:attrName>
                                        </p:attrNameLst>
                                      </p:cBhvr>
                                      <p:to>
                                        <p:strVal val="visible"/>
                                      </p:to>
                                    </p:set>
                                    <p:anim to="" calcmode="lin" valueType="num">
                                      <p:cBhvr>
                                        <p:cTn id="13" dur="1" fill="hold"/>
                                        <p:tgtEl>
                                          <p:spTgt spid="2355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23560"/>
                                        </p:tgtEl>
                                        <p:attrNameLst>
                                          <p:attrName>style.visibility</p:attrName>
                                        </p:attrNameLst>
                                      </p:cBhvr>
                                      <p:to>
                                        <p:strVal val="visible"/>
                                      </p:to>
                                    </p:set>
                                    <p:anim to="" calcmode="lin" valueType="num">
                                      <p:cBhvr>
                                        <p:cTn id="16" dur="1" fill="hold"/>
                                        <p:tgtEl>
                                          <p:spTgt spid="23560"/>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23561"/>
                                        </p:tgtEl>
                                        <p:attrNameLst>
                                          <p:attrName>style.visibility</p:attrName>
                                        </p:attrNameLst>
                                      </p:cBhvr>
                                      <p:to>
                                        <p:strVal val="visible"/>
                                      </p:to>
                                    </p:set>
                                    <p:anim to="" calcmode="lin" valueType="num">
                                      <p:cBhvr>
                                        <p:cTn id="19" dur="1" fill="hold"/>
                                        <p:tgtEl>
                                          <p:spTgt spid="23561"/>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23562"/>
                                        </p:tgtEl>
                                        <p:attrNameLst>
                                          <p:attrName>style.visibility</p:attrName>
                                        </p:attrNameLst>
                                      </p:cBhvr>
                                      <p:to>
                                        <p:strVal val="visible"/>
                                      </p:to>
                                    </p:set>
                                    <p:anim to="" calcmode="lin" valueType="num">
                                      <p:cBhvr>
                                        <p:cTn id="22" dur="1" fill="hold"/>
                                        <p:tgtEl>
                                          <p:spTgt spid="23562"/>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23563"/>
                                        </p:tgtEl>
                                        <p:attrNameLst>
                                          <p:attrName>style.visibility</p:attrName>
                                        </p:attrNameLst>
                                      </p:cBhvr>
                                      <p:to>
                                        <p:strVal val="visible"/>
                                      </p:to>
                                    </p:set>
                                    <p:anim to="" calcmode="lin" valueType="num">
                                      <p:cBhvr>
                                        <p:cTn id="25" dur="1" fill="hold"/>
                                        <p:tgtEl>
                                          <p:spTgt spid="23563"/>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23564"/>
                                        </p:tgtEl>
                                        <p:attrNameLst>
                                          <p:attrName>style.visibility</p:attrName>
                                        </p:attrNameLst>
                                      </p:cBhvr>
                                      <p:to>
                                        <p:strVal val="visible"/>
                                      </p:to>
                                    </p:set>
                                    <p:anim to="" calcmode="lin" valueType="num">
                                      <p:cBhvr>
                                        <p:cTn id="28" dur="1" fill="hold"/>
                                        <p:tgtEl>
                                          <p:spTgt spid="23564"/>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23565"/>
                                        </p:tgtEl>
                                        <p:attrNameLst>
                                          <p:attrName>style.visibility</p:attrName>
                                        </p:attrNameLst>
                                      </p:cBhvr>
                                      <p:to>
                                        <p:strVal val="visible"/>
                                      </p:to>
                                    </p:set>
                                    <p:anim to="" calcmode="lin" valueType="num">
                                      <p:cBhvr>
                                        <p:cTn id="31" dur="1" fill="hold"/>
                                        <p:tgtEl>
                                          <p:spTgt spid="23565"/>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23566"/>
                                        </p:tgtEl>
                                        <p:attrNameLst>
                                          <p:attrName>style.visibility</p:attrName>
                                        </p:attrNameLst>
                                      </p:cBhvr>
                                      <p:to>
                                        <p:strVal val="visible"/>
                                      </p:to>
                                    </p:set>
                                    <p:anim to="" calcmode="lin" valueType="num">
                                      <p:cBhvr>
                                        <p:cTn id="34" dur="1" fill="hold"/>
                                        <p:tgtEl>
                                          <p:spTgt spid="23566"/>
                                        </p:tgtEl>
                                        <p:attrNameLst>
                                          <p:attrName/>
                                        </p:attrNameLst>
                                      </p:cBhvr>
                                    </p:anim>
                                  </p:childTnLst>
                                </p:cTn>
                              </p:par>
                              <p:par>
                                <p:cTn id="35" presetID="24" presetClass="entr" presetSubtype="0" fill="hold" grpId="0" nodeType="withEffect">
                                  <p:stCondLst>
                                    <p:cond delay="0"/>
                                  </p:stCondLst>
                                  <p:childTnLst>
                                    <p:set>
                                      <p:cBhvr>
                                        <p:cTn id="36" dur="1" fill="hold">
                                          <p:stCondLst>
                                            <p:cond delay="0"/>
                                          </p:stCondLst>
                                        </p:cTn>
                                        <p:tgtEl>
                                          <p:spTgt spid="23567"/>
                                        </p:tgtEl>
                                        <p:attrNameLst>
                                          <p:attrName>style.visibility</p:attrName>
                                        </p:attrNameLst>
                                      </p:cBhvr>
                                      <p:to>
                                        <p:strVal val="visible"/>
                                      </p:to>
                                    </p:set>
                                    <p:anim to="" calcmode="lin" valueType="num">
                                      <p:cBhvr>
                                        <p:cTn id="37" dur="1" fill="hold"/>
                                        <p:tgtEl>
                                          <p:spTgt spid="23567"/>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23568"/>
                                        </p:tgtEl>
                                        <p:attrNameLst>
                                          <p:attrName>style.visibility</p:attrName>
                                        </p:attrNameLst>
                                      </p:cBhvr>
                                      <p:to>
                                        <p:strVal val="visible"/>
                                      </p:to>
                                    </p:set>
                                    <p:anim to="" calcmode="lin" valueType="num">
                                      <p:cBhvr>
                                        <p:cTn id="40" dur="1" fill="hold"/>
                                        <p:tgtEl>
                                          <p:spTgt spid="23568"/>
                                        </p:tgtEl>
                                        <p:attrNameLst>
                                          <p:attrName/>
                                        </p:attrNameLst>
                                      </p:cBhvr>
                                    </p:anim>
                                  </p:childTnLst>
                                </p:cTn>
                              </p:par>
                              <p:par>
                                <p:cTn id="41" presetID="24" presetClass="entr" presetSubtype="0" fill="hold" grpId="0" nodeType="withEffect">
                                  <p:stCondLst>
                                    <p:cond delay="0"/>
                                  </p:stCondLst>
                                  <p:childTnLst>
                                    <p:set>
                                      <p:cBhvr>
                                        <p:cTn id="42" dur="1" fill="hold">
                                          <p:stCondLst>
                                            <p:cond delay="0"/>
                                          </p:stCondLst>
                                        </p:cTn>
                                        <p:tgtEl>
                                          <p:spTgt spid="23569"/>
                                        </p:tgtEl>
                                        <p:attrNameLst>
                                          <p:attrName>style.visibility</p:attrName>
                                        </p:attrNameLst>
                                      </p:cBhvr>
                                      <p:to>
                                        <p:strVal val="visible"/>
                                      </p:to>
                                    </p:set>
                                    <p:anim to="" calcmode="lin" valueType="num">
                                      <p:cBhvr>
                                        <p:cTn id="43" dur="1" fill="hold"/>
                                        <p:tgtEl>
                                          <p:spTgt spid="23569"/>
                                        </p:tgtEl>
                                        <p:attrNameLst>
                                          <p:attrName/>
                                        </p:attrNameLst>
                                      </p:cBhvr>
                                    </p:anim>
                                  </p:childTnLst>
                                </p:cTn>
                              </p:par>
                              <p:par>
                                <p:cTn id="44" presetID="24" presetClass="entr" presetSubtype="0" fill="hold" grpId="0" nodeType="withEffect">
                                  <p:stCondLst>
                                    <p:cond delay="0"/>
                                  </p:stCondLst>
                                  <p:childTnLst>
                                    <p:set>
                                      <p:cBhvr>
                                        <p:cTn id="45" dur="1" fill="hold">
                                          <p:stCondLst>
                                            <p:cond delay="0"/>
                                          </p:stCondLst>
                                        </p:cTn>
                                        <p:tgtEl>
                                          <p:spTgt spid="23571"/>
                                        </p:tgtEl>
                                        <p:attrNameLst>
                                          <p:attrName>style.visibility</p:attrName>
                                        </p:attrNameLst>
                                      </p:cBhvr>
                                      <p:to>
                                        <p:strVal val="visible"/>
                                      </p:to>
                                    </p:set>
                                    <p:anim to="" calcmode="lin" valueType="num">
                                      <p:cBhvr>
                                        <p:cTn id="46" dur="1" fill="hold"/>
                                        <p:tgtEl>
                                          <p:spTgt spid="23571"/>
                                        </p:tgtEl>
                                        <p:attrNameLst>
                                          <p:attrName/>
                                        </p:attrNameLst>
                                      </p:cBhvr>
                                    </p:anim>
                                  </p:childTnLst>
                                </p:cTn>
                              </p:par>
                              <p:par>
                                <p:cTn id="47" presetID="24" presetClass="entr" presetSubtype="0" fill="hold" grpId="0" nodeType="withEffect">
                                  <p:stCondLst>
                                    <p:cond delay="0"/>
                                  </p:stCondLst>
                                  <p:childTnLst>
                                    <p:set>
                                      <p:cBhvr>
                                        <p:cTn id="48" dur="1" fill="hold">
                                          <p:stCondLst>
                                            <p:cond delay="0"/>
                                          </p:stCondLst>
                                        </p:cTn>
                                        <p:tgtEl>
                                          <p:spTgt spid="23572"/>
                                        </p:tgtEl>
                                        <p:attrNameLst>
                                          <p:attrName>style.visibility</p:attrName>
                                        </p:attrNameLst>
                                      </p:cBhvr>
                                      <p:to>
                                        <p:strVal val="visible"/>
                                      </p:to>
                                    </p:set>
                                    <p:anim to="" calcmode="lin" valueType="num">
                                      <p:cBhvr>
                                        <p:cTn id="49" dur="1" fill="hold"/>
                                        <p:tgtEl>
                                          <p:spTgt spid="23572"/>
                                        </p:tgtEl>
                                        <p:attrNameLst>
                                          <p:attrName/>
                                        </p:attrNameLst>
                                      </p:cBhvr>
                                    </p:anim>
                                  </p:childTnLst>
                                </p:cTn>
                              </p:par>
                              <p:par>
                                <p:cTn id="50" presetID="24" presetClass="entr" presetSubtype="0" fill="hold" grpId="0" nodeType="withEffect">
                                  <p:stCondLst>
                                    <p:cond delay="0"/>
                                  </p:stCondLst>
                                  <p:childTnLst>
                                    <p:set>
                                      <p:cBhvr>
                                        <p:cTn id="51" dur="1" fill="hold">
                                          <p:stCondLst>
                                            <p:cond delay="0"/>
                                          </p:stCondLst>
                                        </p:cTn>
                                        <p:tgtEl>
                                          <p:spTgt spid="23573"/>
                                        </p:tgtEl>
                                        <p:attrNameLst>
                                          <p:attrName>style.visibility</p:attrName>
                                        </p:attrNameLst>
                                      </p:cBhvr>
                                      <p:to>
                                        <p:strVal val="visible"/>
                                      </p:to>
                                    </p:set>
                                    <p:anim to="" calcmode="lin" valueType="num">
                                      <p:cBhvr>
                                        <p:cTn id="52" dur="1" fill="hold"/>
                                        <p:tgtEl>
                                          <p:spTgt spid="23573"/>
                                        </p:tgtEl>
                                        <p:attrNameLst>
                                          <p:attrName/>
                                        </p:attrNameLst>
                                      </p:cBhvr>
                                    </p:anim>
                                  </p:childTnLst>
                                </p:cTn>
                              </p:par>
                              <p:par>
                                <p:cTn id="53" presetID="24" presetClass="entr" presetSubtype="0" fill="hold" grpId="0" nodeType="withEffect">
                                  <p:stCondLst>
                                    <p:cond delay="0"/>
                                  </p:stCondLst>
                                  <p:childTnLst>
                                    <p:set>
                                      <p:cBhvr>
                                        <p:cTn id="54" dur="1" fill="hold">
                                          <p:stCondLst>
                                            <p:cond delay="0"/>
                                          </p:stCondLst>
                                        </p:cTn>
                                        <p:tgtEl>
                                          <p:spTgt spid="23574"/>
                                        </p:tgtEl>
                                        <p:attrNameLst>
                                          <p:attrName>style.visibility</p:attrName>
                                        </p:attrNameLst>
                                      </p:cBhvr>
                                      <p:to>
                                        <p:strVal val="visible"/>
                                      </p:to>
                                    </p:set>
                                    <p:anim to="" calcmode="lin" valueType="num">
                                      <p:cBhvr>
                                        <p:cTn id="55" dur="1" fill="hold"/>
                                        <p:tgtEl>
                                          <p:spTgt spid="23574"/>
                                        </p:tgtEl>
                                        <p:attrNameLst>
                                          <p:attrName/>
                                        </p:attrNameLst>
                                      </p:cBhvr>
                                    </p:anim>
                                  </p:childTnLst>
                                </p:cTn>
                              </p:par>
                              <p:par>
                                <p:cTn id="56" presetID="24" presetClass="entr" presetSubtype="0" fill="hold" grpId="0" nodeType="withEffect">
                                  <p:stCondLst>
                                    <p:cond delay="0"/>
                                  </p:stCondLst>
                                  <p:childTnLst>
                                    <p:set>
                                      <p:cBhvr>
                                        <p:cTn id="57" dur="1" fill="hold">
                                          <p:stCondLst>
                                            <p:cond delay="0"/>
                                          </p:stCondLst>
                                        </p:cTn>
                                        <p:tgtEl>
                                          <p:spTgt spid="23575"/>
                                        </p:tgtEl>
                                        <p:attrNameLst>
                                          <p:attrName>style.visibility</p:attrName>
                                        </p:attrNameLst>
                                      </p:cBhvr>
                                      <p:to>
                                        <p:strVal val="visible"/>
                                      </p:to>
                                    </p:set>
                                    <p:anim to="" calcmode="lin" valueType="num">
                                      <p:cBhvr>
                                        <p:cTn id="58" dur="1" fill="hold"/>
                                        <p:tgtEl>
                                          <p:spTgt spid="23575"/>
                                        </p:tgtEl>
                                        <p:attrNameLst>
                                          <p:attrName/>
                                        </p:attrNameLst>
                                      </p:cBhvr>
                                    </p:anim>
                                  </p:childTnLst>
                                </p:cTn>
                              </p:par>
                              <p:par>
                                <p:cTn id="59" presetID="24" presetClass="entr" presetSubtype="0" fill="hold" grpId="0" nodeType="withEffect">
                                  <p:stCondLst>
                                    <p:cond delay="0"/>
                                  </p:stCondLst>
                                  <p:childTnLst>
                                    <p:set>
                                      <p:cBhvr>
                                        <p:cTn id="60" dur="1" fill="hold">
                                          <p:stCondLst>
                                            <p:cond delay="0"/>
                                          </p:stCondLst>
                                        </p:cTn>
                                        <p:tgtEl>
                                          <p:spTgt spid="23576"/>
                                        </p:tgtEl>
                                        <p:attrNameLst>
                                          <p:attrName>style.visibility</p:attrName>
                                        </p:attrNameLst>
                                      </p:cBhvr>
                                      <p:to>
                                        <p:strVal val="visible"/>
                                      </p:to>
                                    </p:set>
                                    <p:anim to="" calcmode="lin" valueType="num">
                                      <p:cBhvr>
                                        <p:cTn id="61" dur="1" fill="hold"/>
                                        <p:tgtEl>
                                          <p:spTgt spid="23576"/>
                                        </p:tgtEl>
                                        <p:attrNameLst>
                                          <p:attrName/>
                                        </p:attrNameLst>
                                      </p:cBhvr>
                                    </p:anim>
                                  </p:childTnLst>
                                </p:cTn>
                              </p:par>
                            </p:childTnLst>
                          </p:cTn>
                        </p:par>
                      </p:childTnLst>
                    </p:cTn>
                  </p:par>
                  <p:par>
                    <p:cTn id="62" fill="hold">
                      <p:stCondLst>
                        <p:cond delay="indefinite"/>
                      </p:stCondLst>
                      <p:childTnLst>
                        <p:par>
                          <p:cTn id="63" fill="hold">
                            <p:stCondLst>
                              <p:cond delay="0"/>
                            </p:stCondLst>
                            <p:childTnLst>
                              <p:par>
                                <p:cTn id="64" presetID="24" presetClass="entr" presetSubtype="0" fill="hold" grpId="0" nodeType="clickEffect">
                                  <p:stCondLst>
                                    <p:cond delay="0"/>
                                  </p:stCondLst>
                                  <p:childTnLst>
                                    <p:set>
                                      <p:cBhvr>
                                        <p:cTn id="65" dur="1" fill="hold">
                                          <p:stCondLst>
                                            <p:cond delay="0"/>
                                          </p:stCondLst>
                                        </p:cTn>
                                        <p:tgtEl>
                                          <p:spTgt spid="23578"/>
                                        </p:tgtEl>
                                        <p:attrNameLst>
                                          <p:attrName>style.visibility</p:attrName>
                                        </p:attrNameLst>
                                      </p:cBhvr>
                                      <p:to>
                                        <p:strVal val="visible"/>
                                      </p:to>
                                    </p:set>
                                    <p:anim to="" calcmode="lin" valueType="num">
                                      <p:cBhvr>
                                        <p:cTn id="66" dur="1" fill="hold"/>
                                        <p:tgtEl>
                                          <p:spTgt spid="23578"/>
                                        </p:tgtEl>
                                        <p:attrNameLst>
                                          <p:attrName/>
                                        </p:attrNameLst>
                                      </p:cBhvr>
                                    </p:anim>
                                  </p:childTnLst>
                                </p:cTn>
                              </p:par>
                            </p:childTnLst>
                          </p:cTn>
                        </p:par>
                      </p:childTnLst>
                    </p:cTn>
                  </p:par>
                  <p:par>
                    <p:cTn id="67" fill="hold">
                      <p:stCondLst>
                        <p:cond delay="indefinite"/>
                      </p:stCondLst>
                      <p:childTnLst>
                        <p:par>
                          <p:cTn id="68" fill="hold">
                            <p:stCondLst>
                              <p:cond delay="0"/>
                            </p:stCondLst>
                            <p:childTnLst>
                              <p:par>
                                <p:cTn id="69" presetID="24" presetClass="entr" presetSubtype="0" fill="hold" grpId="0" nodeType="clickEffect">
                                  <p:stCondLst>
                                    <p:cond delay="0"/>
                                  </p:stCondLst>
                                  <p:childTnLst>
                                    <p:set>
                                      <p:cBhvr>
                                        <p:cTn id="70" dur="1" fill="hold">
                                          <p:stCondLst>
                                            <p:cond delay="0"/>
                                          </p:stCondLst>
                                        </p:cTn>
                                        <p:tgtEl>
                                          <p:spTgt spid="23579"/>
                                        </p:tgtEl>
                                        <p:attrNameLst>
                                          <p:attrName>style.visibility</p:attrName>
                                        </p:attrNameLst>
                                      </p:cBhvr>
                                      <p:to>
                                        <p:strVal val="visible"/>
                                      </p:to>
                                    </p:set>
                                    <p:anim to="" calcmode="lin" valueType="num">
                                      <p:cBhvr>
                                        <p:cTn id="71" dur="1" fill="hold"/>
                                        <p:tgtEl>
                                          <p:spTgt spid="23579"/>
                                        </p:tgtEl>
                                        <p:attrNameLst>
                                          <p:attrName/>
                                        </p:attrNameLst>
                                      </p:cBhvr>
                                    </p:anim>
                                  </p:childTnLst>
                                </p:cTn>
                              </p:par>
                              <p:par>
                                <p:cTn id="72" presetID="24" presetClass="entr" presetSubtype="0" fill="hold" grpId="0" nodeType="withEffect">
                                  <p:stCondLst>
                                    <p:cond delay="0"/>
                                  </p:stCondLst>
                                  <p:childTnLst>
                                    <p:set>
                                      <p:cBhvr>
                                        <p:cTn id="73" dur="1" fill="hold">
                                          <p:stCondLst>
                                            <p:cond delay="0"/>
                                          </p:stCondLst>
                                        </p:cTn>
                                        <p:tgtEl>
                                          <p:spTgt spid="23580"/>
                                        </p:tgtEl>
                                        <p:attrNameLst>
                                          <p:attrName>style.visibility</p:attrName>
                                        </p:attrNameLst>
                                      </p:cBhvr>
                                      <p:to>
                                        <p:strVal val="visible"/>
                                      </p:to>
                                    </p:set>
                                    <p:anim to="" calcmode="lin" valueType="num">
                                      <p:cBhvr>
                                        <p:cTn id="74" dur="1" fill="hold"/>
                                        <p:tgtEl>
                                          <p:spTgt spid="23580"/>
                                        </p:tgtEl>
                                        <p:attrNameLst>
                                          <p:attrName/>
                                        </p:attrNameLst>
                                      </p:cBhvr>
                                    </p:anim>
                                  </p:childTnLst>
                                </p:cTn>
                              </p:par>
                              <p:par>
                                <p:cTn id="75" presetID="24" presetClass="entr" presetSubtype="0" fill="hold" grpId="0" nodeType="withEffect">
                                  <p:stCondLst>
                                    <p:cond delay="0"/>
                                  </p:stCondLst>
                                  <p:childTnLst>
                                    <p:set>
                                      <p:cBhvr>
                                        <p:cTn id="76" dur="1" fill="hold">
                                          <p:stCondLst>
                                            <p:cond delay="0"/>
                                          </p:stCondLst>
                                        </p:cTn>
                                        <p:tgtEl>
                                          <p:spTgt spid="23581"/>
                                        </p:tgtEl>
                                        <p:attrNameLst>
                                          <p:attrName>style.visibility</p:attrName>
                                        </p:attrNameLst>
                                      </p:cBhvr>
                                      <p:to>
                                        <p:strVal val="visible"/>
                                      </p:to>
                                    </p:set>
                                    <p:anim to="" calcmode="lin" valueType="num">
                                      <p:cBhvr>
                                        <p:cTn id="77" dur="1" fill="hold"/>
                                        <p:tgtEl>
                                          <p:spTgt spid="23581"/>
                                        </p:tgtEl>
                                        <p:attrNameLst>
                                          <p:attrName/>
                                        </p:attrNameLst>
                                      </p:cBhvr>
                                    </p:anim>
                                  </p:childTnLst>
                                </p:cTn>
                              </p:par>
                              <p:par>
                                <p:cTn id="78" presetID="24" presetClass="entr" presetSubtype="0" fill="hold" grpId="0" nodeType="withEffect">
                                  <p:stCondLst>
                                    <p:cond delay="0"/>
                                  </p:stCondLst>
                                  <p:childTnLst>
                                    <p:set>
                                      <p:cBhvr>
                                        <p:cTn id="79" dur="1" fill="hold">
                                          <p:stCondLst>
                                            <p:cond delay="0"/>
                                          </p:stCondLst>
                                        </p:cTn>
                                        <p:tgtEl>
                                          <p:spTgt spid="23582"/>
                                        </p:tgtEl>
                                        <p:attrNameLst>
                                          <p:attrName>style.visibility</p:attrName>
                                        </p:attrNameLst>
                                      </p:cBhvr>
                                      <p:to>
                                        <p:strVal val="visible"/>
                                      </p:to>
                                    </p:set>
                                    <p:anim to="" calcmode="lin" valueType="num">
                                      <p:cBhvr>
                                        <p:cTn id="80" dur="1" fill="hold"/>
                                        <p:tgtEl>
                                          <p:spTgt spid="23582"/>
                                        </p:tgtEl>
                                        <p:attrNameLst>
                                          <p:attrName/>
                                        </p:attrNameLst>
                                      </p:cBhvr>
                                    </p:anim>
                                  </p:childTnLst>
                                </p:cTn>
                              </p:par>
                              <p:par>
                                <p:cTn id="81" presetID="24" presetClass="entr" presetSubtype="0" fill="hold" grpId="0" nodeType="withEffect">
                                  <p:stCondLst>
                                    <p:cond delay="0"/>
                                  </p:stCondLst>
                                  <p:childTnLst>
                                    <p:set>
                                      <p:cBhvr>
                                        <p:cTn id="82" dur="1" fill="hold">
                                          <p:stCondLst>
                                            <p:cond delay="0"/>
                                          </p:stCondLst>
                                        </p:cTn>
                                        <p:tgtEl>
                                          <p:spTgt spid="23583"/>
                                        </p:tgtEl>
                                        <p:attrNameLst>
                                          <p:attrName>style.visibility</p:attrName>
                                        </p:attrNameLst>
                                      </p:cBhvr>
                                      <p:to>
                                        <p:strVal val="visible"/>
                                      </p:to>
                                    </p:set>
                                    <p:anim to="" calcmode="lin" valueType="num">
                                      <p:cBhvr>
                                        <p:cTn id="83" dur="1" fill="hold"/>
                                        <p:tgtEl>
                                          <p:spTgt spid="23583"/>
                                        </p:tgtEl>
                                        <p:attrNameLst>
                                          <p:attrName/>
                                        </p:attrNameLst>
                                      </p:cBhvr>
                                    </p:anim>
                                  </p:childTnLst>
                                </p:cTn>
                              </p:par>
                              <p:par>
                                <p:cTn id="84" presetID="24" presetClass="entr" presetSubtype="0" fill="hold" grpId="0" nodeType="withEffect">
                                  <p:stCondLst>
                                    <p:cond delay="0"/>
                                  </p:stCondLst>
                                  <p:childTnLst>
                                    <p:set>
                                      <p:cBhvr>
                                        <p:cTn id="85" dur="1" fill="hold">
                                          <p:stCondLst>
                                            <p:cond delay="0"/>
                                          </p:stCondLst>
                                        </p:cTn>
                                        <p:tgtEl>
                                          <p:spTgt spid="23584"/>
                                        </p:tgtEl>
                                        <p:attrNameLst>
                                          <p:attrName>style.visibility</p:attrName>
                                        </p:attrNameLst>
                                      </p:cBhvr>
                                      <p:to>
                                        <p:strVal val="visible"/>
                                      </p:to>
                                    </p:set>
                                    <p:anim to="" calcmode="lin" valueType="num">
                                      <p:cBhvr>
                                        <p:cTn id="86" dur="1" fill="hold"/>
                                        <p:tgtEl>
                                          <p:spTgt spid="23584"/>
                                        </p:tgtEl>
                                        <p:attrNameLst>
                                          <p:attrName/>
                                        </p:attrNameLst>
                                      </p:cBhvr>
                                    </p:anim>
                                  </p:childTnLst>
                                </p:cTn>
                              </p:par>
                              <p:par>
                                <p:cTn id="87" presetID="24" presetClass="entr" presetSubtype="0" fill="hold" grpId="0" nodeType="withEffect">
                                  <p:stCondLst>
                                    <p:cond delay="0"/>
                                  </p:stCondLst>
                                  <p:childTnLst>
                                    <p:set>
                                      <p:cBhvr>
                                        <p:cTn id="88" dur="1" fill="hold">
                                          <p:stCondLst>
                                            <p:cond delay="0"/>
                                          </p:stCondLst>
                                        </p:cTn>
                                        <p:tgtEl>
                                          <p:spTgt spid="23585"/>
                                        </p:tgtEl>
                                        <p:attrNameLst>
                                          <p:attrName>style.visibility</p:attrName>
                                        </p:attrNameLst>
                                      </p:cBhvr>
                                      <p:to>
                                        <p:strVal val="visible"/>
                                      </p:to>
                                    </p:set>
                                    <p:anim to="" calcmode="lin" valueType="num">
                                      <p:cBhvr>
                                        <p:cTn id="89" dur="1" fill="hold"/>
                                        <p:tgtEl>
                                          <p:spTgt spid="23585"/>
                                        </p:tgtEl>
                                        <p:attrNameLst>
                                          <p:attrName/>
                                        </p:attrNameLst>
                                      </p:cBhvr>
                                    </p:anim>
                                  </p:childTnLst>
                                </p:cTn>
                              </p:par>
                              <p:par>
                                <p:cTn id="90" presetID="24" presetClass="entr" presetSubtype="0" fill="hold" grpId="0" nodeType="withEffect">
                                  <p:stCondLst>
                                    <p:cond delay="0"/>
                                  </p:stCondLst>
                                  <p:childTnLst>
                                    <p:set>
                                      <p:cBhvr>
                                        <p:cTn id="91" dur="1" fill="hold">
                                          <p:stCondLst>
                                            <p:cond delay="0"/>
                                          </p:stCondLst>
                                        </p:cTn>
                                        <p:tgtEl>
                                          <p:spTgt spid="23586"/>
                                        </p:tgtEl>
                                        <p:attrNameLst>
                                          <p:attrName>style.visibility</p:attrName>
                                        </p:attrNameLst>
                                      </p:cBhvr>
                                      <p:to>
                                        <p:strVal val="visible"/>
                                      </p:to>
                                    </p:set>
                                    <p:anim to="" calcmode="lin" valueType="num">
                                      <p:cBhvr>
                                        <p:cTn id="92" dur="1" fill="hold"/>
                                        <p:tgtEl>
                                          <p:spTgt spid="23586"/>
                                        </p:tgtEl>
                                        <p:attrNameLst>
                                          <p:attrName/>
                                        </p:attrNameLst>
                                      </p:cBhvr>
                                    </p:anim>
                                  </p:childTnLst>
                                </p:cTn>
                              </p:par>
                              <p:par>
                                <p:cTn id="93" presetID="24" presetClass="entr" presetSubtype="0" fill="hold" grpId="0" nodeType="withEffect">
                                  <p:stCondLst>
                                    <p:cond delay="0"/>
                                  </p:stCondLst>
                                  <p:childTnLst>
                                    <p:set>
                                      <p:cBhvr>
                                        <p:cTn id="94" dur="1" fill="hold">
                                          <p:stCondLst>
                                            <p:cond delay="0"/>
                                          </p:stCondLst>
                                        </p:cTn>
                                        <p:tgtEl>
                                          <p:spTgt spid="23587"/>
                                        </p:tgtEl>
                                        <p:attrNameLst>
                                          <p:attrName>style.visibility</p:attrName>
                                        </p:attrNameLst>
                                      </p:cBhvr>
                                      <p:to>
                                        <p:strVal val="visible"/>
                                      </p:to>
                                    </p:set>
                                    <p:anim to="" calcmode="lin" valueType="num">
                                      <p:cBhvr>
                                        <p:cTn id="95" dur="1" fill="hold"/>
                                        <p:tgtEl>
                                          <p:spTgt spid="23587"/>
                                        </p:tgtEl>
                                        <p:attrNameLst>
                                          <p:attrName/>
                                        </p:attrNameLst>
                                      </p:cBhvr>
                                    </p:anim>
                                  </p:childTnLst>
                                </p:cTn>
                              </p:par>
                              <p:par>
                                <p:cTn id="96" presetID="24" presetClass="entr" presetSubtype="0" fill="hold" grpId="0" nodeType="withEffect">
                                  <p:stCondLst>
                                    <p:cond delay="0"/>
                                  </p:stCondLst>
                                  <p:childTnLst>
                                    <p:set>
                                      <p:cBhvr>
                                        <p:cTn id="97" dur="1" fill="hold">
                                          <p:stCondLst>
                                            <p:cond delay="0"/>
                                          </p:stCondLst>
                                        </p:cTn>
                                        <p:tgtEl>
                                          <p:spTgt spid="23588"/>
                                        </p:tgtEl>
                                        <p:attrNameLst>
                                          <p:attrName>style.visibility</p:attrName>
                                        </p:attrNameLst>
                                      </p:cBhvr>
                                      <p:to>
                                        <p:strVal val="visible"/>
                                      </p:to>
                                    </p:set>
                                    <p:anim to="" calcmode="lin" valueType="num">
                                      <p:cBhvr>
                                        <p:cTn id="98" dur="1" fill="hold"/>
                                        <p:tgtEl>
                                          <p:spTgt spid="23588"/>
                                        </p:tgtEl>
                                        <p:attrNameLst>
                                          <p:attrName/>
                                        </p:attrNameLst>
                                      </p:cBhvr>
                                    </p:anim>
                                  </p:childTnLst>
                                </p:cTn>
                              </p:par>
                              <p:par>
                                <p:cTn id="99" presetID="24" presetClass="entr" presetSubtype="0" fill="hold" grpId="0" nodeType="withEffect">
                                  <p:stCondLst>
                                    <p:cond delay="0"/>
                                  </p:stCondLst>
                                  <p:childTnLst>
                                    <p:set>
                                      <p:cBhvr>
                                        <p:cTn id="100" dur="1" fill="hold">
                                          <p:stCondLst>
                                            <p:cond delay="0"/>
                                          </p:stCondLst>
                                        </p:cTn>
                                        <p:tgtEl>
                                          <p:spTgt spid="23589"/>
                                        </p:tgtEl>
                                        <p:attrNameLst>
                                          <p:attrName>style.visibility</p:attrName>
                                        </p:attrNameLst>
                                      </p:cBhvr>
                                      <p:to>
                                        <p:strVal val="visible"/>
                                      </p:to>
                                    </p:set>
                                    <p:anim to="" calcmode="lin" valueType="num">
                                      <p:cBhvr>
                                        <p:cTn id="101" dur="1" fill="hold"/>
                                        <p:tgtEl>
                                          <p:spTgt spid="23589"/>
                                        </p:tgtEl>
                                        <p:attrNameLst>
                                          <p:attrName/>
                                        </p:attrNameLst>
                                      </p:cBhvr>
                                    </p:anim>
                                  </p:childTnLst>
                                </p:cTn>
                              </p:par>
                              <p:par>
                                <p:cTn id="102" presetID="24" presetClass="entr" presetSubtype="0" fill="hold" grpId="0" nodeType="withEffect">
                                  <p:stCondLst>
                                    <p:cond delay="0"/>
                                  </p:stCondLst>
                                  <p:childTnLst>
                                    <p:set>
                                      <p:cBhvr>
                                        <p:cTn id="103" dur="1" fill="hold">
                                          <p:stCondLst>
                                            <p:cond delay="0"/>
                                          </p:stCondLst>
                                        </p:cTn>
                                        <p:tgtEl>
                                          <p:spTgt spid="23590"/>
                                        </p:tgtEl>
                                        <p:attrNameLst>
                                          <p:attrName>style.visibility</p:attrName>
                                        </p:attrNameLst>
                                      </p:cBhvr>
                                      <p:to>
                                        <p:strVal val="visible"/>
                                      </p:to>
                                    </p:set>
                                    <p:anim to="" calcmode="lin" valueType="num">
                                      <p:cBhvr>
                                        <p:cTn id="104" dur="1" fill="hold"/>
                                        <p:tgtEl>
                                          <p:spTgt spid="23590"/>
                                        </p:tgtEl>
                                        <p:attrNameLst>
                                          <p:attrName/>
                                        </p:attrNameLst>
                                      </p:cBhvr>
                                    </p:anim>
                                  </p:childTnLst>
                                </p:cTn>
                              </p:par>
                              <p:par>
                                <p:cTn id="105" presetID="24" presetClass="entr" presetSubtype="0" fill="hold" grpId="0" nodeType="withEffect">
                                  <p:stCondLst>
                                    <p:cond delay="0"/>
                                  </p:stCondLst>
                                  <p:childTnLst>
                                    <p:set>
                                      <p:cBhvr>
                                        <p:cTn id="106" dur="1" fill="hold">
                                          <p:stCondLst>
                                            <p:cond delay="0"/>
                                          </p:stCondLst>
                                        </p:cTn>
                                        <p:tgtEl>
                                          <p:spTgt spid="23591"/>
                                        </p:tgtEl>
                                        <p:attrNameLst>
                                          <p:attrName>style.visibility</p:attrName>
                                        </p:attrNameLst>
                                      </p:cBhvr>
                                      <p:to>
                                        <p:strVal val="visible"/>
                                      </p:to>
                                    </p:set>
                                    <p:anim to="" calcmode="lin" valueType="num">
                                      <p:cBhvr>
                                        <p:cTn id="107" dur="1" fill="hold"/>
                                        <p:tgtEl>
                                          <p:spTgt spid="23591"/>
                                        </p:tgtEl>
                                        <p:attrNameLst>
                                          <p:attrName/>
                                        </p:attrNameLst>
                                      </p:cBhvr>
                                    </p:anim>
                                  </p:childTnLst>
                                </p:cTn>
                              </p:par>
                              <p:par>
                                <p:cTn id="108" presetID="24" presetClass="entr" presetSubtype="0" fill="hold" grpId="0" nodeType="withEffect">
                                  <p:stCondLst>
                                    <p:cond delay="0"/>
                                  </p:stCondLst>
                                  <p:childTnLst>
                                    <p:set>
                                      <p:cBhvr>
                                        <p:cTn id="109" dur="1" fill="hold">
                                          <p:stCondLst>
                                            <p:cond delay="0"/>
                                          </p:stCondLst>
                                        </p:cTn>
                                        <p:tgtEl>
                                          <p:spTgt spid="23592"/>
                                        </p:tgtEl>
                                        <p:attrNameLst>
                                          <p:attrName>style.visibility</p:attrName>
                                        </p:attrNameLst>
                                      </p:cBhvr>
                                      <p:to>
                                        <p:strVal val="visible"/>
                                      </p:to>
                                    </p:set>
                                    <p:anim to="" calcmode="lin" valueType="num">
                                      <p:cBhvr>
                                        <p:cTn id="110" dur="1" fill="hold"/>
                                        <p:tgtEl>
                                          <p:spTgt spid="23592"/>
                                        </p:tgtEl>
                                        <p:attrNameLst>
                                          <p:attrName/>
                                        </p:attrNameLst>
                                      </p:cBhvr>
                                    </p:anim>
                                  </p:childTnLst>
                                </p:cTn>
                              </p:par>
                              <p:par>
                                <p:cTn id="111" presetID="24" presetClass="entr" presetSubtype="0" fill="hold" grpId="0" nodeType="withEffect">
                                  <p:stCondLst>
                                    <p:cond delay="0"/>
                                  </p:stCondLst>
                                  <p:childTnLst>
                                    <p:set>
                                      <p:cBhvr>
                                        <p:cTn id="112" dur="1" fill="hold">
                                          <p:stCondLst>
                                            <p:cond delay="0"/>
                                          </p:stCondLst>
                                        </p:cTn>
                                        <p:tgtEl>
                                          <p:spTgt spid="23594"/>
                                        </p:tgtEl>
                                        <p:attrNameLst>
                                          <p:attrName>style.visibility</p:attrName>
                                        </p:attrNameLst>
                                      </p:cBhvr>
                                      <p:to>
                                        <p:strVal val="visible"/>
                                      </p:to>
                                    </p:set>
                                    <p:anim to="" calcmode="lin" valueType="num">
                                      <p:cBhvr>
                                        <p:cTn id="113" dur="1" fill="hold"/>
                                        <p:tgtEl>
                                          <p:spTgt spid="23594"/>
                                        </p:tgtEl>
                                        <p:attrNameLst>
                                          <p:attrName/>
                                        </p:attrNameLst>
                                      </p:cBhvr>
                                    </p:anim>
                                  </p:childTnLst>
                                </p:cTn>
                              </p:par>
                              <p:par>
                                <p:cTn id="114" presetID="24" presetClass="entr" presetSubtype="0" fill="hold" grpId="0" nodeType="withEffect">
                                  <p:stCondLst>
                                    <p:cond delay="0"/>
                                  </p:stCondLst>
                                  <p:childTnLst>
                                    <p:set>
                                      <p:cBhvr>
                                        <p:cTn id="115" dur="1" fill="hold">
                                          <p:stCondLst>
                                            <p:cond delay="0"/>
                                          </p:stCondLst>
                                        </p:cTn>
                                        <p:tgtEl>
                                          <p:spTgt spid="23596"/>
                                        </p:tgtEl>
                                        <p:attrNameLst>
                                          <p:attrName>style.visibility</p:attrName>
                                        </p:attrNameLst>
                                      </p:cBhvr>
                                      <p:to>
                                        <p:strVal val="visible"/>
                                      </p:to>
                                    </p:set>
                                    <p:anim to="" calcmode="lin" valueType="num">
                                      <p:cBhvr>
                                        <p:cTn id="116" dur="1" fill="hold"/>
                                        <p:tgtEl>
                                          <p:spTgt spid="23596"/>
                                        </p:tgtEl>
                                        <p:attrNameLst>
                                          <p:attrName/>
                                        </p:attrNameLst>
                                      </p:cBhvr>
                                    </p:anim>
                                  </p:childTnLst>
                                </p:cTn>
                              </p:par>
                              <p:par>
                                <p:cTn id="117" presetID="24" presetClass="entr" presetSubtype="0" fill="hold" grpId="0" nodeType="withEffect">
                                  <p:stCondLst>
                                    <p:cond delay="0"/>
                                  </p:stCondLst>
                                  <p:childTnLst>
                                    <p:set>
                                      <p:cBhvr>
                                        <p:cTn id="118" dur="1" fill="hold">
                                          <p:stCondLst>
                                            <p:cond delay="0"/>
                                          </p:stCondLst>
                                        </p:cTn>
                                        <p:tgtEl>
                                          <p:spTgt spid="23597"/>
                                        </p:tgtEl>
                                        <p:attrNameLst>
                                          <p:attrName>style.visibility</p:attrName>
                                        </p:attrNameLst>
                                      </p:cBhvr>
                                      <p:to>
                                        <p:strVal val="visible"/>
                                      </p:to>
                                    </p:set>
                                    <p:anim to="" calcmode="lin" valueType="num">
                                      <p:cBhvr>
                                        <p:cTn id="119" dur="1" fill="hold"/>
                                        <p:tgtEl>
                                          <p:spTgt spid="23597"/>
                                        </p:tgtEl>
                                        <p:attrNameLst>
                                          <p:attrName/>
                                        </p:attrNameLst>
                                      </p:cBhvr>
                                    </p:anim>
                                  </p:childTnLst>
                                </p:cTn>
                              </p:par>
                              <p:par>
                                <p:cTn id="120" presetID="24" presetClass="entr" presetSubtype="0" fill="hold" grpId="0" nodeType="withEffect">
                                  <p:stCondLst>
                                    <p:cond delay="0"/>
                                  </p:stCondLst>
                                  <p:childTnLst>
                                    <p:set>
                                      <p:cBhvr>
                                        <p:cTn id="121" dur="1" fill="hold">
                                          <p:stCondLst>
                                            <p:cond delay="0"/>
                                          </p:stCondLst>
                                        </p:cTn>
                                        <p:tgtEl>
                                          <p:spTgt spid="23598"/>
                                        </p:tgtEl>
                                        <p:attrNameLst>
                                          <p:attrName>style.visibility</p:attrName>
                                        </p:attrNameLst>
                                      </p:cBhvr>
                                      <p:to>
                                        <p:strVal val="visible"/>
                                      </p:to>
                                    </p:set>
                                    <p:anim to="" calcmode="lin" valueType="num">
                                      <p:cBhvr>
                                        <p:cTn id="122" dur="1" fill="hold"/>
                                        <p:tgtEl>
                                          <p:spTgt spid="23598"/>
                                        </p:tgtEl>
                                        <p:attrNameLst>
                                          <p:attrName/>
                                        </p:attrNameLst>
                                      </p:cBhvr>
                                    </p:anim>
                                  </p:childTnLst>
                                </p:cTn>
                              </p:par>
                              <p:par>
                                <p:cTn id="123" presetID="24" presetClass="entr" presetSubtype="0" fill="hold" grpId="0" nodeType="withEffect">
                                  <p:stCondLst>
                                    <p:cond delay="0"/>
                                  </p:stCondLst>
                                  <p:childTnLst>
                                    <p:set>
                                      <p:cBhvr>
                                        <p:cTn id="124" dur="1" fill="hold">
                                          <p:stCondLst>
                                            <p:cond delay="0"/>
                                          </p:stCondLst>
                                        </p:cTn>
                                        <p:tgtEl>
                                          <p:spTgt spid="23599"/>
                                        </p:tgtEl>
                                        <p:attrNameLst>
                                          <p:attrName>style.visibility</p:attrName>
                                        </p:attrNameLst>
                                      </p:cBhvr>
                                      <p:to>
                                        <p:strVal val="visible"/>
                                      </p:to>
                                    </p:set>
                                    <p:anim to="" calcmode="lin" valueType="num">
                                      <p:cBhvr>
                                        <p:cTn id="125" dur="1" fill="hold"/>
                                        <p:tgtEl>
                                          <p:spTgt spid="23599"/>
                                        </p:tgtEl>
                                        <p:attrNameLst>
                                          <p:attrName/>
                                        </p:attrNameLst>
                                      </p:cBhvr>
                                    </p:anim>
                                  </p:childTnLst>
                                </p:cTn>
                              </p:par>
                              <p:par>
                                <p:cTn id="126" presetID="24" presetClass="entr" presetSubtype="0" fill="hold" grpId="0" nodeType="withEffect">
                                  <p:stCondLst>
                                    <p:cond delay="0"/>
                                  </p:stCondLst>
                                  <p:childTnLst>
                                    <p:set>
                                      <p:cBhvr>
                                        <p:cTn id="127" dur="1" fill="hold">
                                          <p:stCondLst>
                                            <p:cond delay="0"/>
                                          </p:stCondLst>
                                        </p:cTn>
                                        <p:tgtEl>
                                          <p:spTgt spid="23600"/>
                                        </p:tgtEl>
                                        <p:attrNameLst>
                                          <p:attrName>style.visibility</p:attrName>
                                        </p:attrNameLst>
                                      </p:cBhvr>
                                      <p:to>
                                        <p:strVal val="visible"/>
                                      </p:to>
                                    </p:set>
                                    <p:anim to="" calcmode="lin" valueType="num">
                                      <p:cBhvr>
                                        <p:cTn id="128" dur="1" fill="hold"/>
                                        <p:tgtEl>
                                          <p:spTgt spid="23600"/>
                                        </p:tgtEl>
                                        <p:attrNameLst>
                                          <p:attrName/>
                                        </p:attrNameLst>
                                      </p:cBhvr>
                                    </p:anim>
                                  </p:childTnLst>
                                </p:cTn>
                              </p:par>
                              <p:par>
                                <p:cTn id="129" presetID="24" presetClass="entr" presetSubtype="0" fill="hold" grpId="0" nodeType="withEffect">
                                  <p:stCondLst>
                                    <p:cond delay="0"/>
                                  </p:stCondLst>
                                  <p:childTnLst>
                                    <p:set>
                                      <p:cBhvr>
                                        <p:cTn id="130" dur="1" fill="hold">
                                          <p:stCondLst>
                                            <p:cond delay="0"/>
                                          </p:stCondLst>
                                        </p:cTn>
                                        <p:tgtEl>
                                          <p:spTgt spid="23601"/>
                                        </p:tgtEl>
                                        <p:attrNameLst>
                                          <p:attrName>style.visibility</p:attrName>
                                        </p:attrNameLst>
                                      </p:cBhvr>
                                      <p:to>
                                        <p:strVal val="visible"/>
                                      </p:to>
                                    </p:set>
                                    <p:anim to="" calcmode="lin" valueType="num">
                                      <p:cBhvr>
                                        <p:cTn id="131" dur="1" fill="hold"/>
                                        <p:tgtEl>
                                          <p:spTgt spid="23601"/>
                                        </p:tgtEl>
                                        <p:attrNameLst>
                                          <p:attrName/>
                                        </p:attrNameLst>
                                      </p:cBhvr>
                                    </p:anim>
                                  </p:childTnLst>
                                </p:cTn>
                              </p:par>
                              <p:par>
                                <p:cTn id="132" presetID="24" presetClass="entr" presetSubtype="0" fill="hold" grpId="0" nodeType="withEffect">
                                  <p:stCondLst>
                                    <p:cond delay="0"/>
                                  </p:stCondLst>
                                  <p:childTnLst>
                                    <p:set>
                                      <p:cBhvr>
                                        <p:cTn id="133" dur="1" fill="hold">
                                          <p:stCondLst>
                                            <p:cond delay="0"/>
                                          </p:stCondLst>
                                        </p:cTn>
                                        <p:tgtEl>
                                          <p:spTgt spid="23602"/>
                                        </p:tgtEl>
                                        <p:attrNameLst>
                                          <p:attrName>style.visibility</p:attrName>
                                        </p:attrNameLst>
                                      </p:cBhvr>
                                      <p:to>
                                        <p:strVal val="visible"/>
                                      </p:to>
                                    </p:set>
                                    <p:anim to="" calcmode="lin" valueType="num">
                                      <p:cBhvr>
                                        <p:cTn id="134" dur="1" fill="hold"/>
                                        <p:tgtEl>
                                          <p:spTgt spid="23602"/>
                                        </p:tgtEl>
                                        <p:attrNameLst>
                                          <p:attrName/>
                                        </p:attrNameLst>
                                      </p:cBhvr>
                                    </p:anim>
                                  </p:childTnLst>
                                </p:cTn>
                              </p:par>
                              <p:par>
                                <p:cTn id="135" presetID="24" presetClass="entr" presetSubtype="0" fill="hold" grpId="0" nodeType="withEffect">
                                  <p:stCondLst>
                                    <p:cond delay="0"/>
                                  </p:stCondLst>
                                  <p:childTnLst>
                                    <p:set>
                                      <p:cBhvr>
                                        <p:cTn id="136" dur="1" fill="hold">
                                          <p:stCondLst>
                                            <p:cond delay="0"/>
                                          </p:stCondLst>
                                        </p:cTn>
                                        <p:tgtEl>
                                          <p:spTgt spid="23603"/>
                                        </p:tgtEl>
                                        <p:attrNameLst>
                                          <p:attrName>style.visibility</p:attrName>
                                        </p:attrNameLst>
                                      </p:cBhvr>
                                      <p:to>
                                        <p:strVal val="visible"/>
                                      </p:to>
                                    </p:set>
                                    <p:anim to="" calcmode="lin" valueType="num">
                                      <p:cBhvr>
                                        <p:cTn id="137" dur="1" fill="hold"/>
                                        <p:tgtEl>
                                          <p:spTgt spid="23603"/>
                                        </p:tgtEl>
                                        <p:attrNameLst>
                                          <p:attrName/>
                                        </p:attrNameLst>
                                      </p:cBhvr>
                                    </p:anim>
                                  </p:childTnLst>
                                </p:cTn>
                              </p:par>
                              <p:par>
                                <p:cTn id="138" presetID="24" presetClass="entr" presetSubtype="0" fill="hold" grpId="0" nodeType="withEffect">
                                  <p:stCondLst>
                                    <p:cond delay="0"/>
                                  </p:stCondLst>
                                  <p:childTnLst>
                                    <p:set>
                                      <p:cBhvr>
                                        <p:cTn id="139" dur="1" fill="hold">
                                          <p:stCondLst>
                                            <p:cond delay="0"/>
                                          </p:stCondLst>
                                        </p:cTn>
                                        <p:tgtEl>
                                          <p:spTgt spid="23604"/>
                                        </p:tgtEl>
                                        <p:attrNameLst>
                                          <p:attrName>style.visibility</p:attrName>
                                        </p:attrNameLst>
                                      </p:cBhvr>
                                      <p:to>
                                        <p:strVal val="visible"/>
                                      </p:to>
                                    </p:set>
                                    <p:anim to="" calcmode="lin" valueType="num">
                                      <p:cBhvr>
                                        <p:cTn id="140" dur="1" fill="hold"/>
                                        <p:tgtEl>
                                          <p:spTgt spid="23604"/>
                                        </p:tgtEl>
                                        <p:attrNameLst>
                                          <p:attrName/>
                                        </p:attrNameLst>
                                      </p:cBhvr>
                                    </p:anim>
                                  </p:childTnLst>
                                </p:cTn>
                              </p:par>
                              <p:par>
                                <p:cTn id="141" presetID="24" presetClass="entr" presetSubtype="0" fill="hold" grpId="0" nodeType="withEffect">
                                  <p:stCondLst>
                                    <p:cond delay="0"/>
                                  </p:stCondLst>
                                  <p:childTnLst>
                                    <p:set>
                                      <p:cBhvr>
                                        <p:cTn id="142" dur="1" fill="hold">
                                          <p:stCondLst>
                                            <p:cond delay="0"/>
                                          </p:stCondLst>
                                        </p:cTn>
                                        <p:tgtEl>
                                          <p:spTgt spid="23605"/>
                                        </p:tgtEl>
                                        <p:attrNameLst>
                                          <p:attrName>style.visibility</p:attrName>
                                        </p:attrNameLst>
                                      </p:cBhvr>
                                      <p:to>
                                        <p:strVal val="visible"/>
                                      </p:to>
                                    </p:set>
                                    <p:anim to="" calcmode="lin" valueType="num">
                                      <p:cBhvr>
                                        <p:cTn id="143" dur="1" fill="hold"/>
                                        <p:tgtEl>
                                          <p:spTgt spid="23605"/>
                                        </p:tgtEl>
                                        <p:attrNameLst>
                                          <p:attrName/>
                                        </p:attrNameLst>
                                      </p:cBhvr>
                                    </p:anim>
                                  </p:childTnLst>
                                </p:cTn>
                              </p:par>
                              <p:par>
                                <p:cTn id="144" presetID="24" presetClass="entr" presetSubtype="0" fill="hold" grpId="0" nodeType="withEffect">
                                  <p:stCondLst>
                                    <p:cond delay="0"/>
                                  </p:stCondLst>
                                  <p:childTnLst>
                                    <p:set>
                                      <p:cBhvr>
                                        <p:cTn id="145" dur="1" fill="hold">
                                          <p:stCondLst>
                                            <p:cond delay="0"/>
                                          </p:stCondLst>
                                        </p:cTn>
                                        <p:tgtEl>
                                          <p:spTgt spid="23607"/>
                                        </p:tgtEl>
                                        <p:attrNameLst>
                                          <p:attrName>style.visibility</p:attrName>
                                        </p:attrNameLst>
                                      </p:cBhvr>
                                      <p:to>
                                        <p:strVal val="visible"/>
                                      </p:to>
                                    </p:set>
                                    <p:anim to="" calcmode="lin" valueType="num">
                                      <p:cBhvr>
                                        <p:cTn id="146" dur="1" fill="hold"/>
                                        <p:tgtEl>
                                          <p:spTgt spid="23607"/>
                                        </p:tgtEl>
                                        <p:attrNameLst>
                                          <p:attrName/>
                                        </p:attrNameLst>
                                      </p:cBhvr>
                                    </p:anim>
                                  </p:childTnLst>
                                </p:cTn>
                              </p:par>
                              <p:par>
                                <p:cTn id="147" presetID="24" presetClass="entr" presetSubtype="0" fill="hold" grpId="0" nodeType="withEffect">
                                  <p:stCondLst>
                                    <p:cond delay="0"/>
                                  </p:stCondLst>
                                  <p:childTnLst>
                                    <p:set>
                                      <p:cBhvr>
                                        <p:cTn id="148" dur="1" fill="hold">
                                          <p:stCondLst>
                                            <p:cond delay="0"/>
                                          </p:stCondLst>
                                        </p:cTn>
                                        <p:tgtEl>
                                          <p:spTgt spid="23608"/>
                                        </p:tgtEl>
                                        <p:attrNameLst>
                                          <p:attrName>style.visibility</p:attrName>
                                        </p:attrNameLst>
                                      </p:cBhvr>
                                      <p:to>
                                        <p:strVal val="visible"/>
                                      </p:to>
                                    </p:set>
                                    <p:anim to="" calcmode="lin" valueType="num">
                                      <p:cBhvr>
                                        <p:cTn id="149" dur="1" fill="hold"/>
                                        <p:tgtEl>
                                          <p:spTgt spid="23608"/>
                                        </p:tgtEl>
                                        <p:attrNameLst>
                                          <p:attrName/>
                                        </p:attrNameLst>
                                      </p:cBhvr>
                                    </p:anim>
                                  </p:childTnLst>
                                </p:cTn>
                              </p:par>
                              <p:par>
                                <p:cTn id="150" presetID="24" presetClass="entr" presetSubtype="0" fill="hold" grpId="0" nodeType="withEffect">
                                  <p:stCondLst>
                                    <p:cond delay="0"/>
                                  </p:stCondLst>
                                  <p:childTnLst>
                                    <p:set>
                                      <p:cBhvr>
                                        <p:cTn id="151" dur="1" fill="hold">
                                          <p:stCondLst>
                                            <p:cond delay="0"/>
                                          </p:stCondLst>
                                        </p:cTn>
                                        <p:tgtEl>
                                          <p:spTgt spid="23609"/>
                                        </p:tgtEl>
                                        <p:attrNameLst>
                                          <p:attrName>style.visibility</p:attrName>
                                        </p:attrNameLst>
                                      </p:cBhvr>
                                      <p:to>
                                        <p:strVal val="visible"/>
                                      </p:to>
                                    </p:set>
                                    <p:anim to="" calcmode="lin" valueType="num">
                                      <p:cBhvr>
                                        <p:cTn id="152" dur="1" fill="hold"/>
                                        <p:tgtEl>
                                          <p:spTgt spid="23609"/>
                                        </p:tgtEl>
                                        <p:attrNameLst>
                                          <p:attrName/>
                                        </p:attrNameLst>
                                      </p:cBhvr>
                                    </p:anim>
                                  </p:childTnLst>
                                </p:cTn>
                              </p:par>
                              <p:par>
                                <p:cTn id="153" presetID="24" presetClass="entr" presetSubtype="0" fill="hold" grpId="0" nodeType="withEffect">
                                  <p:stCondLst>
                                    <p:cond delay="0"/>
                                  </p:stCondLst>
                                  <p:childTnLst>
                                    <p:set>
                                      <p:cBhvr>
                                        <p:cTn id="154" dur="1" fill="hold">
                                          <p:stCondLst>
                                            <p:cond delay="0"/>
                                          </p:stCondLst>
                                        </p:cTn>
                                        <p:tgtEl>
                                          <p:spTgt spid="23610"/>
                                        </p:tgtEl>
                                        <p:attrNameLst>
                                          <p:attrName>style.visibility</p:attrName>
                                        </p:attrNameLst>
                                      </p:cBhvr>
                                      <p:to>
                                        <p:strVal val="visible"/>
                                      </p:to>
                                    </p:set>
                                    <p:anim to="" calcmode="lin" valueType="num">
                                      <p:cBhvr>
                                        <p:cTn id="155" dur="1" fill="hold"/>
                                        <p:tgtEl>
                                          <p:spTgt spid="23610"/>
                                        </p:tgtEl>
                                        <p:attrNameLst>
                                          <p:attrName/>
                                        </p:attrNameLst>
                                      </p:cBhvr>
                                    </p:anim>
                                  </p:childTnLst>
                                </p:cTn>
                              </p:par>
                              <p:par>
                                <p:cTn id="156" presetID="24" presetClass="entr" presetSubtype="0" fill="hold" grpId="0" nodeType="withEffect">
                                  <p:stCondLst>
                                    <p:cond delay="0"/>
                                  </p:stCondLst>
                                  <p:childTnLst>
                                    <p:set>
                                      <p:cBhvr>
                                        <p:cTn id="157" dur="1" fill="hold">
                                          <p:stCondLst>
                                            <p:cond delay="0"/>
                                          </p:stCondLst>
                                        </p:cTn>
                                        <p:tgtEl>
                                          <p:spTgt spid="23611"/>
                                        </p:tgtEl>
                                        <p:attrNameLst>
                                          <p:attrName>style.visibility</p:attrName>
                                        </p:attrNameLst>
                                      </p:cBhvr>
                                      <p:to>
                                        <p:strVal val="visible"/>
                                      </p:to>
                                    </p:set>
                                    <p:anim to="" calcmode="lin" valueType="num">
                                      <p:cBhvr>
                                        <p:cTn id="158" dur="1" fill="hold"/>
                                        <p:tgtEl>
                                          <p:spTgt spid="236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8" grpId="0" animBg="1"/>
      <p:bldP spid="23559" grpId="0" animBg="1"/>
      <p:bldP spid="23560" grpId="0" animBg="1"/>
      <p:bldP spid="23561" grpId="0" animBg="1"/>
      <p:bldP spid="23562" grpId="0" animBg="1"/>
      <p:bldP spid="23563" grpId="0" animBg="1"/>
      <p:bldP spid="23564" grpId="0" animBg="1"/>
      <p:bldP spid="23565" grpId="0" animBg="1"/>
      <p:bldP spid="23566" grpId="0" animBg="1"/>
      <p:bldP spid="23567" grpId="0" animBg="1"/>
      <p:bldP spid="23568" grpId="0"/>
      <p:bldP spid="23569" grpId="0"/>
      <p:bldP spid="23571" grpId="0"/>
      <p:bldP spid="23572" grpId="0"/>
      <p:bldP spid="23573" grpId="0" animBg="1"/>
      <p:bldP spid="23574" grpId="0" animBg="1"/>
      <p:bldP spid="23575" grpId="0" animBg="1"/>
      <p:bldP spid="23576" grpId="0" animBg="1"/>
      <p:bldP spid="23578" grpId="0"/>
      <p:bldP spid="23579" grpId="0"/>
      <p:bldP spid="23580" grpId="0" animBg="1"/>
      <p:bldP spid="23581" grpId="0" animBg="1"/>
      <p:bldP spid="23582" grpId="0" animBg="1"/>
      <p:bldP spid="23583" grpId="0" animBg="1"/>
      <p:bldP spid="23584" grpId="0" animBg="1"/>
      <p:bldP spid="23585" grpId="0" animBg="1"/>
      <p:bldP spid="23586" grpId="0" animBg="1"/>
      <p:bldP spid="23587" grpId="0" animBg="1"/>
      <p:bldP spid="23588" grpId="0" animBg="1"/>
      <p:bldP spid="23589" grpId="0" animBg="1"/>
      <p:bldP spid="23590" grpId="0" animBg="1"/>
      <p:bldP spid="23591" grpId="0" animBg="1"/>
      <p:bldP spid="23592" grpId="0" animBg="1"/>
      <p:bldP spid="23594" grpId="0"/>
      <p:bldP spid="23596" grpId="0"/>
      <p:bldP spid="23597" grpId="0"/>
      <p:bldP spid="23598" grpId="0" animBg="1"/>
      <p:bldP spid="23599" grpId="0" animBg="1"/>
      <p:bldP spid="23600" grpId="0" animBg="1"/>
      <p:bldP spid="23601" grpId="0" animBg="1"/>
      <p:bldP spid="23602" grpId="0" animBg="1"/>
      <p:bldP spid="23603" grpId="0" animBg="1"/>
      <p:bldP spid="23604" grpId="0"/>
      <p:bldP spid="23605" grpId="0"/>
      <p:bldP spid="23607" grpId="0"/>
      <p:bldP spid="23608" grpId="0"/>
      <p:bldP spid="23609" grpId="0" animBg="1"/>
      <p:bldP spid="23610" grpId="0" animBg="1"/>
      <p:bldP spid="23611"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22885" y="274320"/>
            <a:ext cx="8698230" cy="822960"/>
          </a:xfrm>
        </p:spPr>
        <p:txBody>
          <a:bodyPr lIns="0" tIns="0" rIns="0" bIns="0" anchor="t"/>
          <a:lstStyle/>
          <a:p>
            <a:pPr>
              <a:lnSpc>
                <a:spcPct val="95000"/>
              </a:lnSpc>
              <a:defRPr/>
            </a:pPr>
            <a:r>
              <a:rPr lang="en-US" sz="3900" dirty="0">
                <a:solidFill>
                  <a:srgbClr val="3B62AF"/>
                </a:solidFill>
                <a:latin typeface="Arial" charset="0"/>
              </a:rPr>
              <a:t>Applications of </a:t>
            </a:r>
            <a:r>
              <a:rPr lang="en-US" sz="3900" dirty="0" err="1">
                <a:solidFill>
                  <a:srgbClr val="3B62AF"/>
                </a:solidFill>
                <a:latin typeface="Arial" charset="0"/>
              </a:rPr>
              <a:t>Dijkstra's</a:t>
            </a:r>
            <a:r>
              <a:rPr lang="en-US" sz="3900" dirty="0">
                <a:solidFill>
                  <a:srgbClr val="3B62AF"/>
                </a:solidFill>
                <a:latin typeface="Arial" charset="0"/>
              </a:rPr>
              <a:t> Algorithm</a:t>
            </a:r>
          </a:p>
        </p:txBody>
      </p:sp>
      <p:sp>
        <p:nvSpPr>
          <p:cNvPr id="28675" name="Rectangle 2"/>
          <p:cNvSpPr>
            <a:spLocks noGrp="1" noChangeArrowheads="1"/>
          </p:cNvSpPr>
          <p:nvPr>
            <p:ph sz="quarter" idx="1"/>
          </p:nvPr>
        </p:nvSpPr>
        <p:spPr>
          <a:xfrm>
            <a:off x="220028" y="1080135"/>
            <a:ext cx="8703945" cy="4940618"/>
          </a:xfrm>
        </p:spPr>
        <p:txBody>
          <a:bodyPr lIns="0" tIns="0" rIns="0" bIns="0"/>
          <a:lstStyle/>
          <a:p>
            <a:pPr marL="0" indent="0">
              <a:lnSpc>
                <a:spcPct val="95000"/>
              </a:lnSpc>
              <a:spcBef>
                <a:spcPct val="0"/>
              </a:spcBef>
              <a:buNone/>
            </a:pPr>
            <a:r>
              <a:rPr lang="en-US" dirty="0" smtClean="0">
                <a:solidFill>
                  <a:srgbClr val="444444"/>
                </a:solidFill>
                <a:latin typeface="Arial" charset="0"/>
              </a:rPr>
              <a:t>- Traffic Information Systems are most prominent use  </a:t>
            </a:r>
            <a:endParaRPr lang="en-US" dirty="0" smtClean="0"/>
          </a:p>
          <a:p>
            <a:pPr marL="0" indent="0">
              <a:lnSpc>
                <a:spcPct val="95000"/>
              </a:lnSpc>
              <a:spcBef>
                <a:spcPct val="0"/>
              </a:spcBef>
              <a:buNone/>
            </a:pPr>
            <a:r>
              <a:rPr lang="en-US" dirty="0" smtClean="0">
                <a:solidFill>
                  <a:srgbClr val="444444"/>
                </a:solidFill>
                <a:latin typeface="Arial" charset="0"/>
              </a:rPr>
              <a:t>- Mapping (Map Quest, Google Maps) </a:t>
            </a:r>
            <a:endParaRPr lang="en-US" dirty="0" smtClean="0"/>
          </a:p>
          <a:p>
            <a:pPr marL="0" indent="0">
              <a:lnSpc>
                <a:spcPct val="95000"/>
              </a:lnSpc>
              <a:spcBef>
                <a:spcPct val="0"/>
              </a:spcBef>
              <a:buNone/>
            </a:pPr>
            <a:r>
              <a:rPr lang="en-US" dirty="0" smtClean="0">
                <a:solidFill>
                  <a:srgbClr val="444444"/>
                </a:solidFill>
                <a:latin typeface="Arial" charset="0"/>
              </a:rPr>
              <a:t>- Routing Systems</a:t>
            </a:r>
          </a:p>
        </p:txBody>
      </p:sp>
      <p:pic>
        <p:nvPicPr>
          <p:cNvPr id="28676" name="Picture 4"/>
          <p:cNvPicPr>
            <a:picLocks noChangeAspect="1" noChangeArrowheads="1"/>
          </p:cNvPicPr>
          <p:nvPr/>
        </p:nvPicPr>
        <p:blipFill>
          <a:blip r:embed="rId2" cstate="print"/>
          <a:srcRect/>
          <a:stretch>
            <a:fillRect/>
          </a:stretch>
        </p:blipFill>
        <p:spPr bwMode="auto">
          <a:xfrm>
            <a:off x="533400" y="3200400"/>
            <a:ext cx="3413283" cy="3328988"/>
          </a:xfrm>
          <a:prstGeom prst="rect">
            <a:avLst/>
          </a:prstGeom>
          <a:noFill/>
          <a:ln w="9525">
            <a:noFill/>
            <a:miter lim="800000"/>
            <a:headEnd/>
            <a:tailEnd/>
          </a:ln>
        </p:spPr>
      </p:pic>
      <p:pic>
        <p:nvPicPr>
          <p:cNvPr id="28677" name="Picture 5"/>
          <p:cNvPicPr>
            <a:picLocks noChangeAspect="1" noChangeArrowheads="1"/>
          </p:cNvPicPr>
          <p:nvPr/>
        </p:nvPicPr>
        <p:blipFill>
          <a:blip r:embed="rId3" cstate="print"/>
          <a:srcRect/>
          <a:stretch>
            <a:fillRect/>
          </a:stretch>
        </p:blipFill>
        <p:spPr bwMode="auto">
          <a:xfrm>
            <a:off x="4648200" y="2514600"/>
            <a:ext cx="3760470" cy="4093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p:txBody>
          <a:bodyPr lIns="0" tIns="0" rIns="0" bIns="0" anchor="t"/>
          <a:lstStyle/>
          <a:p>
            <a:pPr>
              <a:lnSpc>
                <a:spcPct val="95000"/>
              </a:lnSpc>
              <a:defRPr/>
            </a:pPr>
            <a:r>
              <a:rPr lang="en-US" sz="3900" dirty="0">
                <a:solidFill>
                  <a:srgbClr val="3B62AF"/>
                </a:solidFill>
                <a:latin typeface="Arial" charset="0"/>
              </a:rPr>
              <a:t>Applications of </a:t>
            </a:r>
            <a:r>
              <a:rPr lang="en-US" sz="3900" dirty="0" err="1">
                <a:solidFill>
                  <a:srgbClr val="3B62AF"/>
                </a:solidFill>
                <a:latin typeface="Arial" charset="0"/>
              </a:rPr>
              <a:t>Dijkstra's</a:t>
            </a:r>
            <a:r>
              <a:rPr lang="en-US" sz="3900" dirty="0">
                <a:solidFill>
                  <a:srgbClr val="3B62AF"/>
                </a:solidFill>
                <a:latin typeface="Arial" charset="0"/>
              </a:rPr>
              <a:t> Algorithm</a:t>
            </a:r>
          </a:p>
        </p:txBody>
      </p:sp>
      <p:sp>
        <p:nvSpPr>
          <p:cNvPr id="22530" name="Rectangle 2"/>
          <p:cNvSpPr>
            <a:spLocks noGrp="1" noChangeArrowheads="1"/>
          </p:cNvSpPr>
          <p:nvPr>
            <p:ph sz="quarter" idx="1"/>
          </p:nvPr>
        </p:nvSpPr>
        <p:spPr/>
        <p:txBody>
          <a:bodyPr lIns="0" tIns="0" rIns="0" bIns="0">
            <a:normAutofit fontScale="62500" lnSpcReduction="20000"/>
          </a:bodyPr>
          <a:lstStyle/>
          <a:p>
            <a:pPr marL="0" indent="0">
              <a:lnSpc>
                <a:spcPct val="95000"/>
              </a:lnSpc>
              <a:spcBef>
                <a:spcPct val="0"/>
              </a:spcBef>
              <a:buFont typeface="Wingdings"/>
              <a:buChar char=""/>
              <a:defRPr/>
            </a:pPr>
            <a:r>
              <a:rPr lang="en-US" dirty="0" smtClean="0">
                <a:solidFill>
                  <a:srgbClr val="444444"/>
                </a:solidFill>
                <a:latin typeface="Arial" charset="0"/>
              </a:rPr>
              <a:t> One particularly relevant this week: epidemiology</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Prof. Lauren Meyers (Biology Dept.) uses networks to model the spread of infectious diseases and design prevention and response strategies.</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Vertices represent individuals, and edges their possible contacts. It is useful to calculate how a particular individual is connected to others.</a:t>
            </a:r>
          </a:p>
          <a:p>
            <a:pPr marL="0" indent="0">
              <a:lnSpc>
                <a:spcPct val="95000"/>
              </a:lnSpc>
              <a:spcBef>
                <a:spcPct val="0"/>
              </a:spcBef>
              <a:buNone/>
              <a:defRPr/>
            </a:pPr>
            <a:endParaRPr lang="en-US" dirty="0" smtClean="0">
              <a:solidFill>
                <a:srgbClr val="444444"/>
              </a:solidFill>
              <a:latin typeface="Arial" charset="0"/>
            </a:endParaRPr>
          </a:p>
          <a:p>
            <a:pPr marL="0" indent="0">
              <a:lnSpc>
                <a:spcPct val="95000"/>
              </a:lnSpc>
              <a:spcBef>
                <a:spcPct val="0"/>
              </a:spcBef>
              <a:buFont typeface="Wingdings"/>
              <a:buChar char=""/>
              <a:defRPr/>
            </a:pPr>
            <a:r>
              <a:rPr lang="en-US" dirty="0" smtClean="0">
                <a:solidFill>
                  <a:srgbClr val="444444"/>
                </a:solidFill>
                <a:latin typeface="Arial" charset="0"/>
              </a:rPr>
              <a:t> Knowing the shortest path lengths to other individuals can be a relevant indicator of the potential of a particular individual to infect others.</a:t>
            </a: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Font typeface="Wingdings"/>
              <a:buChar char=""/>
              <a:defRPr/>
            </a:pPr>
            <a:endParaRPr lang="en-US" dirty="0" smtClean="0">
              <a:solidFill>
                <a:srgbClr val="444444"/>
              </a:solidFill>
              <a:latin typeface="Arial" charset="0"/>
            </a:endParaRPr>
          </a:p>
          <a:p>
            <a:pPr marL="0" indent="0">
              <a:lnSpc>
                <a:spcPct val="95000"/>
              </a:lnSpc>
              <a:spcBef>
                <a:spcPct val="0"/>
              </a:spcBef>
              <a:buNone/>
              <a:defRPr/>
            </a:pPr>
            <a:endParaRPr lang="en-US" dirty="0" smtClean="0">
              <a:solidFill>
                <a:srgbClr val="444444"/>
              </a:solidFill>
              <a:latin typeface="Arial" charset="0"/>
            </a:endParaRPr>
          </a:p>
          <a:p>
            <a:pPr marL="0" indent="0">
              <a:lnSpc>
                <a:spcPct val="95000"/>
              </a:lnSpc>
              <a:spcBef>
                <a:spcPct val="0"/>
              </a:spcBef>
              <a:buNone/>
              <a:defRPr/>
            </a:pPr>
            <a:endParaRPr lang="en-US" dirty="0">
              <a:solidFill>
                <a:srgbClr val="444444"/>
              </a:solidFill>
              <a:latin typeface="Arial" charset="0"/>
            </a:endParaRPr>
          </a:p>
        </p:txBody>
      </p:sp>
      <p:pic>
        <p:nvPicPr>
          <p:cNvPr id="29700" name="Picture 4"/>
          <p:cNvPicPr>
            <a:picLocks noGrp="1" noChangeAspect="1" noChangeArrowheads="1"/>
          </p:cNvPicPr>
          <p:nvPr>
            <p:ph sz="quarter" idx="2"/>
          </p:nvPr>
        </p:nvPicPr>
        <p:blipFill>
          <a:blip r:embed="rId2" cstate="print"/>
          <a:srcRect/>
          <a:stretch>
            <a:fillRect/>
          </a:stretch>
        </p:blipFill>
        <p:spPr>
          <a:xfrm>
            <a:off x="4503420" y="1577340"/>
            <a:ext cx="3657600" cy="3811905"/>
          </a:xfr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57200" y="152400"/>
            <a:ext cx="8229600" cy="914400"/>
          </a:xfrm>
        </p:spPr>
        <p:txBody>
          <a:bodyPr/>
          <a:lstStyle/>
          <a:p>
            <a:pPr eaLnBrk="1" hangingPunct="1"/>
            <a:r>
              <a:rPr lang="en-US" smtClean="0">
                <a:latin typeface="Times New Roman" pitchFamily="18" charset="0"/>
              </a:rPr>
              <a:t>Introduction</a:t>
            </a:r>
          </a:p>
        </p:txBody>
      </p:sp>
      <p:sp>
        <p:nvSpPr>
          <p:cNvPr id="122883" name="Rectangle 3"/>
          <p:cNvSpPr>
            <a:spLocks noGrp="1" noChangeArrowheads="1"/>
          </p:cNvSpPr>
          <p:nvPr>
            <p:ph type="body" idx="1"/>
          </p:nvPr>
        </p:nvSpPr>
        <p:spPr>
          <a:xfrm>
            <a:off x="228600" y="1600200"/>
            <a:ext cx="8686800" cy="4419600"/>
          </a:xfrm>
        </p:spPr>
        <p:txBody>
          <a:bodyPr/>
          <a:lstStyle/>
          <a:p>
            <a:pPr eaLnBrk="1" hangingPunct="1"/>
            <a:r>
              <a:rPr lang="en-US" sz="3600" smtClean="0">
                <a:latin typeface="Times New Roman" pitchFamily="18" charset="0"/>
              </a:rPr>
              <a:t>When a map is colored, two regions with a common border are customarily assigned different colors.</a:t>
            </a:r>
          </a:p>
          <a:p>
            <a:pPr eaLnBrk="1" hangingPunct="1"/>
            <a:r>
              <a:rPr lang="en-US" sz="3600" smtClean="0">
                <a:latin typeface="Times New Roman" pitchFamily="18" charset="0"/>
              </a:rPr>
              <a:t>We want to use the smallest number of colors instead of just assigning every region its own color.</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152400"/>
            <a:ext cx="8229600" cy="838200"/>
          </a:xfrm>
        </p:spPr>
        <p:txBody>
          <a:bodyPr/>
          <a:lstStyle/>
          <a:p>
            <a:pPr eaLnBrk="1" hangingPunct="1"/>
            <a:r>
              <a:rPr lang="en-US" smtClean="0">
                <a:latin typeface="Times New Roman" pitchFamily="18" charset="0"/>
              </a:rPr>
              <a:t>Map Coloring</a:t>
            </a:r>
          </a:p>
        </p:txBody>
      </p:sp>
      <p:sp>
        <p:nvSpPr>
          <p:cNvPr id="124931" name="Rectangle 3"/>
          <p:cNvSpPr>
            <a:spLocks noGrp="1" noChangeArrowheads="1"/>
          </p:cNvSpPr>
          <p:nvPr>
            <p:ph type="body" sz="half" idx="1"/>
          </p:nvPr>
        </p:nvSpPr>
        <p:spPr>
          <a:xfrm>
            <a:off x="457200" y="5562600"/>
            <a:ext cx="8229600" cy="990600"/>
          </a:xfrm>
        </p:spPr>
        <p:txBody>
          <a:bodyPr>
            <a:normAutofit lnSpcReduction="10000"/>
          </a:bodyPr>
          <a:lstStyle/>
          <a:p>
            <a:pPr eaLnBrk="1" hangingPunct="1">
              <a:lnSpc>
                <a:spcPct val="80000"/>
              </a:lnSpc>
            </a:pPr>
            <a:r>
              <a:rPr lang="en-US" sz="2800" smtClean="0">
                <a:latin typeface="Times New Roman" pitchFamily="18" charset="0"/>
              </a:rPr>
              <a:t>Four colors are sufficient to color a map of the contiguous United States.</a:t>
            </a:r>
          </a:p>
          <a:p>
            <a:pPr eaLnBrk="1" hangingPunct="1">
              <a:lnSpc>
                <a:spcPct val="80000"/>
              </a:lnSpc>
            </a:pPr>
            <a:r>
              <a:rPr lang="en-US" sz="1800" i="1" smtClean="0">
                <a:latin typeface="Times New Roman" pitchFamily="18" charset="0"/>
              </a:rPr>
              <a:t>Source of map: http://www.math.gatech.edu/~thomas/FC/fourcolor.html</a:t>
            </a:r>
          </a:p>
        </p:txBody>
      </p:sp>
      <p:pic>
        <p:nvPicPr>
          <p:cNvPr id="124932" name="Picture 5" descr="usa"/>
          <p:cNvPicPr>
            <a:picLocks noGrp="1" noChangeAspect="1" noChangeArrowheads="1"/>
          </p:cNvPicPr>
          <p:nvPr>
            <p:ph sz="half" idx="2"/>
          </p:nvPr>
        </p:nvPicPr>
        <p:blipFill>
          <a:blip r:embed="rId2" cstate="print"/>
          <a:srcRect/>
          <a:stretch>
            <a:fillRect/>
          </a:stretch>
        </p:blipFill>
        <p:spPr>
          <a:xfrm>
            <a:off x="990600" y="990600"/>
            <a:ext cx="6858000" cy="4281488"/>
          </a:xfr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57200" y="228600"/>
            <a:ext cx="8229600" cy="838200"/>
          </a:xfrm>
        </p:spPr>
        <p:txBody>
          <a:bodyPr/>
          <a:lstStyle/>
          <a:p>
            <a:pPr eaLnBrk="1" hangingPunct="1"/>
            <a:r>
              <a:rPr lang="en-US" smtClean="0">
                <a:latin typeface="Times New Roman" pitchFamily="18" charset="0"/>
              </a:rPr>
              <a:t>Graph Coloring</a:t>
            </a:r>
          </a:p>
        </p:txBody>
      </p:sp>
      <p:sp>
        <p:nvSpPr>
          <p:cNvPr id="128003" name="Rectangle 3"/>
          <p:cNvSpPr>
            <a:spLocks noGrp="1" noChangeArrowheads="1"/>
          </p:cNvSpPr>
          <p:nvPr>
            <p:ph type="body" idx="1"/>
          </p:nvPr>
        </p:nvSpPr>
        <p:spPr>
          <a:xfrm>
            <a:off x="152400" y="1447800"/>
            <a:ext cx="8763000" cy="5257800"/>
          </a:xfrm>
        </p:spPr>
        <p:txBody>
          <a:bodyPr lIns="0" rIns="0"/>
          <a:lstStyle/>
          <a:p>
            <a:pPr eaLnBrk="1" hangingPunct="1">
              <a:lnSpc>
                <a:spcPct val="90000"/>
              </a:lnSpc>
            </a:pPr>
            <a:r>
              <a:rPr lang="en-US" sz="3600" smtClean="0">
                <a:latin typeface="Times New Roman" pitchFamily="18" charset="0"/>
              </a:rPr>
              <a:t>A </a:t>
            </a:r>
            <a:r>
              <a:rPr lang="en-US" sz="3600" i="1" smtClean="0">
                <a:solidFill>
                  <a:schemeClr val="tx2"/>
                </a:solidFill>
                <a:latin typeface="Times New Roman" pitchFamily="18" charset="0"/>
              </a:rPr>
              <a:t>coloring</a:t>
            </a:r>
            <a:r>
              <a:rPr lang="en-US" sz="3600" smtClean="0">
                <a:latin typeface="Times New Roman" pitchFamily="18" charset="0"/>
              </a:rPr>
              <a:t> of a simple graph is the assignment of a color to each vertex of the graph so that no two adjacent vertices are assigned the same color.</a:t>
            </a:r>
          </a:p>
          <a:p>
            <a:pPr eaLnBrk="1" hangingPunct="1">
              <a:lnSpc>
                <a:spcPct val="90000"/>
              </a:lnSpc>
            </a:pPr>
            <a:r>
              <a:rPr lang="en-US" sz="3600" smtClean="0">
                <a:latin typeface="Times New Roman" pitchFamily="18" charset="0"/>
              </a:rPr>
              <a:t>The </a:t>
            </a:r>
            <a:r>
              <a:rPr lang="en-US" sz="3600" i="1" smtClean="0">
                <a:solidFill>
                  <a:schemeClr val="tx2"/>
                </a:solidFill>
                <a:latin typeface="Times New Roman" pitchFamily="18" charset="0"/>
              </a:rPr>
              <a:t>chromatic number</a:t>
            </a:r>
            <a:r>
              <a:rPr lang="en-US" sz="3600" smtClean="0">
                <a:latin typeface="Times New Roman" pitchFamily="18" charset="0"/>
              </a:rPr>
              <a:t> of a graph is the least number of colors needed for a coloring of the graph.</a:t>
            </a:r>
          </a:p>
          <a:p>
            <a:pPr eaLnBrk="1" hangingPunct="1">
              <a:lnSpc>
                <a:spcPct val="90000"/>
              </a:lnSpc>
            </a:pPr>
            <a:r>
              <a:rPr lang="en-US" sz="3600" smtClean="0">
                <a:solidFill>
                  <a:schemeClr val="tx2"/>
                </a:solidFill>
                <a:latin typeface="Times New Roman" pitchFamily="18" charset="0"/>
              </a:rPr>
              <a:t>The Four Color Theorem:</a:t>
            </a:r>
            <a:r>
              <a:rPr lang="en-US" sz="3600" smtClean="0">
                <a:latin typeface="Times New Roman" pitchFamily="18" charset="0"/>
              </a:rPr>
              <a:t> </a:t>
            </a:r>
            <a:r>
              <a:rPr lang="en-US" sz="3600" i="1" smtClean="0">
                <a:latin typeface="Times New Roman" pitchFamily="18" charset="0"/>
              </a:rPr>
              <a:t>The chromatic number of a planar graph is no greater than four.</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2"/>
          <p:cNvSpPr>
            <a:spLocks noGrp="1" noChangeArrowheads="1"/>
          </p:cNvSpPr>
          <p:nvPr>
            <p:ph type="title"/>
          </p:nvPr>
        </p:nvSpPr>
        <p:spPr>
          <a:xfrm>
            <a:off x="457200" y="152400"/>
            <a:ext cx="8229600" cy="838200"/>
          </a:xfrm>
        </p:spPr>
        <p:txBody>
          <a:bodyPr/>
          <a:lstStyle/>
          <a:p>
            <a:pPr eaLnBrk="1" hangingPunct="1"/>
            <a:r>
              <a:rPr lang="en-US" smtClean="0">
                <a:latin typeface="Times New Roman" pitchFamily="18" charset="0"/>
              </a:rPr>
              <a:t>Example</a:t>
            </a:r>
          </a:p>
        </p:txBody>
      </p:sp>
      <p:sp>
        <p:nvSpPr>
          <p:cNvPr id="98327" name="Text Box 23"/>
          <p:cNvSpPr txBox="1">
            <a:spLocks noChangeArrowheads="1"/>
          </p:cNvSpPr>
          <p:nvPr/>
        </p:nvSpPr>
        <p:spPr bwMode="auto">
          <a:xfrm>
            <a:off x="4572000" y="2438400"/>
            <a:ext cx="4343400" cy="3990975"/>
          </a:xfrm>
          <a:prstGeom prst="rect">
            <a:avLst/>
          </a:prstGeom>
          <a:noFill/>
          <a:ln w="9525">
            <a:noFill/>
            <a:miter lim="800000"/>
            <a:headEnd/>
            <a:tailEnd/>
          </a:ln>
        </p:spPr>
        <p:txBody>
          <a:bodyPr>
            <a:spAutoFit/>
          </a:bodyPr>
          <a:lstStyle/>
          <a:p>
            <a:pPr algn="l" eaLnBrk="0" hangingPunct="0"/>
            <a:r>
              <a:rPr lang="en-US" sz="3200">
                <a:latin typeface="Times New Roman" pitchFamily="18" charset="0"/>
              </a:rPr>
              <a:t>The chromatic number must be at least 3 since </a:t>
            </a:r>
            <a:r>
              <a:rPr lang="en-US" sz="3200" i="1">
                <a:latin typeface="Times New Roman" pitchFamily="18" charset="0"/>
              </a:rPr>
              <a:t>a</a:t>
            </a:r>
            <a:r>
              <a:rPr lang="en-US" sz="3200">
                <a:latin typeface="Times New Roman" pitchFamily="18" charset="0"/>
              </a:rPr>
              <a:t>, </a:t>
            </a:r>
            <a:r>
              <a:rPr lang="en-US" sz="3200" i="1">
                <a:latin typeface="Times New Roman" pitchFamily="18" charset="0"/>
              </a:rPr>
              <a:t>b</a:t>
            </a:r>
            <a:r>
              <a:rPr lang="en-US" sz="3200">
                <a:latin typeface="Times New Roman" pitchFamily="18" charset="0"/>
              </a:rPr>
              <a:t>, and </a:t>
            </a:r>
            <a:r>
              <a:rPr lang="en-US" sz="3200" i="1">
                <a:latin typeface="Times New Roman" pitchFamily="18" charset="0"/>
              </a:rPr>
              <a:t>c</a:t>
            </a:r>
            <a:r>
              <a:rPr lang="en-US" sz="3200">
                <a:latin typeface="Times New Roman" pitchFamily="18" charset="0"/>
              </a:rPr>
              <a:t> must be assigned different colors. So Let’s try 3 colors first.  3 colors work, so the chromatic number of this graph is 3.</a:t>
            </a:r>
          </a:p>
        </p:txBody>
      </p:sp>
      <p:sp>
        <p:nvSpPr>
          <p:cNvPr id="129028" name="Rectangle 25"/>
          <p:cNvSpPr>
            <a:spLocks noChangeArrowheads="1"/>
          </p:cNvSpPr>
          <p:nvPr/>
        </p:nvSpPr>
        <p:spPr bwMode="auto">
          <a:xfrm>
            <a:off x="304800" y="1219200"/>
            <a:ext cx="8458200" cy="1524000"/>
          </a:xfrm>
          <a:prstGeom prst="rect">
            <a:avLst/>
          </a:prstGeom>
          <a:noFill/>
          <a:ln w="12700">
            <a:noFill/>
            <a:miter lim="800000"/>
            <a:headEnd/>
            <a:tailEnd/>
          </a:ln>
        </p:spPr>
        <p:txBody>
          <a:bodyPr lIns="90488" tIns="44450" rIns="90488" bIns="44450"/>
          <a:lstStyle/>
          <a:p>
            <a:pPr marL="342900" indent="-342900" algn="l">
              <a:spcBef>
                <a:spcPct val="20000"/>
              </a:spcBef>
              <a:buFontTx/>
              <a:buChar char="•"/>
            </a:pPr>
            <a:r>
              <a:rPr lang="en-US" sz="3600">
                <a:latin typeface="Times New Roman" pitchFamily="18" charset="0"/>
              </a:rPr>
              <a:t>What is the chromatic number of the graph shown below?   </a:t>
            </a:r>
          </a:p>
        </p:txBody>
      </p:sp>
      <p:grpSp>
        <p:nvGrpSpPr>
          <p:cNvPr id="2" name="Group 33"/>
          <p:cNvGrpSpPr>
            <a:grpSpLocks/>
          </p:cNvGrpSpPr>
          <p:nvPr/>
        </p:nvGrpSpPr>
        <p:grpSpPr bwMode="auto">
          <a:xfrm>
            <a:off x="968375" y="3284538"/>
            <a:ext cx="3387725" cy="1920875"/>
            <a:chOff x="610" y="2069"/>
            <a:chExt cx="2134" cy="1210"/>
          </a:xfrm>
        </p:grpSpPr>
        <p:grpSp>
          <p:nvGrpSpPr>
            <p:cNvPr id="3" name="Group 2"/>
            <p:cNvGrpSpPr>
              <a:grpSpLocks/>
            </p:cNvGrpSpPr>
            <p:nvPr/>
          </p:nvGrpSpPr>
          <p:grpSpPr bwMode="auto">
            <a:xfrm>
              <a:off x="610" y="2069"/>
              <a:ext cx="2134" cy="1210"/>
              <a:chOff x="576" y="1771"/>
              <a:chExt cx="2134" cy="1210"/>
            </a:xfrm>
          </p:grpSpPr>
          <p:grpSp>
            <p:nvGrpSpPr>
              <p:cNvPr id="4" name="Group 3"/>
              <p:cNvGrpSpPr>
                <a:grpSpLocks/>
              </p:cNvGrpSpPr>
              <p:nvPr/>
            </p:nvGrpSpPr>
            <p:grpSpPr bwMode="auto">
              <a:xfrm>
                <a:off x="730" y="1904"/>
                <a:ext cx="1680" cy="864"/>
                <a:chOff x="704" y="3296"/>
                <a:chExt cx="1416" cy="608"/>
              </a:xfrm>
            </p:grpSpPr>
            <p:sp>
              <p:nvSpPr>
                <p:cNvPr id="129040" name="Line 4"/>
                <p:cNvSpPr>
                  <a:spLocks noChangeShapeType="1"/>
                </p:cNvSpPr>
                <p:nvPr/>
              </p:nvSpPr>
              <p:spPr bwMode="auto">
                <a:xfrm>
                  <a:off x="1056" y="3312"/>
                  <a:ext cx="720" cy="0"/>
                </a:xfrm>
                <a:prstGeom prst="line">
                  <a:avLst/>
                </a:prstGeom>
                <a:noFill/>
                <a:ln w="25400">
                  <a:solidFill>
                    <a:schemeClr val="tx1"/>
                  </a:solidFill>
                  <a:miter lim="800000"/>
                  <a:headEnd/>
                  <a:tailEnd/>
                </a:ln>
              </p:spPr>
              <p:txBody>
                <a:bodyPr wrap="none" lIns="0" rIns="182880" anchor="ctr"/>
                <a:lstStyle/>
                <a:p>
                  <a:endParaRPr lang="en-US"/>
                </a:p>
              </p:txBody>
            </p:sp>
            <p:sp>
              <p:nvSpPr>
                <p:cNvPr id="129041" name="Line 5"/>
                <p:cNvSpPr>
                  <a:spLocks noChangeShapeType="1"/>
                </p:cNvSpPr>
                <p:nvPr/>
              </p:nvSpPr>
              <p:spPr bwMode="auto">
                <a:xfrm>
                  <a:off x="1056" y="3312"/>
                  <a:ext cx="0" cy="576"/>
                </a:xfrm>
                <a:prstGeom prst="line">
                  <a:avLst/>
                </a:prstGeom>
                <a:noFill/>
                <a:ln w="25400">
                  <a:solidFill>
                    <a:schemeClr val="tx1"/>
                  </a:solidFill>
                  <a:miter lim="800000"/>
                  <a:headEnd/>
                  <a:tailEnd/>
                </a:ln>
              </p:spPr>
              <p:txBody>
                <a:bodyPr wrap="none" lIns="0" rIns="182880" anchor="ctr"/>
                <a:lstStyle/>
                <a:p>
                  <a:endParaRPr lang="en-US"/>
                </a:p>
              </p:txBody>
            </p:sp>
            <p:sp>
              <p:nvSpPr>
                <p:cNvPr id="129042" name="Line 6"/>
                <p:cNvSpPr>
                  <a:spLocks noChangeShapeType="1"/>
                </p:cNvSpPr>
                <p:nvPr/>
              </p:nvSpPr>
              <p:spPr bwMode="auto">
                <a:xfrm>
                  <a:off x="1056" y="3888"/>
                  <a:ext cx="720" cy="0"/>
                </a:xfrm>
                <a:prstGeom prst="line">
                  <a:avLst/>
                </a:prstGeom>
                <a:noFill/>
                <a:ln w="25400">
                  <a:solidFill>
                    <a:schemeClr val="tx1"/>
                  </a:solidFill>
                  <a:miter lim="800000"/>
                  <a:headEnd/>
                  <a:tailEnd/>
                </a:ln>
              </p:spPr>
              <p:txBody>
                <a:bodyPr wrap="none" lIns="0" rIns="182880" anchor="ctr"/>
                <a:lstStyle/>
                <a:p>
                  <a:endParaRPr lang="en-US"/>
                </a:p>
              </p:txBody>
            </p:sp>
            <p:sp>
              <p:nvSpPr>
                <p:cNvPr id="129043" name="Line 7"/>
                <p:cNvSpPr>
                  <a:spLocks noChangeShapeType="1"/>
                </p:cNvSpPr>
                <p:nvPr/>
              </p:nvSpPr>
              <p:spPr bwMode="auto">
                <a:xfrm>
                  <a:off x="1776" y="3312"/>
                  <a:ext cx="0" cy="576"/>
                </a:xfrm>
                <a:prstGeom prst="line">
                  <a:avLst/>
                </a:prstGeom>
                <a:noFill/>
                <a:ln w="25400">
                  <a:solidFill>
                    <a:schemeClr val="tx1"/>
                  </a:solidFill>
                  <a:miter lim="800000"/>
                  <a:headEnd/>
                  <a:tailEnd/>
                </a:ln>
              </p:spPr>
              <p:txBody>
                <a:bodyPr wrap="none" lIns="0" rIns="182880" anchor="ctr"/>
                <a:lstStyle/>
                <a:p>
                  <a:endParaRPr lang="en-US"/>
                </a:p>
              </p:txBody>
            </p:sp>
            <p:sp>
              <p:nvSpPr>
                <p:cNvPr id="129044" name="Line 8"/>
                <p:cNvSpPr>
                  <a:spLocks noChangeShapeType="1"/>
                </p:cNvSpPr>
                <p:nvPr/>
              </p:nvSpPr>
              <p:spPr bwMode="auto">
                <a:xfrm>
                  <a:off x="1056" y="3312"/>
                  <a:ext cx="720" cy="576"/>
                </a:xfrm>
                <a:prstGeom prst="line">
                  <a:avLst/>
                </a:prstGeom>
                <a:noFill/>
                <a:ln w="25400">
                  <a:solidFill>
                    <a:schemeClr val="tx1"/>
                  </a:solidFill>
                  <a:miter lim="800000"/>
                  <a:headEnd/>
                  <a:tailEnd/>
                </a:ln>
              </p:spPr>
              <p:txBody>
                <a:bodyPr wrap="none" lIns="0" rIns="182880" anchor="ctr"/>
                <a:lstStyle/>
                <a:p>
                  <a:endParaRPr lang="en-US"/>
                </a:p>
              </p:txBody>
            </p:sp>
            <p:sp>
              <p:nvSpPr>
                <p:cNvPr id="129045" name="Line 9"/>
                <p:cNvSpPr>
                  <a:spLocks noChangeShapeType="1"/>
                </p:cNvSpPr>
                <p:nvPr/>
              </p:nvSpPr>
              <p:spPr bwMode="auto">
                <a:xfrm flipV="1">
                  <a:off x="1056" y="3312"/>
                  <a:ext cx="720" cy="576"/>
                </a:xfrm>
                <a:prstGeom prst="line">
                  <a:avLst/>
                </a:prstGeom>
                <a:noFill/>
                <a:ln w="25400">
                  <a:solidFill>
                    <a:schemeClr val="tx1"/>
                  </a:solidFill>
                  <a:miter lim="800000"/>
                  <a:headEnd/>
                  <a:tailEnd/>
                </a:ln>
              </p:spPr>
              <p:txBody>
                <a:bodyPr wrap="none" lIns="0" rIns="182880" anchor="ctr"/>
                <a:lstStyle/>
                <a:p>
                  <a:endParaRPr lang="en-US"/>
                </a:p>
              </p:txBody>
            </p:sp>
            <p:sp>
              <p:nvSpPr>
                <p:cNvPr id="129046" name="Line 10"/>
                <p:cNvSpPr>
                  <a:spLocks noChangeShapeType="1"/>
                </p:cNvSpPr>
                <p:nvPr/>
              </p:nvSpPr>
              <p:spPr bwMode="auto">
                <a:xfrm flipH="1">
                  <a:off x="720" y="3312"/>
                  <a:ext cx="336" cy="288"/>
                </a:xfrm>
                <a:prstGeom prst="line">
                  <a:avLst/>
                </a:prstGeom>
                <a:noFill/>
                <a:ln w="25400">
                  <a:solidFill>
                    <a:schemeClr val="tx1"/>
                  </a:solidFill>
                  <a:miter lim="800000"/>
                  <a:headEnd/>
                  <a:tailEnd/>
                </a:ln>
              </p:spPr>
              <p:txBody>
                <a:bodyPr wrap="none" lIns="0" rIns="182880" anchor="ctr"/>
                <a:lstStyle/>
                <a:p>
                  <a:endParaRPr lang="en-US"/>
                </a:p>
              </p:txBody>
            </p:sp>
            <p:sp>
              <p:nvSpPr>
                <p:cNvPr id="129047" name="Line 11"/>
                <p:cNvSpPr>
                  <a:spLocks noChangeShapeType="1"/>
                </p:cNvSpPr>
                <p:nvPr/>
              </p:nvSpPr>
              <p:spPr bwMode="auto">
                <a:xfrm>
                  <a:off x="720" y="3600"/>
                  <a:ext cx="336" cy="288"/>
                </a:xfrm>
                <a:prstGeom prst="line">
                  <a:avLst/>
                </a:prstGeom>
                <a:noFill/>
                <a:ln w="25400">
                  <a:solidFill>
                    <a:schemeClr val="tx1"/>
                  </a:solidFill>
                  <a:miter lim="800000"/>
                  <a:headEnd/>
                  <a:tailEnd/>
                </a:ln>
              </p:spPr>
              <p:txBody>
                <a:bodyPr wrap="none" lIns="0" rIns="182880" anchor="ctr"/>
                <a:lstStyle/>
                <a:p>
                  <a:endParaRPr lang="en-US"/>
                </a:p>
              </p:txBody>
            </p:sp>
            <p:sp>
              <p:nvSpPr>
                <p:cNvPr id="129048" name="Line 12"/>
                <p:cNvSpPr>
                  <a:spLocks noChangeShapeType="1"/>
                </p:cNvSpPr>
                <p:nvPr/>
              </p:nvSpPr>
              <p:spPr bwMode="auto">
                <a:xfrm>
                  <a:off x="1776" y="3312"/>
                  <a:ext cx="336" cy="288"/>
                </a:xfrm>
                <a:prstGeom prst="line">
                  <a:avLst/>
                </a:prstGeom>
                <a:noFill/>
                <a:ln w="25400">
                  <a:solidFill>
                    <a:schemeClr val="tx1"/>
                  </a:solidFill>
                  <a:miter lim="800000"/>
                  <a:headEnd/>
                  <a:tailEnd/>
                </a:ln>
              </p:spPr>
              <p:txBody>
                <a:bodyPr wrap="none" lIns="0" rIns="182880" anchor="ctr"/>
                <a:lstStyle/>
                <a:p>
                  <a:endParaRPr lang="en-US"/>
                </a:p>
              </p:txBody>
            </p:sp>
            <p:sp>
              <p:nvSpPr>
                <p:cNvPr id="129049" name="Line 13"/>
                <p:cNvSpPr>
                  <a:spLocks noChangeShapeType="1"/>
                </p:cNvSpPr>
                <p:nvPr/>
              </p:nvSpPr>
              <p:spPr bwMode="auto">
                <a:xfrm flipV="1">
                  <a:off x="1776" y="3600"/>
                  <a:ext cx="336" cy="288"/>
                </a:xfrm>
                <a:prstGeom prst="line">
                  <a:avLst/>
                </a:prstGeom>
                <a:noFill/>
                <a:ln w="25400">
                  <a:solidFill>
                    <a:schemeClr val="tx1"/>
                  </a:solidFill>
                  <a:miter lim="800000"/>
                  <a:headEnd/>
                  <a:tailEnd/>
                </a:ln>
              </p:spPr>
              <p:txBody>
                <a:bodyPr wrap="none" lIns="0" rIns="182880" anchor="ctr"/>
                <a:lstStyle/>
                <a:p>
                  <a:endParaRPr lang="en-US"/>
                </a:p>
              </p:txBody>
            </p:sp>
            <p:sp>
              <p:nvSpPr>
                <p:cNvPr id="129050" name="Oval 14"/>
                <p:cNvSpPr>
                  <a:spLocks noChangeArrowheads="1"/>
                </p:cNvSpPr>
                <p:nvPr/>
              </p:nvSpPr>
              <p:spPr bwMode="auto">
                <a:xfrm>
                  <a:off x="704" y="3568"/>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1" name="Oval 15"/>
                <p:cNvSpPr>
                  <a:spLocks noChangeArrowheads="1"/>
                </p:cNvSpPr>
                <p:nvPr/>
              </p:nvSpPr>
              <p:spPr bwMode="auto">
                <a:xfrm>
                  <a:off x="1040" y="3296"/>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2" name="Oval 16"/>
                <p:cNvSpPr>
                  <a:spLocks noChangeArrowheads="1"/>
                </p:cNvSpPr>
                <p:nvPr/>
              </p:nvSpPr>
              <p:spPr bwMode="auto">
                <a:xfrm>
                  <a:off x="1752" y="3296"/>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3" name="Oval 17"/>
                <p:cNvSpPr>
                  <a:spLocks noChangeArrowheads="1"/>
                </p:cNvSpPr>
                <p:nvPr/>
              </p:nvSpPr>
              <p:spPr bwMode="auto">
                <a:xfrm>
                  <a:off x="2072" y="3576"/>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4" name="Oval 18"/>
                <p:cNvSpPr>
                  <a:spLocks noChangeArrowheads="1"/>
                </p:cNvSpPr>
                <p:nvPr/>
              </p:nvSpPr>
              <p:spPr bwMode="auto">
                <a:xfrm>
                  <a:off x="1392" y="3584"/>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5" name="Oval 19"/>
                <p:cNvSpPr>
                  <a:spLocks noChangeArrowheads="1"/>
                </p:cNvSpPr>
                <p:nvPr/>
              </p:nvSpPr>
              <p:spPr bwMode="auto">
                <a:xfrm>
                  <a:off x="1760" y="3856"/>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sp>
              <p:nvSpPr>
                <p:cNvPr id="129056" name="Oval 20"/>
                <p:cNvSpPr>
                  <a:spLocks noChangeArrowheads="1"/>
                </p:cNvSpPr>
                <p:nvPr/>
              </p:nvSpPr>
              <p:spPr bwMode="auto">
                <a:xfrm>
                  <a:off x="1040" y="3856"/>
                  <a:ext cx="48" cy="48"/>
                </a:xfrm>
                <a:prstGeom prst="ellipse">
                  <a:avLst/>
                </a:prstGeom>
                <a:solidFill>
                  <a:schemeClr val="tx1"/>
                </a:solidFill>
                <a:ln w="25400">
                  <a:solidFill>
                    <a:schemeClr val="tx1"/>
                  </a:solidFill>
                  <a:miter lim="800000"/>
                  <a:headEnd/>
                  <a:tailEnd/>
                </a:ln>
              </p:spPr>
              <p:txBody>
                <a:bodyPr wrap="none" lIns="0" rIns="182880" anchor="ctr"/>
                <a:lstStyle/>
                <a:p>
                  <a:endParaRPr lang="en-US"/>
                </a:p>
              </p:txBody>
            </p:sp>
          </p:grpSp>
          <p:sp>
            <p:nvSpPr>
              <p:cNvPr id="129039" name="Text Box 21"/>
              <p:cNvSpPr txBox="1">
                <a:spLocks noChangeArrowheads="1"/>
              </p:cNvSpPr>
              <p:nvPr/>
            </p:nvSpPr>
            <p:spPr bwMode="auto">
              <a:xfrm>
                <a:off x="576" y="1771"/>
                <a:ext cx="2134" cy="1210"/>
              </a:xfrm>
              <a:prstGeom prst="rect">
                <a:avLst/>
              </a:prstGeom>
              <a:noFill/>
              <a:ln w="25400">
                <a:noFill/>
                <a:miter lim="800000"/>
                <a:headEnd/>
                <a:tailEnd/>
              </a:ln>
            </p:spPr>
            <p:txBody>
              <a:bodyPr wrap="none" lIns="0" rIns="182880">
                <a:spAutoFit/>
              </a:bodyPr>
              <a:lstStyle/>
              <a:p>
                <a:pPr algn="l" eaLnBrk="0" hangingPunct="0"/>
                <a:r>
                  <a:rPr lang="en-US" i="1">
                    <a:latin typeface="Bookman Old Style" pitchFamily="18" charset="0"/>
                  </a:rPr>
                  <a:t>         </a:t>
                </a:r>
                <a:r>
                  <a:rPr lang="en-US" sz="2000" i="1">
                    <a:latin typeface="Bookman Old Style" pitchFamily="18" charset="0"/>
                  </a:rPr>
                  <a:t>b                      e</a:t>
                </a:r>
              </a:p>
              <a:p>
                <a:pPr algn="l" eaLnBrk="0" hangingPunct="0"/>
                <a:endParaRPr lang="en-US" sz="2000" i="1">
                  <a:latin typeface="Bookman Old Style" pitchFamily="18" charset="0"/>
                </a:endParaRPr>
              </a:p>
              <a:p>
                <a:pPr algn="l" eaLnBrk="0" hangingPunct="0"/>
                <a:r>
                  <a:rPr lang="en-US" sz="2000" i="1">
                    <a:latin typeface="Bookman Old Style" pitchFamily="18" charset="0"/>
                  </a:rPr>
                  <a:t>a                     d              g </a:t>
                </a:r>
              </a:p>
              <a:p>
                <a:pPr algn="l" eaLnBrk="0" hangingPunct="0"/>
                <a:endParaRPr lang="en-US" sz="2000" i="1">
                  <a:latin typeface="Bookman Old Style" pitchFamily="18" charset="0"/>
                </a:endParaRPr>
              </a:p>
              <a:p>
                <a:pPr algn="l" eaLnBrk="0" hangingPunct="0"/>
                <a:r>
                  <a:rPr lang="en-US" sz="2000" i="1">
                    <a:latin typeface="Bookman Old Style" pitchFamily="18" charset="0"/>
                  </a:rPr>
                  <a:t> </a:t>
                </a:r>
              </a:p>
              <a:p>
                <a:pPr algn="l" eaLnBrk="0" hangingPunct="0"/>
                <a:r>
                  <a:rPr lang="en-US" sz="2000" i="1">
                    <a:latin typeface="Bookman Old Style" pitchFamily="18" charset="0"/>
                  </a:rPr>
                  <a:t>          c                  f</a:t>
                </a:r>
              </a:p>
            </p:txBody>
          </p:sp>
        </p:grpSp>
        <p:sp>
          <p:nvSpPr>
            <p:cNvPr id="129031" name="Oval 26"/>
            <p:cNvSpPr>
              <a:spLocks noChangeAspect="1" noChangeArrowheads="1"/>
            </p:cNvSpPr>
            <p:nvPr/>
          </p:nvSpPr>
          <p:spPr bwMode="auto">
            <a:xfrm>
              <a:off x="748" y="2576"/>
              <a:ext cx="98" cy="98"/>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29032" name="Oval 27"/>
            <p:cNvSpPr>
              <a:spLocks noChangeAspect="1" noChangeArrowheads="1"/>
            </p:cNvSpPr>
            <p:nvPr/>
          </p:nvSpPr>
          <p:spPr bwMode="auto">
            <a:xfrm>
              <a:off x="1149" y="2984"/>
              <a:ext cx="98" cy="98"/>
            </a:xfrm>
            <a:prstGeom prst="ellipse">
              <a:avLst/>
            </a:prstGeom>
            <a:solidFill>
              <a:srgbClr val="FFFF00"/>
            </a:solidFill>
            <a:ln w="9525">
              <a:solidFill>
                <a:schemeClr val="tx1"/>
              </a:solidFill>
              <a:round/>
              <a:headEnd/>
              <a:tailEnd/>
            </a:ln>
          </p:spPr>
          <p:txBody>
            <a:bodyPr wrap="none" anchor="ctr"/>
            <a:lstStyle/>
            <a:p>
              <a:endParaRPr lang="en-US"/>
            </a:p>
          </p:txBody>
        </p:sp>
        <p:sp>
          <p:nvSpPr>
            <p:cNvPr id="129033" name="Oval 28"/>
            <p:cNvSpPr>
              <a:spLocks noChangeAspect="1" noChangeArrowheads="1"/>
            </p:cNvSpPr>
            <p:nvPr/>
          </p:nvSpPr>
          <p:spPr bwMode="auto">
            <a:xfrm>
              <a:off x="1149" y="2175"/>
              <a:ext cx="98" cy="98"/>
            </a:xfrm>
            <a:prstGeom prst="ellipse">
              <a:avLst/>
            </a:prstGeom>
            <a:solidFill>
              <a:srgbClr val="00CC00"/>
            </a:solidFill>
            <a:ln w="9525">
              <a:solidFill>
                <a:schemeClr val="tx1"/>
              </a:solidFill>
              <a:round/>
              <a:headEnd/>
              <a:tailEnd/>
            </a:ln>
          </p:spPr>
          <p:txBody>
            <a:bodyPr wrap="none" anchor="ctr"/>
            <a:lstStyle/>
            <a:p>
              <a:endParaRPr lang="en-US"/>
            </a:p>
          </p:txBody>
        </p:sp>
        <p:sp>
          <p:nvSpPr>
            <p:cNvPr id="129034" name="Oval 29"/>
            <p:cNvSpPr>
              <a:spLocks noChangeAspect="1" noChangeArrowheads="1"/>
            </p:cNvSpPr>
            <p:nvPr/>
          </p:nvSpPr>
          <p:spPr bwMode="auto">
            <a:xfrm>
              <a:off x="1995" y="2984"/>
              <a:ext cx="98" cy="98"/>
            </a:xfrm>
            <a:prstGeom prst="ellipse">
              <a:avLst/>
            </a:prstGeom>
            <a:solidFill>
              <a:srgbClr val="00CC00"/>
            </a:solidFill>
            <a:ln w="9525">
              <a:solidFill>
                <a:schemeClr val="tx1"/>
              </a:solidFill>
              <a:round/>
              <a:headEnd/>
              <a:tailEnd/>
            </a:ln>
          </p:spPr>
          <p:txBody>
            <a:bodyPr wrap="none" anchor="ctr"/>
            <a:lstStyle/>
            <a:p>
              <a:endParaRPr lang="en-US"/>
            </a:p>
          </p:txBody>
        </p:sp>
        <p:sp>
          <p:nvSpPr>
            <p:cNvPr id="129035" name="Oval 30"/>
            <p:cNvSpPr>
              <a:spLocks noChangeAspect="1" noChangeArrowheads="1"/>
            </p:cNvSpPr>
            <p:nvPr/>
          </p:nvSpPr>
          <p:spPr bwMode="auto">
            <a:xfrm>
              <a:off x="1995" y="2175"/>
              <a:ext cx="98" cy="98"/>
            </a:xfrm>
            <a:prstGeom prst="ellipse">
              <a:avLst/>
            </a:prstGeom>
            <a:solidFill>
              <a:srgbClr val="FFFF00"/>
            </a:solidFill>
            <a:ln w="9525">
              <a:solidFill>
                <a:schemeClr val="tx1"/>
              </a:solidFill>
              <a:round/>
              <a:headEnd/>
              <a:tailEnd/>
            </a:ln>
          </p:spPr>
          <p:txBody>
            <a:bodyPr wrap="none" anchor="ctr"/>
            <a:lstStyle/>
            <a:p>
              <a:endParaRPr lang="en-US"/>
            </a:p>
          </p:txBody>
        </p:sp>
        <p:sp>
          <p:nvSpPr>
            <p:cNvPr id="129036" name="Oval 31"/>
            <p:cNvSpPr>
              <a:spLocks noChangeAspect="1" noChangeArrowheads="1"/>
            </p:cNvSpPr>
            <p:nvPr/>
          </p:nvSpPr>
          <p:spPr bwMode="auto">
            <a:xfrm>
              <a:off x="1565" y="2591"/>
              <a:ext cx="98" cy="98"/>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29037" name="Oval 32"/>
            <p:cNvSpPr>
              <a:spLocks noChangeAspect="1" noChangeArrowheads="1"/>
            </p:cNvSpPr>
            <p:nvPr/>
          </p:nvSpPr>
          <p:spPr bwMode="auto">
            <a:xfrm>
              <a:off x="2374" y="2584"/>
              <a:ext cx="98" cy="98"/>
            </a:xfrm>
            <a:prstGeom prst="ellipse">
              <a:avLst/>
            </a:prstGeom>
            <a:solidFill>
              <a:schemeClr val="accent2"/>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27"/>
                                        </p:tgtEl>
                                        <p:attrNameLst>
                                          <p:attrName>style.visibility</p:attrName>
                                        </p:attrNameLst>
                                      </p:cBhvr>
                                      <p:to>
                                        <p:strVal val="visible"/>
                                      </p:to>
                                    </p:set>
                                    <p:animEffect transition="in" filter="wipe(left)">
                                      <p:cBhvr>
                                        <p:cTn id="7" dur="500"/>
                                        <p:tgtEl>
                                          <p:spTgt spid="9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152400"/>
            <a:ext cx="8229600" cy="838200"/>
          </a:xfrm>
        </p:spPr>
        <p:txBody>
          <a:bodyPr/>
          <a:lstStyle/>
          <a:p>
            <a:pPr eaLnBrk="1" hangingPunct="1"/>
            <a:r>
              <a:rPr lang="en-US" smtClean="0">
                <a:latin typeface="Times New Roman" pitchFamily="18" charset="0"/>
              </a:rPr>
              <a:t>Example</a:t>
            </a:r>
          </a:p>
        </p:txBody>
      </p:sp>
      <p:sp>
        <p:nvSpPr>
          <p:cNvPr id="130051" name="Rectangle 3"/>
          <p:cNvSpPr>
            <a:spLocks noGrp="1" noChangeArrowheads="1"/>
          </p:cNvSpPr>
          <p:nvPr>
            <p:ph type="body" idx="1"/>
          </p:nvPr>
        </p:nvSpPr>
        <p:spPr>
          <a:xfrm>
            <a:off x="304800" y="1295400"/>
            <a:ext cx="8305800" cy="1143000"/>
          </a:xfrm>
        </p:spPr>
        <p:txBody>
          <a:bodyPr lIns="0" rIns="0"/>
          <a:lstStyle/>
          <a:p>
            <a:pPr eaLnBrk="1" hangingPunct="1">
              <a:lnSpc>
                <a:spcPct val="80000"/>
              </a:lnSpc>
            </a:pPr>
            <a:r>
              <a:rPr lang="en-US" sz="3600" smtClean="0">
                <a:latin typeface="Times New Roman" pitchFamily="18" charset="0"/>
              </a:rPr>
              <a:t>What is the chromatic number for each of the following graphs?</a:t>
            </a:r>
          </a:p>
        </p:txBody>
      </p:sp>
      <p:grpSp>
        <p:nvGrpSpPr>
          <p:cNvPr id="2" name="Group 4"/>
          <p:cNvGrpSpPr>
            <a:grpSpLocks/>
          </p:cNvGrpSpPr>
          <p:nvPr/>
        </p:nvGrpSpPr>
        <p:grpSpPr bwMode="auto">
          <a:xfrm>
            <a:off x="1905000" y="3390900"/>
            <a:ext cx="5257800" cy="1765300"/>
            <a:chOff x="1200" y="2352"/>
            <a:chExt cx="3312" cy="1112"/>
          </a:xfrm>
        </p:grpSpPr>
        <p:grpSp>
          <p:nvGrpSpPr>
            <p:cNvPr id="3" name="Group 5"/>
            <p:cNvGrpSpPr>
              <a:grpSpLocks/>
            </p:cNvGrpSpPr>
            <p:nvPr/>
          </p:nvGrpSpPr>
          <p:grpSpPr bwMode="auto">
            <a:xfrm>
              <a:off x="1200" y="2448"/>
              <a:ext cx="1200" cy="960"/>
              <a:chOff x="896" y="2464"/>
              <a:chExt cx="1200" cy="960"/>
            </a:xfrm>
          </p:grpSpPr>
          <p:sp>
            <p:nvSpPr>
              <p:cNvPr id="130073" name="AutoShape 6"/>
              <p:cNvSpPr>
                <a:spLocks noChangeArrowheads="1"/>
              </p:cNvSpPr>
              <p:nvPr/>
            </p:nvSpPr>
            <p:spPr bwMode="auto">
              <a:xfrm>
                <a:off x="912" y="2496"/>
                <a:ext cx="1152" cy="912"/>
              </a:xfrm>
              <a:prstGeom prst="hexagon">
                <a:avLst>
                  <a:gd name="adj" fmla="val 31579"/>
                  <a:gd name="vf" fmla="val 115470"/>
                </a:avLst>
              </a:prstGeom>
              <a:noFill/>
              <a:ln w="25400">
                <a:solidFill>
                  <a:schemeClr val="tx1"/>
                </a:solidFill>
                <a:miter lim="800000"/>
                <a:headEnd/>
                <a:tailEnd/>
              </a:ln>
            </p:spPr>
            <p:txBody>
              <a:bodyPr wrap="none" anchor="ctr"/>
              <a:lstStyle/>
              <a:p>
                <a:endParaRPr lang="en-US"/>
              </a:p>
            </p:txBody>
          </p:sp>
          <p:sp>
            <p:nvSpPr>
              <p:cNvPr id="130074" name="Oval 7"/>
              <p:cNvSpPr>
                <a:spLocks noChangeArrowheads="1"/>
              </p:cNvSpPr>
              <p:nvPr/>
            </p:nvSpPr>
            <p:spPr bwMode="auto">
              <a:xfrm>
                <a:off x="896" y="2928"/>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5" name="Oval 8"/>
              <p:cNvSpPr>
                <a:spLocks noChangeArrowheads="1"/>
              </p:cNvSpPr>
              <p:nvPr/>
            </p:nvSpPr>
            <p:spPr bwMode="auto">
              <a:xfrm>
                <a:off x="1184" y="3376"/>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6" name="Oval 9"/>
              <p:cNvSpPr>
                <a:spLocks noChangeArrowheads="1"/>
              </p:cNvSpPr>
              <p:nvPr/>
            </p:nvSpPr>
            <p:spPr bwMode="auto">
              <a:xfrm>
                <a:off x="1744" y="2480"/>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7" name="Oval 10"/>
              <p:cNvSpPr>
                <a:spLocks noChangeArrowheads="1"/>
              </p:cNvSpPr>
              <p:nvPr/>
            </p:nvSpPr>
            <p:spPr bwMode="auto">
              <a:xfrm>
                <a:off x="2048" y="2928"/>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8" name="Oval 11"/>
              <p:cNvSpPr>
                <a:spLocks noChangeArrowheads="1"/>
              </p:cNvSpPr>
              <p:nvPr/>
            </p:nvSpPr>
            <p:spPr bwMode="auto">
              <a:xfrm>
                <a:off x="1760" y="3376"/>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9" name="Oval 12"/>
              <p:cNvSpPr>
                <a:spLocks noChangeArrowheads="1"/>
              </p:cNvSpPr>
              <p:nvPr/>
            </p:nvSpPr>
            <p:spPr bwMode="auto">
              <a:xfrm>
                <a:off x="1168" y="2464"/>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grpSp>
        <p:grpSp>
          <p:nvGrpSpPr>
            <p:cNvPr id="4" name="Group 13"/>
            <p:cNvGrpSpPr>
              <a:grpSpLocks/>
            </p:cNvGrpSpPr>
            <p:nvPr/>
          </p:nvGrpSpPr>
          <p:grpSpPr bwMode="auto">
            <a:xfrm>
              <a:off x="3312" y="2352"/>
              <a:ext cx="1200" cy="1112"/>
              <a:chOff x="3000" y="2272"/>
              <a:chExt cx="1200" cy="1112"/>
            </a:xfrm>
          </p:grpSpPr>
          <p:sp>
            <p:nvSpPr>
              <p:cNvPr id="130067" name="AutoShape 14"/>
              <p:cNvSpPr>
                <a:spLocks noChangeArrowheads="1"/>
              </p:cNvSpPr>
              <p:nvPr/>
            </p:nvSpPr>
            <p:spPr bwMode="auto">
              <a:xfrm>
                <a:off x="3024" y="2304"/>
                <a:ext cx="1152" cy="1056"/>
              </a:xfrm>
              <a:prstGeom prst="pentagon">
                <a:avLst/>
              </a:prstGeom>
              <a:noFill/>
              <a:ln w="25400">
                <a:solidFill>
                  <a:schemeClr val="tx1"/>
                </a:solidFill>
                <a:miter lim="800000"/>
                <a:headEnd/>
                <a:tailEnd/>
              </a:ln>
            </p:spPr>
            <p:txBody>
              <a:bodyPr wrap="none" anchor="ctr"/>
              <a:lstStyle/>
              <a:p>
                <a:endParaRPr lang="en-US"/>
              </a:p>
            </p:txBody>
          </p:sp>
          <p:sp>
            <p:nvSpPr>
              <p:cNvPr id="130068" name="Oval 15"/>
              <p:cNvSpPr>
                <a:spLocks noChangeArrowheads="1"/>
              </p:cNvSpPr>
              <p:nvPr/>
            </p:nvSpPr>
            <p:spPr bwMode="auto">
              <a:xfrm>
                <a:off x="3576" y="2272"/>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69" name="Oval 16"/>
              <p:cNvSpPr>
                <a:spLocks noChangeArrowheads="1"/>
              </p:cNvSpPr>
              <p:nvPr/>
            </p:nvSpPr>
            <p:spPr bwMode="auto">
              <a:xfrm>
                <a:off x="3000" y="2688"/>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0" name="Oval 17"/>
              <p:cNvSpPr>
                <a:spLocks noChangeArrowheads="1"/>
              </p:cNvSpPr>
              <p:nvPr/>
            </p:nvSpPr>
            <p:spPr bwMode="auto">
              <a:xfrm>
                <a:off x="3232" y="3336"/>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1" name="Oval 18"/>
              <p:cNvSpPr>
                <a:spLocks noChangeArrowheads="1"/>
              </p:cNvSpPr>
              <p:nvPr/>
            </p:nvSpPr>
            <p:spPr bwMode="auto">
              <a:xfrm>
                <a:off x="3928" y="3328"/>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130072" name="Oval 19"/>
              <p:cNvSpPr>
                <a:spLocks noChangeArrowheads="1"/>
              </p:cNvSpPr>
              <p:nvPr/>
            </p:nvSpPr>
            <p:spPr bwMode="auto">
              <a:xfrm>
                <a:off x="4152" y="2680"/>
                <a:ext cx="48" cy="48"/>
              </a:xfrm>
              <a:prstGeom prst="ellipse">
                <a:avLst/>
              </a:prstGeom>
              <a:solidFill>
                <a:schemeClr val="tx1"/>
              </a:solidFill>
              <a:ln w="25400">
                <a:solidFill>
                  <a:schemeClr val="tx1"/>
                </a:solidFill>
                <a:miter lim="800000"/>
                <a:headEnd/>
                <a:tailEnd/>
              </a:ln>
            </p:spPr>
            <p:txBody>
              <a:bodyPr wrap="none" anchor="ctr"/>
              <a:lstStyle/>
              <a:p>
                <a:endParaRPr lang="en-US"/>
              </a:p>
            </p:txBody>
          </p:sp>
        </p:grpSp>
      </p:grpSp>
      <p:sp>
        <p:nvSpPr>
          <p:cNvPr id="99348" name="Text Box 20"/>
          <p:cNvSpPr txBox="1">
            <a:spLocks noChangeArrowheads="1"/>
          </p:cNvSpPr>
          <p:nvPr/>
        </p:nvSpPr>
        <p:spPr bwMode="auto">
          <a:xfrm>
            <a:off x="1905000" y="3257550"/>
            <a:ext cx="700088"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White</a:t>
            </a:r>
          </a:p>
        </p:txBody>
      </p:sp>
      <p:sp>
        <p:nvSpPr>
          <p:cNvPr id="99349" name="Text Box 21"/>
          <p:cNvSpPr txBox="1">
            <a:spLocks noChangeArrowheads="1"/>
          </p:cNvSpPr>
          <p:nvPr/>
        </p:nvSpPr>
        <p:spPr bwMode="auto">
          <a:xfrm>
            <a:off x="3276600" y="3308350"/>
            <a:ext cx="762000"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Yellow</a:t>
            </a:r>
          </a:p>
        </p:txBody>
      </p:sp>
      <p:sp>
        <p:nvSpPr>
          <p:cNvPr id="99350" name="Text Box 22"/>
          <p:cNvSpPr txBox="1">
            <a:spLocks noChangeArrowheads="1"/>
          </p:cNvSpPr>
          <p:nvPr/>
        </p:nvSpPr>
        <p:spPr bwMode="auto">
          <a:xfrm>
            <a:off x="3795713" y="4146550"/>
            <a:ext cx="700087"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White</a:t>
            </a:r>
          </a:p>
        </p:txBody>
      </p:sp>
      <p:sp>
        <p:nvSpPr>
          <p:cNvPr id="99351" name="Text Box 23"/>
          <p:cNvSpPr txBox="1">
            <a:spLocks noChangeArrowheads="1"/>
          </p:cNvSpPr>
          <p:nvPr/>
        </p:nvSpPr>
        <p:spPr bwMode="auto">
          <a:xfrm>
            <a:off x="3230563" y="5029200"/>
            <a:ext cx="762000" cy="336550"/>
          </a:xfrm>
          <a:prstGeom prst="rect">
            <a:avLst/>
          </a:prstGeom>
          <a:noFill/>
          <a:ln w="9525">
            <a:noFill/>
            <a:miter lim="800000"/>
            <a:headEnd/>
            <a:tailEnd/>
          </a:ln>
        </p:spPr>
        <p:txBody>
          <a:bodyPr wrap="none">
            <a:spAutoFit/>
          </a:bodyPr>
          <a:lstStyle/>
          <a:p>
            <a:pPr algn="l" eaLnBrk="0" hangingPunct="0"/>
            <a:r>
              <a:rPr lang="en-US" sz="1600">
                <a:solidFill>
                  <a:schemeClr val="tx2"/>
                </a:solidFill>
                <a:latin typeface="Tahoma" pitchFamily="34" charset="0"/>
              </a:rPr>
              <a:t>Yellow</a:t>
            </a:r>
          </a:p>
        </p:txBody>
      </p:sp>
      <p:sp>
        <p:nvSpPr>
          <p:cNvPr id="99352" name="Text Box 24"/>
          <p:cNvSpPr txBox="1">
            <a:spLocks noChangeArrowheads="1"/>
          </p:cNvSpPr>
          <p:nvPr/>
        </p:nvSpPr>
        <p:spPr bwMode="auto">
          <a:xfrm>
            <a:off x="2057400" y="5010150"/>
            <a:ext cx="700088"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White</a:t>
            </a:r>
          </a:p>
        </p:txBody>
      </p:sp>
      <p:sp>
        <p:nvSpPr>
          <p:cNvPr id="99353" name="Text Box 25"/>
          <p:cNvSpPr txBox="1">
            <a:spLocks noChangeArrowheads="1"/>
          </p:cNvSpPr>
          <p:nvPr/>
        </p:nvSpPr>
        <p:spPr bwMode="auto">
          <a:xfrm>
            <a:off x="1066800" y="4171950"/>
            <a:ext cx="762000" cy="336550"/>
          </a:xfrm>
          <a:prstGeom prst="rect">
            <a:avLst/>
          </a:prstGeom>
          <a:noFill/>
          <a:ln w="9525">
            <a:noFill/>
            <a:miter lim="800000"/>
            <a:headEnd/>
            <a:tailEnd/>
          </a:ln>
        </p:spPr>
        <p:txBody>
          <a:bodyPr wrap="none">
            <a:spAutoFit/>
          </a:bodyPr>
          <a:lstStyle/>
          <a:p>
            <a:pPr algn="l" eaLnBrk="0" hangingPunct="0"/>
            <a:r>
              <a:rPr lang="en-US" sz="1600">
                <a:solidFill>
                  <a:schemeClr val="tx2"/>
                </a:solidFill>
                <a:latin typeface="Tahoma" pitchFamily="34" charset="0"/>
              </a:rPr>
              <a:t>Yellow</a:t>
            </a:r>
          </a:p>
        </p:txBody>
      </p:sp>
      <p:sp>
        <p:nvSpPr>
          <p:cNvPr id="99354" name="Text Box 26"/>
          <p:cNvSpPr txBox="1">
            <a:spLocks noChangeArrowheads="1"/>
          </p:cNvSpPr>
          <p:nvPr/>
        </p:nvSpPr>
        <p:spPr bwMode="auto">
          <a:xfrm>
            <a:off x="152400" y="5638800"/>
            <a:ext cx="8763000" cy="579438"/>
          </a:xfrm>
          <a:prstGeom prst="rect">
            <a:avLst/>
          </a:prstGeom>
          <a:noFill/>
          <a:ln w="9525">
            <a:noFill/>
            <a:miter lim="800000"/>
            <a:headEnd/>
            <a:tailEnd/>
          </a:ln>
        </p:spPr>
        <p:txBody>
          <a:bodyPr>
            <a:spAutoFit/>
          </a:bodyPr>
          <a:lstStyle/>
          <a:p>
            <a:pPr algn="l" eaLnBrk="0" hangingPunct="0"/>
            <a:r>
              <a:rPr lang="en-US" sz="3200">
                <a:latin typeface="Times New Roman" pitchFamily="18" charset="0"/>
              </a:rPr>
              <a:t>  Chromatic number: 2 	  Chromatic number: 3 </a:t>
            </a:r>
          </a:p>
        </p:txBody>
      </p:sp>
      <p:sp>
        <p:nvSpPr>
          <p:cNvPr id="99355" name="Text Box 27"/>
          <p:cNvSpPr txBox="1">
            <a:spLocks noChangeArrowheads="1"/>
          </p:cNvSpPr>
          <p:nvPr/>
        </p:nvSpPr>
        <p:spPr bwMode="auto">
          <a:xfrm>
            <a:off x="5943600" y="3079750"/>
            <a:ext cx="700088"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White</a:t>
            </a:r>
          </a:p>
        </p:txBody>
      </p:sp>
      <p:sp>
        <p:nvSpPr>
          <p:cNvPr id="99356" name="Text Box 28"/>
          <p:cNvSpPr txBox="1">
            <a:spLocks noChangeArrowheads="1"/>
          </p:cNvSpPr>
          <p:nvPr/>
        </p:nvSpPr>
        <p:spPr bwMode="auto">
          <a:xfrm>
            <a:off x="7116763" y="3841750"/>
            <a:ext cx="762000" cy="336550"/>
          </a:xfrm>
          <a:prstGeom prst="rect">
            <a:avLst/>
          </a:prstGeom>
          <a:noFill/>
          <a:ln w="9525">
            <a:noFill/>
            <a:miter lim="800000"/>
            <a:headEnd/>
            <a:tailEnd/>
          </a:ln>
        </p:spPr>
        <p:txBody>
          <a:bodyPr wrap="none">
            <a:spAutoFit/>
          </a:bodyPr>
          <a:lstStyle/>
          <a:p>
            <a:pPr algn="l" eaLnBrk="0" hangingPunct="0"/>
            <a:r>
              <a:rPr lang="en-US" sz="1600">
                <a:solidFill>
                  <a:schemeClr val="tx2"/>
                </a:solidFill>
                <a:latin typeface="Tahoma" pitchFamily="34" charset="0"/>
              </a:rPr>
              <a:t>Yellow</a:t>
            </a:r>
          </a:p>
        </p:txBody>
      </p:sp>
      <p:sp>
        <p:nvSpPr>
          <p:cNvPr id="99357" name="Text Box 29"/>
          <p:cNvSpPr txBox="1">
            <a:spLocks noChangeArrowheads="1"/>
          </p:cNvSpPr>
          <p:nvPr/>
        </p:nvSpPr>
        <p:spPr bwMode="auto">
          <a:xfrm>
            <a:off x="6769100" y="5041900"/>
            <a:ext cx="700088" cy="336550"/>
          </a:xfrm>
          <a:prstGeom prst="rect">
            <a:avLst/>
          </a:prstGeom>
          <a:noFill/>
          <a:ln w="9525">
            <a:noFill/>
            <a:miter lim="800000"/>
            <a:headEnd/>
            <a:tailEnd/>
          </a:ln>
        </p:spPr>
        <p:txBody>
          <a:bodyPr wrap="none">
            <a:spAutoFit/>
          </a:bodyPr>
          <a:lstStyle/>
          <a:p>
            <a:pPr algn="l" eaLnBrk="0" hangingPunct="0"/>
            <a:r>
              <a:rPr lang="en-US" sz="1600">
                <a:latin typeface="Tahoma" pitchFamily="34" charset="0"/>
              </a:rPr>
              <a:t>White</a:t>
            </a:r>
          </a:p>
        </p:txBody>
      </p:sp>
      <p:sp>
        <p:nvSpPr>
          <p:cNvPr id="99358" name="Text Box 30"/>
          <p:cNvSpPr txBox="1">
            <a:spLocks noChangeArrowheads="1"/>
          </p:cNvSpPr>
          <p:nvPr/>
        </p:nvSpPr>
        <p:spPr bwMode="auto">
          <a:xfrm>
            <a:off x="5410200" y="5073650"/>
            <a:ext cx="762000" cy="336550"/>
          </a:xfrm>
          <a:prstGeom prst="rect">
            <a:avLst/>
          </a:prstGeom>
          <a:noFill/>
          <a:ln w="9525">
            <a:noFill/>
            <a:miter lim="800000"/>
            <a:headEnd/>
            <a:tailEnd/>
          </a:ln>
        </p:spPr>
        <p:txBody>
          <a:bodyPr wrap="none">
            <a:spAutoFit/>
          </a:bodyPr>
          <a:lstStyle/>
          <a:p>
            <a:pPr algn="l" eaLnBrk="0" hangingPunct="0"/>
            <a:r>
              <a:rPr lang="en-US" sz="1600">
                <a:solidFill>
                  <a:schemeClr val="tx2"/>
                </a:solidFill>
                <a:latin typeface="Tahoma" pitchFamily="34" charset="0"/>
              </a:rPr>
              <a:t>Yellow</a:t>
            </a:r>
          </a:p>
        </p:txBody>
      </p:sp>
      <p:sp>
        <p:nvSpPr>
          <p:cNvPr id="99359" name="Text Box 31"/>
          <p:cNvSpPr txBox="1">
            <a:spLocks noChangeArrowheads="1"/>
          </p:cNvSpPr>
          <p:nvPr/>
        </p:nvSpPr>
        <p:spPr bwMode="auto">
          <a:xfrm>
            <a:off x="4495800" y="3905250"/>
            <a:ext cx="717550" cy="336550"/>
          </a:xfrm>
          <a:prstGeom prst="rect">
            <a:avLst/>
          </a:prstGeom>
          <a:noFill/>
          <a:ln w="9525">
            <a:noFill/>
            <a:miter lim="800000"/>
            <a:headEnd/>
            <a:tailEnd/>
          </a:ln>
        </p:spPr>
        <p:txBody>
          <a:bodyPr wrap="none">
            <a:spAutoFit/>
          </a:bodyPr>
          <a:lstStyle/>
          <a:p>
            <a:pPr algn="l" eaLnBrk="0" hangingPunct="0"/>
            <a:r>
              <a:rPr lang="en-US" sz="1600">
                <a:solidFill>
                  <a:srgbClr val="33CC33"/>
                </a:solidFill>
                <a:latin typeface="Tahoma" pitchFamily="34" charset="0"/>
              </a:rPr>
              <a:t>Green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48"/>
                                        </p:tgtEl>
                                        <p:attrNameLst>
                                          <p:attrName>style.visibility</p:attrName>
                                        </p:attrNameLst>
                                      </p:cBhvr>
                                      <p:to>
                                        <p:strVal val="visible"/>
                                      </p:to>
                                    </p:set>
                                    <p:animEffect transition="in" filter="wipe(left)">
                                      <p:cBhvr>
                                        <p:cTn id="7" dur="500"/>
                                        <p:tgtEl>
                                          <p:spTgt spid="99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49"/>
                                        </p:tgtEl>
                                        <p:attrNameLst>
                                          <p:attrName>style.visibility</p:attrName>
                                        </p:attrNameLst>
                                      </p:cBhvr>
                                      <p:to>
                                        <p:strVal val="visible"/>
                                      </p:to>
                                    </p:set>
                                    <p:animEffect transition="in" filter="wipe(left)">
                                      <p:cBhvr>
                                        <p:cTn id="12" dur="500"/>
                                        <p:tgtEl>
                                          <p:spTgt spid="99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50"/>
                                        </p:tgtEl>
                                        <p:attrNameLst>
                                          <p:attrName>style.visibility</p:attrName>
                                        </p:attrNameLst>
                                      </p:cBhvr>
                                      <p:to>
                                        <p:strVal val="visible"/>
                                      </p:to>
                                    </p:set>
                                    <p:animEffect transition="in" filter="wipe(left)">
                                      <p:cBhvr>
                                        <p:cTn id="17" dur="500"/>
                                        <p:tgtEl>
                                          <p:spTgt spid="993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51"/>
                                        </p:tgtEl>
                                        <p:attrNameLst>
                                          <p:attrName>style.visibility</p:attrName>
                                        </p:attrNameLst>
                                      </p:cBhvr>
                                      <p:to>
                                        <p:strVal val="visible"/>
                                      </p:to>
                                    </p:set>
                                    <p:animEffect transition="in" filter="wipe(left)">
                                      <p:cBhvr>
                                        <p:cTn id="22" dur="500"/>
                                        <p:tgtEl>
                                          <p:spTgt spid="993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52"/>
                                        </p:tgtEl>
                                        <p:attrNameLst>
                                          <p:attrName>style.visibility</p:attrName>
                                        </p:attrNameLst>
                                      </p:cBhvr>
                                      <p:to>
                                        <p:strVal val="visible"/>
                                      </p:to>
                                    </p:set>
                                    <p:animEffect transition="in" filter="wipe(left)">
                                      <p:cBhvr>
                                        <p:cTn id="27" dur="500"/>
                                        <p:tgtEl>
                                          <p:spTgt spid="993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53"/>
                                        </p:tgtEl>
                                        <p:attrNameLst>
                                          <p:attrName>style.visibility</p:attrName>
                                        </p:attrNameLst>
                                      </p:cBhvr>
                                      <p:to>
                                        <p:strVal val="visible"/>
                                      </p:to>
                                    </p:set>
                                    <p:animEffect transition="in" filter="wipe(left)">
                                      <p:cBhvr>
                                        <p:cTn id="32" dur="500"/>
                                        <p:tgtEl>
                                          <p:spTgt spid="993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354"/>
                                        </p:tgtEl>
                                        <p:attrNameLst>
                                          <p:attrName>style.visibility</p:attrName>
                                        </p:attrNameLst>
                                      </p:cBhvr>
                                      <p:to>
                                        <p:strVal val="visible"/>
                                      </p:to>
                                    </p:set>
                                    <p:animEffect transition="in" filter="wipe(left)">
                                      <p:cBhvr>
                                        <p:cTn id="37" dur="500"/>
                                        <p:tgtEl>
                                          <p:spTgt spid="99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9355"/>
                                        </p:tgtEl>
                                        <p:attrNameLst>
                                          <p:attrName>style.visibility</p:attrName>
                                        </p:attrNameLst>
                                      </p:cBhvr>
                                      <p:to>
                                        <p:strVal val="visible"/>
                                      </p:to>
                                    </p:set>
                                    <p:animEffect transition="in" filter="wipe(left)">
                                      <p:cBhvr>
                                        <p:cTn id="42" dur="500"/>
                                        <p:tgtEl>
                                          <p:spTgt spid="993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9356"/>
                                        </p:tgtEl>
                                        <p:attrNameLst>
                                          <p:attrName>style.visibility</p:attrName>
                                        </p:attrNameLst>
                                      </p:cBhvr>
                                      <p:to>
                                        <p:strVal val="visible"/>
                                      </p:to>
                                    </p:set>
                                    <p:animEffect transition="in" filter="wipe(left)">
                                      <p:cBhvr>
                                        <p:cTn id="47" dur="500"/>
                                        <p:tgtEl>
                                          <p:spTgt spid="993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9357"/>
                                        </p:tgtEl>
                                        <p:attrNameLst>
                                          <p:attrName>style.visibility</p:attrName>
                                        </p:attrNameLst>
                                      </p:cBhvr>
                                      <p:to>
                                        <p:strVal val="visible"/>
                                      </p:to>
                                    </p:set>
                                    <p:animEffect transition="in" filter="wipe(left)">
                                      <p:cBhvr>
                                        <p:cTn id="52" dur="500"/>
                                        <p:tgtEl>
                                          <p:spTgt spid="9935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9358"/>
                                        </p:tgtEl>
                                        <p:attrNameLst>
                                          <p:attrName>style.visibility</p:attrName>
                                        </p:attrNameLst>
                                      </p:cBhvr>
                                      <p:to>
                                        <p:strVal val="visible"/>
                                      </p:to>
                                    </p:set>
                                    <p:animEffect transition="in" filter="wipe(left)">
                                      <p:cBhvr>
                                        <p:cTn id="57" dur="500"/>
                                        <p:tgtEl>
                                          <p:spTgt spid="993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9359"/>
                                        </p:tgtEl>
                                        <p:attrNameLst>
                                          <p:attrName>style.visibility</p:attrName>
                                        </p:attrNameLst>
                                      </p:cBhvr>
                                      <p:to>
                                        <p:strVal val="visible"/>
                                      </p:to>
                                    </p:set>
                                    <p:animEffect transition="in" filter="wipe(left)">
                                      <p:cBhvr>
                                        <p:cTn id="62" dur="500"/>
                                        <p:tgtEl>
                                          <p:spTgt spid="99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8" grpId="0" autoUpdateAnimBg="0"/>
      <p:bldP spid="99349" grpId="0" autoUpdateAnimBg="0"/>
      <p:bldP spid="99350" grpId="0" autoUpdateAnimBg="0"/>
      <p:bldP spid="99351" grpId="0" autoUpdateAnimBg="0"/>
      <p:bldP spid="99352" grpId="0" autoUpdateAnimBg="0"/>
      <p:bldP spid="99353" grpId="0" autoUpdateAnimBg="0"/>
      <p:bldP spid="99354" grpId="0" autoUpdateAnimBg="0"/>
      <p:bldP spid="99355" grpId="0" autoUpdateAnimBg="0"/>
      <p:bldP spid="99356" grpId="0" autoUpdateAnimBg="0"/>
      <p:bldP spid="99357" grpId="0" autoUpdateAnimBg="0"/>
      <p:bldP spid="99358" grpId="0" autoUpdateAnimBg="0"/>
      <p:bldP spid="9935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57200" y="152400"/>
            <a:ext cx="8229600" cy="914400"/>
          </a:xfrm>
        </p:spPr>
        <p:txBody>
          <a:bodyPr/>
          <a:lstStyle/>
          <a:p>
            <a:pPr eaLnBrk="1" hangingPunct="1"/>
            <a:r>
              <a:rPr lang="en-US" smtClean="0">
                <a:latin typeface="Times New Roman" pitchFamily="18" charset="0"/>
              </a:rPr>
              <a:t>Conclusion</a:t>
            </a:r>
          </a:p>
        </p:txBody>
      </p:sp>
      <p:sp>
        <p:nvSpPr>
          <p:cNvPr id="131075" name="Rectangle 3"/>
          <p:cNvSpPr>
            <a:spLocks noGrp="1" noChangeArrowheads="1"/>
          </p:cNvSpPr>
          <p:nvPr>
            <p:ph type="body" idx="1"/>
          </p:nvPr>
        </p:nvSpPr>
        <p:spPr>
          <a:xfrm>
            <a:off x="228600" y="1600200"/>
            <a:ext cx="8686800" cy="4419600"/>
          </a:xfrm>
        </p:spPr>
        <p:txBody>
          <a:bodyPr>
            <a:normAutofit fontScale="92500" lnSpcReduction="20000"/>
          </a:bodyPr>
          <a:lstStyle/>
          <a:p>
            <a:pPr eaLnBrk="1" hangingPunct="1"/>
            <a:r>
              <a:rPr lang="en-US" sz="3600" dirty="0" smtClean="0">
                <a:latin typeface="Times New Roman" pitchFamily="18" charset="0"/>
              </a:rPr>
              <a:t>In this chapter we have covered:</a:t>
            </a:r>
          </a:p>
          <a:p>
            <a:pPr lvl="1" eaLnBrk="1" hangingPunct="1">
              <a:spcBef>
                <a:spcPct val="0"/>
              </a:spcBef>
            </a:pPr>
            <a:r>
              <a:rPr lang="en-GB" sz="3200" dirty="0" smtClean="0">
                <a:latin typeface="Times New Roman" pitchFamily="18" charset="0"/>
              </a:rPr>
              <a:t>Introduction to Graphs</a:t>
            </a:r>
            <a:r>
              <a:rPr lang="en-US" sz="3200" dirty="0" smtClean="0">
                <a:latin typeface="Times New Roman" pitchFamily="18" charset="0"/>
              </a:rPr>
              <a:t> </a:t>
            </a:r>
          </a:p>
          <a:p>
            <a:pPr lvl="1" eaLnBrk="1" hangingPunct="1">
              <a:spcBef>
                <a:spcPct val="0"/>
              </a:spcBef>
            </a:pPr>
            <a:r>
              <a:rPr lang="en-US" sz="3200" dirty="0" smtClean="0">
                <a:latin typeface="Times New Roman" pitchFamily="18" charset="0"/>
              </a:rPr>
              <a:t>Graph Terminology </a:t>
            </a:r>
          </a:p>
          <a:p>
            <a:pPr lvl="1" eaLnBrk="1" hangingPunct="1">
              <a:spcBef>
                <a:spcPct val="0"/>
              </a:spcBef>
            </a:pPr>
            <a:r>
              <a:rPr lang="en-US" sz="3200" dirty="0" smtClean="0">
                <a:latin typeface="Times New Roman" pitchFamily="18" charset="0"/>
              </a:rPr>
              <a:t>Representing Graphs and Graph Isomorphism</a:t>
            </a:r>
          </a:p>
          <a:p>
            <a:pPr lvl="1" eaLnBrk="1" hangingPunct="1">
              <a:spcBef>
                <a:spcPct val="0"/>
              </a:spcBef>
            </a:pPr>
            <a:r>
              <a:rPr lang="en-US" sz="3200" dirty="0" smtClean="0">
                <a:latin typeface="Times New Roman" pitchFamily="18" charset="0"/>
              </a:rPr>
              <a:t>Graph Connectivity</a:t>
            </a:r>
          </a:p>
          <a:p>
            <a:pPr lvl="1" eaLnBrk="1" hangingPunct="1">
              <a:spcBef>
                <a:spcPct val="0"/>
              </a:spcBef>
            </a:pPr>
            <a:r>
              <a:rPr lang="en-US" sz="3200" dirty="0" smtClean="0">
                <a:latin typeface="Times New Roman" pitchFamily="18" charset="0"/>
              </a:rPr>
              <a:t> Adjacency and Incident Matrix</a:t>
            </a:r>
          </a:p>
          <a:p>
            <a:pPr lvl="1" eaLnBrk="1" hangingPunct="1">
              <a:spcBef>
                <a:spcPct val="0"/>
              </a:spcBef>
            </a:pPr>
            <a:r>
              <a:rPr lang="en-US" sz="3200" dirty="0" smtClean="0">
                <a:latin typeface="Times New Roman" pitchFamily="18" charset="0"/>
              </a:rPr>
              <a:t>Euler and Hamilton Paths</a:t>
            </a:r>
          </a:p>
          <a:p>
            <a:pPr lvl="1" eaLnBrk="1" hangingPunct="1">
              <a:spcBef>
                <a:spcPct val="0"/>
              </a:spcBef>
            </a:pPr>
            <a:r>
              <a:rPr lang="en-US" sz="3200" dirty="0" smtClean="0">
                <a:latin typeface="Times New Roman" pitchFamily="18" charset="0"/>
              </a:rPr>
              <a:t>Planar Graphs </a:t>
            </a:r>
          </a:p>
          <a:p>
            <a:pPr lvl="1" eaLnBrk="1" hangingPunct="1">
              <a:spcBef>
                <a:spcPct val="0"/>
              </a:spcBef>
            </a:pPr>
            <a:r>
              <a:rPr lang="en-US" sz="3200" dirty="0" smtClean="0">
                <a:latin typeface="Times New Roman" pitchFamily="18" charset="0"/>
              </a:rPr>
              <a:t> Trees</a:t>
            </a:r>
          </a:p>
          <a:p>
            <a:pPr lvl="1" eaLnBrk="1" hangingPunct="1">
              <a:spcBef>
                <a:spcPct val="0"/>
              </a:spcBef>
            </a:pPr>
            <a:r>
              <a:rPr lang="en-US" sz="3200" dirty="0" smtClean="0">
                <a:latin typeface="Times New Roman" pitchFamily="18" charset="0"/>
              </a:rPr>
              <a:t> </a:t>
            </a:r>
            <a:r>
              <a:rPr lang="en-US" sz="3200" dirty="0" err="1" smtClean="0">
                <a:latin typeface="Times New Roman" pitchFamily="18" charset="0"/>
              </a:rPr>
              <a:t>Dijkstra’s</a:t>
            </a:r>
            <a:r>
              <a:rPr lang="en-US" sz="3200" dirty="0" smtClean="0">
                <a:latin typeface="Times New Roman" pitchFamily="18" charset="0"/>
              </a:rPr>
              <a:t> Algorithm</a:t>
            </a:r>
          </a:p>
          <a:p>
            <a:pPr lvl="1" eaLnBrk="1" hangingPunct="1">
              <a:spcBef>
                <a:spcPct val="0"/>
              </a:spcBef>
            </a:pPr>
            <a:r>
              <a:rPr lang="en-US" sz="3200" dirty="0" smtClean="0">
                <a:latin typeface="Times New Roman" pitchFamily="18" charset="0"/>
              </a:rPr>
              <a:t>Graph Coloring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4667</Words>
  <Application>Microsoft Office PowerPoint</Application>
  <PresentationFormat>On-screen Show (4:3)</PresentationFormat>
  <Paragraphs>897</Paragraphs>
  <Slides>97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Office Theme</vt:lpstr>
      <vt:lpstr>Equation</vt:lpstr>
      <vt:lpstr>Graph Theory</vt:lpstr>
      <vt:lpstr>Simple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Dual Graph</vt:lpstr>
      <vt:lpstr>Dual Graph Examples</vt:lpstr>
      <vt:lpstr>Trees: Definition &amp; Applications</vt:lpstr>
      <vt:lpstr>Trees</vt:lpstr>
      <vt:lpstr>Trees</vt:lpstr>
      <vt:lpstr>Trees</vt:lpstr>
      <vt:lpstr>Trees</vt:lpstr>
      <vt:lpstr>Directed Trees</vt:lpstr>
      <vt:lpstr>Trees: Leaves &amp; Internal Vertices</vt:lpstr>
      <vt:lpstr>Trees: Theorem on Leaves</vt:lpstr>
      <vt:lpstr>Trees: Equivalent Condition on Paths</vt:lpstr>
      <vt:lpstr>Rooted Trees</vt:lpstr>
      <vt:lpstr>Rooted Directed Trees</vt:lpstr>
      <vt:lpstr>Rooted Trees: Terminology</vt:lpstr>
      <vt:lpstr>(Rooted) Trees: Binary &amp; m-ary</vt:lpstr>
      <vt:lpstr>Trees: Edges in a Tree</vt:lpstr>
      <vt:lpstr>Trees: Edges in a Tree</vt:lpstr>
      <vt:lpstr>Trees: Edges in a Tree (lemma)</vt:lpstr>
      <vt:lpstr>Spanning Trees of a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Dijkstra's algorithm</vt:lpstr>
      <vt:lpstr>The author: Edsger Wybe Dijkstra</vt:lpstr>
      <vt:lpstr>Single-Source Shortest Path Problem </vt:lpstr>
      <vt:lpstr>Dijkstra's algorithm </vt:lpstr>
      <vt:lpstr>Dijkstra's algorithm - Pseudocode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Dijkstra Animated Example</vt:lpstr>
      <vt:lpstr>Implementations and Running Times    </vt:lpstr>
      <vt:lpstr>Dijkstra's Algorithm - Why It Works</vt:lpstr>
      <vt:lpstr>PowerPoint Presentation</vt:lpstr>
      <vt:lpstr>PowerPoint Presentation</vt:lpstr>
      <vt:lpstr>Applications of Dijkstra's Algorithm</vt:lpstr>
      <vt:lpstr>Applications of Dijkstra's Algorithm</vt:lpstr>
      <vt:lpstr>Introduction</vt:lpstr>
      <vt:lpstr>Map Coloring</vt:lpstr>
      <vt:lpstr>Graph Coloring</vt:lpstr>
      <vt:lpstr>Example</vt:lpstr>
      <vt:lpstr>Example</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dc:title>
  <dc:creator>Hari</dc:creator>
  <cp:lastModifiedBy>training</cp:lastModifiedBy>
  <cp:revision>23</cp:revision>
  <dcterms:created xsi:type="dcterms:W3CDTF">2011-08-27T01:02:49Z</dcterms:created>
  <dcterms:modified xsi:type="dcterms:W3CDTF">2012-10-27T03:40:43Z</dcterms:modified>
</cp:coreProperties>
</file>