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304" r:id="rId22"/>
    <p:sldId id="305" r:id="rId23"/>
    <p:sldId id="306" r:id="rId24"/>
    <p:sldId id="307" r:id="rId25"/>
    <p:sldId id="257" r:id="rId26"/>
    <p:sldId id="258" r:id="rId27"/>
    <p:sldId id="308" r:id="rId28"/>
    <p:sldId id="309" r:id="rId29"/>
    <p:sldId id="310" r:id="rId30"/>
    <p:sldId id="259" r:id="rId31"/>
    <p:sldId id="260" r:id="rId32"/>
    <p:sldId id="261" r:id="rId33"/>
    <p:sldId id="311" r:id="rId34"/>
    <p:sldId id="312" r:id="rId35"/>
    <p:sldId id="262" r:id="rId36"/>
    <p:sldId id="263" r:id="rId37"/>
    <p:sldId id="264" r:id="rId38"/>
    <p:sldId id="265" r:id="rId39"/>
    <p:sldId id="266" r:id="rId40"/>
    <p:sldId id="288" r:id="rId41"/>
    <p:sldId id="289" r:id="rId42"/>
    <p:sldId id="290" r:id="rId43"/>
    <p:sldId id="296" r:id="rId44"/>
    <p:sldId id="297" r:id="rId45"/>
    <p:sldId id="298" r:id="rId46"/>
    <p:sldId id="299" r:id="rId47"/>
    <p:sldId id="300" r:id="rId48"/>
    <p:sldId id="301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02" r:id="rId58"/>
    <p:sldId id="30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B62CE-A199-47B1-B9F6-92A5645F41C5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6DB1F-4402-46F0-A1CC-475B23BE5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on_(set_theory)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Intersection_(set_theory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16C628-3B5A-49D3-A170-8BE51D1B2ED0}" type="slidenum">
              <a:rPr lang="en-GB"/>
              <a:pPr/>
              <a:t>23</a:t>
            </a:fld>
            <a:endParaRPr lang="en-GB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80372" y="685065"/>
            <a:ext cx="4500462" cy="342973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7082" y="4344135"/>
            <a:ext cx="5483837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575" tIns="45788" rIns="91575" bIns="45788"/>
          <a:lstStyle/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Arial" pitchFamily="34" charset="0"/>
              </a:rPr>
              <a:t>From last year: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Arial" pitchFamily="34" charset="0"/>
              </a:rPr>
              <a:t>From Charles F. Schmidt , Cognition - Section 1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Arial" pitchFamily="34" charset="0"/>
              </a:rPr>
              <a:t>http://www.rci.rutgers.edu/~cfs/305_html/Induction/SimpleLattice.html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Arial" pitchFamily="34" charset="0"/>
              </a:rPr>
              <a:t>Arrows are usually implicit and not required.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The above figure is the Hasse diagram for the poset (</a:t>
            </a:r>
            <a:r>
              <a:rPr lang="en-US">
                <a:sym typeface="Zed" pitchFamily="2" charset="2"/>
              </a:rPr>
              <a:t></a:t>
            </a:r>
            <a:r>
              <a:rPr lang="en-US"/>
              <a:t> ({a, b, c}), </a:t>
            </a:r>
            <a:r>
              <a:rPr lang="en-US">
                <a:sym typeface="Symbol" pitchFamily="18" charset="2"/>
              </a:rPr>
              <a:t></a:t>
            </a:r>
            <a:r>
              <a:rPr lang="en-US"/>
              <a:t>). 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E"/>
              <a:t>The supremum is given by the </a:t>
            </a:r>
            <a:r>
              <a:rPr lang="en-IE">
                <a:hlinkClick r:id="rId3" tooltip="Union (set theory)"/>
              </a:rPr>
              <a:t>union</a:t>
            </a:r>
            <a:r>
              <a:rPr lang="en-IE"/>
              <a:t> and the infimum by the </a:t>
            </a:r>
            <a:r>
              <a:rPr lang="en-IE">
                <a:hlinkClick r:id="rId4" tooltip="Intersection (set theory)"/>
              </a:rPr>
              <a:t>intersection</a:t>
            </a:r>
            <a:r>
              <a:rPr lang="en-IE"/>
              <a:t> of subsets (see later for definition of these terms). 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A7E763-B9F5-4A76-9AE6-6DE023CF1A27}" type="slidenum">
              <a:rPr lang="en-GB"/>
              <a:pPr/>
              <a:t>24</a:t>
            </a:fld>
            <a:endParaRPr lang="en-GB"/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180372" y="685065"/>
            <a:ext cx="4500462" cy="342973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7082" y="4344135"/>
            <a:ext cx="5483837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575" tIns="45788" rIns="91575" bIns="45788"/>
          <a:lstStyle/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4E4D0D-5FF3-45FD-B8ED-82AFE4AE5E61}" type="slidenum">
              <a:rPr lang="en-GB"/>
              <a:pPr/>
              <a:t>27</a:t>
            </a:fld>
            <a:endParaRPr lang="en-GB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1180372" y="685065"/>
            <a:ext cx="4500462" cy="342973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7082" y="4344136"/>
            <a:ext cx="5474228" cy="4113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7444" tIns="43722" rIns="87444" bIns="43722" anchor="ctr"/>
          <a:lstStyle/>
          <a:p>
            <a:r>
              <a:rPr lang="en-US"/>
              <a:t>The least upper bound and the greatest lower bound are called. supremum and infimum respectively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EDF9BF-94D1-4B0F-9575-591BC6148F69}" type="slidenum">
              <a:rPr lang="en-GB"/>
              <a:pPr/>
              <a:t>28</a:t>
            </a:fld>
            <a:endParaRPr lang="en-GB"/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180372" y="685065"/>
            <a:ext cx="4500462" cy="342973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1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687082" y="4344135"/>
            <a:ext cx="5483837" cy="4114800"/>
          </a:xfrm>
          <a:ln/>
        </p:spPr>
        <p:txBody>
          <a:bodyPr/>
          <a:lstStyle/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E"/>
              <a:t>http://www.rci.rutgers.edu/~cfs/305_html/Induction/SimpleLattice.html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E"/>
              <a:t>A lattice is a special kind of partial order, it has a glb (infimum) and a lub (supremum).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E"/>
              <a:t>If either the glb or the lub exist then they are unique.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E"/>
              <a:t>The lub is given by the union and the glb by the intersection of subsets. 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E"/>
              <a:t>Consider first the operation of Union. Consider any pair of sets in the diagram. The Union of the pair will always yield a set which contains them both. 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E"/>
              <a:t>For example, D Union E equals U; A Union B equals D; and so on. 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E"/>
              <a:t>If one of the sets precedes the other in the partial order, then the union yields the set that occurs higher in the order. For example, A U D equals D.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E"/>
              <a:t>The set obtained under union is referred to as the </a:t>
            </a:r>
            <a:r>
              <a:rPr lang="en-IE" u="sng"/>
              <a:t>Least Upper Bound</a:t>
            </a:r>
            <a:r>
              <a:rPr lang="en-IE"/>
              <a:t>. 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E"/>
              <a:t>Next consider the set operation of intersection. Again consider any pair of sets in the diagram. 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E"/>
              <a:t>For example, D Intersection E equals A; A Intersection B equals ø; and so on. The set obtained under intersection is referred to as the </a:t>
            </a:r>
            <a:r>
              <a:rPr lang="en-IE" u="sng"/>
              <a:t>Greatest Lower Bound</a:t>
            </a:r>
            <a:r>
              <a:rPr lang="en-IE"/>
              <a:t> for the pair.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/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1DFFD8-E0B7-4E1E-B529-77CC73223992}" type="slidenum">
              <a:rPr lang="en-GB"/>
              <a:pPr/>
              <a:t>29</a:t>
            </a:fld>
            <a:endParaRPr lang="en-GB"/>
          </a:p>
        </p:txBody>
      </p:sp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1180372" y="685065"/>
            <a:ext cx="4500462" cy="342973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7082" y="4344136"/>
            <a:ext cx="5474228" cy="4113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7444" tIns="43722" rIns="87444" bIns="43722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7B832-CFF9-4459-AF13-F00293CF7F9E}" type="slidenum">
              <a:rPr lang="en-US"/>
              <a:pPr/>
              <a:t>33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FC73F-8878-4A0D-8B68-335B479EA9B4}" type="slidenum">
              <a:rPr lang="en-US"/>
              <a:pPr/>
              <a:t>34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CE70D3-AA93-452F-9FED-38F7F592BA02}" type="slidenum">
              <a:rPr lang="en-US"/>
              <a:pPr/>
              <a:t>55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96500-9492-42F7-B769-8ECD6E5576C7}" type="slidenum">
              <a:rPr lang="en-US"/>
              <a:pPr/>
              <a:t>56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E198-1244-4D37-8C5C-B9CCFAAC9628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8EA1-E73A-4F4A-ACC6-C469F7DC3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E198-1244-4D37-8C5C-B9CCFAAC9628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8EA1-E73A-4F4A-ACC6-C469F7DC3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E198-1244-4D37-8C5C-B9CCFAAC9628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8EA1-E73A-4F4A-ACC6-C469F7DC3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767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371600"/>
            <a:ext cx="40767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24300"/>
            <a:ext cx="40767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3924300"/>
            <a:ext cx="40767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6934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Discrete Mathematical Structures: Theory and Applications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10400" y="64770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D8CD8B4B-283D-4EF3-BCE4-76229E1A55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767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24300"/>
            <a:ext cx="40767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86300" y="13716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6934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Discrete Mathematical Structures: Theory and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4770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12703AFC-480D-439E-8A7A-913BA789A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371600"/>
            <a:ext cx="40767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924300"/>
            <a:ext cx="40767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6934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Discrete Mathematical Structures: Theory and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4770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E1C6271C-F849-4802-8538-F4808CDAA2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371600"/>
            <a:ext cx="4076700" cy="495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3716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6934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Discrete Mathematical Structures: Theory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4770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9D4ACA95-C3B4-47B4-9CE9-39A4A4A895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371600"/>
            <a:ext cx="40767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924300"/>
            <a:ext cx="40767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6934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Discrete Mathematical Structures: Theory and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4770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1677A54B-DEBF-4B30-ADAF-07B1D65831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6934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Discrete Mathematical Structures: Theory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4770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2673E399-9A17-4939-BE91-044AC8298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E198-1244-4D37-8C5C-B9CCFAAC9628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8EA1-E73A-4F4A-ACC6-C469F7DC3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E198-1244-4D37-8C5C-B9CCFAAC9628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8EA1-E73A-4F4A-ACC6-C469F7DC3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E198-1244-4D37-8C5C-B9CCFAAC9628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8EA1-E73A-4F4A-ACC6-C469F7DC3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E198-1244-4D37-8C5C-B9CCFAAC9628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8EA1-E73A-4F4A-ACC6-C469F7DC3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E198-1244-4D37-8C5C-B9CCFAAC9628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8EA1-E73A-4F4A-ACC6-C469F7DC3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E198-1244-4D37-8C5C-B9CCFAAC9628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8EA1-E73A-4F4A-ACC6-C469F7DC3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E198-1244-4D37-8C5C-B9CCFAAC9628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8EA1-E73A-4F4A-ACC6-C469F7DC3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E198-1244-4D37-8C5C-B9CCFAAC9628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8EA1-E73A-4F4A-ACC6-C469F7DC3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AE198-1244-4D37-8C5C-B9CCFAAC9628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EA1-E73A-4F4A-ACC6-C469F7DC3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5E410-7726-4288-ADCF-C9473CACD2D2}" type="slidenum">
              <a:rPr lang="en-US"/>
              <a:pPr/>
              <a:t>1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458200" cy="1066800"/>
          </a:xfrm>
        </p:spPr>
        <p:txBody>
          <a:bodyPr/>
          <a:lstStyle/>
          <a:p>
            <a:r>
              <a:rPr lang="en-US">
                <a:latin typeface="NewBaskerville-Roman" charset="-128"/>
              </a:rPr>
              <a:t>Relations are a natural way to associate objects of various sets</a:t>
            </a:r>
          </a:p>
        </p:txBody>
      </p:sp>
      <p:pic>
        <p:nvPicPr>
          <p:cNvPr id="593929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3048000"/>
            <a:ext cx="8610600" cy="1169988"/>
          </a:xfrm>
          <a:noFill/>
          <a:ln/>
        </p:spPr>
      </p:pic>
      <p:pic>
        <p:nvPicPr>
          <p:cNvPr id="59393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19400"/>
            <a:ext cx="8839200" cy="331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939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939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EB5E24-20EB-401A-90C3-EA7B363193B8}" type="slidenum">
              <a:rPr lang="en-US"/>
              <a:pPr/>
              <a:t>10</a:t>
            </a:fld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609600"/>
          </a:xfrm>
        </p:spPr>
        <p:txBody>
          <a:bodyPr>
            <a:normAutofit fontScale="90000"/>
          </a:bodyPr>
          <a:lstStyle/>
          <a:p>
            <a:r>
              <a:rPr lang="en-US"/>
              <a:t>Partially Ordered Sets</a:t>
            </a:r>
          </a:p>
        </p:txBody>
      </p:sp>
      <p:pic>
        <p:nvPicPr>
          <p:cNvPr id="5253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066800"/>
            <a:ext cx="8839200" cy="5181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A58A15-881A-4BD8-B28D-C2805C99C41B}" type="slidenum">
              <a:rPr lang="en-US"/>
              <a:pPr/>
              <a:t>11</a:t>
            </a:fld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/>
              <a:t>Partially Ordered Sets</a:t>
            </a:r>
          </a:p>
        </p:txBody>
      </p:sp>
      <p:pic>
        <p:nvPicPr>
          <p:cNvPr id="52736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600200"/>
            <a:ext cx="8839200" cy="33559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61DE06-8A1E-4B53-8FA1-55554E40044C}" type="slidenum">
              <a:rPr lang="en-US"/>
              <a:pPr/>
              <a:t>12</a:t>
            </a:fld>
            <a:endParaRPr lang="en-US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762000"/>
          </a:xfrm>
        </p:spPr>
        <p:txBody>
          <a:bodyPr/>
          <a:lstStyle/>
          <a:p>
            <a:r>
              <a:rPr lang="en-US"/>
              <a:t>Partially Ordered Sets</a:t>
            </a:r>
          </a:p>
        </p:txBody>
      </p:sp>
      <p:pic>
        <p:nvPicPr>
          <p:cNvPr id="528391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0" y="1371600"/>
            <a:ext cx="2743200" cy="452438"/>
          </a:xfrm>
          <a:noFill/>
          <a:ln/>
        </p:spPr>
      </p:pic>
      <p:pic>
        <p:nvPicPr>
          <p:cNvPr id="528393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2286000"/>
            <a:ext cx="8763000" cy="4038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21C419-5562-47DC-8C64-BFFD03A836B6}" type="slidenum">
              <a:rPr lang="en-US"/>
              <a:pPr/>
              <a:t>13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Partially Ordered Sets</a:t>
            </a:r>
          </a:p>
        </p:txBody>
      </p:sp>
      <p:pic>
        <p:nvPicPr>
          <p:cNvPr id="690195" name="Picture 1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752600"/>
            <a:ext cx="8839200" cy="4495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86E-6DA2-4B0A-9F60-B2B74254A50C}" type="slidenum">
              <a:rPr lang="en-US"/>
              <a:pPr/>
              <a:t>14</a:t>
            </a:fld>
            <a:endParaRPr 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Partially Ordered Sets</a:t>
            </a:r>
          </a:p>
        </p:txBody>
      </p:sp>
      <p:pic>
        <p:nvPicPr>
          <p:cNvPr id="53453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0" y="1752600"/>
            <a:ext cx="2514600" cy="574675"/>
          </a:xfrm>
          <a:noFill/>
          <a:ln/>
        </p:spPr>
      </p:pic>
      <p:pic>
        <p:nvPicPr>
          <p:cNvPr id="534535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2362200"/>
            <a:ext cx="8839200" cy="1184275"/>
          </a:xfrm>
          <a:noFill/>
          <a:ln/>
        </p:spPr>
      </p:pic>
      <p:pic>
        <p:nvPicPr>
          <p:cNvPr id="534537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52400" y="4114800"/>
            <a:ext cx="8991600" cy="2133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D24D25-ACF4-49D8-BFEC-DBAB1DFA2EE2}" type="slidenum">
              <a:rPr lang="en-US"/>
              <a:pPr/>
              <a:t>15</a:t>
            </a:fld>
            <a:endParaRPr lang="en-US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Partially Ordered Sets</a:t>
            </a:r>
          </a:p>
        </p:txBody>
      </p:sp>
      <p:pic>
        <p:nvPicPr>
          <p:cNvPr id="535558" name="Picture 6" descr="fig03-2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2133600"/>
            <a:ext cx="4038600" cy="3733800"/>
          </a:xfrm>
        </p:spPr>
      </p:pic>
      <p:sp>
        <p:nvSpPr>
          <p:cNvPr id="535556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3581400" y="1371600"/>
            <a:ext cx="5181600" cy="4953000"/>
          </a:xfrm>
        </p:spPr>
        <p:txBody>
          <a:bodyPr/>
          <a:lstStyle/>
          <a:p>
            <a:r>
              <a:rPr lang="en-US"/>
              <a:t>Hasse Diagram</a:t>
            </a:r>
          </a:p>
          <a:p>
            <a:pPr lvl="1"/>
            <a:r>
              <a:rPr lang="en-US" sz="2500">
                <a:latin typeface="NewBaskerville-Roman" charset="-128"/>
              </a:rPr>
              <a:t>Let </a:t>
            </a:r>
            <a:r>
              <a:rPr lang="en-US" sz="2500" i="1">
                <a:latin typeface="NewBaskerville-Italic" charset="-128"/>
              </a:rPr>
              <a:t>S </a:t>
            </a:r>
            <a:r>
              <a:rPr lang="en-US" sz="2500">
                <a:latin typeface="MTSYN" charset="-127"/>
              </a:rPr>
              <a:t>= {</a:t>
            </a:r>
            <a:r>
              <a:rPr lang="en-US" sz="2500">
                <a:latin typeface="NewBaskerville-Roman" charset="-128"/>
              </a:rPr>
              <a:t>1, 2, 3</a:t>
            </a:r>
            <a:r>
              <a:rPr lang="en-US" sz="2500">
                <a:latin typeface="MTSYN" charset="-127"/>
              </a:rPr>
              <a:t>}</a:t>
            </a:r>
            <a:r>
              <a:rPr lang="en-US" sz="2500" i="1">
                <a:latin typeface="MTMI" charset="-95"/>
              </a:rPr>
              <a:t>. </a:t>
            </a:r>
            <a:r>
              <a:rPr lang="en-US" sz="2500">
                <a:latin typeface="NewBaskerville-Roman" charset="-128"/>
              </a:rPr>
              <a:t>Then </a:t>
            </a:r>
            <a:r>
              <a:rPr lang="en-US" sz="2500" i="1">
                <a:latin typeface="CMSY10" charset="0"/>
              </a:rPr>
              <a:t>P</a:t>
            </a:r>
            <a:r>
              <a:rPr lang="en-US" sz="2500" i="1">
                <a:latin typeface="MTMI" charset="-95"/>
              </a:rPr>
              <a:t>(</a:t>
            </a:r>
            <a:r>
              <a:rPr lang="en-US" sz="2500" i="1">
                <a:latin typeface="NewBaskerville-Italic" charset="-128"/>
              </a:rPr>
              <a:t>S</a:t>
            </a:r>
            <a:r>
              <a:rPr lang="en-US" sz="2500" i="1">
                <a:latin typeface="MTMI" charset="-95"/>
              </a:rPr>
              <a:t>) </a:t>
            </a:r>
            <a:r>
              <a:rPr lang="en-US" sz="2500">
                <a:latin typeface="MTSYN" charset="-127"/>
              </a:rPr>
              <a:t>= {</a:t>
            </a:r>
            <a:r>
              <a:rPr lang="en-US" sz="2500">
                <a:latin typeface="MTSYN" charset="-127"/>
                <a:sym typeface="Symbol" pitchFamily="18" charset="2"/>
              </a:rPr>
              <a:t></a:t>
            </a:r>
            <a:r>
              <a:rPr lang="en-US" sz="2500">
                <a:latin typeface="NewBaskerville-Roman" charset="-128"/>
              </a:rPr>
              <a:t>, </a:t>
            </a:r>
            <a:r>
              <a:rPr lang="en-US" sz="2500">
                <a:latin typeface="MTSYN" charset="-127"/>
              </a:rPr>
              <a:t>{</a:t>
            </a:r>
            <a:r>
              <a:rPr lang="en-US" sz="2500">
                <a:latin typeface="NewBaskerville-Roman" charset="-128"/>
              </a:rPr>
              <a:t>1</a:t>
            </a:r>
            <a:r>
              <a:rPr lang="en-US" sz="2500">
                <a:latin typeface="MTSYN" charset="-127"/>
              </a:rPr>
              <a:t>}</a:t>
            </a:r>
            <a:r>
              <a:rPr lang="en-US" sz="2500">
                <a:latin typeface="NewBaskerville-Roman" charset="-128"/>
              </a:rPr>
              <a:t>, </a:t>
            </a:r>
            <a:r>
              <a:rPr lang="en-US" sz="2500">
                <a:latin typeface="MTSYN" charset="-127"/>
              </a:rPr>
              <a:t>{</a:t>
            </a:r>
            <a:r>
              <a:rPr lang="en-US" sz="2500">
                <a:latin typeface="NewBaskerville-Roman" charset="-128"/>
              </a:rPr>
              <a:t>2</a:t>
            </a:r>
            <a:r>
              <a:rPr lang="en-US" sz="2500">
                <a:latin typeface="MTSYN" charset="-127"/>
              </a:rPr>
              <a:t>}</a:t>
            </a:r>
            <a:r>
              <a:rPr lang="en-US" sz="2500">
                <a:latin typeface="NewBaskerville-Roman" charset="-128"/>
              </a:rPr>
              <a:t>, </a:t>
            </a:r>
            <a:r>
              <a:rPr lang="en-US" sz="2500">
                <a:latin typeface="MTSYN" charset="-127"/>
              </a:rPr>
              <a:t>{</a:t>
            </a:r>
            <a:r>
              <a:rPr lang="en-US" sz="2500">
                <a:latin typeface="NewBaskerville-Roman" charset="-128"/>
              </a:rPr>
              <a:t>3</a:t>
            </a:r>
            <a:r>
              <a:rPr lang="en-US" sz="2500">
                <a:latin typeface="MTSYN" charset="-127"/>
              </a:rPr>
              <a:t>}</a:t>
            </a:r>
            <a:r>
              <a:rPr lang="en-US" sz="2500">
                <a:latin typeface="NewBaskerville-Roman" charset="-128"/>
              </a:rPr>
              <a:t>, </a:t>
            </a:r>
            <a:r>
              <a:rPr lang="en-US" sz="2500">
                <a:latin typeface="MTSYN" charset="-127"/>
              </a:rPr>
              <a:t>{</a:t>
            </a:r>
            <a:r>
              <a:rPr lang="en-US" sz="2500">
                <a:latin typeface="NewBaskerville-Roman" charset="-128"/>
              </a:rPr>
              <a:t>1, 2</a:t>
            </a:r>
            <a:r>
              <a:rPr lang="en-US" sz="2500">
                <a:latin typeface="MTSYN" charset="-127"/>
              </a:rPr>
              <a:t>}</a:t>
            </a:r>
            <a:r>
              <a:rPr lang="en-US" sz="2500">
                <a:latin typeface="NewBaskerville-Roman" charset="-128"/>
              </a:rPr>
              <a:t>, </a:t>
            </a:r>
            <a:r>
              <a:rPr lang="en-US" sz="2500">
                <a:latin typeface="MTSYN" charset="-127"/>
              </a:rPr>
              <a:t>{</a:t>
            </a:r>
            <a:r>
              <a:rPr lang="en-US" sz="2500">
                <a:latin typeface="NewBaskerville-Roman" charset="-128"/>
              </a:rPr>
              <a:t>2, 3</a:t>
            </a:r>
            <a:r>
              <a:rPr lang="en-US" sz="2500">
                <a:latin typeface="MTSYN" charset="-127"/>
              </a:rPr>
              <a:t>}</a:t>
            </a:r>
            <a:r>
              <a:rPr lang="en-US" sz="2500">
                <a:latin typeface="NewBaskerville-Roman" charset="-128"/>
              </a:rPr>
              <a:t>, </a:t>
            </a:r>
            <a:r>
              <a:rPr lang="en-US" sz="2500">
                <a:latin typeface="MTSYN" charset="-127"/>
              </a:rPr>
              <a:t>{</a:t>
            </a:r>
            <a:r>
              <a:rPr lang="en-US" sz="2500">
                <a:latin typeface="NewBaskerville-Roman" charset="-128"/>
              </a:rPr>
              <a:t>1, 3</a:t>
            </a:r>
            <a:r>
              <a:rPr lang="en-US" sz="2500">
                <a:latin typeface="MTSYN" charset="-127"/>
              </a:rPr>
              <a:t>}</a:t>
            </a:r>
            <a:r>
              <a:rPr lang="en-US" sz="2500">
                <a:latin typeface="NewBaskerville-Roman" charset="-128"/>
              </a:rPr>
              <a:t>, </a:t>
            </a:r>
            <a:r>
              <a:rPr lang="en-US" sz="2500" i="1">
                <a:latin typeface="NewBaskerville-Italic" charset="-128"/>
              </a:rPr>
              <a:t>S</a:t>
            </a:r>
            <a:r>
              <a:rPr lang="en-US" sz="2500">
                <a:latin typeface="MTSYN" charset="-127"/>
              </a:rPr>
              <a:t>}</a:t>
            </a:r>
            <a:endParaRPr lang="en-US" sz="2500" i="1">
              <a:latin typeface="MTMI" charset="-95"/>
            </a:endParaRPr>
          </a:p>
          <a:p>
            <a:pPr lvl="1"/>
            <a:r>
              <a:rPr lang="en-US" sz="2500">
                <a:latin typeface="NewBaskerville-Roman" charset="-128"/>
              </a:rPr>
              <a:t>Now </a:t>
            </a:r>
            <a:r>
              <a:rPr lang="en-US" sz="2500" i="1">
                <a:latin typeface="MTMI" charset="-95"/>
              </a:rPr>
              <a:t>(</a:t>
            </a:r>
            <a:r>
              <a:rPr lang="en-US" sz="2500" i="1">
                <a:latin typeface="CMSY10" charset="0"/>
              </a:rPr>
              <a:t>P</a:t>
            </a:r>
            <a:r>
              <a:rPr lang="en-US" sz="2500" i="1">
                <a:latin typeface="MTMI" charset="-95"/>
              </a:rPr>
              <a:t>(</a:t>
            </a:r>
            <a:r>
              <a:rPr lang="en-US" sz="2500" i="1">
                <a:latin typeface="NewBaskerville-Italic" charset="-128"/>
              </a:rPr>
              <a:t>S</a:t>
            </a:r>
            <a:r>
              <a:rPr lang="en-US" sz="2500" i="1">
                <a:latin typeface="MTMI" charset="-95"/>
              </a:rPr>
              <a:t>)</a:t>
            </a:r>
            <a:r>
              <a:rPr lang="en-US" sz="2500">
                <a:latin typeface="NewBaskerville-Roman" charset="-128"/>
              </a:rPr>
              <a:t>,</a:t>
            </a:r>
            <a:r>
              <a:rPr lang="en-US" sz="2500">
                <a:latin typeface="MTSYN" charset="-127"/>
              </a:rPr>
              <a:t>≤</a:t>
            </a:r>
            <a:r>
              <a:rPr lang="en-US" sz="2500" i="1">
                <a:latin typeface="MTMI" charset="-95"/>
              </a:rPr>
              <a:t>) </a:t>
            </a:r>
            <a:r>
              <a:rPr lang="en-US" sz="2500">
                <a:latin typeface="NewBaskerville-Roman" charset="-128"/>
              </a:rPr>
              <a:t>is a poset, where </a:t>
            </a:r>
            <a:r>
              <a:rPr lang="en-US" sz="2500">
                <a:latin typeface="MTSYN" charset="-127"/>
              </a:rPr>
              <a:t>≤ </a:t>
            </a:r>
            <a:r>
              <a:rPr lang="en-US" sz="2500">
                <a:latin typeface="NewBaskerville-Roman" charset="-128"/>
              </a:rPr>
              <a:t>denotes the set inclusion relation. The poset diagram of </a:t>
            </a:r>
            <a:r>
              <a:rPr lang="en-US" sz="2500" i="1">
                <a:latin typeface="MTMI" charset="-95"/>
              </a:rPr>
              <a:t>(</a:t>
            </a:r>
            <a:r>
              <a:rPr lang="en-US" sz="2500" i="1">
                <a:latin typeface="CMSY10" charset="0"/>
              </a:rPr>
              <a:t>P</a:t>
            </a:r>
            <a:r>
              <a:rPr lang="en-US" sz="2500" i="1">
                <a:latin typeface="MTMI" charset="-95"/>
              </a:rPr>
              <a:t>(</a:t>
            </a:r>
            <a:r>
              <a:rPr lang="en-US" sz="2500" i="1">
                <a:latin typeface="NewBaskerville-Italic" charset="-128"/>
              </a:rPr>
              <a:t>S</a:t>
            </a:r>
            <a:r>
              <a:rPr lang="en-US" sz="2500" i="1">
                <a:latin typeface="MTMI" charset="-95"/>
              </a:rPr>
              <a:t>)</a:t>
            </a:r>
            <a:r>
              <a:rPr lang="en-US" sz="2500">
                <a:latin typeface="NewBaskerville-Roman" charset="-128"/>
              </a:rPr>
              <a:t>,</a:t>
            </a:r>
            <a:r>
              <a:rPr lang="en-US" sz="2500">
                <a:latin typeface="MTSYN" charset="-127"/>
              </a:rPr>
              <a:t>≤</a:t>
            </a:r>
            <a:r>
              <a:rPr lang="en-US" sz="2500" i="1">
                <a:latin typeface="MTMI" charset="-95"/>
              </a:rPr>
              <a:t>) </a:t>
            </a:r>
            <a:r>
              <a:rPr lang="en-US" sz="2500">
                <a:latin typeface="NewBaskerville-Roman" charset="-128"/>
              </a:rPr>
              <a:t>is shown in Figure 3.22</a:t>
            </a:r>
            <a:endParaRPr 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476EE-7299-4DAC-A3A7-BCDB6A5A2A62}" type="slidenum">
              <a:rPr lang="en-US"/>
              <a:pPr/>
              <a:t>16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990600"/>
          </a:xfrm>
        </p:spPr>
        <p:txBody>
          <a:bodyPr/>
          <a:lstStyle/>
          <a:p>
            <a:r>
              <a:rPr lang="en-US"/>
              <a:t>Partially Ordered Sets</a:t>
            </a:r>
          </a:p>
        </p:txBody>
      </p:sp>
      <p:pic>
        <p:nvPicPr>
          <p:cNvPr id="53862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304800" y="1600200"/>
            <a:ext cx="4953000" cy="609600"/>
          </a:xfrm>
          <a:noFill/>
          <a:ln/>
        </p:spPr>
      </p:pic>
      <p:pic>
        <p:nvPicPr>
          <p:cNvPr id="538633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2362200"/>
            <a:ext cx="8915400" cy="3276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5A7FB2-05E3-4622-A9F4-108F3266BCD5}" type="slidenum">
              <a:rPr lang="en-US"/>
              <a:pPr/>
              <a:t>17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838200"/>
          </a:xfrm>
        </p:spPr>
        <p:txBody>
          <a:bodyPr/>
          <a:lstStyle/>
          <a:p>
            <a:r>
              <a:rPr lang="en-US"/>
              <a:t>Partially Ordered Sets</a:t>
            </a:r>
          </a:p>
        </p:txBody>
      </p:sp>
      <p:pic>
        <p:nvPicPr>
          <p:cNvPr id="539654" name="Picture 6" descr="fig03-2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752600"/>
            <a:ext cx="2865438" cy="4724400"/>
          </a:xfrm>
        </p:spPr>
      </p:pic>
      <p:sp>
        <p:nvSpPr>
          <p:cNvPr id="539652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3505200" y="1371600"/>
            <a:ext cx="5410200" cy="4953000"/>
          </a:xfrm>
        </p:spPr>
        <p:txBody>
          <a:bodyPr/>
          <a:lstStyle/>
          <a:p>
            <a:r>
              <a:rPr lang="en-US" sz="2400"/>
              <a:t>Hasse Diagram</a:t>
            </a:r>
          </a:p>
          <a:p>
            <a:pPr lvl="1"/>
            <a:r>
              <a:rPr lang="en-US" sz="2400">
                <a:latin typeface="NewBaskerville-Roman" charset="-128"/>
              </a:rPr>
              <a:t>Consider the poset </a:t>
            </a:r>
            <a:r>
              <a:rPr lang="en-US" sz="2400" i="1">
                <a:latin typeface="MTMI" charset="-95"/>
              </a:rPr>
              <a:t>(</a:t>
            </a:r>
            <a:r>
              <a:rPr lang="en-US" sz="2400" i="1">
                <a:latin typeface="NewBaskerville-Italic" charset="-128"/>
              </a:rPr>
              <a:t>S</a:t>
            </a:r>
            <a:r>
              <a:rPr lang="en-US" sz="2400">
                <a:latin typeface="NewBaskerville-Roman" charset="-128"/>
              </a:rPr>
              <a:t>,</a:t>
            </a:r>
            <a:r>
              <a:rPr lang="en-US" sz="2400">
                <a:latin typeface="MTSYN" charset="-127"/>
              </a:rPr>
              <a:t>≤</a:t>
            </a:r>
            <a:r>
              <a:rPr lang="en-US" sz="2400" i="1">
                <a:latin typeface="MTMI" charset="-95"/>
              </a:rPr>
              <a:t>)</a:t>
            </a:r>
            <a:r>
              <a:rPr lang="en-US" sz="2400">
                <a:latin typeface="NewBaskerville-Roman" charset="-128"/>
              </a:rPr>
              <a:t>, where </a:t>
            </a:r>
            <a:r>
              <a:rPr lang="en-US" sz="2400" i="1">
                <a:latin typeface="NewBaskerville-Italic" charset="-128"/>
              </a:rPr>
              <a:t>S </a:t>
            </a:r>
            <a:r>
              <a:rPr lang="en-US" sz="2400">
                <a:latin typeface="MTSYN" charset="-127"/>
              </a:rPr>
              <a:t>= {</a:t>
            </a:r>
            <a:r>
              <a:rPr lang="en-US" sz="2400">
                <a:latin typeface="NewBaskerville-Roman" charset="-128"/>
              </a:rPr>
              <a:t>2, 4, 5, 10, 15, 20</a:t>
            </a:r>
            <a:r>
              <a:rPr lang="en-US" sz="2400">
                <a:latin typeface="MTSYN" charset="-127"/>
              </a:rPr>
              <a:t>} </a:t>
            </a:r>
            <a:r>
              <a:rPr lang="en-US" sz="2400">
                <a:latin typeface="NewBaskerville-Roman" charset="-128"/>
              </a:rPr>
              <a:t>and the partial order </a:t>
            </a:r>
            <a:r>
              <a:rPr lang="en-US" sz="2400">
                <a:latin typeface="MTSYN" charset="-127"/>
              </a:rPr>
              <a:t>≤ </a:t>
            </a:r>
            <a:r>
              <a:rPr lang="en-US" sz="2400">
                <a:latin typeface="NewBaskerville-Roman" charset="-128"/>
              </a:rPr>
              <a:t>is the divisibility relation</a:t>
            </a:r>
          </a:p>
          <a:p>
            <a:pPr lvl="1"/>
            <a:r>
              <a:rPr lang="en-US" sz="2400"/>
              <a:t>In this poset, there is no element </a:t>
            </a:r>
            <a:r>
              <a:rPr lang="en-US" sz="2400" i="1"/>
              <a:t>b </a:t>
            </a:r>
            <a:r>
              <a:rPr lang="en-US" sz="2400"/>
              <a:t>∈ </a:t>
            </a:r>
            <a:r>
              <a:rPr lang="en-US" sz="2400" i="1"/>
              <a:t>S </a:t>
            </a:r>
            <a:r>
              <a:rPr lang="en-US" sz="2400"/>
              <a:t>such that </a:t>
            </a:r>
            <a:r>
              <a:rPr lang="en-US" sz="2400" i="1"/>
              <a:t>b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5 and </a:t>
            </a:r>
            <a:r>
              <a:rPr lang="en-US" sz="2400" i="1"/>
              <a:t>b </a:t>
            </a:r>
            <a:r>
              <a:rPr lang="en-US" sz="2400"/>
              <a:t>divides 5</a:t>
            </a:r>
            <a:r>
              <a:rPr lang="en-US" sz="2400" i="1"/>
              <a:t>. </a:t>
            </a:r>
            <a:r>
              <a:rPr lang="en-US" sz="2400"/>
              <a:t>(That is, 5 is not divisible by any other element of </a:t>
            </a:r>
            <a:r>
              <a:rPr lang="en-US" sz="2400" i="1"/>
              <a:t>S </a:t>
            </a:r>
            <a:r>
              <a:rPr lang="en-US" sz="2400"/>
              <a:t>except 5</a:t>
            </a:r>
            <a:r>
              <a:rPr lang="en-US" sz="2400" i="1"/>
              <a:t>). </a:t>
            </a:r>
            <a:r>
              <a:rPr lang="en-US" sz="2400"/>
              <a:t>Hence, 5 is a minimal element. Similarly, 2 is a minimal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FA5B89-3178-4CE8-AE08-0C907552FF79}" type="slidenum">
              <a:rPr lang="en-US"/>
              <a:pPr/>
              <a:t>18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838200"/>
          </a:xfrm>
        </p:spPr>
        <p:txBody>
          <a:bodyPr/>
          <a:lstStyle/>
          <a:p>
            <a:r>
              <a:rPr lang="en-US"/>
              <a:t>Partially Ordered Sets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1219200"/>
            <a:ext cx="5486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Hasse Diagram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NewBaskerville-Roman" charset="-128"/>
              </a:rPr>
              <a:t>10 is not a minimal element because 2 </a:t>
            </a:r>
            <a:r>
              <a:rPr lang="en-US" sz="2400">
                <a:latin typeface="MTSYN" charset="-127"/>
              </a:rPr>
              <a:t>∈ </a:t>
            </a:r>
            <a:r>
              <a:rPr lang="en-US" sz="2400" i="1">
                <a:latin typeface="NewBaskerville-Italic" charset="-128"/>
              </a:rPr>
              <a:t>S </a:t>
            </a:r>
            <a:r>
              <a:rPr lang="en-US" sz="2400">
                <a:latin typeface="NewBaskerville-Roman" charset="-128"/>
              </a:rPr>
              <a:t>and 2 divides 10</a:t>
            </a:r>
            <a:r>
              <a:rPr lang="en-US" sz="2400" i="1">
                <a:latin typeface="MTMI" charset="-95"/>
              </a:rPr>
              <a:t>. </a:t>
            </a:r>
            <a:r>
              <a:rPr lang="en-US" sz="2400">
                <a:latin typeface="NewBaskerville-Roman" charset="-128"/>
              </a:rPr>
              <a:t>That is, there exists an element </a:t>
            </a:r>
            <a:r>
              <a:rPr lang="en-US" sz="2400" i="1">
                <a:latin typeface="NewBaskerville-Italic" charset="-128"/>
              </a:rPr>
              <a:t>b </a:t>
            </a:r>
            <a:r>
              <a:rPr lang="en-US" sz="2400">
                <a:latin typeface="MTSYN" charset="-127"/>
              </a:rPr>
              <a:t>∈ </a:t>
            </a:r>
            <a:r>
              <a:rPr lang="en-US" sz="2400" i="1">
                <a:latin typeface="NewBaskerville-Italic" charset="-128"/>
              </a:rPr>
              <a:t>S </a:t>
            </a:r>
            <a:r>
              <a:rPr lang="en-US" sz="2400">
                <a:latin typeface="NewBaskerville-Roman" charset="-128"/>
              </a:rPr>
              <a:t>such that </a:t>
            </a:r>
            <a:r>
              <a:rPr lang="en-US" sz="2400" i="1">
                <a:latin typeface="NewBaskerville-Italic" charset="-128"/>
              </a:rPr>
              <a:t>b </a:t>
            </a:r>
            <a:r>
              <a:rPr lang="en-US" sz="2400" i="1">
                <a:latin typeface="MTMI" charset="-95"/>
              </a:rPr>
              <a:t>&lt; </a:t>
            </a:r>
            <a:r>
              <a:rPr lang="en-US" sz="2400">
                <a:latin typeface="NewBaskerville-Roman" charset="-128"/>
              </a:rPr>
              <a:t>10</a:t>
            </a:r>
            <a:r>
              <a:rPr lang="en-US" sz="2400" i="1">
                <a:latin typeface="MTMI" charset="-95"/>
              </a:rPr>
              <a:t>. </a:t>
            </a:r>
            <a:r>
              <a:rPr lang="en-US" sz="2400">
                <a:latin typeface="NewBaskerville-Roman" charset="-128"/>
              </a:rPr>
              <a:t>Similarly, 4, 15, and 20 are not minimal elements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NewBaskerville-Roman" charset="-128"/>
              </a:rPr>
              <a:t>2 and 5 are the only minimal elements of this poset. Notice that 2 does not divide 5</a:t>
            </a:r>
            <a:r>
              <a:rPr lang="en-US" sz="2400" i="1">
                <a:latin typeface="MTMI" charset="-95"/>
              </a:rPr>
              <a:t>. </a:t>
            </a:r>
            <a:r>
              <a:rPr lang="en-US" sz="2400">
                <a:latin typeface="NewBaskerville-Roman" charset="-128"/>
              </a:rPr>
              <a:t>Therefore, it is not true that 2 </a:t>
            </a:r>
            <a:r>
              <a:rPr lang="en-US" sz="2400">
                <a:latin typeface="MTSYN" charset="-127"/>
              </a:rPr>
              <a:t>≤ </a:t>
            </a:r>
            <a:r>
              <a:rPr lang="en-US" sz="2400" i="1">
                <a:latin typeface="NewBaskerville-Italic" charset="-128"/>
              </a:rPr>
              <a:t>b</a:t>
            </a:r>
            <a:r>
              <a:rPr lang="en-US" sz="2400">
                <a:latin typeface="NewBaskerville-Roman" charset="-128"/>
              </a:rPr>
              <a:t>, for all </a:t>
            </a:r>
            <a:r>
              <a:rPr lang="en-US" sz="2400" i="1">
                <a:latin typeface="NewBaskerville-Italic" charset="-128"/>
              </a:rPr>
              <a:t>b </a:t>
            </a:r>
            <a:r>
              <a:rPr lang="en-US" sz="2400">
                <a:latin typeface="MTSYN" charset="-127"/>
              </a:rPr>
              <a:t>∈ </a:t>
            </a:r>
            <a:r>
              <a:rPr lang="en-US" sz="2400" i="1">
                <a:latin typeface="NewBaskerville-Italic" charset="-128"/>
              </a:rPr>
              <a:t>S</a:t>
            </a:r>
            <a:r>
              <a:rPr lang="en-US" sz="2400">
                <a:latin typeface="NewBaskerville-Roman" charset="-128"/>
              </a:rPr>
              <a:t>, and so 2 is not a least element in </a:t>
            </a:r>
            <a:r>
              <a:rPr lang="en-US" sz="2400" i="1">
                <a:latin typeface="MTMI" charset="-95"/>
              </a:rPr>
              <a:t>(</a:t>
            </a:r>
            <a:r>
              <a:rPr lang="en-US" sz="2400" i="1">
                <a:latin typeface="NewBaskerville-Italic" charset="-128"/>
              </a:rPr>
              <a:t>S</a:t>
            </a:r>
            <a:r>
              <a:rPr lang="en-US" sz="2400">
                <a:latin typeface="NewBaskerville-Roman" charset="-128"/>
              </a:rPr>
              <a:t>,</a:t>
            </a:r>
            <a:r>
              <a:rPr lang="en-US" sz="2400">
                <a:latin typeface="MTSYN" charset="-127"/>
              </a:rPr>
              <a:t>≤</a:t>
            </a:r>
            <a:r>
              <a:rPr lang="en-US" sz="2400" i="1">
                <a:latin typeface="MTMI" charset="-95"/>
              </a:rPr>
              <a:t>). </a:t>
            </a:r>
            <a:r>
              <a:rPr lang="en-US" sz="2400">
                <a:latin typeface="NewBaskerville-Roman" charset="-128"/>
              </a:rPr>
              <a:t>Similarly, 5 is not a least element. This poset has no least element</a:t>
            </a:r>
            <a:endParaRPr lang="en-US" sz="2400"/>
          </a:p>
        </p:txBody>
      </p:sp>
      <p:pic>
        <p:nvPicPr>
          <p:cNvPr id="540678" name="Picture 6" descr="Copy of fig03-24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295400"/>
            <a:ext cx="3005138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9CA8BA-6436-4371-9F7A-D269FECCEA62}" type="slidenum">
              <a:rPr lang="en-US"/>
              <a:pPr/>
              <a:t>19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838200"/>
          </a:xfrm>
        </p:spPr>
        <p:txBody>
          <a:bodyPr/>
          <a:lstStyle/>
          <a:p>
            <a:r>
              <a:rPr lang="en-US"/>
              <a:t>Partially Ordered Sets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1371600"/>
            <a:ext cx="5410200" cy="4953000"/>
          </a:xfrm>
        </p:spPr>
        <p:txBody>
          <a:bodyPr/>
          <a:lstStyle/>
          <a:p>
            <a:r>
              <a:rPr lang="en-US"/>
              <a:t>Hasse Diagram</a:t>
            </a:r>
          </a:p>
          <a:p>
            <a:pPr lvl="1"/>
            <a:r>
              <a:rPr lang="en-US" sz="2300"/>
              <a:t>There is no element </a:t>
            </a:r>
            <a:r>
              <a:rPr lang="en-US" sz="2300" i="1"/>
              <a:t>b </a:t>
            </a:r>
            <a:r>
              <a:rPr lang="en-US" sz="2300"/>
              <a:t>∈ </a:t>
            </a:r>
            <a:r>
              <a:rPr lang="en-US" sz="2300" i="1"/>
              <a:t>S </a:t>
            </a:r>
            <a:r>
              <a:rPr lang="en-US" sz="2300"/>
              <a:t>such that </a:t>
            </a:r>
            <a:r>
              <a:rPr lang="en-US" sz="2300" i="1"/>
              <a:t>b </a:t>
            </a:r>
            <a:r>
              <a:rPr lang="en-US" sz="2300">
                <a:sym typeface="Symbol" pitchFamily="18" charset="2"/>
              </a:rPr>
              <a:t></a:t>
            </a:r>
            <a:r>
              <a:rPr lang="en-US" sz="2300"/>
              <a:t>15, </a:t>
            </a:r>
            <a:r>
              <a:rPr lang="en-US" sz="2300" i="1"/>
              <a:t>b &gt; </a:t>
            </a:r>
            <a:r>
              <a:rPr lang="en-US" sz="2300"/>
              <a:t>15, and 15 divides </a:t>
            </a:r>
            <a:r>
              <a:rPr lang="en-US" sz="2300" i="1"/>
              <a:t>b. </a:t>
            </a:r>
            <a:r>
              <a:rPr lang="en-US" sz="2300"/>
              <a:t>That is, there is no element </a:t>
            </a:r>
            <a:r>
              <a:rPr lang="en-US" sz="2300" i="1"/>
              <a:t>b </a:t>
            </a:r>
            <a:r>
              <a:rPr lang="en-US" sz="2300"/>
              <a:t>∈ </a:t>
            </a:r>
            <a:r>
              <a:rPr lang="en-US" sz="2300" i="1"/>
              <a:t>S </a:t>
            </a:r>
            <a:r>
              <a:rPr lang="en-US" sz="2300"/>
              <a:t>such that 15 </a:t>
            </a:r>
            <a:r>
              <a:rPr lang="en-US" sz="2300" i="1"/>
              <a:t>&lt; b. </a:t>
            </a:r>
            <a:r>
              <a:rPr lang="en-US" sz="2300"/>
              <a:t>Thus, 15 is a maximal element. Similarly, 20 is a maximal element.</a:t>
            </a:r>
            <a:endParaRPr lang="en-US" sz="2300">
              <a:latin typeface="NewBaskerville-Roman" charset="-128"/>
            </a:endParaRPr>
          </a:p>
          <a:p>
            <a:pPr lvl="1"/>
            <a:r>
              <a:rPr lang="en-US" sz="2300">
                <a:latin typeface="NewBaskerville-Roman" charset="-128"/>
              </a:rPr>
              <a:t>10 is not a maximal element because 20 </a:t>
            </a:r>
            <a:r>
              <a:rPr lang="en-US" sz="2300">
                <a:latin typeface="MTSYN" charset="-127"/>
              </a:rPr>
              <a:t>∈ </a:t>
            </a:r>
            <a:r>
              <a:rPr lang="en-US" sz="2300" i="1">
                <a:latin typeface="NewBaskerville-Italic" charset="-128"/>
              </a:rPr>
              <a:t>S </a:t>
            </a:r>
            <a:r>
              <a:rPr lang="en-US" sz="2300">
                <a:latin typeface="NewBaskerville-Roman" charset="-128"/>
              </a:rPr>
              <a:t>and 10 divides 20</a:t>
            </a:r>
            <a:r>
              <a:rPr lang="en-US" sz="2300" i="1">
                <a:latin typeface="MTMI" charset="-95"/>
              </a:rPr>
              <a:t>. </a:t>
            </a:r>
            <a:r>
              <a:rPr lang="en-US" sz="2300">
                <a:latin typeface="NewBaskerville-Roman" charset="-128"/>
              </a:rPr>
              <a:t>That is, there exists an element </a:t>
            </a:r>
            <a:r>
              <a:rPr lang="en-US" sz="2300" i="1">
                <a:latin typeface="NewBaskerville-Italic" charset="-128"/>
              </a:rPr>
              <a:t>b </a:t>
            </a:r>
            <a:r>
              <a:rPr lang="en-US" sz="2300">
                <a:latin typeface="MTSYN" charset="-127"/>
              </a:rPr>
              <a:t>∈ </a:t>
            </a:r>
            <a:r>
              <a:rPr lang="en-US" sz="2300" i="1">
                <a:latin typeface="NewBaskerville-Italic" charset="-128"/>
              </a:rPr>
              <a:t>S </a:t>
            </a:r>
            <a:r>
              <a:rPr lang="en-US" sz="2300">
                <a:latin typeface="NewBaskerville-Roman" charset="-128"/>
              </a:rPr>
              <a:t>such that 10 </a:t>
            </a:r>
            <a:r>
              <a:rPr lang="en-US" sz="2300" i="1">
                <a:latin typeface="MTMI" charset="-95"/>
              </a:rPr>
              <a:t>&lt; </a:t>
            </a:r>
            <a:r>
              <a:rPr lang="en-US" sz="2300" i="1">
                <a:latin typeface="NewBaskerville-Italic" charset="-128"/>
              </a:rPr>
              <a:t>b</a:t>
            </a:r>
            <a:r>
              <a:rPr lang="en-US" sz="2300" i="1">
                <a:latin typeface="MTMI" charset="-95"/>
              </a:rPr>
              <a:t>. </a:t>
            </a:r>
            <a:r>
              <a:rPr lang="en-US" sz="2300">
                <a:latin typeface="NewBaskerville-Roman" charset="-128"/>
              </a:rPr>
              <a:t>Similarly, 4 is not a maximal element.</a:t>
            </a:r>
            <a:endParaRPr lang="en-US" sz="2300"/>
          </a:p>
        </p:txBody>
      </p:sp>
      <p:pic>
        <p:nvPicPr>
          <p:cNvPr id="541703" name="Picture 7" descr="Copy (2) of fig03-24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371600"/>
            <a:ext cx="3005138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50C7E-C921-4406-A181-F3AA70E43D95}" type="slidenum">
              <a:rPr lang="en-US"/>
              <a:pPr/>
              <a:t>2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</a:t>
            </a:r>
          </a:p>
        </p:txBody>
      </p:sp>
      <p:pic>
        <p:nvPicPr>
          <p:cNvPr id="601096" name="Picture 8" descr="fig03-01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1752600"/>
            <a:ext cx="4876800" cy="3657600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704373-0752-4EAB-8EA1-14120C27D4E0}" type="slidenum">
              <a:rPr lang="en-US"/>
              <a:pPr/>
              <a:t>20</a:t>
            </a:fld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838200"/>
          </a:xfrm>
        </p:spPr>
        <p:txBody>
          <a:bodyPr/>
          <a:lstStyle/>
          <a:p>
            <a:r>
              <a:rPr lang="en-US"/>
              <a:t>Partially Ordered Sets</a:t>
            </a:r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219200"/>
            <a:ext cx="4800600" cy="5105400"/>
          </a:xfrm>
        </p:spPr>
        <p:txBody>
          <a:bodyPr/>
          <a:lstStyle/>
          <a:p>
            <a:r>
              <a:rPr lang="en-US"/>
              <a:t>Hasse Diagram</a:t>
            </a:r>
          </a:p>
          <a:p>
            <a:pPr lvl="1"/>
            <a:r>
              <a:rPr lang="en-US">
                <a:latin typeface="NewBaskerville-Roman" charset="-128"/>
              </a:rPr>
              <a:t>20 and 15 are the only maximal elements of this poset</a:t>
            </a:r>
          </a:p>
          <a:p>
            <a:pPr lvl="1"/>
            <a:r>
              <a:rPr lang="en-US">
                <a:latin typeface="NewBaskerville-Roman" charset="-128"/>
              </a:rPr>
              <a:t>10 does not divide 15, hence it is not true that </a:t>
            </a:r>
            <a:r>
              <a:rPr lang="en-US" i="1">
                <a:latin typeface="NewBaskerville-Italic" charset="-128"/>
              </a:rPr>
              <a:t>b </a:t>
            </a:r>
            <a:r>
              <a:rPr lang="en-US">
                <a:latin typeface="MTSYN" charset="-127"/>
              </a:rPr>
              <a:t>≤ </a:t>
            </a:r>
            <a:r>
              <a:rPr lang="en-US">
                <a:latin typeface="NewBaskerville-Roman" charset="-128"/>
              </a:rPr>
              <a:t>15, for all </a:t>
            </a:r>
            <a:r>
              <a:rPr lang="en-US" i="1">
                <a:latin typeface="NewBaskerville-Italic" charset="-128"/>
              </a:rPr>
              <a:t>b </a:t>
            </a:r>
            <a:r>
              <a:rPr lang="en-US">
                <a:latin typeface="MTSYN" charset="-127"/>
              </a:rPr>
              <a:t>∈ </a:t>
            </a:r>
            <a:r>
              <a:rPr lang="en-US" i="1">
                <a:latin typeface="NewBaskerville-Italic" charset="-128"/>
              </a:rPr>
              <a:t>S</a:t>
            </a:r>
            <a:r>
              <a:rPr lang="en-US">
                <a:latin typeface="NewBaskerville-Roman" charset="-128"/>
              </a:rPr>
              <a:t>, and so 15 is not a greatest element in </a:t>
            </a:r>
            <a:r>
              <a:rPr lang="en-US" i="1">
                <a:latin typeface="MTMI" charset="-95"/>
              </a:rPr>
              <a:t>(</a:t>
            </a:r>
            <a:r>
              <a:rPr lang="en-US" i="1">
                <a:latin typeface="NewBaskerville-Italic" charset="-128"/>
              </a:rPr>
              <a:t>S</a:t>
            </a:r>
            <a:r>
              <a:rPr lang="en-US">
                <a:latin typeface="NewBaskerville-Roman" charset="-128"/>
              </a:rPr>
              <a:t>,</a:t>
            </a:r>
            <a:r>
              <a:rPr lang="en-US">
                <a:latin typeface="MTSYN" charset="-127"/>
              </a:rPr>
              <a:t>≤</a:t>
            </a:r>
            <a:r>
              <a:rPr lang="en-US" i="1">
                <a:latin typeface="MTMI" charset="-95"/>
              </a:rPr>
              <a:t>)</a:t>
            </a:r>
          </a:p>
          <a:p>
            <a:pPr lvl="1"/>
            <a:r>
              <a:rPr lang="en-US">
                <a:latin typeface="NewBaskerville-Roman" charset="-128"/>
              </a:rPr>
              <a:t>This poset has no greatest element</a:t>
            </a:r>
          </a:p>
        </p:txBody>
      </p:sp>
      <p:pic>
        <p:nvPicPr>
          <p:cNvPr id="542727" name="Picture 7" descr="Copy (3) of fig03-24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447800"/>
            <a:ext cx="3005138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8E0C-A9E5-475F-8047-F0C8A20BE242}" type="slidenum">
              <a:rPr lang="en-US"/>
              <a:pPr/>
              <a:t>21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Hasse Diagrams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graph for a finite poset ({1,2,3,4},≤)</a:t>
            </a:r>
          </a:p>
          <a:p>
            <a:r>
              <a:rPr lang="en-US"/>
              <a:t>When we KNOW it’s a poset, we can simplify the graph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901700" y="3276600"/>
            <a:ext cx="1054100" cy="3136900"/>
            <a:chOff x="568" y="2064"/>
            <a:chExt cx="664" cy="1976"/>
          </a:xfrm>
        </p:grpSpPr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960" y="2064"/>
              <a:ext cx="196" cy="187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/>
                <a:t>4</a:t>
              </a:r>
            </a:p>
            <a:p>
              <a:pPr algn="ctr">
                <a:lnSpc>
                  <a:spcPct val="150000"/>
                </a:lnSpc>
              </a:pPr>
              <a:endParaRPr lang="en-US"/>
            </a:p>
            <a:p>
              <a:pPr algn="ctr">
                <a:lnSpc>
                  <a:spcPct val="150000"/>
                </a:lnSpc>
              </a:pPr>
              <a:r>
                <a:rPr lang="en-US"/>
                <a:t>3</a:t>
              </a:r>
            </a:p>
            <a:p>
              <a:pPr algn="ctr">
                <a:lnSpc>
                  <a:spcPct val="150000"/>
                </a:lnSpc>
              </a:pPr>
              <a:endParaRPr lang="en-US"/>
            </a:p>
            <a:p>
              <a:pPr algn="ctr">
                <a:lnSpc>
                  <a:spcPct val="150000"/>
                </a:lnSpc>
              </a:pPr>
              <a:r>
                <a:rPr lang="en-US"/>
                <a:t>2</a:t>
              </a:r>
            </a:p>
            <a:p>
              <a:pPr algn="ctr">
                <a:lnSpc>
                  <a:spcPct val="150000"/>
                </a:lnSpc>
              </a:pPr>
              <a:endParaRPr lang="en-US"/>
            </a:p>
            <a:p>
              <a:pPr algn="ctr">
                <a:lnSpc>
                  <a:spcPct val="150000"/>
                </a:lnSpc>
              </a:pPr>
              <a:r>
                <a:rPr lang="en-US"/>
                <a:t>1</a:t>
              </a: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V="1">
              <a:off x="864" y="3360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 flipV="1">
              <a:off x="864" y="2832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 flipV="1">
              <a:off x="864" y="230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712" y="2832"/>
              <a:ext cx="152" cy="1008"/>
            </a:xfrm>
            <a:custGeom>
              <a:avLst/>
              <a:gdLst/>
              <a:ahLst/>
              <a:cxnLst>
                <a:cxn ang="0">
                  <a:pos x="152" y="1008"/>
                </a:cxn>
                <a:cxn ang="0">
                  <a:pos x="8" y="480"/>
                </a:cxn>
                <a:cxn ang="0">
                  <a:pos x="104" y="0"/>
                </a:cxn>
              </a:cxnLst>
              <a:rect l="0" t="0" r="r" b="b"/>
              <a:pathLst>
                <a:path w="152" h="1008">
                  <a:moveTo>
                    <a:pt x="152" y="1008"/>
                  </a:moveTo>
                  <a:cubicBezTo>
                    <a:pt x="84" y="828"/>
                    <a:pt x="16" y="648"/>
                    <a:pt x="8" y="480"/>
                  </a:cubicBezTo>
                  <a:cubicBezTo>
                    <a:pt x="0" y="312"/>
                    <a:pt x="64" y="152"/>
                    <a:pt x="10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712" y="2304"/>
              <a:ext cx="152" cy="1008"/>
            </a:xfrm>
            <a:custGeom>
              <a:avLst/>
              <a:gdLst/>
              <a:ahLst/>
              <a:cxnLst>
                <a:cxn ang="0">
                  <a:pos x="152" y="1008"/>
                </a:cxn>
                <a:cxn ang="0">
                  <a:pos x="8" y="528"/>
                </a:cxn>
                <a:cxn ang="0">
                  <a:pos x="104" y="0"/>
                </a:cxn>
              </a:cxnLst>
              <a:rect l="0" t="0" r="r" b="b"/>
              <a:pathLst>
                <a:path w="152" h="1008">
                  <a:moveTo>
                    <a:pt x="152" y="1008"/>
                  </a:moveTo>
                  <a:cubicBezTo>
                    <a:pt x="84" y="852"/>
                    <a:pt x="16" y="696"/>
                    <a:pt x="8" y="528"/>
                  </a:cubicBezTo>
                  <a:cubicBezTo>
                    <a:pt x="0" y="360"/>
                    <a:pt x="64" y="128"/>
                    <a:pt x="10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568" y="2304"/>
              <a:ext cx="296" cy="1536"/>
            </a:xfrm>
            <a:custGeom>
              <a:avLst/>
              <a:gdLst/>
              <a:ahLst/>
              <a:cxnLst>
                <a:cxn ang="0">
                  <a:pos x="296" y="1536"/>
                </a:cxn>
                <a:cxn ang="0">
                  <a:pos x="8" y="720"/>
                </a:cxn>
                <a:cxn ang="0">
                  <a:pos x="248" y="0"/>
                </a:cxn>
              </a:cxnLst>
              <a:rect l="0" t="0" r="r" b="b"/>
              <a:pathLst>
                <a:path w="296" h="1536">
                  <a:moveTo>
                    <a:pt x="296" y="1536"/>
                  </a:moveTo>
                  <a:cubicBezTo>
                    <a:pt x="156" y="1256"/>
                    <a:pt x="16" y="976"/>
                    <a:pt x="8" y="720"/>
                  </a:cubicBezTo>
                  <a:cubicBezTo>
                    <a:pt x="0" y="464"/>
                    <a:pt x="192" y="144"/>
                    <a:pt x="248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Freeform 33"/>
            <p:cNvSpPr>
              <a:spLocks/>
            </p:cNvSpPr>
            <p:nvPr/>
          </p:nvSpPr>
          <p:spPr bwMode="auto">
            <a:xfrm rot="10050451">
              <a:off x="864" y="3696"/>
              <a:ext cx="368" cy="344"/>
            </a:xfrm>
            <a:custGeom>
              <a:avLst/>
              <a:gdLst/>
              <a:ahLst/>
              <a:cxnLst>
                <a:cxn ang="0">
                  <a:pos x="368" y="208"/>
                </a:cxn>
                <a:cxn ang="0">
                  <a:pos x="128" y="16"/>
                </a:cxn>
                <a:cxn ang="0">
                  <a:pos x="32" y="304"/>
                </a:cxn>
                <a:cxn ang="0">
                  <a:pos x="320" y="256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Freeform 53"/>
            <p:cNvSpPr>
              <a:spLocks/>
            </p:cNvSpPr>
            <p:nvPr/>
          </p:nvSpPr>
          <p:spPr bwMode="auto">
            <a:xfrm rot="10050451">
              <a:off x="864" y="3168"/>
              <a:ext cx="368" cy="344"/>
            </a:xfrm>
            <a:custGeom>
              <a:avLst/>
              <a:gdLst/>
              <a:ahLst/>
              <a:cxnLst>
                <a:cxn ang="0">
                  <a:pos x="368" y="208"/>
                </a:cxn>
                <a:cxn ang="0">
                  <a:pos x="128" y="16"/>
                </a:cxn>
                <a:cxn ang="0">
                  <a:pos x="32" y="304"/>
                </a:cxn>
                <a:cxn ang="0">
                  <a:pos x="320" y="256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Freeform 54"/>
            <p:cNvSpPr>
              <a:spLocks/>
            </p:cNvSpPr>
            <p:nvPr/>
          </p:nvSpPr>
          <p:spPr bwMode="auto">
            <a:xfrm rot="10050451">
              <a:off x="864" y="2640"/>
              <a:ext cx="368" cy="344"/>
            </a:xfrm>
            <a:custGeom>
              <a:avLst/>
              <a:gdLst/>
              <a:ahLst/>
              <a:cxnLst>
                <a:cxn ang="0">
                  <a:pos x="368" y="208"/>
                </a:cxn>
                <a:cxn ang="0">
                  <a:pos x="128" y="16"/>
                </a:cxn>
                <a:cxn ang="0">
                  <a:pos x="32" y="304"/>
                </a:cxn>
                <a:cxn ang="0">
                  <a:pos x="320" y="256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Freeform 55"/>
            <p:cNvSpPr>
              <a:spLocks/>
            </p:cNvSpPr>
            <p:nvPr/>
          </p:nvSpPr>
          <p:spPr bwMode="auto">
            <a:xfrm rot="10050451">
              <a:off x="864" y="2112"/>
              <a:ext cx="368" cy="344"/>
            </a:xfrm>
            <a:custGeom>
              <a:avLst/>
              <a:gdLst/>
              <a:ahLst/>
              <a:cxnLst>
                <a:cxn ang="0">
                  <a:pos x="368" y="208"/>
                </a:cxn>
                <a:cxn ang="0">
                  <a:pos x="128" y="16"/>
                </a:cxn>
                <a:cxn ang="0">
                  <a:pos x="32" y="304"/>
                </a:cxn>
                <a:cxn ang="0">
                  <a:pos x="320" y="256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816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816" y="273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auto">
            <a:xfrm>
              <a:off x="816" y="3264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auto">
            <a:xfrm>
              <a:off x="816" y="3792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2806700" y="3276600"/>
            <a:ext cx="933450" cy="2981325"/>
            <a:chOff x="1680" y="2064"/>
            <a:chExt cx="588" cy="1878"/>
          </a:xfrm>
        </p:grpSpPr>
        <p:sp>
          <p:nvSpPr>
            <p:cNvPr id="25658" name="Text Box 58"/>
            <p:cNvSpPr txBox="1">
              <a:spLocks noChangeArrowheads="1"/>
            </p:cNvSpPr>
            <p:nvPr/>
          </p:nvSpPr>
          <p:spPr bwMode="auto">
            <a:xfrm>
              <a:off x="2072" y="2064"/>
              <a:ext cx="196" cy="187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/>
                <a:t>4</a:t>
              </a:r>
            </a:p>
            <a:p>
              <a:pPr algn="ctr">
                <a:lnSpc>
                  <a:spcPct val="150000"/>
                </a:lnSpc>
              </a:pPr>
              <a:endParaRPr lang="en-US"/>
            </a:p>
            <a:p>
              <a:pPr algn="ctr">
                <a:lnSpc>
                  <a:spcPct val="150000"/>
                </a:lnSpc>
              </a:pPr>
              <a:r>
                <a:rPr lang="en-US"/>
                <a:t>3</a:t>
              </a:r>
            </a:p>
            <a:p>
              <a:pPr algn="ctr">
                <a:lnSpc>
                  <a:spcPct val="150000"/>
                </a:lnSpc>
              </a:pPr>
              <a:endParaRPr lang="en-US"/>
            </a:p>
            <a:p>
              <a:pPr algn="ctr">
                <a:lnSpc>
                  <a:spcPct val="150000"/>
                </a:lnSpc>
              </a:pPr>
              <a:r>
                <a:rPr lang="en-US"/>
                <a:t>2</a:t>
              </a:r>
            </a:p>
            <a:p>
              <a:pPr algn="ctr">
                <a:lnSpc>
                  <a:spcPct val="150000"/>
                </a:lnSpc>
              </a:pPr>
              <a:endParaRPr lang="en-US"/>
            </a:p>
            <a:p>
              <a:pPr algn="ctr">
                <a:lnSpc>
                  <a:spcPct val="150000"/>
                </a:lnSpc>
              </a:pPr>
              <a:r>
                <a:rPr lang="en-US"/>
                <a:t>1</a:t>
              </a:r>
            </a:p>
          </p:txBody>
        </p:sp>
        <p:sp>
          <p:nvSpPr>
            <p:cNvPr id="25659" name="Line 59"/>
            <p:cNvSpPr>
              <a:spLocks noChangeShapeType="1"/>
            </p:cNvSpPr>
            <p:nvPr/>
          </p:nvSpPr>
          <p:spPr bwMode="auto">
            <a:xfrm flipV="1">
              <a:off x="1976" y="3360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0" name="Line 60"/>
            <p:cNvSpPr>
              <a:spLocks noChangeShapeType="1"/>
            </p:cNvSpPr>
            <p:nvPr/>
          </p:nvSpPr>
          <p:spPr bwMode="auto">
            <a:xfrm flipV="1">
              <a:off x="1976" y="2832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1" name="Line 61"/>
            <p:cNvSpPr>
              <a:spLocks noChangeShapeType="1"/>
            </p:cNvSpPr>
            <p:nvPr/>
          </p:nvSpPr>
          <p:spPr bwMode="auto">
            <a:xfrm flipV="1">
              <a:off x="1976" y="230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2" name="Freeform 62"/>
            <p:cNvSpPr>
              <a:spLocks/>
            </p:cNvSpPr>
            <p:nvPr/>
          </p:nvSpPr>
          <p:spPr bwMode="auto">
            <a:xfrm>
              <a:off x="1824" y="2832"/>
              <a:ext cx="152" cy="1008"/>
            </a:xfrm>
            <a:custGeom>
              <a:avLst/>
              <a:gdLst/>
              <a:ahLst/>
              <a:cxnLst>
                <a:cxn ang="0">
                  <a:pos x="152" y="1008"/>
                </a:cxn>
                <a:cxn ang="0">
                  <a:pos x="8" y="480"/>
                </a:cxn>
                <a:cxn ang="0">
                  <a:pos x="104" y="0"/>
                </a:cxn>
              </a:cxnLst>
              <a:rect l="0" t="0" r="r" b="b"/>
              <a:pathLst>
                <a:path w="152" h="1008">
                  <a:moveTo>
                    <a:pt x="152" y="1008"/>
                  </a:moveTo>
                  <a:cubicBezTo>
                    <a:pt x="84" y="828"/>
                    <a:pt x="16" y="648"/>
                    <a:pt x="8" y="480"/>
                  </a:cubicBezTo>
                  <a:cubicBezTo>
                    <a:pt x="0" y="312"/>
                    <a:pt x="64" y="152"/>
                    <a:pt x="10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3" name="Freeform 63"/>
            <p:cNvSpPr>
              <a:spLocks/>
            </p:cNvSpPr>
            <p:nvPr/>
          </p:nvSpPr>
          <p:spPr bwMode="auto">
            <a:xfrm>
              <a:off x="1824" y="2304"/>
              <a:ext cx="152" cy="1008"/>
            </a:xfrm>
            <a:custGeom>
              <a:avLst/>
              <a:gdLst/>
              <a:ahLst/>
              <a:cxnLst>
                <a:cxn ang="0">
                  <a:pos x="152" y="1008"/>
                </a:cxn>
                <a:cxn ang="0">
                  <a:pos x="8" y="528"/>
                </a:cxn>
                <a:cxn ang="0">
                  <a:pos x="104" y="0"/>
                </a:cxn>
              </a:cxnLst>
              <a:rect l="0" t="0" r="r" b="b"/>
              <a:pathLst>
                <a:path w="152" h="1008">
                  <a:moveTo>
                    <a:pt x="152" y="1008"/>
                  </a:moveTo>
                  <a:cubicBezTo>
                    <a:pt x="84" y="852"/>
                    <a:pt x="16" y="696"/>
                    <a:pt x="8" y="528"/>
                  </a:cubicBezTo>
                  <a:cubicBezTo>
                    <a:pt x="0" y="360"/>
                    <a:pt x="64" y="128"/>
                    <a:pt x="10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4" name="Freeform 64"/>
            <p:cNvSpPr>
              <a:spLocks/>
            </p:cNvSpPr>
            <p:nvPr/>
          </p:nvSpPr>
          <p:spPr bwMode="auto">
            <a:xfrm>
              <a:off x="1680" y="2304"/>
              <a:ext cx="296" cy="1536"/>
            </a:xfrm>
            <a:custGeom>
              <a:avLst/>
              <a:gdLst/>
              <a:ahLst/>
              <a:cxnLst>
                <a:cxn ang="0">
                  <a:pos x="296" y="1536"/>
                </a:cxn>
                <a:cxn ang="0">
                  <a:pos x="8" y="720"/>
                </a:cxn>
                <a:cxn ang="0">
                  <a:pos x="248" y="0"/>
                </a:cxn>
              </a:cxnLst>
              <a:rect l="0" t="0" r="r" b="b"/>
              <a:pathLst>
                <a:path w="296" h="1536">
                  <a:moveTo>
                    <a:pt x="296" y="1536"/>
                  </a:moveTo>
                  <a:cubicBezTo>
                    <a:pt x="156" y="1256"/>
                    <a:pt x="16" y="976"/>
                    <a:pt x="8" y="720"/>
                  </a:cubicBezTo>
                  <a:cubicBezTo>
                    <a:pt x="0" y="464"/>
                    <a:pt x="192" y="144"/>
                    <a:pt x="248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9" name="Oval 69"/>
            <p:cNvSpPr>
              <a:spLocks noChangeArrowheads="1"/>
            </p:cNvSpPr>
            <p:nvPr/>
          </p:nvSpPr>
          <p:spPr bwMode="auto">
            <a:xfrm>
              <a:off x="1928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0" name="Oval 70"/>
            <p:cNvSpPr>
              <a:spLocks noChangeArrowheads="1"/>
            </p:cNvSpPr>
            <p:nvPr/>
          </p:nvSpPr>
          <p:spPr bwMode="auto">
            <a:xfrm>
              <a:off x="1928" y="273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1" name="Oval 71"/>
            <p:cNvSpPr>
              <a:spLocks noChangeArrowheads="1"/>
            </p:cNvSpPr>
            <p:nvPr/>
          </p:nvSpPr>
          <p:spPr bwMode="auto">
            <a:xfrm>
              <a:off x="1928" y="3264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2" name="Oval 72"/>
            <p:cNvSpPr>
              <a:spLocks noChangeArrowheads="1"/>
            </p:cNvSpPr>
            <p:nvPr/>
          </p:nvSpPr>
          <p:spPr bwMode="auto">
            <a:xfrm>
              <a:off x="1928" y="3792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4876800" y="3200400"/>
            <a:ext cx="539750" cy="2981325"/>
            <a:chOff x="2888" y="2016"/>
            <a:chExt cx="340" cy="1878"/>
          </a:xfrm>
        </p:grpSpPr>
        <p:sp>
          <p:nvSpPr>
            <p:cNvPr id="25676" name="Text Box 76"/>
            <p:cNvSpPr txBox="1">
              <a:spLocks noChangeArrowheads="1"/>
            </p:cNvSpPr>
            <p:nvPr/>
          </p:nvSpPr>
          <p:spPr bwMode="auto">
            <a:xfrm>
              <a:off x="3032" y="2016"/>
              <a:ext cx="196" cy="187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/>
                <a:t>4</a:t>
              </a:r>
            </a:p>
            <a:p>
              <a:pPr algn="ctr">
                <a:lnSpc>
                  <a:spcPct val="150000"/>
                </a:lnSpc>
              </a:pPr>
              <a:endParaRPr lang="en-US"/>
            </a:p>
            <a:p>
              <a:pPr algn="ctr">
                <a:lnSpc>
                  <a:spcPct val="150000"/>
                </a:lnSpc>
              </a:pPr>
              <a:r>
                <a:rPr lang="en-US"/>
                <a:t>3</a:t>
              </a:r>
            </a:p>
            <a:p>
              <a:pPr algn="ctr">
                <a:lnSpc>
                  <a:spcPct val="150000"/>
                </a:lnSpc>
              </a:pPr>
              <a:endParaRPr lang="en-US"/>
            </a:p>
            <a:p>
              <a:pPr algn="ctr">
                <a:lnSpc>
                  <a:spcPct val="150000"/>
                </a:lnSpc>
              </a:pPr>
              <a:r>
                <a:rPr lang="en-US"/>
                <a:t>2</a:t>
              </a:r>
            </a:p>
            <a:p>
              <a:pPr algn="ctr">
                <a:lnSpc>
                  <a:spcPct val="150000"/>
                </a:lnSpc>
              </a:pPr>
              <a:endParaRPr lang="en-US"/>
            </a:p>
            <a:p>
              <a:pPr algn="ctr">
                <a:lnSpc>
                  <a:spcPct val="150000"/>
                </a:lnSpc>
              </a:pPr>
              <a:r>
                <a:rPr lang="en-US"/>
                <a:t>1</a:t>
              </a:r>
            </a:p>
          </p:txBody>
        </p:sp>
        <p:sp>
          <p:nvSpPr>
            <p:cNvPr id="25677" name="Line 77"/>
            <p:cNvSpPr>
              <a:spLocks noChangeShapeType="1"/>
            </p:cNvSpPr>
            <p:nvPr/>
          </p:nvSpPr>
          <p:spPr bwMode="auto">
            <a:xfrm flipV="1">
              <a:off x="2936" y="3312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8" name="Line 78"/>
            <p:cNvSpPr>
              <a:spLocks noChangeShapeType="1"/>
            </p:cNvSpPr>
            <p:nvPr/>
          </p:nvSpPr>
          <p:spPr bwMode="auto">
            <a:xfrm flipV="1">
              <a:off x="2936" y="278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9" name="Line 79"/>
            <p:cNvSpPr>
              <a:spLocks noChangeShapeType="1"/>
            </p:cNvSpPr>
            <p:nvPr/>
          </p:nvSpPr>
          <p:spPr bwMode="auto">
            <a:xfrm flipV="1">
              <a:off x="2936" y="2256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3" name="Oval 83"/>
            <p:cNvSpPr>
              <a:spLocks noChangeArrowheads="1"/>
            </p:cNvSpPr>
            <p:nvPr/>
          </p:nvSpPr>
          <p:spPr bwMode="auto">
            <a:xfrm>
              <a:off x="28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4" name="Oval 84"/>
            <p:cNvSpPr>
              <a:spLocks noChangeArrowheads="1"/>
            </p:cNvSpPr>
            <p:nvPr/>
          </p:nvSpPr>
          <p:spPr bwMode="auto">
            <a:xfrm>
              <a:off x="2888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5" name="Oval 85"/>
            <p:cNvSpPr>
              <a:spLocks noChangeArrowheads="1"/>
            </p:cNvSpPr>
            <p:nvPr/>
          </p:nvSpPr>
          <p:spPr bwMode="auto">
            <a:xfrm>
              <a:off x="2888" y="321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6" name="Oval 86"/>
            <p:cNvSpPr>
              <a:spLocks noChangeArrowheads="1"/>
            </p:cNvSpPr>
            <p:nvPr/>
          </p:nvSpPr>
          <p:spPr bwMode="auto">
            <a:xfrm>
              <a:off x="2888" y="3744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6248400" y="3200400"/>
            <a:ext cx="539750" cy="2981325"/>
            <a:chOff x="3744" y="2016"/>
            <a:chExt cx="340" cy="1878"/>
          </a:xfrm>
        </p:grpSpPr>
        <p:sp>
          <p:nvSpPr>
            <p:cNvPr id="25689" name="Text Box 89"/>
            <p:cNvSpPr txBox="1">
              <a:spLocks noChangeArrowheads="1"/>
            </p:cNvSpPr>
            <p:nvPr/>
          </p:nvSpPr>
          <p:spPr bwMode="auto">
            <a:xfrm>
              <a:off x="3888" y="2016"/>
              <a:ext cx="196" cy="187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/>
                <a:t>4</a:t>
              </a:r>
            </a:p>
            <a:p>
              <a:pPr algn="ctr">
                <a:lnSpc>
                  <a:spcPct val="150000"/>
                </a:lnSpc>
              </a:pPr>
              <a:endParaRPr lang="en-US"/>
            </a:p>
            <a:p>
              <a:pPr algn="ctr">
                <a:lnSpc>
                  <a:spcPct val="150000"/>
                </a:lnSpc>
              </a:pPr>
              <a:r>
                <a:rPr lang="en-US"/>
                <a:t>3</a:t>
              </a:r>
            </a:p>
            <a:p>
              <a:pPr algn="ctr">
                <a:lnSpc>
                  <a:spcPct val="150000"/>
                </a:lnSpc>
              </a:pPr>
              <a:endParaRPr lang="en-US"/>
            </a:p>
            <a:p>
              <a:pPr algn="ctr">
                <a:lnSpc>
                  <a:spcPct val="150000"/>
                </a:lnSpc>
              </a:pPr>
              <a:r>
                <a:rPr lang="en-US"/>
                <a:t>2</a:t>
              </a:r>
            </a:p>
            <a:p>
              <a:pPr algn="ctr">
                <a:lnSpc>
                  <a:spcPct val="150000"/>
                </a:lnSpc>
              </a:pPr>
              <a:endParaRPr lang="en-US"/>
            </a:p>
            <a:p>
              <a:pPr algn="ctr">
                <a:lnSpc>
                  <a:spcPct val="150000"/>
                </a:lnSpc>
              </a:pPr>
              <a:r>
                <a:rPr lang="en-US"/>
                <a:t>1</a:t>
              </a:r>
            </a:p>
          </p:txBody>
        </p:sp>
        <p:sp>
          <p:nvSpPr>
            <p:cNvPr id="25690" name="Line 90"/>
            <p:cNvSpPr>
              <a:spLocks noChangeShapeType="1"/>
            </p:cNvSpPr>
            <p:nvPr/>
          </p:nvSpPr>
          <p:spPr bwMode="auto">
            <a:xfrm flipV="1">
              <a:off x="3792" y="3312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1" name="Line 91"/>
            <p:cNvSpPr>
              <a:spLocks noChangeShapeType="1"/>
            </p:cNvSpPr>
            <p:nvPr/>
          </p:nvSpPr>
          <p:spPr bwMode="auto">
            <a:xfrm flipV="1">
              <a:off x="3792" y="278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2" name="Line 92"/>
            <p:cNvSpPr>
              <a:spLocks noChangeShapeType="1"/>
            </p:cNvSpPr>
            <p:nvPr/>
          </p:nvSpPr>
          <p:spPr bwMode="auto">
            <a:xfrm flipV="1">
              <a:off x="3792" y="2256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3" name="Oval 93"/>
            <p:cNvSpPr>
              <a:spLocks noChangeArrowheads="1"/>
            </p:cNvSpPr>
            <p:nvPr/>
          </p:nvSpPr>
          <p:spPr bwMode="auto">
            <a:xfrm>
              <a:off x="3744" y="216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4" name="Oval 94"/>
            <p:cNvSpPr>
              <a:spLocks noChangeArrowheads="1"/>
            </p:cNvSpPr>
            <p:nvPr/>
          </p:nvSpPr>
          <p:spPr bwMode="auto">
            <a:xfrm>
              <a:off x="374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5" name="Oval 95"/>
            <p:cNvSpPr>
              <a:spLocks noChangeArrowheads="1"/>
            </p:cNvSpPr>
            <p:nvPr/>
          </p:nvSpPr>
          <p:spPr bwMode="auto">
            <a:xfrm>
              <a:off x="3744" y="321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6" name="Oval 96"/>
            <p:cNvSpPr>
              <a:spLocks noChangeArrowheads="1"/>
            </p:cNvSpPr>
            <p:nvPr/>
          </p:nvSpPr>
          <p:spPr bwMode="auto">
            <a:xfrm>
              <a:off x="3744" y="3744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98" name="Text Box 98"/>
          <p:cNvSpPr txBox="1">
            <a:spLocks noChangeArrowheads="1"/>
          </p:cNvSpPr>
          <p:nvPr/>
        </p:nvSpPr>
        <p:spPr bwMode="auto">
          <a:xfrm>
            <a:off x="6934200" y="3581400"/>
            <a:ext cx="1887538" cy="1373188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Called the </a:t>
            </a:r>
          </a:p>
          <a:p>
            <a:pPr algn="ctr"/>
            <a:r>
              <a:rPr lang="en-US" sz="2800"/>
              <a:t>Hasse </a:t>
            </a:r>
          </a:p>
          <a:p>
            <a:pPr algn="ctr"/>
            <a:r>
              <a:rPr lang="en-US" sz="2800"/>
              <a:t>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A080-56CC-4611-B68A-5FBD0EC5FEED}" type="slidenum">
              <a:rPr lang="en-US"/>
              <a:pPr/>
              <a:t>22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Hasse Diagram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the poset ({1,2,3,4,6,8,12}, |)</a:t>
            </a:r>
          </a:p>
        </p:txBody>
      </p:sp>
      <p:pic>
        <p:nvPicPr>
          <p:cNvPr id="26629" name="Picture 5" descr="rosen-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286000"/>
            <a:ext cx="2062163" cy="4368800"/>
          </a:xfrm>
          <a:prstGeom prst="rect">
            <a:avLst/>
          </a:prstGeom>
          <a:noFill/>
        </p:spPr>
      </p:pic>
      <p:pic>
        <p:nvPicPr>
          <p:cNvPr id="26630" name="Picture 6" descr="rosen-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0"/>
            <a:ext cx="2886075" cy="4368800"/>
          </a:xfrm>
          <a:prstGeom prst="rect">
            <a:avLst/>
          </a:prstGeom>
          <a:noFill/>
        </p:spPr>
      </p:pic>
      <p:pic>
        <p:nvPicPr>
          <p:cNvPr id="26631" name="Picture 7" descr="rosen-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286000"/>
            <a:ext cx="2786063" cy="436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/>
              <a:t>Order Relation on Power set</a:t>
            </a:r>
            <a:r>
              <a:rPr lang="en-GB" sz="4000" baseline="30000"/>
              <a:t>1</a:t>
            </a:r>
            <a:r>
              <a:rPr lang="en-GB" sz="4000"/>
              <a:t>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3395662" cy="4640262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A partially order set can be represented with using a POSET diagram. The POSET diagram on the right is based on the power set (all possible subsets) of the three element set </a:t>
            </a:r>
            <a:r>
              <a:rPr lang="en-GB" sz="2400">
                <a:latin typeface="Courier New" pitchFamily="49" charset="0"/>
              </a:rPr>
              <a:t>{a, b, c}</a:t>
            </a:r>
            <a:r>
              <a:rPr lang="en-GB" sz="2400"/>
              <a:t>.</a:t>
            </a:r>
            <a:r>
              <a:rPr lang="en-GB" sz="2400" b="1"/>
              <a:t> </a:t>
            </a:r>
            <a:r>
              <a:rPr lang="en-GB" sz="2400"/>
              <a:t>These subsets form a special kind of partial order that is referred to as a lattice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1628775"/>
            <a:ext cx="5111750" cy="4872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/>
              <a:t>An relation on binary </a:t>
            </a:r>
            <a:r>
              <a:rPr lang="en-GB" sz="4000" u="sng"/>
              <a:t>digits</a:t>
            </a:r>
            <a:r>
              <a:rPr lang="en-GB" sz="4000"/>
              <a:t>.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3395662" cy="4640262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Each source has one more ‘1’ digit than its target.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1268413"/>
            <a:ext cx="4130675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7F4EF2-4970-4CB6-A81A-2BA7DDB5C4EE}" type="slidenum">
              <a:rPr lang="en-US"/>
              <a:pPr/>
              <a:t>25</a:t>
            </a:fld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28600"/>
            <a:ext cx="7924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pic>
        <p:nvPicPr>
          <p:cNvPr id="547847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066800"/>
            <a:ext cx="8839200" cy="3124200"/>
          </a:xfrm>
          <a:noFill/>
          <a:ln/>
        </p:spPr>
      </p:pic>
      <p:pic>
        <p:nvPicPr>
          <p:cNvPr id="547849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grayscl/>
          </a:blip>
          <a:srcRect/>
          <a:stretch>
            <a:fillRect/>
          </a:stretch>
        </p:blipFill>
        <p:spPr>
          <a:xfrm>
            <a:off x="0" y="4267200"/>
            <a:ext cx="9144000" cy="1600200"/>
          </a:xfrm>
          <a:noFill/>
          <a:ln/>
        </p:spPr>
      </p:pic>
      <p:pic>
        <p:nvPicPr>
          <p:cNvPr id="547851" name="Picture 1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0" y="6096000"/>
            <a:ext cx="8763000" cy="5651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78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78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CF5162-9B1E-4351-9B0E-B43CD9FBAA90}" type="slidenum">
              <a:rPr lang="en-US"/>
              <a:pPr/>
              <a:t>26</a:t>
            </a:fld>
            <a:endParaRPr 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28600"/>
            <a:ext cx="7924800" cy="838200"/>
          </a:xfrm>
        </p:spPr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pic>
        <p:nvPicPr>
          <p:cNvPr id="548871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371600"/>
            <a:ext cx="8839200" cy="1063625"/>
          </a:xfrm>
          <a:noFill/>
          <a:ln/>
        </p:spPr>
      </p:pic>
      <p:pic>
        <p:nvPicPr>
          <p:cNvPr id="548875" name="Picture 1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3810000"/>
            <a:ext cx="8839200" cy="2590800"/>
          </a:xfrm>
          <a:noFill/>
          <a:ln/>
        </p:spPr>
      </p:pic>
      <p:sp>
        <p:nvSpPr>
          <p:cNvPr id="11" name="TextBox 10"/>
          <p:cNvSpPr txBox="1"/>
          <p:nvPr/>
        </p:nvSpPr>
        <p:spPr>
          <a:xfrm>
            <a:off x="228600" y="28956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88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68400"/>
            <a:ext cx="8229600" cy="5232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Which of the following partially ordered sets are lattices:                                 I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                                                    c               d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                                                   a                b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                                                                0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A poset is a lattice iff for each pair </a:t>
            </a:r>
            <a:r>
              <a:rPr lang="en-GB" sz="2800">
                <a:latin typeface="Courier New" pitchFamily="49" charset="0"/>
              </a:rPr>
              <a:t>x</a:t>
            </a:r>
            <a:r>
              <a:rPr lang="en-GB" sz="2800"/>
              <a:t>,</a:t>
            </a:r>
            <a:r>
              <a:rPr lang="en-GB" sz="2800">
                <a:latin typeface="Courier New" pitchFamily="49" charset="0"/>
              </a:rPr>
              <a:t>y</a:t>
            </a:r>
            <a:r>
              <a:rPr lang="en-GB" sz="2800"/>
              <a:t> </a:t>
            </a:r>
            <a:r>
              <a:rPr lang="en-GB" sz="2800">
                <a:latin typeface="Courier New" pitchFamily="49" charset="0"/>
              </a:rPr>
              <a:t>lub(x,y)</a:t>
            </a:r>
            <a:r>
              <a:rPr lang="en-GB" sz="2800"/>
              <a:t> and </a:t>
            </a:r>
            <a:r>
              <a:rPr lang="en-GB" sz="2800">
                <a:latin typeface="Courier New" pitchFamily="49" charset="0"/>
              </a:rPr>
              <a:t>glb(x,y)</a:t>
            </a:r>
            <a:r>
              <a:rPr lang="en-GB" sz="2800"/>
              <a:t> both exist.  On RHS </a:t>
            </a:r>
            <a:r>
              <a:rPr lang="en-GB" sz="2800">
                <a:latin typeface="Courier New" pitchFamily="49" charset="0"/>
              </a:rPr>
              <a:t>{a,b}</a:t>
            </a:r>
            <a:r>
              <a:rPr lang="en-GB" sz="2800"/>
              <a:t> has three upper bounds </a:t>
            </a:r>
            <a:r>
              <a:rPr lang="en-GB" sz="2800">
                <a:latin typeface="Courier New" pitchFamily="49" charset="0"/>
              </a:rPr>
              <a:t>c</a:t>
            </a:r>
            <a:r>
              <a:rPr lang="en-GB" sz="2800"/>
              <a:t>, </a:t>
            </a:r>
            <a:r>
              <a:rPr lang="en-GB" sz="2800">
                <a:latin typeface="Courier New" pitchFamily="49" charset="0"/>
              </a:rPr>
              <a:t>d</a:t>
            </a:r>
            <a:r>
              <a:rPr lang="en-GB" sz="2800"/>
              <a:t>, and</a:t>
            </a:r>
            <a:r>
              <a:rPr lang="en-GB" sz="2800">
                <a:latin typeface="Courier New" pitchFamily="49" charset="0"/>
              </a:rPr>
              <a:t> I</a:t>
            </a:r>
            <a:r>
              <a:rPr lang="en-GB" sz="2800"/>
              <a:t> and no one of them precedes the other two, i.e. none is least.</a:t>
            </a:r>
          </a:p>
        </p:txBody>
      </p:sp>
      <p:sp>
        <p:nvSpPr>
          <p:cNvPr id="36865" name="Line 1"/>
          <p:cNvSpPr>
            <a:spLocks noChangeShapeType="1"/>
          </p:cNvSpPr>
          <p:nvPr/>
        </p:nvSpPr>
        <p:spPr bwMode="auto">
          <a:xfrm flipH="1" flipV="1">
            <a:off x="1931988" y="2898775"/>
            <a:ext cx="52387" cy="11001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1260475" y="2400300"/>
            <a:ext cx="720725" cy="5762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835150" y="2781300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Example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V="1">
            <a:off x="468313" y="2386013"/>
            <a:ext cx="792162" cy="6048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1189038" y="3970338"/>
            <a:ext cx="792162" cy="6048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468313" y="3322638"/>
            <a:ext cx="792162" cy="6762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 flipV="1">
            <a:off x="466725" y="2962275"/>
            <a:ext cx="71438" cy="10445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V="1">
            <a:off x="1260475" y="2386013"/>
            <a:ext cx="1588" cy="965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1260475" y="3336925"/>
            <a:ext cx="720725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 flipV="1">
            <a:off x="454025" y="3970338"/>
            <a:ext cx="749300" cy="6048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3822700" y="3511550"/>
            <a:ext cx="792163" cy="6048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V="1">
            <a:off x="3101975" y="2852738"/>
            <a:ext cx="822325" cy="687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3894138" y="2878138"/>
            <a:ext cx="720725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 flipV="1">
            <a:off x="3087688" y="3511550"/>
            <a:ext cx="749300" cy="6048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4614863" y="2863850"/>
            <a:ext cx="865187" cy="6778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V="1">
            <a:off x="3894138" y="2216150"/>
            <a:ext cx="792162" cy="6762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4686300" y="2230438"/>
            <a:ext cx="792163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V="1">
            <a:off x="6486525" y="2216150"/>
            <a:ext cx="792163" cy="6048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7278688" y="2230438"/>
            <a:ext cx="720725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V="1">
            <a:off x="7207250" y="3800475"/>
            <a:ext cx="792163" cy="6048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V="1">
            <a:off x="6486525" y="2792413"/>
            <a:ext cx="1512888" cy="10366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 flipV="1">
            <a:off x="6486525" y="2792413"/>
            <a:ext cx="1588" cy="10366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6486525" y="2806700"/>
            <a:ext cx="1512888" cy="10080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flipH="1" flipV="1">
            <a:off x="6472238" y="3800475"/>
            <a:ext cx="749300" cy="6048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V="1">
            <a:off x="7999413" y="2792413"/>
            <a:ext cx="1587" cy="10366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2" name="Oval 28"/>
          <p:cNvSpPr>
            <a:spLocks noChangeArrowheads="1"/>
          </p:cNvSpPr>
          <p:nvPr/>
        </p:nvSpPr>
        <p:spPr bwMode="auto">
          <a:xfrm>
            <a:off x="6384925" y="3692525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Oval 29"/>
          <p:cNvSpPr>
            <a:spLocks noChangeArrowheads="1"/>
          </p:cNvSpPr>
          <p:nvPr/>
        </p:nvSpPr>
        <p:spPr bwMode="auto">
          <a:xfrm>
            <a:off x="4483100" y="3370263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Oval 30"/>
          <p:cNvSpPr>
            <a:spLocks noChangeArrowheads="1"/>
          </p:cNvSpPr>
          <p:nvPr/>
        </p:nvSpPr>
        <p:spPr bwMode="auto">
          <a:xfrm>
            <a:off x="3779838" y="2781300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5257800" y="2743200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Oval 32"/>
          <p:cNvSpPr>
            <a:spLocks noChangeArrowheads="1"/>
          </p:cNvSpPr>
          <p:nvPr/>
        </p:nvSpPr>
        <p:spPr bwMode="auto">
          <a:xfrm>
            <a:off x="4572000" y="2133600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Oval 33"/>
          <p:cNvSpPr>
            <a:spLocks noChangeArrowheads="1"/>
          </p:cNvSpPr>
          <p:nvPr/>
        </p:nvSpPr>
        <p:spPr bwMode="auto">
          <a:xfrm>
            <a:off x="7075488" y="4254500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Oval 34"/>
          <p:cNvSpPr>
            <a:spLocks noChangeArrowheads="1"/>
          </p:cNvSpPr>
          <p:nvPr/>
        </p:nvSpPr>
        <p:spPr bwMode="auto">
          <a:xfrm>
            <a:off x="1143000" y="2286000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Oval 35"/>
          <p:cNvSpPr>
            <a:spLocks noChangeArrowheads="1"/>
          </p:cNvSpPr>
          <p:nvPr/>
        </p:nvSpPr>
        <p:spPr bwMode="auto">
          <a:xfrm>
            <a:off x="1143000" y="3200400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0" name="Oval 36"/>
          <p:cNvSpPr>
            <a:spLocks noChangeArrowheads="1"/>
          </p:cNvSpPr>
          <p:nvPr/>
        </p:nvSpPr>
        <p:spPr bwMode="auto">
          <a:xfrm>
            <a:off x="3687763" y="3965575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Oval 37"/>
          <p:cNvSpPr>
            <a:spLocks noChangeArrowheads="1"/>
          </p:cNvSpPr>
          <p:nvPr/>
        </p:nvSpPr>
        <p:spPr bwMode="auto">
          <a:xfrm>
            <a:off x="2971800" y="3429000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Oval 38"/>
          <p:cNvSpPr>
            <a:spLocks noChangeArrowheads="1"/>
          </p:cNvSpPr>
          <p:nvPr/>
        </p:nvSpPr>
        <p:spPr bwMode="auto">
          <a:xfrm>
            <a:off x="1068388" y="4418013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Oval 39"/>
          <p:cNvSpPr>
            <a:spLocks noChangeArrowheads="1"/>
          </p:cNvSpPr>
          <p:nvPr/>
        </p:nvSpPr>
        <p:spPr bwMode="auto">
          <a:xfrm>
            <a:off x="1828800" y="3886200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Oval 40"/>
          <p:cNvSpPr>
            <a:spLocks noChangeArrowheads="1"/>
          </p:cNvSpPr>
          <p:nvPr/>
        </p:nvSpPr>
        <p:spPr bwMode="auto">
          <a:xfrm>
            <a:off x="457200" y="3886200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Oval 41"/>
          <p:cNvSpPr>
            <a:spLocks noChangeArrowheads="1"/>
          </p:cNvSpPr>
          <p:nvPr/>
        </p:nvSpPr>
        <p:spPr bwMode="auto">
          <a:xfrm>
            <a:off x="398463" y="2832100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Oval 42"/>
          <p:cNvSpPr>
            <a:spLocks noChangeArrowheads="1"/>
          </p:cNvSpPr>
          <p:nvPr/>
        </p:nvSpPr>
        <p:spPr bwMode="auto">
          <a:xfrm>
            <a:off x="7188200" y="2160588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7" name="Oval 43"/>
          <p:cNvSpPr>
            <a:spLocks noChangeArrowheads="1"/>
          </p:cNvSpPr>
          <p:nvPr/>
        </p:nvSpPr>
        <p:spPr bwMode="auto">
          <a:xfrm>
            <a:off x="6384925" y="2725738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Oval 44"/>
          <p:cNvSpPr>
            <a:spLocks noChangeArrowheads="1"/>
          </p:cNvSpPr>
          <p:nvPr/>
        </p:nvSpPr>
        <p:spPr bwMode="auto">
          <a:xfrm>
            <a:off x="7843838" y="2711450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9" name="Oval 45"/>
          <p:cNvSpPr>
            <a:spLocks noChangeArrowheads="1"/>
          </p:cNvSpPr>
          <p:nvPr/>
        </p:nvSpPr>
        <p:spPr bwMode="auto">
          <a:xfrm>
            <a:off x="7813675" y="3648075"/>
            <a:ext cx="228600" cy="2286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/>
              <a:t>Power set</a:t>
            </a:r>
            <a:r>
              <a:rPr lang="en-GB" sz="4000" baseline="30000"/>
              <a:t>1</a:t>
            </a:r>
            <a:r>
              <a:rPr lang="en-GB" sz="4000"/>
              <a:t>(again) 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3395662" cy="4640262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The POSET Lattice on the right is based on the power set of </a:t>
            </a:r>
            <a:r>
              <a:rPr lang="en-GB">
                <a:latin typeface="Courier New" pitchFamily="49" charset="0"/>
              </a:rPr>
              <a:t>{a, b, c}</a:t>
            </a:r>
            <a:r>
              <a:rPr lang="en-GB"/>
              <a:t>.</a:t>
            </a:r>
            <a:r>
              <a:rPr lang="en-GB" b="1"/>
              <a:t> </a:t>
            </a:r>
            <a:r>
              <a:rPr lang="en-US"/>
              <a:t>The LUB is given by the </a:t>
            </a:r>
            <a:r>
              <a:rPr lang="en-US" u="sng"/>
              <a:t>union</a:t>
            </a:r>
            <a:r>
              <a:rPr lang="en-US"/>
              <a:t> and the GLB by the </a:t>
            </a:r>
            <a:r>
              <a:rPr lang="en-US" u="sng"/>
              <a:t>intersection</a:t>
            </a:r>
            <a:r>
              <a:rPr lang="en-US"/>
              <a:t> of subsets.</a:t>
            </a:r>
            <a:endParaRPr lang="en-GB"/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1628775"/>
            <a:ext cx="5111750" cy="4872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Axioms for Lattices (alternative notation) </a:t>
            </a:r>
          </a:p>
        </p:txBody>
      </p:sp>
      <p:pic>
        <p:nvPicPr>
          <p:cNvPr id="2703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2205038"/>
            <a:ext cx="6738938" cy="2473325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447801"/>
            <a:ext cx="776227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752599"/>
            <a:ext cx="7467600" cy="464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39A83-7B23-4CA5-AAE6-73979AD2D143}" type="slidenum">
              <a:rPr lang="en-US"/>
              <a:pPr/>
              <a:t>3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/>
              <a:t>Relations</a:t>
            </a:r>
          </a:p>
        </p:txBody>
      </p:sp>
      <p:pic>
        <p:nvPicPr>
          <p:cNvPr id="604167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990600"/>
            <a:ext cx="8991600" cy="54689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91B25D-48C7-415C-8534-6688B6B0A9A2}" type="slidenum">
              <a:rPr lang="en-US"/>
              <a:pPr/>
              <a:t>30</a:t>
            </a:fld>
            <a:endParaRPr lang="en-US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pic>
        <p:nvPicPr>
          <p:cNvPr id="54989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304800" y="914400"/>
            <a:ext cx="8610600" cy="3581400"/>
          </a:xfrm>
          <a:noFill/>
          <a:ln/>
        </p:spPr>
      </p:pic>
      <p:pic>
        <p:nvPicPr>
          <p:cNvPr id="54989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grayscl/>
          </a:blip>
          <a:srcRect/>
          <a:stretch>
            <a:fillRect/>
          </a:stretch>
        </p:blipFill>
        <p:spPr>
          <a:xfrm>
            <a:off x="228600" y="1066800"/>
            <a:ext cx="8686800" cy="3276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98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9C2A9-172D-4A0B-BD7B-44C316010CC2}" type="slidenum">
              <a:rPr lang="en-US"/>
              <a:pPr/>
              <a:t>31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pic>
        <p:nvPicPr>
          <p:cNvPr id="5519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2209800"/>
            <a:ext cx="8991600" cy="2895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E72C6B-2249-4A27-B4A0-B8917D6262AC}" type="slidenum">
              <a:rPr lang="en-US"/>
              <a:pPr/>
              <a:t>32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52967" name="Picture 7" descr="fig03-2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209800"/>
            <a:ext cx="3197225" cy="4114800"/>
          </a:xfrm>
        </p:spPr>
      </p:pic>
      <p:sp>
        <p:nvSpPr>
          <p:cNvPr id="552964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3581400" y="1371600"/>
            <a:ext cx="5181600" cy="4953000"/>
          </a:xfrm>
        </p:spPr>
        <p:txBody>
          <a:bodyPr/>
          <a:lstStyle/>
          <a:p>
            <a:r>
              <a:rPr lang="en-US" dirty="0"/>
              <a:t>Non-distributive Lattice</a:t>
            </a:r>
          </a:p>
          <a:p>
            <a:pPr lvl="1"/>
            <a:r>
              <a:rPr lang="en-US" dirty="0">
                <a:latin typeface="NewBaskerville-Roman" charset="-128"/>
              </a:rPr>
              <a:t>Because </a:t>
            </a:r>
            <a:endParaRPr lang="en-US" dirty="0" smtClean="0">
              <a:latin typeface="NewBaskerville-Roman" charset="-128"/>
            </a:endParaRPr>
          </a:p>
          <a:p>
            <a:pPr lvl="1">
              <a:buNone/>
            </a:pPr>
            <a:r>
              <a:rPr lang="en-US" i="1" dirty="0" smtClean="0">
                <a:latin typeface="NewBaskerville-Italic" charset="-128"/>
              </a:rPr>
              <a:t>a </a:t>
            </a:r>
            <a:r>
              <a:rPr lang="en-US" dirty="0">
                <a:latin typeface="MTSYN" charset="-127"/>
              </a:rPr>
              <a:t>∧ </a:t>
            </a:r>
            <a:r>
              <a:rPr lang="en-US" i="1" dirty="0">
                <a:latin typeface="MTMI" charset="-95"/>
              </a:rPr>
              <a:t>(</a:t>
            </a:r>
            <a:r>
              <a:rPr lang="en-US" i="1" dirty="0">
                <a:latin typeface="NewBaskerville-Italic" charset="-128"/>
              </a:rPr>
              <a:t>b </a:t>
            </a:r>
            <a:r>
              <a:rPr lang="en-US" dirty="0">
                <a:latin typeface="MTSYN" charset="-127"/>
              </a:rPr>
              <a:t>∨ </a:t>
            </a:r>
            <a:r>
              <a:rPr lang="en-US" i="1" dirty="0">
                <a:latin typeface="NewBaskerville-Italic" charset="-128"/>
              </a:rPr>
              <a:t>c </a:t>
            </a:r>
            <a:r>
              <a:rPr lang="en-US" i="1" dirty="0">
                <a:latin typeface="MTMI" charset="-95"/>
              </a:rPr>
              <a:t>) </a:t>
            </a:r>
            <a:r>
              <a:rPr lang="en-US" dirty="0" smtClean="0">
                <a:latin typeface="MTSYN" charset="-127"/>
              </a:rPr>
              <a:t>= </a:t>
            </a:r>
            <a:r>
              <a:rPr lang="en-US" i="1" dirty="0" smtClean="0">
                <a:latin typeface="NewBaskerville-Italic" charset="-128"/>
              </a:rPr>
              <a:t>a </a:t>
            </a:r>
            <a:r>
              <a:rPr lang="en-US" dirty="0">
                <a:latin typeface="MTSYN" charset="-127"/>
              </a:rPr>
              <a:t>∧ </a:t>
            </a:r>
            <a:r>
              <a:rPr lang="en-US" dirty="0">
                <a:latin typeface="NewBaskerville-Roman" charset="-128"/>
              </a:rPr>
              <a:t>1 </a:t>
            </a:r>
            <a:r>
              <a:rPr lang="en-US" dirty="0">
                <a:latin typeface="MTSYN" charset="-127"/>
              </a:rPr>
              <a:t>= </a:t>
            </a:r>
            <a:r>
              <a:rPr lang="en-US" i="1" dirty="0">
                <a:latin typeface="NewBaskerville-Italic" charset="-128"/>
              </a:rPr>
              <a:t>a </a:t>
            </a:r>
            <a:endParaRPr lang="en-US" dirty="0" smtClean="0">
              <a:latin typeface="MTSYN" charset="-127"/>
            </a:endParaRPr>
          </a:p>
          <a:p>
            <a:pPr lvl="1">
              <a:buNone/>
            </a:pPr>
            <a:r>
              <a:rPr lang="en-US" i="1" dirty="0" smtClean="0">
                <a:latin typeface="MTMI" charset="-95"/>
              </a:rPr>
              <a:t>(</a:t>
            </a:r>
            <a:r>
              <a:rPr lang="en-US" i="1" dirty="0">
                <a:latin typeface="NewBaskerville-Italic" charset="-128"/>
              </a:rPr>
              <a:t>a </a:t>
            </a:r>
            <a:r>
              <a:rPr lang="en-US" dirty="0">
                <a:latin typeface="MTSYN" charset="-127"/>
              </a:rPr>
              <a:t>∧ </a:t>
            </a:r>
            <a:r>
              <a:rPr lang="en-US" i="1" dirty="0">
                <a:latin typeface="NewBaskerville-Italic" charset="-128"/>
              </a:rPr>
              <a:t>b</a:t>
            </a:r>
            <a:r>
              <a:rPr lang="en-US" i="1" dirty="0">
                <a:latin typeface="MTMI" charset="-95"/>
              </a:rPr>
              <a:t>) </a:t>
            </a:r>
            <a:r>
              <a:rPr lang="en-US" dirty="0">
                <a:latin typeface="MTSYN" charset="-127"/>
              </a:rPr>
              <a:t>∨ </a:t>
            </a:r>
            <a:r>
              <a:rPr lang="en-US" i="1" dirty="0">
                <a:latin typeface="MTMI" charset="-95"/>
              </a:rPr>
              <a:t>(</a:t>
            </a:r>
            <a:r>
              <a:rPr lang="en-US" i="1" dirty="0">
                <a:latin typeface="NewBaskerville-Italic" charset="-128"/>
              </a:rPr>
              <a:t>a </a:t>
            </a:r>
            <a:r>
              <a:rPr lang="en-US" dirty="0">
                <a:latin typeface="MTSYN" charset="-127"/>
              </a:rPr>
              <a:t>∧ </a:t>
            </a:r>
            <a:r>
              <a:rPr lang="en-US" i="1" dirty="0">
                <a:latin typeface="NewBaskerville-Italic" charset="-128"/>
              </a:rPr>
              <a:t>c </a:t>
            </a:r>
            <a:r>
              <a:rPr lang="en-US" i="1" dirty="0" smtClean="0">
                <a:latin typeface="MTMI" charset="-95"/>
              </a:rPr>
              <a:t>) = </a:t>
            </a:r>
            <a:r>
              <a:rPr lang="en-US" dirty="0" smtClean="0">
                <a:latin typeface="NewBaskerville-Roman" charset="-128"/>
              </a:rPr>
              <a:t>0 </a:t>
            </a:r>
            <a:r>
              <a:rPr lang="en-US" dirty="0" smtClean="0">
                <a:latin typeface="MTSYN" charset="-127"/>
              </a:rPr>
              <a:t>∨ </a:t>
            </a:r>
            <a:r>
              <a:rPr lang="en-US" dirty="0" smtClean="0">
                <a:latin typeface="NewBaskerville-Roman" charset="-128"/>
              </a:rPr>
              <a:t>0 = 0, this </a:t>
            </a:r>
            <a:r>
              <a:rPr lang="en-US" dirty="0">
                <a:latin typeface="NewBaskerville-Roman" charset="-128"/>
              </a:rPr>
              <a:t>is not a distributive lattice</a:t>
            </a:r>
          </a:p>
          <a:p>
            <a:pPr lvl="1"/>
            <a:endParaRPr lang="en-US" dirty="0">
              <a:latin typeface="NewBaskerville-Roman" charset="-128"/>
            </a:endParaRPr>
          </a:p>
          <a:p>
            <a:pPr lvl="1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Lattice and Boolean Algebra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C859E1B-77B3-4815-B9E5-53C80E4C1EC9}" type="slidenum">
              <a:rPr lang="en-US"/>
              <a:pPr/>
              <a:t>33</a:t>
            </a:fld>
            <a:endParaRPr 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pic>
        <p:nvPicPr>
          <p:cNvPr id="39940" name="Picture 4" descr="lat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438400"/>
            <a:ext cx="622300" cy="1824038"/>
          </a:xfrm>
          <a:prstGeom prst="rect">
            <a:avLst/>
          </a:prstGeom>
          <a:noFill/>
        </p:spPr>
      </p:pic>
      <p:pic>
        <p:nvPicPr>
          <p:cNvPr id="39941" name="Picture 5" descr="lat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2057400"/>
            <a:ext cx="1757363" cy="2814638"/>
          </a:xfrm>
          <a:prstGeom prst="rect">
            <a:avLst/>
          </a:prstGeom>
          <a:noFill/>
        </p:spPr>
      </p:pic>
      <p:pic>
        <p:nvPicPr>
          <p:cNvPr id="39942" name="Picture 6" descr="latic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2133600"/>
            <a:ext cx="1228725" cy="2357438"/>
          </a:xfrm>
          <a:prstGeom prst="rect">
            <a:avLst/>
          </a:prstGeom>
          <a:noFill/>
        </p:spPr>
      </p:pic>
      <p:pic>
        <p:nvPicPr>
          <p:cNvPr id="39943" name="Picture 7" descr="latic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2209800"/>
            <a:ext cx="2090738" cy="1911350"/>
          </a:xfrm>
          <a:prstGeom prst="rect">
            <a:avLst/>
          </a:prstGeom>
          <a:noFill/>
        </p:spPr>
      </p:pic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57200" y="144780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distributive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562600" y="160020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non-distributive</a:t>
            </a:r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4572000" y="4876800"/>
          <a:ext cx="4252912" cy="492125"/>
        </p:xfrm>
        <a:graphic>
          <a:graphicData uri="http://schemas.openxmlformats.org/presentationml/2006/ole">
            <p:oleObj spid="_x0000_s3074" name="Equation" r:id="rId8" imgW="17524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399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Lattice and Boolean Algebra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322DB4D2-9AEF-4966-860C-972C13268E50}" type="slidenum">
              <a:rPr lang="en-US"/>
              <a:pPr/>
              <a:t>34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Complemented Lattice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a lattice </a:t>
            </a:r>
            <a:r>
              <a:rPr lang="en-US" dirty="0">
                <a:sym typeface="Symbol" pitchFamily="18" charset="2"/>
              </a:rPr>
              <a:t>A, , </a:t>
            </a:r>
            <a:r>
              <a:rPr lang="en-US" dirty="0" smtClean="0">
                <a:sym typeface="Symbol" pitchFamily="18" charset="2"/>
              </a:rPr>
              <a:t>  </a:t>
            </a:r>
            <a:r>
              <a:rPr lang="en-US" dirty="0">
                <a:sym typeface="Symbol" pitchFamily="18" charset="2"/>
              </a:rPr>
              <a:t>have a maximum element 1 and a minimum element 0. For any element a in A, if there exists an element </a:t>
            </a:r>
            <a:r>
              <a:rPr lang="en-US" dirty="0" smtClean="0">
                <a:sym typeface="Symbol" pitchFamily="18" charset="2"/>
              </a:rPr>
              <a:t>b </a:t>
            </a:r>
            <a:r>
              <a:rPr lang="en-US" dirty="0">
                <a:sym typeface="Symbol" pitchFamily="18" charset="2"/>
              </a:rPr>
              <a:t>such that a  </a:t>
            </a:r>
            <a:r>
              <a:rPr lang="en-US" dirty="0" smtClean="0">
                <a:sym typeface="Symbol" pitchFamily="18" charset="2"/>
              </a:rPr>
              <a:t>b </a:t>
            </a:r>
            <a:r>
              <a:rPr lang="en-US" dirty="0">
                <a:sym typeface="Symbol" pitchFamily="18" charset="2"/>
              </a:rPr>
              <a:t>= 1 and a </a:t>
            </a:r>
            <a:r>
              <a:rPr lang="en-US" dirty="0" smtClean="0">
                <a:sym typeface="Symbol" pitchFamily="18" charset="2"/>
              </a:rPr>
              <a:t> b </a:t>
            </a:r>
            <a:r>
              <a:rPr lang="en-US" dirty="0">
                <a:sym typeface="Symbol" pitchFamily="18" charset="2"/>
              </a:rPr>
              <a:t>= 0, then the lattice is a complemented lattice.</a:t>
            </a:r>
          </a:p>
          <a:p>
            <a:r>
              <a:rPr lang="en-US" dirty="0">
                <a:sym typeface="Symbol" pitchFamily="18" charset="2"/>
              </a:rPr>
              <a:t>Find complements in the previous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0D33AA-E7F8-4D59-9B58-5F6CC4326A9D}" type="slidenum">
              <a:rPr lang="en-US"/>
              <a:pPr/>
              <a:t>35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pic>
        <p:nvPicPr>
          <p:cNvPr id="55501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228600" y="1295400"/>
            <a:ext cx="8686800" cy="2895600"/>
          </a:xfrm>
          <a:noFill/>
          <a:ln/>
        </p:spPr>
      </p:pic>
      <p:pic>
        <p:nvPicPr>
          <p:cNvPr id="55501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00600"/>
            <a:ext cx="89154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50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2ECA6C-4322-4DAB-AEBF-5FAA91BA0186}" type="slidenum">
              <a:rPr lang="en-US"/>
              <a:pPr/>
              <a:t>36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762000"/>
          </a:xfrm>
        </p:spPr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pic>
        <p:nvPicPr>
          <p:cNvPr id="556038" name="Picture 6" descr="fig03-2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828800"/>
            <a:ext cx="2493963" cy="4495800"/>
          </a:xfrm>
        </p:spPr>
      </p:pic>
      <p:sp>
        <p:nvSpPr>
          <p:cNvPr id="556036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3581400" y="1371600"/>
            <a:ext cx="5181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Complement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NewBaskerville-Roman" charset="-128"/>
              </a:rPr>
              <a:t>Let </a:t>
            </a:r>
            <a:r>
              <a:rPr lang="en-US" sz="2200" i="1" dirty="0">
                <a:latin typeface="NewBaskerville-Italic" charset="-128"/>
              </a:rPr>
              <a:t>D</a:t>
            </a:r>
            <a:r>
              <a:rPr lang="en-US" sz="2200" baseline="-25000" dirty="0">
                <a:latin typeface="NewBaskerville-Roman" charset="-128"/>
              </a:rPr>
              <a:t>30</a:t>
            </a:r>
            <a:r>
              <a:rPr lang="en-US" sz="2200" dirty="0">
                <a:latin typeface="NewBaskerville-Roman" charset="-128"/>
              </a:rPr>
              <a:t> denote the set of all positive divisors of 30</a:t>
            </a:r>
            <a:r>
              <a:rPr lang="en-US" sz="2200" i="1" dirty="0">
                <a:latin typeface="MTMI" charset="-95"/>
              </a:rPr>
              <a:t>. </a:t>
            </a:r>
            <a:r>
              <a:rPr lang="en-US" sz="2200" dirty="0">
                <a:latin typeface="NewBaskerville-Roman" charset="-128"/>
              </a:rPr>
              <a:t>Then  </a:t>
            </a:r>
            <a:r>
              <a:rPr lang="en-US" sz="2200" i="1" dirty="0">
                <a:latin typeface="NewBaskerville-Italic" charset="-128"/>
              </a:rPr>
              <a:t>D</a:t>
            </a:r>
            <a:r>
              <a:rPr lang="en-US" sz="2200" baseline="-25000" dirty="0">
                <a:latin typeface="NewBaskerville-Roman" charset="-128"/>
              </a:rPr>
              <a:t>30</a:t>
            </a:r>
            <a:r>
              <a:rPr lang="en-US" sz="2200" dirty="0">
                <a:latin typeface="NewBaskerville-Roman" charset="-128"/>
              </a:rPr>
              <a:t> </a:t>
            </a:r>
            <a:r>
              <a:rPr lang="en-US" sz="2200" dirty="0">
                <a:latin typeface="MTSYN" charset="-127"/>
              </a:rPr>
              <a:t>= {</a:t>
            </a:r>
            <a:r>
              <a:rPr lang="en-US" sz="2200" dirty="0">
                <a:latin typeface="NewBaskerville-Roman" charset="-128"/>
              </a:rPr>
              <a:t>1, 2, 3, 5, 6, 10, 15, 30</a:t>
            </a:r>
            <a:r>
              <a:rPr lang="en-US" sz="2200" dirty="0">
                <a:latin typeface="MTSYN" charset="-127"/>
              </a:rPr>
              <a:t>}</a:t>
            </a:r>
            <a:r>
              <a:rPr lang="en-US" sz="2200" i="1" dirty="0">
                <a:latin typeface="MTMI" charset="-95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200" i="1" dirty="0">
                <a:latin typeface="MTMI" charset="-95"/>
              </a:rPr>
              <a:t>(</a:t>
            </a:r>
            <a:r>
              <a:rPr lang="en-US" sz="2200" i="1" dirty="0">
                <a:latin typeface="NewBaskerville-Italic" charset="-128"/>
              </a:rPr>
              <a:t>D</a:t>
            </a:r>
            <a:r>
              <a:rPr lang="en-US" sz="2200" baseline="-25000" dirty="0">
                <a:latin typeface="NewBaskerville-Roman" charset="-128"/>
              </a:rPr>
              <a:t>30</a:t>
            </a:r>
            <a:r>
              <a:rPr lang="en-US" sz="2200" dirty="0">
                <a:latin typeface="NewBaskerville-Roman" charset="-128"/>
              </a:rPr>
              <a:t>,</a:t>
            </a:r>
            <a:r>
              <a:rPr lang="en-US" sz="2200" dirty="0">
                <a:latin typeface="MTSYN" charset="-127"/>
              </a:rPr>
              <a:t>≤</a:t>
            </a:r>
            <a:r>
              <a:rPr lang="en-US" sz="2200" i="1" dirty="0">
                <a:latin typeface="MTMI" charset="-95"/>
              </a:rPr>
              <a:t>) </a:t>
            </a:r>
            <a:r>
              <a:rPr lang="en-US" sz="2200" dirty="0">
                <a:latin typeface="NewBaskerville-Roman" charset="-128"/>
              </a:rPr>
              <a:t>is a </a:t>
            </a:r>
            <a:r>
              <a:rPr lang="en-US" sz="2200" dirty="0" err="1">
                <a:latin typeface="NewBaskerville-Roman" charset="-128"/>
              </a:rPr>
              <a:t>poset</a:t>
            </a:r>
            <a:r>
              <a:rPr lang="en-US" sz="2200" dirty="0">
                <a:latin typeface="NewBaskerville-Roman" charset="-128"/>
              </a:rPr>
              <a:t> where </a:t>
            </a:r>
            <a:r>
              <a:rPr lang="en-US" sz="2200" i="1" dirty="0">
                <a:latin typeface="NewBaskerville-Italic" charset="-128"/>
              </a:rPr>
              <a:t>a </a:t>
            </a:r>
            <a:r>
              <a:rPr lang="en-US" sz="2200" dirty="0">
                <a:latin typeface="MTSYN" charset="-127"/>
              </a:rPr>
              <a:t>≤ </a:t>
            </a:r>
            <a:r>
              <a:rPr lang="en-US" sz="2200" i="1" dirty="0">
                <a:latin typeface="NewBaskerville-Italic" charset="-128"/>
              </a:rPr>
              <a:t>b </a:t>
            </a:r>
            <a:r>
              <a:rPr lang="en-US" sz="2200" dirty="0">
                <a:latin typeface="NewBaskerville-Roman" charset="-128"/>
              </a:rPr>
              <a:t>if and only if </a:t>
            </a:r>
            <a:r>
              <a:rPr lang="en-US" sz="2200" i="1" dirty="0">
                <a:latin typeface="NewBaskerville-Italic" charset="-128"/>
              </a:rPr>
              <a:t>a </a:t>
            </a:r>
            <a:r>
              <a:rPr lang="en-US" sz="2200" dirty="0">
                <a:latin typeface="NewBaskerville-Roman" charset="-128"/>
              </a:rPr>
              <a:t>divides </a:t>
            </a:r>
            <a:r>
              <a:rPr lang="en-US" sz="2200" i="1" dirty="0">
                <a:latin typeface="NewBaskerville-Italic" charset="-128"/>
              </a:rPr>
              <a:t>b </a:t>
            </a:r>
            <a:r>
              <a:rPr lang="en-US" sz="2200" dirty="0">
                <a:latin typeface="NewBaskerville-Roman" charset="-128"/>
              </a:rPr>
              <a:t>(</a:t>
            </a:r>
            <a:r>
              <a:rPr lang="en-US" sz="2200" dirty="0">
                <a:latin typeface="MTSYN" charset="-127"/>
              </a:rPr>
              <a:t>≤ </a:t>
            </a:r>
            <a:r>
              <a:rPr lang="en-US" sz="2200" dirty="0">
                <a:latin typeface="NewBaskerville-Roman" charset="-128"/>
              </a:rPr>
              <a:t>is the divisibility relation)</a:t>
            </a:r>
          </a:p>
          <a:p>
            <a:pPr lvl="1">
              <a:lnSpc>
                <a:spcPct val="90000"/>
              </a:lnSpc>
            </a:pPr>
            <a:r>
              <a:rPr lang="en-US" sz="2200" i="1" dirty="0">
                <a:latin typeface="NewBaskerville-Italic" charset="-128"/>
              </a:rPr>
              <a:t>D</a:t>
            </a:r>
            <a:r>
              <a:rPr lang="en-US" sz="2200" baseline="-25000" dirty="0">
                <a:latin typeface="NewBaskerville-Roman" charset="-128"/>
              </a:rPr>
              <a:t>30</a:t>
            </a:r>
            <a:r>
              <a:rPr lang="en-US" sz="2200" dirty="0">
                <a:latin typeface="NewBaskerville-Roman" charset="-128"/>
              </a:rPr>
              <a:t>,</a:t>
            </a:r>
            <a:r>
              <a:rPr lang="en-US" sz="2200" dirty="0">
                <a:latin typeface="MTSYN" charset="-127"/>
              </a:rPr>
              <a:t>≤</a:t>
            </a:r>
            <a:r>
              <a:rPr lang="en-US" sz="2200" i="1" dirty="0">
                <a:latin typeface="MTMI" charset="-95"/>
              </a:rPr>
              <a:t>) </a:t>
            </a:r>
            <a:r>
              <a:rPr lang="en-US" sz="2200" dirty="0">
                <a:latin typeface="NewBaskerville-Roman" charset="-128"/>
              </a:rPr>
              <a:t>is a </a:t>
            </a:r>
            <a:r>
              <a:rPr lang="en-US" sz="2200" dirty="0" err="1">
                <a:latin typeface="NewBaskerville-Roman" charset="-128"/>
              </a:rPr>
              <a:t>poset</a:t>
            </a:r>
            <a:r>
              <a:rPr lang="en-US" sz="2200" dirty="0">
                <a:latin typeface="NewBaskerville-Roman" charset="-128"/>
              </a:rPr>
              <a:t> where </a:t>
            </a:r>
            <a:r>
              <a:rPr lang="en-US" sz="2200" i="1" dirty="0">
                <a:latin typeface="NewBaskerville-Italic" charset="-128"/>
              </a:rPr>
              <a:t>a </a:t>
            </a:r>
            <a:r>
              <a:rPr lang="en-US" sz="2200" dirty="0">
                <a:latin typeface="MTSYN" charset="-127"/>
              </a:rPr>
              <a:t>≤ </a:t>
            </a:r>
            <a:r>
              <a:rPr lang="en-US" sz="2200" i="1" dirty="0">
                <a:latin typeface="NewBaskerville-Italic" charset="-128"/>
              </a:rPr>
              <a:t>b </a:t>
            </a:r>
            <a:r>
              <a:rPr lang="en-US" sz="2200" dirty="0">
                <a:latin typeface="NewBaskerville-Roman" charset="-128"/>
              </a:rPr>
              <a:t>if and only if </a:t>
            </a:r>
            <a:r>
              <a:rPr lang="en-US" sz="2200" i="1" dirty="0">
                <a:latin typeface="NewBaskerville-Italic" charset="-128"/>
              </a:rPr>
              <a:t>a </a:t>
            </a:r>
            <a:r>
              <a:rPr lang="en-US" sz="2200" dirty="0">
                <a:latin typeface="NewBaskerville-Roman" charset="-128"/>
              </a:rPr>
              <a:t>divides </a:t>
            </a:r>
            <a:r>
              <a:rPr lang="en-US" sz="2200" i="1" dirty="0">
                <a:latin typeface="NewBaskerville-Italic" charset="-128"/>
              </a:rPr>
              <a:t>b </a:t>
            </a:r>
            <a:r>
              <a:rPr lang="en-US" sz="2200" dirty="0">
                <a:latin typeface="NewBaskerville-Roman" charset="-128"/>
              </a:rPr>
              <a:t>(</a:t>
            </a:r>
            <a:r>
              <a:rPr lang="en-US" sz="2200" dirty="0">
                <a:latin typeface="MTSYN" charset="-127"/>
              </a:rPr>
              <a:t>≤ </a:t>
            </a:r>
            <a:r>
              <a:rPr lang="en-US" sz="2200" dirty="0">
                <a:latin typeface="NewBaskerville-Roman" charset="-128"/>
              </a:rPr>
              <a:t>is the divisibility relation). Because 1 divides all elements of </a:t>
            </a:r>
            <a:r>
              <a:rPr lang="en-US" sz="2200" i="1" dirty="0">
                <a:latin typeface="NewBaskerville-Italic" charset="-128"/>
              </a:rPr>
              <a:t>D</a:t>
            </a:r>
            <a:r>
              <a:rPr lang="en-US" sz="2200" baseline="-25000" dirty="0">
                <a:latin typeface="NewBaskerville-Roman" charset="-128"/>
              </a:rPr>
              <a:t>30</a:t>
            </a:r>
            <a:r>
              <a:rPr lang="en-US" sz="2200" dirty="0">
                <a:latin typeface="NewBaskerville-Roman" charset="-128"/>
              </a:rPr>
              <a:t>, it follows that 1 </a:t>
            </a:r>
            <a:r>
              <a:rPr lang="en-US" sz="2200" dirty="0">
                <a:latin typeface="MTSYN" charset="-127"/>
              </a:rPr>
              <a:t>≤ </a:t>
            </a:r>
            <a:r>
              <a:rPr lang="en-US" sz="2200" i="1" dirty="0">
                <a:latin typeface="NewBaskerville-Italic" charset="-128"/>
              </a:rPr>
              <a:t>m</a:t>
            </a:r>
            <a:r>
              <a:rPr lang="en-US" sz="2200" dirty="0">
                <a:latin typeface="NewBaskerville-Roman" charset="-128"/>
              </a:rPr>
              <a:t>, for all </a:t>
            </a:r>
            <a:r>
              <a:rPr lang="en-US" sz="2200" i="1" dirty="0">
                <a:latin typeface="NewBaskerville-Italic" charset="-128"/>
              </a:rPr>
              <a:t>m </a:t>
            </a:r>
            <a:r>
              <a:rPr lang="en-US" sz="2200" dirty="0">
                <a:latin typeface="MTSYN" charset="-127"/>
              </a:rPr>
              <a:t>∈ </a:t>
            </a:r>
            <a:r>
              <a:rPr lang="en-US" sz="2200" i="1" dirty="0">
                <a:latin typeface="NewBaskerville-Italic" charset="-128"/>
              </a:rPr>
              <a:t>D</a:t>
            </a:r>
            <a:r>
              <a:rPr lang="en-US" sz="2200" baseline="-25000" dirty="0">
                <a:latin typeface="NewBaskerville-Roman" charset="-128"/>
              </a:rPr>
              <a:t>30</a:t>
            </a:r>
            <a:r>
              <a:rPr lang="en-US" sz="2200" i="1" dirty="0">
                <a:latin typeface="MTMI" charset="-95"/>
              </a:rPr>
              <a:t>. </a:t>
            </a:r>
            <a:r>
              <a:rPr lang="en-US" sz="2200" dirty="0">
                <a:latin typeface="NewBaskerville-Roman" charset="-128"/>
              </a:rPr>
              <a:t>Therefore, 1 is the least element of this </a:t>
            </a:r>
            <a:r>
              <a:rPr lang="en-US" sz="2200" dirty="0" err="1">
                <a:latin typeface="NewBaskerville-Roman" charset="-128"/>
              </a:rPr>
              <a:t>poset</a:t>
            </a:r>
            <a:r>
              <a:rPr lang="en-US" sz="2200" dirty="0">
                <a:latin typeface="NewBaskerville-Roman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EEE8E-95C0-4F6C-B1AE-97B39B5662B2}" type="slidenum">
              <a:rPr lang="en-US"/>
              <a:pPr/>
              <a:t>37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838200"/>
          </a:xfrm>
        </p:spPr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sp>
        <p:nvSpPr>
          <p:cNvPr id="5570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1371600"/>
            <a:ext cx="5257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Complement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NewBaskerville-Roman" charset="-128"/>
              </a:rPr>
              <a:t>Let </a:t>
            </a:r>
            <a:r>
              <a:rPr lang="en-US" sz="2300" i="1" dirty="0">
                <a:latin typeface="NewBaskerville-Italic" charset="-128"/>
              </a:rPr>
              <a:t>a</a:t>
            </a:r>
            <a:r>
              <a:rPr lang="en-US" sz="2300" dirty="0">
                <a:latin typeface="NewBaskerville-Roman" charset="-128"/>
              </a:rPr>
              <a:t>, </a:t>
            </a:r>
            <a:r>
              <a:rPr lang="en-US" sz="2300" i="1" dirty="0">
                <a:latin typeface="NewBaskerville-Italic" charset="-128"/>
              </a:rPr>
              <a:t>b </a:t>
            </a:r>
            <a:r>
              <a:rPr lang="en-US" sz="2300" dirty="0">
                <a:latin typeface="MTSYN" charset="-127"/>
              </a:rPr>
              <a:t>∈ </a:t>
            </a:r>
            <a:r>
              <a:rPr lang="en-US" sz="2300" i="1" dirty="0">
                <a:latin typeface="NewBaskerville-Italic" charset="-128"/>
              </a:rPr>
              <a:t>D</a:t>
            </a:r>
            <a:r>
              <a:rPr lang="en-US" sz="2300" baseline="-25000" dirty="0">
                <a:latin typeface="NewBaskerville-Roman" charset="-128"/>
              </a:rPr>
              <a:t>30</a:t>
            </a:r>
            <a:r>
              <a:rPr lang="en-US" sz="2300" i="1" dirty="0">
                <a:latin typeface="MTMI" charset="-95"/>
              </a:rPr>
              <a:t>. </a:t>
            </a:r>
            <a:r>
              <a:rPr lang="en-US" sz="2300" dirty="0">
                <a:latin typeface="NewBaskerville-Roman" charset="-128"/>
              </a:rPr>
              <a:t>Let </a:t>
            </a:r>
            <a:r>
              <a:rPr lang="en-US" sz="2300" i="1" dirty="0">
                <a:latin typeface="NewBaskerville-Italic" charset="-128"/>
              </a:rPr>
              <a:t>d </a:t>
            </a:r>
            <a:r>
              <a:rPr lang="en-US" sz="2300" dirty="0">
                <a:latin typeface="MTSYN" charset="-127"/>
              </a:rPr>
              <a:t>= </a:t>
            </a:r>
            <a:r>
              <a:rPr lang="en-US" sz="2300" dirty="0" err="1">
                <a:latin typeface="NewBaskerville-Roman" charset="-128"/>
              </a:rPr>
              <a:t>gcd</a:t>
            </a:r>
            <a:r>
              <a:rPr lang="en-US" sz="2300" dirty="0">
                <a:latin typeface="MTSYN" charset="-127"/>
              </a:rPr>
              <a:t>{</a:t>
            </a:r>
            <a:r>
              <a:rPr lang="en-US" sz="2300" i="1" dirty="0">
                <a:latin typeface="NewBaskerville-Italic" charset="-128"/>
              </a:rPr>
              <a:t>a</a:t>
            </a:r>
            <a:r>
              <a:rPr lang="en-US" sz="2300" dirty="0">
                <a:latin typeface="NewBaskerville-Roman" charset="-128"/>
              </a:rPr>
              <a:t>, </a:t>
            </a:r>
            <a:r>
              <a:rPr lang="en-US" sz="2300" i="1" dirty="0">
                <a:latin typeface="NewBaskerville-Italic" charset="-128"/>
              </a:rPr>
              <a:t>b</a:t>
            </a:r>
            <a:r>
              <a:rPr lang="en-US" sz="2300" dirty="0">
                <a:latin typeface="MTSYN" charset="-127"/>
              </a:rPr>
              <a:t>} </a:t>
            </a:r>
            <a:r>
              <a:rPr lang="en-US" sz="2300" dirty="0">
                <a:latin typeface="NewBaskerville-Roman" charset="-128"/>
              </a:rPr>
              <a:t>and </a:t>
            </a:r>
            <a:r>
              <a:rPr lang="en-US" sz="2300" i="1" dirty="0">
                <a:latin typeface="NewBaskerville-Italic" charset="-128"/>
              </a:rPr>
              <a:t>m </a:t>
            </a:r>
            <a:r>
              <a:rPr lang="en-US" sz="2300" dirty="0">
                <a:latin typeface="MTSYN" charset="-127"/>
              </a:rPr>
              <a:t>= </a:t>
            </a:r>
            <a:r>
              <a:rPr lang="en-US" sz="2300" dirty="0">
                <a:latin typeface="NewBaskerville-Roman" charset="-128"/>
              </a:rPr>
              <a:t>lcm</a:t>
            </a:r>
            <a:r>
              <a:rPr lang="en-US" sz="2300" dirty="0">
                <a:latin typeface="MTSYN" charset="-127"/>
              </a:rPr>
              <a:t>{</a:t>
            </a:r>
            <a:r>
              <a:rPr lang="en-US" sz="2300" i="1" dirty="0">
                <a:latin typeface="NewBaskerville-Italic" charset="-128"/>
              </a:rPr>
              <a:t>a</a:t>
            </a:r>
            <a:r>
              <a:rPr lang="en-US" sz="2300" dirty="0">
                <a:latin typeface="NewBaskerville-Roman" charset="-128"/>
              </a:rPr>
              <a:t>, </a:t>
            </a:r>
            <a:r>
              <a:rPr lang="en-US" sz="2300" i="1" dirty="0">
                <a:latin typeface="NewBaskerville-Italic" charset="-128"/>
              </a:rPr>
              <a:t>b</a:t>
            </a:r>
            <a:r>
              <a:rPr lang="en-US" sz="2300" dirty="0">
                <a:latin typeface="MTSYN" charset="-127"/>
              </a:rPr>
              <a:t>}</a:t>
            </a:r>
            <a:r>
              <a:rPr lang="en-US" sz="2300" i="1" dirty="0">
                <a:latin typeface="MTMI" charset="-95"/>
              </a:rPr>
              <a:t>. </a:t>
            </a:r>
            <a:r>
              <a:rPr lang="en-US" sz="2300" dirty="0">
                <a:latin typeface="NewBaskerville-Roman" charset="-128"/>
              </a:rPr>
              <a:t>Now </a:t>
            </a:r>
            <a:r>
              <a:rPr lang="en-US" sz="2300" i="1" dirty="0">
                <a:latin typeface="NewBaskerville-Italic" charset="-128"/>
              </a:rPr>
              <a:t>d </a:t>
            </a:r>
            <a:r>
              <a:rPr lang="en-US" sz="2300" dirty="0">
                <a:latin typeface="MTSYN" charset="-127"/>
              </a:rPr>
              <a:t>| </a:t>
            </a:r>
            <a:r>
              <a:rPr lang="en-US" sz="2300" i="1" dirty="0">
                <a:latin typeface="NewBaskerville-Italic" charset="-128"/>
              </a:rPr>
              <a:t>a </a:t>
            </a:r>
            <a:r>
              <a:rPr lang="en-US" sz="2300" dirty="0">
                <a:latin typeface="NewBaskerville-Roman" charset="-128"/>
              </a:rPr>
              <a:t>and </a:t>
            </a:r>
            <a:r>
              <a:rPr lang="en-US" sz="2300" i="1" dirty="0">
                <a:latin typeface="NewBaskerville-Italic" charset="-128"/>
              </a:rPr>
              <a:t>d </a:t>
            </a:r>
            <a:r>
              <a:rPr lang="en-US" sz="2300" dirty="0">
                <a:latin typeface="MTSYN" charset="-127"/>
              </a:rPr>
              <a:t>| </a:t>
            </a:r>
            <a:r>
              <a:rPr lang="en-US" sz="2300" i="1" dirty="0">
                <a:latin typeface="NewBaskerville-Italic" charset="-128"/>
              </a:rPr>
              <a:t>b</a:t>
            </a:r>
            <a:r>
              <a:rPr lang="en-US" sz="2300" i="1" dirty="0">
                <a:latin typeface="MTMI" charset="-95"/>
              </a:rPr>
              <a:t>. </a:t>
            </a:r>
            <a:r>
              <a:rPr lang="en-US" sz="2300" dirty="0">
                <a:latin typeface="NewBaskerville-Roman" charset="-128"/>
              </a:rPr>
              <a:t>Hence, </a:t>
            </a:r>
            <a:r>
              <a:rPr lang="en-US" sz="2300" i="1" dirty="0">
                <a:latin typeface="NewBaskerville-Italic" charset="-128"/>
              </a:rPr>
              <a:t>d </a:t>
            </a:r>
            <a:r>
              <a:rPr lang="en-US" sz="2300" dirty="0">
                <a:latin typeface="MTSYN" charset="-127"/>
              </a:rPr>
              <a:t>≤ </a:t>
            </a:r>
            <a:r>
              <a:rPr lang="en-US" sz="2300" i="1" dirty="0">
                <a:latin typeface="NewBaskerville-Italic" charset="-128"/>
              </a:rPr>
              <a:t>a </a:t>
            </a:r>
            <a:r>
              <a:rPr lang="en-US" sz="2300" dirty="0">
                <a:latin typeface="NewBaskerville-Roman" charset="-128"/>
              </a:rPr>
              <a:t>and </a:t>
            </a:r>
            <a:r>
              <a:rPr lang="en-US" sz="2300" i="1" dirty="0">
                <a:latin typeface="NewBaskerville-Italic" charset="-128"/>
              </a:rPr>
              <a:t>d </a:t>
            </a:r>
            <a:r>
              <a:rPr lang="en-US" sz="2300" dirty="0">
                <a:latin typeface="MTSYN" charset="-127"/>
              </a:rPr>
              <a:t>≤ </a:t>
            </a:r>
            <a:r>
              <a:rPr lang="en-US" sz="2300" i="1" dirty="0">
                <a:latin typeface="NewBaskerville-Italic" charset="-128"/>
              </a:rPr>
              <a:t>b</a:t>
            </a:r>
            <a:r>
              <a:rPr lang="en-US" sz="2300" i="1" dirty="0">
                <a:latin typeface="MTMI" charset="-95"/>
              </a:rPr>
              <a:t>.</a:t>
            </a:r>
            <a:endParaRPr lang="en-US" sz="2300" dirty="0">
              <a:latin typeface="NewBaskerville-Roman" charset="-128"/>
            </a:endParaRP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NewBaskerville-Roman" charset="-128"/>
              </a:rPr>
              <a:t>This shows that </a:t>
            </a:r>
            <a:r>
              <a:rPr lang="en-US" sz="2300" i="1" dirty="0">
                <a:latin typeface="NewBaskerville-Italic" charset="-128"/>
              </a:rPr>
              <a:t>d </a:t>
            </a:r>
            <a:r>
              <a:rPr lang="en-US" sz="2300" dirty="0">
                <a:latin typeface="NewBaskerville-Roman" charset="-128"/>
              </a:rPr>
              <a:t>is a lower bound of </a:t>
            </a:r>
            <a:r>
              <a:rPr lang="en-US" sz="2300" dirty="0">
                <a:latin typeface="MTSYN" charset="-127"/>
              </a:rPr>
              <a:t>{</a:t>
            </a:r>
            <a:r>
              <a:rPr lang="en-US" sz="2300" i="1" dirty="0">
                <a:latin typeface="NewBaskerville-Italic" charset="-128"/>
              </a:rPr>
              <a:t>a</a:t>
            </a:r>
            <a:r>
              <a:rPr lang="en-US" sz="2300" dirty="0">
                <a:latin typeface="NewBaskerville-Roman" charset="-128"/>
              </a:rPr>
              <a:t>, </a:t>
            </a:r>
            <a:r>
              <a:rPr lang="en-US" sz="2300" i="1" dirty="0">
                <a:latin typeface="NewBaskerville-Italic" charset="-128"/>
              </a:rPr>
              <a:t>b</a:t>
            </a:r>
            <a:r>
              <a:rPr lang="en-US" sz="2300" dirty="0">
                <a:latin typeface="MTSYN" charset="-127"/>
              </a:rPr>
              <a:t>}</a:t>
            </a:r>
            <a:r>
              <a:rPr lang="en-US" sz="2300" i="1" dirty="0">
                <a:latin typeface="MTMI" charset="-95"/>
              </a:rPr>
              <a:t>. </a:t>
            </a:r>
            <a:r>
              <a:rPr lang="en-US" sz="2300" dirty="0">
                <a:latin typeface="NewBaskerville-Roman" charset="-128"/>
              </a:rPr>
              <a:t>Let </a:t>
            </a:r>
            <a:r>
              <a:rPr lang="en-US" sz="2300" i="1" dirty="0">
                <a:latin typeface="NewBaskerville-Italic" charset="-128"/>
              </a:rPr>
              <a:t>c </a:t>
            </a:r>
            <a:r>
              <a:rPr lang="en-US" sz="2300" dirty="0">
                <a:latin typeface="MTSYN" charset="-127"/>
              </a:rPr>
              <a:t>∈ </a:t>
            </a:r>
            <a:r>
              <a:rPr lang="en-US" sz="2300" i="1" dirty="0">
                <a:latin typeface="NewBaskerville-Italic" charset="-128"/>
              </a:rPr>
              <a:t>D</a:t>
            </a:r>
            <a:r>
              <a:rPr lang="en-US" sz="2300" baseline="-25000" dirty="0">
                <a:latin typeface="NewBaskerville-Roman" charset="-128"/>
              </a:rPr>
              <a:t>30</a:t>
            </a:r>
            <a:r>
              <a:rPr lang="en-US" sz="2300" dirty="0">
                <a:latin typeface="NewBaskerville-Roman" charset="-128"/>
              </a:rPr>
              <a:t> and </a:t>
            </a:r>
            <a:r>
              <a:rPr lang="en-US" sz="2300" i="1" dirty="0">
                <a:latin typeface="NewBaskerville-Italic" charset="-128"/>
              </a:rPr>
              <a:t>c </a:t>
            </a:r>
            <a:r>
              <a:rPr lang="en-US" sz="2300" dirty="0">
                <a:latin typeface="MTSYN" charset="-127"/>
              </a:rPr>
              <a:t>≤ </a:t>
            </a:r>
            <a:r>
              <a:rPr lang="en-US" sz="2300" i="1" dirty="0">
                <a:latin typeface="NewBaskerville-Italic" charset="-128"/>
              </a:rPr>
              <a:t>a</a:t>
            </a:r>
            <a:r>
              <a:rPr lang="en-US" sz="2300" dirty="0">
                <a:latin typeface="NewBaskerville-Roman" charset="-128"/>
              </a:rPr>
              <a:t>, </a:t>
            </a:r>
            <a:r>
              <a:rPr lang="en-US" sz="2300" i="1" dirty="0">
                <a:latin typeface="NewBaskerville-Italic" charset="-128"/>
              </a:rPr>
              <a:t>c </a:t>
            </a:r>
            <a:r>
              <a:rPr lang="en-US" sz="2300" dirty="0">
                <a:latin typeface="MTSYN" charset="-127"/>
              </a:rPr>
              <a:t>≤ </a:t>
            </a:r>
            <a:r>
              <a:rPr lang="en-US" sz="2300" i="1" dirty="0">
                <a:latin typeface="NewBaskerville-Italic" charset="-128"/>
              </a:rPr>
              <a:t>b</a:t>
            </a:r>
            <a:r>
              <a:rPr lang="en-US" sz="2300" i="1" dirty="0">
                <a:latin typeface="MTMI" charset="-95"/>
              </a:rPr>
              <a:t>.</a:t>
            </a:r>
            <a:endParaRPr lang="en-US" sz="2300" dirty="0">
              <a:latin typeface="NewBaskerville-Roman" charset="-128"/>
            </a:endParaRP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NewBaskerville-Roman" charset="-128"/>
              </a:rPr>
              <a:t>This shows that </a:t>
            </a:r>
            <a:r>
              <a:rPr lang="en-US" sz="2300" i="1" dirty="0">
                <a:latin typeface="NewBaskerville-Italic" charset="-128"/>
              </a:rPr>
              <a:t>d </a:t>
            </a:r>
            <a:r>
              <a:rPr lang="en-US" sz="2300" dirty="0">
                <a:latin typeface="NewBaskerville-Roman" charset="-128"/>
              </a:rPr>
              <a:t>is a lower bound of </a:t>
            </a:r>
            <a:r>
              <a:rPr lang="en-US" sz="2300" dirty="0">
                <a:latin typeface="MTSYN" charset="-127"/>
              </a:rPr>
              <a:t>{</a:t>
            </a:r>
            <a:r>
              <a:rPr lang="en-US" sz="2300" i="1" dirty="0">
                <a:latin typeface="NewBaskerville-Italic" charset="-128"/>
              </a:rPr>
              <a:t>a</a:t>
            </a:r>
            <a:r>
              <a:rPr lang="en-US" sz="2300" dirty="0">
                <a:latin typeface="NewBaskerville-Roman" charset="-128"/>
              </a:rPr>
              <a:t>, </a:t>
            </a:r>
            <a:r>
              <a:rPr lang="en-US" sz="2300" i="1" dirty="0">
                <a:latin typeface="NewBaskerville-Italic" charset="-128"/>
              </a:rPr>
              <a:t>b</a:t>
            </a:r>
            <a:r>
              <a:rPr lang="en-US" sz="2300" dirty="0">
                <a:latin typeface="MTSYN" charset="-127"/>
              </a:rPr>
              <a:t>}</a:t>
            </a:r>
            <a:r>
              <a:rPr lang="en-US" sz="2300" i="1" dirty="0">
                <a:latin typeface="MTMI" charset="-95"/>
              </a:rPr>
              <a:t>. </a:t>
            </a:r>
            <a:r>
              <a:rPr lang="en-US" sz="2300" dirty="0">
                <a:latin typeface="NewBaskerville-Roman" charset="-128"/>
              </a:rPr>
              <a:t>Let </a:t>
            </a:r>
            <a:r>
              <a:rPr lang="en-US" sz="2300" i="1" dirty="0">
                <a:latin typeface="NewBaskerville-Italic" charset="-128"/>
              </a:rPr>
              <a:t>c </a:t>
            </a:r>
            <a:r>
              <a:rPr lang="en-US" sz="2300" dirty="0">
                <a:latin typeface="MTSYN" charset="-127"/>
              </a:rPr>
              <a:t>∈ </a:t>
            </a:r>
            <a:r>
              <a:rPr lang="en-US" sz="2300" i="1" dirty="0">
                <a:latin typeface="NewBaskerville-Italic" charset="-128"/>
              </a:rPr>
              <a:t>D</a:t>
            </a:r>
            <a:r>
              <a:rPr lang="en-US" sz="2300" baseline="-25000" dirty="0">
                <a:latin typeface="NewBaskerville-Roman" charset="-128"/>
              </a:rPr>
              <a:t>30</a:t>
            </a:r>
            <a:r>
              <a:rPr lang="en-US" sz="2300" dirty="0">
                <a:latin typeface="NewBaskerville-Roman" charset="-128"/>
              </a:rPr>
              <a:t> and </a:t>
            </a:r>
            <a:r>
              <a:rPr lang="en-US" sz="2300" i="1" dirty="0">
                <a:latin typeface="NewBaskerville-Italic" charset="-128"/>
              </a:rPr>
              <a:t>c </a:t>
            </a:r>
            <a:r>
              <a:rPr lang="en-US" sz="2300" dirty="0">
                <a:latin typeface="MTSYN" charset="-127"/>
              </a:rPr>
              <a:t>≤ </a:t>
            </a:r>
            <a:r>
              <a:rPr lang="en-US" sz="2300" i="1" dirty="0">
                <a:latin typeface="NewBaskerville-Italic" charset="-128"/>
              </a:rPr>
              <a:t>a</a:t>
            </a:r>
            <a:r>
              <a:rPr lang="en-US" sz="2300" dirty="0">
                <a:latin typeface="NewBaskerville-Roman" charset="-128"/>
              </a:rPr>
              <a:t>, </a:t>
            </a:r>
            <a:r>
              <a:rPr lang="en-US" sz="2300" i="1" dirty="0">
                <a:latin typeface="NewBaskerville-Italic" charset="-128"/>
              </a:rPr>
              <a:t>c </a:t>
            </a:r>
            <a:r>
              <a:rPr lang="en-US" sz="2300" dirty="0">
                <a:latin typeface="MTSYN" charset="-127"/>
              </a:rPr>
              <a:t>≤ </a:t>
            </a:r>
            <a:r>
              <a:rPr lang="en-US" sz="2300" i="1" dirty="0">
                <a:latin typeface="NewBaskerville-Italic" charset="-128"/>
              </a:rPr>
              <a:t>b</a:t>
            </a:r>
            <a:r>
              <a:rPr lang="en-US" sz="2300" i="1" dirty="0">
                <a:latin typeface="MTMI" charset="-95"/>
              </a:rPr>
              <a:t>. </a:t>
            </a:r>
            <a:r>
              <a:rPr lang="en-US" sz="2300" dirty="0">
                <a:latin typeface="NewBaskerville-Roman" charset="-128"/>
              </a:rPr>
              <a:t>Then, </a:t>
            </a:r>
            <a:r>
              <a:rPr lang="en-US" sz="2300" i="1" dirty="0">
                <a:latin typeface="NewBaskerville-Italic" charset="-128"/>
              </a:rPr>
              <a:t>c </a:t>
            </a:r>
            <a:r>
              <a:rPr lang="en-US" sz="2300" dirty="0">
                <a:latin typeface="MTSYN" charset="-127"/>
              </a:rPr>
              <a:t>| </a:t>
            </a:r>
            <a:r>
              <a:rPr lang="en-US" sz="2300" i="1" dirty="0">
                <a:latin typeface="NewBaskerville-Italic" charset="-128"/>
              </a:rPr>
              <a:t>a </a:t>
            </a:r>
            <a:r>
              <a:rPr lang="en-US" sz="2300" dirty="0">
                <a:latin typeface="NewBaskerville-Roman" charset="-128"/>
              </a:rPr>
              <a:t>and </a:t>
            </a:r>
            <a:r>
              <a:rPr lang="en-US" sz="2300" i="1" dirty="0">
                <a:latin typeface="NewBaskerville-Italic" charset="-128"/>
              </a:rPr>
              <a:t>c </a:t>
            </a:r>
            <a:r>
              <a:rPr lang="en-US" sz="2300" dirty="0">
                <a:latin typeface="MTSYN" charset="-127"/>
              </a:rPr>
              <a:t>| </a:t>
            </a:r>
            <a:r>
              <a:rPr lang="en-US" sz="2300" i="1" dirty="0">
                <a:latin typeface="NewBaskerville-Italic" charset="-128"/>
              </a:rPr>
              <a:t>b </a:t>
            </a:r>
            <a:r>
              <a:rPr lang="en-US" sz="2300" dirty="0">
                <a:latin typeface="NewBaskerville-Roman" charset="-128"/>
              </a:rPr>
              <a:t>and because </a:t>
            </a:r>
            <a:r>
              <a:rPr lang="en-US" sz="2300" i="1" dirty="0">
                <a:latin typeface="NewBaskerville-Italic" charset="-128"/>
              </a:rPr>
              <a:t>d </a:t>
            </a:r>
            <a:r>
              <a:rPr lang="en-US" sz="2300" dirty="0">
                <a:latin typeface="MTSYN" charset="-127"/>
              </a:rPr>
              <a:t>= </a:t>
            </a:r>
            <a:r>
              <a:rPr lang="en-US" sz="2300" dirty="0" err="1">
                <a:latin typeface="NewBaskerville-Roman" charset="-128"/>
              </a:rPr>
              <a:t>gcd</a:t>
            </a:r>
            <a:r>
              <a:rPr lang="en-US" sz="2300" dirty="0">
                <a:latin typeface="MTSYN" charset="-127"/>
              </a:rPr>
              <a:t>{</a:t>
            </a:r>
            <a:r>
              <a:rPr lang="en-US" sz="2300" i="1" dirty="0">
                <a:latin typeface="NewBaskerville-Italic" charset="-128"/>
              </a:rPr>
              <a:t>a</a:t>
            </a:r>
            <a:r>
              <a:rPr lang="en-US" sz="2300" dirty="0">
                <a:latin typeface="NewBaskerville-Roman" charset="-128"/>
              </a:rPr>
              <a:t>, </a:t>
            </a:r>
            <a:r>
              <a:rPr lang="en-US" sz="2300" i="1" dirty="0">
                <a:latin typeface="NewBaskerville-Italic" charset="-128"/>
              </a:rPr>
              <a:t>b</a:t>
            </a:r>
            <a:r>
              <a:rPr lang="en-US" sz="2300" dirty="0">
                <a:latin typeface="MTSYN" charset="-127"/>
              </a:rPr>
              <a:t>}</a:t>
            </a:r>
            <a:r>
              <a:rPr lang="en-US" sz="2300" dirty="0">
                <a:latin typeface="NewBaskerville-Roman" charset="-128"/>
              </a:rPr>
              <a:t>, it follows that </a:t>
            </a:r>
            <a:r>
              <a:rPr lang="en-US" sz="2300" i="1" dirty="0">
                <a:latin typeface="NewBaskerville-Italic" charset="-128"/>
              </a:rPr>
              <a:t>c </a:t>
            </a:r>
            <a:r>
              <a:rPr lang="en-US" sz="2300" dirty="0">
                <a:latin typeface="MTSYN" charset="-127"/>
              </a:rPr>
              <a:t>| </a:t>
            </a:r>
            <a:r>
              <a:rPr lang="en-US" sz="2300" i="1" dirty="0">
                <a:latin typeface="NewBaskerville-Italic" charset="-128"/>
              </a:rPr>
              <a:t>d</a:t>
            </a:r>
            <a:r>
              <a:rPr lang="en-US" sz="2300" dirty="0">
                <a:latin typeface="NewBaskerville-Roman" charset="-128"/>
              </a:rPr>
              <a:t>, so </a:t>
            </a:r>
            <a:r>
              <a:rPr lang="en-US" sz="2300" i="1" dirty="0">
                <a:latin typeface="NewBaskerville-Italic" charset="-128"/>
              </a:rPr>
              <a:t>c </a:t>
            </a:r>
            <a:r>
              <a:rPr lang="en-US" sz="2300" dirty="0">
                <a:latin typeface="MTSYN" charset="-127"/>
              </a:rPr>
              <a:t>≤ </a:t>
            </a:r>
            <a:r>
              <a:rPr lang="en-US" sz="2300" i="1" dirty="0">
                <a:latin typeface="NewBaskerville-Italic" charset="-128"/>
              </a:rPr>
              <a:t>d</a:t>
            </a:r>
            <a:r>
              <a:rPr lang="en-US" sz="2300" i="1" dirty="0">
                <a:latin typeface="MTMI" charset="-95"/>
              </a:rPr>
              <a:t>. </a:t>
            </a:r>
            <a:r>
              <a:rPr lang="en-US" sz="2300" dirty="0">
                <a:latin typeface="NewBaskerville-Roman" charset="-128"/>
              </a:rPr>
              <a:t>Thus, </a:t>
            </a:r>
            <a:r>
              <a:rPr lang="en-US" sz="2300" i="1" dirty="0">
                <a:latin typeface="NewBaskerville-Italic" charset="-128"/>
              </a:rPr>
              <a:t>d </a:t>
            </a:r>
            <a:r>
              <a:rPr lang="en-US" sz="2300" dirty="0">
                <a:latin typeface="MTSYN" charset="-127"/>
              </a:rPr>
              <a:t>= </a:t>
            </a:r>
            <a:r>
              <a:rPr lang="en-US" sz="2300" dirty="0" err="1">
                <a:latin typeface="NewBaskerville-Roman" charset="-128"/>
              </a:rPr>
              <a:t>glb</a:t>
            </a:r>
            <a:r>
              <a:rPr lang="en-US" sz="2300" dirty="0">
                <a:latin typeface="MTSYN" charset="-127"/>
              </a:rPr>
              <a:t>{</a:t>
            </a:r>
            <a:r>
              <a:rPr lang="en-US" sz="2300" i="1" dirty="0">
                <a:latin typeface="NewBaskerville-Italic" charset="-128"/>
              </a:rPr>
              <a:t>a</a:t>
            </a:r>
            <a:r>
              <a:rPr lang="en-US" sz="2300" dirty="0">
                <a:latin typeface="NewBaskerville-Roman" charset="-128"/>
              </a:rPr>
              <a:t>, </a:t>
            </a:r>
            <a:r>
              <a:rPr lang="en-US" sz="2300" i="1" dirty="0">
                <a:latin typeface="NewBaskerville-Italic" charset="-128"/>
              </a:rPr>
              <a:t>b</a:t>
            </a:r>
            <a:r>
              <a:rPr lang="en-US" sz="2300" dirty="0">
                <a:latin typeface="MTSYN" charset="-127"/>
              </a:rPr>
              <a:t>}</a:t>
            </a:r>
            <a:r>
              <a:rPr lang="en-US" sz="2300" dirty="0">
                <a:latin typeface="NewBaskerville-Roman" charset="-128"/>
              </a:rPr>
              <a:t>.</a:t>
            </a:r>
          </a:p>
        </p:txBody>
      </p:sp>
      <p:pic>
        <p:nvPicPr>
          <p:cNvPr id="557062" name="Picture 6" descr="Copy of fig03-26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371600"/>
            <a:ext cx="29718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1C1A24-4918-470C-89C3-807E037B237D}" type="slidenum">
              <a:rPr lang="en-US"/>
              <a:pPr/>
              <a:t>38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762000"/>
          </a:xfrm>
        </p:spPr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352800" y="1371600"/>
            <a:ext cx="5410200" cy="4953000"/>
          </a:xfrm>
        </p:spPr>
        <p:txBody>
          <a:bodyPr>
            <a:normAutofit lnSpcReduction="10000"/>
          </a:bodyPr>
          <a:lstStyle/>
          <a:p>
            <a:r>
              <a:rPr lang="en-US"/>
              <a:t>Complement</a:t>
            </a:r>
          </a:p>
          <a:p>
            <a:pPr lvl="1"/>
            <a:r>
              <a:rPr lang="en-US">
                <a:latin typeface="NewBaskerville-Roman" charset="-128"/>
              </a:rPr>
              <a:t>Because all the positive divisors of </a:t>
            </a:r>
            <a:r>
              <a:rPr lang="en-US" i="1">
                <a:latin typeface="NewBaskerville-Italic" charset="-128"/>
              </a:rPr>
              <a:t>a</a:t>
            </a:r>
            <a:r>
              <a:rPr lang="en-US">
                <a:latin typeface="NewBaskerville-Roman" charset="-128"/>
              </a:rPr>
              <a:t>, </a:t>
            </a:r>
            <a:r>
              <a:rPr lang="en-US" i="1">
                <a:latin typeface="NewBaskerville-Italic" charset="-128"/>
              </a:rPr>
              <a:t>b </a:t>
            </a:r>
            <a:r>
              <a:rPr lang="en-US">
                <a:latin typeface="NewBaskerville-Roman" charset="-128"/>
              </a:rPr>
              <a:t>are also divisors of 30, </a:t>
            </a:r>
            <a:r>
              <a:rPr lang="en-US" i="1">
                <a:latin typeface="NewBaskerville-Italic" charset="-128"/>
              </a:rPr>
              <a:t>d </a:t>
            </a:r>
            <a:r>
              <a:rPr lang="en-US">
                <a:latin typeface="MTSYN" charset="-127"/>
              </a:rPr>
              <a:t>∈ </a:t>
            </a:r>
            <a:r>
              <a:rPr lang="en-US" i="1">
                <a:latin typeface="NewBaskerville-Italic" charset="-128"/>
              </a:rPr>
              <a:t>D</a:t>
            </a:r>
            <a:r>
              <a:rPr lang="en-US" baseline="-25000">
                <a:latin typeface="NewBaskerville-Roman" charset="-128"/>
              </a:rPr>
              <a:t>30</a:t>
            </a:r>
            <a:r>
              <a:rPr lang="en-US">
                <a:latin typeface="NewBaskerville-Roman" charset="-128"/>
              </a:rPr>
              <a:t>, so </a:t>
            </a:r>
            <a:r>
              <a:rPr lang="en-US" i="1">
                <a:latin typeface="NewBaskerville-Italic" charset="-128"/>
              </a:rPr>
              <a:t>d </a:t>
            </a:r>
            <a:r>
              <a:rPr lang="en-US">
                <a:latin typeface="MTSYN" charset="-127"/>
              </a:rPr>
              <a:t>= </a:t>
            </a:r>
            <a:r>
              <a:rPr lang="en-US" i="1">
                <a:latin typeface="NewBaskerville-Italic" charset="-128"/>
              </a:rPr>
              <a:t>a </a:t>
            </a:r>
            <a:r>
              <a:rPr lang="en-US">
                <a:latin typeface="MTSYN" charset="-127"/>
              </a:rPr>
              <a:t>∧ </a:t>
            </a:r>
            <a:r>
              <a:rPr lang="en-US" i="1">
                <a:latin typeface="NewBaskerville-Italic" charset="-128"/>
              </a:rPr>
              <a:t>b</a:t>
            </a:r>
            <a:endParaRPr lang="en-US">
              <a:latin typeface="NewBaskerville-Roman" charset="-128"/>
            </a:endParaRPr>
          </a:p>
          <a:p>
            <a:pPr lvl="1"/>
            <a:r>
              <a:rPr lang="en-US">
                <a:latin typeface="NewBaskerville-Roman" charset="-128"/>
              </a:rPr>
              <a:t>It can be shown that </a:t>
            </a:r>
            <a:r>
              <a:rPr lang="en-US" i="1">
                <a:latin typeface="NewBaskerville-Italic" charset="-128"/>
              </a:rPr>
              <a:t>m </a:t>
            </a:r>
            <a:r>
              <a:rPr lang="en-US">
                <a:latin typeface="MTSYN" charset="-127"/>
              </a:rPr>
              <a:t>∈ </a:t>
            </a:r>
            <a:r>
              <a:rPr lang="en-US" i="1">
                <a:latin typeface="NewBaskerville-Italic" charset="-128"/>
              </a:rPr>
              <a:t>D</a:t>
            </a:r>
            <a:r>
              <a:rPr lang="en-US" baseline="-25000">
                <a:latin typeface="NewBaskerville-Roman" charset="-128"/>
              </a:rPr>
              <a:t>30</a:t>
            </a:r>
            <a:r>
              <a:rPr lang="en-US">
                <a:latin typeface="NewBaskerville-Roman" charset="-128"/>
              </a:rPr>
              <a:t> and </a:t>
            </a:r>
            <a:r>
              <a:rPr lang="en-US" i="1">
                <a:latin typeface="NewBaskerville-Italic" charset="-128"/>
              </a:rPr>
              <a:t>m </a:t>
            </a:r>
            <a:r>
              <a:rPr lang="en-US">
                <a:latin typeface="MTSYN" charset="-127"/>
              </a:rPr>
              <a:t>= </a:t>
            </a:r>
            <a:r>
              <a:rPr lang="en-US" i="1">
                <a:latin typeface="NewBaskerville-Italic" charset="-128"/>
              </a:rPr>
              <a:t>a </a:t>
            </a:r>
            <a:r>
              <a:rPr lang="en-US">
                <a:latin typeface="MTSYN" charset="-127"/>
              </a:rPr>
              <a:t>∨ </a:t>
            </a:r>
            <a:r>
              <a:rPr lang="en-US" i="1">
                <a:latin typeface="NewBaskerville-Italic" charset="-128"/>
              </a:rPr>
              <a:t>b</a:t>
            </a:r>
            <a:endParaRPr lang="en-US">
              <a:latin typeface="NewBaskerville-Italic" charset="-128"/>
            </a:endParaRPr>
          </a:p>
          <a:p>
            <a:pPr lvl="1"/>
            <a:r>
              <a:rPr lang="en-US">
                <a:latin typeface="NewBaskerville-Roman" charset="-128"/>
              </a:rPr>
              <a:t>Hence, </a:t>
            </a:r>
            <a:r>
              <a:rPr lang="en-US" i="1">
                <a:latin typeface="MTMI" charset="-95"/>
              </a:rPr>
              <a:t>(</a:t>
            </a:r>
            <a:r>
              <a:rPr lang="en-US" i="1">
                <a:latin typeface="NewBaskerville-Italic" charset="-128"/>
              </a:rPr>
              <a:t>D</a:t>
            </a:r>
            <a:r>
              <a:rPr lang="en-US" baseline="-25000">
                <a:latin typeface="NewBaskerville-Roman" charset="-128"/>
              </a:rPr>
              <a:t>30</a:t>
            </a:r>
            <a:r>
              <a:rPr lang="en-US">
                <a:latin typeface="NewBaskerville-Roman" charset="-128"/>
              </a:rPr>
              <a:t>,</a:t>
            </a:r>
            <a:r>
              <a:rPr lang="en-US">
                <a:latin typeface="MTSYN" charset="-127"/>
              </a:rPr>
              <a:t>≤</a:t>
            </a:r>
            <a:r>
              <a:rPr lang="en-US" i="1">
                <a:latin typeface="MTMI" charset="-95"/>
              </a:rPr>
              <a:t>) </a:t>
            </a:r>
            <a:r>
              <a:rPr lang="en-US">
                <a:latin typeface="NewBaskerville-Roman" charset="-128"/>
              </a:rPr>
              <a:t>is a lattice with the least element integer 1 and the greatest element 30</a:t>
            </a:r>
          </a:p>
        </p:txBody>
      </p:sp>
      <p:pic>
        <p:nvPicPr>
          <p:cNvPr id="558086" name="Picture 6" descr="Copy (2) of fig03-26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295400"/>
            <a:ext cx="2747963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EFBC7-2F48-4846-8163-A9A97B9A0D6C}" type="slidenum">
              <a:rPr lang="en-US"/>
              <a:pPr/>
              <a:t>39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838200"/>
          </a:xfrm>
        </p:spPr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429000" y="1371600"/>
            <a:ext cx="5334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Complement</a:t>
            </a:r>
          </a:p>
          <a:p>
            <a:pPr lvl="1">
              <a:lnSpc>
                <a:spcPct val="90000"/>
              </a:lnSpc>
            </a:pPr>
            <a:r>
              <a:rPr lang="en-US" sz="2500">
                <a:latin typeface="NewBaskerville-Roman" charset="-128"/>
              </a:rPr>
              <a:t>For any element </a:t>
            </a:r>
            <a:r>
              <a:rPr lang="en-US" sz="2500" i="1">
                <a:latin typeface="NewBaskerville-Italic" charset="-128"/>
              </a:rPr>
              <a:t>a </a:t>
            </a:r>
            <a:r>
              <a:rPr lang="en-US" sz="2500">
                <a:latin typeface="MTSYN" charset="-127"/>
              </a:rPr>
              <a:t>∈ </a:t>
            </a:r>
            <a:r>
              <a:rPr lang="en-US" sz="2500" i="1">
                <a:latin typeface="NewBaskerville-Italic" charset="-128"/>
              </a:rPr>
              <a:t>D</a:t>
            </a:r>
            <a:r>
              <a:rPr lang="en-US" sz="2500" baseline="-25000">
                <a:latin typeface="NewBaskerville-Roman" charset="-128"/>
              </a:rPr>
              <a:t>30</a:t>
            </a:r>
            <a:r>
              <a:rPr lang="en-US" sz="2500">
                <a:latin typeface="NewBaskerville-Roman" charset="-128"/>
              </a:rPr>
              <a:t>,             (30/a) </a:t>
            </a:r>
            <a:r>
              <a:rPr lang="en-US" sz="2500">
                <a:latin typeface="MTSYN" charset="-127"/>
              </a:rPr>
              <a:t>∈ </a:t>
            </a:r>
            <a:r>
              <a:rPr lang="en-US" sz="2500" i="1">
                <a:latin typeface="NewBaskerville-Italic" charset="-128"/>
              </a:rPr>
              <a:t>D</a:t>
            </a:r>
            <a:r>
              <a:rPr lang="en-US" sz="2500" baseline="-25000">
                <a:latin typeface="NewBaskerville-Roman" charset="-128"/>
              </a:rPr>
              <a:t>30</a:t>
            </a:r>
            <a:endParaRPr lang="en-US" sz="2500">
              <a:latin typeface="NewBaskerville-Roman" charset="-128"/>
            </a:endParaRPr>
          </a:p>
          <a:p>
            <a:pPr lvl="1">
              <a:lnSpc>
                <a:spcPct val="90000"/>
              </a:lnSpc>
            </a:pPr>
            <a:r>
              <a:rPr lang="en-US" sz="2500">
                <a:latin typeface="NewBaskerville-Roman" charset="-128"/>
              </a:rPr>
              <a:t>Using the properties of gcd and lcm, it can be shown that </a:t>
            </a:r>
            <a:r>
              <a:rPr lang="en-US" sz="2500" i="1">
                <a:latin typeface="NewBaskerville-Italic" charset="-128"/>
              </a:rPr>
              <a:t>a </a:t>
            </a:r>
            <a:r>
              <a:rPr lang="en-US" sz="2500">
                <a:latin typeface="MTSYN" charset="-127"/>
              </a:rPr>
              <a:t>∧ (</a:t>
            </a:r>
            <a:r>
              <a:rPr lang="en-US" sz="2500">
                <a:latin typeface="NewBaskerville-Roman" charset="-128"/>
              </a:rPr>
              <a:t>30/</a:t>
            </a:r>
            <a:r>
              <a:rPr lang="en-US" sz="2500" i="1">
                <a:latin typeface="NewBaskerville-Italic" charset="-128"/>
              </a:rPr>
              <a:t>a</a:t>
            </a:r>
            <a:r>
              <a:rPr lang="en-US" sz="2500">
                <a:latin typeface="NewBaskerville-Italic" charset="-128"/>
              </a:rPr>
              <a:t>)</a:t>
            </a:r>
            <a:r>
              <a:rPr lang="en-US" sz="2500" i="1">
                <a:latin typeface="NewBaskerville-Italic" charset="-128"/>
              </a:rPr>
              <a:t> </a:t>
            </a:r>
            <a:r>
              <a:rPr lang="en-US" sz="2500">
                <a:latin typeface="MTSYN" charset="-127"/>
              </a:rPr>
              <a:t>= </a:t>
            </a:r>
            <a:r>
              <a:rPr lang="en-US" sz="2500">
                <a:latin typeface="NewBaskerville-Roman" charset="-128"/>
              </a:rPr>
              <a:t>1 and </a:t>
            </a:r>
            <a:r>
              <a:rPr lang="en-US" sz="2500" i="1">
                <a:latin typeface="NewBaskerville-Italic" charset="-128"/>
              </a:rPr>
              <a:t>a </a:t>
            </a:r>
            <a:r>
              <a:rPr lang="en-US" sz="2500">
                <a:latin typeface="MTSYN" charset="-127"/>
              </a:rPr>
              <a:t>∨ (</a:t>
            </a:r>
            <a:r>
              <a:rPr lang="en-US" sz="2500">
                <a:latin typeface="NewBaskerville-Roman" charset="-128"/>
              </a:rPr>
              <a:t>30/</a:t>
            </a:r>
            <a:r>
              <a:rPr lang="en-US" sz="2500" i="1">
                <a:latin typeface="NewBaskerville-Italic" charset="-128"/>
              </a:rPr>
              <a:t>a</a:t>
            </a:r>
            <a:r>
              <a:rPr lang="en-US" sz="2500">
                <a:latin typeface="NewBaskerville-Italic" charset="-128"/>
              </a:rPr>
              <a:t>)</a:t>
            </a:r>
            <a:r>
              <a:rPr lang="en-US" sz="2500" i="1">
                <a:latin typeface="NewBaskerville-Italic" charset="-128"/>
              </a:rPr>
              <a:t> </a:t>
            </a:r>
            <a:r>
              <a:rPr lang="en-US" sz="2500">
                <a:latin typeface="MTSYN" charset="-127"/>
              </a:rPr>
              <a:t>= </a:t>
            </a:r>
            <a:r>
              <a:rPr lang="en-US" sz="2500">
                <a:latin typeface="NewBaskerville-Roman" charset="-128"/>
              </a:rPr>
              <a:t>30</a:t>
            </a:r>
          </a:p>
          <a:p>
            <a:pPr lvl="1">
              <a:lnSpc>
                <a:spcPct val="90000"/>
              </a:lnSpc>
            </a:pPr>
            <a:r>
              <a:rPr lang="en-US" sz="2500">
                <a:latin typeface="NewBaskerville-Roman" charset="-128"/>
              </a:rPr>
              <a:t>10 </a:t>
            </a:r>
            <a:r>
              <a:rPr lang="en-US" sz="2500">
                <a:latin typeface="MTSYN" charset="-127"/>
              </a:rPr>
              <a:t>∧ (</a:t>
            </a:r>
            <a:r>
              <a:rPr lang="en-US" sz="2500">
                <a:latin typeface="NewBaskerville-Roman" charset="-128"/>
              </a:rPr>
              <a:t>30/10) </a:t>
            </a:r>
            <a:r>
              <a:rPr lang="en-US" sz="2500">
                <a:latin typeface="MTSYN" charset="-127"/>
              </a:rPr>
              <a:t>= </a:t>
            </a:r>
            <a:r>
              <a:rPr lang="en-US" sz="2500">
                <a:latin typeface="NewBaskerville-Roman" charset="-128"/>
              </a:rPr>
              <a:t>gcd</a:t>
            </a:r>
            <a:r>
              <a:rPr lang="en-US" sz="2500">
                <a:latin typeface="MTSYN" charset="-127"/>
              </a:rPr>
              <a:t>{</a:t>
            </a:r>
            <a:r>
              <a:rPr lang="en-US" sz="2500">
                <a:latin typeface="NewBaskerville-Roman" charset="-128"/>
              </a:rPr>
              <a:t>10, 3</a:t>
            </a:r>
            <a:r>
              <a:rPr lang="en-US" sz="2500">
                <a:latin typeface="MTSYN" charset="-127"/>
              </a:rPr>
              <a:t>} = </a:t>
            </a:r>
            <a:r>
              <a:rPr lang="en-US" sz="2500">
                <a:latin typeface="NewBaskerville-Roman" charset="-128"/>
              </a:rPr>
              <a:t>1 and 10 </a:t>
            </a:r>
            <a:r>
              <a:rPr lang="en-US" sz="2500">
                <a:latin typeface="MTSYN" charset="-127"/>
              </a:rPr>
              <a:t>∨ (</a:t>
            </a:r>
            <a:r>
              <a:rPr lang="en-US" sz="2500">
                <a:latin typeface="NewBaskerville-Roman" charset="-128"/>
              </a:rPr>
              <a:t>30/10) </a:t>
            </a:r>
            <a:r>
              <a:rPr lang="en-US" sz="2500">
                <a:latin typeface="MTSYN" charset="-127"/>
              </a:rPr>
              <a:t>= </a:t>
            </a:r>
            <a:r>
              <a:rPr lang="en-US" sz="2500">
                <a:latin typeface="NewBaskerville-Roman" charset="-128"/>
              </a:rPr>
              <a:t>lcm</a:t>
            </a:r>
            <a:r>
              <a:rPr lang="en-US" sz="2500">
                <a:latin typeface="MTSYN" charset="-127"/>
              </a:rPr>
              <a:t>{</a:t>
            </a:r>
            <a:r>
              <a:rPr lang="en-US" sz="2500">
                <a:latin typeface="NewBaskerville-Roman" charset="-128"/>
              </a:rPr>
              <a:t>10, 3</a:t>
            </a:r>
            <a:r>
              <a:rPr lang="en-US" sz="2500">
                <a:latin typeface="MTSYN" charset="-127"/>
              </a:rPr>
              <a:t>} = </a:t>
            </a:r>
            <a:r>
              <a:rPr lang="en-US" sz="2500">
                <a:latin typeface="NewBaskerville-Roman" charset="-128"/>
              </a:rPr>
              <a:t>30</a:t>
            </a:r>
            <a:endParaRPr lang="en-US" sz="2500" i="1">
              <a:latin typeface="MTMI" charset="-95"/>
            </a:endParaRPr>
          </a:p>
          <a:p>
            <a:pPr lvl="1">
              <a:lnSpc>
                <a:spcPct val="90000"/>
              </a:lnSpc>
            </a:pPr>
            <a:r>
              <a:rPr lang="en-US" sz="2500">
                <a:latin typeface="NewBaskerville-Roman" charset="-128"/>
              </a:rPr>
              <a:t>Hence, 3 is a complement of 10 in this lattice</a:t>
            </a:r>
            <a:endParaRPr lang="en-US" sz="2500"/>
          </a:p>
        </p:txBody>
      </p:sp>
      <p:pic>
        <p:nvPicPr>
          <p:cNvPr id="559110" name="Picture 6" descr="Copy (3) of fig03-26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295400"/>
            <a:ext cx="2747963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4E0134-5412-4731-B1B1-98BD7E0D23F9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/>
              <a:t>Relations</a:t>
            </a:r>
          </a:p>
        </p:txBody>
      </p:sp>
      <p:pic>
        <p:nvPicPr>
          <p:cNvPr id="607238" name="Picture 6" descr="Copy of fig03-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1524000"/>
            <a:ext cx="4270375" cy="4495800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396744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2192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any two integers </a:t>
            </a:r>
            <a:r>
              <a:rPr lang="en-US" sz="4000" i="1" dirty="0" smtClean="0"/>
              <a:t>a</a:t>
            </a:r>
            <a:r>
              <a:rPr lang="en-US" sz="4000" dirty="0" smtClean="0"/>
              <a:t> and </a:t>
            </a:r>
            <a:r>
              <a:rPr lang="en-US" sz="4000" i="1" dirty="0" smtClean="0"/>
              <a:t>b</a:t>
            </a:r>
            <a:r>
              <a:rPr lang="en-US" sz="4000" dirty="0" smtClean="0"/>
              <a:t>, their lcm and </a:t>
            </a:r>
            <a:r>
              <a:rPr lang="en-US" sz="4000" dirty="0" err="1" smtClean="0"/>
              <a:t>gcd</a:t>
            </a:r>
            <a:r>
              <a:rPr lang="en-US" sz="4000" dirty="0" smtClean="0"/>
              <a:t> are their </a:t>
            </a:r>
            <a:r>
              <a:rPr lang="en-US" sz="4000" dirty="0" err="1" smtClean="0"/>
              <a:t>lub</a:t>
            </a:r>
            <a:r>
              <a:rPr lang="en-US" sz="4000" dirty="0" smtClean="0"/>
              <a:t> and </a:t>
            </a:r>
            <a:r>
              <a:rPr lang="en-US" sz="4000" dirty="0" err="1" smtClean="0"/>
              <a:t>glb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00400"/>
            <a:ext cx="883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3434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 and 3 have no upper bounds here, therefore the first one is not a lattice.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486400"/>
            <a:ext cx="4797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Second one is a lattice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68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95600"/>
            <a:ext cx="8686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572000"/>
            <a:ext cx="853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585322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8839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915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83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8763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228600"/>
            <a:ext cx="82985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0"/>
            <a:ext cx="779488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981200"/>
            <a:ext cx="839620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743200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876800"/>
            <a:ext cx="2133600" cy="89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5786438"/>
            <a:ext cx="54864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861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891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895600"/>
            <a:ext cx="477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4196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E69003-2B92-4C92-A095-65336B03951F}" type="slidenum">
              <a:rPr lang="en-US"/>
              <a:pPr/>
              <a:t>5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Relations</a:t>
            </a:r>
          </a:p>
        </p:txBody>
      </p:sp>
      <p:pic>
        <p:nvPicPr>
          <p:cNvPr id="495622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0" y="990600"/>
            <a:ext cx="2162175" cy="333375"/>
          </a:xfrm>
          <a:noFill/>
          <a:ln/>
        </p:spPr>
      </p:pic>
      <p:pic>
        <p:nvPicPr>
          <p:cNvPr id="495624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828800"/>
            <a:ext cx="9144000" cy="3429000"/>
          </a:xfrm>
          <a:noFill/>
          <a:ln/>
        </p:spPr>
      </p:pic>
      <p:pic>
        <p:nvPicPr>
          <p:cNvPr id="495629" name="Picture 1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0" y="1752600"/>
            <a:ext cx="9144000" cy="435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56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38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200"/>
            <a:ext cx="8686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39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70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480976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8915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242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8153400" cy="426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267200"/>
            <a:ext cx="8382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11EAF4-4816-4614-8CC4-57CAE2A023CD}" type="slidenum">
              <a:rPr lang="en-US"/>
              <a:pPr/>
              <a:t>54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pic>
        <p:nvPicPr>
          <p:cNvPr id="56013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152400" y="1447800"/>
            <a:ext cx="8839200" cy="1328738"/>
          </a:xfrm>
          <a:noFill/>
          <a:ln/>
        </p:spPr>
      </p:pic>
      <p:pic>
        <p:nvPicPr>
          <p:cNvPr id="560134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2971800"/>
            <a:ext cx="2438400" cy="441325"/>
          </a:xfrm>
          <a:noFill/>
          <a:ln/>
        </p:spPr>
      </p:pic>
      <p:pic>
        <p:nvPicPr>
          <p:cNvPr id="56013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733800"/>
            <a:ext cx="8686800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60137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52400" y="4724400"/>
            <a:ext cx="8763000" cy="9636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Lattice and Boolean Algebra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85B94805-1AE8-4CAA-83B2-EE41C367FDB0}" type="slidenum">
              <a:rPr lang="en-US"/>
              <a:pPr/>
              <a:t>55</a:t>
            </a:fld>
            <a:endParaRPr lang="en-US" sz="14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Algebra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 dirty="0"/>
              <a:t>Let B be a set with at least two elements 0 and 1. Let two binary operations </a:t>
            </a:r>
            <a:r>
              <a:rPr lang="en-US" sz="2400" dirty="0">
                <a:sym typeface="Symbol" pitchFamily="18" charset="2"/>
              </a:rPr>
              <a:t> and </a:t>
            </a:r>
            <a:r>
              <a:rPr lang="en-US" sz="2400" dirty="0" smtClean="0">
                <a:sym typeface="Symbol" pitchFamily="18" charset="2"/>
              </a:rPr>
              <a:t>, </a:t>
            </a:r>
            <a:r>
              <a:rPr lang="en-US" sz="2400" dirty="0">
                <a:sym typeface="Symbol" pitchFamily="18" charset="2"/>
              </a:rPr>
              <a:t>and a unary operation   are defined on B. The algebraic system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B, , </a:t>
            </a:r>
            <a:r>
              <a:rPr lang="en-US" sz="2400" dirty="0" smtClean="0">
                <a:sym typeface="Symbol" pitchFamily="18" charset="2"/>
              </a:rPr>
              <a:t>,</a:t>
            </a:r>
            <a:r>
              <a:rPr lang="en-US" sz="2400" dirty="0">
                <a:sym typeface="Symbol" pitchFamily="18" charset="2"/>
              </a:rPr>
              <a:t>   , 0,1 is a </a:t>
            </a:r>
            <a:r>
              <a:rPr lang="en-US" sz="2400" b="1" dirty="0">
                <a:sym typeface="Symbol" pitchFamily="18" charset="2"/>
              </a:rPr>
              <a:t>Boolean algebra</a:t>
            </a:r>
            <a:r>
              <a:rPr lang="en-US" sz="2400" dirty="0">
                <a:sym typeface="Symbol" pitchFamily="18" charset="2"/>
              </a:rPr>
              <a:t>, if the following postulates are satisfied: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sz="2000" dirty="0">
                <a:sym typeface="Symbol" pitchFamily="18" charset="2"/>
              </a:rPr>
              <a:t>Idempotent laws: a  a = a, a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dirty="0">
                <a:sym typeface="Symbol" pitchFamily="18" charset="2"/>
              </a:rPr>
              <a:t>a = a;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sz="2000" dirty="0">
                <a:sym typeface="Symbol" pitchFamily="18" charset="2"/>
              </a:rPr>
              <a:t>Commutative laws: a  b = b  a, a </a:t>
            </a:r>
            <a:r>
              <a:rPr lang="en-US" sz="2000" dirty="0" smtClean="0">
                <a:sym typeface="Symbol" pitchFamily="18" charset="2"/>
              </a:rPr>
              <a:t> b </a:t>
            </a:r>
            <a:r>
              <a:rPr lang="en-US" sz="2000" dirty="0">
                <a:sym typeface="Symbol" pitchFamily="18" charset="2"/>
              </a:rPr>
              <a:t>= b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dirty="0">
                <a:sym typeface="Symbol" pitchFamily="18" charset="2"/>
              </a:rPr>
              <a:t>a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sz="2000" dirty="0">
                <a:sym typeface="Symbol" pitchFamily="18" charset="2"/>
              </a:rPr>
              <a:t>Associative laws: a  (b  c) = (a  b)  c, 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a </a:t>
            </a:r>
            <a:r>
              <a:rPr lang="en-US" sz="2000" dirty="0" smtClean="0">
                <a:sym typeface="Symbol" pitchFamily="18" charset="2"/>
              </a:rPr>
              <a:t>(</a:t>
            </a:r>
            <a:r>
              <a:rPr lang="en-US" sz="2000" dirty="0">
                <a:sym typeface="Symbol" pitchFamily="18" charset="2"/>
              </a:rPr>
              <a:t>b </a:t>
            </a:r>
            <a:r>
              <a:rPr lang="en-US" sz="2000" dirty="0" smtClean="0">
                <a:sym typeface="Symbol" pitchFamily="18" charset="2"/>
              </a:rPr>
              <a:t> c</a:t>
            </a:r>
            <a:r>
              <a:rPr lang="en-US" sz="2000" dirty="0">
                <a:sym typeface="Symbol" pitchFamily="18" charset="2"/>
              </a:rPr>
              <a:t>) = (a </a:t>
            </a:r>
            <a:r>
              <a:rPr lang="en-US" sz="2000" dirty="0" smtClean="0">
                <a:sym typeface="Symbol" pitchFamily="18" charset="2"/>
              </a:rPr>
              <a:t> b</a:t>
            </a:r>
            <a:r>
              <a:rPr lang="en-US" sz="2000" dirty="0">
                <a:sym typeface="Symbol" pitchFamily="18" charset="2"/>
              </a:rPr>
              <a:t>) </a:t>
            </a:r>
            <a:r>
              <a:rPr lang="en-US" sz="2000" dirty="0" smtClean="0">
                <a:sym typeface="Symbol" pitchFamily="18" charset="2"/>
              </a:rPr>
              <a:t> c </a:t>
            </a:r>
            <a:endParaRPr lang="en-US" sz="2000" dirty="0">
              <a:sym typeface="Symbol" pitchFamily="18" charset="2"/>
            </a:endParaRP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sz="2000" dirty="0">
                <a:sym typeface="Symbol" pitchFamily="18" charset="2"/>
              </a:rPr>
              <a:t>Absorption laws: a  (a </a:t>
            </a:r>
            <a:r>
              <a:rPr lang="en-US" sz="2000" dirty="0" smtClean="0">
                <a:sym typeface="Symbol" pitchFamily="18" charset="2"/>
              </a:rPr>
              <a:t> b</a:t>
            </a:r>
            <a:r>
              <a:rPr lang="en-US" sz="2000" dirty="0">
                <a:sym typeface="Symbol" pitchFamily="18" charset="2"/>
              </a:rPr>
              <a:t>) = a, a </a:t>
            </a:r>
            <a:r>
              <a:rPr lang="en-US" sz="2000" dirty="0" smtClean="0">
                <a:sym typeface="Symbol" pitchFamily="18" charset="2"/>
              </a:rPr>
              <a:t>(</a:t>
            </a:r>
            <a:r>
              <a:rPr lang="en-US" sz="2000" dirty="0">
                <a:sym typeface="Symbol" pitchFamily="18" charset="2"/>
              </a:rPr>
              <a:t>a  b) = a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sz="2000" dirty="0">
                <a:sym typeface="Symbol" pitchFamily="18" charset="2"/>
              </a:rPr>
              <a:t>Distributive laws: a  (b </a:t>
            </a:r>
            <a:r>
              <a:rPr lang="en-US" sz="2000" dirty="0" smtClean="0">
                <a:sym typeface="Symbol" pitchFamily="18" charset="2"/>
              </a:rPr>
              <a:t> c</a:t>
            </a:r>
            <a:r>
              <a:rPr lang="en-US" sz="2000" dirty="0">
                <a:sym typeface="Symbol" pitchFamily="18" charset="2"/>
              </a:rPr>
              <a:t>) = (a  b) </a:t>
            </a:r>
            <a:r>
              <a:rPr lang="en-US" sz="2000" dirty="0" smtClean="0">
                <a:sym typeface="Symbol" pitchFamily="18" charset="2"/>
              </a:rPr>
              <a:t>(</a:t>
            </a:r>
            <a:r>
              <a:rPr lang="en-US" sz="2000" dirty="0">
                <a:sym typeface="Symbol" pitchFamily="18" charset="2"/>
              </a:rPr>
              <a:t>a  c),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 a </a:t>
            </a:r>
            <a:r>
              <a:rPr lang="en-US" sz="2000" dirty="0" smtClean="0">
                <a:sym typeface="Symbol" pitchFamily="18" charset="2"/>
              </a:rPr>
              <a:t> (</a:t>
            </a:r>
            <a:r>
              <a:rPr lang="en-US" sz="2000" dirty="0">
                <a:sym typeface="Symbol" pitchFamily="18" charset="2"/>
              </a:rPr>
              <a:t>b  c) = (a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dirty="0">
                <a:sym typeface="Symbol" pitchFamily="18" charset="2"/>
              </a:rPr>
              <a:t>b)  (a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dirty="0">
                <a:sym typeface="Symbol" pitchFamily="18" charset="2"/>
              </a:rPr>
              <a:t>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Lattice and Boolean Algebra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A6716EBE-67BF-4600-973B-AD1C555691C0}" type="slidenum">
              <a:rPr lang="en-US"/>
              <a:pPr/>
              <a:t>56</a:t>
            </a:fld>
            <a:endParaRPr lang="en-US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Algebra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pPr marL="914400" lvl="1" indent="-457200">
              <a:buNone/>
            </a:pPr>
            <a:r>
              <a:rPr lang="en-US" dirty="0" smtClean="0"/>
              <a:t>      Involution</a:t>
            </a:r>
            <a:r>
              <a:rPr lang="en-US" dirty="0"/>
              <a:t>:</a:t>
            </a:r>
          </a:p>
          <a:p>
            <a:pPr marL="914400" lvl="1" indent="-457200">
              <a:buNone/>
            </a:pPr>
            <a:r>
              <a:rPr lang="en-US" dirty="0" smtClean="0"/>
              <a:t>      Complements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a  </a:t>
            </a:r>
            <a:r>
              <a:rPr lang="en-US" dirty="0" smtClean="0">
                <a:sym typeface="Symbol" pitchFamily="18" charset="2"/>
              </a:rPr>
              <a:t>   = </a:t>
            </a:r>
            <a:r>
              <a:rPr lang="en-US" dirty="0">
                <a:sym typeface="Symbol" pitchFamily="18" charset="2"/>
              </a:rPr>
              <a:t>1, a </a:t>
            </a:r>
            <a:r>
              <a:rPr lang="en-US" dirty="0" smtClean="0">
                <a:sym typeface="Symbol" pitchFamily="18" charset="2"/>
              </a:rPr>
              <a:t>      = </a:t>
            </a:r>
            <a:r>
              <a:rPr lang="en-US" dirty="0">
                <a:sym typeface="Symbol" pitchFamily="18" charset="2"/>
              </a:rPr>
              <a:t>0;</a:t>
            </a:r>
          </a:p>
          <a:p>
            <a:pPr marL="914400" lvl="1" indent="-457200">
              <a:buNone/>
            </a:pPr>
            <a:r>
              <a:rPr lang="en-US" dirty="0" smtClean="0"/>
              <a:t>      </a:t>
            </a:r>
            <a:r>
              <a:rPr lang="en-US" dirty="0"/>
              <a:t>Identities: </a:t>
            </a:r>
            <a:r>
              <a:rPr lang="en-US" dirty="0">
                <a:sym typeface="Symbol" pitchFamily="18" charset="2"/>
              </a:rPr>
              <a:t>a  0 = a, a </a:t>
            </a:r>
            <a:r>
              <a:rPr lang="en-US" dirty="0" smtClean="0">
                <a:sym typeface="Symbol" pitchFamily="18" charset="2"/>
              </a:rPr>
              <a:t> 1 </a:t>
            </a:r>
            <a:r>
              <a:rPr lang="en-US" dirty="0">
                <a:sym typeface="Symbol" pitchFamily="18" charset="2"/>
              </a:rPr>
              <a:t>= a;</a:t>
            </a:r>
          </a:p>
          <a:p>
            <a:pPr marL="914400" lvl="1" indent="-457200">
              <a:buNone/>
            </a:pPr>
            <a:r>
              <a:rPr lang="en-US" dirty="0" smtClean="0">
                <a:sym typeface="Symbol" pitchFamily="18" charset="2"/>
              </a:rPr>
              <a:t>                          a </a:t>
            </a:r>
            <a:r>
              <a:rPr lang="en-US" dirty="0">
                <a:sym typeface="Symbol" pitchFamily="18" charset="2"/>
              </a:rPr>
              <a:t> 1 = 1, a </a:t>
            </a:r>
            <a:r>
              <a:rPr lang="en-US" dirty="0" smtClean="0">
                <a:sym typeface="Symbol" pitchFamily="18" charset="2"/>
              </a:rPr>
              <a:t> 0 </a:t>
            </a:r>
            <a:r>
              <a:rPr lang="en-US" dirty="0">
                <a:sym typeface="Symbol" pitchFamily="18" charset="2"/>
              </a:rPr>
              <a:t>= 0;</a:t>
            </a:r>
          </a:p>
          <a:p>
            <a:pPr marL="914400" lvl="1" indent="-457200">
              <a:buNone/>
            </a:pPr>
            <a:r>
              <a:rPr lang="en-US" dirty="0" smtClean="0">
                <a:sym typeface="Symbol" pitchFamily="18" charset="2"/>
              </a:rPr>
              <a:t>      De </a:t>
            </a:r>
            <a:r>
              <a:rPr lang="en-US" dirty="0">
                <a:sym typeface="Symbol" pitchFamily="18" charset="2"/>
              </a:rPr>
              <a:t>Morgan’s laws:</a:t>
            </a:r>
          </a:p>
          <a:p>
            <a:pPr marL="914400" lvl="1" indent="-457200">
              <a:buFont typeface="Arial" pitchFamily="34" charset="0"/>
              <a:buAutoNum type="arabicPeriod" startAt="6"/>
            </a:pPr>
            <a:endParaRPr lang="en-US" dirty="0">
              <a:sym typeface="Symbol" pitchFamily="18" charset="2"/>
            </a:endParaRPr>
          </a:p>
          <a:p>
            <a:pPr marL="914400" lvl="1" indent="-457200">
              <a:buFont typeface="Arial" pitchFamily="34" charset="0"/>
              <a:buAutoNum type="arabicPeriod" startAt="6"/>
            </a:pPr>
            <a:endParaRPr lang="en-US" dirty="0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124200" y="1295400"/>
          <a:ext cx="990600" cy="577850"/>
        </p:xfrm>
        <a:graphic>
          <a:graphicData uri="http://schemas.openxmlformats.org/presentationml/2006/ole">
            <p:oleObj spid="_x0000_s66562" name="Equation" r:id="rId4" imgW="304800" imgH="177800" progId="Equation.3">
              <p:embed/>
            </p:oleObj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4114800" y="3657600"/>
          <a:ext cx="2238375" cy="1308100"/>
        </p:xfrm>
        <a:graphic>
          <a:graphicData uri="http://schemas.openxmlformats.org/presentationml/2006/ole">
            <p:oleObj spid="_x0000_s66563" name="Equation" r:id="rId5" imgW="799920" imgH="45720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962400" y="1981200"/>
          <a:ext cx="292100" cy="565150"/>
        </p:xfrm>
        <a:graphic>
          <a:graphicData uri="http://schemas.openxmlformats.org/presentationml/2006/ole">
            <p:oleObj spid="_x0000_s66564" name="Equation" r:id="rId6" imgW="126720" imgH="21564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5486400" y="1981200"/>
          <a:ext cx="292100" cy="565150"/>
        </p:xfrm>
        <a:graphic>
          <a:graphicData uri="http://schemas.openxmlformats.org/presentationml/2006/ole">
            <p:oleObj spid="_x0000_s66565" name="Equation" r:id="rId7" imgW="1267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0"/>
            <a:ext cx="856149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146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191000"/>
            <a:ext cx="8305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304800"/>
            <a:ext cx="884254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19400"/>
            <a:ext cx="8915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53507-E2F5-4D49-947D-BC585A46CF59}" type="slidenum">
              <a:rPr lang="en-US"/>
              <a:pPr/>
              <a:t>6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Relations</a:t>
            </a:r>
          </a:p>
        </p:txBody>
      </p:sp>
      <p:pic>
        <p:nvPicPr>
          <p:cNvPr id="628749" name="Picture 1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2743200"/>
            <a:ext cx="9144000" cy="1511300"/>
          </a:xfrm>
          <a:noFill/>
          <a:ln/>
        </p:spPr>
      </p:pic>
      <p:pic>
        <p:nvPicPr>
          <p:cNvPr id="6287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62875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67000"/>
            <a:ext cx="9144000" cy="304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287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56D7AC-0FBC-4567-AE2E-83C07A3DDEB6}" type="slidenum">
              <a:rPr lang="en-US"/>
              <a:pPr/>
              <a:t>7</a:t>
            </a:fld>
            <a:endParaRPr 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pic>
        <p:nvPicPr>
          <p:cNvPr id="505863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371600"/>
            <a:ext cx="9144000" cy="3581400"/>
          </a:xfrm>
          <a:noFill/>
          <a:ln/>
        </p:spPr>
      </p:pic>
      <p:pic>
        <p:nvPicPr>
          <p:cNvPr id="505865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295400"/>
            <a:ext cx="9144000" cy="45561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7DDA05-59D1-4AF7-ACCA-666C7B8D694F}" type="slidenum">
              <a:rPr lang="en-US"/>
              <a:pPr/>
              <a:t>8</a:t>
            </a:fld>
            <a:endParaRPr lang="en-US"/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/>
              <a:t>Relations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4076700" cy="30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NewBaskerville-BoldItalic" charset="0"/>
              </a:rPr>
              <a:t>Example 3.1.32 continued</a:t>
            </a:r>
            <a:endParaRPr lang="en-US" sz="2000">
              <a:latin typeface="NewBaskerville-Roman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latin typeface="NewBaskerville-Roman" charset="-128"/>
            </a:endParaRPr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64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524000"/>
            <a:ext cx="9144000" cy="4876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49D3D-6545-4B38-8590-AAE72B8DDA37}" type="slidenum">
              <a:rPr lang="en-US"/>
              <a:pPr/>
              <a:t>9</a:t>
            </a:fld>
            <a:endParaRPr lang="en-US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Partially Ordered Sets</a:t>
            </a:r>
          </a:p>
        </p:txBody>
      </p:sp>
      <p:pic>
        <p:nvPicPr>
          <p:cNvPr id="52429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600200"/>
            <a:ext cx="8839200" cy="3962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1736</Words>
  <Application>Microsoft Office PowerPoint</Application>
  <PresentationFormat>On-screen Show (4:3)</PresentationFormat>
  <Paragraphs>209</Paragraphs>
  <Slides>58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Equation</vt:lpstr>
      <vt:lpstr>Relations</vt:lpstr>
      <vt:lpstr>Relations</vt:lpstr>
      <vt:lpstr>Relations</vt:lpstr>
      <vt:lpstr>Relations</vt:lpstr>
      <vt:lpstr>Relations</vt:lpstr>
      <vt:lpstr>Relations</vt:lpstr>
      <vt:lpstr>Relations</vt:lpstr>
      <vt:lpstr>Relations</vt:lpstr>
      <vt:lpstr>Partially Ordered Sets</vt:lpstr>
      <vt:lpstr>Partially Ordered Sets</vt:lpstr>
      <vt:lpstr>Partially Ordered Sets</vt:lpstr>
      <vt:lpstr>Partially Ordered Sets</vt:lpstr>
      <vt:lpstr>Partially Ordered Sets</vt:lpstr>
      <vt:lpstr>Partially Ordered Sets</vt:lpstr>
      <vt:lpstr>Partially Ordered Sets</vt:lpstr>
      <vt:lpstr>Partially Ordered Sets</vt:lpstr>
      <vt:lpstr>Partially Ordered Sets</vt:lpstr>
      <vt:lpstr>Partially Ordered Sets</vt:lpstr>
      <vt:lpstr>Partially Ordered Sets</vt:lpstr>
      <vt:lpstr>Partially Ordered Sets</vt:lpstr>
      <vt:lpstr>Hasse Diagrams</vt:lpstr>
      <vt:lpstr>Hasse Diagram</vt:lpstr>
      <vt:lpstr>Order Relation on Power set1.</vt:lpstr>
      <vt:lpstr>An relation on binary digits.</vt:lpstr>
      <vt:lpstr>Lattices</vt:lpstr>
      <vt:lpstr>Lattices</vt:lpstr>
      <vt:lpstr>Example</vt:lpstr>
      <vt:lpstr>Power set1(again) </vt:lpstr>
      <vt:lpstr>Axioms for Lattices (alternative notation) </vt:lpstr>
      <vt:lpstr>Lattices</vt:lpstr>
      <vt:lpstr>Lattices</vt:lpstr>
      <vt:lpstr>Slide 32</vt:lpstr>
      <vt:lpstr>Examples</vt:lpstr>
      <vt:lpstr>Complemented Lattice</vt:lpstr>
      <vt:lpstr>Lattices</vt:lpstr>
      <vt:lpstr>Lattices</vt:lpstr>
      <vt:lpstr>Lattices</vt:lpstr>
      <vt:lpstr>Lattices</vt:lpstr>
      <vt:lpstr>Lattices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Lattices</vt:lpstr>
      <vt:lpstr>Boolean Algebra</vt:lpstr>
      <vt:lpstr>Boolean Algebra</vt:lpstr>
      <vt:lpstr>Slide 57</vt:lpstr>
      <vt:lpstr>Slide 58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</dc:title>
  <dc:creator>VIT</dc:creator>
  <cp:lastModifiedBy>VIT</cp:lastModifiedBy>
  <cp:revision>6</cp:revision>
  <dcterms:created xsi:type="dcterms:W3CDTF">2012-10-26T16:17:42Z</dcterms:created>
  <dcterms:modified xsi:type="dcterms:W3CDTF">2012-11-01T06:06:52Z</dcterms:modified>
</cp:coreProperties>
</file>