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93" r:id="rId2"/>
    <p:sldId id="273" r:id="rId3"/>
    <p:sldId id="274" r:id="rId4"/>
    <p:sldId id="275" r:id="rId5"/>
    <p:sldId id="277" r:id="rId6"/>
    <p:sldId id="278" r:id="rId7"/>
    <p:sldId id="256" r:id="rId8"/>
    <p:sldId id="295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257" r:id="rId18"/>
    <p:sldId id="258" r:id="rId19"/>
    <p:sldId id="263" r:id="rId20"/>
    <p:sldId id="262" r:id="rId21"/>
    <p:sldId id="264" r:id="rId22"/>
    <p:sldId id="279" r:id="rId23"/>
    <p:sldId id="281" r:id="rId24"/>
    <p:sldId id="282" r:id="rId25"/>
    <p:sldId id="283" r:id="rId26"/>
    <p:sldId id="284" r:id="rId27"/>
    <p:sldId id="285" r:id="rId28"/>
    <p:sldId id="286" r:id="rId29"/>
    <p:sldId id="271" r:id="rId30"/>
    <p:sldId id="272" r:id="rId31"/>
    <p:sldId id="259" r:id="rId32"/>
    <p:sldId id="290" r:id="rId33"/>
    <p:sldId id="291" r:id="rId34"/>
    <p:sldId id="292" r:id="rId35"/>
    <p:sldId id="288" r:id="rId36"/>
    <p:sldId id="289" r:id="rId37"/>
    <p:sldId id="310" r:id="rId38"/>
    <p:sldId id="305" r:id="rId39"/>
    <p:sldId id="306" r:id="rId40"/>
    <p:sldId id="307" r:id="rId41"/>
    <p:sldId id="308" r:id="rId42"/>
    <p:sldId id="309" r:id="rId43"/>
    <p:sldId id="260" r:id="rId44"/>
    <p:sldId id="265" r:id="rId45"/>
    <p:sldId id="266" r:id="rId46"/>
    <p:sldId id="267" r:id="rId47"/>
    <p:sldId id="270" r:id="rId48"/>
    <p:sldId id="268" r:id="rId49"/>
    <p:sldId id="269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5BADB-D731-48A7-B625-DD23A88A05C8}" type="datetimeFigureOut">
              <a:rPr lang="en-US" smtClean="0"/>
              <a:pPr/>
              <a:t>10/14/2012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D9697-0055-4E73-B46F-8A0EDB209B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52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D8DFFC-4066-4180-917B-A7BA758ACB97}" type="slidenum">
              <a:rPr lang="en-US"/>
              <a:pPr/>
              <a:t>24</a:t>
            </a:fld>
            <a:endParaRPr lang="en-US"/>
          </a:p>
        </p:txBody>
      </p:sp>
      <p:sp>
        <p:nvSpPr>
          <p:cNvPr id="94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D57006-2F58-4F97-A37A-DB982660A6D9}" type="slidenum">
              <a:rPr lang="en-US"/>
              <a:pPr/>
              <a:t>25</a:t>
            </a:fld>
            <a:endParaRPr lang="en-US"/>
          </a:p>
        </p:txBody>
      </p:sp>
      <p:sp>
        <p:nvSpPr>
          <p:cNvPr id="125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ED96DD-CDAF-4504-8FA8-2CAC89448DF0}" type="slidenum">
              <a:rPr lang="en-US"/>
              <a:pPr/>
              <a:t>26</a:t>
            </a:fld>
            <a:endParaRPr lang="en-US"/>
          </a:p>
        </p:txBody>
      </p:sp>
      <p:sp>
        <p:nvSpPr>
          <p:cNvPr id="125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EF11A3-F53A-4CD5-8783-299B30480817}" type="slidenum">
              <a:rPr lang="en-US"/>
              <a:pPr/>
              <a:t>27</a:t>
            </a:fld>
            <a:endParaRPr lang="en-US"/>
          </a:p>
        </p:txBody>
      </p:sp>
      <p:sp>
        <p:nvSpPr>
          <p:cNvPr id="126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27BC-8EEF-450C-8C65-AA5BADC76B55}" type="datetimeFigureOut">
              <a:rPr lang="en-US" smtClean="0"/>
              <a:pPr/>
              <a:t>10/14/2012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D05C-3E37-4614-8056-555143A43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27BC-8EEF-450C-8C65-AA5BADC76B55}" type="datetimeFigureOut">
              <a:rPr lang="en-US" smtClean="0"/>
              <a:pPr/>
              <a:t>10/14/2012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D05C-3E37-4614-8056-555143A43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27BC-8EEF-450C-8C65-AA5BADC76B55}" type="datetimeFigureOut">
              <a:rPr lang="en-US" smtClean="0"/>
              <a:pPr/>
              <a:t>10/14/2012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D05C-3E37-4614-8056-555143A43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27BC-8EEF-450C-8C65-AA5BADC76B55}" type="datetimeFigureOut">
              <a:rPr lang="en-US" smtClean="0"/>
              <a:pPr/>
              <a:t>10/14/2012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D05C-3E37-4614-8056-555143A43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27BC-8EEF-450C-8C65-AA5BADC76B55}" type="datetimeFigureOut">
              <a:rPr lang="en-US" smtClean="0"/>
              <a:pPr/>
              <a:t>10/14/2012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D05C-3E37-4614-8056-555143A43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27BC-8EEF-450C-8C65-AA5BADC76B55}" type="datetimeFigureOut">
              <a:rPr lang="en-US" smtClean="0"/>
              <a:pPr/>
              <a:t>10/14/2012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D05C-3E37-4614-8056-555143A43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27BC-8EEF-450C-8C65-AA5BADC76B55}" type="datetimeFigureOut">
              <a:rPr lang="en-US" smtClean="0"/>
              <a:pPr/>
              <a:t>10/14/2012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D05C-3E37-4614-8056-555143A43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27BC-8EEF-450C-8C65-AA5BADC76B55}" type="datetimeFigureOut">
              <a:rPr lang="en-US" smtClean="0"/>
              <a:pPr/>
              <a:t>10/14/2012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D05C-3E37-4614-8056-555143A43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27BC-8EEF-450C-8C65-AA5BADC76B55}" type="datetimeFigureOut">
              <a:rPr lang="en-US" smtClean="0"/>
              <a:pPr/>
              <a:t>10/14/2012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D05C-3E37-4614-8056-555143A43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27BC-8EEF-450C-8C65-AA5BADC76B55}" type="datetimeFigureOut">
              <a:rPr lang="en-US" smtClean="0"/>
              <a:pPr/>
              <a:t>10/14/2012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D05C-3E37-4614-8056-555143A43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27BC-8EEF-450C-8C65-AA5BADC76B55}" type="datetimeFigureOut">
              <a:rPr lang="en-US" smtClean="0"/>
              <a:pPr/>
              <a:t>10/14/2012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D05C-3E37-4614-8056-555143A43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027BC-8EEF-450C-8C65-AA5BADC76B55}" type="datetimeFigureOut">
              <a:rPr lang="en-US" smtClean="0"/>
              <a:pPr/>
              <a:t>10/14/2012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0D05C-3E37-4614-8056-555143A43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48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Euclid's_lemma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Ref: Neal </a:t>
            </a:r>
            <a:r>
              <a:rPr lang="en-US" dirty="0" err="1" smtClean="0"/>
              <a:t>Koblitz</a:t>
            </a:r>
            <a:r>
              <a:rPr lang="en-US" dirty="0" smtClean="0"/>
              <a:t>: Introduction to Number Theory and Cryptography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1.Divisors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i="1" dirty="0"/>
              <a:t>Proof. (</a:t>
            </a:r>
            <a:r>
              <a:rPr lang="en-US" i="1" dirty="0" err="1"/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If 1 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with x, y ∈ </a:t>
            </a:r>
            <a:r>
              <a:rPr lang="en-US" dirty="0">
                <a:latin typeface="Euclid Math Two" pitchFamily="18" charset="2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then every divisor of both m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 divides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1, so must be 1 or −1. It follows that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(m, n) = 1. The converse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euclidean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algorithm.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ii). By Theorem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1.2, write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 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where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x, y ∈ </a:t>
            </a:r>
            <a:r>
              <a:rPr lang="en-US" dirty="0">
                <a:latin typeface="Euclid Math Two" pitchFamily="18" charset="2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x(m/d)+y(n/d)  and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(ii) follows from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iii). Write 1 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where x, y ∈ </a:t>
            </a:r>
            <a:r>
              <a:rPr lang="en-US" dirty="0">
                <a:latin typeface="Euclid Math Two" pitchFamily="18" charset="2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If k = am and k 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a, b ∈ </a:t>
            </a:r>
            <a:r>
              <a:rPr lang="en-US" dirty="0" smtClean="0">
                <a:latin typeface="Euclid Math Two" pitchFamily="18" charset="2"/>
                <a:cs typeface="Times New Roman" pitchFamily="18" charset="0"/>
              </a:rPr>
              <a:t>Z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k 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kxm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kyn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and (a) follows. As to (b), suppose that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q ∈ </a:t>
            </a:r>
            <a:r>
              <a:rPr lang="en-US" dirty="0">
                <a:latin typeface="Euclid Math Two" pitchFamily="18" charset="2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Then k 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kxm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kyn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)m, so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m|k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F775B7-E004-4777-BABA-9488D89F7562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2457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2.Prime Factorization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Recall that an integer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 is called a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prime if: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(i)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2.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(ii)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The only positive divisors of p are 1 and p.</a:t>
            </a:r>
          </a:p>
          <a:p>
            <a:pPr eaLnBrk="1" hangingPunct="1">
              <a:buFont typeface="Arial" pitchFamily="34" charset="0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reason for not regarding 1 as a prime is that</a:t>
            </a:r>
          </a:p>
          <a:p>
            <a:pPr eaLnBrk="1" hangingPunct="1">
              <a:buFont typeface="Arial" pitchFamily="34" charset="0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want the factorization of every integer into</a:t>
            </a:r>
          </a:p>
          <a:p>
            <a:pPr eaLnBrk="1" hangingPunct="1">
              <a:buFont typeface="Arial" pitchFamily="34" charset="0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primes to be unique. The following result is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7B8D4-33AB-43FE-A389-41D7A2F94970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200"/>
                            </p:stCondLst>
                            <p:childTnLst>
                              <p:par>
                                <p:cTn id="2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400"/>
                            </p:stCondLst>
                            <p:childTnLst>
                              <p:par>
                                <p:cTn id="2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000"/>
                            </p:stCondLst>
                            <p:childTnLst>
                              <p:par>
                                <p:cTn id="3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1600"/>
                            </p:stCondLst>
                            <p:childTnLst>
                              <p:par>
                                <p:cTn id="3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400"/>
                            </p:stCondLst>
                            <p:childTnLst>
                              <p:par>
                                <p:cTn id="44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2560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2.Prime Factorization</a:t>
            </a:r>
            <a:endParaRPr lang="en-US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 eaLnBrk="1" hangingPunct="1"/>
            <a:r>
              <a:rPr lang="en-US" sz="2800" b="1" dirty="0" smtClean="0"/>
              <a:t>Theorem 2. 1.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Euclid’s Lemma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Let p denote a prime.</a:t>
            </a:r>
          </a:p>
          <a:p>
            <a:pPr algn="just" eaLnBrk="1" hangingPunct="1">
              <a:buFont typeface="Arial" pitchFamily="34" charset="0"/>
              <a:buNone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(i) If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p|mn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where m, n ∈ </a:t>
            </a:r>
            <a:r>
              <a:rPr lang="en-US" sz="2800" i="1" dirty="0" smtClean="0">
                <a:latin typeface="Euclid Math Two" pitchFamily="18" charset="2"/>
                <a:cs typeface="Times New Roman" pitchFamily="18" charset="0"/>
              </a:rPr>
              <a:t>Z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, then either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p|m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p|n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hangingPunct="1">
              <a:buFont typeface="Arial" pitchFamily="34" charset="0"/>
              <a:buNone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(ii) If p|m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· · ·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i="1" baseline="-250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where each m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∈ </a:t>
            </a:r>
            <a:r>
              <a:rPr lang="en-US" sz="2800" i="1" dirty="0" smtClean="0">
                <a:latin typeface="Euclid Math Two" pitchFamily="18" charset="2"/>
                <a:cs typeface="Times New Roman" pitchFamily="18" charset="0"/>
              </a:rPr>
              <a:t>Z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, then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p|m</a:t>
            </a:r>
            <a:r>
              <a:rPr lang="en-US" sz="28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for some i.</a:t>
            </a:r>
          </a:p>
          <a:p>
            <a:pPr algn="just" eaLnBrk="1" hangingPunct="1">
              <a:buFont typeface="Arial" pitchFamily="34" charset="0"/>
              <a:buNone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Proof.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(i) Write d =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(m, p). Then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d|p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so as p is a prime, either d = p or d = 1.</a:t>
            </a:r>
          </a:p>
          <a:p>
            <a:pPr algn="just" eaLnBrk="1" hangingPunct="1">
              <a:buFont typeface="Arial" pitchFamily="34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If d = p, then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p|m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; if d =1, then since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p|mn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we have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p|n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by Theorem  1.4 .</a:t>
            </a:r>
          </a:p>
          <a:p>
            <a:pPr algn="just" eaLnBrk="1" hangingPunct="1">
              <a:buFont typeface="Arial" pitchFamily="34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(ii) This follows from (i) using induction on r.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9167D-9033-4164-81A1-19042DE82A42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2662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2.Prime Factorization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Theorem 2.2.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Every integer n  &gt;1 is a product of primes.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Proof.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600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denote the statement of the theorem. Then p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is clearly true.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If p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p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. . . ,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600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are all true, consider the integer k + 1. If   k + 1 is a prime, there is nothing to prove. Otherwise,  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k + 1 =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where 2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a, b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k. But then each of a and b are products of primes because p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600" baseline="-250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are both true by the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(strong) induction assumption. Hence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= k + 1 is also a product of primes, as required.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B273B9-4211-480A-8690-6C6FEC8C392A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100"/>
                            </p:stCondLst>
                            <p:childTnLst>
                              <p:par>
                                <p:cTn id="2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300"/>
                            </p:stCondLst>
                            <p:childTnLst>
                              <p:par>
                                <p:cTn id="3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6900"/>
                            </p:stCondLst>
                            <p:childTnLst>
                              <p:par>
                                <p:cTn id="3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2.Prime Factorization</a:t>
            </a:r>
            <a:endParaRPr lang="en-US" smtClean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eaLnBrk="1" hangingPunct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Theorem 2.3. Prime Factorization Theorem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Every integer 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2 can be written as a product of (one or more) primes. Moreover, this factorization is unique except for the order of the factors. That is, </a:t>
            </a:r>
          </a:p>
          <a:p>
            <a:pPr algn="just" eaLnBrk="1" hangingPunct="1">
              <a:buFont typeface="Arial" pitchFamily="34" charset="0"/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if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n = p</a:t>
            </a:r>
            <a:r>
              <a:rPr lang="pt-BR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t-BR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 · · · p</a:t>
            </a:r>
            <a:r>
              <a:rPr lang="pt-BR" i="1" baseline="-250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 and    n = q</a:t>
            </a:r>
            <a:r>
              <a:rPr lang="pt-BR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pt-BR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 · · · q</a:t>
            </a:r>
            <a:r>
              <a:rPr lang="pt-BR" i="1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 ,</a:t>
            </a:r>
          </a:p>
          <a:p>
            <a:pPr algn="just" eaLnBrk="1" hangingPunct="1">
              <a:buFont typeface="Arial" pitchFamily="34" charset="0"/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where the p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are primes, then r = s and the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can be relabeled so that p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= q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for each i.</a:t>
            </a:r>
          </a:p>
          <a:p>
            <a:pPr algn="just"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41CDCD-31F3-4589-A854-B6526971EBFB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7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Prime Factorization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FCDD04-A950-46CD-A93C-B0EF2D80D98D}" type="slidenum">
              <a:rPr lang="en-US"/>
              <a:pPr>
                <a:defRPr/>
              </a:pPr>
              <a:t>15</a:t>
            </a:fld>
            <a:endParaRPr lang="en-US"/>
          </a:p>
        </p:txBody>
      </p:sp>
      <p:pic>
        <p:nvPicPr>
          <p:cNvPr id="31748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971800"/>
            <a:ext cx="814387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TextBox 10"/>
          <p:cNvSpPr txBox="1">
            <a:spLocks noChangeArrowheads="1"/>
          </p:cNvSpPr>
          <p:nvPr/>
        </p:nvSpPr>
        <p:spPr bwMode="auto">
          <a:xfrm>
            <a:off x="609600" y="2209800"/>
            <a:ext cx="3200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Calibri" pitchFamily="34" charset="0"/>
              </a:rPr>
              <a:t>Collorary 2.4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317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Prime Factorization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365125"/>
          </a:xfrm>
        </p:spPr>
        <p:txBody>
          <a:bodyPr/>
          <a:lstStyle/>
          <a:p>
            <a:pPr>
              <a:defRPr/>
            </a:pPr>
            <a:fld id="{34822512-8C2E-44DD-AC31-C7D5E4FB569F}" type="slidenum">
              <a:rPr lang="en-US"/>
              <a:pPr>
                <a:defRPr/>
              </a:pPr>
              <a:t>16</a:t>
            </a:fld>
            <a:endParaRPr lang="en-US"/>
          </a:p>
        </p:txBody>
      </p:sp>
      <p:pic>
        <p:nvPicPr>
          <p:cNvPr id="32772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85800" y="1600200"/>
            <a:ext cx="8008938" cy="4525963"/>
          </a:xfrm>
        </p:spPr>
      </p:pic>
      <p:sp>
        <p:nvSpPr>
          <p:cNvPr id="32773" name="TextBox 6"/>
          <p:cNvSpPr txBox="1">
            <a:spLocks noChangeArrowheads="1"/>
          </p:cNvSpPr>
          <p:nvPr/>
        </p:nvSpPr>
        <p:spPr bwMode="auto">
          <a:xfrm>
            <a:off x="381000" y="1778000"/>
            <a:ext cx="1993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Theorem 2.5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3277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317" y="381000"/>
            <a:ext cx="8978683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191000"/>
            <a:ext cx="9144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9144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8600"/>
            <a:ext cx="9144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"/>
            <a:ext cx="8915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What is the value of (11001001)</a:t>
            </a:r>
            <a:r>
              <a:rPr lang="en-US" baseline="-25000" dirty="0" smtClean="0"/>
              <a:t>2</a:t>
            </a:r>
            <a:r>
              <a:rPr lang="en-US" dirty="0" smtClean="0"/>
              <a:t> ?</a:t>
            </a:r>
          </a:p>
          <a:p>
            <a:pPr>
              <a:buNone/>
            </a:pPr>
            <a:r>
              <a:rPr lang="en-US" dirty="0" smtClean="0"/>
              <a:t>Answer : 201</a:t>
            </a:r>
          </a:p>
          <a:p>
            <a:r>
              <a:rPr lang="en-US" dirty="0" smtClean="0"/>
              <a:t>When base b=26 and use the letters A – Z for the digits 0 – 25, what is the value of (BAD)</a:t>
            </a:r>
            <a:r>
              <a:rPr lang="en-US" baseline="-25000" dirty="0" smtClean="0"/>
              <a:t>26</a:t>
            </a:r>
            <a:r>
              <a:rPr lang="en-US" dirty="0" smtClean="0"/>
              <a:t> ?</a:t>
            </a:r>
          </a:p>
          <a:p>
            <a:pPr>
              <a:buNone/>
            </a:pPr>
            <a:r>
              <a:rPr lang="en-US" dirty="0" smtClean="0"/>
              <a:t>Answer : 679</a:t>
            </a:r>
          </a:p>
          <a:p>
            <a:r>
              <a:rPr lang="en-US" dirty="0" smtClean="0"/>
              <a:t>When base b=26 and use the letters A – Z for the digits 0 – 25, what is the value of (B.AD)</a:t>
            </a:r>
            <a:r>
              <a:rPr lang="en-US" baseline="-25000" dirty="0" smtClean="0"/>
              <a:t>26</a:t>
            </a:r>
            <a:r>
              <a:rPr lang="en-US" dirty="0" smtClean="0"/>
              <a:t> ?</a:t>
            </a:r>
          </a:p>
          <a:p>
            <a:pPr>
              <a:buNone/>
            </a:pPr>
            <a:r>
              <a:rPr lang="en-US" dirty="0" smtClean="0"/>
              <a:t>Answer: 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5410200"/>
            <a:ext cx="790575" cy="800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9" y="304800"/>
            <a:ext cx="8463701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3352800"/>
            <a:ext cx="188304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4648200"/>
            <a:ext cx="7848600" cy="932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4038600" cy="8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90600"/>
            <a:ext cx="9144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8915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947203" name="Text Box 3"/>
          <p:cNvSpPr txBox="1">
            <a:spLocks noChangeArrowheads="1"/>
          </p:cNvSpPr>
          <p:nvPr/>
        </p:nvSpPr>
        <p:spPr bwMode="auto">
          <a:xfrm>
            <a:off x="914400" y="381000"/>
            <a:ext cx="733213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CHINESE 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REMAINDER THEOREM</a:t>
            </a:r>
          </a:p>
        </p:txBody>
      </p:sp>
      <p:sp>
        <p:nvSpPr>
          <p:cNvPr id="947204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>
              <a:latin typeface="Times New Roman" pitchFamily="18" charset="0"/>
            </a:endParaRPr>
          </a:p>
        </p:txBody>
      </p:sp>
      <p:sp>
        <p:nvSpPr>
          <p:cNvPr id="947205" name="Rectangle 5"/>
          <p:cNvSpPr>
            <a:spLocks noChangeArrowheads="1"/>
          </p:cNvSpPr>
          <p:nvPr/>
        </p:nvSpPr>
        <p:spPr bwMode="auto">
          <a:xfrm>
            <a:off x="304800" y="1524000"/>
            <a:ext cx="82296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 Chinese remainder theorem (CRT) is used to solve a set of congruent equations with one variable but different </a:t>
            </a:r>
            <a:r>
              <a:rPr lang="en-US" sz="2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moduli</a:t>
            </a:r>
            <a:r>
              <a:rPr lang="en-US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which are relatively prime, as shown</a:t>
            </a:r>
          </a:p>
          <a:p>
            <a:pPr algn="just" eaLnBrk="1" hangingPunct="1"/>
            <a:r>
              <a:rPr lang="en-US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below:</a:t>
            </a:r>
          </a:p>
        </p:txBody>
      </p:sp>
      <p:pic>
        <p:nvPicPr>
          <p:cNvPr id="94720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3497263"/>
            <a:ext cx="4095750" cy="244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402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254403" name="Text Box 3"/>
          <p:cNvSpPr txBox="1">
            <a:spLocks noChangeArrowheads="1"/>
          </p:cNvSpPr>
          <p:nvPr/>
        </p:nvSpPr>
        <p:spPr bwMode="auto">
          <a:xfrm>
            <a:off x="228600" y="152400"/>
            <a:ext cx="95833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CRT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1254404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>
              <a:latin typeface="Times New Roman" pitchFamily="18" charset="0"/>
            </a:endParaRPr>
          </a:p>
        </p:txBody>
      </p:sp>
      <p:sp>
        <p:nvSpPr>
          <p:cNvPr id="1254408" name="Rectangle 8"/>
          <p:cNvSpPr>
            <a:spLocks noChangeArrowheads="1"/>
          </p:cNvSpPr>
          <p:nvPr/>
        </p:nvSpPr>
        <p:spPr bwMode="auto">
          <a:xfrm>
            <a:off x="76200" y="1676400"/>
            <a:ext cx="8839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400" dirty="0">
                <a:latin typeface="Times New Roman" pitchFamily="18" charset="0"/>
              </a:rPr>
              <a:t>The following is an example of a set of equations with different </a:t>
            </a:r>
            <a:r>
              <a:rPr lang="en-US" sz="2400" dirty="0" err="1">
                <a:latin typeface="Times New Roman" pitchFamily="18" charset="0"/>
              </a:rPr>
              <a:t>moduli</a:t>
            </a:r>
            <a:r>
              <a:rPr lang="en-US" sz="2400" dirty="0">
                <a:latin typeface="Times New Roman" pitchFamily="18" charset="0"/>
              </a:rPr>
              <a:t>:</a:t>
            </a:r>
          </a:p>
        </p:txBody>
      </p:sp>
      <p:sp>
        <p:nvSpPr>
          <p:cNvPr id="1254409" name="Text Box 9"/>
          <p:cNvSpPr txBox="1">
            <a:spLocks noChangeArrowheads="1"/>
          </p:cNvSpPr>
          <p:nvPr/>
        </p:nvSpPr>
        <p:spPr bwMode="auto">
          <a:xfrm>
            <a:off x="152400" y="1066800"/>
            <a:ext cx="1276311" cy="46166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</a:rPr>
              <a:t>Example</a:t>
            </a:r>
            <a:endParaRPr lang="en-US" sz="2000" i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254410" name="Rectangle 10"/>
          <p:cNvSpPr>
            <a:spLocks noChangeArrowheads="1"/>
          </p:cNvSpPr>
          <p:nvPr/>
        </p:nvSpPr>
        <p:spPr bwMode="auto">
          <a:xfrm>
            <a:off x="228600" y="4314825"/>
            <a:ext cx="8839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400">
                <a:latin typeface="Times New Roman" pitchFamily="18" charset="0"/>
              </a:rPr>
              <a:t>The solution to this set of equations is given in the next section; for the moment, note that the answer to this set of equations is x = 23. This value satisfies all equations: 23 ≡ 2 (mod 3), 23 ≡ 3 (mod 5), and 23 ≡ 2 (mod 7).</a:t>
            </a:r>
          </a:p>
        </p:txBody>
      </p:sp>
      <p:pic>
        <p:nvPicPr>
          <p:cNvPr id="1254411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8463" y="2514600"/>
            <a:ext cx="3267075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9.</a:t>
            </a:r>
            <a:fld id="{12C1D8E9-5594-448F-96EF-D6AEE6D4D919}" type="slidenum">
              <a:rPr lang="en-US"/>
              <a:pPr/>
              <a:t>26</a:t>
            </a:fld>
            <a:endParaRPr lang="en-US"/>
          </a:p>
        </p:txBody>
      </p:sp>
      <p:sp>
        <p:nvSpPr>
          <p:cNvPr id="1256450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256451" name="Text Box 3"/>
          <p:cNvSpPr txBox="1">
            <a:spLocks noChangeArrowheads="1"/>
          </p:cNvSpPr>
          <p:nvPr/>
        </p:nvSpPr>
        <p:spPr bwMode="auto">
          <a:xfrm>
            <a:off x="-12171" y="228600"/>
            <a:ext cx="8604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CRT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12564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>
              <a:latin typeface="Times New Roman" pitchFamily="18" charset="0"/>
            </a:endParaRPr>
          </a:p>
        </p:txBody>
      </p:sp>
      <p:sp>
        <p:nvSpPr>
          <p:cNvPr id="1256453" name="Rectangle 5"/>
          <p:cNvSpPr>
            <a:spLocks noChangeArrowheads="1"/>
          </p:cNvSpPr>
          <p:nvPr/>
        </p:nvSpPr>
        <p:spPr bwMode="auto">
          <a:xfrm>
            <a:off x="76200" y="1600200"/>
            <a:ext cx="88392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Solution To Chinese Remainder Theorem</a:t>
            </a:r>
          </a:p>
          <a:p>
            <a:pPr algn="just" eaLnBrk="1" hangingPunct="1"/>
            <a:endParaRPr lang="en-US" sz="2400" dirty="0">
              <a:latin typeface="Times New Roman" pitchFamily="18" charset="0"/>
            </a:endParaRPr>
          </a:p>
          <a:p>
            <a:pPr algn="just" eaLnBrk="1" hangingPunct="1"/>
            <a:r>
              <a:rPr lang="en-US" sz="2400" dirty="0">
                <a:latin typeface="Times New Roman" pitchFamily="18" charset="0"/>
              </a:rPr>
              <a:t>       1. Find M = m</a:t>
            </a:r>
            <a:r>
              <a:rPr lang="en-US" sz="2400" baseline="-25000" dirty="0">
                <a:latin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</a:rPr>
              <a:t> × m</a:t>
            </a:r>
            <a:r>
              <a:rPr lang="en-US" sz="2400" baseline="-25000" dirty="0">
                <a:latin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</a:rPr>
              <a:t> × … × m</a:t>
            </a:r>
            <a:r>
              <a:rPr lang="en-US" sz="2400" baseline="-25000" dirty="0">
                <a:latin typeface="Times New Roman" pitchFamily="18" charset="0"/>
              </a:rPr>
              <a:t>k</a:t>
            </a:r>
            <a:r>
              <a:rPr lang="en-US" sz="2400" dirty="0">
                <a:latin typeface="Times New Roman" pitchFamily="18" charset="0"/>
              </a:rPr>
              <a:t>. This is the common modulus.</a:t>
            </a:r>
          </a:p>
          <a:p>
            <a:pPr algn="just" eaLnBrk="1" hangingPunct="1"/>
            <a:r>
              <a:rPr lang="en-US" sz="2400" dirty="0">
                <a:latin typeface="Times New Roman" pitchFamily="18" charset="0"/>
              </a:rPr>
              <a:t>       2. Find M</a:t>
            </a:r>
            <a:r>
              <a:rPr lang="en-US" sz="2400" baseline="-25000" dirty="0">
                <a:latin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</a:rPr>
              <a:t> = M/m</a:t>
            </a:r>
            <a:r>
              <a:rPr lang="en-US" sz="2400" baseline="-25000" dirty="0">
                <a:latin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</a:rPr>
              <a:t>, M</a:t>
            </a:r>
            <a:r>
              <a:rPr lang="en-US" sz="2400" baseline="-25000" dirty="0">
                <a:latin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</a:rPr>
              <a:t> = M/m</a:t>
            </a:r>
            <a:r>
              <a:rPr lang="en-US" sz="2400" baseline="-25000" dirty="0">
                <a:latin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</a:rPr>
              <a:t>, …, M</a:t>
            </a:r>
            <a:r>
              <a:rPr lang="en-US" sz="2400" baseline="-25000" dirty="0">
                <a:latin typeface="Times New Roman" pitchFamily="18" charset="0"/>
              </a:rPr>
              <a:t>k</a:t>
            </a:r>
            <a:r>
              <a:rPr lang="en-US" sz="2400" dirty="0">
                <a:latin typeface="Times New Roman" pitchFamily="18" charset="0"/>
              </a:rPr>
              <a:t> = M/m</a:t>
            </a:r>
            <a:r>
              <a:rPr lang="en-US" sz="2400" baseline="-25000" dirty="0">
                <a:latin typeface="Times New Roman" pitchFamily="18" charset="0"/>
              </a:rPr>
              <a:t>k</a:t>
            </a:r>
            <a:r>
              <a:rPr lang="en-US" sz="2400" dirty="0">
                <a:latin typeface="Times New Roman" pitchFamily="18" charset="0"/>
              </a:rPr>
              <a:t>.</a:t>
            </a:r>
          </a:p>
          <a:p>
            <a:pPr algn="just" eaLnBrk="1" hangingPunct="1"/>
            <a:r>
              <a:rPr lang="en-US" sz="2400" dirty="0">
                <a:latin typeface="Times New Roman" pitchFamily="18" charset="0"/>
              </a:rPr>
              <a:t>       3. Find the multiplicative inverse of M</a:t>
            </a:r>
            <a:r>
              <a:rPr lang="en-US" sz="2400" baseline="-25000" dirty="0">
                <a:latin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</a:rPr>
              <a:t>, M</a:t>
            </a:r>
            <a:r>
              <a:rPr lang="en-US" sz="2400" baseline="-25000" dirty="0">
                <a:latin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</a:rPr>
              <a:t>, …, M</a:t>
            </a:r>
            <a:r>
              <a:rPr lang="en-US" sz="2400" baseline="-25000" dirty="0">
                <a:latin typeface="Times New Roman" pitchFamily="18" charset="0"/>
              </a:rPr>
              <a:t>k</a:t>
            </a:r>
            <a:r>
              <a:rPr lang="en-US" sz="2400" dirty="0">
                <a:latin typeface="Times New Roman" pitchFamily="18" charset="0"/>
              </a:rPr>
              <a:t> using the</a:t>
            </a:r>
            <a:br>
              <a:rPr lang="en-US" sz="2400" dirty="0">
                <a:latin typeface="Times New Roman" pitchFamily="18" charset="0"/>
              </a:rPr>
            </a:br>
            <a:r>
              <a:rPr lang="en-US" sz="2400" dirty="0">
                <a:latin typeface="Times New Roman" pitchFamily="18" charset="0"/>
              </a:rPr>
              <a:t>           corresponding </a:t>
            </a:r>
            <a:r>
              <a:rPr lang="en-US" sz="2400" dirty="0" err="1">
                <a:latin typeface="Times New Roman" pitchFamily="18" charset="0"/>
              </a:rPr>
              <a:t>moduli</a:t>
            </a:r>
            <a:r>
              <a:rPr lang="en-US" sz="2400" dirty="0">
                <a:latin typeface="Times New Roman" pitchFamily="18" charset="0"/>
              </a:rPr>
              <a:t> (m</a:t>
            </a:r>
            <a:r>
              <a:rPr lang="en-US" sz="2400" baseline="-25000" dirty="0">
                <a:latin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</a:rPr>
              <a:t>, m</a:t>
            </a:r>
            <a:r>
              <a:rPr lang="en-US" sz="2400" baseline="-25000" dirty="0">
                <a:latin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</a:rPr>
              <a:t>, …, </a:t>
            </a:r>
            <a:r>
              <a:rPr lang="en-US" sz="2400" dirty="0" err="1">
                <a:latin typeface="Times New Roman" pitchFamily="18" charset="0"/>
              </a:rPr>
              <a:t>m</a:t>
            </a:r>
            <a:r>
              <a:rPr lang="en-US" sz="2400" baseline="-25000" dirty="0" err="1">
                <a:latin typeface="Times New Roman" pitchFamily="18" charset="0"/>
              </a:rPr>
              <a:t>k</a:t>
            </a:r>
            <a:r>
              <a:rPr lang="en-US" sz="2400" dirty="0">
                <a:latin typeface="Times New Roman" pitchFamily="18" charset="0"/>
              </a:rPr>
              <a:t>). Call the inverses</a:t>
            </a:r>
            <a:br>
              <a:rPr lang="en-US" sz="2400" dirty="0">
                <a:latin typeface="Times New Roman" pitchFamily="18" charset="0"/>
              </a:rPr>
            </a:br>
            <a:r>
              <a:rPr lang="en-US" sz="2400" dirty="0">
                <a:latin typeface="Times New Roman" pitchFamily="18" charset="0"/>
              </a:rPr>
              <a:t>          M</a:t>
            </a:r>
            <a:r>
              <a:rPr lang="en-US" sz="2400" baseline="-25000" dirty="0">
                <a:latin typeface="Times New Roman" pitchFamily="18" charset="0"/>
              </a:rPr>
              <a:t>1</a:t>
            </a:r>
            <a:r>
              <a:rPr lang="en-US" sz="2400" baseline="30000" dirty="0">
                <a:latin typeface="Times New Roman" pitchFamily="18" charset="0"/>
              </a:rPr>
              <a:t>−1</a:t>
            </a:r>
            <a:r>
              <a:rPr lang="en-US" sz="2400" dirty="0">
                <a:latin typeface="Times New Roman" pitchFamily="18" charset="0"/>
              </a:rPr>
              <a:t>, M</a:t>
            </a:r>
            <a:r>
              <a:rPr lang="en-US" sz="2400" baseline="-25000" dirty="0">
                <a:latin typeface="Times New Roman" pitchFamily="18" charset="0"/>
              </a:rPr>
              <a:t>2</a:t>
            </a:r>
            <a:r>
              <a:rPr lang="en-US" sz="2400" baseline="30000" dirty="0">
                <a:latin typeface="Times New Roman" pitchFamily="18" charset="0"/>
              </a:rPr>
              <a:t>−1</a:t>
            </a:r>
            <a:r>
              <a:rPr lang="en-US" sz="2400" dirty="0">
                <a:latin typeface="Times New Roman" pitchFamily="18" charset="0"/>
              </a:rPr>
              <a:t>, …, M</a:t>
            </a:r>
            <a:r>
              <a:rPr lang="en-US" sz="2400" baseline="-25000" dirty="0">
                <a:latin typeface="Times New Roman" pitchFamily="18" charset="0"/>
              </a:rPr>
              <a:t>k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baseline="30000" dirty="0">
                <a:latin typeface="Times New Roman" pitchFamily="18" charset="0"/>
              </a:rPr>
              <a:t>−1</a:t>
            </a:r>
            <a:r>
              <a:rPr lang="en-US" sz="2400" dirty="0">
                <a:latin typeface="Times New Roman" pitchFamily="18" charset="0"/>
              </a:rPr>
              <a:t>.</a:t>
            </a:r>
          </a:p>
          <a:p>
            <a:pPr algn="just" eaLnBrk="1" hangingPunct="1"/>
            <a:r>
              <a:rPr lang="en-US" sz="2400" dirty="0">
                <a:latin typeface="Times New Roman" pitchFamily="18" charset="0"/>
              </a:rPr>
              <a:t>       4. The solution to the simultaneous equations is</a:t>
            </a:r>
          </a:p>
        </p:txBody>
      </p:sp>
      <p:pic>
        <p:nvPicPr>
          <p:cNvPr id="1256458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2488" y="5486400"/>
            <a:ext cx="7605712" cy="50641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642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264643" name="Text Box 3"/>
          <p:cNvSpPr txBox="1">
            <a:spLocks noChangeArrowheads="1"/>
          </p:cNvSpPr>
          <p:nvPr/>
        </p:nvSpPr>
        <p:spPr bwMode="auto">
          <a:xfrm>
            <a:off x="228600" y="152400"/>
            <a:ext cx="1143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CRT</a:t>
            </a: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1264644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>
              <a:latin typeface="Times New Roman" pitchFamily="18" charset="0"/>
            </a:endParaRPr>
          </a:p>
        </p:txBody>
      </p:sp>
      <p:sp>
        <p:nvSpPr>
          <p:cNvPr id="1264645" name="Rectangle 5"/>
          <p:cNvSpPr>
            <a:spLocks noChangeArrowheads="1"/>
          </p:cNvSpPr>
          <p:nvPr/>
        </p:nvSpPr>
        <p:spPr bwMode="auto">
          <a:xfrm>
            <a:off x="76200" y="1676400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400">
                <a:latin typeface="Times New Roman" pitchFamily="18" charset="0"/>
              </a:rPr>
              <a:t>Find the solution to the simultaneous equations:</a:t>
            </a:r>
          </a:p>
        </p:txBody>
      </p:sp>
      <p:sp>
        <p:nvSpPr>
          <p:cNvPr id="1264646" name="Text Box 6"/>
          <p:cNvSpPr txBox="1">
            <a:spLocks noChangeArrowheads="1"/>
          </p:cNvSpPr>
          <p:nvPr/>
        </p:nvSpPr>
        <p:spPr bwMode="auto">
          <a:xfrm>
            <a:off x="152400" y="1066800"/>
            <a:ext cx="1353256" cy="46166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Example </a:t>
            </a:r>
            <a:endParaRPr lang="en-US" sz="2000" i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264647" name="Rectangle 7"/>
          <p:cNvSpPr>
            <a:spLocks noChangeArrowheads="1"/>
          </p:cNvSpPr>
          <p:nvPr/>
        </p:nvSpPr>
        <p:spPr bwMode="auto">
          <a:xfrm>
            <a:off x="228600" y="2408238"/>
            <a:ext cx="88392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400" dirty="0">
                <a:solidFill>
                  <a:schemeClr val="hlink"/>
                </a:solidFill>
                <a:latin typeface="Times New Roman" pitchFamily="18" charset="0"/>
              </a:rPr>
              <a:t>Solution</a:t>
            </a:r>
            <a:r>
              <a:rPr lang="en-US" sz="2400" dirty="0">
                <a:latin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</a:rPr>
            </a:br>
            <a:r>
              <a:rPr lang="en-US" sz="2400" dirty="0">
                <a:latin typeface="Times New Roman" pitchFamily="18" charset="0"/>
              </a:rPr>
              <a:t>We follow the four steps.</a:t>
            </a:r>
          </a:p>
          <a:p>
            <a:pPr algn="just" eaLnBrk="1" hangingPunct="1"/>
            <a:endParaRPr lang="en-US" sz="2400" dirty="0">
              <a:latin typeface="Times New Roman" pitchFamily="18" charset="0"/>
            </a:endParaRPr>
          </a:p>
          <a:p>
            <a:pPr algn="just" eaLnBrk="1" hangingPunct="1"/>
            <a:r>
              <a:rPr lang="en-US" sz="2400" dirty="0">
                <a:latin typeface="Times New Roman" pitchFamily="18" charset="0"/>
              </a:rPr>
              <a:t>   1. M = 3 × 5 × 7 = 105</a:t>
            </a:r>
          </a:p>
          <a:p>
            <a:pPr algn="just" eaLnBrk="1" hangingPunct="1"/>
            <a:endParaRPr lang="en-US" sz="2400" dirty="0">
              <a:latin typeface="Times New Roman" pitchFamily="18" charset="0"/>
            </a:endParaRPr>
          </a:p>
          <a:p>
            <a:pPr algn="just" eaLnBrk="1" hangingPunct="1"/>
            <a:r>
              <a:rPr lang="en-US" sz="2400" dirty="0">
                <a:latin typeface="Times New Roman" pitchFamily="18" charset="0"/>
              </a:rPr>
              <a:t>   2. M</a:t>
            </a:r>
            <a:r>
              <a:rPr lang="en-US" sz="2400" baseline="-25000" dirty="0">
                <a:latin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</a:rPr>
              <a:t> = 105 / 3 = 35, M</a:t>
            </a:r>
            <a:r>
              <a:rPr lang="en-US" sz="2400" baseline="-25000" dirty="0">
                <a:latin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</a:rPr>
              <a:t> = 105 / 5 = 21, M</a:t>
            </a:r>
            <a:r>
              <a:rPr lang="en-US" sz="2400" baseline="-25000" dirty="0">
                <a:latin typeface="Times New Roman" pitchFamily="18" charset="0"/>
              </a:rPr>
              <a:t>3</a:t>
            </a:r>
            <a:r>
              <a:rPr lang="en-US" sz="2400" dirty="0">
                <a:latin typeface="Times New Roman" pitchFamily="18" charset="0"/>
              </a:rPr>
              <a:t> = 105 / 7 = 15</a:t>
            </a:r>
          </a:p>
          <a:p>
            <a:pPr algn="just" eaLnBrk="1" hangingPunct="1"/>
            <a:endParaRPr lang="en-US" sz="2400" dirty="0">
              <a:latin typeface="Times New Roman" pitchFamily="18" charset="0"/>
            </a:endParaRPr>
          </a:p>
          <a:p>
            <a:pPr algn="just" eaLnBrk="1" hangingPunct="1"/>
            <a:r>
              <a:rPr lang="en-US" sz="2400" dirty="0">
                <a:latin typeface="Times New Roman" pitchFamily="18" charset="0"/>
              </a:rPr>
              <a:t>   3. The inverses are M</a:t>
            </a:r>
            <a:r>
              <a:rPr lang="en-US" sz="2400" baseline="-25000" dirty="0">
                <a:latin typeface="Times New Roman" pitchFamily="18" charset="0"/>
              </a:rPr>
              <a:t>1</a:t>
            </a:r>
            <a:r>
              <a:rPr lang="en-US" sz="2400" baseline="30000" dirty="0">
                <a:latin typeface="Times New Roman" pitchFamily="18" charset="0"/>
              </a:rPr>
              <a:t>−1</a:t>
            </a:r>
            <a:r>
              <a:rPr lang="en-US" sz="2400" dirty="0">
                <a:latin typeface="Times New Roman" pitchFamily="18" charset="0"/>
              </a:rPr>
              <a:t> = 2, M</a:t>
            </a:r>
            <a:r>
              <a:rPr lang="en-US" sz="2400" baseline="-25000" dirty="0">
                <a:latin typeface="Times New Roman" pitchFamily="18" charset="0"/>
              </a:rPr>
              <a:t>2</a:t>
            </a:r>
            <a:r>
              <a:rPr lang="en-US" sz="2400" baseline="30000" dirty="0">
                <a:latin typeface="Times New Roman" pitchFamily="18" charset="0"/>
              </a:rPr>
              <a:t>−1</a:t>
            </a:r>
            <a:r>
              <a:rPr lang="en-US" sz="2400" dirty="0">
                <a:latin typeface="Times New Roman" pitchFamily="18" charset="0"/>
              </a:rPr>
              <a:t> = 1, M</a:t>
            </a:r>
            <a:r>
              <a:rPr lang="en-US" sz="2400" baseline="-25000" dirty="0">
                <a:latin typeface="Times New Roman" pitchFamily="18" charset="0"/>
              </a:rPr>
              <a:t>3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baseline="30000" dirty="0">
                <a:latin typeface="Times New Roman" pitchFamily="18" charset="0"/>
              </a:rPr>
              <a:t>−1</a:t>
            </a:r>
            <a:r>
              <a:rPr lang="en-US" sz="2400" dirty="0">
                <a:latin typeface="Times New Roman" pitchFamily="18" charset="0"/>
              </a:rPr>
              <a:t> = 1</a:t>
            </a:r>
          </a:p>
          <a:p>
            <a:pPr algn="just" eaLnBrk="1" hangingPunct="1"/>
            <a:endParaRPr lang="en-US" sz="2400" dirty="0">
              <a:latin typeface="Times New Roman" pitchFamily="18" charset="0"/>
            </a:endParaRPr>
          </a:p>
          <a:p>
            <a:pPr algn="just" eaLnBrk="1" hangingPunct="1"/>
            <a:r>
              <a:rPr lang="en-US" sz="2400" dirty="0">
                <a:latin typeface="Times New Roman" pitchFamily="18" charset="0"/>
              </a:rPr>
              <a:t>   4. x = (2 × 35 × 2 + 3 × 21 × 1 + 2 × 15 × 1) mod 105 = 23 mod 105</a:t>
            </a:r>
          </a:p>
        </p:txBody>
      </p:sp>
      <p:pic>
        <p:nvPicPr>
          <p:cNvPr id="126464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1447800"/>
            <a:ext cx="2614613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788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0" y="397134"/>
            <a:ext cx="8839200" cy="692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Suppose we are to find modular multiplicative inverse 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x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of 35 modulo 3.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This is the same as finding 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x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such that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                                                 35 x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= 1 (mod 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aseline="0" dirty="0" smtClean="0">
                <a:latin typeface="Arial" pitchFamily="34" charset="0"/>
              </a:rPr>
              <a:t>Inverse of 35 modulo 3 is 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aseline="0" dirty="0" smtClean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Arial" pitchFamily="34" charset="0"/>
              </a:rPr>
              <a:t>The inverse of 35  is –1 and its modulo 3 is 2 </a:t>
            </a:r>
            <a:endParaRPr lang="en-US" baseline="0" dirty="0" smtClean="0"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Arial" pitchFamily="34" charset="0"/>
              </a:rPr>
              <a:t>Inverse of 21 modulo 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 smtClean="0"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Arial" pitchFamily="34" charset="0"/>
              </a:rPr>
              <a:t>T</a:t>
            </a:r>
            <a:r>
              <a:rPr lang="en-US" sz="2800" dirty="0" smtClean="0">
                <a:latin typeface="Arial" pitchFamily="34" charset="0"/>
              </a:rPr>
              <a:t>he inverse of 21 modulo 5 is  1.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Arial" pitchFamily="34" charset="0"/>
              </a:rPr>
              <a:t>Inverse of 15 modulo 7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 smtClean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latin typeface="Arial" pitchFamily="34" charset="0"/>
              </a:rPr>
              <a:t>T</a:t>
            </a:r>
            <a:r>
              <a:rPr lang="en-US" sz="3200" dirty="0" smtClean="0">
                <a:latin typeface="Arial" pitchFamily="34" charset="0"/>
              </a:rPr>
              <a:t>he inverse of 15 modulo 7 is 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aseline="0" dirty="0" smtClean="0">
              <a:latin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 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842" name="AutoShape 2" descr="3^{-1} \equiv x \pmod{11}"/>
          <p:cNvSpPr>
            <a:spLocks noChangeAspect="1" noChangeArrowheads="1"/>
          </p:cNvSpPr>
          <p:nvPr/>
        </p:nvSpPr>
        <p:spPr bwMode="auto">
          <a:xfrm>
            <a:off x="6127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3" name="AutoShape 3" descr="3x \equiv 1 \pmod{11}"/>
          <p:cNvSpPr>
            <a:spLocks noChangeAspect="1" noChangeArrowheads="1"/>
          </p:cNvSpPr>
          <p:nvPr/>
        </p:nvSpPr>
        <p:spPr bwMode="auto">
          <a:xfrm>
            <a:off x="612775" y="366713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58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58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58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58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358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358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358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58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90600"/>
            <a:ext cx="8839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Find the multiplication of 160 and 199 in the base 7.</a:t>
            </a:r>
          </a:p>
          <a:p>
            <a:pPr>
              <a:buNone/>
            </a:pPr>
            <a:r>
              <a:rPr lang="en-US" dirty="0" smtClean="0"/>
              <a:t>Divide 160 by 7: Quotient 22 Remainder 6</a:t>
            </a:r>
          </a:p>
          <a:p>
            <a:pPr>
              <a:buNone/>
            </a:pPr>
            <a:r>
              <a:rPr lang="en-US" dirty="0" smtClean="0"/>
              <a:t>Divide 22 by 7: Quotient 3 Remainder 1</a:t>
            </a:r>
          </a:p>
          <a:p>
            <a:pPr>
              <a:buNone/>
            </a:pPr>
            <a:r>
              <a:rPr lang="en-US" dirty="0" smtClean="0"/>
              <a:t>Divide 3 by 7: Quotient 0 Remainder 3.</a:t>
            </a:r>
          </a:p>
          <a:p>
            <a:pPr>
              <a:buNone/>
            </a:pPr>
            <a:r>
              <a:rPr lang="en-US" dirty="0" smtClean="0"/>
              <a:t>(160)</a:t>
            </a:r>
            <a:r>
              <a:rPr lang="en-US" baseline="-25000" dirty="0" smtClean="0"/>
              <a:t> 10</a:t>
            </a:r>
            <a:r>
              <a:rPr lang="en-US" dirty="0" smtClean="0"/>
              <a:t> = (316)</a:t>
            </a:r>
            <a:r>
              <a:rPr lang="en-US" baseline="-25000" dirty="0" smtClean="0"/>
              <a:t> 7</a:t>
            </a:r>
          </a:p>
          <a:p>
            <a:pPr>
              <a:buNone/>
            </a:pPr>
            <a:r>
              <a:rPr lang="en-US" dirty="0" smtClean="0"/>
              <a:t>Divide 199 by 7: Quotient 28 Remainder 3</a:t>
            </a:r>
          </a:p>
          <a:p>
            <a:pPr>
              <a:buNone/>
            </a:pPr>
            <a:r>
              <a:rPr lang="en-US" dirty="0" smtClean="0"/>
              <a:t>Divide 28 by 7: Quotient 4 Remainder 0</a:t>
            </a:r>
          </a:p>
          <a:p>
            <a:pPr>
              <a:buNone/>
            </a:pPr>
            <a:r>
              <a:rPr lang="en-US" dirty="0" smtClean="0"/>
              <a:t>Divide 4 by 7: Quotient 0 Remainder 4</a:t>
            </a:r>
          </a:p>
          <a:p>
            <a:pPr>
              <a:buNone/>
            </a:pPr>
            <a:r>
              <a:rPr lang="en-US" dirty="0" smtClean="0"/>
              <a:t>(199)</a:t>
            </a:r>
            <a:r>
              <a:rPr lang="en-US" baseline="-25000" dirty="0" smtClean="0"/>
              <a:t> 10</a:t>
            </a:r>
            <a:r>
              <a:rPr lang="en-US" dirty="0" smtClean="0"/>
              <a:t> = (403)</a:t>
            </a:r>
            <a:r>
              <a:rPr lang="en-US" baseline="-25000" dirty="0" smtClean="0"/>
              <a:t> 7</a:t>
            </a:r>
          </a:p>
          <a:p>
            <a:endParaRPr lang="en-US" dirty="0" smtClean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1619250"/>
            <a:ext cx="281940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5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1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5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1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8" dur="1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763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057400"/>
            <a:ext cx="8229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590800"/>
            <a:ext cx="9144000" cy="1676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724400"/>
            <a:ext cx="8839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81000"/>
            <a:ext cx="9144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2895600"/>
            <a:ext cx="4495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95800" y="2743200"/>
            <a:ext cx="4648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2819400"/>
            <a:ext cx="9144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36" dur="2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46" dur="200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91440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88392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Prove that there is no perfect square </a:t>
            </a:r>
            <a:r>
              <a:rPr lang="en-US" i="1" dirty="0" smtClean="0"/>
              <a:t>a</a:t>
            </a:r>
            <a:r>
              <a:rPr lang="en-US" baseline="30000" dirty="0" smtClean="0"/>
              <a:t>2 </a:t>
            </a:r>
            <a:r>
              <a:rPr lang="en-US" dirty="0" smtClean="0"/>
              <a:t>which is congruent to 2 mod 4.</a:t>
            </a:r>
          </a:p>
          <a:p>
            <a:endParaRPr lang="en-US" baseline="30000" dirty="0" smtClean="0"/>
          </a:p>
          <a:p>
            <a:pPr>
              <a:buNone/>
            </a:pPr>
            <a:r>
              <a:rPr lang="en-US" dirty="0" smtClean="0"/>
              <a:t>    The remainders of a number </a:t>
            </a:r>
            <a:r>
              <a:rPr lang="en-US" i="1" dirty="0" smtClean="0"/>
              <a:t>a </a:t>
            </a:r>
            <a:r>
              <a:rPr lang="en-US" dirty="0" smtClean="0"/>
              <a:t>are 0,1,2 and 3.  In the first case </a:t>
            </a:r>
            <a:r>
              <a:rPr lang="en-US" i="1" dirty="0" smtClean="0"/>
              <a:t>a</a:t>
            </a:r>
            <a:r>
              <a:rPr lang="en-US" baseline="30000" dirty="0" smtClean="0"/>
              <a:t>2 </a:t>
            </a:r>
            <a:r>
              <a:rPr lang="en-US" dirty="0" smtClean="0"/>
              <a:t>congruent to 0.</a:t>
            </a:r>
          </a:p>
          <a:p>
            <a:pPr>
              <a:buNone/>
            </a:pPr>
            <a:r>
              <a:rPr lang="en-US" dirty="0" smtClean="0"/>
              <a:t>    In the second case </a:t>
            </a:r>
            <a:r>
              <a:rPr lang="en-US" i="1" dirty="0" smtClean="0"/>
              <a:t>a</a:t>
            </a:r>
            <a:r>
              <a:rPr lang="en-US" baseline="30000" dirty="0" smtClean="0"/>
              <a:t>2 </a:t>
            </a:r>
            <a:r>
              <a:rPr lang="en-US" dirty="0" smtClean="0"/>
              <a:t>congruent to 1.</a:t>
            </a:r>
          </a:p>
          <a:p>
            <a:pPr>
              <a:buNone/>
            </a:pPr>
            <a:r>
              <a:rPr lang="en-US" dirty="0" smtClean="0"/>
              <a:t>    In the third case </a:t>
            </a:r>
            <a:r>
              <a:rPr lang="en-US" i="1" dirty="0" smtClean="0"/>
              <a:t>a</a:t>
            </a:r>
            <a:r>
              <a:rPr lang="en-US" baseline="30000" dirty="0" smtClean="0"/>
              <a:t>2 </a:t>
            </a:r>
            <a:r>
              <a:rPr lang="en-US" dirty="0" smtClean="0"/>
              <a:t>congruent to 0.</a:t>
            </a:r>
          </a:p>
          <a:p>
            <a:pPr>
              <a:buNone/>
            </a:pPr>
            <a:r>
              <a:rPr lang="en-US" dirty="0" smtClean="0"/>
              <a:t>    In the fourth case </a:t>
            </a:r>
            <a:r>
              <a:rPr lang="en-US" i="1" dirty="0" smtClean="0"/>
              <a:t>a</a:t>
            </a:r>
            <a:r>
              <a:rPr lang="en-US" baseline="30000" dirty="0" smtClean="0"/>
              <a:t>2 </a:t>
            </a:r>
            <a:r>
              <a:rPr lang="en-US" dirty="0" smtClean="0"/>
              <a:t>congruent to 1.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458200" cy="6858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Prove that there is no perfect square a</a:t>
            </a:r>
            <a:r>
              <a:rPr lang="en-US" baseline="30000" dirty="0" smtClean="0"/>
              <a:t>2</a:t>
            </a:r>
            <a:r>
              <a:rPr lang="en-US" dirty="0" smtClean="0"/>
              <a:t> whose last digit is 2.</a:t>
            </a:r>
          </a:p>
          <a:p>
            <a:r>
              <a:rPr lang="en-US" dirty="0" smtClean="0"/>
              <a:t>each integer number is congruent to 0, 1, 2, . . . , 8 or 9 mod 10.</a:t>
            </a:r>
          </a:p>
          <a:p>
            <a:r>
              <a:rPr lang="en-US" dirty="0" smtClean="0"/>
              <a:t>If a  0 mod 10, then a</a:t>
            </a:r>
            <a:r>
              <a:rPr lang="en-US" baseline="30000" dirty="0" smtClean="0"/>
              <a:t>2</a:t>
            </a:r>
            <a:r>
              <a:rPr lang="en-US" dirty="0" smtClean="0"/>
              <a:t>   0 mod 10.</a:t>
            </a:r>
          </a:p>
          <a:p>
            <a:r>
              <a:rPr lang="en-US" dirty="0" smtClean="0"/>
              <a:t>If a  1 mod 10, then a</a:t>
            </a:r>
            <a:r>
              <a:rPr lang="en-US" baseline="30000" dirty="0" smtClean="0"/>
              <a:t>2</a:t>
            </a:r>
            <a:r>
              <a:rPr lang="en-US" dirty="0" smtClean="0"/>
              <a:t>   1 mod 10.</a:t>
            </a:r>
          </a:p>
          <a:p>
            <a:r>
              <a:rPr lang="en-US" dirty="0" smtClean="0"/>
              <a:t>If a  2 mod 10, then a</a:t>
            </a:r>
            <a:r>
              <a:rPr lang="en-US" baseline="30000" dirty="0" smtClean="0"/>
              <a:t>2</a:t>
            </a:r>
            <a:r>
              <a:rPr lang="en-US" dirty="0" smtClean="0"/>
              <a:t>   4 mod 10.</a:t>
            </a:r>
          </a:p>
          <a:p>
            <a:r>
              <a:rPr lang="en-US" dirty="0" smtClean="0"/>
              <a:t>If a  3 mod 10, then a</a:t>
            </a:r>
            <a:r>
              <a:rPr lang="en-US" baseline="30000" dirty="0" smtClean="0"/>
              <a:t>2</a:t>
            </a:r>
            <a:r>
              <a:rPr lang="en-US" dirty="0" smtClean="0"/>
              <a:t>   9 mod 10.</a:t>
            </a:r>
          </a:p>
          <a:p>
            <a:r>
              <a:rPr lang="en-US" dirty="0" smtClean="0"/>
              <a:t>If a  4 mod 10, then a</a:t>
            </a:r>
            <a:r>
              <a:rPr lang="en-US" baseline="30000" dirty="0" smtClean="0"/>
              <a:t>2</a:t>
            </a:r>
            <a:r>
              <a:rPr lang="en-US" dirty="0" smtClean="0"/>
              <a:t>   6 mod 10.</a:t>
            </a:r>
          </a:p>
          <a:p>
            <a:r>
              <a:rPr lang="en-US" dirty="0" smtClean="0"/>
              <a:t>If a  5 mod 10, then a</a:t>
            </a:r>
            <a:r>
              <a:rPr lang="en-US" baseline="30000" dirty="0" smtClean="0"/>
              <a:t>2</a:t>
            </a:r>
            <a:r>
              <a:rPr lang="en-US" dirty="0" smtClean="0"/>
              <a:t>   5 mod 10.</a:t>
            </a:r>
          </a:p>
          <a:p>
            <a:r>
              <a:rPr lang="en-US" dirty="0" smtClean="0"/>
              <a:t>If a  6 mod 10, then a</a:t>
            </a:r>
            <a:r>
              <a:rPr lang="en-US" baseline="30000" dirty="0" smtClean="0"/>
              <a:t>2</a:t>
            </a:r>
            <a:r>
              <a:rPr lang="en-US" dirty="0" smtClean="0"/>
              <a:t>   6 mod 10.</a:t>
            </a:r>
          </a:p>
          <a:p>
            <a:r>
              <a:rPr lang="en-US" dirty="0" smtClean="0"/>
              <a:t>If a  7 mod 10, then a</a:t>
            </a:r>
            <a:r>
              <a:rPr lang="en-US" baseline="30000" dirty="0" smtClean="0"/>
              <a:t>2</a:t>
            </a:r>
            <a:r>
              <a:rPr lang="en-US" dirty="0" smtClean="0"/>
              <a:t>   9 mod 10.</a:t>
            </a:r>
          </a:p>
          <a:p>
            <a:r>
              <a:rPr lang="en-US" dirty="0" smtClean="0"/>
              <a:t>If a  8 mod 10, then a</a:t>
            </a:r>
            <a:r>
              <a:rPr lang="en-US" baseline="30000" dirty="0" smtClean="0"/>
              <a:t>2</a:t>
            </a:r>
            <a:r>
              <a:rPr lang="en-US" dirty="0" smtClean="0"/>
              <a:t>   4 mod 10.</a:t>
            </a:r>
          </a:p>
          <a:p>
            <a:r>
              <a:rPr lang="en-US" dirty="0" smtClean="0"/>
              <a:t>If a  9 mod 10, then a</a:t>
            </a:r>
            <a:r>
              <a:rPr lang="en-US" baseline="30000" dirty="0" smtClean="0"/>
              <a:t>2</a:t>
            </a:r>
            <a:r>
              <a:rPr lang="en-US" dirty="0" smtClean="0"/>
              <a:t>   1 mod 10.</a:t>
            </a:r>
          </a:p>
          <a:p>
            <a:r>
              <a:rPr lang="en-US" dirty="0" smtClean="0"/>
              <a:t>Therefore a</a:t>
            </a:r>
            <a:r>
              <a:rPr lang="en-US" baseline="30000" dirty="0" smtClean="0"/>
              <a:t>2</a:t>
            </a:r>
            <a:r>
              <a:rPr lang="en-US" dirty="0" smtClean="0"/>
              <a:t> ≠ 2 mod 10, and the result follows.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7848600" cy="666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03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Special Congruences</a:t>
            </a:r>
          </a:p>
        </p:txBody>
      </p:sp>
      <p:sp>
        <p:nvSpPr>
          <p:cNvPr id="205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b="1" dirty="0" smtClean="0">
                <a:latin typeface="Comic Sans MS" pitchFamily="66" charset="0"/>
              </a:rPr>
              <a:t>Wilson’s Theorem</a:t>
            </a:r>
          </a:p>
          <a:p>
            <a:pPr eaLnBrk="1" hangingPunct="1">
              <a:buFont typeface="Arial" pitchFamily="34" charset="0"/>
              <a:buNone/>
            </a:pPr>
            <a:r>
              <a:rPr lang="en-US" dirty="0" smtClean="0">
                <a:latin typeface="Comic Sans MS" pitchFamily="66" charset="0"/>
              </a:rPr>
              <a:t>If p is a prime then (p-1)!     -1 (mod p).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800" i="1" dirty="0" smtClean="0">
                <a:latin typeface="Comic Sans MS" pitchFamily="66" charset="0"/>
              </a:rPr>
              <a:t>The converse of this theorem is also true:</a:t>
            </a:r>
          </a:p>
          <a:p>
            <a:pPr eaLnBrk="1" hangingPunct="1">
              <a:buFont typeface="Arial" pitchFamily="34" charset="0"/>
              <a:buNone/>
            </a:pPr>
            <a:r>
              <a:rPr lang="en-US" b="1" dirty="0" smtClean="0">
                <a:latin typeface="Comic Sans MS" pitchFamily="66" charset="0"/>
              </a:rPr>
              <a:t>Theorem 6.2 </a:t>
            </a:r>
            <a:r>
              <a:rPr lang="en-US" dirty="0" smtClean="0">
                <a:latin typeface="Comic Sans MS" pitchFamily="66" charset="0"/>
              </a:rPr>
              <a:t>If n is a positive integer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dirty="0" smtClean="0">
                <a:latin typeface="Comic Sans MS" pitchFamily="66" charset="0"/>
              </a:rPr>
              <a:t>And n ≥ 2 and (n-1)!    -1 (mod n) then n is a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dirty="0" smtClean="0">
                <a:latin typeface="Comic Sans MS" pitchFamily="66" charset="0"/>
              </a:rPr>
              <a:t>prime.</a:t>
            </a: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5486400" y="2362200"/>
          <a:ext cx="292100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126720" imgH="114120" progId="Equation.3">
                  <p:embed/>
                </p:oleObj>
              </mc:Choice>
              <mc:Fallback>
                <p:oleObj name="Equation" r:id="rId3" imgW="12672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362200"/>
                        <a:ext cx="292100" cy="263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9"/>
          <p:cNvGraphicFramePr>
            <a:graphicFrameLocks noChangeAspect="1"/>
          </p:cNvGraphicFramePr>
          <p:nvPr/>
        </p:nvGraphicFramePr>
        <p:xfrm>
          <a:off x="4191000" y="4038600"/>
          <a:ext cx="292100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5" imgW="126720" imgH="114120" progId="Equation.3">
                  <p:embed/>
                </p:oleObj>
              </mc:Choice>
              <mc:Fallback>
                <p:oleObj name="Equation" r:id="rId5" imgW="12672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038600"/>
                        <a:ext cx="292100" cy="263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37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838200"/>
            <a:ext cx="914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Proof.</a:t>
            </a:r>
            <a:r>
              <a:rPr lang="en-US" sz="2400" dirty="0" smtClean="0"/>
              <a:t> It is easy to check the result when </a:t>
            </a:r>
            <a:r>
              <a:rPr lang="en-US" sz="2400" i="1" dirty="0" smtClean="0"/>
              <a:t>p</a:t>
            </a:r>
            <a:r>
              <a:rPr lang="en-US" sz="2400" dirty="0" smtClean="0"/>
              <a:t> is 2 or 3, so let us assume </a:t>
            </a:r>
            <a:r>
              <a:rPr lang="en-US" sz="2400" i="1" dirty="0" smtClean="0"/>
              <a:t>p</a:t>
            </a:r>
            <a:r>
              <a:rPr lang="en-US" sz="2400" dirty="0" smtClean="0"/>
              <a:t> &gt; 3. If </a:t>
            </a:r>
            <a:r>
              <a:rPr lang="en-US" sz="2400" i="1" dirty="0" smtClean="0"/>
              <a:t>p</a:t>
            </a:r>
            <a:r>
              <a:rPr lang="en-US" sz="2400" dirty="0" smtClean="0"/>
              <a:t> is composite, then its positive divisors are among the integers 1, 2, 3, 4, ... , </a:t>
            </a:r>
            <a:r>
              <a:rPr lang="en-US" sz="2400" i="1" dirty="0" smtClean="0"/>
              <a:t>p</a:t>
            </a:r>
            <a:r>
              <a:rPr lang="en-US" sz="2400" dirty="0" smtClean="0"/>
              <a:t>-1</a:t>
            </a:r>
          </a:p>
          <a:p>
            <a:r>
              <a:rPr lang="en-US" sz="2400" dirty="0" smtClean="0"/>
              <a:t>and it is clear that </a:t>
            </a:r>
            <a:r>
              <a:rPr lang="en-US" sz="2400" dirty="0" err="1" smtClean="0"/>
              <a:t>gcd</a:t>
            </a:r>
            <a:r>
              <a:rPr lang="en-US" sz="2400" dirty="0" smtClean="0"/>
              <a:t>((</a:t>
            </a:r>
            <a:r>
              <a:rPr lang="en-US" sz="2400" i="1" dirty="0" smtClean="0"/>
              <a:t>p</a:t>
            </a:r>
            <a:r>
              <a:rPr lang="en-US" sz="2400" dirty="0" smtClean="0"/>
              <a:t>-1)!,</a:t>
            </a:r>
            <a:r>
              <a:rPr lang="en-US" sz="2400" i="1" dirty="0" smtClean="0"/>
              <a:t>p</a:t>
            </a:r>
            <a:r>
              <a:rPr lang="en-US" sz="2400" dirty="0" smtClean="0"/>
              <a:t>) &gt; 1, so we can not have (</a:t>
            </a:r>
            <a:r>
              <a:rPr lang="en-US" sz="2400" i="1" dirty="0" smtClean="0"/>
              <a:t>p</a:t>
            </a:r>
            <a:r>
              <a:rPr lang="en-US" sz="2400" dirty="0" smtClean="0"/>
              <a:t>-1)! = -1 (mod </a:t>
            </a:r>
            <a:r>
              <a:rPr lang="en-US" sz="2400" i="1" dirty="0" smtClean="0"/>
              <a:t>p</a:t>
            </a:r>
            <a:r>
              <a:rPr lang="en-US" sz="2400" dirty="0" smtClean="0"/>
              <a:t>). </a:t>
            </a:r>
            <a:br>
              <a:rPr lang="en-US" sz="2400" dirty="0" smtClean="0"/>
            </a:br>
            <a:r>
              <a:rPr lang="en-US" sz="2400" dirty="0" smtClean="0"/>
              <a:t>    However if </a:t>
            </a:r>
            <a:r>
              <a:rPr lang="en-US" sz="2400" i="1" dirty="0" smtClean="0"/>
              <a:t>p</a:t>
            </a:r>
            <a:r>
              <a:rPr lang="en-US" sz="2400" dirty="0" smtClean="0"/>
              <a:t> is prime, then each of the above integers are relatively prime to </a:t>
            </a:r>
            <a:r>
              <a:rPr lang="en-US" sz="2400" i="1" dirty="0" smtClean="0"/>
              <a:t>p</a:t>
            </a:r>
            <a:r>
              <a:rPr lang="en-US" sz="2400" dirty="0" smtClean="0"/>
              <a:t>. So for each of these integers </a:t>
            </a:r>
            <a:r>
              <a:rPr lang="en-US" sz="2400" i="1" dirty="0" smtClean="0"/>
              <a:t>a</a:t>
            </a:r>
            <a:r>
              <a:rPr lang="en-US" sz="2400" dirty="0" smtClean="0"/>
              <a:t> there is another </a:t>
            </a:r>
            <a:r>
              <a:rPr lang="en-US" sz="2400" i="1" dirty="0" smtClean="0"/>
              <a:t>b</a:t>
            </a:r>
            <a:r>
              <a:rPr lang="en-US" sz="2400" dirty="0" smtClean="0"/>
              <a:t> such that </a:t>
            </a:r>
            <a:r>
              <a:rPr lang="en-US" sz="2400" i="1" dirty="0" err="1" smtClean="0"/>
              <a:t>ab</a:t>
            </a:r>
            <a:r>
              <a:rPr lang="en-US" sz="2400" dirty="0" smtClean="0"/>
              <a:t> = 1 (mod </a:t>
            </a:r>
            <a:r>
              <a:rPr lang="en-US" sz="2400" i="1" dirty="0" smtClean="0"/>
              <a:t>p</a:t>
            </a:r>
            <a:r>
              <a:rPr lang="en-US" sz="2400" dirty="0" smtClean="0"/>
              <a:t>). It is important to note that this </a:t>
            </a:r>
            <a:r>
              <a:rPr lang="en-US" sz="2400" i="1" dirty="0" smtClean="0"/>
              <a:t>b</a:t>
            </a:r>
            <a:r>
              <a:rPr lang="en-US" sz="2400" dirty="0" smtClean="0"/>
              <a:t> is unique modulo </a:t>
            </a:r>
            <a:r>
              <a:rPr lang="en-US" sz="2400" i="1" dirty="0" smtClean="0"/>
              <a:t>p</a:t>
            </a:r>
            <a:r>
              <a:rPr lang="en-US" sz="2400" dirty="0" smtClean="0"/>
              <a:t>, and that since </a:t>
            </a:r>
            <a:r>
              <a:rPr lang="en-US" sz="2400" i="1" dirty="0" smtClean="0"/>
              <a:t>p</a:t>
            </a:r>
            <a:r>
              <a:rPr lang="en-US" sz="2400" dirty="0" smtClean="0"/>
              <a:t> is prime, </a:t>
            </a:r>
            <a:r>
              <a:rPr lang="en-US" sz="2400" i="1" dirty="0" smtClean="0"/>
              <a:t>a</a:t>
            </a:r>
            <a:r>
              <a:rPr lang="en-US" sz="2400" dirty="0" smtClean="0"/>
              <a:t> = </a:t>
            </a:r>
            <a:r>
              <a:rPr lang="en-US" sz="2400" i="1" dirty="0" smtClean="0"/>
              <a:t>b</a:t>
            </a:r>
            <a:r>
              <a:rPr lang="en-US" sz="2400" dirty="0" smtClean="0"/>
              <a:t> if and only if </a:t>
            </a:r>
            <a:r>
              <a:rPr lang="en-US" sz="2400" i="1" dirty="0" smtClean="0"/>
              <a:t>a</a:t>
            </a:r>
            <a:r>
              <a:rPr lang="en-US" sz="2400" dirty="0" smtClean="0"/>
              <a:t> is 1 or </a:t>
            </a:r>
            <a:r>
              <a:rPr lang="en-US" sz="2400" i="1" dirty="0" smtClean="0"/>
              <a:t>p</a:t>
            </a:r>
            <a:r>
              <a:rPr lang="en-US" sz="2400" dirty="0" smtClean="0"/>
              <a:t>-1. Now if we omit 1 and </a:t>
            </a:r>
            <a:r>
              <a:rPr lang="en-US" sz="2400" i="1" dirty="0" smtClean="0"/>
              <a:t>p</a:t>
            </a:r>
            <a:r>
              <a:rPr lang="en-US" sz="2400" dirty="0" smtClean="0"/>
              <a:t>-1, then the others can be grouped into pairs whose product is one showing 2</a:t>
            </a:r>
            <a:r>
              <a:rPr lang="en-US" sz="2400" baseline="30000" dirty="0" smtClean="0"/>
              <a:t>.</a:t>
            </a:r>
            <a:r>
              <a:rPr lang="en-US" sz="2400" dirty="0" smtClean="0"/>
              <a:t>3</a:t>
            </a:r>
            <a:r>
              <a:rPr lang="en-US" sz="2400" baseline="30000" dirty="0" smtClean="0"/>
              <a:t>.</a:t>
            </a:r>
            <a:r>
              <a:rPr lang="en-US" sz="2400" dirty="0" smtClean="0"/>
              <a:t>4</a:t>
            </a:r>
            <a:r>
              <a:rPr lang="en-US" sz="2400" baseline="30000" dirty="0" smtClean="0"/>
              <a:t>.</a:t>
            </a:r>
            <a:r>
              <a:rPr lang="en-US" sz="2400" dirty="0" smtClean="0"/>
              <a:t>...</a:t>
            </a:r>
            <a:r>
              <a:rPr lang="en-US" sz="2400" baseline="30000" dirty="0" smtClean="0"/>
              <a:t>.</a:t>
            </a:r>
            <a:r>
              <a:rPr lang="en-US" sz="2400" dirty="0" smtClean="0"/>
              <a:t>(</a:t>
            </a:r>
            <a:r>
              <a:rPr lang="en-US" sz="2400" i="1" dirty="0" smtClean="0"/>
              <a:t>p</a:t>
            </a:r>
            <a:r>
              <a:rPr lang="en-US" sz="2400" dirty="0" smtClean="0"/>
              <a:t>-2) = 1 </a:t>
            </a:r>
            <a:r>
              <a:rPr lang="en-US" sz="2400" dirty="0" smtClean="0"/>
              <a:t>(</a:t>
            </a:r>
            <a:r>
              <a:rPr lang="en-US" sz="2400" dirty="0" smtClean="0"/>
              <a:t>mod </a:t>
            </a:r>
            <a:r>
              <a:rPr lang="en-US" sz="2400" i="1" dirty="0" smtClean="0"/>
              <a:t>p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(or more simply (</a:t>
            </a:r>
            <a:r>
              <a:rPr lang="en-US" sz="2400" i="1" dirty="0" smtClean="0"/>
              <a:t>p</a:t>
            </a:r>
            <a:r>
              <a:rPr lang="en-US" sz="2400" dirty="0" smtClean="0"/>
              <a:t>-2)! = 1 (mod </a:t>
            </a:r>
            <a:r>
              <a:rPr lang="en-US" sz="2400" i="1" dirty="0" smtClean="0"/>
              <a:t>p</a:t>
            </a:r>
            <a:r>
              <a:rPr lang="en-US" sz="2400" dirty="0" smtClean="0"/>
              <a:t>)). Finally, multiply this equality by </a:t>
            </a:r>
            <a:r>
              <a:rPr lang="en-US" sz="2400" i="1" dirty="0" smtClean="0"/>
              <a:t>p</a:t>
            </a:r>
            <a:r>
              <a:rPr lang="en-US" sz="2400" dirty="0" smtClean="0"/>
              <a:t>-1 to complete the proof.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987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0"/>
            <a:ext cx="70485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286000"/>
            <a:ext cx="5638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1752600"/>
            <a:ext cx="3810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3429000"/>
            <a:ext cx="2286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14800" y="4343400"/>
            <a:ext cx="14859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7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86400" y="1828800"/>
            <a:ext cx="4381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8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62600" y="4495800"/>
            <a:ext cx="4381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9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29200" y="1752600"/>
            <a:ext cx="11430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80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81600" y="4419600"/>
            <a:ext cx="11430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81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114800" y="5181600"/>
            <a:ext cx="22669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82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962400" y="5791200"/>
            <a:ext cx="24765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83" name="Picture 1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172200" y="1524000"/>
            <a:ext cx="19812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278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3278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3278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7" dur="1" fill="hold"/>
                                        <p:tgtEl>
                                          <p:spTgt spid="3278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228600"/>
            <a:ext cx="8763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Let us assume that </a:t>
            </a:r>
            <a:r>
              <a:rPr lang="en-US" sz="2400" i="1" dirty="0" smtClean="0"/>
              <a:t>a</a:t>
            </a:r>
            <a:r>
              <a:rPr lang="en-US" sz="2400" dirty="0" smtClean="0"/>
              <a:t> is positive and not divisible by </a:t>
            </a:r>
            <a:r>
              <a:rPr lang="en-US" sz="2400" i="1" dirty="0" smtClean="0"/>
              <a:t>p</a:t>
            </a:r>
            <a:r>
              <a:rPr lang="en-US" sz="2400" dirty="0" smtClean="0"/>
              <a:t>. The idea is that if we write down the sequence of </a:t>
            </a:r>
            <a:r>
              <a:rPr lang="en-US" sz="2400" dirty="0" smtClean="0"/>
              <a:t>numbers and </a:t>
            </a:r>
            <a:r>
              <a:rPr lang="en-US" sz="2400" dirty="0" smtClean="0"/>
              <a:t>reduce each one modulo </a:t>
            </a:r>
            <a:r>
              <a:rPr lang="en-US" sz="2400" i="1" dirty="0" smtClean="0"/>
              <a:t>p</a:t>
            </a:r>
            <a:r>
              <a:rPr lang="en-US" sz="2400" dirty="0" smtClean="0"/>
              <a:t>, the resulting sequence turns out to be a rearrangement of</a:t>
            </a:r>
          </a:p>
          <a:p>
            <a:r>
              <a:rPr lang="en-US" sz="2400" dirty="0" smtClean="0"/>
              <a:t>Therefore, if we multiply together the numbers in each sequence, the results must be identical modulo </a:t>
            </a:r>
            <a:r>
              <a:rPr lang="en-US" sz="2400" i="1" dirty="0" smtClean="0"/>
              <a:t>p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Collecting together the </a:t>
            </a:r>
            <a:r>
              <a:rPr lang="en-US" sz="2400" i="1" dirty="0" smtClean="0"/>
              <a:t>a</a:t>
            </a:r>
            <a:r>
              <a:rPr lang="en-US" sz="2400" dirty="0" smtClean="0"/>
              <a:t> terms </a:t>
            </a:r>
            <a:r>
              <a:rPr lang="en-US" sz="2400" dirty="0" smtClean="0"/>
              <a:t>yields </a:t>
            </a:r>
          </a:p>
          <a:p>
            <a:r>
              <a:rPr lang="en-US" sz="2400" dirty="0" smtClean="0"/>
              <a:t>Finally</a:t>
            </a:r>
            <a:r>
              <a:rPr lang="en-US" sz="2400" dirty="0" smtClean="0"/>
              <a:t>, we may "cancel out" the numbers 1, 2, ..., </a:t>
            </a:r>
            <a:r>
              <a:rPr lang="en-US" sz="2400" i="1" dirty="0" smtClean="0"/>
              <a:t>p</a:t>
            </a:r>
            <a:r>
              <a:rPr lang="en-US" sz="2400" dirty="0" smtClean="0"/>
              <a:t> − 1 from both sides of this equation, obtaining</a:t>
            </a:r>
          </a:p>
          <a:p>
            <a:r>
              <a:rPr lang="en-US" sz="2400" dirty="0" smtClean="0"/>
              <a:t>There are two steps in the above proof that we need to justify:</a:t>
            </a:r>
          </a:p>
          <a:p>
            <a:r>
              <a:rPr lang="en-US" sz="2400" dirty="0" smtClean="0"/>
              <a:t>Why (A) is a rearrangement of (B), and</a:t>
            </a:r>
          </a:p>
          <a:p>
            <a:r>
              <a:rPr lang="en-US" sz="2400" dirty="0" smtClean="0"/>
              <a:t>Why it is valid to "cancel" in the setting of modular arithmetic.</a:t>
            </a:r>
          </a:p>
          <a:p>
            <a:r>
              <a:rPr lang="en-US" sz="2400" dirty="0" smtClean="0"/>
              <a:t>We will prove these things below; let us first see an example of this proof in action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86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63860"/>
            <a:ext cx="8077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An example</a:t>
            </a:r>
          </a:p>
          <a:p>
            <a:r>
              <a:rPr lang="en-US" sz="3600" dirty="0"/>
              <a:t>If </a:t>
            </a:r>
            <a:r>
              <a:rPr lang="en-US" sz="3600" i="1" dirty="0"/>
              <a:t>a</a:t>
            </a:r>
            <a:r>
              <a:rPr lang="en-US" sz="3600" dirty="0"/>
              <a:t> = 3 and </a:t>
            </a:r>
            <a:r>
              <a:rPr lang="en-US" sz="3600" i="1" dirty="0"/>
              <a:t>p</a:t>
            </a:r>
            <a:r>
              <a:rPr lang="en-US" sz="3600" dirty="0"/>
              <a:t> = 7, then the sequence in question is</a:t>
            </a:r>
          </a:p>
          <a:p>
            <a:r>
              <a:rPr lang="en-US" sz="3600" dirty="0"/>
              <a:t>reducing modulo 7 gives</a:t>
            </a:r>
          </a:p>
          <a:p>
            <a:r>
              <a:rPr lang="en-US" sz="3600" dirty="0"/>
              <a:t>which is just a rearrangement of</a:t>
            </a:r>
          </a:p>
          <a:p>
            <a:r>
              <a:rPr lang="en-US" sz="3600" dirty="0"/>
              <a:t>Multiplying them together gives</a:t>
            </a:r>
          </a:p>
          <a:p>
            <a:r>
              <a:rPr lang="en-US" sz="3600" dirty="0"/>
              <a:t>that is,</a:t>
            </a:r>
          </a:p>
          <a:p>
            <a:r>
              <a:rPr lang="en-US" sz="3600" dirty="0"/>
              <a:t>Canceling out 1 × 2 × 3 × 4 × 5 × 6 yields</a:t>
            </a:r>
          </a:p>
          <a:p>
            <a:r>
              <a:rPr lang="en-US" sz="3600" dirty="0"/>
              <a:t>which is Fermat's little theorem for the case </a:t>
            </a:r>
            <a:r>
              <a:rPr lang="en-US" sz="3600" i="1" dirty="0"/>
              <a:t>a</a:t>
            </a:r>
            <a:r>
              <a:rPr lang="en-US" sz="3600" dirty="0"/>
              <a:t> = 3 and </a:t>
            </a:r>
            <a:r>
              <a:rPr lang="en-US" sz="3600" i="1" dirty="0"/>
              <a:t>p</a:t>
            </a:r>
            <a:r>
              <a:rPr lang="en-US" sz="3600" dirty="0"/>
              <a:t> = 7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1682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28600"/>
            <a:ext cx="8686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The rearrangement property</a:t>
            </a:r>
          </a:p>
          <a:p>
            <a:r>
              <a:rPr lang="en-US" sz="3200" dirty="0"/>
              <a:t>Finally, we must explain why the sequence</a:t>
            </a:r>
          </a:p>
          <a:p>
            <a:r>
              <a:rPr lang="en-US" sz="3200" dirty="0"/>
              <a:t>when reduced modulo </a:t>
            </a:r>
            <a:r>
              <a:rPr lang="en-US" sz="3200" i="1" dirty="0"/>
              <a:t>p</a:t>
            </a:r>
            <a:r>
              <a:rPr lang="en-US" sz="3200" dirty="0"/>
              <a:t>, becomes a rearrangement of the sequence</a:t>
            </a:r>
          </a:p>
          <a:p>
            <a:r>
              <a:rPr lang="en-US" sz="3200" dirty="0"/>
              <a:t>To start with, none of the terms </a:t>
            </a:r>
            <a:r>
              <a:rPr lang="en-US" sz="3200" i="1" dirty="0"/>
              <a:t>a</a:t>
            </a:r>
            <a:r>
              <a:rPr lang="en-US" sz="3200" dirty="0"/>
              <a:t>, 2</a:t>
            </a:r>
            <a:r>
              <a:rPr lang="en-US" sz="3200" i="1" dirty="0"/>
              <a:t>a</a:t>
            </a:r>
            <a:r>
              <a:rPr lang="en-US" sz="3200" dirty="0"/>
              <a:t>, ..., (</a:t>
            </a:r>
            <a:r>
              <a:rPr lang="en-US" sz="3200" i="1" dirty="0"/>
              <a:t>p</a:t>
            </a:r>
            <a:r>
              <a:rPr lang="en-US" sz="3200" dirty="0"/>
              <a:t> − 1)</a:t>
            </a:r>
            <a:r>
              <a:rPr lang="en-US" sz="3200" i="1" dirty="0"/>
              <a:t>a</a:t>
            </a:r>
            <a:r>
              <a:rPr lang="en-US" sz="3200" dirty="0"/>
              <a:t> can be congruent to zero modulo </a:t>
            </a:r>
            <a:r>
              <a:rPr lang="en-US" sz="3200" i="1" dirty="0"/>
              <a:t>p</a:t>
            </a:r>
            <a:r>
              <a:rPr lang="en-US" sz="3200" dirty="0"/>
              <a:t>, since if </a:t>
            </a:r>
            <a:r>
              <a:rPr lang="en-US" sz="3200" i="1" dirty="0"/>
              <a:t>k</a:t>
            </a:r>
            <a:r>
              <a:rPr lang="en-US" sz="3200" dirty="0"/>
              <a:t> is one of the numbers 1, 2, ..., </a:t>
            </a:r>
            <a:r>
              <a:rPr lang="en-US" sz="3200" i="1" dirty="0"/>
              <a:t>p</a:t>
            </a:r>
            <a:r>
              <a:rPr lang="en-US" sz="3200" dirty="0"/>
              <a:t> − 1, then </a:t>
            </a:r>
            <a:r>
              <a:rPr lang="en-US" sz="3200" i="1" dirty="0"/>
              <a:t>k</a:t>
            </a:r>
            <a:r>
              <a:rPr lang="en-US" sz="3200" dirty="0"/>
              <a:t> is relatively prime with </a:t>
            </a:r>
            <a:r>
              <a:rPr lang="en-US" sz="3200" i="1" dirty="0"/>
              <a:t>p</a:t>
            </a:r>
            <a:r>
              <a:rPr lang="en-US" sz="3200" dirty="0"/>
              <a:t>, and so is </a:t>
            </a:r>
            <a:r>
              <a:rPr lang="en-US" sz="3200" i="1" dirty="0"/>
              <a:t>a</a:t>
            </a:r>
            <a:r>
              <a:rPr lang="en-US" sz="3200" dirty="0"/>
              <a:t>, so </a:t>
            </a:r>
            <a:r>
              <a:rPr lang="en-US" sz="3200" dirty="0">
                <a:hlinkClick r:id="rId2" tooltip="Euclid's lemma"/>
              </a:rPr>
              <a:t>Euclid's lemma</a:t>
            </a:r>
            <a:r>
              <a:rPr lang="en-US" sz="3200" dirty="0"/>
              <a:t> tells us that </a:t>
            </a:r>
            <a:r>
              <a:rPr lang="en-US" sz="3200" i="1" dirty="0" err="1"/>
              <a:t>ka</a:t>
            </a:r>
            <a:r>
              <a:rPr lang="en-US" sz="3200" dirty="0"/>
              <a:t> shares no factor with </a:t>
            </a:r>
            <a:r>
              <a:rPr lang="en-US" sz="3200" i="1" dirty="0"/>
              <a:t>p</a:t>
            </a:r>
            <a:r>
              <a:rPr lang="en-US" sz="3200" dirty="0"/>
              <a:t>. Therefore, at least we know that the numbers </a:t>
            </a:r>
            <a:r>
              <a:rPr lang="en-US" sz="3200" i="1" dirty="0"/>
              <a:t>a</a:t>
            </a:r>
            <a:r>
              <a:rPr lang="en-US" sz="3200" dirty="0"/>
              <a:t>, 2</a:t>
            </a:r>
            <a:r>
              <a:rPr lang="en-US" sz="3200" i="1" dirty="0"/>
              <a:t>a</a:t>
            </a:r>
            <a:r>
              <a:rPr lang="en-US" sz="3200" dirty="0"/>
              <a:t>, ..., (</a:t>
            </a:r>
            <a:r>
              <a:rPr lang="en-US" sz="3200" i="1" dirty="0"/>
              <a:t>p</a:t>
            </a:r>
            <a:r>
              <a:rPr lang="en-US" sz="3200" dirty="0"/>
              <a:t> − 1)</a:t>
            </a:r>
            <a:r>
              <a:rPr lang="en-US" sz="3200" i="1" dirty="0"/>
              <a:t>a</a:t>
            </a:r>
            <a:r>
              <a:rPr lang="en-US" sz="3200" dirty="0"/>
              <a:t>, when reduced modulo </a:t>
            </a:r>
            <a:r>
              <a:rPr lang="en-US" sz="3200" i="1" dirty="0"/>
              <a:t>p</a:t>
            </a:r>
            <a:r>
              <a:rPr lang="en-US" sz="3200" dirty="0"/>
              <a:t>, must be found among the numbers 1, 2, 3, ..., </a:t>
            </a:r>
            <a:r>
              <a:rPr lang="en-US" sz="3200" i="1" dirty="0"/>
              <a:t>p</a:t>
            </a:r>
            <a:r>
              <a:rPr lang="en-US" sz="3200" dirty="0"/>
              <a:t> − 1.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2042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685800"/>
            <a:ext cx="9144001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590800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343400"/>
            <a:ext cx="9144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971800"/>
            <a:ext cx="1676400" cy="583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429000"/>
            <a:ext cx="916279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905000"/>
            <a:ext cx="914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1752601"/>
            <a:ext cx="157232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8915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027952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028735" cy="487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52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543050"/>
            <a:ext cx="8839200" cy="215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8600"/>
            <a:ext cx="914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57232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245608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Divisors and Divisibility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integers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b, </a:t>
            </a:r>
            <a:r>
              <a:rPr lang="en-US" dirty="0" smtClean="0"/>
              <a:t>we say that </a:t>
            </a:r>
            <a:r>
              <a:rPr lang="en-US" i="1" dirty="0" smtClean="0"/>
              <a:t>a divides b (or b is divisible by a)</a:t>
            </a:r>
            <a:r>
              <a:rPr lang="en-US" dirty="0" smtClean="0"/>
              <a:t> and write </a:t>
            </a:r>
            <a:r>
              <a:rPr lang="en-US" i="1" dirty="0" err="1" smtClean="0"/>
              <a:t>a</a:t>
            </a:r>
            <a:r>
              <a:rPr lang="en-US" dirty="0" err="1" smtClean="0"/>
              <a:t>|</a:t>
            </a:r>
            <a:r>
              <a:rPr lang="en-US" i="1" dirty="0" err="1" smtClean="0"/>
              <a:t>b</a:t>
            </a:r>
            <a:r>
              <a:rPr lang="en-US" dirty="0" smtClean="0"/>
              <a:t> if there exists an integer </a:t>
            </a:r>
            <a:r>
              <a:rPr lang="en-US" i="1" dirty="0" smtClean="0"/>
              <a:t>d </a:t>
            </a:r>
            <a:r>
              <a:rPr lang="en-US" dirty="0" smtClean="0"/>
              <a:t>such that </a:t>
            </a:r>
            <a:r>
              <a:rPr lang="en-US" i="1" dirty="0" smtClean="0"/>
              <a:t>b=</a:t>
            </a:r>
            <a:r>
              <a:rPr lang="en-US" i="1" dirty="0" err="1" smtClean="0"/>
              <a:t>ad.</a:t>
            </a:r>
            <a:r>
              <a:rPr lang="en-US" dirty="0" smtClean="0"/>
              <a:t>	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9144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600"/>
            <a:ext cx="8610600" cy="4739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0"/>
            <a:ext cx="6095999" cy="69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1.Divisors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b="1" dirty="0"/>
              <a:t>Theorem </a:t>
            </a:r>
            <a:r>
              <a:rPr lang="en-US" b="1" dirty="0" smtClean="0"/>
              <a:t>1.2.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Let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 and n be integers, not both zero. Then d =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(m, n)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exists,and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xm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yn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for some integers x and y.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i="1" dirty="0"/>
              <a:t>Proof.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Let X = {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|  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 ∈ </a:t>
            </a:r>
            <a:r>
              <a:rPr lang="en-US" dirty="0">
                <a:latin typeface="Euclid Math Two" pitchFamily="18" charset="2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}. Then X is not empty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since m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+ n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in X, so let d be the smallest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member of X.  Since d ∈ X we have 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 and 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d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integers x and y, proving conditions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and (iii) in the definition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Hence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it remains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show that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d|m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d|n.We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show that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d|n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other is similar. By the division algorithm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029FC-FEDD-49BE-B99C-E7ADD4EFB6E2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1.Divisors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Two integers m and n are called relatively prime if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(m, n)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Hence 12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35 are relatively prime, but this is not true for 12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15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Because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15) = 3. Note that 1 is relatively prime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every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integer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following theorem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collects three basic properties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relatively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prime integers.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Theorem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1.4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If m and n are integers, not both zero: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) m and n are relatively prime if and only if 1 =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xm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yn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for some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integers x and y.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ii) If d =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(m, n),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then m/d  and n/d  are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relatively prime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iii) Suppose that m and n are relatively prime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(a)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m|k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n|k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, where k ∈ </a:t>
            </a:r>
            <a:r>
              <a:rPr lang="en-US" i="1" dirty="0">
                <a:latin typeface="Euclid Math Two" pitchFamily="18" charset="2"/>
                <a:cs typeface="Times New Roman" pitchFamily="18" charset="0"/>
              </a:rPr>
              <a:t>Z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, then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mn|k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(b) If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m|kn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for some k ∈ </a:t>
            </a:r>
            <a:r>
              <a:rPr lang="en-US" i="1" dirty="0">
                <a:latin typeface="Euclid Math Two" pitchFamily="18" charset="2"/>
                <a:cs typeface="Times New Roman" pitchFamily="18" charset="0"/>
              </a:rPr>
              <a:t>Z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, then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m|k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45D26F-793B-4012-A851-DE6503AFCF4A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7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77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5" dur="77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7" dur="77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7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77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5" dur="77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7" dur="77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7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77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5" dur="77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7" dur="77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7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77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5" dur="77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7" dur="77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000"/>
                            </p:stCondLst>
                            <p:childTnLst>
                              <p:par>
                                <p:cTn id="50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7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77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5" dur="77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7" dur="77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0"/>
                            </p:stCondLst>
                            <p:childTnLst>
                              <p:par>
                                <p:cTn id="60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70" decel="100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770" decel="100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5" dur="77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7" dur="77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000"/>
                            </p:stCondLst>
                            <p:childTnLst>
                              <p:par>
                                <p:cTn id="70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770" decel="100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770" decel="100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7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75" dur="77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7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7" dur="77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7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000"/>
                            </p:stCondLst>
                            <p:childTnLst>
                              <p:par>
                                <p:cTn id="80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70" decel="100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770" decel="100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8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85" dur="77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8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87" dur="77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8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000"/>
                            </p:stCondLst>
                            <p:childTnLst>
                              <p:par>
                                <p:cTn id="90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70" decel="100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770" decel="100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95" dur="77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9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97" dur="77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9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8000"/>
                            </p:stCondLst>
                            <p:childTnLst>
                              <p:par>
                                <p:cTn id="100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70" decel="100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770" decel="100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0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5" dur="77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0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07" dur="77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0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0"/>
                            </p:stCondLst>
                            <p:childTnLst>
                              <p:par>
                                <p:cTn id="110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770" decel="100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770" decel="100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1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15" dur="77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17" dur="77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1923</Words>
  <Application>Microsoft Office PowerPoint</Application>
  <PresentationFormat>On-screen Show (4:3)</PresentationFormat>
  <Paragraphs>178</Paragraphs>
  <Slides>49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Office Theme</vt:lpstr>
      <vt:lpstr>Equation</vt:lpstr>
      <vt:lpstr>Number Theory</vt:lpstr>
      <vt:lpstr>Basics</vt:lpstr>
      <vt:lpstr>Basics</vt:lpstr>
      <vt:lpstr>PowerPoint Presentation</vt:lpstr>
      <vt:lpstr>Divisors and Divisibility</vt:lpstr>
      <vt:lpstr>PowerPoint Presentation</vt:lpstr>
      <vt:lpstr>PowerPoint Presentation</vt:lpstr>
      <vt:lpstr>1.Divisors</vt:lpstr>
      <vt:lpstr>1.Divisors</vt:lpstr>
      <vt:lpstr>1.Divisors</vt:lpstr>
      <vt:lpstr>2.Prime Factorization</vt:lpstr>
      <vt:lpstr>2.Prime Factorization</vt:lpstr>
      <vt:lpstr>2.Prime Factorization</vt:lpstr>
      <vt:lpstr>2.Prime Factorization</vt:lpstr>
      <vt:lpstr>Prime Factorization</vt:lpstr>
      <vt:lpstr>Prime Factorization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Special Congruences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VIT</dc:creator>
  <cp:lastModifiedBy>training</cp:lastModifiedBy>
  <cp:revision>43</cp:revision>
  <dcterms:created xsi:type="dcterms:W3CDTF">2011-09-30T15:35:59Z</dcterms:created>
  <dcterms:modified xsi:type="dcterms:W3CDTF">2012-10-14T11:34:11Z</dcterms:modified>
</cp:coreProperties>
</file>