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93" r:id="rId2"/>
    <p:sldId id="277" r:id="rId3"/>
    <p:sldId id="261" r:id="rId4"/>
    <p:sldId id="278" r:id="rId5"/>
    <p:sldId id="256" r:id="rId6"/>
    <p:sldId id="257" r:id="rId7"/>
    <p:sldId id="258" r:id="rId8"/>
    <p:sldId id="297" r:id="rId9"/>
    <p:sldId id="263" r:id="rId10"/>
    <p:sldId id="264" r:id="rId11"/>
    <p:sldId id="259" r:id="rId12"/>
    <p:sldId id="300" r:id="rId13"/>
    <p:sldId id="301" r:id="rId14"/>
    <p:sldId id="302" r:id="rId15"/>
    <p:sldId id="303" r:id="rId16"/>
    <p:sldId id="262" r:id="rId17"/>
    <p:sldId id="306" r:id="rId18"/>
    <p:sldId id="307" r:id="rId19"/>
    <p:sldId id="308" r:id="rId20"/>
    <p:sldId id="309" r:id="rId21"/>
    <p:sldId id="295" r:id="rId22"/>
    <p:sldId id="299" r:id="rId23"/>
    <p:sldId id="304" r:id="rId24"/>
    <p:sldId id="286" r:id="rId25"/>
    <p:sldId id="305" r:id="rId26"/>
    <p:sldId id="281" r:id="rId27"/>
    <p:sldId id="282" r:id="rId28"/>
    <p:sldId id="283" r:id="rId29"/>
    <p:sldId id="284" r:id="rId30"/>
    <p:sldId id="285" r:id="rId31"/>
    <p:sldId id="287" r:id="rId32"/>
    <p:sldId id="272" r:id="rId33"/>
    <p:sldId id="271" r:id="rId34"/>
    <p:sldId id="290" r:id="rId35"/>
    <p:sldId id="291" r:id="rId36"/>
    <p:sldId id="292" r:id="rId37"/>
    <p:sldId id="288" r:id="rId38"/>
    <p:sldId id="289" r:id="rId39"/>
    <p:sldId id="260" r:id="rId40"/>
    <p:sldId id="265" r:id="rId41"/>
    <p:sldId id="266" r:id="rId42"/>
    <p:sldId id="267" r:id="rId43"/>
    <p:sldId id="270" r:id="rId44"/>
    <p:sldId id="268" r:id="rId45"/>
    <p:sldId id="269" r:id="rId46"/>
    <p:sldId id="29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15-05-08T05:25:20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11857 12526,'25'0,"0"0,-1 0,26-24,-25 24,24 0,1-25,24 0,50 0,-24 25,-26-49,25 24,1 0,-1 25,0 0,75 0,-75 0,50-25,-75 25,0 0,-24-25,25 25,-1 0,75 0,24 0,-49 0,25 0,-74 0,-1 0,0 25,-24-25,49 0,75 0,-50 0,74 0,199 0,99 0,-99 0,223 0,-99 0,-173 0,-125 0,-25-25,25-49,50-1,0-49,-74 50,-51 0,1 49,-74 25,-26 0,150 0,24 0,50 74,99-74,-50 0,-74-49,-74-1,-50 25,25 25,24-25,1 1,-50-1,-49 0,-1-25,-24 26,-26-1,26 0,-25-25,0 26,-1-1,1-25,0-24,-25-25,0-26,0-23,0 48,0 26,0-25,0-25,0-124,0 25,0 49,0 50,0 74,0-24,0-1,0-24,0-149,0 25,0 24,0 75,0 25,0-50,-25 75,0-50,-24 50,24 49,25-25,0 1,0 24,0 0,0 0,0-25,0 1,0-1,0 25,0-24,0-26,0 51,0-1,25 0,-25 0</inkml:trace>
  <inkml:trace contextRef="#ctx0" brushRef="#br0" timeOffset="2036.8493">22523 7615,'0'25,"0"0,-25 24,0-24,25 49,-24 1,-1-26,25-24,0-50</inkml:trace>
  <inkml:trace contextRef="#ctx0" brushRef="#br0" timeOffset="3432.6499">22573 7714,'49'0,"1"25,24-25,-24 50,-1-26,-24 1,25 0</inkml:trace>
  <inkml:trace contextRef="#ctx0" brushRef="#br0" timeOffset="5025.7993">22473 7789,'-24'24,"-1"-24,25 25,-25-25,25 25,0 0,-25 0,25-1,-25 1,1-25,24 25,-25 0,0 0,0-25,25 25</inkml:trace>
  <inkml:trace contextRef="#ctx0" brushRef="#br0" timeOffset="8876.7116">11931 12179,'0'25,"0"0,0 0,0-1,0 1,0 0,0 0,-24-25,24 25,0 24,0-24,0 0,0 0,0 24,0-24,24-25,76 25,-26 0,25 24,-49-24,-1-25,1 25,-25-25,0 0,-1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5BADB-D731-48A7-B625-DD23A88A05C8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D9697-0055-4E73-B46F-8A0EDB209B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0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8DFFC-4066-4180-917B-A7BA758ACB97}" type="slidenum">
              <a:rPr lang="en-US"/>
              <a:pPr/>
              <a:t>27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57006-2F58-4F97-A37A-DB982660A6D9}" type="slidenum">
              <a:rPr lang="en-US"/>
              <a:pPr/>
              <a:t>28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D96DD-CDAF-4504-8FA8-2CAC89448DF0}" type="slidenum">
              <a:rPr lang="en-US"/>
              <a:pPr/>
              <a:t>29</a:t>
            </a:fld>
            <a:endParaRPr 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F11A3-F53A-4CD5-8783-299B30480817}" type="slidenum">
              <a:rPr lang="en-US"/>
              <a:pPr/>
              <a:t>30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7BC-8EEF-450C-8C65-AA5BADC76B55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027BC-8EEF-450C-8C65-AA5BADC76B55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D05C-3E37-4614-8056-555143A43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Ref: Neal </a:t>
            </a:r>
            <a:r>
              <a:rPr lang="en-US" dirty="0" err="1" smtClean="0"/>
              <a:t>Koblitz</a:t>
            </a:r>
            <a:r>
              <a:rPr lang="en-US" dirty="0" smtClean="0"/>
              <a:t>: Introduction to Number Theory and Cryptography</a:t>
            </a:r>
          </a:p>
          <a:p>
            <a:pPr>
              <a:buNone/>
            </a:pPr>
            <a:r>
              <a:rPr lang="en-US" dirty="0" smtClean="0"/>
              <a:t>Divisibility </a:t>
            </a:r>
          </a:p>
          <a:p>
            <a:pPr>
              <a:buNone/>
            </a:pPr>
            <a:r>
              <a:rPr lang="en-US" dirty="0" smtClean="0"/>
              <a:t>Division Algorithm - Euclidean Algorithm</a:t>
            </a:r>
          </a:p>
          <a:p>
            <a:pPr>
              <a:buNone/>
            </a:pPr>
            <a:r>
              <a:rPr lang="en-US" dirty="0" smtClean="0"/>
              <a:t>Congruence </a:t>
            </a:r>
            <a:r>
              <a:rPr lang="en-US" dirty="0" smtClean="0"/>
              <a:t>relation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Fermat's </a:t>
            </a:r>
            <a:r>
              <a:rPr lang="en-US" dirty="0" smtClean="0"/>
              <a:t>theorem</a:t>
            </a:r>
          </a:p>
          <a:p>
            <a:pPr>
              <a:buNone/>
            </a:pPr>
            <a:r>
              <a:rPr lang="en-US" dirty="0" smtClean="0"/>
              <a:t>Euler-Phi function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Chinese Remainder Theorem</a:t>
            </a:r>
          </a:p>
          <a:p>
            <a:pPr>
              <a:buNone/>
            </a:pPr>
            <a:r>
              <a:rPr lang="en-US" dirty="0" smtClean="0"/>
              <a:t>Wilson's theorem</a:t>
            </a:r>
          </a:p>
          <a:p>
            <a:pPr>
              <a:buNone/>
            </a:pPr>
            <a:r>
              <a:rPr lang="en-US" dirty="0" smtClean="0"/>
              <a:t>Applications.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038600" cy="8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14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90800"/>
            <a:ext cx="9144000" cy="167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24400"/>
            <a:ext cx="8839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10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895600"/>
            <a:ext cx="449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5800" y="2743200"/>
            <a:ext cx="464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2819400"/>
            <a:ext cx="9144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36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46" dur="2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8392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76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96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that there is no perfect square </a:t>
            </a:r>
            <a:r>
              <a:rPr lang="en-US" i="1" dirty="0" smtClean="0"/>
              <a:t>a</a:t>
            </a:r>
            <a:r>
              <a:rPr lang="en-US" baseline="30000" dirty="0" smtClean="0"/>
              <a:t>2 </a:t>
            </a:r>
            <a:r>
              <a:rPr lang="en-US" dirty="0" smtClean="0"/>
              <a:t>which is congruent to 2 mod 4.</a:t>
            </a:r>
          </a:p>
          <a:p>
            <a:endParaRPr lang="en-US" baseline="30000" dirty="0" smtClean="0"/>
          </a:p>
          <a:p>
            <a:pPr>
              <a:buNone/>
            </a:pPr>
            <a:r>
              <a:rPr lang="en-US" dirty="0" smtClean="0"/>
              <a:t>    The remainders of a number </a:t>
            </a:r>
            <a:r>
              <a:rPr lang="en-US" i="1" dirty="0" smtClean="0"/>
              <a:t>a </a:t>
            </a:r>
            <a:r>
              <a:rPr lang="en-US" dirty="0" smtClean="0"/>
              <a:t>are 0,1,2 and 3.  In the first case </a:t>
            </a:r>
            <a:r>
              <a:rPr lang="en-US" i="1" dirty="0" smtClean="0"/>
              <a:t>a</a:t>
            </a:r>
            <a:r>
              <a:rPr lang="en-US" baseline="30000" dirty="0" smtClean="0"/>
              <a:t>2 </a:t>
            </a:r>
            <a:r>
              <a:rPr lang="en-US" dirty="0" smtClean="0"/>
              <a:t>congruent to 0.</a:t>
            </a:r>
          </a:p>
          <a:p>
            <a:pPr>
              <a:buNone/>
            </a:pPr>
            <a:r>
              <a:rPr lang="en-US" dirty="0" smtClean="0"/>
              <a:t>    In the second case </a:t>
            </a:r>
            <a:r>
              <a:rPr lang="en-US" i="1" dirty="0" smtClean="0"/>
              <a:t>a</a:t>
            </a:r>
            <a:r>
              <a:rPr lang="en-US" baseline="30000" dirty="0" smtClean="0"/>
              <a:t>2 </a:t>
            </a:r>
            <a:r>
              <a:rPr lang="en-US" dirty="0" smtClean="0"/>
              <a:t>congruent to 1.</a:t>
            </a:r>
          </a:p>
          <a:p>
            <a:pPr>
              <a:buNone/>
            </a:pPr>
            <a:r>
              <a:rPr lang="en-US" dirty="0" smtClean="0"/>
              <a:t>    In the third case </a:t>
            </a:r>
            <a:r>
              <a:rPr lang="en-US" i="1" dirty="0" smtClean="0"/>
              <a:t>a</a:t>
            </a:r>
            <a:r>
              <a:rPr lang="en-US" baseline="30000" dirty="0" smtClean="0"/>
              <a:t>2 </a:t>
            </a:r>
            <a:r>
              <a:rPr lang="en-US" dirty="0" smtClean="0"/>
              <a:t>congruent to 0.</a:t>
            </a:r>
          </a:p>
          <a:p>
            <a:pPr>
              <a:buNone/>
            </a:pPr>
            <a:r>
              <a:rPr lang="en-US" dirty="0" smtClean="0"/>
              <a:t>    In the fourth case </a:t>
            </a:r>
            <a:r>
              <a:rPr lang="en-US" i="1" dirty="0" smtClean="0"/>
              <a:t>a</a:t>
            </a:r>
            <a:r>
              <a:rPr lang="en-US" baseline="30000" dirty="0" smtClean="0"/>
              <a:t>2 </a:t>
            </a:r>
            <a:r>
              <a:rPr lang="en-US" dirty="0" smtClean="0"/>
              <a:t>congruent to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6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4582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Prove that there is no perfect square a</a:t>
            </a:r>
            <a:r>
              <a:rPr lang="en-US" baseline="30000" dirty="0" smtClean="0"/>
              <a:t>2</a:t>
            </a:r>
            <a:r>
              <a:rPr lang="en-US" dirty="0" smtClean="0"/>
              <a:t> whose last digit is 2.</a:t>
            </a:r>
          </a:p>
          <a:p>
            <a:r>
              <a:rPr lang="en-US" dirty="0" smtClean="0"/>
              <a:t>each integer number is congruent to 0, 1, 2, . . . , 8 or 9 mod 10.</a:t>
            </a:r>
          </a:p>
          <a:p>
            <a:r>
              <a:rPr lang="en-US" dirty="0" smtClean="0"/>
              <a:t>If a  0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0 mod 10.</a:t>
            </a:r>
          </a:p>
          <a:p>
            <a:r>
              <a:rPr lang="en-US" dirty="0" smtClean="0"/>
              <a:t>If a  1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1 mod 10.</a:t>
            </a:r>
          </a:p>
          <a:p>
            <a:r>
              <a:rPr lang="en-US" dirty="0" smtClean="0"/>
              <a:t>If a  2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4 mod 10.</a:t>
            </a:r>
          </a:p>
          <a:p>
            <a:r>
              <a:rPr lang="en-US" dirty="0" smtClean="0"/>
              <a:t>If a  3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9 mod 10.</a:t>
            </a:r>
          </a:p>
          <a:p>
            <a:r>
              <a:rPr lang="en-US" dirty="0" smtClean="0"/>
              <a:t>If a  4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6 mod 10.</a:t>
            </a:r>
          </a:p>
          <a:p>
            <a:r>
              <a:rPr lang="en-US" dirty="0" smtClean="0"/>
              <a:t>If a  5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5 mod 10.</a:t>
            </a:r>
          </a:p>
          <a:p>
            <a:r>
              <a:rPr lang="en-US" dirty="0" smtClean="0"/>
              <a:t>If a  6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6 mod 10.</a:t>
            </a:r>
          </a:p>
          <a:p>
            <a:r>
              <a:rPr lang="en-US" dirty="0" smtClean="0"/>
              <a:t>If a  7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9 mod 10.</a:t>
            </a:r>
          </a:p>
          <a:p>
            <a:r>
              <a:rPr lang="en-US" dirty="0" smtClean="0"/>
              <a:t>If a  8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4 mod 10.</a:t>
            </a:r>
          </a:p>
          <a:p>
            <a:r>
              <a:rPr lang="en-US" dirty="0" smtClean="0"/>
              <a:t>If a  9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1 mod 10.</a:t>
            </a:r>
          </a:p>
          <a:p>
            <a:r>
              <a:rPr lang="en-US" dirty="0" smtClean="0"/>
              <a:t>Therefore a</a:t>
            </a:r>
            <a:r>
              <a:rPr lang="en-US" baseline="30000" dirty="0" smtClean="0"/>
              <a:t>2</a:t>
            </a:r>
            <a:r>
              <a:rPr lang="en-US" dirty="0" smtClean="0"/>
              <a:t> ≠ 2 mod 10, and the result follows.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8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17" y="1028700"/>
            <a:ext cx="846370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972791"/>
            <a:ext cx="188304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648200"/>
            <a:ext cx="7848600" cy="93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04800"/>
            <a:ext cx="36576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400"/>
            <a:ext cx="8915400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1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5344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49400"/>
            <a:ext cx="624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28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7757272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8229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67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Divisors and Divisibility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integers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b, </a:t>
            </a:r>
            <a:r>
              <a:rPr lang="en-US" dirty="0" smtClean="0"/>
              <a:t>we say that </a:t>
            </a:r>
            <a:r>
              <a:rPr lang="en-US" i="1" dirty="0" smtClean="0"/>
              <a:t>a divides b (or b is divisible by a)</a:t>
            </a:r>
            <a:r>
              <a:rPr lang="en-US" dirty="0" smtClean="0"/>
              <a:t> and write </a:t>
            </a:r>
            <a:r>
              <a:rPr lang="en-US" i="1" dirty="0" err="1" smtClean="0"/>
              <a:t>a</a:t>
            </a:r>
            <a:r>
              <a:rPr lang="en-US" dirty="0" err="1" smtClean="0"/>
              <a:t>|</a:t>
            </a:r>
            <a:r>
              <a:rPr lang="en-US" i="1" dirty="0" err="1" smtClean="0"/>
              <a:t>b</a:t>
            </a:r>
            <a:r>
              <a:rPr lang="en-US" dirty="0" smtClean="0"/>
              <a:t> if there exists an integer </a:t>
            </a:r>
            <a:r>
              <a:rPr lang="en-US" i="1" dirty="0" smtClean="0"/>
              <a:t>d </a:t>
            </a:r>
            <a:r>
              <a:rPr lang="en-US" dirty="0" smtClean="0"/>
              <a:t>such that </a:t>
            </a:r>
            <a:r>
              <a:rPr lang="en-US" i="1" dirty="0" smtClean="0"/>
              <a:t>b=</a:t>
            </a:r>
            <a:r>
              <a:rPr lang="en-US" i="1" dirty="0" err="1" smtClean="0"/>
              <a:t>ad.</a:t>
            </a:r>
            <a:r>
              <a:rPr lang="en-US" dirty="0" smtClean="0"/>
              <a:t>	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8275"/>
            <a:ext cx="8610600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91000"/>
            <a:ext cx="86868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553075"/>
            <a:ext cx="64770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61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Multiplicative Moduli Inverse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0795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60700"/>
            <a:ext cx="450473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4800600"/>
            <a:ext cx="9144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4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6868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0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we wish to find modular multiplicative inverse </a:t>
            </a:r>
            <a:r>
              <a:rPr lang="en-IN" i="1" dirty="0"/>
              <a:t>x</a:t>
            </a:r>
            <a:r>
              <a:rPr lang="en-IN" dirty="0"/>
              <a:t> of 3 modulo 11.</a:t>
            </a:r>
          </a:p>
          <a:p>
            <a:endParaRPr lang="en-IN" dirty="0" smtClean="0"/>
          </a:p>
          <a:p>
            <a:r>
              <a:rPr lang="en-IN" dirty="0"/>
              <a:t>This is the same as finding </a:t>
            </a:r>
            <a:r>
              <a:rPr lang="en-IN" i="1" dirty="0"/>
              <a:t>x</a:t>
            </a:r>
            <a:r>
              <a:rPr lang="en-IN" dirty="0"/>
              <a:t> such that</a:t>
            </a:r>
          </a:p>
          <a:p>
            <a:endParaRPr lang="en-IN" dirty="0"/>
          </a:p>
        </p:txBody>
      </p:sp>
      <p:pic>
        <p:nvPicPr>
          <p:cNvPr id="9" name="Picture 8" descr="x \equiv 3^{-1} \pmod{11}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76524"/>
            <a:ext cx="2457450" cy="642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3x \equiv 1 \pmod{11}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4066309"/>
            <a:ext cx="2622839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3 (4) = 12 \equiv 1 \pmod{11}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5105400"/>
            <a:ext cx="3667125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485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27803"/>
            <a:ext cx="8839200" cy="766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Suppose we are to find modular multiplicative inverse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of 35 modulo 3.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This is the same as finding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such that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                                                35 x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= 1 (mod 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aseline="0" dirty="0" smtClean="0">
                <a:latin typeface="Arial" pitchFamily="34" charset="0"/>
              </a:rPr>
              <a:t>Inverse of 35 modulo 3 is 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aseline="0" dirty="0" smtClean="0"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" pitchFamily="34" charset="0"/>
              </a:rPr>
              <a:t>35 – 11*3 = 2 </a:t>
            </a:r>
            <a:r>
              <a:rPr lang="en-US" sz="2400" dirty="0" smtClean="0">
                <a:latin typeface="Arial" pitchFamily="34" charset="0"/>
                <a:sym typeface="Wingdings" pitchFamily="2" charset="2"/>
              </a:rPr>
              <a:t> </a:t>
            </a:r>
            <a:r>
              <a:rPr lang="en-US" sz="2400" baseline="0" dirty="0" smtClean="0">
                <a:latin typeface="Arial" pitchFamily="34" charset="0"/>
              </a:rPr>
              <a:t>3 – 2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" pitchFamily="34" charset="0"/>
              </a:rPr>
              <a:t>1 = 3 – 2  = 3 – (35 – 11*3) = 12*3 – 1*35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</a:rPr>
              <a:t>So the inverse of 35  is –1 and its modulo 3 is 2 </a:t>
            </a:r>
            <a:endParaRPr lang="en-US" baseline="0" dirty="0" smtClean="0"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</a:rPr>
              <a:t>Inverse of 21 modulo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aseline="0" dirty="0" smtClean="0">
                <a:latin typeface="Arial" pitchFamily="34" charset="0"/>
              </a:rPr>
              <a:t>1*21 – 4*5 =</a:t>
            </a:r>
            <a:r>
              <a:rPr lang="en-US" sz="2800" dirty="0" smtClean="0">
                <a:latin typeface="Arial" pitchFamily="34" charset="0"/>
              </a:rPr>
              <a:t>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Arial" pitchFamily="34" charset="0"/>
              </a:rPr>
              <a:t>So the inverse of 21 modulo 5 is  1.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Arial" pitchFamily="34" charset="0"/>
              </a:rPr>
              <a:t>Inverse of 15 modulo 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Arial" pitchFamily="34" charset="0"/>
              </a:rPr>
              <a:t>1*15 – 2*7 =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Arial" pitchFamily="34" charset="0"/>
              </a:rPr>
              <a:t>So the inverse of 15 modulo 7 is 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 smtClean="0">
              <a:latin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842" name="AutoShape 2" descr="3^{-1} \equiv x \pmod{11}"/>
          <p:cNvSpPr>
            <a:spLocks noChangeAspect="1" noChangeArrowheads="1"/>
          </p:cNvSpPr>
          <p:nvPr/>
        </p:nvSpPr>
        <p:spPr bwMode="auto">
          <a:xfrm>
            <a:off x="6127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3" name="AutoShape 3" descr="3x \equiv 1 \pmod{11}"/>
          <p:cNvSpPr>
            <a:spLocks noChangeAspect="1" noChangeArrowheads="1"/>
          </p:cNvSpPr>
          <p:nvPr/>
        </p:nvSpPr>
        <p:spPr bwMode="auto">
          <a:xfrm>
            <a:off x="612775" y="36671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5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5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5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58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58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58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358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358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58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58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358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358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0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47203" name="Text Box 3"/>
          <p:cNvSpPr txBox="1">
            <a:spLocks noChangeArrowheads="1"/>
          </p:cNvSpPr>
          <p:nvPr/>
        </p:nvSpPr>
        <p:spPr bwMode="auto">
          <a:xfrm>
            <a:off x="914400" y="381000"/>
            <a:ext cx="73321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CHINESE 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REMAINDER THEOREM</a:t>
            </a:r>
          </a:p>
        </p:txBody>
      </p:sp>
      <p:sp>
        <p:nvSpPr>
          <p:cNvPr id="94720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947205" name="Rectangle 5"/>
          <p:cNvSpPr>
            <a:spLocks noChangeArrowheads="1"/>
          </p:cNvSpPr>
          <p:nvPr/>
        </p:nvSpPr>
        <p:spPr bwMode="auto">
          <a:xfrm>
            <a:off x="304800" y="1524000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Chinese remainder theorem (CRT) is used to solve a set of congruent equations with one variable but different </a:t>
            </a:r>
            <a:r>
              <a:rPr lang="en-US" sz="2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moduli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which are relatively prime, as shown</a:t>
            </a:r>
          </a:p>
          <a:p>
            <a:pPr algn="just" eaLnBrk="1" hangingPunct="1"/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below:</a:t>
            </a:r>
          </a:p>
        </p:txBody>
      </p:sp>
      <p:pic>
        <p:nvPicPr>
          <p:cNvPr id="94720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497263"/>
            <a:ext cx="4095750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54403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9583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CRT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25440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1254408" name="Rectangle 8"/>
          <p:cNvSpPr>
            <a:spLocks noChangeArrowheads="1"/>
          </p:cNvSpPr>
          <p:nvPr/>
        </p:nvSpPr>
        <p:spPr bwMode="auto">
          <a:xfrm>
            <a:off x="76200" y="16764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latin typeface="Times New Roman" pitchFamily="18" charset="0"/>
              </a:rPr>
              <a:t>The following is an example of a set of equations with different </a:t>
            </a:r>
            <a:r>
              <a:rPr lang="en-US" sz="2400" dirty="0" err="1">
                <a:latin typeface="Times New Roman" pitchFamily="18" charset="0"/>
              </a:rPr>
              <a:t>moduli</a:t>
            </a:r>
            <a:r>
              <a:rPr lang="en-US" sz="2400" dirty="0">
                <a:latin typeface="Times New Roman" pitchFamily="18" charset="0"/>
              </a:rPr>
              <a:t>:</a:t>
            </a:r>
          </a:p>
        </p:txBody>
      </p:sp>
      <p:sp>
        <p:nvSpPr>
          <p:cNvPr id="1254409" name="Text Box 9"/>
          <p:cNvSpPr txBox="1">
            <a:spLocks noChangeArrowheads="1"/>
          </p:cNvSpPr>
          <p:nvPr/>
        </p:nvSpPr>
        <p:spPr bwMode="auto">
          <a:xfrm>
            <a:off x="152400" y="1066800"/>
            <a:ext cx="1276311" cy="46166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</a:rPr>
              <a:t>Example</a:t>
            </a:r>
            <a:endParaRPr lang="en-US" sz="2000" i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54410" name="Rectangle 10"/>
          <p:cNvSpPr>
            <a:spLocks noChangeArrowheads="1"/>
          </p:cNvSpPr>
          <p:nvPr/>
        </p:nvSpPr>
        <p:spPr bwMode="auto">
          <a:xfrm>
            <a:off x="228600" y="4314825"/>
            <a:ext cx="883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>
                <a:latin typeface="Times New Roman" pitchFamily="18" charset="0"/>
              </a:rPr>
              <a:t>The solution to this set of equations is given in the next section; for the moment, note that the answer to this set of equations is x = 23. This value satisfies all equations: 23 ≡ 2 (mod 3), 23 ≡ 3 (mod 5), and 23 ≡ 2 (mod 7).</a:t>
            </a:r>
          </a:p>
        </p:txBody>
      </p:sp>
      <p:pic>
        <p:nvPicPr>
          <p:cNvPr id="125441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8463" y="2514600"/>
            <a:ext cx="32670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9.</a:t>
            </a:r>
            <a:fld id="{12C1D8E9-5594-448F-96EF-D6AEE6D4D919}" type="slidenum">
              <a:rPr lang="en-US"/>
              <a:pPr/>
              <a:t>29</a:t>
            </a:fld>
            <a:endParaRPr lang="en-US"/>
          </a:p>
        </p:txBody>
      </p:sp>
      <p:sp>
        <p:nvSpPr>
          <p:cNvPr id="125645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56451" name="Text Box 3"/>
          <p:cNvSpPr txBox="1">
            <a:spLocks noChangeArrowheads="1"/>
          </p:cNvSpPr>
          <p:nvPr/>
        </p:nvSpPr>
        <p:spPr bwMode="auto">
          <a:xfrm>
            <a:off x="-12171" y="228600"/>
            <a:ext cx="8604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CRT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2564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1256453" name="Rectangle 5"/>
          <p:cNvSpPr>
            <a:spLocks noChangeArrowheads="1"/>
          </p:cNvSpPr>
          <p:nvPr/>
        </p:nvSpPr>
        <p:spPr bwMode="auto">
          <a:xfrm>
            <a:off x="76200" y="1600200"/>
            <a:ext cx="8839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Solution To Chinese Remainder Theorem</a:t>
            </a:r>
          </a:p>
          <a:p>
            <a:pPr algn="just" eaLnBrk="1" hangingPunct="1"/>
            <a:endParaRPr lang="en-US" sz="2400" dirty="0">
              <a:latin typeface="Times New Roman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itchFamily="18" charset="0"/>
              </a:rPr>
              <a:t>       1. Find M = m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 × m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 × … × m</a:t>
            </a:r>
            <a:r>
              <a:rPr lang="en-US" sz="2400" baseline="-25000" dirty="0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. This is the common modulus.</a:t>
            </a:r>
          </a:p>
          <a:p>
            <a:pPr algn="just" eaLnBrk="1" hangingPunct="1"/>
            <a:r>
              <a:rPr lang="en-US" sz="2400" dirty="0">
                <a:latin typeface="Times New Roman" pitchFamily="18" charset="0"/>
              </a:rPr>
              <a:t>       2. Find M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 = M/m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, M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 = M/m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, …, M</a:t>
            </a:r>
            <a:r>
              <a:rPr lang="en-US" sz="2400" baseline="-25000" dirty="0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 = M/m</a:t>
            </a:r>
            <a:r>
              <a:rPr lang="en-US" sz="2400" baseline="-25000" dirty="0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pPr algn="just" eaLnBrk="1" hangingPunct="1"/>
            <a:r>
              <a:rPr lang="en-US" sz="2400" dirty="0">
                <a:latin typeface="Times New Roman" pitchFamily="18" charset="0"/>
              </a:rPr>
              <a:t>       3. Find the multiplicative inverse of M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, M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, …, M</a:t>
            </a:r>
            <a:r>
              <a:rPr lang="en-US" sz="2400" baseline="-25000" dirty="0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 using the</a:t>
            </a:r>
            <a:br>
              <a:rPr lang="en-US" sz="2400" dirty="0">
                <a:latin typeface="Times New Roman" pitchFamily="18" charset="0"/>
              </a:rPr>
            </a:br>
            <a:r>
              <a:rPr lang="en-US" sz="2400" dirty="0">
                <a:latin typeface="Times New Roman" pitchFamily="18" charset="0"/>
              </a:rPr>
              <a:t>           corresponding </a:t>
            </a:r>
            <a:r>
              <a:rPr lang="en-US" sz="2400" dirty="0" err="1">
                <a:latin typeface="Times New Roman" pitchFamily="18" charset="0"/>
              </a:rPr>
              <a:t>moduli</a:t>
            </a:r>
            <a:r>
              <a:rPr lang="en-US" sz="2400" dirty="0">
                <a:latin typeface="Times New Roman" pitchFamily="18" charset="0"/>
              </a:rPr>
              <a:t> (m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, m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, …, </a:t>
            </a:r>
            <a:r>
              <a:rPr lang="en-US" sz="2400" dirty="0" err="1">
                <a:latin typeface="Times New Roman" pitchFamily="18" charset="0"/>
              </a:rPr>
              <a:t>m</a:t>
            </a:r>
            <a:r>
              <a:rPr lang="en-US" sz="2400" baseline="-25000" dirty="0" err="1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). Call the inverses</a:t>
            </a:r>
            <a:br>
              <a:rPr lang="en-US" sz="2400" dirty="0">
                <a:latin typeface="Times New Roman" pitchFamily="18" charset="0"/>
              </a:rPr>
            </a:br>
            <a:r>
              <a:rPr lang="en-US" sz="2400" dirty="0">
                <a:latin typeface="Times New Roman" pitchFamily="18" charset="0"/>
              </a:rPr>
              <a:t>          M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baseline="30000" dirty="0">
                <a:latin typeface="Times New Roman" pitchFamily="18" charset="0"/>
              </a:rPr>
              <a:t>−1</a:t>
            </a:r>
            <a:r>
              <a:rPr lang="en-US" sz="2400" dirty="0">
                <a:latin typeface="Times New Roman" pitchFamily="18" charset="0"/>
              </a:rPr>
              <a:t>, M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baseline="30000" dirty="0">
                <a:latin typeface="Times New Roman" pitchFamily="18" charset="0"/>
              </a:rPr>
              <a:t>−1</a:t>
            </a:r>
            <a:r>
              <a:rPr lang="en-US" sz="2400" dirty="0">
                <a:latin typeface="Times New Roman" pitchFamily="18" charset="0"/>
              </a:rPr>
              <a:t>, …, M</a:t>
            </a:r>
            <a:r>
              <a:rPr lang="en-US" sz="2400" baseline="-25000" dirty="0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aseline="30000" dirty="0">
                <a:latin typeface="Times New Roman" pitchFamily="18" charset="0"/>
              </a:rPr>
              <a:t>−1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pPr algn="just" eaLnBrk="1" hangingPunct="1"/>
            <a:r>
              <a:rPr lang="en-US" sz="2400" dirty="0">
                <a:latin typeface="Times New Roman" pitchFamily="18" charset="0"/>
              </a:rPr>
              <a:t>       4. The solution to the simultaneous equations is</a:t>
            </a:r>
          </a:p>
        </p:txBody>
      </p:sp>
      <p:pic>
        <p:nvPicPr>
          <p:cNvPr id="12564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2488" y="5486400"/>
            <a:ext cx="7605712" cy="5064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777955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64643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114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CRT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26464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1264645" name="Rectangle 5"/>
          <p:cNvSpPr>
            <a:spLocks noChangeArrowheads="1"/>
          </p:cNvSpPr>
          <p:nvPr/>
        </p:nvSpPr>
        <p:spPr bwMode="auto">
          <a:xfrm>
            <a:off x="76200" y="16764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>
                <a:latin typeface="Times New Roman" pitchFamily="18" charset="0"/>
              </a:rPr>
              <a:t>Find the solution to the simultaneous equations:</a:t>
            </a:r>
          </a:p>
        </p:txBody>
      </p:sp>
      <p:sp>
        <p:nvSpPr>
          <p:cNvPr id="1264646" name="Text Box 6"/>
          <p:cNvSpPr txBox="1">
            <a:spLocks noChangeArrowheads="1"/>
          </p:cNvSpPr>
          <p:nvPr/>
        </p:nvSpPr>
        <p:spPr bwMode="auto">
          <a:xfrm>
            <a:off x="152400" y="1066800"/>
            <a:ext cx="1353256" cy="46166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Example </a:t>
            </a:r>
            <a:endParaRPr lang="en-US" sz="2000" i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64647" name="Rectangle 7"/>
          <p:cNvSpPr>
            <a:spLocks noChangeArrowheads="1"/>
          </p:cNvSpPr>
          <p:nvPr/>
        </p:nvSpPr>
        <p:spPr bwMode="auto">
          <a:xfrm>
            <a:off x="228600" y="2408238"/>
            <a:ext cx="88392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  <a:r>
              <a:rPr lang="en-US" sz="2400" dirty="0">
                <a:latin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</a:rPr>
            </a:br>
            <a:r>
              <a:rPr lang="en-US" sz="2400" dirty="0">
                <a:latin typeface="Times New Roman" pitchFamily="18" charset="0"/>
              </a:rPr>
              <a:t>We follow the four steps.</a:t>
            </a:r>
          </a:p>
          <a:p>
            <a:pPr algn="just" eaLnBrk="1" hangingPunct="1"/>
            <a:endParaRPr lang="en-US" sz="2400" dirty="0">
              <a:latin typeface="Times New Roman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itchFamily="18" charset="0"/>
              </a:rPr>
              <a:t>   1. M = 3 × 5 × 7 = 105</a:t>
            </a:r>
          </a:p>
          <a:p>
            <a:pPr algn="just" eaLnBrk="1" hangingPunct="1"/>
            <a:endParaRPr lang="en-US" sz="2400" dirty="0">
              <a:latin typeface="Times New Roman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itchFamily="18" charset="0"/>
              </a:rPr>
              <a:t>   2. M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 = 105 / 3 = 35, M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 = 105 / 5 = 21, M</a:t>
            </a:r>
            <a:r>
              <a:rPr lang="en-US" sz="2400" baseline="-25000" dirty="0">
                <a:latin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</a:rPr>
              <a:t> = 105 / 7 = 15</a:t>
            </a:r>
          </a:p>
          <a:p>
            <a:pPr algn="just" eaLnBrk="1" hangingPunct="1"/>
            <a:endParaRPr lang="en-US" sz="2400" dirty="0">
              <a:latin typeface="Times New Roman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itchFamily="18" charset="0"/>
              </a:rPr>
              <a:t>   3. The inverses are M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baseline="30000" dirty="0">
                <a:latin typeface="Times New Roman" pitchFamily="18" charset="0"/>
              </a:rPr>
              <a:t>−1</a:t>
            </a:r>
            <a:r>
              <a:rPr lang="en-US" sz="2400" dirty="0">
                <a:latin typeface="Times New Roman" pitchFamily="18" charset="0"/>
              </a:rPr>
              <a:t> = 2, M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baseline="30000" dirty="0">
                <a:latin typeface="Times New Roman" pitchFamily="18" charset="0"/>
              </a:rPr>
              <a:t>−1</a:t>
            </a:r>
            <a:r>
              <a:rPr lang="en-US" sz="2400" dirty="0">
                <a:latin typeface="Times New Roman" pitchFamily="18" charset="0"/>
              </a:rPr>
              <a:t> = 1, M</a:t>
            </a:r>
            <a:r>
              <a:rPr lang="en-US" sz="2400" baseline="-25000" dirty="0">
                <a:latin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aseline="30000" dirty="0">
                <a:latin typeface="Times New Roman" pitchFamily="18" charset="0"/>
              </a:rPr>
              <a:t>−1</a:t>
            </a:r>
            <a:r>
              <a:rPr lang="en-US" sz="2400" dirty="0">
                <a:latin typeface="Times New Roman" pitchFamily="18" charset="0"/>
              </a:rPr>
              <a:t> = 1</a:t>
            </a:r>
          </a:p>
          <a:p>
            <a:pPr algn="just" eaLnBrk="1" hangingPunct="1"/>
            <a:endParaRPr lang="en-US" sz="2400" dirty="0">
              <a:latin typeface="Times New Roman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itchFamily="18" charset="0"/>
              </a:rPr>
              <a:t>   4. x = (2 × 35 × 2 + 3 × 21 × 1 + 2 × 15 × 1) mod 105 = 23 mod 105</a:t>
            </a:r>
          </a:p>
        </p:txBody>
      </p:sp>
      <p:pic>
        <p:nvPicPr>
          <p:cNvPr id="12646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447800"/>
            <a:ext cx="2614613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7696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Arial" pitchFamily="34" charset="0"/>
              </a:rPr>
              <a:t>Inverse x of 19 modulo 43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/>
              <a:t>43 - 2*19 = 5</a:t>
            </a:r>
            <a:br>
              <a:rPr lang="en-US" sz="3200" dirty="0" smtClean="0"/>
            </a:br>
            <a:r>
              <a:rPr lang="en-US" sz="3200" dirty="0" smtClean="0"/>
              <a:t>19 - 3*5 = 4</a:t>
            </a:r>
            <a:br>
              <a:rPr lang="en-US" sz="3200" dirty="0" smtClean="0"/>
            </a:br>
            <a:r>
              <a:rPr lang="en-US" sz="3200" dirty="0" smtClean="0"/>
              <a:t>5 - 4 = 1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5 - (19 - 3*5) = 1</a:t>
            </a:r>
            <a:br>
              <a:rPr lang="en-US" sz="3200" dirty="0" smtClean="0"/>
            </a:br>
            <a:r>
              <a:rPr lang="en-US" sz="3200" dirty="0" smtClean="0"/>
              <a:t>4*5 - 19 = 1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4*(43 - 2*19) - 19 = 1</a:t>
            </a:r>
            <a:br>
              <a:rPr lang="en-US" sz="3200" dirty="0" smtClean="0"/>
            </a:br>
            <a:r>
              <a:rPr lang="en-US" sz="3200" dirty="0" smtClean="0"/>
              <a:t>4*43 - 9*19 = 1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so the inverse of 19 is – 9 = 43 – 9 = 34</a:t>
            </a:r>
            <a:r>
              <a:rPr lang="en-US" dirty="0" smtClean="0"/>
              <a:t>.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76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574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8392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that there is no perfect square </a:t>
            </a:r>
            <a:r>
              <a:rPr lang="en-US" i="1" dirty="0" smtClean="0"/>
              <a:t>a</a:t>
            </a:r>
            <a:r>
              <a:rPr lang="en-US" baseline="30000" dirty="0" smtClean="0"/>
              <a:t>2 </a:t>
            </a:r>
            <a:r>
              <a:rPr lang="en-US" dirty="0" smtClean="0"/>
              <a:t>which is congruent to 2 mod 4.</a:t>
            </a:r>
          </a:p>
          <a:p>
            <a:endParaRPr lang="en-US" baseline="30000" dirty="0" smtClean="0"/>
          </a:p>
          <a:p>
            <a:pPr>
              <a:buNone/>
            </a:pPr>
            <a:r>
              <a:rPr lang="en-US" dirty="0" smtClean="0"/>
              <a:t>    The remainders of a number </a:t>
            </a:r>
            <a:r>
              <a:rPr lang="en-US" i="1" dirty="0" smtClean="0"/>
              <a:t>a </a:t>
            </a:r>
            <a:r>
              <a:rPr lang="en-US" dirty="0" smtClean="0"/>
              <a:t>are 0,1,2 and 3.  In the first case </a:t>
            </a:r>
            <a:r>
              <a:rPr lang="en-US" i="1" dirty="0" smtClean="0"/>
              <a:t>a</a:t>
            </a:r>
            <a:r>
              <a:rPr lang="en-US" baseline="30000" dirty="0" smtClean="0"/>
              <a:t>2 </a:t>
            </a:r>
            <a:r>
              <a:rPr lang="en-US" dirty="0" smtClean="0"/>
              <a:t>congruent to 0.</a:t>
            </a:r>
          </a:p>
          <a:p>
            <a:pPr>
              <a:buNone/>
            </a:pPr>
            <a:r>
              <a:rPr lang="en-US" dirty="0" smtClean="0"/>
              <a:t>    In the second case </a:t>
            </a:r>
            <a:r>
              <a:rPr lang="en-US" i="1" dirty="0" smtClean="0"/>
              <a:t>a</a:t>
            </a:r>
            <a:r>
              <a:rPr lang="en-US" baseline="30000" dirty="0" smtClean="0"/>
              <a:t>2 </a:t>
            </a:r>
            <a:r>
              <a:rPr lang="en-US" dirty="0" smtClean="0"/>
              <a:t>congruent to 1.</a:t>
            </a:r>
          </a:p>
          <a:p>
            <a:pPr>
              <a:buNone/>
            </a:pPr>
            <a:r>
              <a:rPr lang="en-US" dirty="0" smtClean="0"/>
              <a:t>    In the third case </a:t>
            </a:r>
            <a:r>
              <a:rPr lang="en-US" i="1" dirty="0" smtClean="0"/>
              <a:t>a</a:t>
            </a:r>
            <a:r>
              <a:rPr lang="en-US" baseline="30000" dirty="0" smtClean="0"/>
              <a:t>2 </a:t>
            </a:r>
            <a:r>
              <a:rPr lang="en-US" dirty="0" smtClean="0"/>
              <a:t>congruent to 0.</a:t>
            </a:r>
          </a:p>
          <a:p>
            <a:pPr>
              <a:buNone/>
            </a:pPr>
            <a:r>
              <a:rPr lang="en-US" dirty="0" smtClean="0"/>
              <a:t>    In the fourth case </a:t>
            </a:r>
            <a:r>
              <a:rPr lang="en-US" i="1" dirty="0" smtClean="0"/>
              <a:t>a</a:t>
            </a:r>
            <a:r>
              <a:rPr lang="en-US" baseline="30000" dirty="0" smtClean="0"/>
              <a:t>2 </a:t>
            </a:r>
            <a:r>
              <a:rPr lang="en-US" dirty="0" smtClean="0"/>
              <a:t>congruent to 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4582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Prove that there is no perfect square a</a:t>
            </a:r>
            <a:r>
              <a:rPr lang="en-US" baseline="30000" dirty="0" smtClean="0"/>
              <a:t>2</a:t>
            </a:r>
            <a:r>
              <a:rPr lang="en-US" dirty="0" smtClean="0"/>
              <a:t> whose last digit is 2.</a:t>
            </a:r>
          </a:p>
          <a:p>
            <a:r>
              <a:rPr lang="en-US" dirty="0" smtClean="0"/>
              <a:t>each integer number is congruent to 0, 1, 2, . . . , 8 or 9 mod 10.</a:t>
            </a:r>
          </a:p>
          <a:p>
            <a:r>
              <a:rPr lang="en-US" dirty="0" smtClean="0"/>
              <a:t>If a  0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0 mod 10.</a:t>
            </a:r>
          </a:p>
          <a:p>
            <a:r>
              <a:rPr lang="en-US" dirty="0" smtClean="0"/>
              <a:t>If a  1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1 mod 10.</a:t>
            </a:r>
          </a:p>
          <a:p>
            <a:r>
              <a:rPr lang="en-US" dirty="0" smtClean="0"/>
              <a:t>If a  2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4 mod 10.</a:t>
            </a:r>
          </a:p>
          <a:p>
            <a:r>
              <a:rPr lang="en-US" dirty="0" smtClean="0"/>
              <a:t>If a  3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9 mod 10.</a:t>
            </a:r>
          </a:p>
          <a:p>
            <a:r>
              <a:rPr lang="en-US" dirty="0" smtClean="0"/>
              <a:t>If a  4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6 mod 10.</a:t>
            </a:r>
          </a:p>
          <a:p>
            <a:r>
              <a:rPr lang="en-US" dirty="0" smtClean="0"/>
              <a:t>If a  5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5 mod 10.</a:t>
            </a:r>
          </a:p>
          <a:p>
            <a:r>
              <a:rPr lang="en-US" dirty="0" smtClean="0"/>
              <a:t>If a  6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6 mod 10.</a:t>
            </a:r>
          </a:p>
          <a:p>
            <a:r>
              <a:rPr lang="en-US" dirty="0" smtClean="0"/>
              <a:t>If a  7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9 mod 10.</a:t>
            </a:r>
          </a:p>
          <a:p>
            <a:r>
              <a:rPr lang="en-US" dirty="0" smtClean="0"/>
              <a:t>If a  8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4 mod 10.</a:t>
            </a:r>
          </a:p>
          <a:p>
            <a:r>
              <a:rPr lang="en-US" dirty="0" smtClean="0"/>
              <a:t>If a  9 mod 10, then a</a:t>
            </a:r>
            <a:r>
              <a:rPr lang="en-US" baseline="30000" dirty="0" smtClean="0"/>
              <a:t>2</a:t>
            </a:r>
            <a:r>
              <a:rPr lang="en-US" dirty="0" smtClean="0"/>
              <a:t>   1 mod 10.</a:t>
            </a:r>
          </a:p>
          <a:p>
            <a:r>
              <a:rPr lang="en-US" dirty="0" smtClean="0"/>
              <a:t>Therefore a</a:t>
            </a:r>
            <a:r>
              <a:rPr lang="en-US" baseline="30000" dirty="0" smtClean="0"/>
              <a:t>2</a:t>
            </a:r>
            <a:r>
              <a:rPr lang="en-US" dirty="0" smtClean="0"/>
              <a:t> ≠ 2 mod 10, and the result follows.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7848600" cy="666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85800"/>
            <a:ext cx="914400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5908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343400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71800"/>
            <a:ext cx="1676400" cy="58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429000"/>
            <a:ext cx="916279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9050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752601"/>
            <a:ext cx="157232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8915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027952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28735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2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43050"/>
            <a:ext cx="8839200" cy="215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57232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245608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824564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0"/>
            <a:ext cx="914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8610600" cy="473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6095999" cy="6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317" y="381000"/>
            <a:ext cx="897868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910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4" y="4800600"/>
            <a:ext cx="8569036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71509" y="1728273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 smtClean="0"/>
              <a:t>Bezout’s</a:t>
            </a:r>
            <a:r>
              <a:rPr lang="en-IN" sz="3200" dirty="0" smtClean="0"/>
              <a:t> Identity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268520" y="2732400"/>
              <a:ext cx="3983040" cy="1848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9160" y="2723040"/>
                <a:ext cx="4001760" cy="186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458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2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8915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890</Words>
  <Application>Microsoft Office PowerPoint</Application>
  <PresentationFormat>On-screen Show (4:3)</PresentationFormat>
  <Paragraphs>107</Paragraphs>
  <Slides>46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Number Theory</vt:lpstr>
      <vt:lpstr>Divisors and Divisibility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Multiplicative Moduli Inverse</vt:lpstr>
      <vt:lpstr>PowerPoint Presentation</vt:lpstr>
      <vt:lpstr>Examples contd…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</dc:creator>
  <cp:lastModifiedBy>ADMIN</cp:lastModifiedBy>
  <cp:revision>45</cp:revision>
  <dcterms:created xsi:type="dcterms:W3CDTF">2011-09-30T15:35:59Z</dcterms:created>
  <dcterms:modified xsi:type="dcterms:W3CDTF">2015-05-08T06:03:11Z</dcterms:modified>
</cp:coreProperties>
</file>