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315" r:id="rId3"/>
    <p:sldId id="316" r:id="rId4"/>
    <p:sldId id="317" r:id="rId5"/>
    <p:sldId id="321" r:id="rId6"/>
    <p:sldId id="318" r:id="rId7"/>
    <p:sldId id="319" r:id="rId8"/>
    <p:sldId id="32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67" r:id="rId25"/>
    <p:sldId id="273" r:id="rId26"/>
    <p:sldId id="274" r:id="rId27"/>
    <p:sldId id="275" r:id="rId28"/>
    <p:sldId id="276" r:id="rId29"/>
    <p:sldId id="322" r:id="rId30"/>
    <p:sldId id="323" r:id="rId31"/>
    <p:sldId id="278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10" r:id="rId43"/>
    <p:sldId id="300" r:id="rId44"/>
    <p:sldId id="301" r:id="rId45"/>
    <p:sldId id="311" r:id="rId46"/>
    <p:sldId id="302" r:id="rId47"/>
    <p:sldId id="303" r:id="rId48"/>
    <p:sldId id="324" r:id="rId49"/>
    <p:sldId id="325" r:id="rId50"/>
    <p:sldId id="312" r:id="rId51"/>
    <p:sldId id="305" r:id="rId52"/>
    <p:sldId id="306" r:id="rId53"/>
    <p:sldId id="326" r:id="rId54"/>
    <p:sldId id="313" r:id="rId55"/>
    <p:sldId id="308" r:id="rId56"/>
    <p:sldId id="309" r:id="rId57"/>
    <p:sldId id="314" r:id="rId58"/>
    <p:sldId id="307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3" r:id="rId104"/>
    <p:sldId id="371" r:id="rId105"/>
    <p:sldId id="377" r:id="rId106"/>
    <p:sldId id="374" r:id="rId107"/>
    <p:sldId id="375" r:id="rId108"/>
    <p:sldId id="372" r:id="rId109"/>
    <p:sldId id="376" r:id="rId110"/>
    <p:sldId id="378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CDEF6-42B9-445F-A471-B64566C74F0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E111A-D0A6-4178-8CFB-E5666472C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EEF6F-2309-4973-9CDB-ACF14835321B}" type="slidenum">
              <a:rPr lang="en-US"/>
              <a:pPr/>
              <a:t>106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CFDC7-A8B7-43C6-AA5E-E85B44931923}" type="slidenum">
              <a:rPr lang="en-US"/>
              <a:pPr/>
              <a:t>107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111A-D0A6-4178-8CFB-E5666472C5A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S.Dhanasekar</a:t>
            </a:r>
            <a:endParaRPr lang="en-US" dirty="0" smtClean="0"/>
          </a:p>
          <a:p>
            <a:r>
              <a:rPr lang="en-US" dirty="0" smtClean="0"/>
              <a:t>Department of Mathematics</a:t>
            </a:r>
          </a:p>
          <a:p>
            <a:r>
              <a:rPr lang="en-US" dirty="0" smtClean="0"/>
              <a:t>VIT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graph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G = (V, E) consists of V, a nonempty set of vertices, and E, a set of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unordered pairs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distinct elements of V called edges.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For each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eE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e = {u, v} where u, v  V.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. An edge e is a loop if e = {u, u} for some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uV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.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419600"/>
            <a:ext cx="28956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696200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subgraph</a:t>
            </a:r>
            <a:r>
              <a:rPr lang="en-US" sz="4000" dirty="0" smtClean="0"/>
              <a:t> of G that is a tree which contains all the vertices</a:t>
            </a:r>
          </a:p>
          <a:p>
            <a:r>
              <a:rPr lang="en-US" sz="4000" dirty="0" smtClean="0"/>
              <a:t>A simple graph is connected if and only if it has a spanning tree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257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spanning trees for the graph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8485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676400"/>
            <a:ext cx="8639175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495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Kruskal’s</a:t>
            </a:r>
            <a:r>
              <a:rPr lang="en-US" sz="3600" dirty="0" smtClean="0"/>
              <a:t> Algorithm (edge based)</a:t>
            </a:r>
          </a:p>
          <a:p>
            <a:r>
              <a:rPr lang="en-US" sz="3600" dirty="0" smtClean="0"/>
              <a:t>Prim’s Algorithm (vertex based)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62F2B2-C493-4019-814D-759764282F16}" type="slidenum">
              <a:rPr lang="en-US"/>
              <a:pPr/>
              <a:t>106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93038" cy="1462088"/>
          </a:xfrm>
        </p:spPr>
        <p:txBody>
          <a:bodyPr/>
          <a:lstStyle/>
          <a:p>
            <a:pPr eaLnBrk="1" hangingPunct="1"/>
            <a:r>
              <a:rPr lang="en-US" dirty="0" smtClean="0"/>
              <a:t>Prim’s Algorithm (example)</a:t>
            </a:r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2092325" y="13192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1585913" y="15430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V="1">
            <a:off x="3282950" y="16287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 flipH="1" flipV="1">
            <a:off x="2260600" y="1577975"/>
            <a:ext cx="898525" cy="1227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 flipH="1" flipV="1">
            <a:off x="2363788" y="1465263"/>
            <a:ext cx="785812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H="1">
            <a:off x="3419475" y="2470150"/>
            <a:ext cx="758825" cy="438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1568450" y="2287588"/>
            <a:ext cx="534988" cy="539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 flipV="1">
            <a:off x="3421063" y="1574800"/>
            <a:ext cx="728662" cy="687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2654300" y="1204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3810000" y="1738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2646363" y="1955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1636713" y="25019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2527300" y="2651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3290888" y="20732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06" name="Oval 17"/>
          <p:cNvSpPr>
            <a:spLocks noChangeArrowheads="1"/>
          </p:cNvSpPr>
          <p:nvPr/>
        </p:nvSpPr>
        <p:spPr bwMode="auto">
          <a:xfrm>
            <a:off x="3179763" y="13493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3154363" y="28098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Oval 19"/>
          <p:cNvSpPr>
            <a:spLocks noChangeArrowheads="1"/>
          </p:cNvSpPr>
          <p:nvPr/>
        </p:nvSpPr>
        <p:spPr bwMode="auto">
          <a:xfrm>
            <a:off x="2111375" y="2789238"/>
            <a:ext cx="236538" cy="26035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4154488" y="2217738"/>
            <a:ext cx="236537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3300413" y="28908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1808163" y="2900363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3390900" y="12350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1674813" y="11668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965200" y="20161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5" name="Oval 26"/>
          <p:cNvSpPr>
            <a:spLocks noChangeArrowheads="1"/>
          </p:cNvSpPr>
          <p:nvPr/>
        </p:nvSpPr>
        <p:spPr bwMode="auto">
          <a:xfrm>
            <a:off x="1330325" y="20701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 flipV="1">
            <a:off x="2382838" y="2955925"/>
            <a:ext cx="7381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4238625" y="1887538"/>
            <a:ext cx="523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3810000" y="2667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919" name="Text Box 30"/>
          <p:cNvSpPr txBox="1">
            <a:spLocks noChangeArrowheads="1"/>
          </p:cNvSpPr>
          <p:nvPr/>
        </p:nvSpPr>
        <p:spPr bwMode="auto">
          <a:xfrm>
            <a:off x="1595438" y="16176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20" name="Text Box 31"/>
          <p:cNvSpPr txBox="1">
            <a:spLocks noChangeArrowheads="1"/>
          </p:cNvSpPr>
          <p:nvPr/>
        </p:nvSpPr>
        <p:spPr bwMode="auto">
          <a:xfrm>
            <a:off x="5080000" y="12414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21" name="Oval 32"/>
          <p:cNvSpPr>
            <a:spLocks noChangeArrowheads="1"/>
          </p:cNvSpPr>
          <p:nvPr/>
        </p:nvSpPr>
        <p:spPr bwMode="auto">
          <a:xfrm>
            <a:off x="5445125" y="12954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Oval 33"/>
          <p:cNvSpPr>
            <a:spLocks noChangeArrowheads="1"/>
          </p:cNvSpPr>
          <p:nvPr/>
        </p:nvSpPr>
        <p:spPr bwMode="auto">
          <a:xfrm>
            <a:off x="5927725" y="20812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 flipV="1">
            <a:off x="5395913" y="2305050"/>
            <a:ext cx="555625" cy="560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5510213" y="19288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25" name="Text Box 36"/>
          <p:cNvSpPr txBox="1">
            <a:spLocks noChangeArrowheads="1"/>
          </p:cNvSpPr>
          <p:nvPr/>
        </p:nvSpPr>
        <p:spPr bwMode="auto">
          <a:xfrm>
            <a:off x="4800600" y="27781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26" name="Oval 37"/>
          <p:cNvSpPr>
            <a:spLocks noChangeArrowheads="1"/>
          </p:cNvSpPr>
          <p:nvPr/>
        </p:nvSpPr>
        <p:spPr bwMode="auto">
          <a:xfrm>
            <a:off x="5165725" y="28321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Text Box 38"/>
          <p:cNvSpPr txBox="1">
            <a:spLocks noChangeArrowheads="1"/>
          </p:cNvSpPr>
          <p:nvPr/>
        </p:nvSpPr>
        <p:spPr bwMode="auto">
          <a:xfrm>
            <a:off x="5430838" y="23796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28" name="Oval 39"/>
          <p:cNvSpPr>
            <a:spLocks noChangeArrowheads="1"/>
          </p:cNvSpPr>
          <p:nvPr/>
        </p:nvSpPr>
        <p:spPr bwMode="auto">
          <a:xfrm>
            <a:off x="7551738" y="19034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Line 40"/>
          <p:cNvSpPr>
            <a:spLocks noChangeShapeType="1"/>
          </p:cNvSpPr>
          <p:nvPr/>
        </p:nvSpPr>
        <p:spPr bwMode="auto">
          <a:xfrm flipV="1">
            <a:off x="7045325" y="21272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30" name="Line 41"/>
          <p:cNvSpPr>
            <a:spLocks noChangeShapeType="1"/>
          </p:cNvSpPr>
          <p:nvPr/>
        </p:nvSpPr>
        <p:spPr bwMode="auto">
          <a:xfrm flipH="1" flipV="1">
            <a:off x="7823200" y="2049463"/>
            <a:ext cx="785813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31" name="Text Box 42"/>
          <p:cNvSpPr txBox="1">
            <a:spLocks noChangeArrowheads="1"/>
          </p:cNvSpPr>
          <p:nvPr/>
        </p:nvSpPr>
        <p:spPr bwMode="auto">
          <a:xfrm>
            <a:off x="8113713" y="178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32" name="Text Box 43"/>
          <p:cNvSpPr txBox="1">
            <a:spLocks noChangeArrowheads="1"/>
          </p:cNvSpPr>
          <p:nvPr/>
        </p:nvSpPr>
        <p:spPr bwMode="auto">
          <a:xfrm>
            <a:off x="8105775" y="2540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33" name="Oval 44"/>
          <p:cNvSpPr>
            <a:spLocks noChangeArrowheads="1"/>
          </p:cNvSpPr>
          <p:nvPr/>
        </p:nvSpPr>
        <p:spPr bwMode="auto">
          <a:xfrm>
            <a:off x="8639175" y="19335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7413625" y="14081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35" name="Text Box 46"/>
          <p:cNvSpPr txBox="1">
            <a:spLocks noChangeArrowheads="1"/>
          </p:cNvSpPr>
          <p:nvPr/>
        </p:nvSpPr>
        <p:spPr bwMode="auto">
          <a:xfrm>
            <a:off x="7072313" y="26511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36" name="Oval 47"/>
          <p:cNvSpPr>
            <a:spLocks noChangeArrowheads="1"/>
          </p:cNvSpPr>
          <p:nvPr/>
        </p:nvSpPr>
        <p:spPr bwMode="auto">
          <a:xfrm>
            <a:off x="6789738" y="26543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Text Box 48"/>
          <p:cNvSpPr txBox="1">
            <a:spLocks noChangeArrowheads="1"/>
          </p:cNvSpPr>
          <p:nvPr/>
        </p:nvSpPr>
        <p:spPr bwMode="auto">
          <a:xfrm>
            <a:off x="7054850" y="22018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38" name="Text Box 49"/>
          <p:cNvSpPr txBox="1">
            <a:spLocks noChangeArrowheads="1"/>
          </p:cNvSpPr>
          <p:nvPr/>
        </p:nvSpPr>
        <p:spPr bwMode="auto">
          <a:xfrm>
            <a:off x="8496300" y="150177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39" name="Oval 50"/>
          <p:cNvSpPr>
            <a:spLocks noChangeArrowheads="1"/>
          </p:cNvSpPr>
          <p:nvPr/>
        </p:nvSpPr>
        <p:spPr bwMode="auto">
          <a:xfrm>
            <a:off x="1800225" y="39989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Line 51"/>
          <p:cNvSpPr>
            <a:spLocks noChangeShapeType="1"/>
          </p:cNvSpPr>
          <p:nvPr/>
        </p:nvSpPr>
        <p:spPr bwMode="auto">
          <a:xfrm flipV="1">
            <a:off x="1293813" y="42227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41" name="Line 52"/>
          <p:cNvSpPr>
            <a:spLocks noChangeShapeType="1"/>
          </p:cNvSpPr>
          <p:nvPr/>
        </p:nvSpPr>
        <p:spPr bwMode="auto">
          <a:xfrm flipH="1" flipV="1">
            <a:off x="2071688" y="4144963"/>
            <a:ext cx="785812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42" name="Text Box 53"/>
          <p:cNvSpPr txBox="1">
            <a:spLocks noChangeArrowheads="1"/>
          </p:cNvSpPr>
          <p:nvPr/>
        </p:nvSpPr>
        <p:spPr bwMode="auto">
          <a:xfrm>
            <a:off x="2362200" y="38846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43" name="Text Box 54"/>
          <p:cNvSpPr txBox="1">
            <a:spLocks noChangeArrowheads="1"/>
          </p:cNvSpPr>
          <p:nvPr/>
        </p:nvSpPr>
        <p:spPr bwMode="auto">
          <a:xfrm>
            <a:off x="2354263" y="46355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44" name="Text Box 55"/>
          <p:cNvSpPr txBox="1">
            <a:spLocks noChangeArrowheads="1"/>
          </p:cNvSpPr>
          <p:nvPr/>
        </p:nvSpPr>
        <p:spPr bwMode="auto">
          <a:xfrm>
            <a:off x="2998788" y="47529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45" name="Oval 56"/>
          <p:cNvSpPr>
            <a:spLocks noChangeArrowheads="1"/>
          </p:cNvSpPr>
          <p:nvPr/>
        </p:nvSpPr>
        <p:spPr bwMode="auto">
          <a:xfrm>
            <a:off x="2887663" y="40290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Oval 57"/>
          <p:cNvSpPr>
            <a:spLocks noChangeArrowheads="1"/>
          </p:cNvSpPr>
          <p:nvPr/>
        </p:nvSpPr>
        <p:spPr bwMode="auto">
          <a:xfrm>
            <a:off x="2862263" y="54895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7" name="Text Box 58"/>
          <p:cNvSpPr txBox="1">
            <a:spLocks noChangeArrowheads="1"/>
          </p:cNvSpPr>
          <p:nvPr/>
        </p:nvSpPr>
        <p:spPr bwMode="auto">
          <a:xfrm>
            <a:off x="2678113" y="56975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48" name="Text Box 59"/>
          <p:cNvSpPr txBox="1">
            <a:spLocks noChangeArrowheads="1"/>
          </p:cNvSpPr>
          <p:nvPr/>
        </p:nvSpPr>
        <p:spPr bwMode="auto">
          <a:xfrm>
            <a:off x="1382713" y="38465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49" name="Text Box 60"/>
          <p:cNvSpPr txBox="1">
            <a:spLocks noChangeArrowheads="1"/>
          </p:cNvSpPr>
          <p:nvPr/>
        </p:nvSpPr>
        <p:spPr bwMode="auto">
          <a:xfrm>
            <a:off x="965200" y="5013325"/>
            <a:ext cx="409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50" name="Oval 61"/>
          <p:cNvSpPr>
            <a:spLocks noChangeArrowheads="1"/>
          </p:cNvSpPr>
          <p:nvPr/>
        </p:nvSpPr>
        <p:spPr bwMode="auto">
          <a:xfrm>
            <a:off x="1038225" y="47498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Text Box 62"/>
          <p:cNvSpPr txBox="1">
            <a:spLocks noChangeArrowheads="1"/>
          </p:cNvSpPr>
          <p:nvPr/>
        </p:nvSpPr>
        <p:spPr bwMode="auto">
          <a:xfrm>
            <a:off x="1303338" y="42973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52" name="Line 63"/>
          <p:cNvSpPr>
            <a:spLocks noChangeShapeType="1"/>
          </p:cNvSpPr>
          <p:nvPr/>
        </p:nvSpPr>
        <p:spPr bwMode="auto">
          <a:xfrm flipV="1">
            <a:off x="2990850" y="43084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53" name="Text Box 64"/>
          <p:cNvSpPr txBox="1">
            <a:spLocks noChangeArrowheads="1"/>
          </p:cNvSpPr>
          <p:nvPr/>
        </p:nvSpPr>
        <p:spPr bwMode="auto">
          <a:xfrm>
            <a:off x="2667000" y="367347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54" name="Oval 65"/>
          <p:cNvSpPr>
            <a:spLocks noChangeArrowheads="1"/>
          </p:cNvSpPr>
          <p:nvPr/>
        </p:nvSpPr>
        <p:spPr bwMode="auto">
          <a:xfrm>
            <a:off x="4200525" y="40243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5" name="Line 66"/>
          <p:cNvSpPr>
            <a:spLocks noChangeShapeType="1"/>
          </p:cNvSpPr>
          <p:nvPr/>
        </p:nvSpPr>
        <p:spPr bwMode="auto">
          <a:xfrm flipV="1">
            <a:off x="3694113" y="42481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56" name="Line 67"/>
          <p:cNvSpPr>
            <a:spLocks noChangeShapeType="1"/>
          </p:cNvSpPr>
          <p:nvPr/>
        </p:nvSpPr>
        <p:spPr bwMode="auto">
          <a:xfrm flipV="1">
            <a:off x="5391150" y="43338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57" name="Line 68"/>
          <p:cNvSpPr>
            <a:spLocks noChangeShapeType="1"/>
          </p:cNvSpPr>
          <p:nvPr/>
        </p:nvSpPr>
        <p:spPr bwMode="auto">
          <a:xfrm flipH="1" flipV="1">
            <a:off x="4471988" y="4170363"/>
            <a:ext cx="785812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58" name="Text Box 69"/>
          <p:cNvSpPr txBox="1">
            <a:spLocks noChangeArrowheads="1"/>
          </p:cNvSpPr>
          <p:nvPr/>
        </p:nvSpPr>
        <p:spPr bwMode="auto">
          <a:xfrm>
            <a:off x="4762500" y="39100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59" name="Text Box 70"/>
          <p:cNvSpPr txBox="1">
            <a:spLocks noChangeArrowheads="1"/>
          </p:cNvSpPr>
          <p:nvPr/>
        </p:nvSpPr>
        <p:spPr bwMode="auto">
          <a:xfrm>
            <a:off x="4635500" y="53562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60" name="Text Box 71"/>
          <p:cNvSpPr txBox="1">
            <a:spLocks noChangeArrowheads="1"/>
          </p:cNvSpPr>
          <p:nvPr/>
        </p:nvSpPr>
        <p:spPr bwMode="auto">
          <a:xfrm>
            <a:off x="5399088" y="47783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61" name="Oval 72"/>
          <p:cNvSpPr>
            <a:spLocks noChangeArrowheads="1"/>
          </p:cNvSpPr>
          <p:nvPr/>
        </p:nvSpPr>
        <p:spPr bwMode="auto">
          <a:xfrm>
            <a:off x="5287963" y="40544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2" name="Oval 73"/>
          <p:cNvSpPr>
            <a:spLocks noChangeArrowheads="1"/>
          </p:cNvSpPr>
          <p:nvPr/>
        </p:nvSpPr>
        <p:spPr bwMode="auto">
          <a:xfrm>
            <a:off x="5262563" y="55149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Oval 74"/>
          <p:cNvSpPr>
            <a:spLocks noChangeArrowheads="1"/>
          </p:cNvSpPr>
          <p:nvPr/>
        </p:nvSpPr>
        <p:spPr bwMode="auto">
          <a:xfrm>
            <a:off x="4219575" y="5494338"/>
            <a:ext cx="236538" cy="26035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4" name="Text Box 75"/>
          <p:cNvSpPr txBox="1">
            <a:spLocks noChangeArrowheads="1"/>
          </p:cNvSpPr>
          <p:nvPr/>
        </p:nvSpPr>
        <p:spPr bwMode="auto">
          <a:xfrm>
            <a:off x="5053013" y="56975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65" name="Text Box 76"/>
          <p:cNvSpPr txBox="1">
            <a:spLocks noChangeArrowheads="1"/>
          </p:cNvSpPr>
          <p:nvPr/>
        </p:nvSpPr>
        <p:spPr bwMode="auto">
          <a:xfrm>
            <a:off x="3916363" y="5605463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66" name="Text Box 77"/>
          <p:cNvSpPr txBox="1">
            <a:spLocks noChangeArrowheads="1"/>
          </p:cNvSpPr>
          <p:nvPr/>
        </p:nvSpPr>
        <p:spPr bwMode="auto">
          <a:xfrm>
            <a:off x="5156200" y="36607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67" name="Text Box 78"/>
          <p:cNvSpPr txBox="1">
            <a:spLocks noChangeArrowheads="1"/>
          </p:cNvSpPr>
          <p:nvPr/>
        </p:nvSpPr>
        <p:spPr bwMode="auto">
          <a:xfrm>
            <a:off x="3783013" y="38719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68" name="Text Box 79"/>
          <p:cNvSpPr txBox="1">
            <a:spLocks noChangeArrowheads="1"/>
          </p:cNvSpPr>
          <p:nvPr/>
        </p:nvSpPr>
        <p:spPr bwMode="auto">
          <a:xfrm>
            <a:off x="3378200" y="51276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69" name="Oval 80"/>
          <p:cNvSpPr>
            <a:spLocks noChangeArrowheads="1"/>
          </p:cNvSpPr>
          <p:nvPr/>
        </p:nvSpPr>
        <p:spPr bwMode="auto">
          <a:xfrm>
            <a:off x="3438525" y="47752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70" name="Line 81"/>
          <p:cNvSpPr>
            <a:spLocks noChangeShapeType="1"/>
          </p:cNvSpPr>
          <p:nvPr/>
        </p:nvSpPr>
        <p:spPr bwMode="auto">
          <a:xfrm flipV="1">
            <a:off x="4491038" y="5661025"/>
            <a:ext cx="7381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1" name="Text Box 82"/>
          <p:cNvSpPr txBox="1">
            <a:spLocks noChangeArrowheads="1"/>
          </p:cNvSpPr>
          <p:nvPr/>
        </p:nvSpPr>
        <p:spPr bwMode="auto">
          <a:xfrm>
            <a:off x="3703638" y="43227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72" name="Oval 83"/>
          <p:cNvSpPr>
            <a:spLocks noChangeArrowheads="1"/>
          </p:cNvSpPr>
          <p:nvPr/>
        </p:nvSpPr>
        <p:spPr bwMode="auto">
          <a:xfrm>
            <a:off x="6689725" y="40370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73" name="Line 84"/>
          <p:cNvSpPr>
            <a:spLocks noChangeShapeType="1"/>
          </p:cNvSpPr>
          <p:nvPr/>
        </p:nvSpPr>
        <p:spPr bwMode="auto">
          <a:xfrm flipV="1">
            <a:off x="6183313" y="42608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4" name="Line 85"/>
          <p:cNvSpPr>
            <a:spLocks noChangeShapeType="1"/>
          </p:cNvSpPr>
          <p:nvPr/>
        </p:nvSpPr>
        <p:spPr bwMode="auto">
          <a:xfrm flipV="1">
            <a:off x="7880350" y="43465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5" name="Line 86"/>
          <p:cNvSpPr>
            <a:spLocks noChangeShapeType="1"/>
          </p:cNvSpPr>
          <p:nvPr/>
        </p:nvSpPr>
        <p:spPr bwMode="auto">
          <a:xfrm flipH="1" flipV="1">
            <a:off x="6961188" y="4183063"/>
            <a:ext cx="785812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6" name="Line 87"/>
          <p:cNvSpPr>
            <a:spLocks noChangeShapeType="1"/>
          </p:cNvSpPr>
          <p:nvPr/>
        </p:nvSpPr>
        <p:spPr bwMode="auto">
          <a:xfrm flipH="1" flipV="1">
            <a:off x="8018463" y="4292600"/>
            <a:ext cx="728662" cy="687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7" name="Text Box 88"/>
          <p:cNvSpPr txBox="1">
            <a:spLocks noChangeArrowheads="1"/>
          </p:cNvSpPr>
          <p:nvPr/>
        </p:nvSpPr>
        <p:spPr bwMode="auto">
          <a:xfrm>
            <a:off x="7251700" y="392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78" name="Text Box 89"/>
          <p:cNvSpPr txBox="1">
            <a:spLocks noChangeArrowheads="1"/>
          </p:cNvSpPr>
          <p:nvPr/>
        </p:nvSpPr>
        <p:spPr bwMode="auto">
          <a:xfrm>
            <a:off x="8407400" y="4456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79" name="Text Box 90"/>
          <p:cNvSpPr txBox="1">
            <a:spLocks noChangeArrowheads="1"/>
          </p:cNvSpPr>
          <p:nvPr/>
        </p:nvSpPr>
        <p:spPr bwMode="auto">
          <a:xfrm>
            <a:off x="7124700" y="5368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80" name="Text Box 91"/>
          <p:cNvSpPr txBox="1">
            <a:spLocks noChangeArrowheads="1"/>
          </p:cNvSpPr>
          <p:nvPr/>
        </p:nvSpPr>
        <p:spPr bwMode="auto">
          <a:xfrm>
            <a:off x="7888288" y="47910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81" name="Oval 92"/>
          <p:cNvSpPr>
            <a:spLocks noChangeArrowheads="1"/>
          </p:cNvSpPr>
          <p:nvPr/>
        </p:nvSpPr>
        <p:spPr bwMode="auto">
          <a:xfrm>
            <a:off x="7777163" y="40671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82" name="Oval 93"/>
          <p:cNvSpPr>
            <a:spLocks noChangeArrowheads="1"/>
          </p:cNvSpPr>
          <p:nvPr/>
        </p:nvSpPr>
        <p:spPr bwMode="auto">
          <a:xfrm>
            <a:off x="7751763" y="55276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83" name="Oval 94"/>
          <p:cNvSpPr>
            <a:spLocks noChangeArrowheads="1"/>
          </p:cNvSpPr>
          <p:nvPr/>
        </p:nvSpPr>
        <p:spPr bwMode="auto">
          <a:xfrm>
            <a:off x="6708775" y="5507038"/>
            <a:ext cx="236538" cy="26035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Oval 95"/>
          <p:cNvSpPr>
            <a:spLocks noChangeArrowheads="1"/>
          </p:cNvSpPr>
          <p:nvPr/>
        </p:nvSpPr>
        <p:spPr bwMode="auto">
          <a:xfrm>
            <a:off x="8751888" y="4935538"/>
            <a:ext cx="236537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85" name="Text Box 96"/>
          <p:cNvSpPr txBox="1">
            <a:spLocks noChangeArrowheads="1"/>
          </p:cNvSpPr>
          <p:nvPr/>
        </p:nvSpPr>
        <p:spPr bwMode="auto">
          <a:xfrm>
            <a:off x="7897813" y="56086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86" name="Text Box 97"/>
          <p:cNvSpPr txBox="1">
            <a:spLocks noChangeArrowheads="1"/>
          </p:cNvSpPr>
          <p:nvPr/>
        </p:nvSpPr>
        <p:spPr bwMode="auto">
          <a:xfrm>
            <a:off x="6405563" y="5618163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87" name="Text Box 98"/>
          <p:cNvSpPr txBox="1">
            <a:spLocks noChangeArrowheads="1"/>
          </p:cNvSpPr>
          <p:nvPr/>
        </p:nvSpPr>
        <p:spPr bwMode="auto">
          <a:xfrm>
            <a:off x="7988300" y="39528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88" name="Text Box 99"/>
          <p:cNvSpPr txBox="1">
            <a:spLocks noChangeArrowheads="1"/>
          </p:cNvSpPr>
          <p:nvPr/>
        </p:nvSpPr>
        <p:spPr bwMode="auto">
          <a:xfrm>
            <a:off x="6272213" y="38846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89" name="Text Box 100"/>
          <p:cNvSpPr txBox="1">
            <a:spLocks noChangeArrowheads="1"/>
          </p:cNvSpPr>
          <p:nvPr/>
        </p:nvSpPr>
        <p:spPr bwMode="auto">
          <a:xfrm>
            <a:off x="5918200" y="50514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90" name="Oval 101"/>
          <p:cNvSpPr>
            <a:spLocks noChangeArrowheads="1"/>
          </p:cNvSpPr>
          <p:nvPr/>
        </p:nvSpPr>
        <p:spPr bwMode="auto">
          <a:xfrm>
            <a:off x="5927725" y="47879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1" name="Line 102"/>
          <p:cNvSpPr>
            <a:spLocks noChangeShapeType="1"/>
          </p:cNvSpPr>
          <p:nvPr/>
        </p:nvSpPr>
        <p:spPr bwMode="auto">
          <a:xfrm flipV="1">
            <a:off x="6980238" y="5673725"/>
            <a:ext cx="7381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92" name="Text Box 103"/>
          <p:cNvSpPr txBox="1">
            <a:spLocks noChangeArrowheads="1"/>
          </p:cNvSpPr>
          <p:nvPr/>
        </p:nvSpPr>
        <p:spPr bwMode="auto">
          <a:xfrm>
            <a:off x="8632825" y="52276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93" name="Text Box 104"/>
          <p:cNvSpPr txBox="1">
            <a:spLocks noChangeArrowheads="1"/>
          </p:cNvSpPr>
          <p:nvPr/>
        </p:nvSpPr>
        <p:spPr bwMode="auto">
          <a:xfrm>
            <a:off x="6192838" y="43354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94" name="Rectangle 105"/>
          <p:cNvSpPr>
            <a:spLocks noChangeArrowheads="1"/>
          </p:cNvSpPr>
          <p:nvPr/>
        </p:nvSpPr>
        <p:spPr bwMode="auto">
          <a:xfrm>
            <a:off x="4864100" y="1041400"/>
            <a:ext cx="1689100" cy="850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5" name="Rectangle 106"/>
          <p:cNvSpPr>
            <a:spLocks noChangeArrowheads="1"/>
          </p:cNvSpPr>
          <p:nvPr/>
        </p:nvSpPr>
        <p:spPr bwMode="auto">
          <a:xfrm>
            <a:off x="4686300" y="1943100"/>
            <a:ext cx="1930400" cy="156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6" name="Rectangle 107"/>
          <p:cNvSpPr>
            <a:spLocks noChangeArrowheads="1"/>
          </p:cNvSpPr>
          <p:nvPr/>
        </p:nvSpPr>
        <p:spPr bwMode="auto">
          <a:xfrm>
            <a:off x="6718300" y="1244600"/>
            <a:ext cx="2247900" cy="226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7" name="Rectangle 108"/>
          <p:cNvSpPr>
            <a:spLocks noChangeArrowheads="1"/>
          </p:cNvSpPr>
          <p:nvPr/>
        </p:nvSpPr>
        <p:spPr bwMode="auto">
          <a:xfrm>
            <a:off x="977900" y="3644900"/>
            <a:ext cx="2273300" cy="309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8" name="Rectangle 109"/>
          <p:cNvSpPr>
            <a:spLocks noChangeArrowheads="1"/>
          </p:cNvSpPr>
          <p:nvPr/>
        </p:nvSpPr>
        <p:spPr bwMode="auto">
          <a:xfrm>
            <a:off x="3365500" y="3644900"/>
            <a:ext cx="2273300" cy="309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9" name="Rectangle 110"/>
          <p:cNvSpPr>
            <a:spLocks noChangeArrowheads="1"/>
          </p:cNvSpPr>
          <p:nvPr/>
        </p:nvSpPr>
        <p:spPr bwMode="auto">
          <a:xfrm>
            <a:off x="5727700" y="3644900"/>
            <a:ext cx="3378200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00" name="Text Box 111"/>
          <p:cNvSpPr txBox="1">
            <a:spLocks noChangeArrowheads="1"/>
          </p:cNvSpPr>
          <p:nvPr/>
        </p:nvSpPr>
        <p:spPr bwMode="auto">
          <a:xfrm>
            <a:off x="4987925" y="1603375"/>
            <a:ext cx="160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Algorithm starts</a:t>
            </a:r>
          </a:p>
        </p:txBody>
      </p:sp>
      <p:sp>
        <p:nvSpPr>
          <p:cNvPr id="38001" name="Text Box 112"/>
          <p:cNvSpPr txBox="1">
            <a:spLocks noChangeArrowheads="1"/>
          </p:cNvSpPr>
          <p:nvPr/>
        </p:nvSpPr>
        <p:spPr bwMode="auto">
          <a:xfrm>
            <a:off x="4733925" y="3152775"/>
            <a:ext cx="1924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1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iteration</a:t>
            </a:r>
          </a:p>
        </p:txBody>
      </p:sp>
      <p:sp>
        <p:nvSpPr>
          <p:cNvPr id="38002" name="Text Box 113"/>
          <p:cNvSpPr txBox="1">
            <a:spLocks noChangeArrowheads="1"/>
          </p:cNvSpPr>
          <p:nvPr/>
        </p:nvSpPr>
        <p:spPr bwMode="auto">
          <a:xfrm>
            <a:off x="6816725" y="3140075"/>
            <a:ext cx="2009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After the 2</a:t>
            </a:r>
            <a:r>
              <a:rPr lang="en-US" sz="1600" baseline="30000" dirty="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  iteration</a:t>
            </a:r>
          </a:p>
        </p:txBody>
      </p:sp>
      <p:sp>
        <p:nvSpPr>
          <p:cNvPr id="38003" name="Text Box 114"/>
          <p:cNvSpPr txBox="1">
            <a:spLocks noChangeArrowheads="1"/>
          </p:cNvSpPr>
          <p:nvPr/>
        </p:nvSpPr>
        <p:spPr bwMode="auto">
          <a:xfrm>
            <a:off x="1025525" y="6226175"/>
            <a:ext cx="205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3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 iteration</a:t>
            </a:r>
          </a:p>
        </p:txBody>
      </p:sp>
      <p:sp>
        <p:nvSpPr>
          <p:cNvPr id="38004" name="Text Box 115"/>
          <p:cNvSpPr txBox="1">
            <a:spLocks noChangeArrowheads="1"/>
          </p:cNvSpPr>
          <p:nvPr/>
        </p:nvSpPr>
        <p:spPr bwMode="auto">
          <a:xfrm>
            <a:off x="3527425" y="6251575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4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 iteration</a:t>
            </a:r>
          </a:p>
        </p:txBody>
      </p:sp>
      <p:sp>
        <p:nvSpPr>
          <p:cNvPr id="38005" name="Text Box 116"/>
          <p:cNvSpPr txBox="1">
            <a:spLocks noChangeArrowheads="1"/>
          </p:cNvSpPr>
          <p:nvPr/>
        </p:nvSpPr>
        <p:spPr bwMode="auto">
          <a:xfrm>
            <a:off x="6245225" y="6200775"/>
            <a:ext cx="2025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5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78B4E-CA9F-45D3-BC88-F7D53A2AE99A}" type="slidenum">
              <a:rPr lang="en-US"/>
              <a:pPr/>
              <a:t>107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Algorithm (example)</a:t>
            </a:r>
          </a:p>
        </p:txBody>
      </p:sp>
      <p:sp>
        <p:nvSpPr>
          <p:cNvPr id="38916" name="Oval 3"/>
          <p:cNvSpPr>
            <a:spLocks noChangeArrowheads="1"/>
          </p:cNvSpPr>
          <p:nvPr/>
        </p:nvSpPr>
        <p:spPr bwMode="auto">
          <a:xfrm>
            <a:off x="5762625" y="43418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5256213" y="45656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6953250" y="46513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 flipV="1">
            <a:off x="6034088" y="4487863"/>
            <a:ext cx="785812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H="1" flipV="1">
            <a:off x="7091363" y="4597400"/>
            <a:ext cx="728662" cy="687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6324600" y="4227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480300" y="4760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6197600" y="56737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6961188" y="50958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6850063" y="43719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6824663" y="58324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4"/>
          <p:cNvSpPr>
            <a:spLocks noChangeArrowheads="1"/>
          </p:cNvSpPr>
          <p:nvPr/>
        </p:nvSpPr>
        <p:spPr bwMode="auto">
          <a:xfrm>
            <a:off x="5781675" y="5811838"/>
            <a:ext cx="236538" cy="26035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7824788" y="5240338"/>
            <a:ext cx="236537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6970713" y="59134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5478463" y="5922963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7061200" y="42576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5345113" y="41894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4889500" y="5356225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4" name="Oval 21"/>
          <p:cNvSpPr>
            <a:spLocks noChangeArrowheads="1"/>
          </p:cNvSpPr>
          <p:nvPr/>
        </p:nvSpPr>
        <p:spPr bwMode="auto">
          <a:xfrm>
            <a:off x="5000625" y="50927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V="1">
            <a:off x="6053138" y="5978525"/>
            <a:ext cx="7381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7718425" y="5532438"/>
            <a:ext cx="498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5265738" y="46402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38" name="Oval 25"/>
          <p:cNvSpPr>
            <a:spLocks noChangeArrowheads="1"/>
          </p:cNvSpPr>
          <p:nvPr/>
        </p:nvSpPr>
        <p:spPr bwMode="auto">
          <a:xfrm>
            <a:off x="5572125" y="12303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 flipV="1">
            <a:off x="5065713" y="14541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5776913" y="13446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4445000" y="19272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42" name="Oval 29"/>
          <p:cNvSpPr>
            <a:spLocks noChangeArrowheads="1"/>
          </p:cNvSpPr>
          <p:nvPr/>
        </p:nvSpPr>
        <p:spPr bwMode="auto">
          <a:xfrm>
            <a:off x="4810125" y="19812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5075238" y="15287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44" name="Oval 31"/>
          <p:cNvSpPr>
            <a:spLocks noChangeArrowheads="1"/>
          </p:cNvSpPr>
          <p:nvPr/>
        </p:nvSpPr>
        <p:spPr bwMode="auto">
          <a:xfrm>
            <a:off x="4784725" y="27035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 flipV="1">
            <a:off x="4278313" y="29273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46" name="Line 33"/>
          <p:cNvSpPr>
            <a:spLocks noChangeShapeType="1"/>
          </p:cNvSpPr>
          <p:nvPr/>
        </p:nvSpPr>
        <p:spPr bwMode="auto">
          <a:xfrm flipV="1">
            <a:off x="5721350" y="2974975"/>
            <a:ext cx="0" cy="646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5741988" y="31654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48" name="Oval 35"/>
          <p:cNvSpPr>
            <a:spLocks noChangeArrowheads="1"/>
          </p:cNvSpPr>
          <p:nvPr/>
        </p:nvSpPr>
        <p:spPr bwMode="auto">
          <a:xfrm>
            <a:off x="5605463" y="26955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Oval 36"/>
          <p:cNvSpPr>
            <a:spLocks noChangeArrowheads="1"/>
          </p:cNvSpPr>
          <p:nvPr/>
        </p:nvSpPr>
        <p:spPr bwMode="auto">
          <a:xfrm>
            <a:off x="5605463" y="36480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Text Box 37"/>
          <p:cNvSpPr txBox="1">
            <a:spLocks noChangeArrowheads="1"/>
          </p:cNvSpPr>
          <p:nvPr/>
        </p:nvSpPr>
        <p:spPr bwMode="auto">
          <a:xfrm>
            <a:off x="5802313" y="35893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51" name="Text Box 38"/>
          <p:cNvSpPr txBox="1">
            <a:spLocks noChangeArrowheads="1"/>
          </p:cNvSpPr>
          <p:nvPr/>
        </p:nvSpPr>
        <p:spPr bwMode="auto">
          <a:xfrm>
            <a:off x="5816600" y="25812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52" name="Text Box 39"/>
          <p:cNvSpPr txBox="1">
            <a:spLocks noChangeArrowheads="1"/>
          </p:cNvSpPr>
          <p:nvPr/>
        </p:nvSpPr>
        <p:spPr bwMode="auto">
          <a:xfrm>
            <a:off x="4367213" y="25511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53" name="Text Box 40"/>
          <p:cNvSpPr txBox="1">
            <a:spLocks noChangeArrowheads="1"/>
          </p:cNvSpPr>
          <p:nvPr/>
        </p:nvSpPr>
        <p:spPr bwMode="auto">
          <a:xfrm>
            <a:off x="3860800" y="30448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54" name="Oval 41"/>
          <p:cNvSpPr>
            <a:spLocks noChangeArrowheads="1"/>
          </p:cNvSpPr>
          <p:nvPr/>
        </p:nvSpPr>
        <p:spPr bwMode="auto">
          <a:xfrm>
            <a:off x="4022725" y="34544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Text Box 42"/>
          <p:cNvSpPr txBox="1">
            <a:spLocks noChangeArrowheads="1"/>
          </p:cNvSpPr>
          <p:nvPr/>
        </p:nvSpPr>
        <p:spPr bwMode="auto">
          <a:xfrm>
            <a:off x="4287838" y="30019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56" name="Oval 43"/>
          <p:cNvSpPr>
            <a:spLocks noChangeArrowheads="1"/>
          </p:cNvSpPr>
          <p:nvPr/>
        </p:nvSpPr>
        <p:spPr bwMode="auto">
          <a:xfrm>
            <a:off x="7185025" y="13192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4"/>
          <p:cNvSpPr>
            <a:spLocks noChangeShapeType="1"/>
          </p:cNvSpPr>
          <p:nvPr/>
        </p:nvSpPr>
        <p:spPr bwMode="auto">
          <a:xfrm flipV="1">
            <a:off x="6678613" y="15430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58" name="Line 45"/>
          <p:cNvSpPr>
            <a:spLocks noChangeShapeType="1"/>
          </p:cNvSpPr>
          <p:nvPr/>
        </p:nvSpPr>
        <p:spPr bwMode="auto">
          <a:xfrm flipV="1">
            <a:off x="8235950" y="16287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Text Box 46"/>
          <p:cNvSpPr txBox="1">
            <a:spLocks noChangeArrowheads="1"/>
          </p:cNvSpPr>
          <p:nvPr/>
        </p:nvSpPr>
        <p:spPr bwMode="auto">
          <a:xfrm>
            <a:off x="7480300" y="2651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0" name="Text Box 47"/>
          <p:cNvSpPr txBox="1">
            <a:spLocks noChangeArrowheads="1"/>
          </p:cNvSpPr>
          <p:nvPr/>
        </p:nvSpPr>
        <p:spPr bwMode="auto">
          <a:xfrm>
            <a:off x="8243888" y="20732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1" name="Oval 48"/>
          <p:cNvSpPr>
            <a:spLocks noChangeArrowheads="1"/>
          </p:cNvSpPr>
          <p:nvPr/>
        </p:nvSpPr>
        <p:spPr bwMode="auto">
          <a:xfrm>
            <a:off x="8132763" y="13493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49"/>
          <p:cNvSpPr>
            <a:spLocks noChangeArrowheads="1"/>
          </p:cNvSpPr>
          <p:nvPr/>
        </p:nvSpPr>
        <p:spPr bwMode="auto">
          <a:xfrm>
            <a:off x="8107363" y="28098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Oval 50"/>
          <p:cNvSpPr>
            <a:spLocks noChangeArrowheads="1"/>
          </p:cNvSpPr>
          <p:nvPr/>
        </p:nvSpPr>
        <p:spPr bwMode="auto">
          <a:xfrm>
            <a:off x="7064375" y="2789238"/>
            <a:ext cx="236538" cy="26035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Text Box 51"/>
          <p:cNvSpPr txBox="1">
            <a:spLocks noChangeArrowheads="1"/>
          </p:cNvSpPr>
          <p:nvPr/>
        </p:nvSpPr>
        <p:spPr bwMode="auto">
          <a:xfrm>
            <a:off x="8253413" y="28908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65" name="Text Box 52"/>
          <p:cNvSpPr txBox="1">
            <a:spLocks noChangeArrowheads="1"/>
          </p:cNvSpPr>
          <p:nvPr/>
        </p:nvSpPr>
        <p:spPr bwMode="auto">
          <a:xfrm>
            <a:off x="7129463" y="2417763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66" name="Text Box 53"/>
          <p:cNvSpPr txBox="1">
            <a:spLocks noChangeArrowheads="1"/>
          </p:cNvSpPr>
          <p:nvPr/>
        </p:nvSpPr>
        <p:spPr bwMode="auto">
          <a:xfrm>
            <a:off x="8343900" y="12350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67" name="Text Box 54"/>
          <p:cNvSpPr txBox="1">
            <a:spLocks noChangeArrowheads="1"/>
          </p:cNvSpPr>
          <p:nvPr/>
        </p:nvSpPr>
        <p:spPr bwMode="auto">
          <a:xfrm>
            <a:off x="6818313" y="11795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68" name="Text Box 55"/>
          <p:cNvSpPr txBox="1">
            <a:spLocks noChangeArrowheads="1"/>
          </p:cNvSpPr>
          <p:nvPr/>
        </p:nvSpPr>
        <p:spPr bwMode="auto">
          <a:xfrm>
            <a:off x="6629400" y="21050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69" name="Oval 56"/>
          <p:cNvSpPr>
            <a:spLocks noChangeArrowheads="1"/>
          </p:cNvSpPr>
          <p:nvPr/>
        </p:nvSpPr>
        <p:spPr bwMode="auto">
          <a:xfrm>
            <a:off x="6423025" y="20701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Line 57"/>
          <p:cNvSpPr>
            <a:spLocks noChangeShapeType="1"/>
          </p:cNvSpPr>
          <p:nvPr/>
        </p:nvSpPr>
        <p:spPr bwMode="auto">
          <a:xfrm flipV="1">
            <a:off x="7335838" y="2955925"/>
            <a:ext cx="7381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71" name="Text Box 58"/>
          <p:cNvSpPr txBox="1">
            <a:spLocks noChangeArrowheads="1"/>
          </p:cNvSpPr>
          <p:nvPr/>
        </p:nvSpPr>
        <p:spPr bwMode="auto">
          <a:xfrm>
            <a:off x="6688138" y="16176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72" name="Oval 59"/>
          <p:cNvSpPr>
            <a:spLocks noChangeArrowheads="1"/>
          </p:cNvSpPr>
          <p:nvPr/>
        </p:nvSpPr>
        <p:spPr bwMode="auto">
          <a:xfrm>
            <a:off x="2066925" y="43037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Line 60"/>
          <p:cNvSpPr>
            <a:spLocks noChangeShapeType="1"/>
          </p:cNvSpPr>
          <p:nvPr/>
        </p:nvSpPr>
        <p:spPr bwMode="auto">
          <a:xfrm flipV="1">
            <a:off x="1560513" y="45275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74" name="Line 61"/>
          <p:cNvSpPr>
            <a:spLocks noChangeShapeType="1"/>
          </p:cNvSpPr>
          <p:nvPr/>
        </p:nvSpPr>
        <p:spPr bwMode="auto">
          <a:xfrm flipV="1">
            <a:off x="3257550" y="46132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75" name="Line 62"/>
          <p:cNvSpPr>
            <a:spLocks noChangeShapeType="1"/>
          </p:cNvSpPr>
          <p:nvPr/>
        </p:nvSpPr>
        <p:spPr bwMode="auto">
          <a:xfrm flipH="1" flipV="1">
            <a:off x="3395663" y="4559300"/>
            <a:ext cx="728662" cy="687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76" name="Text Box 63"/>
          <p:cNvSpPr txBox="1">
            <a:spLocks noChangeArrowheads="1"/>
          </p:cNvSpPr>
          <p:nvPr/>
        </p:nvSpPr>
        <p:spPr bwMode="auto">
          <a:xfrm>
            <a:off x="3784600" y="47228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77" name="Text Box 64"/>
          <p:cNvSpPr txBox="1">
            <a:spLocks noChangeArrowheads="1"/>
          </p:cNvSpPr>
          <p:nvPr/>
        </p:nvSpPr>
        <p:spPr bwMode="auto">
          <a:xfrm>
            <a:off x="2501900" y="56356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78" name="Text Box 65"/>
          <p:cNvSpPr txBox="1">
            <a:spLocks noChangeArrowheads="1"/>
          </p:cNvSpPr>
          <p:nvPr/>
        </p:nvSpPr>
        <p:spPr bwMode="auto">
          <a:xfrm>
            <a:off x="3265488" y="50577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79" name="Oval 66"/>
          <p:cNvSpPr>
            <a:spLocks noChangeArrowheads="1"/>
          </p:cNvSpPr>
          <p:nvPr/>
        </p:nvSpPr>
        <p:spPr bwMode="auto">
          <a:xfrm>
            <a:off x="3154363" y="43338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0" name="Oval 67"/>
          <p:cNvSpPr>
            <a:spLocks noChangeArrowheads="1"/>
          </p:cNvSpPr>
          <p:nvPr/>
        </p:nvSpPr>
        <p:spPr bwMode="auto">
          <a:xfrm>
            <a:off x="3128963" y="57943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1" name="Oval 68"/>
          <p:cNvSpPr>
            <a:spLocks noChangeArrowheads="1"/>
          </p:cNvSpPr>
          <p:nvPr/>
        </p:nvSpPr>
        <p:spPr bwMode="auto">
          <a:xfrm>
            <a:off x="2085975" y="5773738"/>
            <a:ext cx="236538" cy="26035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2" name="Oval 69"/>
          <p:cNvSpPr>
            <a:spLocks noChangeArrowheads="1"/>
          </p:cNvSpPr>
          <p:nvPr/>
        </p:nvSpPr>
        <p:spPr bwMode="auto">
          <a:xfrm>
            <a:off x="4129088" y="5202238"/>
            <a:ext cx="236537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3" name="Text Box 70"/>
          <p:cNvSpPr txBox="1">
            <a:spLocks noChangeArrowheads="1"/>
          </p:cNvSpPr>
          <p:nvPr/>
        </p:nvSpPr>
        <p:spPr bwMode="auto">
          <a:xfrm>
            <a:off x="3275013" y="58753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84" name="Text Box 71"/>
          <p:cNvSpPr txBox="1">
            <a:spLocks noChangeArrowheads="1"/>
          </p:cNvSpPr>
          <p:nvPr/>
        </p:nvSpPr>
        <p:spPr bwMode="auto">
          <a:xfrm>
            <a:off x="1782763" y="5884863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85" name="Text Box 72"/>
          <p:cNvSpPr txBox="1">
            <a:spLocks noChangeArrowheads="1"/>
          </p:cNvSpPr>
          <p:nvPr/>
        </p:nvSpPr>
        <p:spPr bwMode="auto">
          <a:xfrm>
            <a:off x="3365500" y="42195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86" name="Text Box 73"/>
          <p:cNvSpPr txBox="1">
            <a:spLocks noChangeArrowheads="1"/>
          </p:cNvSpPr>
          <p:nvPr/>
        </p:nvSpPr>
        <p:spPr bwMode="auto">
          <a:xfrm>
            <a:off x="1649413" y="41513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87" name="Text Box 74"/>
          <p:cNvSpPr txBox="1">
            <a:spLocks noChangeArrowheads="1"/>
          </p:cNvSpPr>
          <p:nvPr/>
        </p:nvSpPr>
        <p:spPr bwMode="auto">
          <a:xfrm>
            <a:off x="1193800" y="53181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88" name="Oval 75"/>
          <p:cNvSpPr>
            <a:spLocks noChangeArrowheads="1"/>
          </p:cNvSpPr>
          <p:nvPr/>
        </p:nvSpPr>
        <p:spPr bwMode="auto">
          <a:xfrm>
            <a:off x="1304925" y="50546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9" name="Line 76"/>
          <p:cNvSpPr>
            <a:spLocks noChangeShapeType="1"/>
          </p:cNvSpPr>
          <p:nvPr/>
        </p:nvSpPr>
        <p:spPr bwMode="auto">
          <a:xfrm flipV="1">
            <a:off x="2357438" y="5940425"/>
            <a:ext cx="7381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90" name="Text Box 77"/>
          <p:cNvSpPr txBox="1">
            <a:spLocks noChangeArrowheads="1"/>
          </p:cNvSpPr>
          <p:nvPr/>
        </p:nvSpPr>
        <p:spPr bwMode="auto">
          <a:xfrm>
            <a:off x="4124325" y="5456238"/>
            <a:ext cx="523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91" name="Text Box 78"/>
          <p:cNvSpPr txBox="1">
            <a:spLocks noChangeArrowheads="1"/>
          </p:cNvSpPr>
          <p:nvPr/>
        </p:nvSpPr>
        <p:spPr bwMode="auto">
          <a:xfrm>
            <a:off x="1570038" y="46021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92" name="Rectangle 79"/>
          <p:cNvSpPr>
            <a:spLocks noChangeArrowheads="1"/>
          </p:cNvSpPr>
          <p:nvPr/>
        </p:nvSpPr>
        <p:spPr bwMode="auto">
          <a:xfrm>
            <a:off x="4292600" y="1130300"/>
            <a:ext cx="19685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3" name="Rectangle 80"/>
          <p:cNvSpPr>
            <a:spLocks noChangeArrowheads="1"/>
          </p:cNvSpPr>
          <p:nvPr/>
        </p:nvSpPr>
        <p:spPr bwMode="auto">
          <a:xfrm>
            <a:off x="3835400" y="2565400"/>
            <a:ext cx="2425700" cy="1409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4" name="Rectangle 81"/>
          <p:cNvSpPr>
            <a:spLocks noChangeArrowheads="1"/>
          </p:cNvSpPr>
          <p:nvPr/>
        </p:nvSpPr>
        <p:spPr bwMode="auto">
          <a:xfrm>
            <a:off x="6324600" y="1117600"/>
            <a:ext cx="2476500" cy="248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5" name="Rectangle 82"/>
          <p:cNvSpPr>
            <a:spLocks noChangeArrowheads="1"/>
          </p:cNvSpPr>
          <p:nvPr/>
        </p:nvSpPr>
        <p:spPr bwMode="auto">
          <a:xfrm>
            <a:off x="1079500" y="4140200"/>
            <a:ext cx="3492500" cy="254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6" name="Rectangle 83"/>
          <p:cNvSpPr>
            <a:spLocks noChangeArrowheads="1"/>
          </p:cNvSpPr>
          <p:nvPr/>
        </p:nvSpPr>
        <p:spPr bwMode="auto">
          <a:xfrm>
            <a:off x="4787900" y="4165600"/>
            <a:ext cx="3632200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7" name="Text Box 84"/>
          <p:cNvSpPr txBox="1">
            <a:spLocks noChangeArrowheads="1"/>
          </p:cNvSpPr>
          <p:nvPr/>
        </p:nvSpPr>
        <p:spPr bwMode="auto">
          <a:xfrm>
            <a:off x="5114925" y="1857375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1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iteration</a:t>
            </a:r>
          </a:p>
        </p:txBody>
      </p:sp>
      <p:sp>
        <p:nvSpPr>
          <p:cNvPr id="38998" name="Text Box 85"/>
          <p:cNvSpPr txBox="1">
            <a:spLocks noChangeArrowheads="1"/>
          </p:cNvSpPr>
          <p:nvPr/>
        </p:nvSpPr>
        <p:spPr bwMode="auto">
          <a:xfrm>
            <a:off x="4467225" y="3228975"/>
            <a:ext cx="1298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2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iteration</a:t>
            </a:r>
          </a:p>
        </p:txBody>
      </p:sp>
      <p:sp>
        <p:nvSpPr>
          <p:cNvPr id="38999" name="Text Box 86"/>
          <p:cNvSpPr txBox="1">
            <a:spLocks noChangeArrowheads="1"/>
          </p:cNvSpPr>
          <p:nvPr/>
        </p:nvSpPr>
        <p:spPr bwMode="auto">
          <a:xfrm>
            <a:off x="6638925" y="3267075"/>
            <a:ext cx="205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3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 iteration</a:t>
            </a:r>
          </a:p>
        </p:txBody>
      </p:sp>
      <p:sp>
        <p:nvSpPr>
          <p:cNvPr id="39000" name="Text Box 87"/>
          <p:cNvSpPr txBox="1">
            <a:spLocks noChangeArrowheads="1"/>
          </p:cNvSpPr>
          <p:nvPr/>
        </p:nvSpPr>
        <p:spPr bwMode="auto">
          <a:xfrm>
            <a:off x="1978025" y="6353175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4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 iteration</a:t>
            </a:r>
          </a:p>
        </p:txBody>
      </p:sp>
      <p:sp>
        <p:nvSpPr>
          <p:cNvPr id="39001" name="Text Box 88"/>
          <p:cNvSpPr txBox="1">
            <a:spLocks noChangeArrowheads="1"/>
          </p:cNvSpPr>
          <p:nvPr/>
        </p:nvSpPr>
        <p:spPr bwMode="auto">
          <a:xfrm>
            <a:off x="5648325" y="6365875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After the 5</a:t>
            </a:r>
            <a:r>
              <a:rPr lang="en-US" sz="1600" baseline="3000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 iteration</a:t>
            </a:r>
          </a:p>
        </p:txBody>
      </p:sp>
      <p:sp>
        <p:nvSpPr>
          <p:cNvPr id="39002" name="Oval 89"/>
          <p:cNvSpPr>
            <a:spLocks noChangeArrowheads="1"/>
          </p:cNvSpPr>
          <p:nvPr/>
        </p:nvSpPr>
        <p:spPr bwMode="auto">
          <a:xfrm>
            <a:off x="1762125" y="1077913"/>
            <a:ext cx="238125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03" name="Line 90"/>
          <p:cNvSpPr>
            <a:spLocks noChangeShapeType="1"/>
          </p:cNvSpPr>
          <p:nvPr/>
        </p:nvSpPr>
        <p:spPr bwMode="auto">
          <a:xfrm flipV="1">
            <a:off x="1255713" y="1301750"/>
            <a:ext cx="530225" cy="598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04" name="Line 91"/>
          <p:cNvSpPr>
            <a:spLocks noChangeShapeType="1"/>
          </p:cNvSpPr>
          <p:nvPr/>
        </p:nvSpPr>
        <p:spPr bwMode="auto">
          <a:xfrm flipV="1">
            <a:off x="2952750" y="1387475"/>
            <a:ext cx="12700" cy="1128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05" name="Line 92"/>
          <p:cNvSpPr>
            <a:spLocks noChangeShapeType="1"/>
          </p:cNvSpPr>
          <p:nvPr/>
        </p:nvSpPr>
        <p:spPr bwMode="auto">
          <a:xfrm flipH="1" flipV="1">
            <a:off x="1930400" y="1336675"/>
            <a:ext cx="898525" cy="1227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06" name="Line 93"/>
          <p:cNvSpPr>
            <a:spLocks noChangeShapeType="1"/>
          </p:cNvSpPr>
          <p:nvPr/>
        </p:nvSpPr>
        <p:spPr bwMode="auto">
          <a:xfrm flipH="1" flipV="1">
            <a:off x="2033588" y="1223963"/>
            <a:ext cx="785812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07" name="Line 94"/>
          <p:cNvSpPr>
            <a:spLocks noChangeShapeType="1"/>
          </p:cNvSpPr>
          <p:nvPr/>
        </p:nvSpPr>
        <p:spPr bwMode="auto">
          <a:xfrm flipH="1">
            <a:off x="3089275" y="2190750"/>
            <a:ext cx="733425" cy="476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08" name="Line 95"/>
          <p:cNvSpPr>
            <a:spLocks noChangeShapeType="1"/>
          </p:cNvSpPr>
          <p:nvPr/>
        </p:nvSpPr>
        <p:spPr bwMode="auto">
          <a:xfrm>
            <a:off x="1238250" y="2046288"/>
            <a:ext cx="534988" cy="539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09" name="Line 96"/>
          <p:cNvSpPr>
            <a:spLocks noChangeShapeType="1"/>
          </p:cNvSpPr>
          <p:nvPr/>
        </p:nvSpPr>
        <p:spPr bwMode="auto">
          <a:xfrm flipH="1" flipV="1">
            <a:off x="3090863" y="1333500"/>
            <a:ext cx="728662" cy="687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10" name="Text Box 97"/>
          <p:cNvSpPr txBox="1">
            <a:spLocks noChangeArrowheads="1"/>
          </p:cNvSpPr>
          <p:nvPr/>
        </p:nvSpPr>
        <p:spPr bwMode="auto">
          <a:xfrm>
            <a:off x="2324100" y="9636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011" name="Text Box 98"/>
          <p:cNvSpPr txBox="1">
            <a:spLocks noChangeArrowheads="1"/>
          </p:cNvSpPr>
          <p:nvPr/>
        </p:nvSpPr>
        <p:spPr bwMode="auto">
          <a:xfrm>
            <a:off x="3479800" y="14970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012" name="Text Box 99"/>
          <p:cNvSpPr txBox="1">
            <a:spLocks noChangeArrowheads="1"/>
          </p:cNvSpPr>
          <p:nvPr/>
        </p:nvSpPr>
        <p:spPr bwMode="auto">
          <a:xfrm>
            <a:off x="2316163" y="17145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013" name="Text Box 100"/>
          <p:cNvSpPr txBox="1">
            <a:spLocks noChangeArrowheads="1"/>
          </p:cNvSpPr>
          <p:nvPr/>
        </p:nvSpPr>
        <p:spPr bwMode="auto">
          <a:xfrm>
            <a:off x="1306513" y="2260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9014" name="Text Box 101"/>
          <p:cNvSpPr txBox="1">
            <a:spLocks noChangeArrowheads="1"/>
          </p:cNvSpPr>
          <p:nvPr/>
        </p:nvSpPr>
        <p:spPr bwMode="auto">
          <a:xfrm>
            <a:off x="2197100" y="24098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015" name="Text Box 102"/>
          <p:cNvSpPr txBox="1">
            <a:spLocks noChangeArrowheads="1"/>
          </p:cNvSpPr>
          <p:nvPr/>
        </p:nvSpPr>
        <p:spPr bwMode="auto">
          <a:xfrm>
            <a:off x="2960688" y="18319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016" name="Oval 103"/>
          <p:cNvSpPr>
            <a:spLocks noChangeArrowheads="1"/>
          </p:cNvSpPr>
          <p:nvPr/>
        </p:nvSpPr>
        <p:spPr bwMode="auto">
          <a:xfrm>
            <a:off x="2849563" y="11080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7" name="Oval 104"/>
          <p:cNvSpPr>
            <a:spLocks noChangeArrowheads="1"/>
          </p:cNvSpPr>
          <p:nvPr/>
        </p:nvSpPr>
        <p:spPr bwMode="auto">
          <a:xfrm>
            <a:off x="2824163" y="2568575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8" name="Oval 105"/>
          <p:cNvSpPr>
            <a:spLocks noChangeArrowheads="1"/>
          </p:cNvSpPr>
          <p:nvPr/>
        </p:nvSpPr>
        <p:spPr bwMode="auto">
          <a:xfrm>
            <a:off x="1781175" y="2547938"/>
            <a:ext cx="236538" cy="26035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9" name="Oval 106"/>
          <p:cNvSpPr>
            <a:spLocks noChangeArrowheads="1"/>
          </p:cNvSpPr>
          <p:nvPr/>
        </p:nvSpPr>
        <p:spPr bwMode="auto">
          <a:xfrm>
            <a:off x="3824288" y="1976438"/>
            <a:ext cx="236537" cy="25876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20" name="Text Box 107"/>
          <p:cNvSpPr txBox="1">
            <a:spLocks noChangeArrowheads="1"/>
          </p:cNvSpPr>
          <p:nvPr/>
        </p:nvSpPr>
        <p:spPr bwMode="auto">
          <a:xfrm>
            <a:off x="2970213" y="2649538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021" name="Text Box 108"/>
          <p:cNvSpPr txBox="1">
            <a:spLocks noChangeArrowheads="1"/>
          </p:cNvSpPr>
          <p:nvPr/>
        </p:nvSpPr>
        <p:spPr bwMode="auto">
          <a:xfrm>
            <a:off x="1477963" y="2659063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022" name="Text Box 109"/>
          <p:cNvSpPr txBox="1">
            <a:spLocks noChangeArrowheads="1"/>
          </p:cNvSpPr>
          <p:nvPr/>
        </p:nvSpPr>
        <p:spPr bwMode="auto">
          <a:xfrm>
            <a:off x="3060700" y="9937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023" name="Text Box 110"/>
          <p:cNvSpPr txBox="1">
            <a:spLocks noChangeArrowheads="1"/>
          </p:cNvSpPr>
          <p:nvPr/>
        </p:nvSpPr>
        <p:spPr bwMode="auto">
          <a:xfrm>
            <a:off x="1344613" y="9255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024" name="Text Box 111"/>
          <p:cNvSpPr txBox="1">
            <a:spLocks noChangeArrowheads="1"/>
          </p:cNvSpPr>
          <p:nvPr/>
        </p:nvSpPr>
        <p:spPr bwMode="auto">
          <a:xfrm>
            <a:off x="939800" y="21050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025" name="Oval 112"/>
          <p:cNvSpPr>
            <a:spLocks noChangeArrowheads="1"/>
          </p:cNvSpPr>
          <p:nvPr/>
        </p:nvSpPr>
        <p:spPr bwMode="auto">
          <a:xfrm>
            <a:off x="1000125" y="1828800"/>
            <a:ext cx="238125" cy="25876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20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26" name="Line 113"/>
          <p:cNvSpPr>
            <a:spLocks noChangeShapeType="1"/>
          </p:cNvSpPr>
          <p:nvPr/>
        </p:nvSpPr>
        <p:spPr bwMode="auto">
          <a:xfrm flipV="1">
            <a:off x="2052638" y="2714625"/>
            <a:ext cx="7381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027" name="Text Box 114"/>
          <p:cNvSpPr txBox="1">
            <a:spLocks noChangeArrowheads="1"/>
          </p:cNvSpPr>
          <p:nvPr/>
        </p:nvSpPr>
        <p:spPr bwMode="auto">
          <a:xfrm>
            <a:off x="3438525" y="1874838"/>
            <a:ext cx="523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028" name="Text Box 115"/>
          <p:cNvSpPr txBox="1">
            <a:spLocks noChangeArrowheads="1"/>
          </p:cNvSpPr>
          <p:nvPr/>
        </p:nvSpPr>
        <p:spPr bwMode="auto">
          <a:xfrm>
            <a:off x="3479800" y="24257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9029" name="Text Box 116"/>
          <p:cNvSpPr txBox="1">
            <a:spLocks noChangeArrowheads="1"/>
          </p:cNvSpPr>
          <p:nvPr/>
        </p:nvSpPr>
        <p:spPr bwMode="auto">
          <a:xfrm>
            <a:off x="1265238" y="13763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rgbClr val="020100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minimum spanning tree</a:t>
            </a:r>
            <a:endParaRPr lang="en-US" dirty="0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5410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599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How can we represent a network of (bi-directional) railways connecting a set of cities?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We should use a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graph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with an edge {a, b} indicating a direct train connection </a:t>
            </a:r>
            <a:r>
              <a:rPr lang="en-US" dirty="0" smtClean="0">
                <a:sym typeface="Symbol" pitchFamily="18" charset="2"/>
              </a:rPr>
              <a:t>between cities a and b.</a:t>
            </a:r>
            <a:endParaRPr lang="en-US" sz="3600" dirty="0" smtClean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minimum spanning tree</a:t>
            </a:r>
            <a:endParaRPr lang="en-US" dirty="0"/>
          </a:p>
        </p:txBody>
      </p:sp>
      <p:pic>
        <p:nvPicPr>
          <p:cNvPr id="146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7086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 noGrp="1"/>
          </p:cNvGrpSpPr>
          <p:nvPr>
            <p:ph idx="1"/>
          </p:nvPr>
        </p:nvGrpSpPr>
        <p:grpSpPr bwMode="auto">
          <a:xfrm>
            <a:off x="457200" y="1935163"/>
            <a:ext cx="8229600" cy="4389437"/>
            <a:chOff x="432" y="1920"/>
            <a:chExt cx="5328" cy="181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496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112" y="2880"/>
              <a:ext cx="120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Delhi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44" y="1920"/>
              <a:ext cx="1008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Calcutta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1824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Punjab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512" y="2208"/>
              <a:ext cx="1248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Banglore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76" y="1968"/>
              <a:ext cx="1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Bombay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744" y="3216"/>
              <a:ext cx="1152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Chennai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536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4656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286000" y="1828800"/>
            <a:ext cx="6096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124200" y="2743200"/>
            <a:ext cx="533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86600" y="3581400"/>
            <a:ext cx="533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600" y="4191000"/>
            <a:ext cx="3581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2590800"/>
            <a:ext cx="3581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0" y="2819400"/>
            <a:ext cx="30480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1981200"/>
            <a:ext cx="44196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743200" y="4191000"/>
            <a:ext cx="152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in which each edge connects two different vertices and where no two edges connect the same pair of vertices is called a </a:t>
            </a:r>
            <a:r>
              <a:rPr lang="en-US" b="1" dirty="0" smtClean="0"/>
              <a:t>simple graph.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that may have </a:t>
            </a:r>
            <a:r>
              <a:rPr lang="en-US" b="1" dirty="0" smtClean="0"/>
              <a:t>multiple edges connecting the same vertices are called </a:t>
            </a:r>
            <a:r>
              <a:rPr lang="en-US" b="1" dirty="0" err="1" smtClean="0"/>
              <a:t>multigraphs.When</a:t>
            </a:r>
            <a:r>
              <a:rPr lang="en-US" b="1" dirty="0" smtClean="0"/>
              <a:t> there are </a:t>
            </a:r>
            <a:r>
              <a:rPr lang="en-US" b="1" i="1" dirty="0" smtClean="0"/>
              <a:t>m different edges associated to the same unordered pair of vertices </a:t>
            </a:r>
            <a:r>
              <a:rPr lang="en-US" dirty="0" smtClean="0"/>
              <a:t>{</a:t>
            </a:r>
            <a:r>
              <a:rPr lang="en-US" i="1" dirty="0" smtClean="0"/>
              <a:t>u, v}, we also say that {u, v} is an edge of multiplicity m.</a:t>
            </a:r>
          </a:p>
          <a:p>
            <a:r>
              <a:rPr lang="en-US" i="1" dirty="0" smtClean="0"/>
              <a:t>A graph with parallel edges and self loops is called </a:t>
            </a:r>
            <a:r>
              <a:rPr lang="en-US" i="1" dirty="0" err="1" smtClean="0"/>
              <a:t>Multigraph</a:t>
            </a:r>
            <a:r>
              <a:rPr lang="en-US" i="1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directed graph (or digraph) (V ,E) consists of a nonempty set of vertices V and a set of directed edges (or arcs) E. Each directed edge is associated with an ordered pair of vertices.</a:t>
            </a:r>
          </a:p>
          <a:p>
            <a:r>
              <a:rPr lang="en-US" dirty="0" smtClean="0"/>
              <a:t>The directed edge associated with the ordered pair (</a:t>
            </a:r>
            <a:r>
              <a:rPr lang="en-US" i="1" dirty="0" smtClean="0"/>
              <a:t>u, v) is said to start at u and end at v.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419600"/>
            <a:ext cx="28956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Definition: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Two vertices u and v in a graph G are called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adjacent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(or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neighbors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) in G if {u, v} is an edge in G.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If e = {u, v}, the edge e is called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incident with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the vertices u and v. The edge e is also said to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connect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u and v.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 vertices u and v are called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endpoints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the edge {u, v}.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Definition: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degree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a vertex in an undirected graph is the number of edges incident with it, except that a loop at a vertex contributes twice to the degree of that vertex.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 other words, you can determine the degree of a vertex in a displayed graph by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counting the lines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that touch it.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 degree of the vertex v is denoted by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deg(v).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 vertex of degree 0 is called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isolated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since it is not adjacent to any vertex. </a:t>
            </a:r>
          </a:p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Note: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 vertex with a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loop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at it has at least degree 2 and, by definition, is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not isolated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even if it is not adjacent to any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other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vertex.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 vertex of degree 1 is called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pendant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. It is adjacent to exactly one other vertex.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Which vertices in the following graph are isolated, which are pendant, and what is the maximum degree? What type of graph is it?</a:t>
            </a:r>
            <a:endParaRPr lang="en-US" dirty="0"/>
          </a:p>
        </p:txBody>
      </p:sp>
      <p:pic>
        <p:nvPicPr>
          <p:cNvPr id="1026" name="Picture 2" descr="C:\Users\VITCC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2895599"/>
            <a:ext cx="6315075" cy="2514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image_thumb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64096"/>
            <a:ext cx="8686800" cy="56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050" name="Picture 2" descr="C:\Users\VITCC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600" y="4191000"/>
            <a:ext cx="6314934" cy="227971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38200" y="1905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z="2400" b="1" dirty="0" smtClean="0">
                <a:sym typeface="Symbol" pitchFamily="18" charset="2"/>
              </a:rPr>
              <a:t>Let us look at the same graph again and determine the number of its edges and the sum of the degrees of all its vertices:</a:t>
            </a:r>
            <a:endParaRPr lang="en-US" sz="2400" b="1" dirty="0"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Result: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There are 9 edges, and the sum of all degrees is 18. This is easy to explain: Each new edge increases the sum of degrees by exactly two.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 Handshaking Theorem: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Let G = (V, E) be an undirected graph with e edges. Then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2e = 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deg(v)</a:t>
            </a:r>
          </a:p>
          <a:p>
            <a:pPr marL="0" indent="0">
              <a:spcAft>
                <a:spcPct val="20000"/>
              </a:spcAft>
            </a:pPr>
            <a:endParaRPr lang="en-US" dirty="0" smtClean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Example: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How many edges are there in a graph with 10 vertices, each of degree 6?</a:t>
            </a:r>
          </a:p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Solution: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The sum of the degrees of the vertices is 610 = 60. According to the Handshaking Theorem, it follows that 2e = 60, so there are 30 edges.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Theorem: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An undirected graph has an even number of vertices of odd degree.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Proof: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Let V1 and V2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be the set of vertices of even and odd degrees, respectively (Thus V1  V2 = , and V1 V2 = V).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Then by Handshaking theorem</a:t>
            </a:r>
          </a:p>
          <a:p>
            <a:pPr marL="0" indent="0" algn="ctr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2|E| = 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deg(v) = 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deg(v) + 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deg(v)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Since both 2|E| and 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deg(v) are even,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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deg(v) must be even.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Since deg(v) if odd for all vV2, |V2| must be even.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Definition: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In a graph with directed edges,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in-degree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a vertex v, denoted by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deg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-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(v)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is the number of edges with v as their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terminal vertex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out-degree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v, denoted by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deg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+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(v)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is the number of edges with v as their initial vertex.</a:t>
            </a:r>
          </a:p>
          <a:p>
            <a:pPr marL="0" indent="0">
              <a:spcAft>
                <a:spcPct val="20000"/>
              </a:spcAft>
            </a:pPr>
            <a:endParaRPr lang="en-US" sz="1000" dirty="0" smtClean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Question: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How does adding a loop to a vertex change the in-degree and out-degree of that vertex?</a:t>
            </a:r>
          </a:p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Answer: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It increases both the in-degree and the out-degree by one.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752601"/>
            <a:ext cx="76962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</a:t>
            </a:r>
            <a:r>
              <a:rPr lang="en-US" sz="215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What are the in-degrees and out-degrees of the vertices a, b, c, d in this graph:</a:t>
            </a:r>
            <a:endParaRPr lang="en-US" sz="2150" dirty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3352799"/>
            <a:ext cx="11430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deg</a:t>
            </a:r>
            <a:r>
              <a:rPr lang="en-US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(a) = 1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deg</a:t>
            </a:r>
            <a:r>
              <a:rPr lang="en-US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+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(a) = 2</a:t>
            </a:r>
            <a:endParaRPr lang="en-US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3078135"/>
            <a:ext cx="9906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deg</a:t>
            </a:r>
            <a:r>
              <a:rPr lang="en-US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(b) = 4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deg</a:t>
            </a:r>
            <a:r>
              <a:rPr lang="en-US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+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(b) = 2</a:t>
            </a:r>
            <a:endParaRPr lang="en-US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6385" name="Picture 1" descr="C:\Users\VITCC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4191000" cy="3076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Theorem: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Let G = (V, E) be a graph with directed edges. Then: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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(v) = 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+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(v) = |E|</a:t>
            </a:r>
          </a:p>
          <a:p>
            <a:pPr marL="0" indent="0">
              <a:spcAft>
                <a:spcPct val="20000"/>
              </a:spcAft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This is easy to see, because every new edge  increases both the sum of in-degrees and the sum of out-degrees by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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(v)= 7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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vV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deg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+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(v)= 7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The number of edges is 7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Hence theorem holds.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7" name="Picture 1" descr="C:\Users\VITCC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4191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ct val="20000"/>
              </a:spcAft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subgraph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a graph G = (V, E) is a graph H = (W, F) where WV and FE.</a:t>
            </a:r>
          </a:p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Note: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course, H is a valid graph, so we cannot remove any endpoints of remaining edges when creating H.</a:t>
            </a:r>
          </a:p>
          <a:p>
            <a:pPr marL="0" indent="0">
              <a:spcAft>
                <a:spcPct val="20000"/>
              </a:spcAft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pic>
        <p:nvPicPr>
          <p:cNvPr id="11266" name="Picture 2" descr="C:\Users\VITCC\Desktop\Untitled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29200" y="2419049"/>
            <a:ext cx="1724266" cy="2152951"/>
          </a:xfrm>
        </p:spPr>
      </p:pic>
      <p:pic>
        <p:nvPicPr>
          <p:cNvPr id="11265" name="Picture 1" descr="C:\Users\VITCC\Desktop\Untitle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3048000" cy="3219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Sub graph</a:t>
            </a:r>
          </a:p>
          <a:p>
            <a:r>
              <a:rPr lang="en-US" sz="3600" dirty="0" smtClean="0"/>
              <a:t>Induced </a:t>
            </a:r>
            <a:r>
              <a:rPr lang="en-US" sz="3600" dirty="0" err="1" smtClean="0"/>
              <a:t>subgraph</a:t>
            </a:r>
            <a:endParaRPr lang="en-US" sz="3600" dirty="0" smtClean="0"/>
          </a:p>
          <a:p>
            <a:r>
              <a:rPr lang="en-US" sz="3600" dirty="0" smtClean="0"/>
              <a:t>Spanning </a:t>
            </a:r>
            <a:r>
              <a:rPr lang="en-US" sz="3600" dirty="0" err="1" smtClean="0"/>
              <a:t>subgraph</a:t>
            </a:r>
            <a:endParaRPr lang="en-US" sz="3600" dirty="0" smtClean="0"/>
          </a:p>
          <a:p>
            <a:r>
              <a:rPr lang="en-US" sz="3600" dirty="0" smtClean="0"/>
              <a:t>Components of a graph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Konigsberg_brid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153400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4419600" y="1219200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6" name="Text Box 16"/>
          <p:cNvSpPr txBox="1">
            <a:spLocks noChangeAspect="1" noChangeArrowheads="1"/>
          </p:cNvSpPr>
          <p:nvPr/>
        </p:nvSpPr>
        <p:spPr bwMode="auto">
          <a:xfrm>
            <a:off x="3652838" y="949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b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7" name="Text Box 17"/>
          <p:cNvSpPr txBox="1">
            <a:spLocks noChangeAspect="1" noChangeArrowheads="1"/>
          </p:cNvSpPr>
          <p:nvPr/>
        </p:nvSpPr>
        <p:spPr bwMode="auto">
          <a:xfrm>
            <a:off x="1219200" y="7620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c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8" name="Text Box 18"/>
          <p:cNvSpPr txBox="1">
            <a:spLocks noChangeAspect="1" noChangeArrowheads="1"/>
          </p:cNvSpPr>
          <p:nvPr/>
        </p:nvSpPr>
        <p:spPr bwMode="auto">
          <a:xfrm>
            <a:off x="1519238" y="23209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e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9" name="Text Box 19"/>
          <p:cNvSpPr txBox="1">
            <a:spLocks noChangeAspect="1" noChangeArrowheads="1"/>
          </p:cNvSpPr>
          <p:nvPr/>
        </p:nvSpPr>
        <p:spPr bwMode="auto">
          <a:xfrm>
            <a:off x="3271838" y="2092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d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20216826">
            <a:off x="1633538" y="871538"/>
            <a:ext cx="1751012" cy="801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2438400" y="381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1976438" y="2320925"/>
            <a:ext cx="1147762" cy="41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1447800" y="1143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rot="1248377" flipH="1" flipV="1">
            <a:off x="3287713" y="1333500"/>
            <a:ext cx="85725" cy="958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 rot="1248377" flipV="1">
            <a:off x="3424238" y="1101725"/>
            <a:ext cx="255587" cy="273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257800" y="685800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828800" y="22098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rot="16200000">
            <a:off x="1714500" y="342900"/>
            <a:ext cx="762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1"/>
          <p:cNvSpPr>
            <a:spLocks noChangeArrowheads="1"/>
          </p:cNvSpPr>
          <p:nvPr/>
        </p:nvSpPr>
        <p:spPr bwMode="auto">
          <a:xfrm>
            <a:off x="3048000" y="22098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 flipH="1" flipV="1">
            <a:off x="1519238" y="1330325"/>
            <a:ext cx="381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33"/>
          <p:cNvSpPr>
            <a:spLocks noChangeAspect="1" noChangeArrowheads="1"/>
          </p:cNvSpPr>
          <p:nvPr/>
        </p:nvSpPr>
        <p:spPr bwMode="auto">
          <a:xfrm>
            <a:off x="5105400" y="533400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22" name="Oval 34"/>
          <p:cNvSpPr>
            <a:spLocks noChangeAspect="1" noChangeArrowheads="1"/>
          </p:cNvSpPr>
          <p:nvPr/>
        </p:nvSpPr>
        <p:spPr bwMode="auto">
          <a:xfrm>
            <a:off x="6019800" y="1371600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2586038" y="492125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495800" y="6096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7"/>
          <p:cNvSpPr txBox="1">
            <a:spLocks noChangeAspect="1" noChangeArrowheads="1"/>
          </p:cNvSpPr>
          <p:nvPr/>
        </p:nvSpPr>
        <p:spPr bwMode="auto">
          <a:xfrm>
            <a:off x="5562600" y="14478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b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26" name="Text Box 38"/>
          <p:cNvSpPr txBox="1">
            <a:spLocks noChangeAspect="1" noChangeArrowheads="1"/>
          </p:cNvSpPr>
          <p:nvPr/>
        </p:nvSpPr>
        <p:spPr bwMode="auto">
          <a:xfrm>
            <a:off x="5257800" y="2286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a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27" name="Text Box 39"/>
          <p:cNvSpPr txBox="1">
            <a:spLocks noChangeAspect="1" noChangeArrowheads="1"/>
          </p:cNvSpPr>
          <p:nvPr/>
        </p:nvSpPr>
        <p:spPr bwMode="auto">
          <a:xfrm>
            <a:off x="4191000" y="6858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c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861175" y="990600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7699375" y="457200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2"/>
          <p:cNvSpPr>
            <a:spLocks noChangeAspect="1" noChangeArrowheads="1"/>
          </p:cNvSpPr>
          <p:nvPr/>
        </p:nvSpPr>
        <p:spPr bwMode="auto">
          <a:xfrm>
            <a:off x="7546975" y="304800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31" name="Oval 43"/>
          <p:cNvSpPr>
            <a:spLocks noChangeAspect="1" noChangeArrowheads="1"/>
          </p:cNvSpPr>
          <p:nvPr/>
        </p:nvSpPr>
        <p:spPr bwMode="auto">
          <a:xfrm>
            <a:off x="8461375" y="1143000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H="1">
            <a:off x="6937375" y="3810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46"/>
          <p:cNvSpPr txBox="1">
            <a:spLocks noChangeAspect="1" noChangeArrowheads="1"/>
          </p:cNvSpPr>
          <p:nvPr/>
        </p:nvSpPr>
        <p:spPr bwMode="auto">
          <a:xfrm>
            <a:off x="7089775" y="10668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c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>
            <a:off x="7013575" y="1143000"/>
            <a:ext cx="1524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49"/>
          <p:cNvSpPr txBox="1">
            <a:spLocks noChangeAspect="1" noChangeArrowheads="1"/>
          </p:cNvSpPr>
          <p:nvPr/>
        </p:nvSpPr>
        <p:spPr bwMode="auto">
          <a:xfrm>
            <a:off x="4419600" y="2133600"/>
            <a:ext cx="1295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</a:t>
            </a:r>
            <a:r>
              <a:rPr lang="en-US" sz="1600" b="1" i="1">
                <a:latin typeface="Arial" pitchFamily="34" charset="0"/>
              </a:rPr>
              <a:t>subgraph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36" name="Text Box 50"/>
          <p:cNvSpPr txBox="1">
            <a:spLocks noChangeAspect="1" noChangeArrowheads="1"/>
          </p:cNvSpPr>
          <p:nvPr/>
        </p:nvSpPr>
        <p:spPr bwMode="auto">
          <a:xfrm>
            <a:off x="6705600" y="1752600"/>
            <a:ext cx="2133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</a:t>
            </a:r>
            <a:r>
              <a:rPr lang="en-US" sz="1600" b="1" i="1">
                <a:latin typeface="Arial" pitchFamily="34" charset="0"/>
              </a:rPr>
              <a:t>induced subgraph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 rot="20216826" flipH="1">
            <a:off x="1104900" y="4151313"/>
            <a:ext cx="39688" cy="102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52"/>
          <p:cNvSpPr>
            <a:spLocks noChangeArrowheads="1"/>
          </p:cNvSpPr>
          <p:nvPr/>
        </p:nvSpPr>
        <p:spPr bwMode="auto">
          <a:xfrm>
            <a:off x="1833563" y="33178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 flipH="1">
            <a:off x="1452563" y="5299075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842963" y="40798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41" name="Line 55"/>
          <p:cNvSpPr>
            <a:spLocks noChangeShapeType="1"/>
          </p:cNvSpPr>
          <p:nvPr/>
        </p:nvSpPr>
        <p:spPr bwMode="auto">
          <a:xfrm rot="1248377" flipH="1" flipV="1">
            <a:off x="2682875" y="4270375"/>
            <a:ext cx="85725" cy="958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56"/>
          <p:cNvSpPr>
            <a:spLocks noChangeArrowheads="1"/>
          </p:cNvSpPr>
          <p:nvPr/>
        </p:nvSpPr>
        <p:spPr bwMode="auto">
          <a:xfrm rot="1248377" flipV="1">
            <a:off x="2743200" y="4114800"/>
            <a:ext cx="255588" cy="273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auto">
          <a:xfrm>
            <a:off x="1905000" y="3429000"/>
            <a:ext cx="995363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58"/>
          <p:cNvSpPr>
            <a:spLocks noChangeArrowheads="1"/>
          </p:cNvSpPr>
          <p:nvPr/>
        </p:nvSpPr>
        <p:spPr bwMode="auto">
          <a:xfrm>
            <a:off x="1223963" y="51466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45" name="Line 59"/>
          <p:cNvSpPr>
            <a:spLocks noChangeShapeType="1"/>
          </p:cNvSpPr>
          <p:nvPr/>
        </p:nvSpPr>
        <p:spPr bwMode="auto">
          <a:xfrm rot="16200000">
            <a:off x="1109663" y="3279775"/>
            <a:ext cx="762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60"/>
          <p:cNvSpPr>
            <a:spLocks noChangeArrowheads="1"/>
          </p:cNvSpPr>
          <p:nvPr/>
        </p:nvSpPr>
        <p:spPr bwMode="auto">
          <a:xfrm>
            <a:off x="2443163" y="51466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47" name="Text Box 62"/>
          <p:cNvSpPr txBox="1">
            <a:spLocks noChangeAspect="1" noChangeArrowheads="1"/>
          </p:cNvSpPr>
          <p:nvPr/>
        </p:nvSpPr>
        <p:spPr bwMode="auto">
          <a:xfrm>
            <a:off x="2743200" y="51816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d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48" name="Text Box 64"/>
          <p:cNvSpPr txBox="1">
            <a:spLocks noChangeAspect="1" noChangeArrowheads="1"/>
          </p:cNvSpPr>
          <p:nvPr/>
        </p:nvSpPr>
        <p:spPr bwMode="auto">
          <a:xfrm>
            <a:off x="1905000" y="31242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a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49" name="Text Box 66"/>
          <p:cNvSpPr txBox="1">
            <a:spLocks noChangeAspect="1" noChangeArrowheads="1"/>
          </p:cNvSpPr>
          <p:nvPr/>
        </p:nvSpPr>
        <p:spPr bwMode="auto">
          <a:xfrm>
            <a:off x="762000" y="51816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e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50" name="Text Box 80"/>
          <p:cNvSpPr txBox="1">
            <a:spLocks noChangeAspect="1" noChangeArrowheads="1"/>
          </p:cNvSpPr>
          <p:nvPr/>
        </p:nvSpPr>
        <p:spPr bwMode="auto">
          <a:xfrm>
            <a:off x="2971800" y="39624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b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51" name="Line 82"/>
          <p:cNvSpPr>
            <a:spLocks noChangeShapeType="1"/>
          </p:cNvSpPr>
          <p:nvPr/>
        </p:nvSpPr>
        <p:spPr bwMode="auto">
          <a:xfrm rot="20216826" flipH="1">
            <a:off x="4610100" y="4151313"/>
            <a:ext cx="39688" cy="102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83"/>
          <p:cNvSpPr>
            <a:spLocks noChangeArrowheads="1"/>
          </p:cNvSpPr>
          <p:nvPr/>
        </p:nvSpPr>
        <p:spPr bwMode="auto">
          <a:xfrm>
            <a:off x="5338763" y="33178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53" name="Line 84"/>
          <p:cNvSpPr>
            <a:spLocks noChangeShapeType="1"/>
          </p:cNvSpPr>
          <p:nvPr/>
        </p:nvSpPr>
        <p:spPr bwMode="auto">
          <a:xfrm flipH="1">
            <a:off x="4957763" y="5299075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85"/>
          <p:cNvSpPr>
            <a:spLocks noChangeArrowheads="1"/>
          </p:cNvSpPr>
          <p:nvPr/>
        </p:nvSpPr>
        <p:spPr bwMode="auto">
          <a:xfrm>
            <a:off x="4348163" y="40798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55" name="Line 86"/>
          <p:cNvSpPr>
            <a:spLocks noChangeShapeType="1"/>
          </p:cNvSpPr>
          <p:nvPr/>
        </p:nvSpPr>
        <p:spPr bwMode="auto">
          <a:xfrm rot="1248377" flipH="1" flipV="1">
            <a:off x="6188075" y="4270375"/>
            <a:ext cx="85725" cy="958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87"/>
          <p:cNvSpPr>
            <a:spLocks noChangeArrowheads="1"/>
          </p:cNvSpPr>
          <p:nvPr/>
        </p:nvSpPr>
        <p:spPr bwMode="auto">
          <a:xfrm rot="1248377" flipV="1">
            <a:off x="6248400" y="4114800"/>
            <a:ext cx="255588" cy="273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>
            <a:off x="5410200" y="3429000"/>
            <a:ext cx="995363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89"/>
          <p:cNvSpPr>
            <a:spLocks noChangeArrowheads="1"/>
          </p:cNvSpPr>
          <p:nvPr/>
        </p:nvSpPr>
        <p:spPr bwMode="auto">
          <a:xfrm>
            <a:off x="4729163" y="51466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59" name="Oval 91"/>
          <p:cNvSpPr>
            <a:spLocks noChangeArrowheads="1"/>
          </p:cNvSpPr>
          <p:nvPr/>
        </p:nvSpPr>
        <p:spPr bwMode="auto">
          <a:xfrm>
            <a:off x="5948363" y="514667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>
              <a:latin typeface="Arial" pitchFamily="34" charset="0"/>
            </a:endParaRPr>
          </a:p>
        </p:txBody>
      </p:sp>
      <p:sp>
        <p:nvSpPr>
          <p:cNvPr id="60" name="Text Box 92"/>
          <p:cNvSpPr txBox="1">
            <a:spLocks noChangeAspect="1" noChangeArrowheads="1"/>
          </p:cNvSpPr>
          <p:nvPr/>
        </p:nvSpPr>
        <p:spPr bwMode="auto">
          <a:xfrm>
            <a:off x="6248400" y="51816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d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61" name="Text Box 93"/>
          <p:cNvSpPr txBox="1">
            <a:spLocks noChangeAspect="1" noChangeArrowheads="1"/>
          </p:cNvSpPr>
          <p:nvPr/>
        </p:nvSpPr>
        <p:spPr bwMode="auto">
          <a:xfrm>
            <a:off x="5410200" y="31242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a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62" name="Text Box 94"/>
          <p:cNvSpPr txBox="1">
            <a:spLocks noChangeAspect="1" noChangeArrowheads="1"/>
          </p:cNvSpPr>
          <p:nvPr/>
        </p:nvSpPr>
        <p:spPr bwMode="auto">
          <a:xfrm>
            <a:off x="4267200" y="51816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e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63" name="Text Box 95"/>
          <p:cNvSpPr txBox="1">
            <a:spLocks noChangeAspect="1" noChangeArrowheads="1"/>
          </p:cNvSpPr>
          <p:nvPr/>
        </p:nvSpPr>
        <p:spPr bwMode="auto">
          <a:xfrm>
            <a:off x="6477000" y="39624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b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64" name="Text Box 96"/>
          <p:cNvSpPr txBox="1">
            <a:spLocks noChangeAspect="1" noChangeArrowheads="1"/>
          </p:cNvSpPr>
          <p:nvPr/>
        </p:nvSpPr>
        <p:spPr bwMode="auto">
          <a:xfrm>
            <a:off x="4114800" y="35814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c</a:t>
            </a:r>
            <a:endParaRPr lang="en-US" sz="2400" b="1">
              <a:latin typeface="Arial" pitchFamily="34" charset="0"/>
            </a:endParaRPr>
          </a:p>
        </p:txBody>
      </p:sp>
      <p:sp>
        <p:nvSpPr>
          <p:cNvPr id="65" name="Text Box 97"/>
          <p:cNvSpPr txBox="1">
            <a:spLocks noChangeAspect="1" noChangeArrowheads="1"/>
          </p:cNvSpPr>
          <p:nvPr/>
        </p:nvSpPr>
        <p:spPr bwMode="auto">
          <a:xfrm>
            <a:off x="3962400" y="5867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i="1">
                <a:latin typeface="Arial" pitchFamily="34" charset="0"/>
              </a:rPr>
              <a:t> </a:t>
            </a:r>
            <a:r>
              <a:rPr lang="en-US" sz="1600" b="1" i="1">
                <a:latin typeface="Arial" pitchFamily="34" charset="0"/>
              </a:rPr>
              <a:t>spanning subgraph</a:t>
            </a:r>
            <a:endParaRPr lang="en-US" sz="1600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Subgraph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graph is its own </a:t>
            </a:r>
            <a:r>
              <a:rPr lang="en-US" dirty="0" err="1" smtClean="0"/>
              <a:t>subgraph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H is a </a:t>
            </a:r>
            <a:r>
              <a:rPr lang="en-US" dirty="0" err="1" smtClean="0"/>
              <a:t>subgraph</a:t>
            </a:r>
            <a:r>
              <a:rPr lang="en-US" dirty="0" smtClean="0"/>
              <a:t> of G</a:t>
            </a:r>
          </a:p>
          <a:p>
            <a:r>
              <a:rPr lang="en-US" dirty="0" smtClean="0"/>
              <a:t>A single vertex in a graph G is a </a:t>
            </a:r>
            <a:r>
              <a:rPr lang="en-US" dirty="0" err="1" smtClean="0"/>
              <a:t>subgraph</a:t>
            </a:r>
            <a:r>
              <a:rPr lang="en-US" dirty="0" smtClean="0"/>
              <a:t> of G</a:t>
            </a:r>
          </a:p>
          <a:p>
            <a:r>
              <a:rPr lang="en-US" dirty="0" smtClean="0"/>
              <a:t>A single edge in G, together with its end </a:t>
            </a:r>
            <a:r>
              <a:rPr lang="en-US" dirty="0" err="1" smtClean="0"/>
              <a:t>verticies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 of a graph: A graph </a:t>
            </a:r>
            <a:r>
              <a:rPr lang="en-US" dirty="0" err="1" smtClean="0"/>
              <a:t>G’is</a:t>
            </a:r>
            <a:r>
              <a:rPr lang="en-US" dirty="0" smtClean="0"/>
              <a:t> said to be complement of a graph G if for every pair of vertices </a:t>
            </a:r>
            <a:r>
              <a:rPr lang="en-US" dirty="0" err="1" smtClean="0"/>
              <a:t>u,v</a:t>
            </a:r>
            <a:r>
              <a:rPr lang="en-US" dirty="0" smtClean="0"/>
              <a:t> is adjacent in G’, whenever it’s not adjacent in G.</a:t>
            </a:r>
          </a:p>
          <a:p>
            <a:endParaRPr lang="en-US" dirty="0"/>
          </a:p>
        </p:txBody>
      </p:sp>
      <p:pic>
        <p:nvPicPr>
          <p:cNvPr id="4" name="Picture 2" descr="C:\Users\VITCC\Desktop\Untitle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3429000"/>
            <a:ext cx="2286000" cy="2381551"/>
          </a:xfrm>
          <a:prstGeom prst="rect">
            <a:avLst/>
          </a:prstGeom>
        </p:spPr>
      </p:pic>
      <p:pic>
        <p:nvPicPr>
          <p:cNvPr id="7169" name="Picture 1" descr="C:\Users\VITCC\Desktop\Untitled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695700"/>
            <a:ext cx="2514600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representation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Definition: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Let G = (V, E) be a simple graph with |V| = n. Suppose that the vertices of G are listed in arbitrary order as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…,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.The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adjacency matrix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 (or A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) of G, with respect to this listing of the vertices, is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nn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zero-one matrix with 1 as its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j)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entry when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are adjacent, and 0 otherwise.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 other words, for an adjacency matrix A = [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], </a:t>
            </a:r>
          </a:p>
          <a:p>
            <a:pPr marL="0" indent="0">
              <a:spcAft>
                <a:spcPct val="20000"/>
              </a:spcAft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=  1 if {v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} is an edge of G,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</a:b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= 0	otherwise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What is the adjacency matrix A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for the following graph G based on the order of vertices a, b, c, d ?</a:t>
            </a:r>
          </a:p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400800" y="3505200"/>
          <a:ext cx="2232025" cy="1657350"/>
        </p:xfrm>
        <a:graphic>
          <a:graphicData uri="http://schemas.openxmlformats.org/presentationml/2006/ole">
            <p:oleObj spid="_x0000_s5122" name="Equation" r:id="rId3" imgW="1231560" imgH="9144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1447800" y="4414573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Note: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Adjacency matrices of undirected graphs are always symmetric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2057400"/>
            <a:ext cx="4038600" cy="44348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3" descr="C:\Users\VITCC\Desktop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295400"/>
            <a:ext cx="32004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representation of graph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Definition: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Let G = (V, E) be an undirected graph with |V| = n. Suppose that the vertices and edges of G are listed in arbitrary order as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…,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and e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e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…,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e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respectively.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incidence matrix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of G with respect to this listing of the vertices and edges is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nm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zero-one matrix with 1 as its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j)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entry when edge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e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is incident with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and 0 otherwise.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 other words, for an incidence matrix M = [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m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],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m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= 1 	if edge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e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is incident with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</a:b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m</a:t>
            </a:r>
            <a:r>
              <a:rPr lang="en-US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= 0	otherwise.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What is the incidence matrix M for the following graph G based on the order of vertices a, b, c, d and edges 1, 2, 3, 4, 5, 6?</a:t>
            </a:r>
          </a:p>
          <a:p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Note: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Incidence matrices of directed graphs contain two 1s per column for edges connecting two vertices and one 1 per column for loops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105400" y="4343400"/>
          <a:ext cx="3448050" cy="1922463"/>
        </p:xfrm>
        <a:graphic>
          <a:graphicData uri="http://schemas.openxmlformats.org/presentationml/2006/ole">
            <p:oleObj spid="_x0000_s6146" name="Equation" r:id="rId3" imgW="1638000" imgH="914400" progId="Equation.DSMT4">
              <p:embed/>
            </p:oleObj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3" descr="C:\Users\VITCC\Desktop\Untitled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762000"/>
            <a:ext cx="2905488" cy="2715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Isomorphism of Graphs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ct val="20000"/>
              </a:spcAf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Definition: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The simple graphs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= (V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E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) and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= (V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E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) are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isomorphic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if there is 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bijection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(an one-to-one and onto function) f from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to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with the property that a and b are adjacent in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if and only if f(a) and f(b) are adjacent in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for all a and b in V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Such a function f is called an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isomorphism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 other words,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and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are isomorphic if their vertices can be ordered in such a way that the adjacency matrices M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G</a:t>
            </a:r>
            <a:r>
              <a:rPr lang="en-US" baseline="-46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and M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G</a:t>
            </a:r>
            <a:r>
              <a:rPr lang="en-US" baseline="-46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are identical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Unfortunately, for two simple graphs, each with n vertices, there are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n! possible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isomorphisms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that we have to check in order to show that these graphs are isomorphic.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From a visual standpoint,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and G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are isomorphic if they can be arranged in such a way that their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displays are identical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(of course without changing adjacency).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However, showing that two graphs are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not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isomorphic can be easy.</a:t>
            </a:r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For example, they must have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 the same number of vertices,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 the same number of edges, and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 the same degrees of vertices.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For this purpose we can check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invariants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, that is, properties that two isomorphic simple graphs must both have.</a:t>
            </a:r>
          </a:p>
          <a:p>
            <a:pPr marL="0" indent="0">
              <a:spcAft>
                <a:spcPct val="20000"/>
              </a:spcAf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Note that two graphs that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differ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in any of these invariants are not isomorphic, but two graphs that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match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 in all of them are not necessarily isomorphic.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Königsberg</a:t>
            </a:r>
            <a:r>
              <a:rPr lang="en-US" sz="5400" dirty="0" smtClean="0">
                <a:solidFill>
                  <a:srgbClr val="0000FF"/>
                </a:solidFill>
              </a:rPr>
              <a:t> bridge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The </a:t>
            </a:r>
            <a:r>
              <a:rPr lang="en-US" sz="3200" dirty="0" err="1" smtClean="0"/>
              <a:t>Königsberg</a:t>
            </a:r>
            <a:r>
              <a:rPr lang="en-US" sz="3200" dirty="0" smtClean="0"/>
              <a:t> bridge problem asks if the seven bridges of the city of </a:t>
            </a:r>
            <a:r>
              <a:rPr lang="en-US" sz="3200" dirty="0" err="1" smtClean="0"/>
              <a:t>Königsberg</a:t>
            </a:r>
            <a:r>
              <a:rPr lang="en-US" sz="3200" dirty="0" smtClean="0"/>
              <a:t> formerly in </a:t>
            </a:r>
            <a:r>
              <a:rPr lang="en-US" sz="3200" dirty="0" smtClean="0">
                <a:solidFill>
                  <a:srgbClr val="FF0000"/>
                </a:solidFill>
              </a:rPr>
              <a:t>Germany</a:t>
            </a:r>
            <a:r>
              <a:rPr lang="en-US" sz="3200" dirty="0" smtClean="0"/>
              <a:t> but now known as Kaliningrad and part of </a:t>
            </a:r>
            <a:r>
              <a:rPr lang="en-US" sz="3200" dirty="0" smtClean="0">
                <a:solidFill>
                  <a:srgbClr val="FF0000"/>
                </a:solidFill>
              </a:rPr>
              <a:t>western Russia</a:t>
            </a:r>
            <a:r>
              <a:rPr lang="en-US" sz="3200" dirty="0" smtClean="0"/>
              <a:t>, over the river </a:t>
            </a:r>
            <a:r>
              <a:rPr lang="en-US" sz="3200" dirty="0" err="1" smtClean="0">
                <a:solidFill>
                  <a:srgbClr val="0000FF"/>
                </a:solidFill>
              </a:rPr>
              <a:t>Preger</a:t>
            </a:r>
            <a:r>
              <a:rPr lang="en-US" sz="3200" dirty="0" smtClean="0"/>
              <a:t> can all be traversed in a single trip without doubling back, with the additional requirement that the trip ends in the same place it began. `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  <a:sym typeface="Symbol" pitchFamily="18" charset="2"/>
              </a:rPr>
              <a:t>:</a:t>
            </a:r>
            <a:r>
              <a:rPr lang="en-US" dirty="0" smtClean="0">
                <a:sym typeface="Symbol" pitchFamily="18" charset="2"/>
              </a:rPr>
              <a:t> Are the following two graphs isomorphic?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0800000" flipV="1">
            <a:off x="533400" y="5009702"/>
            <a:ext cx="7924800" cy="148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Solution: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Yes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, they are isomorphic, because they can be arranged to look identical. You can see this if in the right graph you move vertex b to the left of the edge {a, c}. Then the isomorphism f from the left to the right graph is: </a:t>
            </a:r>
            <a:r>
              <a:rPr lang="en-US" sz="274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f(a) = e, f(b) = a, </a:t>
            </a:r>
            <a:br>
              <a:rPr lang="en-US" sz="274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</a:br>
            <a:r>
              <a:rPr lang="en-US" sz="274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f(c) = b, f(d) = c, f(e) = d. </a:t>
            </a:r>
            <a:endParaRPr lang="en-US" sz="2740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pic>
        <p:nvPicPr>
          <p:cNvPr id="60417" name="Picture 1" descr="C:\Users\VITCC\Desktop\Untitled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514600"/>
            <a:ext cx="3962400" cy="2305050"/>
          </a:xfrm>
          <a:prstGeom prst="rect">
            <a:avLst/>
          </a:prstGeom>
          <a:noFill/>
        </p:spPr>
      </p:pic>
      <p:pic>
        <p:nvPicPr>
          <p:cNvPr id="60418" name="Picture 2" descr="C:\Users\VITCC\Desktop\Untitled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514600"/>
            <a:ext cx="366712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FFFF"/>
                </a:solidFill>
                <a:sym typeface="Symbol" pitchFamily="18" charset="2"/>
              </a:rPr>
              <a:t>Example II:</a:t>
            </a:r>
            <a:r>
              <a:rPr lang="en-US" dirty="0" smtClean="0">
                <a:sym typeface="Symbol" pitchFamily="18" charset="2"/>
              </a:rPr>
              <a:t> How about these two graphs?</a:t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Solution: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, they are not isomorphic, because they differ in the degrees of their vertices.</a:t>
            </a:r>
          </a:p>
          <a:p>
            <a:pPr>
              <a:spcAft>
                <a:spcPct val="200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Vertex d in right graph is of degree one, but there is no such vertex in the left graph.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393" name="Picture 1" descr="C:\Users\VITCC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09800"/>
            <a:ext cx="2133599" cy="3352800"/>
          </a:xfrm>
          <a:prstGeom prst="rect">
            <a:avLst/>
          </a:prstGeom>
          <a:noFill/>
        </p:spPr>
      </p:pic>
      <p:pic>
        <p:nvPicPr>
          <p:cNvPr id="59394" name="Picture 2" descr="C:\Users\VITCC\Desktop\Untitled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275" y="2209800"/>
            <a:ext cx="2752725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r>
              <a:rPr lang="en-US" dirty="0" smtClean="0"/>
              <a:t>Theorem:1</a:t>
            </a:r>
          </a:p>
          <a:p>
            <a:r>
              <a:rPr lang="en-US" dirty="0" smtClean="0"/>
              <a:t>Two graphs are isomorphic if and only if their vertices can be labeled in such a way that corresponding adjacency matrices are equal.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Determine whether the following graphs are isomorphic or not</a:t>
            </a:r>
            <a:endParaRPr lang="en-US" dirty="0"/>
          </a:p>
        </p:txBody>
      </p:sp>
      <p:pic>
        <p:nvPicPr>
          <p:cNvPr id="573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6781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r>
              <a:rPr lang="en-US" dirty="0" smtClean="0"/>
              <a:t>The two graphs have same no of vertices and same no of edges. (8 vertices, 10 edges)</a:t>
            </a:r>
          </a:p>
          <a:p>
            <a:r>
              <a:rPr lang="en-US" dirty="0" smtClean="0"/>
              <a:t>They also have 4 vertices of degree two, 4 vertices of degree 4.</a:t>
            </a:r>
          </a:p>
          <a:p>
            <a:r>
              <a:rPr lang="en-US" dirty="0" smtClean="0"/>
              <a:t>Deg(a)=2 in G, must correspond to either one of </a:t>
            </a:r>
            <a:r>
              <a:rPr lang="en-US" dirty="0" err="1" smtClean="0"/>
              <a:t>t,u,x,or</a:t>
            </a:r>
            <a:r>
              <a:rPr lang="en-US" dirty="0" smtClean="0"/>
              <a:t> y in H.</a:t>
            </a:r>
          </a:p>
          <a:p>
            <a:r>
              <a:rPr lang="en-US" dirty="0" smtClean="0"/>
              <a:t>But each of these four vertices in H is adjacent to another </a:t>
            </a:r>
            <a:r>
              <a:rPr lang="en-US" dirty="0" err="1" smtClean="0"/>
              <a:t>vertice</a:t>
            </a:r>
            <a:r>
              <a:rPr lang="en-US" dirty="0" smtClean="0"/>
              <a:t> of degree 2 which is not there in G.</a:t>
            </a:r>
          </a:p>
          <a:p>
            <a:r>
              <a:rPr lang="en-US" dirty="0" smtClean="0"/>
              <a:t>Therefore they are not isomorphic.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09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Theorem:1</a:t>
            </a:r>
          </a:p>
          <a:p>
            <a:r>
              <a:rPr lang="en-US" dirty="0" smtClean="0"/>
              <a:t>Two labeled graphs G and H are isomorphic with adjacency matrices A and B respectively  if and only if there exists a permutation matrix P such that PA vertices can be labeled in such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43400" y="1524000"/>
          <a:ext cx="2133600" cy="609600"/>
        </p:xfrm>
        <a:graphic>
          <a:graphicData uri="http://schemas.openxmlformats.org/presentationml/2006/ole">
            <p:oleObj spid="_x0000_s47106" name="Equation" r:id="rId3" imgW="660240" imgH="190440" progId="Equation.DSMT4">
              <p:embed/>
            </p:oleObj>
          </a:graphicData>
        </a:graphic>
      </p:graphicFrame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590800"/>
            <a:ext cx="121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819400"/>
            <a:ext cx="981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7200" y="4191000"/>
          <a:ext cx="1905000" cy="2133600"/>
        </p:xfrm>
        <a:graphic>
          <a:graphicData uri="http://schemas.openxmlformats.org/presentationml/2006/ole">
            <p:oleObj spid="_x0000_s47109" name="Equation" r:id="rId6" imgW="1155600" imgH="9144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0" y="4038600"/>
          <a:ext cx="1752600" cy="2057400"/>
        </p:xfrm>
        <a:graphic>
          <a:graphicData uri="http://schemas.openxmlformats.org/presentationml/2006/ole">
            <p:oleObj spid="_x0000_s47110" name="Equation" r:id="rId7" imgW="1155600" imgH="914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200400" y="2362200"/>
          <a:ext cx="2133600" cy="1905000"/>
        </p:xfrm>
        <a:graphic>
          <a:graphicData uri="http://schemas.openxmlformats.org/presentationml/2006/ole">
            <p:oleObj spid="_x0000_s47111" name="Equation" r:id="rId8" imgW="1155600" imgH="914400" progId="Equation.DSMT4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3352800" y="4876800"/>
          <a:ext cx="2133600" cy="609600"/>
        </p:xfrm>
        <a:graphic>
          <a:graphicData uri="http://schemas.openxmlformats.org/presentationml/2006/ole">
            <p:oleObj spid="_x0000_s47112" name="Equation" r:id="rId9" imgW="66024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66800"/>
            <a:ext cx="510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768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2295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8199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Königsberg</a:t>
            </a:r>
            <a:r>
              <a:rPr lang="en-US" sz="5400" dirty="0" smtClean="0">
                <a:solidFill>
                  <a:srgbClr val="0000FF"/>
                </a:solidFill>
              </a:rPr>
              <a:t> bridge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1735</a:t>
            </a:r>
            <a:r>
              <a:rPr lang="en-US" sz="3200" dirty="0" smtClean="0"/>
              <a:t>, Euler presented the solution to the problem before the Russian Academy. He explained why crossing all seven bridges without crossing a bridge twice was impossible. While solving this problem, he developed a new mathematics field called </a:t>
            </a:r>
            <a:r>
              <a:rPr lang="en-US" sz="3200" b="1" dirty="0" smtClean="0">
                <a:solidFill>
                  <a:srgbClr val="0000FF"/>
                </a:solidFill>
              </a:rPr>
              <a:t>graph theory</a:t>
            </a:r>
            <a:r>
              <a:rPr lang="en-US" sz="3200" b="1" dirty="0" smtClean="0"/>
              <a:t>, </a:t>
            </a:r>
            <a:r>
              <a:rPr lang="en-US" sz="3200" dirty="0" smtClean="0"/>
              <a:t>which later served as the basis for another mathematical field called </a:t>
            </a:r>
            <a:r>
              <a:rPr lang="en-US" sz="3200" b="1" dirty="0" smtClean="0">
                <a:solidFill>
                  <a:srgbClr val="0000FF"/>
                </a:solidFill>
              </a:rPr>
              <a:t>topology.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Example</a:t>
            </a:r>
            <a:endParaRPr lang="en-US" dirty="0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5410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Connected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r>
              <a:rPr lang="en-US" dirty="0" smtClean="0"/>
              <a:t>Any pair of vertices have path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5" name="Picture 2" descr="C:\Users\VITCC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352800"/>
            <a:ext cx="57150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7620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43000" y="525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connected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048000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 connected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16038"/>
            <a:ext cx="7772400" cy="13636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0" y="2705100"/>
            <a:ext cx="7772400" cy="1509713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143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Cut vertices and 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Cut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vertices:The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removal of a vertex from a graph changes the connected  graph into not connected.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Cut edges: The removal of an edge from a graph changes the connected  graph into not connected</a:t>
            </a:r>
          </a:p>
          <a:p>
            <a:pPr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0"/>
            <a:ext cx="5334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67400" y="4191000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b,c,e</a:t>
            </a:r>
            <a:r>
              <a:rPr lang="en-US" sz="2800" dirty="0" smtClean="0"/>
              <a:t> are cut vertices ,(</a:t>
            </a:r>
            <a:r>
              <a:rPr lang="en-US" sz="2800" dirty="0" err="1" smtClean="0"/>
              <a:t>a,b</a:t>
            </a:r>
            <a:r>
              <a:rPr lang="en-US" sz="2800" dirty="0" smtClean="0"/>
              <a:t>) and (</a:t>
            </a:r>
            <a:r>
              <a:rPr lang="en-US" sz="2800" dirty="0" err="1" smtClean="0"/>
              <a:t>c,e</a:t>
            </a:r>
            <a:r>
              <a:rPr lang="en-US" sz="2800" dirty="0" smtClean="0"/>
              <a:t>) are cut edges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Determine the graphs G and H are Isomorphic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219200"/>
            <a:ext cx="434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861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971800"/>
            <a:ext cx="2667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590800"/>
            <a:ext cx="556259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38600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sz="6700" dirty="0" smtClean="0">
                <a:sym typeface="Symbol" pitchFamily="18" charset="2"/>
              </a:rPr>
              <a:t>Euler Path and Circuit</a:t>
            </a:r>
            <a:endParaRPr lang="en-US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20000"/>
              </a:spcAft>
            </a:pPr>
            <a:r>
              <a:rPr lang="en-US" sz="4000" dirty="0" smtClean="0">
                <a:sym typeface="Symbol" pitchFamily="18" charset="2"/>
              </a:rPr>
              <a:t>A simple circuit contains all the edges is called Euler Circuit.</a:t>
            </a:r>
          </a:p>
          <a:p>
            <a:pPr>
              <a:spcAft>
                <a:spcPct val="20000"/>
              </a:spcAft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 simple path contains all the edged is called </a:t>
            </a:r>
            <a:r>
              <a:rPr lang="en-US" sz="4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euler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spcAft>
                <a:spcPct val="20000"/>
              </a:spcAft>
              <a:buNone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85800"/>
            <a:ext cx="3276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352800"/>
            <a:ext cx="403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38600" y="22860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a,e,c,d,e,b,a</a:t>
            </a:r>
            <a:r>
              <a:rPr lang="en-US" sz="2800" dirty="0" smtClean="0"/>
              <a:t>. </a:t>
            </a:r>
            <a:r>
              <a:rPr lang="en-US" sz="2800" dirty="0" err="1" smtClean="0"/>
              <a:t>Eulur</a:t>
            </a:r>
            <a:r>
              <a:rPr lang="en-US" sz="2800" dirty="0" smtClean="0"/>
              <a:t> circuit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47244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N0 </a:t>
            </a:r>
            <a:r>
              <a:rPr lang="en-US" sz="2800" dirty="0" err="1" smtClean="0"/>
              <a:t>Eulur</a:t>
            </a:r>
            <a:r>
              <a:rPr lang="en-US" sz="2800" dirty="0" smtClean="0"/>
              <a:t> circuit</a:t>
            </a:r>
            <a:endParaRPr lang="en-US" sz="2800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6388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Hamilton paths and circuits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20000"/>
              </a:spcAft>
            </a:pPr>
            <a:r>
              <a:rPr lang="en-US" sz="3600" dirty="0" smtClean="0">
                <a:sym typeface="Symbol" pitchFamily="18" charset="2"/>
              </a:rPr>
              <a:t>A simple path which passes through all the vertices exactly once is called HAMILTON PATH</a:t>
            </a:r>
          </a:p>
          <a:p>
            <a:pPr>
              <a:spcAft>
                <a:spcPct val="20000"/>
              </a:spcAft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  simple circuit which passes through all the vertices exactly once is called Hamilton circuit.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Modelling of Konisberg Problem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 </a:t>
            </a:r>
          </a:p>
          <a:p>
            <a:endParaRPr lang="en-US" dirty="0"/>
          </a:p>
        </p:txBody>
      </p:sp>
      <p:pic>
        <p:nvPicPr>
          <p:cNvPr id="6" name="Picture 6" descr="bridg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429000"/>
            <a:ext cx="3048000" cy="2339975"/>
          </a:xfrm>
          <a:prstGeom prst="rect">
            <a:avLst/>
          </a:prstGeom>
          <a:noFill/>
        </p:spPr>
      </p:pic>
      <p:pic>
        <p:nvPicPr>
          <p:cNvPr id="7" name="Picture 8" descr="b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91000" y="2971800"/>
            <a:ext cx="3733800" cy="2819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 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62000"/>
            <a:ext cx="2514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1752600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a,b,c,d,e,a</a:t>
            </a:r>
            <a:r>
              <a:rPr lang="en-US" sz="3200" dirty="0" smtClean="0"/>
              <a:t>, </a:t>
            </a:r>
            <a:r>
              <a:rPr lang="en-US" sz="3200" dirty="0" err="1" smtClean="0"/>
              <a:t>hamilton</a:t>
            </a:r>
            <a:r>
              <a:rPr lang="en-US" sz="3200" dirty="0" smtClean="0"/>
              <a:t> circuit</a:t>
            </a:r>
            <a:endParaRPr lang="en-US" sz="3200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26670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76600" y="4495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a,b,c,d</a:t>
            </a:r>
            <a:r>
              <a:rPr lang="en-US" sz="3200" dirty="0" smtClean="0"/>
              <a:t>. </a:t>
            </a:r>
            <a:r>
              <a:rPr lang="en-US" sz="3200" dirty="0" err="1" smtClean="0"/>
              <a:t>hamilton</a:t>
            </a:r>
            <a:r>
              <a:rPr lang="en-US" sz="3200" dirty="0" smtClean="0"/>
              <a:t> path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 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505200"/>
            <a:ext cx="868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 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 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89154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 Shortest Path algorithm</a:t>
            </a:r>
            <a:endParaRPr lang="en-US" dirty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995488"/>
            <a:ext cx="541020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000250"/>
            <a:ext cx="53340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1981200"/>
            <a:ext cx="525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009774"/>
            <a:ext cx="71628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2009774"/>
            <a:ext cx="70866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990724"/>
            <a:ext cx="70104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1990724"/>
            <a:ext cx="7086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29000" y="6172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Dijkstra’s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 Shortest Path algorithm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6172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Dijkstra’s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1" y="2000250"/>
            <a:ext cx="6376988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09600" y="5715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</a:t>
            </a:r>
            <a:r>
              <a:rPr lang="en-US" sz="2400" dirty="0" err="1" smtClean="0"/>
              <a:t>theShortest</a:t>
            </a:r>
            <a:r>
              <a:rPr lang="en-US" sz="2400" dirty="0" smtClean="0"/>
              <a:t> path from a to z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Users\VITCC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5334000" cy="3429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shortest path between a to 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86000"/>
            <a:ext cx="2667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4814887" cy="287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4724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The Travelling Salesman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traveling salesman is to visit a number of cities; how to plan the trip so every city is visited once and just once and the whole trip is as short as possible ?</a:t>
            </a:r>
            <a:r>
              <a:rPr lang="en-US" sz="32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formula</a:t>
            </a:r>
            <a:endParaRPr lang="en-US" dirty="0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6400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Trees: Connected graph without cycles</a:t>
            </a:r>
            <a:endParaRPr lang="en-US" dirty="0"/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0" y="1828801"/>
            <a:ext cx="5181600" cy="400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trees</a:t>
            </a:r>
            <a:endParaRPr 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96319"/>
            <a:ext cx="5334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</a:t>
            </a:r>
            <a:endParaRPr 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pic>
        <p:nvPicPr>
          <p:cNvPr id="69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Parent, </a:t>
            </a:r>
            <a:r>
              <a:rPr lang="en-US" dirty="0" err="1" smtClean="0"/>
              <a:t>Child,Siblings,Descendants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34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05400"/>
            <a:ext cx="8562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5562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438400"/>
            <a:ext cx="31242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534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</a:t>
            </a:r>
            <a:r>
              <a:rPr lang="en-US" dirty="0" err="1" smtClean="0"/>
              <a:t>ary</a:t>
            </a:r>
            <a:r>
              <a:rPr lang="en-US" dirty="0" smtClean="0"/>
              <a:t> Tree, Binary Tree</a:t>
            </a:r>
            <a:endParaRPr lang="en-US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82296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/>
          </a:bodyPr>
          <a:lstStyle/>
          <a:p>
            <a:r>
              <a:rPr lang="en-US" dirty="0" smtClean="0"/>
              <a:t>Four </a:t>
            </a:r>
            <a:r>
              <a:rPr lang="en-US" dirty="0" err="1" smtClean="0"/>
              <a:t>Colour</a:t>
            </a:r>
            <a:r>
              <a:rPr lang="en-US" dirty="0" smtClean="0"/>
              <a:t> Conjecture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In 1852 Francis Guthrie posed the “four color problem” which asks if it is possible to color, using only four colors, any map of countries in such a way as to prevent two bordering countries from having the same color. 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200" dirty="0" smtClean="0"/>
              <a:t>This problem, which was only solved a century later in 1976 by Kenneth </a:t>
            </a:r>
            <a:r>
              <a:rPr lang="en-US" sz="3200" dirty="0" err="1" smtClean="0"/>
              <a:t>Appel</a:t>
            </a:r>
            <a:r>
              <a:rPr lang="en-US" sz="3200" dirty="0" smtClean="0"/>
              <a:t> and Wolfgang </a:t>
            </a:r>
            <a:r>
              <a:rPr lang="en-US" sz="3200" dirty="0" err="1" smtClean="0"/>
              <a:t>Haken</a:t>
            </a:r>
            <a:r>
              <a:rPr lang="en-US" sz="3200" dirty="0" smtClean="0"/>
              <a:t>, can be considered the birth of graph theory. 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943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tree, three -</a:t>
            </a:r>
            <a:r>
              <a:rPr lang="en-US" sz="3200" dirty="0" err="1" smtClean="0"/>
              <a:t>ary</a:t>
            </a:r>
            <a:r>
              <a:rPr lang="en-US" sz="3200" dirty="0" smtClean="0"/>
              <a:t> tree, 5-ary Tree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Rooted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a rooted tree all children are ordered.</a:t>
            </a:r>
          </a:p>
          <a:p>
            <a:r>
              <a:rPr lang="en-US" sz="3600" dirty="0" smtClean="0"/>
              <a:t>First child is left child</a:t>
            </a:r>
          </a:p>
          <a:p>
            <a:r>
              <a:rPr lang="en-US" sz="3600" dirty="0" smtClean="0"/>
              <a:t>Second child is right child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449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28956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 and g are left and right child of d respectively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tree with n vertices have n-1 edges</a:t>
            </a:r>
          </a:p>
          <a:p>
            <a:r>
              <a:rPr lang="en-US" sz="3600" dirty="0" smtClean="0"/>
              <a:t>A full m-</a:t>
            </a:r>
            <a:r>
              <a:rPr lang="en-US" sz="3600" dirty="0" err="1" smtClean="0"/>
              <a:t>ary</a:t>
            </a:r>
            <a:r>
              <a:rPr lang="en-US" sz="3600" dirty="0" smtClean="0"/>
              <a:t> tree with </a:t>
            </a:r>
            <a:r>
              <a:rPr lang="en-US" sz="3600" dirty="0" err="1" smtClean="0"/>
              <a:t>i</a:t>
            </a:r>
            <a:r>
              <a:rPr lang="en-US" sz="3600" dirty="0" smtClean="0"/>
              <a:t> internal vertices contains n=mi+1 vertices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371600"/>
            <a:ext cx="86391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20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89725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695700"/>
            <a:ext cx="3048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Ordered rooted tree are used to store information</a:t>
            </a:r>
          </a:p>
          <a:p>
            <a:r>
              <a:rPr lang="en-US" sz="3600" dirty="0" smtClean="0"/>
              <a:t>Procedures to visit each vertex to access the data</a:t>
            </a:r>
          </a:p>
          <a:p>
            <a:r>
              <a:rPr lang="en-US" sz="3600" dirty="0" smtClean="0"/>
              <a:t>Used to represent the arithmetic expressions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address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 order traversal</a:t>
            </a:r>
          </a:p>
          <a:p>
            <a:r>
              <a:rPr lang="en-US" sz="3600" dirty="0" smtClean="0"/>
              <a:t>In order traversal</a:t>
            </a:r>
          </a:p>
          <a:p>
            <a:r>
              <a:rPr lang="en-US" sz="3600" dirty="0" smtClean="0"/>
              <a:t>Post order traversal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graph G = (V ,E) consists of V , a nonempty set of vertices (or nodes) and E, a set of edges. Each edge has either one or two vertices associated with it, called its endpoints.</a:t>
            </a:r>
          </a:p>
          <a:p>
            <a:r>
              <a:rPr lang="en-US" i="1" dirty="0" smtClean="0"/>
              <a:t> An </a:t>
            </a:r>
            <a:r>
              <a:rPr lang="en-US" dirty="0" smtClean="0"/>
              <a:t>edge is said to </a:t>
            </a:r>
            <a:r>
              <a:rPr lang="en-US" i="1" dirty="0" smtClean="0"/>
              <a:t>connect its endpoints.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296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Preorder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8625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3200" y="3124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NLR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4191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ab,e,j,k,n,o,p,f,c,d,g,l.m.h,i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order</a:t>
            </a:r>
            <a:endParaRPr lang="en-US" dirty="0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23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order</a:t>
            </a:r>
            <a:endParaRPr 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4343399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38800" y="2819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LRN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8100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J,n,o,p,k.e,f,b,c,l.m.g.h,i,d,a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Inorder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Inorder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47244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91200" y="2895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LNR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41148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J,e,n,k,o.p,b,f,a,c,l,g,m,d,h,i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Infix, Postfix and Prefix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prefix form, postfix form of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5000" y="2438400"/>
          <a:ext cx="3657600" cy="685800"/>
        </p:xfrm>
        <a:graphic>
          <a:graphicData uri="http://schemas.openxmlformats.org/presentationml/2006/ole">
            <p:oleObj spid="_x0000_s73730" name="Equation" r:id="rId3" imgW="1384200" imgH="228600" progId="Equation.DSMT4">
              <p:embed/>
            </p:oleObj>
          </a:graphicData>
        </a:graphic>
      </p:graphicFrame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409950"/>
            <a:ext cx="53340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29400" y="3810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72200" y="3886200"/>
          <a:ext cx="2971800" cy="533400"/>
        </p:xfrm>
        <a:graphic>
          <a:graphicData uri="http://schemas.openxmlformats.org/presentationml/2006/ole">
            <p:oleObj spid="_x0000_s73732" name="Equation" r:id="rId5" imgW="1041120" imgH="2030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96000" y="4572000"/>
          <a:ext cx="3048000" cy="584200"/>
        </p:xfrm>
        <a:graphic>
          <a:graphicData uri="http://schemas.openxmlformats.org/presentationml/2006/ole">
            <p:oleObj spid="_x0000_s73733" name="Equation" r:id="rId6" imgW="1143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Prefix, </a:t>
            </a:r>
            <a:r>
              <a:rPr lang="en-US" dirty="0" err="1" smtClean="0"/>
              <a:t>infix,postfix</a:t>
            </a:r>
            <a:endParaRPr lang="en-US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4524375" cy="316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95600" y="1828800"/>
          <a:ext cx="5943600" cy="1295400"/>
        </p:xfrm>
        <a:graphic>
          <a:graphicData uri="http://schemas.openxmlformats.org/presentationml/2006/ole">
            <p:oleObj spid="_x0000_s74755" name="Equation" r:id="rId4" imgW="14349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76300"/>
            <a:ext cx="79248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2940</Words>
  <Application>Microsoft Office PowerPoint</Application>
  <PresentationFormat>On-screen Show (4:3)</PresentationFormat>
  <Paragraphs>415</Paragraphs>
  <Slides>110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2" baseType="lpstr">
      <vt:lpstr>Flow</vt:lpstr>
      <vt:lpstr>Equation</vt:lpstr>
      <vt:lpstr>Graphs</vt:lpstr>
      <vt:lpstr>Slide 2</vt:lpstr>
      <vt:lpstr>Slide 3</vt:lpstr>
      <vt:lpstr>Königsberg bridge problem</vt:lpstr>
      <vt:lpstr>Königsberg bridge problem</vt:lpstr>
      <vt:lpstr>Modelling of Konisberg Problem </vt:lpstr>
      <vt:lpstr>The Travelling Salesman Problem </vt:lpstr>
      <vt:lpstr>Four Colour Conjecture </vt:lpstr>
      <vt:lpstr>Definition</vt:lpstr>
      <vt:lpstr>Definition</vt:lpstr>
      <vt:lpstr>Examples</vt:lpstr>
      <vt:lpstr>Slide 12</vt:lpstr>
      <vt:lpstr>Simple Graph</vt:lpstr>
      <vt:lpstr>Multigraphs</vt:lpstr>
      <vt:lpstr>Directed graph</vt:lpstr>
      <vt:lpstr>Basic definitions</vt:lpstr>
      <vt:lpstr>Basic definitions</vt:lpstr>
      <vt:lpstr>Basic definitions</vt:lpstr>
      <vt:lpstr>Examples</vt:lpstr>
      <vt:lpstr>Examples</vt:lpstr>
      <vt:lpstr>Theorems</vt:lpstr>
      <vt:lpstr>Theorems</vt:lpstr>
      <vt:lpstr>Definition</vt:lpstr>
      <vt:lpstr>Examples</vt:lpstr>
      <vt:lpstr>Theorem</vt:lpstr>
      <vt:lpstr>Example </vt:lpstr>
      <vt:lpstr>Definition</vt:lpstr>
      <vt:lpstr>Example</vt:lpstr>
      <vt:lpstr>Types of Subgraphs</vt:lpstr>
      <vt:lpstr>Slide 30</vt:lpstr>
      <vt:lpstr>Properties of Subgraph</vt:lpstr>
      <vt:lpstr>Definition</vt:lpstr>
      <vt:lpstr>Matrix representation of graph</vt:lpstr>
      <vt:lpstr>Example</vt:lpstr>
      <vt:lpstr>Matrix representation of graph</vt:lpstr>
      <vt:lpstr>Example</vt:lpstr>
      <vt:lpstr>Isomorphism of Graphs</vt:lpstr>
      <vt:lpstr>Slide 38</vt:lpstr>
      <vt:lpstr>Slide 39</vt:lpstr>
      <vt:lpstr>Example</vt:lpstr>
      <vt:lpstr>Example II: How about these two graphs? </vt:lpstr>
      <vt:lpstr> </vt:lpstr>
      <vt:lpstr> Determine whether the following graphs are isomorphic or not</vt:lpstr>
      <vt:lpstr> </vt:lpstr>
      <vt:lpstr> </vt:lpstr>
      <vt:lpstr> </vt:lpstr>
      <vt:lpstr> </vt:lpstr>
      <vt:lpstr> </vt:lpstr>
      <vt:lpstr> </vt:lpstr>
      <vt:lpstr> Example</vt:lpstr>
      <vt:lpstr> Connected Graphs</vt:lpstr>
      <vt:lpstr> </vt:lpstr>
      <vt:lpstr> </vt:lpstr>
      <vt:lpstr> Cut vertices and Cut edges</vt:lpstr>
      <vt:lpstr> Determine the graphs G and H are Isomorphic</vt:lpstr>
      <vt:lpstr> </vt:lpstr>
      <vt:lpstr> Euler Path and Circuit</vt:lpstr>
      <vt:lpstr> </vt:lpstr>
      <vt:lpstr> Hamilton paths and circuits </vt:lpstr>
      <vt:lpstr> </vt:lpstr>
      <vt:lpstr> </vt:lpstr>
      <vt:lpstr> </vt:lpstr>
      <vt:lpstr> </vt:lpstr>
      <vt:lpstr> Shortest Path algorithm</vt:lpstr>
      <vt:lpstr> Shortest Path algorithm</vt:lpstr>
      <vt:lpstr>Find the shortest path between a to z</vt:lpstr>
      <vt:lpstr>Slide 67</vt:lpstr>
      <vt:lpstr>Slide 68</vt:lpstr>
      <vt:lpstr>Slide 69</vt:lpstr>
      <vt:lpstr>Euler formula</vt:lpstr>
      <vt:lpstr>Slide 71</vt:lpstr>
      <vt:lpstr>Trees: Connected graph without cycles</vt:lpstr>
      <vt:lpstr>Not trees</vt:lpstr>
      <vt:lpstr>Rooted tree</vt:lpstr>
      <vt:lpstr>Examples </vt:lpstr>
      <vt:lpstr>Parent, Child,Siblings,Descendants </vt:lpstr>
      <vt:lpstr>Example </vt:lpstr>
      <vt:lpstr>Solution </vt:lpstr>
      <vt:lpstr>M-ary Tree, Binary Tree</vt:lpstr>
      <vt:lpstr>Examples </vt:lpstr>
      <vt:lpstr>Ordered Rooted Tree</vt:lpstr>
      <vt:lpstr>Example </vt:lpstr>
      <vt:lpstr>Properties of Trees</vt:lpstr>
      <vt:lpstr>Slide 84</vt:lpstr>
      <vt:lpstr>Slide 85</vt:lpstr>
      <vt:lpstr>Slide 86</vt:lpstr>
      <vt:lpstr>Tree Traversal</vt:lpstr>
      <vt:lpstr>Universal address system</vt:lpstr>
      <vt:lpstr>Traversal Algorithms</vt:lpstr>
      <vt:lpstr>Preorder traversal</vt:lpstr>
      <vt:lpstr>Preorder traversal</vt:lpstr>
      <vt:lpstr>Preorder </vt:lpstr>
      <vt:lpstr>Post order</vt:lpstr>
      <vt:lpstr>Post order</vt:lpstr>
      <vt:lpstr>Inorder </vt:lpstr>
      <vt:lpstr>Inorder </vt:lpstr>
      <vt:lpstr>Infix, Postfix and Prefix Notations</vt:lpstr>
      <vt:lpstr>Prefix, infix,postfix</vt:lpstr>
      <vt:lpstr>Slide 99</vt:lpstr>
      <vt:lpstr>Slide 100</vt:lpstr>
      <vt:lpstr>Spanning Tree</vt:lpstr>
      <vt:lpstr>Find the spanning trees for the graph</vt:lpstr>
      <vt:lpstr>Slide 103</vt:lpstr>
      <vt:lpstr>Minimum Spanning Tree</vt:lpstr>
      <vt:lpstr>Algorithms</vt:lpstr>
      <vt:lpstr>Prim’s Algorithm (example)</vt:lpstr>
      <vt:lpstr>Kruskal’s Algorithm (example)</vt:lpstr>
      <vt:lpstr>Find the minimum spanning tree</vt:lpstr>
      <vt:lpstr>Slide 109</vt:lpstr>
      <vt:lpstr>Find the minimum spanning tree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S.Dhanasekar</dc:creator>
  <cp:lastModifiedBy>VITCC</cp:lastModifiedBy>
  <cp:revision>86</cp:revision>
  <dcterms:created xsi:type="dcterms:W3CDTF">2006-08-16T00:00:00Z</dcterms:created>
  <dcterms:modified xsi:type="dcterms:W3CDTF">2015-03-23T10:18:31Z</dcterms:modified>
</cp:coreProperties>
</file>