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58" r:id="rId5"/>
    <p:sldId id="257" r:id="rId6"/>
    <p:sldId id="260" r:id="rId7"/>
    <p:sldId id="259" r:id="rId8"/>
    <p:sldId id="266" r:id="rId9"/>
    <p:sldId id="267" r:id="rId10"/>
    <p:sldId id="268" r:id="rId11"/>
    <p:sldId id="262" r:id="rId12"/>
    <p:sldId id="261" r:id="rId13"/>
    <p:sldId id="263" r:id="rId14"/>
    <p:sldId id="265"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CE922-061D-4410-85C6-CC9D184CB7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E57CDEF-0E35-4E04-8D23-E32A455338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2B2B5FF-F0CE-41D3-A869-A684DDAF657D}"/>
              </a:ext>
            </a:extLst>
          </p:cNvPr>
          <p:cNvSpPr>
            <a:spLocks noGrp="1"/>
          </p:cNvSpPr>
          <p:nvPr>
            <p:ph type="dt" sz="half" idx="10"/>
          </p:nvPr>
        </p:nvSpPr>
        <p:spPr/>
        <p:txBody>
          <a:bodyPr/>
          <a:lstStyle/>
          <a:p>
            <a:fld id="{34B3059A-864E-4CCC-B7ED-7CC3752EFEF9}" type="datetimeFigureOut">
              <a:rPr lang="en-IN" smtClean="0"/>
              <a:t>29-06-2021</a:t>
            </a:fld>
            <a:endParaRPr lang="en-IN"/>
          </a:p>
        </p:txBody>
      </p:sp>
      <p:sp>
        <p:nvSpPr>
          <p:cNvPr id="5" name="Footer Placeholder 4">
            <a:extLst>
              <a:ext uri="{FF2B5EF4-FFF2-40B4-BE49-F238E27FC236}">
                <a16:creationId xmlns:a16="http://schemas.microsoft.com/office/drawing/2014/main" id="{4E04EAE1-8D87-47E8-AF73-DA79C94FD4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701D45-4CEE-4A54-8D18-49626BC7EB91}"/>
              </a:ext>
            </a:extLst>
          </p:cNvPr>
          <p:cNvSpPr>
            <a:spLocks noGrp="1"/>
          </p:cNvSpPr>
          <p:nvPr>
            <p:ph type="sldNum" sz="quarter" idx="12"/>
          </p:nvPr>
        </p:nvSpPr>
        <p:spPr/>
        <p:txBody>
          <a:bodyPr/>
          <a:lstStyle/>
          <a:p>
            <a:fld id="{C8536882-7E35-4917-95AC-F11B3EC87BB7}" type="slidenum">
              <a:rPr lang="en-IN" smtClean="0"/>
              <a:t>‹#›</a:t>
            </a:fld>
            <a:endParaRPr lang="en-IN"/>
          </a:p>
        </p:txBody>
      </p:sp>
    </p:spTree>
    <p:extLst>
      <p:ext uri="{BB962C8B-B14F-4D97-AF65-F5344CB8AC3E}">
        <p14:creationId xmlns:p14="http://schemas.microsoft.com/office/powerpoint/2010/main" val="3266037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2EBAF-4F04-4541-B930-86F08797AE2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85B4DD-1299-4E07-BAA1-D85AF95391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DA0F47-C70B-4D5D-9875-14ACE879E8EA}"/>
              </a:ext>
            </a:extLst>
          </p:cNvPr>
          <p:cNvSpPr>
            <a:spLocks noGrp="1"/>
          </p:cNvSpPr>
          <p:nvPr>
            <p:ph type="dt" sz="half" idx="10"/>
          </p:nvPr>
        </p:nvSpPr>
        <p:spPr/>
        <p:txBody>
          <a:bodyPr/>
          <a:lstStyle/>
          <a:p>
            <a:fld id="{34B3059A-864E-4CCC-B7ED-7CC3752EFEF9}" type="datetimeFigureOut">
              <a:rPr lang="en-IN" smtClean="0"/>
              <a:t>29-06-2021</a:t>
            </a:fld>
            <a:endParaRPr lang="en-IN"/>
          </a:p>
        </p:txBody>
      </p:sp>
      <p:sp>
        <p:nvSpPr>
          <p:cNvPr id="5" name="Footer Placeholder 4">
            <a:extLst>
              <a:ext uri="{FF2B5EF4-FFF2-40B4-BE49-F238E27FC236}">
                <a16:creationId xmlns:a16="http://schemas.microsoft.com/office/drawing/2014/main" id="{A7A6036E-1C2A-4A60-BDDB-6275B6C66B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96CF0A-D745-41D4-BE5B-E075FBDF1693}"/>
              </a:ext>
            </a:extLst>
          </p:cNvPr>
          <p:cNvSpPr>
            <a:spLocks noGrp="1"/>
          </p:cNvSpPr>
          <p:nvPr>
            <p:ph type="sldNum" sz="quarter" idx="12"/>
          </p:nvPr>
        </p:nvSpPr>
        <p:spPr/>
        <p:txBody>
          <a:bodyPr/>
          <a:lstStyle/>
          <a:p>
            <a:fld id="{C8536882-7E35-4917-95AC-F11B3EC87BB7}" type="slidenum">
              <a:rPr lang="en-IN" smtClean="0"/>
              <a:t>‹#›</a:t>
            </a:fld>
            <a:endParaRPr lang="en-IN"/>
          </a:p>
        </p:txBody>
      </p:sp>
    </p:spTree>
    <p:extLst>
      <p:ext uri="{BB962C8B-B14F-4D97-AF65-F5344CB8AC3E}">
        <p14:creationId xmlns:p14="http://schemas.microsoft.com/office/powerpoint/2010/main" val="1094320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8A2986-928B-451E-866D-FEABBD3C33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FB4860-D64F-4E35-B444-0CB2ABC6DA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670318-CB98-41DF-9773-7C6E208CB308}"/>
              </a:ext>
            </a:extLst>
          </p:cNvPr>
          <p:cNvSpPr>
            <a:spLocks noGrp="1"/>
          </p:cNvSpPr>
          <p:nvPr>
            <p:ph type="dt" sz="half" idx="10"/>
          </p:nvPr>
        </p:nvSpPr>
        <p:spPr/>
        <p:txBody>
          <a:bodyPr/>
          <a:lstStyle/>
          <a:p>
            <a:fld id="{34B3059A-864E-4CCC-B7ED-7CC3752EFEF9}" type="datetimeFigureOut">
              <a:rPr lang="en-IN" smtClean="0"/>
              <a:t>29-06-2021</a:t>
            </a:fld>
            <a:endParaRPr lang="en-IN"/>
          </a:p>
        </p:txBody>
      </p:sp>
      <p:sp>
        <p:nvSpPr>
          <p:cNvPr id="5" name="Footer Placeholder 4">
            <a:extLst>
              <a:ext uri="{FF2B5EF4-FFF2-40B4-BE49-F238E27FC236}">
                <a16:creationId xmlns:a16="http://schemas.microsoft.com/office/drawing/2014/main" id="{A50F4796-3C99-4315-A9EA-20BEC63FB3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FF4ADD-BCD8-4CEF-9AB8-3F519522FDFB}"/>
              </a:ext>
            </a:extLst>
          </p:cNvPr>
          <p:cNvSpPr>
            <a:spLocks noGrp="1"/>
          </p:cNvSpPr>
          <p:nvPr>
            <p:ph type="sldNum" sz="quarter" idx="12"/>
          </p:nvPr>
        </p:nvSpPr>
        <p:spPr/>
        <p:txBody>
          <a:bodyPr/>
          <a:lstStyle/>
          <a:p>
            <a:fld id="{C8536882-7E35-4917-95AC-F11B3EC87BB7}" type="slidenum">
              <a:rPr lang="en-IN" smtClean="0"/>
              <a:t>‹#›</a:t>
            </a:fld>
            <a:endParaRPr lang="en-IN"/>
          </a:p>
        </p:txBody>
      </p:sp>
    </p:spTree>
    <p:extLst>
      <p:ext uri="{BB962C8B-B14F-4D97-AF65-F5344CB8AC3E}">
        <p14:creationId xmlns:p14="http://schemas.microsoft.com/office/powerpoint/2010/main" val="4079657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4E437-7D29-4D50-8543-60162C1991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577E11-9374-4703-8419-DE2FFADBC1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AA4AA8-A100-4D97-9CDF-78F642ED5D0C}"/>
              </a:ext>
            </a:extLst>
          </p:cNvPr>
          <p:cNvSpPr>
            <a:spLocks noGrp="1"/>
          </p:cNvSpPr>
          <p:nvPr>
            <p:ph type="dt" sz="half" idx="10"/>
          </p:nvPr>
        </p:nvSpPr>
        <p:spPr/>
        <p:txBody>
          <a:bodyPr/>
          <a:lstStyle/>
          <a:p>
            <a:fld id="{34B3059A-864E-4CCC-B7ED-7CC3752EFEF9}" type="datetimeFigureOut">
              <a:rPr lang="en-IN" smtClean="0"/>
              <a:t>29-06-2021</a:t>
            </a:fld>
            <a:endParaRPr lang="en-IN"/>
          </a:p>
        </p:txBody>
      </p:sp>
      <p:sp>
        <p:nvSpPr>
          <p:cNvPr id="5" name="Footer Placeholder 4">
            <a:extLst>
              <a:ext uri="{FF2B5EF4-FFF2-40B4-BE49-F238E27FC236}">
                <a16:creationId xmlns:a16="http://schemas.microsoft.com/office/drawing/2014/main" id="{54E53F17-25E1-4D37-8ACA-8BE1E7432B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47BAD8-87FF-4F75-80A8-2D24E5A5699D}"/>
              </a:ext>
            </a:extLst>
          </p:cNvPr>
          <p:cNvSpPr>
            <a:spLocks noGrp="1"/>
          </p:cNvSpPr>
          <p:nvPr>
            <p:ph type="sldNum" sz="quarter" idx="12"/>
          </p:nvPr>
        </p:nvSpPr>
        <p:spPr/>
        <p:txBody>
          <a:bodyPr/>
          <a:lstStyle/>
          <a:p>
            <a:fld id="{C8536882-7E35-4917-95AC-F11B3EC87BB7}" type="slidenum">
              <a:rPr lang="en-IN" smtClean="0"/>
              <a:t>‹#›</a:t>
            </a:fld>
            <a:endParaRPr lang="en-IN"/>
          </a:p>
        </p:txBody>
      </p:sp>
    </p:spTree>
    <p:extLst>
      <p:ext uri="{BB962C8B-B14F-4D97-AF65-F5344CB8AC3E}">
        <p14:creationId xmlns:p14="http://schemas.microsoft.com/office/powerpoint/2010/main" val="4053258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744F3-7637-4CE3-B6A6-58A89DD113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3141F92-07F3-4ECD-B527-F1DAD2CBEC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1554BA-B9BA-4045-8D42-11118BF1D670}"/>
              </a:ext>
            </a:extLst>
          </p:cNvPr>
          <p:cNvSpPr>
            <a:spLocks noGrp="1"/>
          </p:cNvSpPr>
          <p:nvPr>
            <p:ph type="dt" sz="half" idx="10"/>
          </p:nvPr>
        </p:nvSpPr>
        <p:spPr/>
        <p:txBody>
          <a:bodyPr/>
          <a:lstStyle/>
          <a:p>
            <a:fld id="{34B3059A-864E-4CCC-B7ED-7CC3752EFEF9}" type="datetimeFigureOut">
              <a:rPr lang="en-IN" smtClean="0"/>
              <a:t>29-06-2021</a:t>
            </a:fld>
            <a:endParaRPr lang="en-IN"/>
          </a:p>
        </p:txBody>
      </p:sp>
      <p:sp>
        <p:nvSpPr>
          <p:cNvPr id="5" name="Footer Placeholder 4">
            <a:extLst>
              <a:ext uri="{FF2B5EF4-FFF2-40B4-BE49-F238E27FC236}">
                <a16:creationId xmlns:a16="http://schemas.microsoft.com/office/drawing/2014/main" id="{2962089A-67A8-4C65-B72D-158644DE6E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1CD70B-0F67-4A6F-BA41-852D6961B53C}"/>
              </a:ext>
            </a:extLst>
          </p:cNvPr>
          <p:cNvSpPr>
            <a:spLocks noGrp="1"/>
          </p:cNvSpPr>
          <p:nvPr>
            <p:ph type="sldNum" sz="quarter" idx="12"/>
          </p:nvPr>
        </p:nvSpPr>
        <p:spPr/>
        <p:txBody>
          <a:bodyPr/>
          <a:lstStyle/>
          <a:p>
            <a:fld id="{C8536882-7E35-4917-95AC-F11B3EC87BB7}" type="slidenum">
              <a:rPr lang="en-IN" smtClean="0"/>
              <a:t>‹#›</a:t>
            </a:fld>
            <a:endParaRPr lang="en-IN"/>
          </a:p>
        </p:txBody>
      </p:sp>
    </p:spTree>
    <p:extLst>
      <p:ext uri="{BB962C8B-B14F-4D97-AF65-F5344CB8AC3E}">
        <p14:creationId xmlns:p14="http://schemas.microsoft.com/office/powerpoint/2010/main" val="1537352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1F04F-FBED-4D7A-9C51-D3CFA58F99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5B1687-1AC6-4281-B081-FB458106F6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09620C-AC37-43CD-99D4-542E4DECEE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AAA293D-4872-4D70-B43B-D42286024B53}"/>
              </a:ext>
            </a:extLst>
          </p:cNvPr>
          <p:cNvSpPr>
            <a:spLocks noGrp="1"/>
          </p:cNvSpPr>
          <p:nvPr>
            <p:ph type="dt" sz="half" idx="10"/>
          </p:nvPr>
        </p:nvSpPr>
        <p:spPr/>
        <p:txBody>
          <a:bodyPr/>
          <a:lstStyle/>
          <a:p>
            <a:fld id="{34B3059A-864E-4CCC-B7ED-7CC3752EFEF9}" type="datetimeFigureOut">
              <a:rPr lang="en-IN" smtClean="0"/>
              <a:t>29-06-2021</a:t>
            </a:fld>
            <a:endParaRPr lang="en-IN"/>
          </a:p>
        </p:txBody>
      </p:sp>
      <p:sp>
        <p:nvSpPr>
          <p:cNvPr id="6" name="Footer Placeholder 5">
            <a:extLst>
              <a:ext uri="{FF2B5EF4-FFF2-40B4-BE49-F238E27FC236}">
                <a16:creationId xmlns:a16="http://schemas.microsoft.com/office/drawing/2014/main" id="{9A20C15D-374A-419A-8A08-A4F38DED24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25312D-A533-414D-9CD3-DBDA97997E14}"/>
              </a:ext>
            </a:extLst>
          </p:cNvPr>
          <p:cNvSpPr>
            <a:spLocks noGrp="1"/>
          </p:cNvSpPr>
          <p:nvPr>
            <p:ph type="sldNum" sz="quarter" idx="12"/>
          </p:nvPr>
        </p:nvSpPr>
        <p:spPr/>
        <p:txBody>
          <a:bodyPr/>
          <a:lstStyle/>
          <a:p>
            <a:fld id="{C8536882-7E35-4917-95AC-F11B3EC87BB7}" type="slidenum">
              <a:rPr lang="en-IN" smtClean="0"/>
              <a:t>‹#›</a:t>
            </a:fld>
            <a:endParaRPr lang="en-IN"/>
          </a:p>
        </p:txBody>
      </p:sp>
    </p:spTree>
    <p:extLst>
      <p:ext uri="{BB962C8B-B14F-4D97-AF65-F5344CB8AC3E}">
        <p14:creationId xmlns:p14="http://schemas.microsoft.com/office/powerpoint/2010/main" val="2527609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F860-26D6-4F84-9AEC-80BE961EFAC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C40169-F9A3-43AF-871A-F0D62C778E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0F7923-549C-4BA4-A6B6-247D43FA67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93EE9F4-682B-4772-9071-B7ED91FF7C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0BF0C7-E5C8-4F01-BBAD-C9611C631A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052757-75D5-4A9F-ACF2-5043ED0C6B52}"/>
              </a:ext>
            </a:extLst>
          </p:cNvPr>
          <p:cNvSpPr>
            <a:spLocks noGrp="1"/>
          </p:cNvSpPr>
          <p:nvPr>
            <p:ph type="dt" sz="half" idx="10"/>
          </p:nvPr>
        </p:nvSpPr>
        <p:spPr/>
        <p:txBody>
          <a:bodyPr/>
          <a:lstStyle/>
          <a:p>
            <a:fld id="{34B3059A-864E-4CCC-B7ED-7CC3752EFEF9}" type="datetimeFigureOut">
              <a:rPr lang="en-IN" smtClean="0"/>
              <a:t>29-06-2021</a:t>
            </a:fld>
            <a:endParaRPr lang="en-IN"/>
          </a:p>
        </p:txBody>
      </p:sp>
      <p:sp>
        <p:nvSpPr>
          <p:cNvPr id="8" name="Footer Placeholder 7">
            <a:extLst>
              <a:ext uri="{FF2B5EF4-FFF2-40B4-BE49-F238E27FC236}">
                <a16:creationId xmlns:a16="http://schemas.microsoft.com/office/drawing/2014/main" id="{9F1E6C3B-3E8E-4DB3-AD8E-C1D829E53E0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6A5474D-C5C1-4858-9A2F-389F6B03814D}"/>
              </a:ext>
            </a:extLst>
          </p:cNvPr>
          <p:cNvSpPr>
            <a:spLocks noGrp="1"/>
          </p:cNvSpPr>
          <p:nvPr>
            <p:ph type="sldNum" sz="quarter" idx="12"/>
          </p:nvPr>
        </p:nvSpPr>
        <p:spPr/>
        <p:txBody>
          <a:bodyPr/>
          <a:lstStyle/>
          <a:p>
            <a:fld id="{C8536882-7E35-4917-95AC-F11B3EC87BB7}" type="slidenum">
              <a:rPr lang="en-IN" smtClean="0"/>
              <a:t>‹#›</a:t>
            </a:fld>
            <a:endParaRPr lang="en-IN"/>
          </a:p>
        </p:txBody>
      </p:sp>
    </p:spTree>
    <p:extLst>
      <p:ext uri="{BB962C8B-B14F-4D97-AF65-F5344CB8AC3E}">
        <p14:creationId xmlns:p14="http://schemas.microsoft.com/office/powerpoint/2010/main" val="1080550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7C235-1EFB-41B7-BE19-4A662703F23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B0EB6D5-1D6B-426C-9C12-BFC31277A8CB}"/>
              </a:ext>
            </a:extLst>
          </p:cNvPr>
          <p:cNvSpPr>
            <a:spLocks noGrp="1"/>
          </p:cNvSpPr>
          <p:nvPr>
            <p:ph type="dt" sz="half" idx="10"/>
          </p:nvPr>
        </p:nvSpPr>
        <p:spPr/>
        <p:txBody>
          <a:bodyPr/>
          <a:lstStyle/>
          <a:p>
            <a:fld id="{34B3059A-864E-4CCC-B7ED-7CC3752EFEF9}" type="datetimeFigureOut">
              <a:rPr lang="en-IN" smtClean="0"/>
              <a:t>29-06-2021</a:t>
            </a:fld>
            <a:endParaRPr lang="en-IN"/>
          </a:p>
        </p:txBody>
      </p:sp>
      <p:sp>
        <p:nvSpPr>
          <p:cNvPr id="4" name="Footer Placeholder 3">
            <a:extLst>
              <a:ext uri="{FF2B5EF4-FFF2-40B4-BE49-F238E27FC236}">
                <a16:creationId xmlns:a16="http://schemas.microsoft.com/office/drawing/2014/main" id="{1CD5FC99-7FBE-4F66-B38E-37D21057DCF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CADE859-7919-4348-B1DC-85576B1ABBC3}"/>
              </a:ext>
            </a:extLst>
          </p:cNvPr>
          <p:cNvSpPr>
            <a:spLocks noGrp="1"/>
          </p:cNvSpPr>
          <p:nvPr>
            <p:ph type="sldNum" sz="quarter" idx="12"/>
          </p:nvPr>
        </p:nvSpPr>
        <p:spPr/>
        <p:txBody>
          <a:bodyPr/>
          <a:lstStyle/>
          <a:p>
            <a:fld id="{C8536882-7E35-4917-95AC-F11B3EC87BB7}" type="slidenum">
              <a:rPr lang="en-IN" smtClean="0"/>
              <a:t>‹#›</a:t>
            </a:fld>
            <a:endParaRPr lang="en-IN"/>
          </a:p>
        </p:txBody>
      </p:sp>
    </p:spTree>
    <p:extLst>
      <p:ext uri="{BB962C8B-B14F-4D97-AF65-F5344CB8AC3E}">
        <p14:creationId xmlns:p14="http://schemas.microsoft.com/office/powerpoint/2010/main" val="3245466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DD4CA3-2FB7-43C9-B2BD-2CCE6D9292AA}"/>
              </a:ext>
            </a:extLst>
          </p:cNvPr>
          <p:cNvSpPr>
            <a:spLocks noGrp="1"/>
          </p:cNvSpPr>
          <p:nvPr>
            <p:ph type="dt" sz="half" idx="10"/>
          </p:nvPr>
        </p:nvSpPr>
        <p:spPr/>
        <p:txBody>
          <a:bodyPr/>
          <a:lstStyle/>
          <a:p>
            <a:fld id="{34B3059A-864E-4CCC-B7ED-7CC3752EFEF9}" type="datetimeFigureOut">
              <a:rPr lang="en-IN" smtClean="0"/>
              <a:t>29-06-2021</a:t>
            </a:fld>
            <a:endParaRPr lang="en-IN"/>
          </a:p>
        </p:txBody>
      </p:sp>
      <p:sp>
        <p:nvSpPr>
          <p:cNvPr id="3" name="Footer Placeholder 2">
            <a:extLst>
              <a:ext uri="{FF2B5EF4-FFF2-40B4-BE49-F238E27FC236}">
                <a16:creationId xmlns:a16="http://schemas.microsoft.com/office/drawing/2014/main" id="{BC6F30FE-6EC6-4192-9DB1-6556FC12630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41C1748-B0C3-4632-8BED-6B3988BEFD4B}"/>
              </a:ext>
            </a:extLst>
          </p:cNvPr>
          <p:cNvSpPr>
            <a:spLocks noGrp="1"/>
          </p:cNvSpPr>
          <p:nvPr>
            <p:ph type="sldNum" sz="quarter" idx="12"/>
          </p:nvPr>
        </p:nvSpPr>
        <p:spPr/>
        <p:txBody>
          <a:bodyPr/>
          <a:lstStyle/>
          <a:p>
            <a:fld id="{C8536882-7E35-4917-95AC-F11B3EC87BB7}" type="slidenum">
              <a:rPr lang="en-IN" smtClean="0"/>
              <a:t>‹#›</a:t>
            </a:fld>
            <a:endParaRPr lang="en-IN"/>
          </a:p>
        </p:txBody>
      </p:sp>
    </p:spTree>
    <p:extLst>
      <p:ext uri="{BB962C8B-B14F-4D97-AF65-F5344CB8AC3E}">
        <p14:creationId xmlns:p14="http://schemas.microsoft.com/office/powerpoint/2010/main" val="3576891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60632-5577-4122-80CB-A3E59A2522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7A7D921-39EE-42F0-9CC0-AFC1EC61A9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828EFE5-5379-42FA-87DF-05D4323AF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FB2CF6-DFF5-49FA-8566-38D80065BB68}"/>
              </a:ext>
            </a:extLst>
          </p:cNvPr>
          <p:cNvSpPr>
            <a:spLocks noGrp="1"/>
          </p:cNvSpPr>
          <p:nvPr>
            <p:ph type="dt" sz="half" idx="10"/>
          </p:nvPr>
        </p:nvSpPr>
        <p:spPr/>
        <p:txBody>
          <a:bodyPr/>
          <a:lstStyle/>
          <a:p>
            <a:fld id="{34B3059A-864E-4CCC-B7ED-7CC3752EFEF9}" type="datetimeFigureOut">
              <a:rPr lang="en-IN" smtClean="0"/>
              <a:t>29-06-2021</a:t>
            </a:fld>
            <a:endParaRPr lang="en-IN"/>
          </a:p>
        </p:txBody>
      </p:sp>
      <p:sp>
        <p:nvSpPr>
          <p:cNvPr id="6" name="Footer Placeholder 5">
            <a:extLst>
              <a:ext uri="{FF2B5EF4-FFF2-40B4-BE49-F238E27FC236}">
                <a16:creationId xmlns:a16="http://schemas.microsoft.com/office/drawing/2014/main" id="{892DB228-64D9-4480-9077-6B8412D6B7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662CF3-7ED4-4501-9240-87F8E0DA546F}"/>
              </a:ext>
            </a:extLst>
          </p:cNvPr>
          <p:cNvSpPr>
            <a:spLocks noGrp="1"/>
          </p:cNvSpPr>
          <p:nvPr>
            <p:ph type="sldNum" sz="quarter" idx="12"/>
          </p:nvPr>
        </p:nvSpPr>
        <p:spPr/>
        <p:txBody>
          <a:bodyPr/>
          <a:lstStyle/>
          <a:p>
            <a:fld id="{C8536882-7E35-4917-95AC-F11B3EC87BB7}" type="slidenum">
              <a:rPr lang="en-IN" smtClean="0"/>
              <a:t>‹#›</a:t>
            </a:fld>
            <a:endParaRPr lang="en-IN"/>
          </a:p>
        </p:txBody>
      </p:sp>
    </p:spTree>
    <p:extLst>
      <p:ext uri="{BB962C8B-B14F-4D97-AF65-F5344CB8AC3E}">
        <p14:creationId xmlns:p14="http://schemas.microsoft.com/office/powerpoint/2010/main" val="3373899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DE3AA-A2A2-4C4B-997A-373158F265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F26E4FC-1C4E-4D5D-88D3-C79598AA86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5886DA9-CC2A-4E9E-B078-6011CB9B90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0C6A51-34A6-437C-9058-202197B4188E}"/>
              </a:ext>
            </a:extLst>
          </p:cNvPr>
          <p:cNvSpPr>
            <a:spLocks noGrp="1"/>
          </p:cNvSpPr>
          <p:nvPr>
            <p:ph type="dt" sz="half" idx="10"/>
          </p:nvPr>
        </p:nvSpPr>
        <p:spPr/>
        <p:txBody>
          <a:bodyPr/>
          <a:lstStyle/>
          <a:p>
            <a:fld id="{34B3059A-864E-4CCC-B7ED-7CC3752EFEF9}" type="datetimeFigureOut">
              <a:rPr lang="en-IN" smtClean="0"/>
              <a:t>29-06-2021</a:t>
            </a:fld>
            <a:endParaRPr lang="en-IN"/>
          </a:p>
        </p:txBody>
      </p:sp>
      <p:sp>
        <p:nvSpPr>
          <p:cNvPr id="6" name="Footer Placeholder 5">
            <a:extLst>
              <a:ext uri="{FF2B5EF4-FFF2-40B4-BE49-F238E27FC236}">
                <a16:creationId xmlns:a16="http://schemas.microsoft.com/office/drawing/2014/main" id="{994B255B-FC55-4BFA-A6A6-805DF41067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E9F855-7838-4C94-9A85-0A4C0D5730A7}"/>
              </a:ext>
            </a:extLst>
          </p:cNvPr>
          <p:cNvSpPr>
            <a:spLocks noGrp="1"/>
          </p:cNvSpPr>
          <p:nvPr>
            <p:ph type="sldNum" sz="quarter" idx="12"/>
          </p:nvPr>
        </p:nvSpPr>
        <p:spPr/>
        <p:txBody>
          <a:bodyPr/>
          <a:lstStyle/>
          <a:p>
            <a:fld id="{C8536882-7E35-4917-95AC-F11B3EC87BB7}" type="slidenum">
              <a:rPr lang="en-IN" smtClean="0"/>
              <a:t>‹#›</a:t>
            </a:fld>
            <a:endParaRPr lang="en-IN"/>
          </a:p>
        </p:txBody>
      </p:sp>
    </p:spTree>
    <p:extLst>
      <p:ext uri="{BB962C8B-B14F-4D97-AF65-F5344CB8AC3E}">
        <p14:creationId xmlns:p14="http://schemas.microsoft.com/office/powerpoint/2010/main" val="710665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FE97DA-45C5-4AE2-9505-EF9F400751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69C209-AE59-4307-B4F9-3B98D33723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D642B7-D706-450E-ADCE-4239F42B1B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B3059A-864E-4CCC-B7ED-7CC3752EFEF9}" type="datetimeFigureOut">
              <a:rPr lang="en-IN" smtClean="0"/>
              <a:t>29-06-2021</a:t>
            </a:fld>
            <a:endParaRPr lang="en-IN"/>
          </a:p>
        </p:txBody>
      </p:sp>
      <p:sp>
        <p:nvSpPr>
          <p:cNvPr id="5" name="Footer Placeholder 4">
            <a:extLst>
              <a:ext uri="{FF2B5EF4-FFF2-40B4-BE49-F238E27FC236}">
                <a16:creationId xmlns:a16="http://schemas.microsoft.com/office/drawing/2014/main" id="{3CAF3A40-0353-4E41-9096-DA55D3F137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95528D-CF5D-4FF7-96CE-5C7C35836B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536882-7E35-4917-95AC-F11B3EC87BB7}" type="slidenum">
              <a:rPr lang="en-IN" smtClean="0"/>
              <a:t>‹#›</a:t>
            </a:fld>
            <a:endParaRPr lang="en-IN"/>
          </a:p>
        </p:txBody>
      </p:sp>
    </p:spTree>
    <p:extLst>
      <p:ext uri="{BB962C8B-B14F-4D97-AF65-F5344CB8AC3E}">
        <p14:creationId xmlns:p14="http://schemas.microsoft.com/office/powerpoint/2010/main" val="3204003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hyperlink" Target="mailto:shashank.gupta_cs18@gla.ac.in" TargetMode="External"/><Relationship Id="rId4" Type="http://schemas.openxmlformats.org/officeDocument/2006/relationships/hyperlink" Target="mailto:achal.paliwal_cs18@gla.ac.i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owardsdatascience.com/journey-into-data-mining-3b5ccfa5343" TargetMode="External"/><Relationship Id="rId2" Type="http://schemas.openxmlformats.org/officeDocument/2006/relationships/hyperlink" Target="https://medium.com/swlh/machine-learning-decision-tree-implementation-849df3ce36d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91A064-9C21-473F-9E66-2CEA9A4766E8}"/>
              </a:ext>
            </a:extLst>
          </p:cNvPr>
          <p:cNvSpPr txBox="1">
            <a:spLocks/>
          </p:cNvSpPr>
          <p:nvPr/>
        </p:nvSpPr>
        <p:spPr>
          <a:xfrm>
            <a:off x="487680" y="378823"/>
            <a:ext cx="11007633" cy="165395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A Novel Approach On Ayurveda Tridosha Prediction On Big Data Environment </a:t>
            </a:r>
            <a:endParaRPr lang="en-IN" sz="3600" b="1"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45655CB8-4F50-40AB-96AE-BB70B32383D3}"/>
              </a:ext>
            </a:extLst>
          </p:cNvPr>
          <p:cNvSpPr txBox="1">
            <a:spLocks/>
          </p:cNvSpPr>
          <p:nvPr/>
        </p:nvSpPr>
        <p:spPr>
          <a:xfrm>
            <a:off x="764233" y="2625405"/>
            <a:ext cx="3371392" cy="8337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latin typeface="Times New Roman" panose="02020603050405020304" pitchFamily="18" charset="0"/>
                <a:cs typeface="Times New Roman" panose="02020603050405020304" pitchFamily="18" charset="0"/>
              </a:rPr>
              <a:t>Supervised by:</a:t>
            </a:r>
          </a:p>
          <a:p>
            <a:r>
              <a:rPr lang="en-IN" sz="2000" dirty="0">
                <a:latin typeface="Times New Roman" panose="02020603050405020304" pitchFamily="18" charset="0"/>
                <a:cs typeface="Times New Roman" panose="02020603050405020304" pitchFamily="18" charset="0"/>
              </a:rPr>
              <a:t> Mr. Ashutosh Shankhdhar</a:t>
            </a:r>
          </a:p>
        </p:txBody>
      </p:sp>
      <p:sp>
        <p:nvSpPr>
          <p:cNvPr id="6" name="Subtitle 2">
            <a:extLst>
              <a:ext uri="{FF2B5EF4-FFF2-40B4-BE49-F238E27FC236}">
                <a16:creationId xmlns:a16="http://schemas.microsoft.com/office/drawing/2014/main" id="{2FEABB02-6426-4D2B-881B-0447025EE35A}"/>
              </a:ext>
            </a:extLst>
          </p:cNvPr>
          <p:cNvSpPr txBox="1">
            <a:spLocks/>
          </p:cNvSpPr>
          <p:nvPr/>
        </p:nvSpPr>
        <p:spPr>
          <a:xfrm>
            <a:off x="7785717" y="2625404"/>
            <a:ext cx="4123923" cy="238160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latin typeface="Times New Roman" panose="02020603050405020304" pitchFamily="18" charset="0"/>
                <a:cs typeface="Times New Roman" panose="02020603050405020304" pitchFamily="18" charset="0"/>
              </a:rPr>
              <a:t>Group Members: </a:t>
            </a:r>
          </a:p>
          <a:p>
            <a:pPr lvl="1" algn="just"/>
            <a:r>
              <a:rPr lang="en-IN" dirty="0">
                <a:latin typeface="Times New Roman" panose="02020603050405020304" pitchFamily="18" charset="0"/>
                <a:cs typeface="Times New Roman" panose="02020603050405020304" pitchFamily="18" charset="0"/>
              </a:rPr>
              <a:t>Achal Paliwal        181500032</a:t>
            </a:r>
          </a:p>
          <a:p>
            <a:pPr lvl="1" algn="just"/>
            <a:r>
              <a:rPr lang="en-US" dirty="0">
                <a:latin typeface="Times New Roman" panose="02020603050405020304" pitchFamily="18" charset="0"/>
                <a:cs typeface="Times New Roman" panose="02020603050405020304" pitchFamily="18" charset="0"/>
              </a:rPr>
              <a:t>Shashank Gupta      181500653</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9B88DA2-2AF7-412C-9B54-30468428CD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94514" y="3508237"/>
            <a:ext cx="1767839" cy="1498768"/>
          </a:xfrm>
          <a:prstGeom prst="rect">
            <a:avLst/>
          </a:prstGeom>
        </p:spPr>
      </p:pic>
      <p:sp>
        <p:nvSpPr>
          <p:cNvPr id="8" name="Rectangle 7">
            <a:extLst>
              <a:ext uri="{FF2B5EF4-FFF2-40B4-BE49-F238E27FC236}">
                <a16:creationId xmlns:a16="http://schemas.microsoft.com/office/drawing/2014/main" id="{37C25B07-2CBB-4E5B-B962-5FBCA13CC1FA}"/>
              </a:ext>
            </a:extLst>
          </p:cNvPr>
          <p:cNvSpPr/>
          <p:nvPr/>
        </p:nvSpPr>
        <p:spPr>
          <a:xfrm>
            <a:off x="2878915" y="5388617"/>
            <a:ext cx="6096000" cy="923330"/>
          </a:xfrm>
          <a:prstGeom prst="rect">
            <a:avLst/>
          </a:prstGeom>
        </p:spPr>
        <p:txBody>
          <a:bodyPr>
            <a:spAutoFit/>
          </a:bodyPr>
          <a:lstStyle/>
          <a:p>
            <a:pPr algn="ctr"/>
            <a:r>
              <a:rPr lang="en-IN" dirty="0">
                <a:latin typeface="Times New Roman" panose="02020603050405020304" pitchFamily="18" charset="0"/>
                <a:cs typeface="Times New Roman" panose="02020603050405020304" pitchFamily="18" charset="0"/>
              </a:rPr>
              <a:t>Department of Computer Engineering and Applications</a:t>
            </a:r>
          </a:p>
          <a:p>
            <a:pPr algn="ctr"/>
            <a:r>
              <a:rPr lang="en-IN" dirty="0">
                <a:latin typeface="Times New Roman" panose="02020603050405020304" pitchFamily="18" charset="0"/>
                <a:cs typeface="Times New Roman" panose="02020603050405020304" pitchFamily="18" charset="0"/>
              </a:rPr>
              <a:t>GLA University, Mathura</a:t>
            </a:r>
          </a:p>
          <a:p>
            <a:pPr algn="ctr"/>
            <a:r>
              <a:rPr lang="en-IN" dirty="0">
                <a:latin typeface="Times New Roman" panose="02020603050405020304" pitchFamily="18" charset="0"/>
                <a:cs typeface="Times New Roman" panose="02020603050405020304" pitchFamily="18" charset="0"/>
              </a:rPr>
              <a:t>Uttar Pradesh, India</a:t>
            </a:r>
          </a:p>
        </p:txBody>
      </p:sp>
    </p:spTree>
    <p:extLst>
      <p:ext uri="{BB962C8B-B14F-4D97-AF65-F5344CB8AC3E}">
        <p14:creationId xmlns:p14="http://schemas.microsoft.com/office/powerpoint/2010/main" val="4126481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B1701B30-D731-4F72-9357-B26B73CF58DB}"/>
              </a:ext>
            </a:extLst>
          </p:cNvPr>
          <p:cNvSpPr/>
          <p:nvPr/>
        </p:nvSpPr>
        <p:spPr>
          <a:xfrm>
            <a:off x="4748169" y="1434517"/>
            <a:ext cx="1518407" cy="59561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root</a:t>
            </a:r>
            <a:endParaRPr lang="en-IN" dirty="0">
              <a:solidFill>
                <a:schemeClr val="tx1"/>
              </a:solidFill>
            </a:endParaRPr>
          </a:p>
        </p:txBody>
      </p:sp>
      <p:sp>
        <p:nvSpPr>
          <p:cNvPr id="7" name="Oval 6">
            <a:extLst>
              <a:ext uri="{FF2B5EF4-FFF2-40B4-BE49-F238E27FC236}">
                <a16:creationId xmlns:a16="http://schemas.microsoft.com/office/drawing/2014/main" id="{214AC4D6-A5C2-42A8-A212-E282AFA9EAF7}"/>
              </a:ext>
            </a:extLst>
          </p:cNvPr>
          <p:cNvSpPr/>
          <p:nvPr/>
        </p:nvSpPr>
        <p:spPr>
          <a:xfrm>
            <a:off x="3036816" y="2833380"/>
            <a:ext cx="1711354" cy="59561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r>
              <a:rPr lang="en-US" dirty="0">
                <a:solidFill>
                  <a:schemeClr val="tx1"/>
                </a:solidFill>
              </a:rPr>
              <a:t>Leaf node</a:t>
            </a:r>
            <a:endParaRPr lang="en-IN" dirty="0"/>
          </a:p>
        </p:txBody>
      </p:sp>
      <p:sp>
        <p:nvSpPr>
          <p:cNvPr id="8" name="Oval 7">
            <a:extLst>
              <a:ext uri="{FF2B5EF4-FFF2-40B4-BE49-F238E27FC236}">
                <a16:creationId xmlns:a16="http://schemas.microsoft.com/office/drawing/2014/main" id="{47359D10-ADB3-42C2-B9E6-00E5A60860B3}"/>
              </a:ext>
            </a:extLst>
          </p:cNvPr>
          <p:cNvSpPr/>
          <p:nvPr/>
        </p:nvSpPr>
        <p:spPr>
          <a:xfrm>
            <a:off x="7860484" y="2810308"/>
            <a:ext cx="1770077" cy="59561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r>
              <a:rPr lang="en-US" dirty="0">
                <a:solidFill>
                  <a:schemeClr val="tx1"/>
                </a:solidFill>
              </a:rPr>
              <a:t>Leaf node</a:t>
            </a:r>
            <a:endParaRPr lang="en-IN" dirty="0"/>
          </a:p>
        </p:txBody>
      </p:sp>
      <p:sp>
        <p:nvSpPr>
          <p:cNvPr id="9" name="Oval 8">
            <a:extLst>
              <a:ext uri="{FF2B5EF4-FFF2-40B4-BE49-F238E27FC236}">
                <a16:creationId xmlns:a16="http://schemas.microsoft.com/office/drawing/2014/main" id="{D98C103A-57FA-4A5D-8911-61071A5089C8}"/>
              </a:ext>
            </a:extLst>
          </p:cNvPr>
          <p:cNvSpPr/>
          <p:nvPr/>
        </p:nvSpPr>
        <p:spPr>
          <a:xfrm>
            <a:off x="638963" y="4925735"/>
            <a:ext cx="1518407" cy="59561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F36F7D6A-21B5-44C0-ADF2-8CE9771E5DEA}"/>
              </a:ext>
            </a:extLst>
          </p:cNvPr>
          <p:cNvSpPr/>
          <p:nvPr/>
        </p:nvSpPr>
        <p:spPr>
          <a:xfrm>
            <a:off x="2874690" y="4925733"/>
            <a:ext cx="1518407" cy="59561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Kapha</a:t>
            </a:r>
            <a:endParaRPr lang="en-IN" dirty="0">
              <a:solidFill>
                <a:schemeClr val="tx1"/>
              </a:solidFill>
            </a:endParaRPr>
          </a:p>
        </p:txBody>
      </p:sp>
      <p:sp>
        <p:nvSpPr>
          <p:cNvPr id="11" name="Oval 10">
            <a:extLst>
              <a:ext uri="{FF2B5EF4-FFF2-40B4-BE49-F238E27FC236}">
                <a16:creationId xmlns:a16="http://schemas.microsoft.com/office/drawing/2014/main" id="{56618336-B231-4E7C-9601-2E6A2FC11BB2}"/>
              </a:ext>
            </a:extLst>
          </p:cNvPr>
          <p:cNvSpPr/>
          <p:nvPr/>
        </p:nvSpPr>
        <p:spPr>
          <a:xfrm>
            <a:off x="4841845" y="4925734"/>
            <a:ext cx="1518407" cy="59561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Pitta</a:t>
            </a:r>
            <a:endParaRPr lang="en-IN" dirty="0">
              <a:solidFill>
                <a:schemeClr val="tx1"/>
              </a:solidFill>
            </a:endParaRPr>
          </a:p>
        </p:txBody>
      </p:sp>
      <p:sp>
        <p:nvSpPr>
          <p:cNvPr id="12" name="Oval 11">
            <a:extLst>
              <a:ext uri="{FF2B5EF4-FFF2-40B4-BE49-F238E27FC236}">
                <a16:creationId xmlns:a16="http://schemas.microsoft.com/office/drawing/2014/main" id="{32D8D2E0-EC34-422B-9536-00CF4966A6C9}"/>
              </a:ext>
            </a:extLst>
          </p:cNvPr>
          <p:cNvSpPr/>
          <p:nvPr/>
        </p:nvSpPr>
        <p:spPr>
          <a:xfrm>
            <a:off x="10662408" y="4766344"/>
            <a:ext cx="1518407" cy="595619"/>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Pitta</a:t>
            </a:r>
            <a:endParaRPr lang="en-IN" dirty="0">
              <a:solidFill>
                <a:schemeClr val="tx1"/>
              </a:solidFill>
            </a:endParaRPr>
          </a:p>
        </p:txBody>
      </p:sp>
      <p:sp>
        <p:nvSpPr>
          <p:cNvPr id="13" name="Oval 12">
            <a:extLst>
              <a:ext uri="{FF2B5EF4-FFF2-40B4-BE49-F238E27FC236}">
                <a16:creationId xmlns:a16="http://schemas.microsoft.com/office/drawing/2014/main" id="{072BE04B-5FBC-4473-829E-DA185D20D1E1}"/>
              </a:ext>
            </a:extLst>
          </p:cNvPr>
          <p:cNvSpPr/>
          <p:nvPr/>
        </p:nvSpPr>
        <p:spPr>
          <a:xfrm>
            <a:off x="8871356" y="4766344"/>
            <a:ext cx="1518407" cy="59561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Kapha</a:t>
            </a:r>
            <a:endParaRPr lang="en-IN" dirty="0">
              <a:solidFill>
                <a:schemeClr val="tx1"/>
              </a:solidFill>
            </a:endParaRPr>
          </a:p>
        </p:txBody>
      </p:sp>
      <p:sp>
        <p:nvSpPr>
          <p:cNvPr id="14" name="Oval 13">
            <a:extLst>
              <a:ext uri="{FF2B5EF4-FFF2-40B4-BE49-F238E27FC236}">
                <a16:creationId xmlns:a16="http://schemas.microsoft.com/office/drawing/2014/main" id="{F8C43FF0-6B28-4403-962A-764BB5DCCFB4}"/>
              </a:ext>
            </a:extLst>
          </p:cNvPr>
          <p:cNvSpPr/>
          <p:nvPr/>
        </p:nvSpPr>
        <p:spPr>
          <a:xfrm>
            <a:off x="7027181" y="4819475"/>
            <a:ext cx="1518407" cy="59561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Vata</a:t>
            </a:r>
            <a:endParaRPr lang="en-IN" dirty="0">
              <a:solidFill>
                <a:schemeClr val="tx1"/>
              </a:solidFill>
            </a:endParaRPr>
          </a:p>
        </p:txBody>
      </p:sp>
      <p:cxnSp>
        <p:nvCxnSpPr>
          <p:cNvPr id="16" name="Straight Arrow Connector 15">
            <a:extLst>
              <a:ext uri="{FF2B5EF4-FFF2-40B4-BE49-F238E27FC236}">
                <a16:creationId xmlns:a16="http://schemas.microsoft.com/office/drawing/2014/main" id="{A010A08A-4AA6-44B3-8E96-45CFAF4DB729}"/>
              </a:ext>
            </a:extLst>
          </p:cNvPr>
          <p:cNvCxnSpPr/>
          <p:nvPr/>
        </p:nvCxnSpPr>
        <p:spPr>
          <a:xfrm flipH="1">
            <a:off x="4295163" y="2030136"/>
            <a:ext cx="777383" cy="803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ECD16283-FB3C-40B1-856D-64DB5C8F3172}"/>
              </a:ext>
            </a:extLst>
          </p:cNvPr>
          <p:cNvCxnSpPr>
            <a:cxnSpLocks/>
            <a:endCxn id="9" idx="0"/>
          </p:cNvCxnSpPr>
          <p:nvPr/>
        </p:nvCxnSpPr>
        <p:spPr>
          <a:xfrm flipH="1">
            <a:off x="1398167" y="3341773"/>
            <a:ext cx="1963082" cy="1583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2FD6645E-6548-4A8E-A28B-CFFDE4ECAAD1}"/>
              </a:ext>
            </a:extLst>
          </p:cNvPr>
          <p:cNvCxnSpPr>
            <a:cxnSpLocks/>
            <a:stCxn id="6" idx="5"/>
            <a:endCxn id="8" idx="1"/>
          </p:cNvCxnSpPr>
          <p:nvPr/>
        </p:nvCxnSpPr>
        <p:spPr>
          <a:xfrm>
            <a:off x="6044210" y="1942910"/>
            <a:ext cx="2075496" cy="9546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C76125C5-8BC2-41AA-AAD7-72287A3D6313}"/>
              </a:ext>
            </a:extLst>
          </p:cNvPr>
          <p:cNvCxnSpPr>
            <a:cxnSpLocks/>
            <a:stCxn id="7" idx="5"/>
            <a:endCxn id="11" idx="0"/>
          </p:cNvCxnSpPr>
          <p:nvPr/>
        </p:nvCxnSpPr>
        <p:spPr>
          <a:xfrm>
            <a:off x="4497548" y="3341773"/>
            <a:ext cx="1103501" cy="15839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FE90F235-BF1A-412F-9B23-986692207886}"/>
              </a:ext>
            </a:extLst>
          </p:cNvPr>
          <p:cNvCxnSpPr>
            <a:cxnSpLocks/>
            <a:stCxn id="7" idx="4"/>
          </p:cNvCxnSpPr>
          <p:nvPr/>
        </p:nvCxnSpPr>
        <p:spPr>
          <a:xfrm>
            <a:off x="3892493" y="3428999"/>
            <a:ext cx="5592" cy="14967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19D9B7DD-A6E2-4C69-A65A-CE8BD4662542}"/>
              </a:ext>
            </a:extLst>
          </p:cNvPr>
          <p:cNvCxnSpPr>
            <a:cxnSpLocks/>
            <a:stCxn id="8" idx="5"/>
            <a:endCxn id="12" idx="0"/>
          </p:cNvCxnSpPr>
          <p:nvPr/>
        </p:nvCxnSpPr>
        <p:spPr>
          <a:xfrm>
            <a:off x="9371339" y="3318701"/>
            <a:ext cx="2050273" cy="14476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FD067367-121F-485D-BCC6-1384834F872D}"/>
              </a:ext>
            </a:extLst>
          </p:cNvPr>
          <p:cNvCxnSpPr>
            <a:cxnSpLocks/>
            <a:endCxn id="13" idx="0"/>
          </p:cNvCxnSpPr>
          <p:nvPr/>
        </p:nvCxnSpPr>
        <p:spPr>
          <a:xfrm>
            <a:off x="8871356" y="3405927"/>
            <a:ext cx="759204" cy="1360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795281A1-2FE0-4AC5-8D1A-9D1F6C30095A}"/>
              </a:ext>
            </a:extLst>
          </p:cNvPr>
          <p:cNvCxnSpPr>
            <a:cxnSpLocks/>
            <a:endCxn id="14" idx="0"/>
          </p:cNvCxnSpPr>
          <p:nvPr/>
        </p:nvCxnSpPr>
        <p:spPr>
          <a:xfrm flipH="1">
            <a:off x="7786385" y="3330505"/>
            <a:ext cx="571908" cy="14889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AD875BF5-57D0-4AF2-AE7A-A6AAFCB6BE07}"/>
              </a:ext>
            </a:extLst>
          </p:cNvPr>
          <p:cNvSpPr txBox="1"/>
          <p:nvPr/>
        </p:nvSpPr>
        <p:spPr>
          <a:xfrm>
            <a:off x="1057743" y="5038877"/>
            <a:ext cx="1048624" cy="369332"/>
          </a:xfrm>
          <a:prstGeom prst="rect">
            <a:avLst/>
          </a:prstGeom>
          <a:noFill/>
        </p:spPr>
        <p:txBody>
          <a:bodyPr wrap="square" rtlCol="0">
            <a:spAutoFit/>
          </a:bodyPr>
          <a:lstStyle/>
          <a:p>
            <a:r>
              <a:rPr lang="en-US" dirty="0"/>
              <a:t>Vata</a:t>
            </a:r>
            <a:endParaRPr lang="en-IN" dirty="0"/>
          </a:p>
        </p:txBody>
      </p:sp>
      <p:sp>
        <p:nvSpPr>
          <p:cNvPr id="74" name="TextBox 73">
            <a:extLst>
              <a:ext uri="{FF2B5EF4-FFF2-40B4-BE49-F238E27FC236}">
                <a16:creationId xmlns:a16="http://schemas.microsoft.com/office/drawing/2014/main" id="{31E89306-D1E5-4EC0-9704-CF5B0E5EC0B8}"/>
              </a:ext>
            </a:extLst>
          </p:cNvPr>
          <p:cNvSpPr txBox="1"/>
          <p:nvPr/>
        </p:nvSpPr>
        <p:spPr>
          <a:xfrm flipH="1">
            <a:off x="783950" y="528506"/>
            <a:ext cx="2353533" cy="369332"/>
          </a:xfrm>
          <a:prstGeom prst="rect">
            <a:avLst/>
          </a:prstGeom>
          <a:noFill/>
        </p:spPr>
        <p:txBody>
          <a:bodyPr wrap="square" rtlCol="0">
            <a:spAutoFit/>
          </a:bodyPr>
          <a:lstStyle/>
          <a:p>
            <a:r>
              <a:rPr lang="en-US" dirty="0"/>
              <a:t>Structure  : -</a:t>
            </a:r>
            <a:endParaRPr lang="en-IN" dirty="0"/>
          </a:p>
        </p:txBody>
      </p:sp>
    </p:spTree>
    <p:extLst>
      <p:ext uri="{BB962C8B-B14F-4D97-AF65-F5344CB8AC3E}">
        <p14:creationId xmlns:p14="http://schemas.microsoft.com/office/powerpoint/2010/main" val="376490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6EFAF-C4BE-4EBE-9E36-E1CB5A53984D}"/>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a:latin typeface="Times New Roman" pitchFamily="18" charset="0"/>
                <a:cs typeface="Times New Roman" pitchFamily="18" charset="0"/>
              </a:rPr>
              <a:t>Hardware And Software Requirements</a:t>
            </a:r>
            <a:endParaRPr lang="en-IN" dirty="0"/>
          </a:p>
        </p:txBody>
      </p:sp>
      <p:sp>
        <p:nvSpPr>
          <p:cNvPr id="3" name="Content Placeholder 2">
            <a:extLst>
              <a:ext uri="{FF2B5EF4-FFF2-40B4-BE49-F238E27FC236}">
                <a16:creationId xmlns:a16="http://schemas.microsoft.com/office/drawing/2014/main" id="{F267648D-867D-4E91-B3D6-CA7CAABB1334}"/>
              </a:ext>
            </a:extLst>
          </p:cNvPr>
          <p:cNvSpPr txBox="1">
            <a:spLocks/>
          </p:cNvSpPr>
          <p:nvPr/>
        </p:nvSpPr>
        <p:spPr>
          <a:xfrm>
            <a:off x="800100" y="1561465"/>
            <a:ext cx="10591800" cy="4667250"/>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b="1">
                <a:latin typeface="Times New Roman" panose="02020603050405020304" pitchFamily="18" charset="0"/>
                <a:cs typeface="Times New Roman" panose="02020603050405020304" pitchFamily="18" charset="0"/>
              </a:rPr>
              <a:t>Hardware Requirements</a:t>
            </a:r>
          </a:p>
          <a:p>
            <a:pPr marL="0" indent="0">
              <a:buFont typeface="Arial" panose="020B0604020202020204" pitchFamily="34" charset="0"/>
              <a:buNone/>
            </a:pPr>
            <a:r>
              <a:rPr lang="en-IN">
                <a:latin typeface="Times New Roman" panose="02020603050405020304" pitchFamily="18" charset="0"/>
                <a:cs typeface="Times New Roman" panose="02020603050405020304" pitchFamily="18" charset="0"/>
              </a:rPr>
              <a:t>• Processor - Intel i5</a:t>
            </a:r>
          </a:p>
          <a:p>
            <a:pPr marL="0" indent="0">
              <a:buFont typeface="Arial" panose="020B0604020202020204" pitchFamily="34" charset="0"/>
              <a:buNone/>
            </a:pPr>
            <a:r>
              <a:rPr lang="en-IN">
                <a:latin typeface="Times New Roman" panose="02020603050405020304" pitchFamily="18" charset="0"/>
                <a:cs typeface="Times New Roman" panose="02020603050405020304" pitchFamily="18" charset="0"/>
              </a:rPr>
              <a:t>• Operating System – Windows /8/10, Linux, Mac OS</a:t>
            </a:r>
          </a:p>
          <a:p>
            <a:pPr marL="0" indent="0">
              <a:buFont typeface="Arial" panose="020B0604020202020204" pitchFamily="34" charset="0"/>
              <a:buNone/>
            </a:pPr>
            <a:r>
              <a:rPr lang="en-IN">
                <a:latin typeface="Times New Roman" panose="02020603050405020304" pitchFamily="18" charset="0"/>
                <a:cs typeface="Times New Roman" panose="02020603050405020304" pitchFamily="18" charset="0"/>
              </a:rPr>
              <a:t>• RAM – 4GB(minimum)</a:t>
            </a:r>
          </a:p>
          <a:p>
            <a:pPr marL="0" indent="0">
              <a:buFont typeface="Arial" panose="020B0604020202020204" pitchFamily="34" charset="0"/>
              <a:buNone/>
            </a:pPr>
            <a:r>
              <a:rPr lang="en-IN">
                <a:latin typeface="Times New Roman" panose="02020603050405020304" pitchFamily="18" charset="0"/>
                <a:cs typeface="Times New Roman" panose="02020603050405020304" pitchFamily="18" charset="0"/>
              </a:rPr>
              <a:t>• Hard disk – 64 GB</a:t>
            </a:r>
          </a:p>
          <a:p>
            <a:pPr marL="0" indent="0">
              <a:buFont typeface="Arial" panose="020B0604020202020204" pitchFamily="34" charset="0"/>
              <a:buNone/>
            </a:pPr>
            <a:r>
              <a:rPr lang="en-IN">
                <a:latin typeface="Times New Roman" panose="02020603050405020304" pitchFamily="18" charset="0"/>
                <a:cs typeface="Times New Roman" panose="02020603050405020304" pitchFamily="18" charset="0"/>
              </a:rPr>
              <a:t>• Hardware Devices – Computer System</a:t>
            </a:r>
          </a:p>
          <a:p>
            <a:pPr marL="0" indent="0">
              <a:buFont typeface="Arial" panose="020B0604020202020204" pitchFamily="34" charset="0"/>
              <a:buNone/>
            </a:pPr>
            <a:endParaRPr lang="en-IN" b="1">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IN" b="1">
                <a:latin typeface="Times New Roman" panose="02020603050405020304" pitchFamily="18" charset="0"/>
                <a:cs typeface="Times New Roman" panose="02020603050405020304" pitchFamily="18" charset="0"/>
              </a:rPr>
              <a:t>Software Requirements</a:t>
            </a:r>
          </a:p>
          <a:p>
            <a:pPr marL="0" indent="0">
              <a:buFont typeface="Arial" panose="020B0604020202020204" pitchFamily="34" charset="0"/>
              <a:buNone/>
            </a:pPr>
            <a:r>
              <a:rPr lang="en-IN">
                <a:latin typeface="Times New Roman" panose="02020603050405020304" pitchFamily="18" charset="0"/>
                <a:cs typeface="Times New Roman" panose="02020603050405020304" pitchFamily="18" charset="0"/>
              </a:rPr>
              <a:t>• Spyder /R Studio</a:t>
            </a:r>
          </a:p>
          <a:p>
            <a:pPr marL="0" indent="0">
              <a:buFont typeface="Arial" panose="020B0604020202020204" pitchFamily="34" charset="0"/>
              <a:buNone/>
            </a:pPr>
            <a:r>
              <a:rPr lang="en-IN">
                <a:latin typeface="Times New Roman" panose="02020603050405020304" pitchFamily="18" charset="0"/>
                <a:cs typeface="Times New Roman" panose="02020603050405020304" pitchFamily="18" charset="0"/>
              </a:rPr>
              <a:t>• MS Excel</a:t>
            </a:r>
          </a:p>
          <a:p>
            <a:pPr marL="0" indent="0">
              <a:buFont typeface="Arial" panose="020B0604020202020204" pitchFamily="34" charset="0"/>
              <a:buNone/>
            </a:pPr>
            <a:endParaRPr lang="en-IN">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2676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403216-9314-4F0B-9DEE-DF55CA91BD5B}"/>
              </a:ext>
            </a:extLst>
          </p:cNvPr>
          <p:cNvSpPr txBox="1"/>
          <p:nvPr/>
        </p:nvSpPr>
        <p:spPr>
          <a:xfrm>
            <a:off x="696192" y="1336437"/>
            <a:ext cx="8769927" cy="369332"/>
          </a:xfrm>
          <a:prstGeom prst="rect">
            <a:avLst/>
          </a:prstGeom>
          <a:noFill/>
        </p:spPr>
        <p:txBody>
          <a:bodyPr wrap="square" rtlCol="0">
            <a:spAutoFit/>
          </a:bodyPr>
          <a:lstStyle/>
          <a:p>
            <a:endParaRPr lang="en-IN"/>
          </a:p>
        </p:txBody>
      </p:sp>
      <p:sp>
        <p:nvSpPr>
          <p:cNvPr id="6" name="TextBox 5">
            <a:extLst>
              <a:ext uri="{FF2B5EF4-FFF2-40B4-BE49-F238E27FC236}">
                <a16:creationId xmlns:a16="http://schemas.microsoft.com/office/drawing/2014/main" id="{AFE91626-B05A-4A56-B102-4DF8D9B22149}"/>
              </a:ext>
            </a:extLst>
          </p:cNvPr>
          <p:cNvSpPr txBox="1"/>
          <p:nvPr/>
        </p:nvSpPr>
        <p:spPr>
          <a:xfrm>
            <a:off x="-2000729" y="308422"/>
            <a:ext cx="6871722" cy="553998"/>
          </a:xfrm>
          <a:prstGeom prst="rect">
            <a:avLst/>
          </a:prstGeom>
          <a:noFill/>
        </p:spPr>
        <p:txBody>
          <a:bodyPr wrap="square" lIns="0" tIns="0" rIns="0" bIns="0" rtlCol="0" anchor="t">
            <a:spAutoFit/>
          </a:bodyPr>
          <a:lstStyle/>
          <a:p>
            <a:pPr algn="ctr"/>
            <a:r>
              <a:rPr lang="en-US" sz="3600" b="1">
                <a:latin typeface="+mj-lt"/>
                <a:ea typeface="Segoe UI Black" panose="020B0A02040204020203" pitchFamily="34" charset="0"/>
                <a:cs typeface="Segoe UI" panose="020B0502040204020203" pitchFamily="34" charset="0"/>
              </a:rPr>
              <a:t>Timeline</a:t>
            </a:r>
            <a:endParaRPr lang="en-US" sz="3600" b="1" dirty="0">
              <a:latin typeface="+mj-lt"/>
              <a:ea typeface="Segoe UI Black" panose="020B0A02040204020203" pitchFamily="34" charset="0"/>
              <a:cs typeface="Segoe UI" panose="020B0502040204020203" pitchFamily="34" charset="0"/>
            </a:endParaRPr>
          </a:p>
        </p:txBody>
      </p:sp>
      <p:sp>
        <p:nvSpPr>
          <p:cNvPr id="7" name="Slide Number Placeholder 9">
            <a:extLst>
              <a:ext uri="{FF2B5EF4-FFF2-40B4-BE49-F238E27FC236}">
                <a16:creationId xmlns:a16="http://schemas.microsoft.com/office/drawing/2014/main" id="{16D9A54D-697E-4824-8B1E-C4F11C12DF1C}"/>
              </a:ext>
            </a:extLst>
          </p:cNvPr>
          <p:cNvSpPr txBox="1">
            <a:spLocks/>
          </p:cNvSpPr>
          <p:nvPr/>
        </p:nvSpPr>
        <p:spPr>
          <a:xfrm>
            <a:off x="8610600" y="652086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34B36C2-C83D-49B7-B11E-F6D983EA8149}" type="slidenum">
              <a:rPr lang="en-US" smtClean="0"/>
              <a:pPr/>
              <a:t>12</a:t>
            </a:fld>
            <a:endParaRPr lang="en-US"/>
          </a:p>
        </p:txBody>
      </p:sp>
      <p:sp>
        <p:nvSpPr>
          <p:cNvPr id="8" name="Arrow: Chevron 7">
            <a:extLst>
              <a:ext uri="{FF2B5EF4-FFF2-40B4-BE49-F238E27FC236}">
                <a16:creationId xmlns:a16="http://schemas.microsoft.com/office/drawing/2014/main" id="{993FCB79-2B8E-43B6-B586-13EFB262390D}"/>
              </a:ext>
            </a:extLst>
          </p:cNvPr>
          <p:cNvSpPr/>
          <p:nvPr/>
        </p:nvSpPr>
        <p:spPr>
          <a:xfrm>
            <a:off x="5434333" y="1625497"/>
            <a:ext cx="3924300" cy="660400"/>
          </a:xfrm>
          <a:prstGeom prst="chevr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Chevron 8">
            <a:extLst>
              <a:ext uri="{FF2B5EF4-FFF2-40B4-BE49-F238E27FC236}">
                <a16:creationId xmlns:a16="http://schemas.microsoft.com/office/drawing/2014/main" id="{656CC7C2-B853-4624-B567-035D01F295C6}"/>
              </a:ext>
            </a:extLst>
          </p:cNvPr>
          <p:cNvSpPr/>
          <p:nvPr/>
        </p:nvSpPr>
        <p:spPr>
          <a:xfrm>
            <a:off x="3987541" y="2551301"/>
            <a:ext cx="3924300" cy="660400"/>
          </a:xfrm>
          <a:prstGeom prst="chevr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row: Chevron 9">
            <a:extLst>
              <a:ext uri="{FF2B5EF4-FFF2-40B4-BE49-F238E27FC236}">
                <a16:creationId xmlns:a16="http://schemas.microsoft.com/office/drawing/2014/main" id="{F239433D-4FC7-40DC-87ED-A97FD9EC3CF4}"/>
              </a:ext>
            </a:extLst>
          </p:cNvPr>
          <p:cNvSpPr/>
          <p:nvPr/>
        </p:nvSpPr>
        <p:spPr>
          <a:xfrm>
            <a:off x="3043589" y="3402218"/>
            <a:ext cx="3924300" cy="660400"/>
          </a:xfrm>
          <a:prstGeom prst="chevr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row: Chevron 10">
            <a:extLst>
              <a:ext uri="{FF2B5EF4-FFF2-40B4-BE49-F238E27FC236}">
                <a16:creationId xmlns:a16="http://schemas.microsoft.com/office/drawing/2014/main" id="{6D3EF95A-1280-4BC0-83FD-17FB70829FA9}"/>
              </a:ext>
            </a:extLst>
          </p:cNvPr>
          <p:cNvSpPr/>
          <p:nvPr/>
        </p:nvSpPr>
        <p:spPr>
          <a:xfrm>
            <a:off x="2007396" y="4230194"/>
            <a:ext cx="3924300" cy="660400"/>
          </a:xfrm>
          <a:prstGeom prst="chevr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Chevron 11">
            <a:extLst>
              <a:ext uri="{FF2B5EF4-FFF2-40B4-BE49-F238E27FC236}">
                <a16:creationId xmlns:a16="http://schemas.microsoft.com/office/drawing/2014/main" id="{9DD20D32-7DF5-459D-A887-D10EE4B9B527}"/>
              </a:ext>
            </a:extLst>
          </p:cNvPr>
          <p:cNvSpPr/>
          <p:nvPr/>
        </p:nvSpPr>
        <p:spPr>
          <a:xfrm>
            <a:off x="875689" y="5023361"/>
            <a:ext cx="3924300" cy="660400"/>
          </a:xfrm>
          <a:prstGeom prst="chevr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281A1560-6A1B-4BAD-AD5A-42F6DDECD1CE}"/>
              </a:ext>
            </a:extLst>
          </p:cNvPr>
          <p:cNvSpPr txBox="1"/>
          <p:nvPr/>
        </p:nvSpPr>
        <p:spPr>
          <a:xfrm>
            <a:off x="1622741" y="5078067"/>
            <a:ext cx="2526783" cy="215444"/>
          </a:xfrm>
          <a:prstGeom prst="rect">
            <a:avLst/>
          </a:prstGeom>
          <a:noFill/>
        </p:spPr>
        <p:txBody>
          <a:bodyPr wrap="square" lIns="0" tIns="0" rIns="0" bIns="0" rtlCol="0">
            <a:spAutoFit/>
          </a:bodyPr>
          <a:lstStyle/>
          <a:p>
            <a:pPr algn="ctr"/>
            <a:r>
              <a:rPr lang="en-US" sz="1400" b="1">
                <a:solidFill>
                  <a:schemeClr val="bg1"/>
                </a:solidFill>
                <a:ea typeface="Segoe UI Black" panose="020B0A02040204020203" pitchFamily="34" charset="0"/>
                <a:cs typeface="Segoe UI Light" panose="020B0502040204020203" pitchFamily="34" charset="0"/>
              </a:rPr>
              <a:t>Project Discussion  </a:t>
            </a:r>
            <a:endParaRPr lang="en-US" sz="1400" b="1" dirty="0">
              <a:solidFill>
                <a:schemeClr val="bg1"/>
              </a:solidFill>
              <a:ea typeface="Segoe UI Black" panose="020B0A02040204020203" pitchFamily="34" charset="0"/>
              <a:cs typeface="Segoe UI Light" panose="020B0502040204020203" pitchFamily="34" charset="0"/>
            </a:endParaRPr>
          </a:p>
        </p:txBody>
      </p:sp>
      <p:sp>
        <p:nvSpPr>
          <p:cNvPr id="14" name="TextBox 13">
            <a:extLst>
              <a:ext uri="{FF2B5EF4-FFF2-40B4-BE49-F238E27FC236}">
                <a16:creationId xmlns:a16="http://schemas.microsoft.com/office/drawing/2014/main" id="{4D1B5D82-5600-430C-B34C-98E638CA27C2}"/>
              </a:ext>
            </a:extLst>
          </p:cNvPr>
          <p:cNvSpPr txBox="1"/>
          <p:nvPr/>
        </p:nvSpPr>
        <p:spPr>
          <a:xfrm>
            <a:off x="1574447" y="5300741"/>
            <a:ext cx="2526783" cy="215444"/>
          </a:xfrm>
          <a:prstGeom prst="rect">
            <a:avLst/>
          </a:prstGeom>
          <a:noFill/>
        </p:spPr>
        <p:txBody>
          <a:bodyPr wrap="square" lIns="0" tIns="0" rIns="0" bIns="0" rtlCol="0">
            <a:spAutoFit/>
          </a:bodyPr>
          <a:lstStyle/>
          <a:p>
            <a:pPr algn="ctr"/>
            <a:r>
              <a:rPr lang="en-US" sz="1400">
                <a:solidFill>
                  <a:schemeClr val="bg1"/>
                </a:solidFill>
                <a:ea typeface="Segoe UI Black" panose="020B0A02040204020203" pitchFamily="34" charset="0"/>
                <a:cs typeface="Segoe UI Light" panose="020B0502040204020203" pitchFamily="34" charset="0"/>
              </a:rPr>
              <a:t> January</a:t>
            </a:r>
            <a:endParaRPr lang="en-US" sz="1400" dirty="0">
              <a:solidFill>
                <a:schemeClr val="bg1"/>
              </a:solidFill>
              <a:ea typeface="Segoe UI Black" panose="020B0A02040204020203" pitchFamily="34" charset="0"/>
              <a:cs typeface="Segoe UI Light" panose="020B0502040204020203" pitchFamily="34" charset="0"/>
            </a:endParaRPr>
          </a:p>
        </p:txBody>
      </p:sp>
      <p:sp>
        <p:nvSpPr>
          <p:cNvPr id="15" name="TextBox 14">
            <a:extLst>
              <a:ext uri="{FF2B5EF4-FFF2-40B4-BE49-F238E27FC236}">
                <a16:creationId xmlns:a16="http://schemas.microsoft.com/office/drawing/2014/main" id="{F74E17B1-2DD7-4D49-8722-8B7B0D499AB1}"/>
              </a:ext>
            </a:extLst>
          </p:cNvPr>
          <p:cNvSpPr txBox="1"/>
          <p:nvPr/>
        </p:nvSpPr>
        <p:spPr>
          <a:xfrm>
            <a:off x="2886132" y="4277579"/>
            <a:ext cx="2526783" cy="215444"/>
          </a:xfrm>
          <a:prstGeom prst="rect">
            <a:avLst/>
          </a:prstGeom>
          <a:noFill/>
        </p:spPr>
        <p:txBody>
          <a:bodyPr wrap="square" lIns="0" tIns="0" rIns="0" bIns="0" rtlCol="0">
            <a:spAutoFit/>
          </a:bodyPr>
          <a:lstStyle/>
          <a:p>
            <a:pPr algn="ctr"/>
            <a:r>
              <a:rPr lang="en-US" sz="1400" b="1">
                <a:solidFill>
                  <a:schemeClr val="tx1">
                    <a:lumMod val="75000"/>
                    <a:lumOff val="25000"/>
                  </a:schemeClr>
                </a:solidFill>
                <a:ea typeface="Segoe UI Black" panose="020B0A02040204020203" pitchFamily="34" charset="0"/>
                <a:cs typeface="Segoe UI Light" panose="020B0502040204020203" pitchFamily="34" charset="0"/>
              </a:rPr>
              <a:t>Project Analysis</a:t>
            </a:r>
            <a:endParaRPr lang="en-US" sz="1400" b="1" dirty="0">
              <a:solidFill>
                <a:schemeClr val="tx1">
                  <a:lumMod val="75000"/>
                  <a:lumOff val="25000"/>
                </a:schemeClr>
              </a:solidFill>
              <a:ea typeface="Segoe UI Black" panose="020B0A02040204020203" pitchFamily="34" charset="0"/>
              <a:cs typeface="Segoe UI Light" panose="020B0502040204020203" pitchFamily="34" charset="0"/>
            </a:endParaRPr>
          </a:p>
        </p:txBody>
      </p:sp>
      <p:sp>
        <p:nvSpPr>
          <p:cNvPr id="16" name="TextBox 15">
            <a:extLst>
              <a:ext uri="{FF2B5EF4-FFF2-40B4-BE49-F238E27FC236}">
                <a16:creationId xmlns:a16="http://schemas.microsoft.com/office/drawing/2014/main" id="{207CBFF5-1A37-4D0D-AA95-55B6EFBCE0DA}"/>
              </a:ext>
            </a:extLst>
          </p:cNvPr>
          <p:cNvSpPr txBox="1"/>
          <p:nvPr/>
        </p:nvSpPr>
        <p:spPr>
          <a:xfrm>
            <a:off x="2837838" y="4474874"/>
            <a:ext cx="2526783" cy="215444"/>
          </a:xfrm>
          <a:prstGeom prst="rect">
            <a:avLst/>
          </a:prstGeom>
          <a:noFill/>
        </p:spPr>
        <p:txBody>
          <a:bodyPr wrap="square" lIns="0" tIns="0" rIns="0" bIns="0" rtlCol="0">
            <a:spAutoFit/>
          </a:bodyPr>
          <a:lstStyle/>
          <a:p>
            <a:pPr algn="ctr"/>
            <a:r>
              <a:rPr lang="en-US" sz="1400">
                <a:solidFill>
                  <a:schemeClr val="tx1">
                    <a:lumMod val="75000"/>
                    <a:lumOff val="25000"/>
                  </a:schemeClr>
                </a:solidFill>
                <a:ea typeface="Segoe UI Black" panose="020B0A02040204020203" pitchFamily="34" charset="0"/>
                <a:cs typeface="Segoe UI Light" panose="020B0502040204020203" pitchFamily="34" charset="0"/>
              </a:rPr>
              <a:t> January </a:t>
            </a:r>
            <a:endParaRPr lang="en-US" sz="1400" dirty="0">
              <a:solidFill>
                <a:schemeClr val="tx1">
                  <a:lumMod val="75000"/>
                  <a:lumOff val="25000"/>
                </a:schemeClr>
              </a:solidFill>
              <a:ea typeface="Segoe UI Black" panose="020B0A02040204020203" pitchFamily="34" charset="0"/>
              <a:cs typeface="Segoe UI Light" panose="020B0502040204020203" pitchFamily="34" charset="0"/>
            </a:endParaRPr>
          </a:p>
        </p:txBody>
      </p:sp>
      <p:sp>
        <p:nvSpPr>
          <p:cNvPr id="17" name="TextBox 16">
            <a:extLst>
              <a:ext uri="{FF2B5EF4-FFF2-40B4-BE49-F238E27FC236}">
                <a16:creationId xmlns:a16="http://schemas.microsoft.com/office/drawing/2014/main" id="{58B67D05-88B3-4067-9385-DF4ABFF48830}"/>
              </a:ext>
            </a:extLst>
          </p:cNvPr>
          <p:cNvSpPr txBox="1"/>
          <p:nvPr/>
        </p:nvSpPr>
        <p:spPr>
          <a:xfrm>
            <a:off x="3817763" y="3492559"/>
            <a:ext cx="2526783" cy="430887"/>
          </a:xfrm>
          <a:prstGeom prst="rect">
            <a:avLst/>
          </a:prstGeom>
          <a:noFill/>
        </p:spPr>
        <p:txBody>
          <a:bodyPr wrap="square" lIns="0" tIns="0" rIns="0" bIns="0" rtlCol="0">
            <a:spAutoFit/>
          </a:bodyPr>
          <a:lstStyle/>
          <a:p>
            <a:pPr algn="ctr"/>
            <a:r>
              <a:rPr lang="en-US" sz="1400" b="1">
                <a:solidFill>
                  <a:schemeClr val="tx1">
                    <a:lumMod val="75000"/>
                    <a:lumOff val="25000"/>
                  </a:schemeClr>
                </a:solidFill>
                <a:ea typeface="Segoe UI Black" panose="020B0A02040204020203" pitchFamily="34" charset="0"/>
                <a:cs typeface="Segoe UI Light" panose="020B0502040204020203" pitchFamily="34" charset="0"/>
              </a:rPr>
              <a:t>Intraction with Mentor</a:t>
            </a:r>
          </a:p>
          <a:p>
            <a:pPr algn="ctr"/>
            <a:r>
              <a:rPr lang="en-US" sz="1400" b="1">
                <a:solidFill>
                  <a:schemeClr val="bg1"/>
                </a:solidFill>
                <a:ea typeface="Segoe UI Black" panose="020B0A02040204020203" pitchFamily="34" charset="0"/>
                <a:cs typeface="Segoe UI Light" panose="020B0502040204020203" pitchFamily="34" charset="0"/>
              </a:rPr>
              <a:t> </a:t>
            </a:r>
            <a:endParaRPr lang="en-US" sz="1400" b="1" dirty="0">
              <a:solidFill>
                <a:schemeClr val="bg1"/>
              </a:solidFill>
              <a:ea typeface="Segoe UI Black" panose="020B0A02040204020203" pitchFamily="34" charset="0"/>
              <a:cs typeface="Segoe UI Light" panose="020B0502040204020203" pitchFamily="34" charset="0"/>
            </a:endParaRPr>
          </a:p>
        </p:txBody>
      </p:sp>
      <p:sp>
        <p:nvSpPr>
          <p:cNvPr id="18" name="TextBox 17">
            <a:extLst>
              <a:ext uri="{FF2B5EF4-FFF2-40B4-BE49-F238E27FC236}">
                <a16:creationId xmlns:a16="http://schemas.microsoft.com/office/drawing/2014/main" id="{FFDE1EA1-CC45-403A-A0EF-3D50815BA12F}"/>
              </a:ext>
            </a:extLst>
          </p:cNvPr>
          <p:cNvSpPr txBox="1"/>
          <p:nvPr/>
        </p:nvSpPr>
        <p:spPr>
          <a:xfrm>
            <a:off x="3817763" y="3695069"/>
            <a:ext cx="2526783" cy="215444"/>
          </a:xfrm>
          <a:prstGeom prst="rect">
            <a:avLst/>
          </a:prstGeom>
          <a:noFill/>
        </p:spPr>
        <p:txBody>
          <a:bodyPr wrap="square" lIns="0" tIns="0" rIns="0" bIns="0" rtlCol="0">
            <a:spAutoFit/>
          </a:bodyPr>
          <a:lstStyle/>
          <a:p>
            <a:pPr algn="ctr"/>
            <a:r>
              <a:rPr lang="en-US" sz="1400">
                <a:solidFill>
                  <a:schemeClr val="bg1"/>
                </a:solidFill>
                <a:ea typeface="Segoe UI Black" panose="020B0A02040204020203" pitchFamily="34" charset="0"/>
                <a:cs typeface="Segoe UI Light" panose="020B0502040204020203" pitchFamily="34" charset="0"/>
              </a:rPr>
              <a:t> January</a:t>
            </a:r>
            <a:endParaRPr lang="en-US" sz="1400" dirty="0">
              <a:solidFill>
                <a:schemeClr val="bg1"/>
              </a:solidFill>
              <a:ea typeface="Segoe UI Black" panose="020B0A02040204020203" pitchFamily="34" charset="0"/>
              <a:cs typeface="Segoe UI Light" panose="020B0502040204020203" pitchFamily="34" charset="0"/>
            </a:endParaRPr>
          </a:p>
        </p:txBody>
      </p:sp>
      <p:sp>
        <p:nvSpPr>
          <p:cNvPr id="19" name="TextBox 18">
            <a:extLst>
              <a:ext uri="{FF2B5EF4-FFF2-40B4-BE49-F238E27FC236}">
                <a16:creationId xmlns:a16="http://schemas.microsoft.com/office/drawing/2014/main" id="{ACE1EFE8-2E5E-4A0D-A802-D400509BFA6A}"/>
              </a:ext>
            </a:extLst>
          </p:cNvPr>
          <p:cNvSpPr txBox="1"/>
          <p:nvPr/>
        </p:nvSpPr>
        <p:spPr>
          <a:xfrm>
            <a:off x="4767293" y="2609031"/>
            <a:ext cx="2526783" cy="215444"/>
          </a:xfrm>
          <a:prstGeom prst="rect">
            <a:avLst/>
          </a:prstGeom>
          <a:noFill/>
        </p:spPr>
        <p:txBody>
          <a:bodyPr wrap="square" lIns="0" tIns="0" rIns="0" bIns="0" rtlCol="0">
            <a:spAutoFit/>
          </a:bodyPr>
          <a:lstStyle/>
          <a:p>
            <a:pPr algn="ctr"/>
            <a:r>
              <a:rPr lang="en-US" sz="1400" b="1">
                <a:solidFill>
                  <a:schemeClr val="tx1">
                    <a:lumMod val="75000"/>
                    <a:lumOff val="25000"/>
                  </a:schemeClr>
                </a:solidFill>
                <a:ea typeface="Segoe UI Black" panose="020B0A02040204020203" pitchFamily="34" charset="0"/>
                <a:cs typeface="Segoe UI Light" panose="020B0502040204020203" pitchFamily="34" charset="0"/>
              </a:rPr>
              <a:t>Research Paper Analysis</a:t>
            </a:r>
            <a:endParaRPr lang="en-US" sz="1400" b="1" dirty="0">
              <a:solidFill>
                <a:schemeClr val="tx1">
                  <a:lumMod val="75000"/>
                  <a:lumOff val="25000"/>
                </a:schemeClr>
              </a:solidFill>
              <a:ea typeface="Segoe UI Black" panose="020B0A02040204020203" pitchFamily="34" charset="0"/>
              <a:cs typeface="Segoe UI Light" panose="020B0502040204020203" pitchFamily="34" charset="0"/>
            </a:endParaRPr>
          </a:p>
        </p:txBody>
      </p:sp>
      <p:sp>
        <p:nvSpPr>
          <p:cNvPr id="20" name="TextBox 19">
            <a:extLst>
              <a:ext uri="{FF2B5EF4-FFF2-40B4-BE49-F238E27FC236}">
                <a16:creationId xmlns:a16="http://schemas.microsoft.com/office/drawing/2014/main" id="{EFD180AF-4E75-4647-9709-F0292FC32C6B}"/>
              </a:ext>
            </a:extLst>
          </p:cNvPr>
          <p:cNvSpPr txBox="1"/>
          <p:nvPr/>
        </p:nvSpPr>
        <p:spPr>
          <a:xfrm>
            <a:off x="4696163" y="2890858"/>
            <a:ext cx="2516920" cy="215444"/>
          </a:xfrm>
          <a:prstGeom prst="rect">
            <a:avLst/>
          </a:prstGeom>
          <a:noFill/>
        </p:spPr>
        <p:txBody>
          <a:bodyPr wrap="square" lIns="0" tIns="0" rIns="0" bIns="0" rtlCol="0">
            <a:spAutoFit/>
          </a:bodyPr>
          <a:lstStyle/>
          <a:p>
            <a:pPr algn="ctr"/>
            <a:r>
              <a:rPr lang="en-US" sz="1400">
                <a:solidFill>
                  <a:schemeClr val="tx1">
                    <a:lumMod val="75000"/>
                    <a:lumOff val="25000"/>
                  </a:schemeClr>
                </a:solidFill>
                <a:ea typeface="Segoe UI Black" panose="020B0A02040204020203" pitchFamily="34" charset="0"/>
                <a:cs typeface="Segoe UI Light" panose="020B0502040204020203" pitchFamily="34" charset="0"/>
              </a:rPr>
              <a:t>February </a:t>
            </a:r>
            <a:endParaRPr lang="en-US" sz="1400" dirty="0">
              <a:solidFill>
                <a:schemeClr val="tx1">
                  <a:lumMod val="75000"/>
                  <a:lumOff val="25000"/>
                </a:schemeClr>
              </a:solidFill>
              <a:ea typeface="Segoe UI Black" panose="020B0A02040204020203" pitchFamily="34" charset="0"/>
              <a:cs typeface="Segoe UI Light" panose="020B0502040204020203" pitchFamily="34" charset="0"/>
            </a:endParaRPr>
          </a:p>
        </p:txBody>
      </p:sp>
      <p:sp>
        <p:nvSpPr>
          <p:cNvPr id="21" name="TextBox 20">
            <a:extLst>
              <a:ext uri="{FF2B5EF4-FFF2-40B4-BE49-F238E27FC236}">
                <a16:creationId xmlns:a16="http://schemas.microsoft.com/office/drawing/2014/main" id="{D7A4271E-A001-45F8-AFD5-DF4FE7AFF807}"/>
              </a:ext>
            </a:extLst>
          </p:cNvPr>
          <p:cNvSpPr txBox="1"/>
          <p:nvPr/>
        </p:nvSpPr>
        <p:spPr>
          <a:xfrm>
            <a:off x="6299086" y="1686121"/>
            <a:ext cx="2526783" cy="215444"/>
          </a:xfrm>
          <a:prstGeom prst="rect">
            <a:avLst/>
          </a:prstGeom>
          <a:noFill/>
        </p:spPr>
        <p:txBody>
          <a:bodyPr wrap="square" lIns="0" tIns="0" rIns="0" bIns="0" rtlCol="0">
            <a:spAutoFit/>
          </a:bodyPr>
          <a:lstStyle/>
          <a:p>
            <a:pPr algn="ctr"/>
            <a:r>
              <a:rPr lang="en-US" sz="1400" b="1">
                <a:solidFill>
                  <a:schemeClr val="bg1"/>
                </a:solidFill>
                <a:ea typeface="Segoe UI Black" panose="020B0A02040204020203" pitchFamily="34" charset="0"/>
                <a:cs typeface="Segoe UI Light" panose="020B0502040204020203" pitchFamily="34" charset="0"/>
              </a:rPr>
              <a:t>Research Paper Discussion </a:t>
            </a:r>
            <a:endParaRPr lang="en-US" sz="1400" b="1" dirty="0">
              <a:solidFill>
                <a:schemeClr val="bg1"/>
              </a:solidFill>
              <a:ea typeface="Segoe UI Black" panose="020B0A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25DCBE73-EFE6-42F1-9F5B-3B3BD2C3ECE7}"/>
              </a:ext>
            </a:extLst>
          </p:cNvPr>
          <p:cNvSpPr txBox="1"/>
          <p:nvPr/>
        </p:nvSpPr>
        <p:spPr>
          <a:xfrm>
            <a:off x="6278916" y="1908194"/>
            <a:ext cx="2526783" cy="215444"/>
          </a:xfrm>
          <a:prstGeom prst="rect">
            <a:avLst/>
          </a:prstGeom>
          <a:noFill/>
        </p:spPr>
        <p:txBody>
          <a:bodyPr wrap="square" lIns="0" tIns="0" rIns="0" bIns="0" rtlCol="0">
            <a:spAutoFit/>
          </a:bodyPr>
          <a:lstStyle/>
          <a:p>
            <a:pPr algn="ctr"/>
            <a:r>
              <a:rPr lang="en-US" sz="1400">
                <a:solidFill>
                  <a:schemeClr val="bg1"/>
                </a:solidFill>
                <a:ea typeface="Segoe UI Black" panose="020B0A02040204020203" pitchFamily="34" charset="0"/>
                <a:cs typeface="Segoe UI Light" panose="020B0502040204020203" pitchFamily="34" charset="0"/>
              </a:rPr>
              <a:t>February </a:t>
            </a:r>
            <a:endParaRPr lang="en-US" sz="1400" dirty="0">
              <a:solidFill>
                <a:schemeClr val="bg1"/>
              </a:solidFill>
              <a:ea typeface="Segoe UI Black" panose="020B0A02040204020203" pitchFamily="34" charset="0"/>
              <a:cs typeface="Segoe UI Light" panose="020B0502040204020203" pitchFamily="34" charset="0"/>
            </a:endParaRPr>
          </a:p>
        </p:txBody>
      </p:sp>
      <p:sp>
        <p:nvSpPr>
          <p:cNvPr id="23" name="TextBox 22">
            <a:extLst>
              <a:ext uri="{FF2B5EF4-FFF2-40B4-BE49-F238E27FC236}">
                <a16:creationId xmlns:a16="http://schemas.microsoft.com/office/drawing/2014/main" id="{985C6B89-0908-4700-8BC1-5235BFDF6E2B}"/>
              </a:ext>
            </a:extLst>
          </p:cNvPr>
          <p:cNvSpPr txBox="1"/>
          <p:nvPr/>
        </p:nvSpPr>
        <p:spPr>
          <a:xfrm>
            <a:off x="5081155" y="5215061"/>
            <a:ext cx="1397517" cy="276999"/>
          </a:xfrm>
          <a:prstGeom prst="rect">
            <a:avLst/>
          </a:prstGeom>
          <a:noFill/>
        </p:spPr>
        <p:txBody>
          <a:bodyPr wrap="square" lIns="0" tIns="0" rIns="0" bIns="0" rtlCol="0" anchor="ctr">
            <a:spAutoFit/>
          </a:bodyPr>
          <a:lstStyle/>
          <a:p>
            <a:r>
              <a:rPr lang="en-US" b="1">
                <a:solidFill>
                  <a:srgbClr val="404040"/>
                </a:solidFill>
                <a:ea typeface="Segoe UI Black" panose="020B0A02040204020203" pitchFamily="34" charset="0"/>
                <a:cs typeface="Segoe UI Light" panose="020B0502040204020203" pitchFamily="34" charset="0"/>
              </a:rPr>
              <a:t> </a:t>
            </a:r>
            <a:r>
              <a:rPr lang="en-US" sz="1400" b="1">
                <a:solidFill>
                  <a:srgbClr val="404040"/>
                </a:solidFill>
                <a:ea typeface="Segoe UI Black" panose="020B0A02040204020203" pitchFamily="34" charset="0"/>
                <a:cs typeface="Segoe UI Light" panose="020B0502040204020203" pitchFamily="34" charset="0"/>
              </a:rPr>
              <a:t>Week 1</a:t>
            </a:r>
            <a:endParaRPr lang="en-US" sz="1400" b="1" dirty="0">
              <a:solidFill>
                <a:srgbClr val="404040"/>
              </a:solidFill>
              <a:ea typeface="Segoe UI Black" panose="020B0A02040204020203" pitchFamily="34" charset="0"/>
              <a:cs typeface="Segoe UI Light" panose="020B0502040204020203" pitchFamily="34" charset="0"/>
            </a:endParaRPr>
          </a:p>
        </p:txBody>
      </p:sp>
      <p:sp>
        <p:nvSpPr>
          <p:cNvPr id="24" name="TextBox 23">
            <a:extLst>
              <a:ext uri="{FF2B5EF4-FFF2-40B4-BE49-F238E27FC236}">
                <a16:creationId xmlns:a16="http://schemas.microsoft.com/office/drawing/2014/main" id="{93560D9F-D002-47F4-8A08-03CE3DEEBC23}"/>
              </a:ext>
            </a:extLst>
          </p:cNvPr>
          <p:cNvSpPr txBox="1"/>
          <p:nvPr/>
        </p:nvSpPr>
        <p:spPr>
          <a:xfrm>
            <a:off x="6144791" y="4383478"/>
            <a:ext cx="1397517" cy="276999"/>
          </a:xfrm>
          <a:prstGeom prst="rect">
            <a:avLst/>
          </a:prstGeom>
          <a:noFill/>
        </p:spPr>
        <p:txBody>
          <a:bodyPr wrap="square" lIns="0" tIns="0" rIns="0" bIns="0" rtlCol="0" anchor="ctr">
            <a:spAutoFit/>
          </a:bodyPr>
          <a:lstStyle/>
          <a:p>
            <a:r>
              <a:rPr lang="en-US" b="1">
                <a:solidFill>
                  <a:srgbClr val="404040"/>
                </a:solidFill>
                <a:ea typeface="Segoe UI Black" panose="020B0A02040204020203" pitchFamily="34" charset="0"/>
                <a:cs typeface="Segoe UI Light" panose="020B0502040204020203" pitchFamily="34" charset="0"/>
              </a:rPr>
              <a:t> </a:t>
            </a:r>
            <a:r>
              <a:rPr lang="en-US" sz="1400" b="1">
                <a:solidFill>
                  <a:srgbClr val="404040"/>
                </a:solidFill>
                <a:ea typeface="Segoe UI Black" panose="020B0A02040204020203" pitchFamily="34" charset="0"/>
                <a:cs typeface="Segoe UI Light" panose="020B0502040204020203" pitchFamily="34" charset="0"/>
              </a:rPr>
              <a:t>Week 2 and 3</a:t>
            </a:r>
            <a:endParaRPr lang="en-US" sz="1400" b="1" dirty="0">
              <a:solidFill>
                <a:srgbClr val="404040"/>
              </a:solidFill>
              <a:ea typeface="Segoe UI Black" panose="020B0A02040204020203" pitchFamily="34" charset="0"/>
              <a:cs typeface="Segoe UI Light" panose="020B0502040204020203" pitchFamily="34" charset="0"/>
            </a:endParaRPr>
          </a:p>
        </p:txBody>
      </p:sp>
      <p:sp>
        <p:nvSpPr>
          <p:cNvPr id="25" name="TextBox 24">
            <a:extLst>
              <a:ext uri="{FF2B5EF4-FFF2-40B4-BE49-F238E27FC236}">
                <a16:creationId xmlns:a16="http://schemas.microsoft.com/office/drawing/2014/main" id="{B811E57F-21B2-4C02-9743-76962EE09BC0}"/>
              </a:ext>
            </a:extLst>
          </p:cNvPr>
          <p:cNvSpPr txBox="1"/>
          <p:nvPr/>
        </p:nvSpPr>
        <p:spPr>
          <a:xfrm>
            <a:off x="7213083" y="3624695"/>
            <a:ext cx="1397517" cy="215444"/>
          </a:xfrm>
          <a:prstGeom prst="rect">
            <a:avLst/>
          </a:prstGeom>
          <a:noFill/>
        </p:spPr>
        <p:txBody>
          <a:bodyPr wrap="square" lIns="0" tIns="0" rIns="0" bIns="0" rtlCol="0" anchor="ctr">
            <a:spAutoFit/>
          </a:bodyPr>
          <a:lstStyle/>
          <a:p>
            <a:r>
              <a:rPr lang="en-US" sz="1400" b="1">
                <a:solidFill>
                  <a:srgbClr val="404040"/>
                </a:solidFill>
                <a:ea typeface="Segoe UI Black" panose="020B0A02040204020203" pitchFamily="34" charset="0"/>
                <a:cs typeface="Segoe UI Light" panose="020B0502040204020203" pitchFamily="34" charset="0"/>
              </a:rPr>
              <a:t>Week 4</a:t>
            </a:r>
            <a:endParaRPr lang="en-US" sz="1400" b="1" dirty="0">
              <a:solidFill>
                <a:srgbClr val="404040"/>
              </a:solidFill>
              <a:ea typeface="Segoe UI Black" panose="020B0A02040204020203" pitchFamily="34" charset="0"/>
              <a:cs typeface="Segoe UI Light" panose="020B0502040204020203" pitchFamily="34" charset="0"/>
            </a:endParaRPr>
          </a:p>
        </p:txBody>
      </p:sp>
      <p:sp>
        <p:nvSpPr>
          <p:cNvPr id="26" name="TextBox 25">
            <a:extLst>
              <a:ext uri="{FF2B5EF4-FFF2-40B4-BE49-F238E27FC236}">
                <a16:creationId xmlns:a16="http://schemas.microsoft.com/office/drawing/2014/main" id="{0D068C06-E0C1-444C-818C-6B7C857C3BFF}"/>
              </a:ext>
            </a:extLst>
          </p:cNvPr>
          <p:cNvSpPr txBox="1"/>
          <p:nvPr/>
        </p:nvSpPr>
        <p:spPr>
          <a:xfrm>
            <a:off x="7998485" y="2783135"/>
            <a:ext cx="1397517" cy="215444"/>
          </a:xfrm>
          <a:prstGeom prst="rect">
            <a:avLst/>
          </a:prstGeom>
          <a:noFill/>
        </p:spPr>
        <p:txBody>
          <a:bodyPr wrap="square" lIns="0" tIns="0" rIns="0" bIns="0" rtlCol="0" anchor="ctr">
            <a:spAutoFit/>
          </a:bodyPr>
          <a:lstStyle/>
          <a:p>
            <a:r>
              <a:rPr lang="en-US" sz="1400" b="1">
                <a:solidFill>
                  <a:srgbClr val="404040"/>
                </a:solidFill>
                <a:ea typeface="Segoe UI Black" panose="020B0A02040204020203" pitchFamily="34" charset="0"/>
                <a:cs typeface="Segoe UI Light" panose="020B0502040204020203" pitchFamily="34" charset="0"/>
              </a:rPr>
              <a:t>Week 1</a:t>
            </a:r>
            <a:endParaRPr lang="en-US" sz="1400" b="1" dirty="0">
              <a:solidFill>
                <a:srgbClr val="404040"/>
              </a:solidFill>
              <a:ea typeface="Segoe UI Black" panose="020B0A02040204020203" pitchFamily="34" charset="0"/>
              <a:cs typeface="Segoe UI Light" panose="020B0502040204020203" pitchFamily="34" charset="0"/>
            </a:endParaRPr>
          </a:p>
        </p:txBody>
      </p:sp>
      <p:sp>
        <p:nvSpPr>
          <p:cNvPr id="27" name="TextBox 26">
            <a:extLst>
              <a:ext uri="{FF2B5EF4-FFF2-40B4-BE49-F238E27FC236}">
                <a16:creationId xmlns:a16="http://schemas.microsoft.com/office/drawing/2014/main" id="{5A6403CA-FFC9-4778-86D6-3C16D552234B}"/>
              </a:ext>
            </a:extLst>
          </p:cNvPr>
          <p:cNvSpPr txBox="1"/>
          <p:nvPr/>
        </p:nvSpPr>
        <p:spPr>
          <a:xfrm>
            <a:off x="9466120" y="1871033"/>
            <a:ext cx="1480220" cy="215444"/>
          </a:xfrm>
          <a:prstGeom prst="rect">
            <a:avLst/>
          </a:prstGeom>
          <a:noFill/>
        </p:spPr>
        <p:txBody>
          <a:bodyPr wrap="square" lIns="0" tIns="0" rIns="0" bIns="0" rtlCol="0" anchor="ctr">
            <a:spAutoFit/>
          </a:bodyPr>
          <a:lstStyle/>
          <a:p>
            <a:r>
              <a:rPr lang="en-US" sz="1400" b="1">
                <a:solidFill>
                  <a:srgbClr val="404040"/>
                </a:solidFill>
                <a:ea typeface="Segoe UI Black" panose="020B0A02040204020203" pitchFamily="34" charset="0"/>
                <a:cs typeface="Segoe UI Light" panose="020B0502040204020203" pitchFamily="34" charset="0"/>
              </a:rPr>
              <a:t>Week 2</a:t>
            </a:r>
            <a:endParaRPr lang="en-US" sz="1400" b="1" dirty="0">
              <a:solidFill>
                <a:srgbClr val="404040"/>
              </a:solidFill>
              <a:ea typeface="Segoe UI Black" panose="020B0A02040204020203" pitchFamily="34" charset="0"/>
              <a:cs typeface="Segoe UI Light" panose="020B0502040204020203" pitchFamily="34" charset="0"/>
            </a:endParaRPr>
          </a:p>
        </p:txBody>
      </p:sp>
      <p:pic>
        <p:nvPicPr>
          <p:cNvPr id="28" name="Graphic 27">
            <a:extLst>
              <a:ext uri="{FF2B5EF4-FFF2-40B4-BE49-F238E27FC236}">
                <a16:creationId xmlns:a16="http://schemas.microsoft.com/office/drawing/2014/main" id="{99E5305B-36DD-4B8A-A965-BF951F48A5B2}"/>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1245661" y="1809725"/>
            <a:ext cx="1372115" cy="3074363"/>
          </a:xfrm>
          <a:prstGeom prst="rect">
            <a:avLst/>
          </a:prstGeom>
        </p:spPr>
      </p:pic>
      <p:sp>
        <p:nvSpPr>
          <p:cNvPr id="31" name="Arrow: Chevron 30">
            <a:extLst>
              <a:ext uri="{FF2B5EF4-FFF2-40B4-BE49-F238E27FC236}">
                <a16:creationId xmlns:a16="http://schemas.microsoft.com/office/drawing/2014/main" id="{ECAD32C1-22CD-4A0E-9141-2ECED07F93C2}"/>
              </a:ext>
            </a:extLst>
          </p:cNvPr>
          <p:cNvSpPr/>
          <p:nvPr/>
        </p:nvSpPr>
        <p:spPr>
          <a:xfrm>
            <a:off x="6896783" y="828359"/>
            <a:ext cx="3924300" cy="660400"/>
          </a:xfrm>
          <a:prstGeom prst="chevr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TextBox 31">
            <a:extLst>
              <a:ext uri="{FF2B5EF4-FFF2-40B4-BE49-F238E27FC236}">
                <a16:creationId xmlns:a16="http://schemas.microsoft.com/office/drawing/2014/main" id="{8D6B452A-D2CB-4621-BDCC-8E88F6D9D9ED}"/>
              </a:ext>
            </a:extLst>
          </p:cNvPr>
          <p:cNvSpPr txBox="1"/>
          <p:nvPr/>
        </p:nvSpPr>
        <p:spPr>
          <a:xfrm>
            <a:off x="7720797" y="862420"/>
            <a:ext cx="2526783" cy="215444"/>
          </a:xfrm>
          <a:prstGeom prst="rect">
            <a:avLst/>
          </a:prstGeom>
          <a:noFill/>
        </p:spPr>
        <p:txBody>
          <a:bodyPr wrap="square" lIns="0" tIns="0" rIns="0" bIns="0" rtlCol="0">
            <a:spAutoFit/>
          </a:bodyPr>
          <a:lstStyle/>
          <a:p>
            <a:pPr algn="ctr"/>
            <a:r>
              <a:rPr lang="en-US" sz="1400" b="1">
                <a:solidFill>
                  <a:schemeClr val="tx1">
                    <a:lumMod val="75000"/>
                    <a:lumOff val="25000"/>
                  </a:schemeClr>
                </a:solidFill>
                <a:ea typeface="Segoe UI Black" panose="020B0A02040204020203" pitchFamily="34" charset="0"/>
                <a:cs typeface="Segoe UI Light" panose="020B0502040204020203" pitchFamily="34" charset="0"/>
              </a:rPr>
              <a:t>Project  Assigned and Discussion </a:t>
            </a:r>
            <a:endParaRPr lang="en-US" sz="1400" b="1" dirty="0">
              <a:solidFill>
                <a:schemeClr val="tx1">
                  <a:lumMod val="75000"/>
                  <a:lumOff val="25000"/>
                </a:schemeClr>
              </a:solidFill>
              <a:ea typeface="Segoe UI Black" panose="020B0A02040204020203" pitchFamily="34" charset="0"/>
              <a:cs typeface="Segoe UI Light" panose="020B0502040204020203" pitchFamily="34" charset="0"/>
            </a:endParaRPr>
          </a:p>
        </p:txBody>
      </p:sp>
      <p:sp>
        <p:nvSpPr>
          <p:cNvPr id="33" name="TextBox 32">
            <a:extLst>
              <a:ext uri="{FF2B5EF4-FFF2-40B4-BE49-F238E27FC236}">
                <a16:creationId xmlns:a16="http://schemas.microsoft.com/office/drawing/2014/main" id="{08092C26-D171-4013-95BF-F4701F8169C6}"/>
              </a:ext>
            </a:extLst>
          </p:cNvPr>
          <p:cNvSpPr txBox="1"/>
          <p:nvPr/>
        </p:nvSpPr>
        <p:spPr>
          <a:xfrm>
            <a:off x="7720796" y="1127503"/>
            <a:ext cx="2526783" cy="215444"/>
          </a:xfrm>
          <a:prstGeom prst="rect">
            <a:avLst/>
          </a:prstGeom>
          <a:noFill/>
        </p:spPr>
        <p:txBody>
          <a:bodyPr wrap="square" lIns="0" tIns="0" rIns="0" bIns="0" rtlCol="0">
            <a:spAutoFit/>
          </a:bodyPr>
          <a:lstStyle/>
          <a:p>
            <a:pPr algn="ctr"/>
            <a:r>
              <a:rPr lang="en-US" sz="1400">
                <a:solidFill>
                  <a:schemeClr val="tx1">
                    <a:lumMod val="75000"/>
                    <a:lumOff val="25000"/>
                  </a:schemeClr>
                </a:solidFill>
                <a:ea typeface="Segoe UI Black" panose="020B0A02040204020203" pitchFamily="34" charset="0"/>
                <a:cs typeface="Segoe UI Light" panose="020B0502040204020203" pitchFamily="34" charset="0"/>
              </a:rPr>
              <a:t> February </a:t>
            </a:r>
            <a:endParaRPr lang="en-US" sz="1400" dirty="0">
              <a:solidFill>
                <a:schemeClr val="tx1">
                  <a:lumMod val="75000"/>
                  <a:lumOff val="25000"/>
                </a:schemeClr>
              </a:solidFill>
              <a:ea typeface="Segoe UI Black" panose="020B0A02040204020203" pitchFamily="34" charset="0"/>
              <a:cs typeface="Segoe UI Light" panose="020B0502040204020203" pitchFamily="34" charset="0"/>
            </a:endParaRPr>
          </a:p>
        </p:txBody>
      </p:sp>
      <p:sp>
        <p:nvSpPr>
          <p:cNvPr id="35" name="TextBox 34">
            <a:extLst>
              <a:ext uri="{FF2B5EF4-FFF2-40B4-BE49-F238E27FC236}">
                <a16:creationId xmlns:a16="http://schemas.microsoft.com/office/drawing/2014/main" id="{08D52D32-86C1-464C-9FD5-D297CF9B1D80}"/>
              </a:ext>
            </a:extLst>
          </p:cNvPr>
          <p:cNvSpPr txBox="1"/>
          <p:nvPr/>
        </p:nvSpPr>
        <p:spPr>
          <a:xfrm>
            <a:off x="10821083" y="1059055"/>
            <a:ext cx="1053230" cy="276999"/>
          </a:xfrm>
          <a:prstGeom prst="rect">
            <a:avLst/>
          </a:prstGeom>
          <a:noFill/>
        </p:spPr>
        <p:txBody>
          <a:bodyPr wrap="square">
            <a:spAutoFit/>
          </a:bodyPr>
          <a:lstStyle/>
          <a:p>
            <a:r>
              <a:rPr lang="en-US" sz="1200" b="1">
                <a:solidFill>
                  <a:srgbClr val="404040"/>
                </a:solidFill>
                <a:ea typeface="Segoe UI Black" panose="020B0A02040204020203" pitchFamily="34" charset="0"/>
                <a:cs typeface="Segoe UI Light" panose="020B0502040204020203" pitchFamily="34" charset="0"/>
              </a:rPr>
              <a:t>Week 3 and 4</a:t>
            </a:r>
            <a:endParaRPr lang="en-US" sz="1200" b="1" dirty="0">
              <a:solidFill>
                <a:srgbClr val="404040"/>
              </a:solidFill>
              <a:ea typeface="Segoe UI Black" panose="020B0A02040204020203" pitchFamily="34" charset="0"/>
              <a:cs typeface="Segoe UI Light" panose="020B0502040204020203" pitchFamily="34" charset="0"/>
            </a:endParaRPr>
          </a:p>
        </p:txBody>
      </p:sp>
    </p:spTree>
    <p:extLst>
      <p:ext uri="{BB962C8B-B14F-4D97-AF65-F5344CB8AC3E}">
        <p14:creationId xmlns:p14="http://schemas.microsoft.com/office/powerpoint/2010/main" val="209272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0D9E0-CA60-41C3-AD5E-3DDF1037815C}"/>
              </a:ext>
            </a:extLst>
          </p:cNvPr>
          <p:cNvSpPr>
            <a:spLocks noGrp="1"/>
          </p:cNvSpPr>
          <p:nvPr>
            <p:ph type="title"/>
          </p:nvPr>
        </p:nvSpPr>
        <p:spPr/>
        <p:txBody>
          <a:bodyPr/>
          <a:lstStyle/>
          <a:p>
            <a:r>
              <a:rPr lang="en-US"/>
              <a:t>Result</a:t>
            </a:r>
            <a:endParaRPr lang="en-IN"/>
          </a:p>
        </p:txBody>
      </p:sp>
      <p:sp>
        <p:nvSpPr>
          <p:cNvPr id="3" name="Content Placeholder 2">
            <a:extLst>
              <a:ext uri="{FF2B5EF4-FFF2-40B4-BE49-F238E27FC236}">
                <a16:creationId xmlns:a16="http://schemas.microsoft.com/office/drawing/2014/main" id="{92D00ADF-3006-414C-B04B-F2DF2A5D4B42}"/>
              </a:ext>
            </a:extLst>
          </p:cNvPr>
          <p:cNvSpPr>
            <a:spLocks noGrp="1"/>
          </p:cNvSpPr>
          <p:nvPr>
            <p:ph idx="1"/>
          </p:nvPr>
        </p:nvSpPr>
        <p:spPr>
          <a:xfrm>
            <a:off x="611777" y="2043339"/>
            <a:ext cx="10515600" cy="4351338"/>
          </a:xfrm>
        </p:spPr>
        <p:txBody>
          <a:bodyPr/>
          <a:lstStyle/>
          <a:p>
            <a:pPr algn="just"/>
            <a:r>
              <a:rPr lang="en-US" dirty="0"/>
              <a:t>The outcome of this project is the information regarding what type of doshas the body has and in these doshas which one is imbalanced and which one is balanced. According to that dosha cure or diet suggestion to maintain the prakruti and do and don'ts.</a:t>
            </a:r>
            <a:endParaRPr lang="en-IN" dirty="0"/>
          </a:p>
        </p:txBody>
      </p:sp>
    </p:spTree>
    <p:extLst>
      <p:ext uri="{BB962C8B-B14F-4D97-AF65-F5344CB8AC3E}">
        <p14:creationId xmlns:p14="http://schemas.microsoft.com/office/powerpoint/2010/main" val="1600256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B23B0-C980-4D9C-BBE5-AB0DFC7BFC59}"/>
              </a:ext>
            </a:extLst>
          </p:cNvPr>
          <p:cNvSpPr>
            <a:spLocks noGrp="1"/>
          </p:cNvSpPr>
          <p:nvPr>
            <p:ph type="title"/>
          </p:nvPr>
        </p:nvSpPr>
        <p:spPr/>
        <p:txBody>
          <a:bodyPr/>
          <a:lstStyle/>
          <a:p>
            <a:r>
              <a:rPr lang="en-US" dirty="0"/>
              <a:t>References- </a:t>
            </a:r>
            <a:endParaRPr lang="en-IN" dirty="0"/>
          </a:p>
        </p:txBody>
      </p:sp>
      <p:sp>
        <p:nvSpPr>
          <p:cNvPr id="3" name="Content Placeholder 2">
            <a:extLst>
              <a:ext uri="{FF2B5EF4-FFF2-40B4-BE49-F238E27FC236}">
                <a16:creationId xmlns:a16="http://schemas.microsoft.com/office/drawing/2014/main" id="{34E6AFB7-E830-4770-93AF-EE13CDD5AE20}"/>
              </a:ext>
            </a:extLst>
          </p:cNvPr>
          <p:cNvSpPr>
            <a:spLocks noGrp="1"/>
          </p:cNvSpPr>
          <p:nvPr>
            <p:ph idx="1"/>
          </p:nvPr>
        </p:nvSpPr>
        <p:spPr/>
        <p:txBody>
          <a:bodyPr/>
          <a:lstStyle/>
          <a:p>
            <a:pPr algn="l"/>
            <a:endParaRPr lang="en-IN" sz="1800" b="0" i="0" u="none" strike="noStrike" baseline="0" dirty="0">
              <a:solidFill>
                <a:srgbClr val="000000"/>
              </a:solidFill>
              <a:latin typeface="Times New Roman" panose="02020603050405020304" pitchFamily="18" charset="0"/>
            </a:endParaRPr>
          </a:p>
          <a:p>
            <a:r>
              <a:rPr lang="en-US" sz="1800" dirty="0">
                <a:solidFill>
                  <a:srgbClr val="000000"/>
                </a:solidFill>
                <a:latin typeface="Times New Roman" panose="02020603050405020304" pitchFamily="18" charset="0"/>
              </a:rPr>
              <a:t>Mr. </a:t>
            </a:r>
            <a:r>
              <a:rPr lang="en-US" sz="1800" i="0" u="none" strike="noStrike" baseline="0" dirty="0">
                <a:solidFill>
                  <a:srgbClr val="000000"/>
                </a:solidFill>
                <a:latin typeface="Times New Roman" panose="02020603050405020304" pitchFamily="18" charset="0"/>
              </a:rPr>
              <a:t>Vijay Jaiswal </a:t>
            </a:r>
            <a:r>
              <a:rPr lang="en-US" sz="1800" b="0" i="0" u="none" strike="noStrike" baseline="0" dirty="0">
                <a:solidFill>
                  <a:srgbClr val="000000"/>
                </a:solidFill>
                <a:latin typeface="Times New Roman" panose="02020603050405020304" pitchFamily="18" charset="0"/>
              </a:rPr>
              <a:t> </a:t>
            </a:r>
            <a:r>
              <a:rPr lang="en-US" sz="1800" i="0" u="none" strike="noStrike" baseline="0" dirty="0">
                <a:solidFill>
                  <a:srgbClr val="000000"/>
                </a:solidFill>
                <a:latin typeface="Times New Roman" panose="02020603050405020304" pitchFamily="18" charset="0"/>
              </a:rPr>
              <a:t>A new approach for recommending healthy diet using predictive data mining algorithm 2019</a:t>
            </a:r>
          </a:p>
          <a:p>
            <a:r>
              <a:rPr lang="en-US" sz="1800" dirty="0">
                <a:solidFill>
                  <a:srgbClr val="000000"/>
                </a:solidFill>
                <a:latin typeface="Times New Roman" panose="02020603050405020304" pitchFamily="18" charset="0"/>
              </a:rPr>
              <a:t>S Shilpa and C.G. Venkatesha Murthy Understanding personality from Ayurvedic perspective for psychological  assessment 2016</a:t>
            </a:r>
          </a:p>
          <a:p>
            <a:r>
              <a:rPr lang="en-US" sz="1800" i="0" u="none" strike="noStrike" baseline="0" dirty="0">
                <a:solidFill>
                  <a:srgbClr val="000000"/>
                </a:solidFill>
                <a:latin typeface="Times New Roman" panose="02020603050405020304" pitchFamily="18" charset="0"/>
              </a:rPr>
              <a:t>Sanjee</a:t>
            </a:r>
            <a:r>
              <a:rPr lang="en-US" sz="1800" dirty="0">
                <a:solidFill>
                  <a:srgbClr val="000000"/>
                </a:solidFill>
                <a:latin typeface="Times New Roman" panose="02020603050405020304" pitchFamily="18" charset="0"/>
              </a:rPr>
              <a:t>v Rastogi Building bridges between Ayurveda and Modern Science 2019</a:t>
            </a:r>
          </a:p>
          <a:p>
            <a:r>
              <a:rPr lang="en-US" sz="1800" i="0" u="none" strike="noStrike" baseline="0" dirty="0">
                <a:solidFill>
                  <a:srgbClr val="000000"/>
                </a:solidFill>
                <a:latin typeface="Times New Roman" panose="02020603050405020304" pitchFamily="18" charset="0"/>
              </a:rPr>
              <a:t>Dabur Ayurvedic Body Type </a:t>
            </a:r>
            <a:r>
              <a:rPr lang="en-IN" sz="1800" dirty="0">
                <a:solidFill>
                  <a:srgbClr val="000000"/>
                </a:solidFill>
                <a:latin typeface="Times New Roman" panose="02020603050405020304" pitchFamily="18" charset="0"/>
              </a:rPr>
              <a:t>2021.</a:t>
            </a:r>
          </a:p>
          <a:p>
            <a:r>
              <a:rPr lang="en-IN" sz="1800" dirty="0">
                <a:solidFill>
                  <a:srgbClr val="000000"/>
                </a:solidFill>
                <a:latin typeface="Times New Roman" panose="02020603050405020304" pitchFamily="18" charset="0"/>
              </a:rPr>
              <a:t>Vishu Madan Anjali Goyal , “</a:t>
            </a:r>
            <a:r>
              <a:rPr lang="en-IN" sz="1600" b="0" i="0" dirty="0">
                <a:solidFill>
                  <a:srgbClr val="000000"/>
                </a:solidFill>
                <a:effectLst/>
                <a:latin typeface="Times New Roman" panose="02020603050405020304" pitchFamily="18" charset="0"/>
                <a:cs typeface="Times New Roman" panose="02020603050405020304" pitchFamily="18" charset="0"/>
              </a:rPr>
              <a:t>Analysis and Synthesis of A Human Prakriti Identification System Based on Soft Computing Techniques ”.</a:t>
            </a:r>
            <a:endParaRPr lang="en-IN" sz="1800" dirty="0">
              <a:solidFill>
                <a:srgbClr val="000000"/>
              </a:solidFill>
              <a:latin typeface="Times New Roman" panose="02020603050405020304" pitchFamily="18" charset="0"/>
            </a:endParaRPr>
          </a:p>
          <a:p>
            <a:endParaRPr lang="en-US" sz="180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800089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09F8F5-861F-445A-A778-3C4CB1152BA7}"/>
              </a:ext>
            </a:extLst>
          </p:cNvPr>
          <p:cNvSpPr txBox="1"/>
          <p:nvPr/>
        </p:nvSpPr>
        <p:spPr>
          <a:xfrm>
            <a:off x="3833767" y="2091377"/>
            <a:ext cx="7894041" cy="1107996"/>
          </a:xfrm>
          <a:prstGeom prst="rect">
            <a:avLst/>
          </a:prstGeom>
          <a:noFill/>
        </p:spPr>
        <p:txBody>
          <a:bodyPr wrap="square" rtlCol="0">
            <a:spAutoFit/>
          </a:bodyPr>
          <a:lstStyle/>
          <a:p>
            <a:r>
              <a:rPr lang="en-US" sz="6600" dirty="0"/>
              <a:t>Thank You.</a:t>
            </a:r>
            <a:endParaRPr lang="en-IN" sz="6600" dirty="0"/>
          </a:p>
        </p:txBody>
      </p:sp>
      <p:pic>
        <p:nvPicPr>
          <p:cNvPr id="5" name="Picture 4">
            <a:extLst>
              <a:ext uri="{FF2B5EF4-FFF2-40B4-BE49-F238E27FC236}">
                <a16:creationId xmlns:a16="http://schemas.microsoft.com/office/drawing/2014/main" id="{4679C995-8B16-4059-B65F-33DDAAF4E29B}"/>
              </a:ext>
            </a:extLst>
          </p:cNvPr>
          <p:cNvPicPr>
            <a:picLocks noChangeAspect="1"/>
          </p:cNvPicPr>
          <p:nvPr/>
        </p:nvPicPr>
        <p:blipFill rotWithShape="1">
          <a:blip r:embed="rId2">
            <a:extLst>
              <a:ext uri="{28A0092B-C50C-407E-A947-70E740481C1C}">
                <a14:useLocalDpi xmlns:a14="http://schemas.microsoft.com/office/drawing/2010/main" val="0"/>
              </a:ext>
            </a:extLst>
          </a:blip>
          <a:srcRect l="2943" t="3314" r="6034" b="10805"/>
          <a:stretch/>
        </p:blipFill>
        <p:spPr>
          <a:xfrm>
            <a:off x="5167619" y="3429000"/>
            <a:ext cx="1166068" cy="1249960"/>
          </a:xfrm>
          <a:prstGeom prst="rect">
            <a:avLst/>
          </a:prstGeom>
        </p:spPr>
      </p:pic>
    </p:spTree>
    <p:extLst>
      <p:ext uri="{BB962C8B-B14F-4D97-AF65-F5344CB8AC3E}">
        <p14:creationId xmlns:p14="http://schemas.microsoft.com/office/powerpoint/2010/main" val="1734811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EBFB0-FE64-4978-B882-0FBA95155CF0}"/>
              </a:ext>
            </a:extLst>
          </p:cNvPr>
          <p:cNvSpPr>
            <a:spLocks noGrp="1"/>
          </p:cNvSpPr>
          <p:nvPr>
            <p:ph type="title"/>
          </p:nvPr>
        </p:nvSpPr>
        <p:spPr>
          <a:xfrm>
            <a:off x="695587" y="0"/>
            <a:ext cx="10515600" cy="1325563"/>
          </a:xfrm>
        </p:spPr>
        <p:txBody>
          <a:bodyPr/>
          <a:lstStyle/>
          <a:p>
            <a:r>
              <a:rPr lang="en-US" dirty="0"/>
              <a:t>				  Mentor</a:t>
            </a:r>
            <a:endParaRPr lang="en-IN" dirty="0"/>
          </a:p>
        </p:txBody>
      </p:sp>
      <p:pic>
        <p:nvPicPr>
          <p:cNvPr id="5" name="Picture 4">
            <a:extLst>
              <a:ext uri="{FF2B5EF4-FFF2-40B4-BE49-F238E27FC236}">
                <a16:creationId xmlns:a16="http://schemas.microsoft.com/office/drawing/2014/main" id="{EB5EA50C-3245-4D38-8A1F-8450A939E6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9484" y="1226453"/>
            <a:ext cx="3255715" cy="3700398"/>
          </a:xfrm>
          <a:prstGeom prst="rect">
            <a:avLst/>
          </a:prstGeom>
        </p:spPr>
      </p:pic>
      <p:sp>
        <p:nvSpPr>
          <p:cNvPr id="6" name="TextBox 5">
            <a:extLst>
              <a:ext uri="{FF2B5EF4-FFF2-40B4-BE49-F238E27FC236}">
                <a16:creationId xmlns:a16="http://schemas.microsoft.com/office/drawing/2014/main" id="{30F23498-AE8D-4EEA-BDCA-B831E76D05D5}"/>
              </a:ext>
            </a:extLst>
          </p:cNvPr>
          <p:cNvSpPr txBox="1"/>
          <p:nvPr/>
        </p:nvSpPr>
        <p:spPr>
          <a:xfrm>
            <a:off x="2210498" y="5103674"/>
            <a:ext cx="7121465" cy="1754326"/>
          </a:xfrm>
          <a:prstGeom prst="rect">
            <a:avLst/>
          </a:prstGeom>
          <a:noFill/>
        </p:spPr>
        <p:txBody>
          <a:bodyPr wrap="square" rtlCol="0">
            <a:spAutoFit/>
          </a:bodyPr>
          <a:lstStyle/>
          <a:p>
            <a:pPr algn="ctr"/>
            <a:r>
              <a:rPr lang="en-IN" b="0" i="0" dirty="0">
                <a:solidFill>
                  <a:srgbClr val="333333"/>
                </a:solidFill>
                <a:effectLst/>
                <a:latin typeface="NeoSansStd-Regular"/>
              </a:rPr>
              <a:t>Mr. Ashutosh Shankhdhar</a:t>
            </a:r>
          </a:p>
          <a:p>
            <a:pPr algn="ctr"/>
            <a:r>
              <a:rPr lang="en-IN" b="1" i="0" dirty="0">
                <a:solidFill>
                  <a:srgbClr val="333333"/>
                </a:solidFill>
                <a:effectLst/>
                <a:latin typeface="Lato"/>
              </a:rPr>
              <a:t>Assistant Professor</a:t>
            </a:r>
          </a:p>
          <a:p>
            <a:pPr algn="ctr"/>
            <a:r>
              <a:rPr lang="en-IN" b="0" i="1" dirty="0">
                <a:solidFill>
                  <a:srgbClr val="212529"/>
                </a:solidFill>
                <a:effectLst/>
                <a:latin typeface="Lato"/>
              </a:rPr>
              <a:t>Institute of Engineering &amp; Technology</a:t>
            </a:r>
            <a:endParaRPr lang="en-IN" dirty="0">
              <a:solidFill>
                <a:srgbClr val="212529"/>
              </a:solidFill>
              <a:latin typeface="NeoSansStd-Regular"/>
            </a:endParaRPr>
          </a:p>
          <a:p>
            <a:pPr algn="ctr"/>
            <a:r>
              <a:rPr lang="en-IN" b="1" i="0" dirty="0">
                <a:solidFill>
                  <a:srgbClr val="333333"/>
                </a:solidFill>
                <a:effectLst/>
                <a:latin typeface="Lato"/>
              </a:rPr>
              <a:t>Department</a:t>
            </a:r>
          </a:p>
          <a:p>
            <a:pPr algn="ctr"/>
            <a:r>
              <a:rPr lang="en-IN" b="0" i="1" dirty="0">
                <a:solidFill>
                  <a:srgbClr val="212529"/>
                </a:solidFill>
                <a:effectLst/>
                <a:latin typeface="Lato"/>
              </a:rPr>
              <a:t>Department of Computer Engineering &amp; Applications</a:t>
            </a:r>
            <a:endParaRPr lang="en-IN" b="0" i="0" dirty="0">
              <a:solidFill>
                <a:srgbClr val="212529"/>
              </a:solidFill>
              <a:effectLst/>
              <a:latin typeface="NeoSansStd-Regular"/>
            </a:endParaRPr>
          </a:p>
          <a:p>
            <a:pPr algn="l"/>
            <a:endParaRPr lang="en-IN" b="0" i="0" dirty="0">
              <a:solidFill>
                <a:srgbClr val="333333"/>
              </a:solidFill>
              <a:effectLst/>
              <a:latin typeface="NeoSansStd-Regular"/>
            </a:endParaRPr>
          </a:p>
        </p:txBody>
      </p:sp>
    </p:spTree>
    <p:extLst>
      <p:ext uri="{BB962C8B-B14F-4D97-AF65-F5344CB8AC3E}">
        <p14:creationId xmlns:p14="http://schemas.microsoft.com/office/powerpoint/2010/main" val="1475494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D02C5-06F7-4B81-9C74-0EA425F1E3B7}"/>
              </a:ext>
            </a:extLst>
          </p:cNvPr>
          <p:cNvSpPr>
            <a:spLocks noGrp="1"/>
          </p:cNvSpPr>
          <p:nvPr>
            <p:ph type="title"/>
          </p:nvPr>
        </p:nvSpPr>
        <p:spPr/>
        <p:txBody>
          <a:bodyPr/>
          <a:lstStyle/>
          <a:p>
            <a:r>
              <a:rPr lang="en-US" dirty="0"/>
              <a:t>				Our Team </a:t>
            </a:r>
            <a:endParaRPr lang="en-IN" dirty="0"/>
          </a:p>
        </p:txBody>
      </p:sp>
      <p:pic>
        <p:nvPicPr>
          <p:cNvPr id="5" name="Picture 4">
            <a:extLst>
              <a:ext uri="{FF2B5EF4-FFF2-40B4-BE49-F238E27FC236}">
                <a16:creationId xmlns:a16="http://schemas.microsoft.com/office/drawing/2014/main" id="{54887D4C-F13E-4A68-A79D-A498A1263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6852" y="2368958"/>
            <a:ext cx="2003436" cy="2497194"/>
          </a:xfrm>
          <a:prstGeom prst="rect">
            <a:avLst/>
          </a:prstGeom>
        </p:spPr>
      </p:pic>
      <p:pic>
        <p:nvPicPr>
          <p:cNvPr id="7" name="Picture 6">
            <a:extLst>
              <a:ext uri="{FF2B5EF4-FFF2-40B4-BE49-F238E27FC236}">
                <a16:creationId xmlns:a16="http://schemas.microsoft.com/office/drawing/2014/main" id="{A51C405F-AF41-4EB1-82A3-CC82BAB20F37}"/>
              </a:ext>
            </a:extLst>
          </p:cNvPr>
          <p:cNvPicPr>
            <a:picLocks noChangeAspect="1"/>
          </p:cNvPicPr>
          <p:nvPr/>
        </p:nvPicPr>
        <p:blipFill rotWithShape="1">
          <a:blip r:embed="rId3">
            <a:extLst>
              <a:ext uri="{28A0092B-C50C-407E-A947-70E740481C1C}">
                <a14:useLocalDpi xmlns:a14="http://schemas.microsoft.com/office/drawing/2010/main" val="0"/>
              </a:ext>
            </a:extLst>
          </a:blip>
          <a:srcRect l="18486" r="8469" b="30582"/>
          <a:stretch/>
        </p:blipFill>
        <p:spPr>
          <a:xfrm>
            <a:off x="1821176" y="2327550"/>
            <a:ext cx="2003437" cy="2538602"/>
          </a:xfrm>
          <a:prstGeom prst="rect">
            <a:avLst/>
          </a:prstGeom>
        </p:spPr>
      </p:pic>
      <p:sp>
        <p:nvSpPr>
          <p:cNvPr id="8" name="TextBox 7">
            <a:extLst>
              <a:ext uri="{FF2B5EF4-FFF2-40B4-BE49-F238E27FC236}">
                <a16:creationId xmlns:a16="http://schemas.microsoft.com/office/drawing/2014/main" id="{DD1E27C9-0C59-4711-9D1B-B0047B881A66}"/>
              </a:ext>
            </a:extLst>
          </p:cNvPr>
          <p:cNvSpPr txBox="1"/>
          <p:nvPr/>
        </p:nvSpPr>
        <p:spPr>
          <a:xfrm>
            <a:off x="595618" y="4907560"/>
            <a:ext cx="4454554" cy="1200329"/>
          </a:xfrm>
          <a:prstGeom prst="rect">
            <a:avLst/>
          </a:prstGeom>
          <a:noFill/>
        </p:spPr>
        <p:txBody>
          <a:bodyPr wrap="square" rtlCol="0">
            <a:spAutoFit/>
          </a:bodyPr>
          <a:lstStyle/>
          <a:p>
            <a:pPr algn="ctr"/>
            <a:r>
              <a:rPr lang="en-US" b="1" dirty="0"/>
              <a:t>Achal Paliwal</a:t>
            </a:r>
          </a:p>
          <a:p>
            <a:pPr algn="ctr"/>
            <a:r>
              <a:rPr lang="en-US" b="1" dirty="0">
                <a:hlinkClick r:id="rId4"/>
              </a:rPr>
              <a:t>achal.paliwal_cs18@gla.ac.in</a:t>
            </a:r>
            <a:endParaRPr lang="en-US" b="1" dirty="0"/>
          </a:p>
          <a:p>
            <a:pPr algn="ctr"/>
            <a:r>
              <a:rPr lang="en-IN" b="1" dirty="0"/>
              <a:t>Bachelor of technology in computer science</a:t>
            </a:r>
            <a:endParaRPr lang="en-US" b="1" dirty="0"/>
          </a:p>
          <a:p>
            <a:pPr algn="ctr"/>
            <a:r>
              <a:rPr lang="en-US" b="1" dirty="0"/>
              <a:t>GLA UNIVERSITY MATHURA (U.P)</a:t>
            </a:r>
            <a:endParaRPr lang="en-IN" b="1" dirty="0"/>
          </a:p>
        </p:txBody>
      </p:sp>
      <p:sp>
        <p:nvSpPr>
          <p:cNvPr id="10" name="TextBox 9">
            <a:extLst>
              <a:ext uri="{FF2B5EF4-FFF2-40B4-BE49-F238E27FC236}">
                <a16:creationId xmlns:a16="http://schemas.microsoft.com/office/drawing/2014/main" id="{8682E0F2-37BD-4279-AC7B-8FC4B46CAA47}"/>
              </a:ext>
            </a:extLst>
          </p:cNvPr>
          <p:cNvSpPr txBox="1"/>
          <p:nvPr/>
        </p:nvSpPr>
        <p:spPr>
          <a:xfrm>
            <a:off x="5791269" y="4907560"/>
            <a:ext cx="6094602" cy="1200329"/>
          </a:xfrm>
          <a:prstGeom prst="rect">
            <a:avLst/>
          </a:prstGeom>
          <a:noFill/>
        </p:spPr>
        <p:txBody>
          <a:bodyPr wrap="square">
            <a:spAutoFit/>
          </a:bodyPr>
          <a:lstStyle/>
          <a:p>
            <a:pPr algn="ctr"/>
            <a:r>
              <a:rPr lang="en-US" b="1" dirty="0"/>
              <a:t>Shashank Gupta</a:t>
            </a:r>
          </a:p>
          <a:p>
            <a:pPr algn="ctr"/>
            <a:r>
              <a:rPr lang="en-US" b="1" dirty="0">
                <a:hlinkClick r:id="rId5"/>
              </a:rPr>
              <a:t>shashank.gupta_cs18@gla.ac.in</a:t>
            </a:r>
            <a:endParaRPr lang="en-US" b="1" dirty="0"/>
          </a:p>
          <a:p>
            <a:pPr algn="ctr"/>
            <a:r>
              <a:rPr lang="en-IN" b="1" dirty="0"/>
              <a:t>Bachelor of technology in computer science</a:t>
            </a:r>
            <a:endParaRPr lang="en-US" b="1" dirty="0"/>
          </a:p>
          <a:p>
            <a:pPr algn="ctr"/>
            <a:r>
              <a:rPr lang="en-US" b="1" dirty="0"/>
              <a:t>GLA UNIVERSITY MATHURA (U.P)</a:t>
            </a:r>
            <a:endParaRPr lang="en-IN" b="1" dirty="0"/>
          </a:p>
        </p:txBody>
      </p:sp>
    </p:spTree>
    <p:extLst>
      <p:ext uri="{BB962C8B-B14F-4D97-AF65-F5344CB8AC3E}">
        <p14:creationId xmlns:p14="http://schemas.microsoft.com/office/powerpoint/2010/main" val="2260821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7B325CB-0A65-4C1D-857B-EDA516B8CECB}"/>
              </a:ext>
            </a:extLst>
          </p:cNvPr>
          <p:cNvSpPr txBox="1">
            <a:spLocks/>
          </p:cNvSpPr>
          <p:nvPr/>
        </p:nvSpPr>
        <p:spPr>
          <a:xfrm>
            <a:off x="1201783" y="248195"/>
            <a:ext cx="10123714" cy="1280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Times New Roman" pitchFamily="18" charset="0"/>
                <a:cs typeface="Times New Roman" pitchFamily="18" charset="0"/>
              </a:rPr>
              <a:t>Overview Of Presentation:</a:t>
            </a:r>
          </a:p>
        </p:txBody>
      </p:sp>
      <p:sp>
        <p:nvSpPr>
          <p:cNvPr id="7" name="Content Placeholder 2">
            <a:extLst>
              <a:ext uri="{FF2B5EF4-FFF2-40B4-BE49-F238E27FC236}">
                <a16:creationId xmlns:a16="http://schemas.microsoft.com/office/drawing/2014/main" id="{714AABB5-A741-4893-BF68-38834EA0F076}"/>
              </a:ext>
            </a:extLst>
          </p:cNvPr>
          <p:cNvSpPr txBox="1">
            <a:spLocks/>
          </p:cNvSpPr>
          <p:nvPr/>
        </p:nvSpPr>
        <p:spPr>
          <a:xfrm>
            <a:off x="838200" y="1515292"/>
            <a:ext cx="11062252" cy="51770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Introduction</a:t>
            </a:r>
          </a:p>
          <a:p>
            <a:pPr marL="800100" lvl="1" indent="-342900">
              <a:buFont typeface="+mj-lt"/>
              <a:buAutoNum type="arabicPeriod"/>
            </a:pPr>
            <a:r>
              <a:rPr lang="en-US" sz="2400" dirty="0">
                <a:latin typeface="Times New Roman" panose="02020603050405020304" pitchFamily="18" charset="0"/>
                <a:cs typeface="Times New Roman" panose="02020603050405020304" pitchFamily="18" charset="0"/>
              </a:rPr>
              <a:t>Motivation</a:t>
            </a:r>
            <a:endParaRPr lang="en-US"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Hardware And Software Requirement</a:t>
            </a:r>
          </a:p>
          <a:p>
            <a:pPr marL="457200" lvl="1" indent="0">
              <a:buNone/>
            </a:pPr>
            <a:r>
              <a:rPr lang="en-US" dirty="0">
                <a:latin typeface="Times New Roman" panose="02020603050405020304" pitchFamily="18" charset="0"/>
                <a:cs typeface="Times New Roman" panose="02020603050405020304" pitchFamily="18" charset="0"/>
              </a:rPr>
              <a:t>4.  Models</a:t>
            </a:r>
          </a:p>
          <a:p>
            <a:pPr marL="1257300" lvl="2" indent="-342900"/>
            <a:r>
              <a:rPr lang="en-US" dirty="0">
                <a:latin typeface="Times New Roman" panose="02020603050405020304" pitchFamily="18" charset="0"/>
                <a:cs typeface="Times New Roman" panose="02020603050405020304" pitchFamily="18" charset="0"/>
              </a:rPr>
              <a:t>Dataset</a:t>
            </a:r>
          </a:p>
          <a:p>
            <a:pPr marL="457200" lvl="1" indent="0">
              <a:buNone/>
            </a:pPr>
            <a:r>
              <a:rPr lang="en-US" dirty="0">
                <a:latin typeface="Times New Roman" panose="02020603050405020304" pitchFamily="18" charset="0"/>
                <a:cs typeface="Times New Roman" panose="02020603050405020304" pitchFamily="18" charset="0"/>
              </a:rPr>
              <a:t>5. Results</a:t>
            </a:r>
          </a:p>
          <a:p>
            <a:pPr marL="457200" lvl="1" indent="0">
              <a:buNone/>
            </a:pPr>
            <a:r>
              <a:rPr lang="en-US" dirty="0">
                <a:latin typeface="Times New Roman" panose="02020603050405020304" pitchFamily="18" charset="0"/>
                <a:cs typeface="Times New Roman" panose="02020603050405020304" pitchFamily="18" charset="0"/>
              </a:rPr>
              <a:t>6. Scope for future works</a:t>
            </a:r>
          </a:p>
          <a:p>
            <a:pPr marL="457200" lvl="1" indent="0">
              <a:buNone/>
            </a:pPr>
            <a:r>
              <a:rPr lang="en-US" dirty="0">
                <a:latin typeface="Times New Roman" panose="02020603050405020304" pitchFamily="18" charset="0"/>
                <a:cs typeface="Times New Roman" panose="02020603050405020304" pitchFamily="18" charset="0"/>
              </a:rPr>
              <a:t>7. References</a:t>
            </a:r>
          </a:p>
        </p:txBody>
      </p:sp>
    </p:spTree>
    <p:extLst>
      <p:ext uri="{BB962C8B-B14F-4D97-AF65-F5344CB8AC3E}">
        <p14:creationId xmlns:p14="http://schemas.microsoft.com/office/powerpoint/2010/main" val="3076670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C7500-85FA-419D-9659-2BF0A2608460}"/>
              </a:ext>
            </a:extLst>
          </p:cNvPr>
          <p:cNvSpPr>
            <a:spLocks noGrp="1"/>
          </p:cNvSpPr>
          <p:nvPr>
            <p:ph type="title"/>
          </p:nvPr>
        </p:nvSpPr>
        <p:spPr>
          <a:xfrm>
            <a:off x="1038497" y="-79972"/>
            <a:ext cx="10715897" cy="1237653"/>
          </a:xfrm>
        </p:spPr>
        <p:txBody>
          <a:bodyPr>
            <a:normAutofit fontScale="90000"/>
          </a:bodyPr>
          <a:lstStyle/>
          <a:p>
            <a:r>
              <a:rPr lang="en-US" b="1" dirty="0"/>
              <a:t>				</a:t>
            </a:r>
            <a:br>
              <a:rPr lang="en-US" b="1" dirty="0"/>
            </a:br>
            <a:r>
              <a:rPr lang="en-US" b="1" dirty="0"/>
              <a:t>			    </a:t>
            </a:r>
            <a:r>
              <a:rPr lang="en-US" sz="4800" dirty="0">
                <a:latin typeface="Times New Roman" panose="02020603050405020304" pitchFamily="18" charset="0"/>
                <a:cs typeface="Times New Roman" panose="02020603050405020304" pitchFamily="18" charset="0"/>
              </a:rPr>
              <a:t>Introduction</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9B26C7-FB98-4CF3-9C74-C896286C581F}"/>
              </a:ext>
            </a:extLst>
          </p:cNvPr>
          <p:cNvSpPr>
            <a:spLocks noGrp="1"/>
          </p:cNvSpPr>
          <p:nvPr>
            <p:ph idx="1"/>
          </p:nvPr>
        </p:nvSpPr>
        <p:spPr>
          <a:xfrm>
            <a:off x="838200" y="2654708"/>
            <a:ext cx="10515600" cy="4351338"/>
          </a:xfrm>
        </p:spPr>
        <p:txBody>
          <a:bodyPr>
            <a:normAutofit/>
          </a:bodyPr>
          <a:lstStyle/>
          <a:p>
            <a:pPr marL="0" indent="0" algn="just">
              <a:lnSpc>
                <a:spcPct val="100000"/>
              </a:lnSpc>
              <a:buNone/>
            </a:pPr>
            <a:r>
              <a:rPr lang="en-US" sz="2400" b="0" i="0" dirty="0">
                <a:effectLst/>
                <a:latin typeface="Times New Roman" panose="02020603050405020304" pitchFamily="18" charset="0"/>
                <a:cs typeface="Times New Roman" panose="02020603050405020304" pitchFamily="18" charset="0"/>
              </a:rPr>
              <a:t>In Ayurveda, Vata, Pitta and Kapha are known as the three doshas, or regulating forces of nature. Ayurvedic wisdom holds that equilibrium or balance of these three doshas is extremely important. In this project “ </a:t>
            </a:r>
            <a:r>
              <a:rPr lang="en-US" sz="2400" b="1" dirty="0">
                <a:latin typeface="Times New Roman" panose="02020603050405020304" pitchFamily="18" charset="0"/>
                <a:cs typeface="Times New Roman" panose="02020603050405020304" pitchFamily="18" charset="0"/>
              </a:rPr>
              <a:t>A Novel Approach On Ayurveda Tridosha Prediction On Big Data Environment ”  </a:t>
            </a:r>
            <a:r>
              <a:rPr lang="en-US" sz="2400" dirty="0">
                <a:latin typeface="Times New Roman" panose="02020603050405020304" pitchFamily="18" charset="0"/>
                <a:cs typeface="Times New Roman" panose="02020603050405020304" pitchFamily="18" charset="0"/>
              </a:rPr>
              <a:t>we are predicting these three doshas according</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to the </a:t>
            </a:r>
            <a:r>
              <a:rPr lang="en-US" sz="2400" b="0" i="0" dirty="0">
                <a:effectLst/>
                <a:latin typeface="Times New Roman" panose="02020603050405020304" pitchFamily="18" charset="0"/>
                <a:cs typeface="Times New Roman" panose="02020603050405020304" pitchFamily="18" charset="0"/>
              </a:rPr>
              <a:t>number of corresponding qualities that are expressed in the physical, emotional, and mental aspects of one’s being and according to the </a:t>
            </a:r>
            <a:r>
              <a:rPr lang="en-US" sz="2400" b="0" i="0" dirty="0" err="1">
                <a:effectLst/>
                <a:latin typeface="Times New Roman" panose="02020603050405020304" pitchFamily="18" charset="0"/>
                <a:cs typeface="Times New Roman" panose="02020603050405020304" pitchFamily="18" charset="0"/>
              </a:rPr>
              <a:t>doshah</a:t>
            </a:r>
            <a:r>
              <a:rPr lang="en-US" sz="2400" b="0" i="0" dirty="0">
                <a:effectLst/>
                <a:latin typeface="Times New Roman" panose="02020603050405020304" pitchFamily="18" charset="0"/>
                <a:cs typeface="Times New Roman" panose="02020603050405020304" pitchFamily="18" charset="0"/>
              </a:rPr>
              <a:t> the cure and diet for that particular dosha.</a:t>
            </a:r>
            <a:endParaRPr lang="en-IN" sz="2400" b="1"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5E00AB2-CF7A-4B43-81FD-015AEDAA33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9761" y="1390538"/>
            <a:ext cx="4714613" cy="1031313"/>
          </a:xfrm>
          <a:prstGeom prst="rect">
            <a:avLst/>
          </a:prstGeom>
        </p:spPr>
      </p:pic>
    </p:spTree>
    <p:extLst>
      <p:ext uri="{BB962C8B-B14F-4D97-AF65-F5344CB8AC3E}">
        <p14:creationId xmlns:p14="http://schemas.microsoft.com/office/powerpoint/2010/main" val="4230244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53E7BE-0ACC-43D0-A5C6-5AB871B6D5CE}"/>
              </a:ext>
            </a:extLst>
          </p:cNvPr>
          <p:cNvPicPr>
            <a:picLocks noChangeAspect="1"/>
          </p:cNvPicPr>
          <p:nvPr/>
        </p:nvPicPr>
        <p:blipFill rotWithShape="1">
          <a:blip r:embed="rId2">
            <a:extLst>
              <a:ext uri="{28A0092B-C50C-407E-A947-70E740481C1C}">
                <a14:useLocalDpi xmlns:a14="http://schemas.microsoft.com/office/drawing/2010/main" val="0"/>
              </a:ext>
            </a:extLst>
          </a:blip>
          <a:srcRect l="24324" t="4396" r="23943" b="2134"/>
          <a:stretch/>
        </p:blipFill>
        <p:spPr>
          <a:xfrm>
            <a:off x="3278777" y="594914"/>
            <a:ext cx="5495110" cy="5187578"/>
          </a:xfrm>
          <a:prstGeom prst="rect">
            <a:avLst/>
          </a:prstGeom>
        </p:spPr>
      </p:pic>
      <p:sp>
        <p:nvSpPr>
          <p:cNvPr id="6" name="TextBox 5">
            <a:extLst>
              <a:ext uri="{FF2B5EF4-FFF2-40B4-BE49-F238E27FC236}">
                <a16:creationId xmlns:a16="http://schemas.microsoft.com/office/drawing/2014/main" id="{7B3D7722-C903-4D33-AA7A-8204FEC65DA1}"/>
              </a:ext>
            </a:extLst>
          </p:cNvPr>
          <p:cNvSpPr txBox="1"/>
          <p:nvPr/>
        </p:nvSpPr>
        <p:spPr>
          <a:xfrm>
            <a:off x="3233058" y="6261463"/>
            <a:ext cx="5945776" cy="369332"/>
          </a:xfrm>
          <a:prstGeom prst="rect">
            <a:avLst/>
          </a:prstGeom>
          <a:noFill/>
        </p:spPr>
        <p:txBody>
          <a:bodyPr wrap="square" rtlCol="0">
            <a:spAutoFit/>
          </a:bodyPr>
          <a:lstStyle/>
          <a:p>
            <a:r>
              <a:rPr lang="en-US"/>
              <a:t>		               </a:t>
            </a:r>
            <a:r>
              <a:rPr lang="en-US" b="1"/>
              <a:t>FIG. 1</a:t>
            </a:r>
            <a:endParaRPr lang="en-IN" b="1"/>
          </a:p>
        </p:txBody>
      </p:sp>
    </p:spTree>
    <p:extLst>
      <p:ext uri="{BB962C8B-B14F-4D97-AF65-F5344CB8AC3E}">
        <p14:creationId xmlns:p14="http://schemas.microsoft.com/office/powerpoint/2010/main" val="1086323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05419-63F2-473D-83A2-B5856DFADAFB}"/>
              </a:ext>
            </a:extLst>
          </p:cNvPr>
          <p:cNvSpPr>
            <a:spLocks noGrp="1"/>
          </p:cNvSpPr>
          <p:nvPr>
            <p:ph type="title"/>
          </p:nvPr>
        </p:nvSpPr>
        <p:spPr>
          <a:xfrm>
            <a:off x="733697" y="1148897"/>
            <a:ext cx="10515600" cy="1325563"/>
          </a:xfrm>
        </p:spPr>
        <p:txBody>
          <a:bodyPr/>
          <a:lstStyle/>
          <a:p>
            <a:r>
              <a:rPr lang="en-US"/>
              <a:t>				</a:t>
            </a:r>
            <a:r>
              <a:rPr lang="en-US" sz="4800">
                <a:latin typeface="Times New Roman" panose="02020603050405020304" pitchFamily="18" charset="0"/>
                <a:cs typeface="Times New Roman" panose="02020603050405020304" pitchFamily="18" charset="0"/>
              </a:rPr>
              <a:t>Motivation</a:t>
            </a:r>
            <a:endParaRPr lang="en-IN">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28DF95-4D61-4045-8375-AC352A6F3D9D}"/>
              </a:ext>
            </a:extLst>
          </p:cNvPr>
          <p:cNvSpPr>
            <a:spLocks noGrp="1"/>
          </p:cNvSpPr>
          <p:nvPr>
            <p:ph idx="1"/>
          </p:nvPr>
        </p:nvSpPr>
        <p:spPr>
          <a:xfrm>
            <a:off x="838200" y="3018698"/>
            <a:ext cx="10515600" cy="4351338"/>
          </a:xfrm>
        </p:spPr>
        <p:txBody>
          <a:bodyPr/>
          <a:lstStyle/>
          <a:p>
            <a:pPr marL="0" indent="0" algn="just">
              <a:buNone/>
            </a:pPr>
            <a:r>
              <a:rPr lang="en-US" dirty="0">
                <a:latin typeface="Times New Roman" panose="02020603050405020304" pitchFamily="18" charset="0"/>
                <a:cs typeface="Times New Roman" panose="02020603050405020304" pitchFamily="18" charset="0"/>
              </a:rPr>
              <a:t>“As we all know that Ayurveda field is vast and increasing with technologies also and the doshas are the main principles in Ayurveda so to check these doshas directly and predicting the cure or diet accordingly we have selected this project.”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916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7453D-BD70-4D34-A027-69D2DBAD3AFA}"/>
              </a:ext>
            </a:extLst>
          </p:cNvPr>
          <p:cNvSpPr>
            <a:spLocks noGrp="1"/>
          </p:cNvSpPr>
          <p:nvPr>
            <p:ph type="title"/>
          </p:nvPr>
        </p:nvSpPr>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id="{23FEB333-C773-4AEE-A199-7BDCC3C71BA5}"/>
              </a:ext>
            </a:extLst>
          </p:cNvPr>
          <p:cNvSpPr>
            <a:spLocks noGrp="1"/>
          </p:cNvSpPr>
          <p:nvPr>
            <p:ph idx="1"/>
          </p:nvPr>
        </p:nvSpPr>
        <p:spPr>
          <a:xfrm>
            <a:off x="911603" y="1690688"/>
            <a:ext cx="10515600" cy="4486275"/>
          </a:xfrm>
        </p:spPr>
        <p:txBody>
          <a:bodyPr/>
          <a:lstStyle/>
          <a:p>
            <a:r>
              <a:rPr lang="en-US" dirty="0"/>
              <a:t>For this project we have collected data manually in our data there are 33 insights which are useful to predict Doshas .</a:t>
            </a:r>
            <a:endParaRPr lang="en-IN" dirty="0"/>
          </a:p>
        </p:txBody>
      </p:sp>
      <p:pic>
        <p:nvPicPr>
          <p:cNvPr id="5" name="Picture 4">
            <a:extLst>
              <a:ext uri="{FF2B5EF4-FFF2-40B4-BE49-F238E27FC236}">
                <a16:creationId xmlns:a16="http://schemas.microsoft.com/office/drawing/2014/main" id="{FDA3D888-BF9D-4CEE-8F71-69D47886111C}"/>
              </a:ext>
            </a:extLst>
          </p:cNvPr>
          <p:cNvPicPr>
            <a:picLocks noChangeAspect="1"/>
          </p:cNvPicPr>
          <p:nvPr/>
        </p:nvPicPr>
        <p:blipFill rotWithShape="1">
          <a:blip r:embed="rId2">
            <a:extLst>
              <a:ext uri="{28A0092B-C50C-407E-A947-70E740481C1C}">
                <a14:useLocalDpi xmlns:a14="http://schemas.microsoft.com/office/drawing/2010/main" val="0"/>
              </a:ext>
            </a:extLst>
          </a:blip>
          <a:srcRect l="551" t="24652" r="6874" b="19266"/>
          <a:stretch/>
        </p:blipFill>
        <p:spPr>
          <a:xfrm>
            <a:off x="991299" y="2465854"/>
            <a:ext cx="10662406" cy="3846046"/>
          </a:xfrm>
          <a:prstGeom prst="rect">
            <a:avLst/>
          </a:prstGeom>
        </p:spPr>
      </p:pic>
    </p:spTree>
    <p:extLst>
      <p:ext uri="{BB962C8B-B14F-4D97-AF65-F5344CB8AC3E}">
        <p14:creationId xmlns:p14="http://schemas.microsoft.com/office/powerpoint/2010/main" val="2219169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814D5-43E7-47D9-A917-19D669B0CBEA}"/>
              </a:ext>
            </a:extLst>
          </p:cNvPr>
          <p:cNvSpPr>
            <a:spLocks noGrp="1"/>
          </p:cNvSpPr>
          <p:nvPr>
            <p:ph type="title"/>
          </p:nvPr>
        </p:nvSpPr>
        <p:spPr>
          <a:xfrm>
            <a:off x="838200" y="323180"/>
            <a:ext cx="10515600" cy="1325563"/>
          </a:xfrm>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B3785868-1C1A-4A51-997A-ED98BC6A1CEF}"/>
              </a:ext>
            </a:extLst>
          </p:cNvPr>
          <p:cNvSpPr>
            <a:spLocks noGrp="1"/>
          </p:cNvSpPr>
          <p:nvPr>
            <p:ph idx="1"/>
          </p:nvPr>
        </p:nvSpPr>
        <p:spPr>
          <a:xfrm>
            <a:off x="838200" y="2245075"/>
            <a:ext cx="10515600" cy="4351338"/>
          </a:xfrm>
        </p:spPr>
        <p:txBody>
          <a:bodyPr>
            <a:normAutofit fontScale="92500" lnSpcReduction="10000"/>
          </a:bodyPr>
          <a:lstStyle/>
          <a:p>
            <a:pPr algn="l"/>
            <a:r>
              <a:rPr lang="en-IN" b="0" i="0" dirty="0">
                <a:solidFill>
                  <a:srgbClr val="292929"/>
                </a:solidFill>
                <a:effectLst/>
                <a:latin typeface="charter"/>
              </a:rPr>
              <a:t>A </a:t>
            </a:r>
            <a:r>
              <a:rPr lang="en-IN" b="0" i="0" u="sng" dirty="0">
                <a:solidFill>
                  <a:srgbClr val="292929"/>
                </a:solidFill>
                <a:effectLst/>
                <a:latin typeface="charter"/>
                <a:hlinkClick r:id="rId2"/>
              </a:rPr>
              <a:t>Decision Tree</a:t>
            </a:r>
            <a:r>
              <a:rPr lang="en-IN" b="0" i="0" dirty="0">
                <a:solidFill>
                  <a:srgbClr val="292929"/>
                </a:solidFill>
                <a:effectLst/>
                <a:latin typeface="charter"/>
              </a:rPr>
              <a:t> is constructed by asking a serious of questions with respect to a </a:t>
            </a:r>
            <a:r>
              <a:rPr lang="en-IN" b="0" i="0" u="sng" dirty="0">
                <a:solidFill>
                  <a:srgbClr val="292929"/>
                </a:solidFill>
                <a:effectLst/>
                <a:latin typeface="charter"/>
                <a:hlinkClick r:id="rId3"/>
              </a:rPr>
              <a:t>record</a:t>
            </a:r>
            <a:r>
              <a:rPr lang="en-IN" b="0" i="0" dirty="0">
                <a:solidFill>
                  <a:srgbClr val="292929"/>
                </a:solidFill>
                <a:effectLst/>
                <a:latin typeface="charter"/>
              </a:rPr>
              <a:t> of the dataset we have got. Each time an answer is received, a follow-up question is asked until a conclusion about the class label of the record. The series of questions and their possible answers can be organised in the form of a decision tree, which is a hierarchical structure consisting of nodes and directed edges. A tree has three types of nodes:</a:t>
            </a:r>
          </a:p>
          <a:p>
            <a:pPr algn="l">
              <a:buFont typeface="Arial" panose="020B0604020202020204" pitchFamily="34" charset="0"/>
              <a:buChar char="•"/>
            </a:pPr>
            <a:r>
              <a:rPr lang="en-IN" b="1" i="0" dirty="0">
                <a:solidFill>
                  <a:srgbClr val="292929"/>
                </a:solidFill>
                <a:effectLst/>
                <a:latin typeface="charter"/>
              </a:rPr>
              <a:t>root node</a:t>
            </a:r>
            <a:r>
              <a:rPr lang="en-IN" b="0" i="0" dirty="0">
                <a:solidFill>
                  <a:srgbClr val="292929"/>
                </a:solidFill>
                <a:effectLst/>
                <a:latin typeface="charter"/>
              </a:rPr>
              <a:t> that has no incoming edges and zero or more outgoing edges.</a:t>
            </a:r>
          </a:p>
          <a:p>
            <a:pPr algn="l">
              <a:buFont typeface="Arial" panose="020B0604020202020204" pitchFamily="34" charset="0"/>
              <a:buChar char="•"/>
            </a:pPr>
            <a:r>
              <a:rPr lang="en-IN" b="1" i="0" dirty="0">
                <a:solidFill>
                  <a:srgbClr val="292929"/>
                </a:solidFill>
                <a:effectLst/>
                <a:latin typeface="charter"/>
              </a:rPr>
              <a:t>Internal nodes</a:t>
            </a:r>
            <a:r>
              <a:rPr lang="en-IN" b="0" i="0" dirty="0">
                <a:solidFill>
                  <a:srgbClr val="292929"/>
                </a:solidFill>
                <a:effectLst/>
                <a:latin typeface="charter"/>
              </a:rPr>
              <a:t>, each of which has exactly one incoming edge and two or more outgoing edges.</a:t>
            </a:r>
          </a:p>
          <a:p>
            <a:pPr algn="l">
              <a:buFont typeface="Arial" panose="020B0604020202020204" pitchFamily="34" charset="0"/>
              <a:buChar char="•"/>
            </a:pPr>
            <a:r>
              <a:rPr lang="en-IN" b="1" i="0" dirty="0">
                <a:solidFill>
                  <a:srgbClr val="292929"/>
                </a:solidFill>
                <a:effectLst/>
                <a:latin typeface="charter"/>
              </a:rPr>
              <a:t>Leaf or terminal nodes</a:t>
            </a:r>
            <a:r>
              <a:rPr lang="en-IN" b="0" i="0" dirty="0">
                <a:solidFill>
                  <a:srgbClr val="292929"/>
                </a:solidFill>
                <a:effectLst/>
                <a:latin typeface="charter"/>
              </a:rPr>
              <a:t>, each of which has exactly one incoming edge and no outgoing edges.</a:t>
            </a:r>
          </a:p>
          <a:p>
            <a:pPr marL="0" indent="0">
              <a:buNone/>
            </a:pPr>
            <a:endParaRPr lang="en-IN" dirty="0"/>
          </a:p>
        </p:txBody>
      </p:sp>
      <p:sp>
        <p:nvSpPr>
          <p:cNvPr id="4" name="TextBox 3">
            <a:extLst>
              <a:ext uri="{FF2B5EF4-FFF2-40B4-BE49-F238E27FC236}">
                <a16:creationId xmlns:a16="http://schemas.microsoft.com/office/drawing/2014/main" id="{31120136-1974-425B-9BE1-053D284D4068}"/>
              </a:ext>
            </a:extLst>
          </p:cNvPr>
          <p:cNvSpPr txBox="1"/>
          <p:nvPr/>
        </p:nvSpPr>
        <p:spPr>
          <a:xfrm>
            <a:off x="1065402" y="1812022"/>
            <a:ext cx="8539992" cy="369332"/>
          </a:xfrm>
          <a:prstGeom prst="rect">
            <a:avLst/>
          </a:prstGeom>
          <a:noFill/>
        </p:spPr>
        <p:txBody>
          <a:bodyPr wrap="square" rtlCol="0">
            <a:spAutoFit/>
          </a:bodyPr>
          <a:lstStyle/>
          <a:p>
            <a:r>
              <a:rPr lang="en-US" i="1" dirty="0"/>
              <a:t> In this project we have used decision tree algorithm on which we have trained our data.</a:t>
            </a:r>
            <a:endParaRPr lang="en-IN" i="1" dirty="0"/>
          </a:p>
        </p:txBody>
      </p:sp>
    </p:spTree>
    <p:extLst>
      <p:ext uri="{BB962C8B-B14F-4D97-AF65-F5344CB8AC3E}">
        <p14:creationId xmlns:p14="http://schemas.microsoft.com/office/powerpoint/2010/main" val="910556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725</Words>
  <Application>Microsoft Office PowerPoint</Application>
  <PresentationFormat>Widescreen</PresentationFormat>
  <Paragraphs>99</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charter</vt:lpstr>
      <vt:lpstr>Lato</vt:lpstr>
      <vt:lpstr>NeoSansStd-Regular</vt:lpstr>
      <vt:lpstr>Times New Roman</vt:lpstr>
      <vt:lpstr>Office Theme</vt:lpstr>
      <vt:lpstr>PowerPoint Presentation</vt:lpstr>
      <vt:lpstr>      Mentor</vt:lpstr>
      <vt:lpstr>    Our Team </vt:lpstr>
      <vt:lpstr>PowerPoint Presentation</vt:lpstr>
      <vt:lpstr>            Introduction</vt:lpstr>
      <vt:lpstr>PowerPoint Presentation</vt:lpstr>
      <vt:lpstr>    Motivation</vt:lpstr>
      <vt:lpstr>Dataset-</vt:lpstr>
      <vt:lpstr>Methodology-</vt:lpstr>
      <vt:lpstr>PowerPoint Presentation</vt:lpstr>
      <vt:lpstr>PowerPoint Presentation</vt:lpstr>
      <vt:lpstr>PowerPoint Presentation</vt:lpstr>
      <vt:lpstr>Result</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Achal Paliwal</dc:creator>
  <cp:lastModifiedBy>Achal Paliwal</cp:lastModifiedBy>
  <cp:revision>27</cp:revision>
  <dcterms:created xsi:type="dcterms:W3CDTF">2021-03-04T16:11:57Z</dcterms:created>
  <dcterms:modified xsi:type="dcterms:W3CDTF">2021-06-29T08:41:12Z</dcterms:modified>
</cp:coreProperties>
</file>