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4" r:id="rId8"/>
    <p:sldId id="263" r:id="rId9"/>
    <p:sldId id="266" r:id="rId10"/>
    <p:sldId id="267" r:id="rId11"/>
    <p:sldId id="268" r:id="rId12"/>
    <p:sldId id="269" r:id="rId13"/>
    <p:sldId id="270" r:id="rId14"/>
    <p:sldId id="273"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95" autoAdjust="0"/>
  </p:normalViewPr>
  <p:slideViewPr>
    <p:cSldViewPr snapToGrid="0">
      <p:cViewPr varScale="1">
        <p:scale>
          <a:sx n="58" d="100"/>
          <a:sy n="58" d="100"/>
        </p:scale>
        <p:origin x="9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8B1B37-7895-44B8-B300-EFB5DD1DB6E2}" type="datetimeFigureOut">
              <a:rPr lang="en-IN" smtClean="0"/>
              <a:t>17-11-2024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135911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B1B37-7895-44B8-B300-EFB5DD1DB6E2}"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262741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B1B37-7895-44B8-B300-EFB5DD1DB6E2}"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4125535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B1B37-7895-44B8-B300-EFB5DD1DB6E2}"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2044805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B1B37-7895-44B8-B300-EFB5DD1DB6E2}"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755016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B1B37-7895-44B8-B300-EFB5DD1DB6E2}"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281072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B1B37-7895-44B8-B300-EFB5DD1DB6E2}"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4283279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B1B37-7895-44B8-B300-EFB5DD1DB6E2}"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3074342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B1B37-7895-44B8-B300-EFB5DD1DB6E2}"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136653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B1B37-7895-44B8-B300-EFB5DD1DB6E2}"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119910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B1B37-7895-44B8-B300-EFB5DD1DB6E2}"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333947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8B1B37-7895-44B8-B300-EFB5DD1DB6E2}"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51849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8B1B37-7895-44B8-B300-EFB5DD1DB6E2}" type="datetimeFigureOut">
              <a:rPr lang="en-IN" smtClean="0"/>
              <a:t>17-11-2024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46173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8B1B37-7895-44B8-B300-EFB5DD1DB6E2}" type="datetimeFigureOut">
              <a:rPr lang="en-IN" smtClean="0"/>
              <a:t>17-11-2024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72387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B1B37-7895-44B8-B300-EFB5DD1DB6E2}" type="datetimeFigureOut">
              <a:rPr lang="en-IN" smtClean="0"/>
              <a:t>17-11-2024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15610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B1B37-7895-44B8-B300-EFB5DD1DB6E2}"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288851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B1B37-7895-44B8-B300-EFB5DD1DB6E2}"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B51D8-2517-42AF-B458-903DEC0FAF48}" type="slidenum">
              <a:rPr lang="en-IN" smtClean="0"/>
              <a:t>‹#›</a:t>
            </a:fld>
            <a:endParaRPr lang="en-IN"/>
          </a:p>
        </p:txBody>
      </p:sp>
    </p:spTree>
    <p:extLst>
      <p:ext uri="{BB962C8B-B14F-4D97-AF65-F5344CB8AC3E}">
        <p14:creationId xmlns:p14="http://schemas.microsoft.com/office/powerpoint/2010/main" val="443144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8B1B37-7895-44B8-B300-EFB5DD1DB6E2}" type="datetimeFigureOut">
              <a:rPr lang="en-IN" smtClean="0"/>
              <a:t>17-11-2024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8B51D8-2517-42AF-B458-903DEC0FAF48}" type="slidenum">
              <a:rPr lang="en-IN" smtClean="0"/>
              <a:t>‹#›</a:t>
            </a:fld>
            <a:endParaRPr lang="en-IN"/>
          </a:p>
        </p:txBody>
      </p:sp>
    </p:spTree>
    <p:extLst>
      <p:ext uri="{BB962C8B-B14F-4D97-AF65-F5344CB8AC3E}">
        <p14:creationId xmlns:p14="http://schemas.microsoft.com/office/powerpoint/2010/main" val="2642744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880896-667D-EF33-FE6B-2F0DB00CF175}"/>
              </a:ext>
            </a:extLst>
          </p:cNvPr>
          <p:cNvSpPr>
            <a:spLocks noGrp="1"/>
          </p:cNvSpPr>
          <p:nvPr>
            <p:ph type="title"/>
          </p:nvPr>
        </p:nvSpPr>
        <p:spPr>
          <a:xfrm>
            <a:off x="1233939" y="1524000"/>
            <a:ext cx="10018713" cy="1752599"/>
          </a:xfrm>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HOSPITALITY ANALYSIS</a:t>
            </a:r>
          </a:p>
        </p:txBody>
      </p:sp>
    </p:spTree>
    <p:extLst>
      <p:ext uri="{BB962C8B-B14F-4D97-AF65-F5344CB8AC3E}">
        <p14:creationId xmlns:p14="http://schemas.microsoft.com/office/powerpoint/2010/main" val="3752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8AC0C-E93D-D62B-B518-A8047E8D75DA}"/>
              </a:ext>
            </a:extLst>
          </p:cNvPr>
          <p:cNvSpPr>
            <a:spLocks noGrp="1"/>
          </p:cNvSpPr>
          <p:nvPr>
            <p:ph type="title"/>
          </p:nvPr>
        </p:nvSpPr>
        <p:spPr>
          <a:xfrm>
            <a:off x="1484311" y="261257"/>
            <a:ext cx="10018713" cy="555172"/>
          </a:xfrm>
        </p:spPr>
        <p:txBody>
          <a:bodyPr>
            <a:normAutofit fontScale="90000"/>
          </a:bodyPr>
          <a:lstStyle/>
          <a:p>
            <a:r>
              <a:rPr lang="en-US" b="1" dirty="0">
                <a:solidFill>
                  <a:schemeClr val="accent1">
                    <a:lumMod val="50000"/>
                  </a:schemeClr>
                </a:solidFill>
              </a:rPr>
              <a:t>Total Revenue by Property Name</a:t>
            </a:r>
            <a:endParaRPr lang="en-IN" b="1" dirty="0">
              <a:solidFill>
                <a:schemeClr val="accent1">
                  <a:lumMod val="50000"/>
                </a:schemeClr>
              </a:solidFill>
            </a:endParaRPr>
          </a:p>
        </p:txBody>
      </p:sp>
      <p:sp>
        <p:nvSpPr>
          <p:cNvPr id="4" name="Rectangle 1">
            <a:extLst>
              <a:ext uri="{FF2B5EF4-FFF2-40B4-BE49-F238E27FC236}">
                <a16:creationId xmlns:a16="http://schemas.microsoft.com/office/drawing/2014/main" id="{FE22E1F3-7B15-2CF4-4FF7-813E76D03A0B}"/>
              </a:ext>
            </a:extLst>
          </p:cNvPr>
          <p:cNvSpPr>
            <a:spLocks noGrp="1" noChangeArrowheads="1"/>
          </p:cNvSpPr>
          <p:nvPr>
            <p:ph idx="1"/>
          </p:nvPr>
        </p:nvSpPr>
        <p:spPr bwMode="auto">
          <a:xfrm>
            <a:off x="1484313" y="1034772"/>
            <a:ext cx="561317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Atliq</a:t>
            </a:r>
            <a:r>
              <a:rPr kumimoji="0" lang="en-US" altLang="en-US" sz="1800" b="1" i="0" u="none" strike="noStrike" cap="none" normalizeH="0" baseline="0" dirty="0">
                <a:ln>
                  <a:noFill/>
                </a:ln>
                <a:solidFill>
                  <a:schemeClr val="tx1"/>
                </a:solidFill>
                <a:effectLst/>
                <a:latin typeface="Arial" panose="020B0604020202020204" pitchFamily="34" charset="0"/>
              </a:rPr>
              <a:t> Exotica</a:t>
            </a:r>
            <a:r>
              <a:rPr kumimoji="0" lang="en-US" altLang="en-US" sz="1800" b="0" i="0" u="none" strike="noStrike" cap="none" normalizeH="0" baseline="0" dirty="0">
                <a:ln>
                  <a:noFill/>
                </a:ln>
                <a:solidFill>
                  <a:schemeClr val="tx1"/>
                </a:solidFill>
                <a:effectLst/>
                <a:latin typeface="Arial" panose="020B0604020202020204" pitchFamily="34" charset="0"/>
              </a:rPr>
              <a:t> is the highest revenue-generating property, contributing </a:t>
            </a:r>
            <a:r>
              <a:rPr kumimoji="0" lang="en-US" altLang="en-US" sz="1800" b="1" i="0" u="none" strike="noStrike" cap="none" normalizeH="0" baseline="0" dirty="0">
                <a:ln>
                  <a:noFill/>
                </a:ln>
                <a:solidFill>
                  <a:schemeClr val="tx1"/>
                </a:solidFill>
                <a:effectLst/>
                <a:latin typeface="Arial" panose="020B0604020202020204" pitchFamily="34" charset="0"/>
              </a:rPr>
              <a:t>0.32 billion</a:t>
            </a:r>
            <a:r>
              <a:rPr kumimoji="0" lang="en-US" altLang="en-US" sz="1800" b="0" i="0" u="none" strike="noStrike" cap="none" normalizeH="0" baseline="0" dirty="0">
                <a:ln>
                  <a:noFill/>
                </a:ln>
                <a:solidFill>
                  <a:schemeClr val="tx1"/>
                </a:solidFill>
                <a:effectLst/>
                <a:latin typeface="Arial" panose="020B0604020202020204" pitchFamily="34" charset="0"/>
              </a:rPr>
              <a:t>. Its consistent performance highlights its appeal among customers, likely due to premium services, location, or high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Atliq</a:t>
            </a:r>
            <a:r>
              <a:rPr kumimoji="0" lang="en-US" altLang="en-US" sz="1800" b="1" i="0" u="none" strike="noStrike" cap="none" normalizeH="0" baseline="0" dirty="0">
                <a:ln>
                  <a:noFill/>
                </a:ln>
                <a:solidFill>
                  <a:schemeClr val="tx1"/>
                </a:solidFill>
                <a:effectLst/>
                <a:latin typeface="Arial" panose="020B0604020202020204" pitchFamily="34" charset="0"/>
              </a:rPr>
              <a:t> Palace</a:t>
            </a:r>
            <a:r>
              <a:rPr kumimoji="0" lang="en-US" altLang="en-US" sz="1800" b="0" i="0" u="none" strike="noStrike" cap="none" normalizeH="0" baseline="0" dirty="0">
                <a:ln>
                  <a:noFill/>
                </a:ln>
                <a:solidFill>
                  <a:schemeClr val="tx1"/>
                </a:solidFill>
                <a:effectLst/>
                <a:latin typeface="Arial" panose="020B0604020202020204" pitchFamily="34" charset="0"/>
              </a:rPr>
              <a:t> closely follows with </a:t>
            </a:r>
            <a:r>
              <a:rPr kumimoji="0" lang="en-US" altLang="en-US" sz="1800" b="1" i="0" u="none" strike="noStrike" cap="none" normalizeH="0" baseline="0" dirty="0">
                <a:ln>
                  <a:noFill/>
                </a:ln>
                <a:solidFill>
                  <a:schemeClr val="tx1"/>
                </a:solidFill>
                <a:effectLst/>
                <a:latin typeface="Arial" panose="020B0604020202020204" pitchFamily="34" charset="0"/>
              </a:rPr>
              <a:t>0.30 billion</a:t>
            </a:r>
            <a:r>
              <a:rPr kumimoji="0" lang="en-US" altLang="en-US" sz="1800" b="0" i="0" u="none" strike="noStrike" cap="none" normalizeH="0" baseline="0" dirty="0">
                <a:ln>
                  <a:noFill/>
                </a:ln>
                <a:solidFill>
                  <a:schemeClr val="tx1"/>
                </a:solidFill>
                <a:effectLst/>
                <a:latin typeface="Arial" panose="020B0604020202020204" pitchFamily="34" charset="0"/>
              </a:rPr>
              <a:t>, indicating strong customer traction but slightly behind </a:t>
            </a:r>
            <a:r>
              <a:rPr kumimoji="0" lang="en-US" altLang="en-US" sz="1800" b="0" i="0" u="none" strike="noStrike" cap="none" normalizeH="0" baseline="0" dirty="0" err="1">
                <a:ln>
                  <a:noFill/>
                </a:ln>
                <a:solidFill>
                  <a:schemeClr val="tx1"/>
                </a:solidFill>
                <a:effectLst/>
                <a:latin typeface="Arial" panose="020B0604020202020204" pitchFamily="34" charset="0"/>
              </a:rPr>
              <a:t>Atliq</a:t>
            </a:r>
            <a:r>
              <a:rPr kumimoji="0" lang="en-US" altLang="en-US" sz="1800" b="0" i="0" u="none" strike="noStrike" cap="none" normalizeH="0" baseline="0" dirty="0">
                <a:ln>
                  <a:noFill/>
                </a:ln>
                <a:solidFill>
                  <a:schemeClr val="tx1"/>
                </a:solidFill>
                <a:effectLst/>
                <a:latin typeface="Arial" panose="020B0604020202020204" pitchFamily="34" charset="0"/>
              </a:rPr>
              <a:t> Exotica.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Atliq</a:t>
            </a:r>
            <a:r>
              <a:rPr kumimoji="0" lang="en-US" altLang="en-US" sz="1800" b="1" i="0" u="none" strike="noStrike" cap="none" normalizeH="0" baseline="0" dirty="0">
                <a:ln>
                  <a:noFill/>
                </a:ln>
                <a:solidFill>
                  <a:schemeClr val="tx1"/>
                </a:solidFill>
                <a:effectLst/>
                <a:latin typeface="Arial" panose="020B0604020202020204" pitchFamily="34" charset="0"/>
              </a:rPr>
              <a:t> City</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err="1">
                <a:ln>
                  <a:noFill/>
                </a:ln>
                <a:solidFill>
                  <a:schemeClr val="tx1"/>
                </a:solidFill>
                <a:effectLst/>
                <a:latin typeface="Arial" panose="020B0604020202020204" pitchFamily="34" charset="0"/>
              </a:rPr>
              <a:t>Atliq</a:t>
            </a:r>
            <a:r>
              <a:rPr kumimoji="0" lang="en-US" altLang="en-US" sz="1800" b="1" i="0" u="none" strike="noStrike" cap="none" normalizeH="0" baseline="0" dirty="0">
                <a:ln>
                  <a:noFill/>
                </a:ln>
                <a:solidFill>
                  <a:schemeClr val="tx1"/>
                </a:solidFill>
                <a:effectLst/>
                <a:latin typeface="Arial" panose="020B0604020202020204" pitchFamily="34" charset="0"/>
              </a:rPr>
              <a:t> Blu</a:t>
            </a:r>
            <a:r>
              <a:rPr kumimoji="0" lang="en-US" altLang="en-US" sz="1800" b="0" i="0" u="none" strike="noStrike" cap="none" normalizeH="0" baseline="0" dirty="0">
                <a:ln>
                  <a:noFill/>
                </a:ln>
                <a:solidFill>
                  <a:schemeClr val="tx1"/>
                </a:solidFill>
                <a:effectLst/>
                <a:latin typeface="Arial" panose="020B0604020202020204" pitchFamily="34" charset="0"/>
              </a:rPr>
              <a:t> generate nearly equal revenue (around </a:t>
            </a:r>
            <a:r>
              <a:rPr kumimoji="0" lang="en-US" altLang="en-US" sz="1800" b="1" i="0" u="none" strike="noStrike" cap="none" normalizeH="0" baseline="0" dirty="0">
                <a:ln>
                  <a:noFill/>
                </a:ln>
                <a:solidFill>
                  <a:schemeClr val="tx1"/>
                </a:solidFill>
                <a:effectLst/>
                <a:latin typeface="Arial" panose="020B0604020202020204" pitchFamily="34" charset="0"/>
              </a:rPr>
              <a:t>0.29 billion and 0.26 billion</a:t>
            </a:r>
            <a:r>
              <a:rPr kumimoji="0" lang="en-US" altLang="en-US" sz="1800" b="0" i="0" u="none" strike="noStrike" cap="none" normalizeH="0" baseline="0" dirty="0">
                <a:ln>
                  <a:noFill/>
                </a:ln>
                <a:solidFill>
                  <a:schemeClr val="tx1"/>
                </a:solidFill>
                <a:effectLst/>
                <a:latin typeface="Arial" panose="020B0604020202020204" pitchFamily="34" charset="0"/>
              </a:rPr>
              <a:t>, respectively), showcasing balanced contributions among mid-tier properties.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Atliq</a:t>
            </a:r>
            <a:r>
              <a:rPr kumimoji="0" lang="en-US" altLang="en-US" sz="1800" b="1" i="0" u="none" strike="noStrike" cap="none" normalizeH="0" baseline="0" dirty="0">
                <a:ln>
                  <a:noFill/>
                </a:ln>
                <a:solidFill>
                  <a:schemeClr val="tx1"/>
                </a:solidFill>
                <a:effectLst/>
                <a:latin typeface="Arial" panose="020B0604020202020204" pitchFamily="34" charset="0"/>
              </a:rPr>
              <a:t> Grands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err="1">
                <a:ln>
                  <a:noFill/>
                </a:ln>
                <a:solidFill>
                  <a:schemeClr val="tx1"/>
                </a:solidFill>
                <a:effectLst/>
                <a:latin typeface="Arial" panose="020B0604020202020204" pitchFamily="34" charset="0"/>
              </a:rPr>
              <a:t>Atliq</a:t>
            </a:r>
            <a:r>
              <a:rPr kumimoji="0" lang="en-US" altLang="en-US" sz="1800" b="1" i="0" u="none" strike="noStrike" cap="none" normalizeH="0" baseline="0" dirty="0">
                <a:ln>
                  <a:noFill/>
                </a:ln>
                <a:solidFill>
                  <a:schemeClr val="tx1"/>
                </a:solidFill>
                <a:effectLst/>
                <a:latin typeface="Arial" panose="020B0604020202020204" pitchFamily="34" charset="0"/>
              </a:rPr>
              <a:t> Bay</a:t>
            </a:r>
            <a:r>
              <a:rPr kumimoji="0" lang="en-US" altLang="en-US" sz="1800" b="0" i="0" u="none" strike="noStrike" cap="none" normalizeH="0" baseline="0" dirty="0">
                <a:ln>
                  <a:noFill/>
                </a:ln>
                <a:solidFill>
                  <a:schemeClr val="tx1"/>
                </a:solidFill>
                <a:effectLst/>
                <a:latin typeface="Arial" panose="020B0604020202020204" pitchFamily="34" charset="0"/>
              </a:rPr>
              <a:t> fall in the lower tier of revenue generators, contributing between </a:t>
            </a:r>
            <a:r>
              <a:rPr kumimoji="0" lang="en-US" altLang="en-US" sz="1800" b="1" i="0" u="none" strike="noStrike" cap="none" normalizeH="0" baseline="0" dirty="0">
                <a:ln>
                  <a:noFill/>
                </a:ln>
                <a:solidFill>
                  <a:schemeClr val="tx1"/>
                </a:solidFill>
                <a:effectLst/>
                <a:latin typeface="Arial" panose="020B0604020202020204" pitchFamily="34" charset="0"/>
              </a:rPr>
              <a:t>0.21 billion and 0.26 billion</a:t>
            </a:r>
            <a:r>
              <a:rPr kumimoji="0" lang="en-US" altLang="en-US" sz="1800" b="0" i="0" u="none" strike="noStrike" cap="none" normalizeH="0" baseline="0" dirty="0">
                <a:ln>
                  <a:noFill/>
                </a:ln>
                <a:solidFill>
                  <a:schemeClr val="tx1"/>
                </a:solidFill>
                <a:effectLst/>
                <a:latin typeface="Arial" panose="020B0604020202020204" pitchFamily="34" charset="0"/>
              </a:rPr>
              <a:t>, indicating potential for growth with strategic improvements.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Atliq</a:t>
            </a:r>
            <a:r>
              <a:rPr kumimoji="0" lang="en-US" altLang="en-US" sz="1800" b="1" i="0" u="none" strike="noStrike" cap="none" normalizeH="0" baseline="0" dirty="0">
                <a:ln>
                  <a:noFill/>
                </a:ln>
                <a:solidFill>
                  <a:schemeClr val="tx1"/>
                </a:solidFill>
                <a:effectLst/>
                <a:latin typeface="Arial" panose="020B0604020202020204" pitchFamily="34" charset="0"/>
              </a:rPr>
              <a:t> Seasons</a:t>
            </a:r>
            <a:r>
              <a:rPr kumimoji="0" lang="en-US" altLang="en-US" sz="1800" b="0" i="0" u="none" strike="noStrike" cap="none" normalizeH="0" baseline="0" dirty="0">
                <a:ln>
                  <a:noFill/>
                </a:ln>
                <a:solidFill>
                  <a:schemeClr val="tx1"/>
                </a:solidFill>
                <a:effectLst/>
                <a:latin typeface="Arial" panose="020B0604020202020204" pitchFamily="34" charset="0"/>
              </a:rPr>
              <a:t> contributes the least, with only </a:t>
            </a:r>
            <a:r>
              <a:rPr kumimoji="0" lang="en-US" altLang="en-US" sz="1800" b="1" i="0" u="none" strike="noStrike" cap="none" normalizeH="0" baseline="0" dirty="0">
                <a:ln>
                  <a:noFill/>
                </a:ln>
                <a:solidFill>
                  <a:schemeClr val="tx1"/>
                </a:solidFill>
                <a:effectLst/>
                <a:latin typeface="Arial" panose="020B0604020202020204" pitchFamily="34" charset="0"/>
              </a:rPr>
              <a:t>0.07 billion</a:t>
            </a:r>
            <a:r>
              <a:rPr kumimoji="0" lang="en-US" altLang="en-US" sz="1800" b="0" i="0" u="none" strike="noStrike" cap="none" normalizeH="0" baseline="0" dirty="0">
                <a:ln>
                  <a:noFill/>
                </a:ln>
                <a:solidFill>
                  <a:schemeClr val="tx1"/>
                </a:solidFill>
                <a:effectLst/>
                <a:latin typeface="Arial" panose="020B0604020202020204" pitchFamily="34" charset="0"/>
              </a:rPr>
              <a:t>, suggesting it may have the smallest market share, limited services, or lower customer demand compared to others.</a:t>
            </a:r>
          </a:p>
        </p:txBody>
      </p:sp>
      <p:pic>
        <p:nvPicPr>
          <p:cNvPr id="8" name="Picture 7">
            <a:extLst>
              <a:ext uri="{FF2B5EF4-FFF2-40B4-BE49-F238E27FC236}">
                <a16:creationId xmlns:a16="http://schemas.microsoft.com/office/drawing/2014/main" id="{37AFB1FD-FD9A-F897-4264-735F91F6F634}"/>
              </a:ext>
            </a:extLst>
          </p:cNvPr>
          <p:cNvPicPr>
            <a:picLocks noChangeAspect="1"/>
          </p:cNvPicPr>
          <p:nvPr/>
        </p:nvPicPr>
        <p:blipFill>
          <a:blip r:embed="rId2"/>
          <a:stretch>
            <a:fillRect/>
          </a:stretch>
        </p:blipFill>
        <p:spPr>
          <a:xfrm>
            <a:off x="7184571" y="1197429"/>
            <a:ext cx="4731780" cy="3701142"/>
          </a:xfrm>
          <a:prstGeom prst="rect">
            <a:avLst/>
          </a:prstGeom>
        </p:spPr>
      </p:pic>
    </p:spTree>
    <p:extLst>
      <p:ext uri="{BB962C8B-B14F-4D97-AF65-F5344CB8AC3E}">
        <p14:creationId xmlns:p14="http://schemas.microsoft.com/office/powerpoint/2010/main" val="77725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EBD7-7945-EB81-4774-459B484CCB03}"/>
              </a:ext>
            </a:extLst>
          </p:cNvPr>
          <p:cNvSpPr>
            <a:spLocks noGrp="1"/>
          </p:cNvSpPr>
          <p:nvPr>
            <p:ph type="title"/>
          </p:nvPr>
        </p:nvSpPr>
        <p:spPr>
          <a:xfrm>
            <a:off x="1484311" y="223024"/>
            <a:ext cx="10018713" cy="925553"/>
          </a:xfrm>
        </p:spPr>
        <p:txBody>
          <a:bodyPr>
            <a:normAutofit/>
          </a:bodyPr>
          <a:lstStyle/>
          <a:p>
            <a:r>
              <a:rPr lang="en-IN" b="1" dirty="0">
                <a:solidFill>
                  <a:schemeClr val="accent1">
                    <a:lumMod val="50000"/>
                  </a:schemeClr>
                </a:solidFill>
              </a:rPr>
              <a:t>Total Booking by City</a:t>
            </a:r>
          </a:p>
        </p:txBody>
      </p:sp>
      <p:sp>
        <p:nvSpPr>
          <p:cNvPr id="4" name="Rectangle 1">
            <a:extLst>
              <a:ext uri="{FF2B5EF4-FFF2-40B4-BE49-F238E27FC236}">
                <a16:creationId xmlns:a16="http://schemas.microsoft.com/office/drawing/2014/main" id="{1E7BF39B-EB6B-985A-17F7-691F456700C6}"/>
              </a:ext>
            </a:extLst>
          </p:cNvPr>
          <p:cNvSpPr>
            <a:spLocks noGrp="1" noChangeArrowheads="1"/>
          </p:cNvSpPr>
          <p:nvPr>
            <p:ph idx="1"/>
          </p:nvPr>
        </p:nvSpPr>
        <p:spPr bwMode="auto">
          <a:xfrm>
            <a:off x="1255714" y="1148577"/>
            <a:ext cx="531925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Mumbai</a:t>
            </a:r>
            <a:r>
              <a:rPr kumimoji="0" lang="en-US" altLang="en-US" sz="1800" b="0" i="0" u="none" strike="noStrike" cap="none" normalizeH="0" baseline="0" dirty="0">
                <a:ln>
                  <a:noFill/>
                </a:ln>
                <a:solidFill>
                  <a:schemeClr val="tx1"/>
                </a:solidFill>
                <a:effectLst/>
                <a:latin typeface="Arial" panose="020B0604020202020204" pitchFamily="34" charset="0"/>
              </a:rPr>
              <a:t> leads with the highest number of bookings, contributing </a:t>
            </a:r>
            <a:r>
              <a:rPr kumimoji="0" lang="en-US" altLang="en-US" sz="1800" b="1" i="0" u="none" strike="noStrike" cap="none" normalizeH="0" baseline="0" dirty="0">
                <a:ln>
                  <a:noFill/>
                </a:ln>
                <a:solidFill>
                  <a:schemeClr val="tx1"/>
                </a:solidFill>
                <a:effectLst/>
                <a:latin typeface="Arial" panose="020B0604020202020204" pitchFamily="34" charset="0"/>
              </a:rPr>
              <a:t>43K (32.29%)</a:t>
            </a:r>
            <a:r>
              <a:rPr kumimoji="0" lang="en-US" altLang="en-US" sz="1800" b="0" i="0" u="none" strike="noStrike" cap="none" normalizeH="0" baseline="0" dirty="0">
                <a:ln>
                  <a:noFill/>
                </a:ln>
                <a:solidFill>
                  <a:schemeClr val="tx1"/>
                </a:solidFill>
                <a:effectLst/>
                <a:latin typeface="Arial" panose="020B0604020202020204" pitchFamily="34" charset="0"/>
              </a:rPr>
              <a:t> of the total bookings. This dominance aligns with Mumbai's revenue leadership, highlighting its importance as a key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Bangalore</a:t>
            </a:r>
            <a:r>
              <a:rPr kumimoji="0" lang="en-US" altLang="en-US" sz="1800" b="0" i="0" u="none" strike="noStrike" cap="none" normalizeH="0" baseline="0" dirty="0">
                <a:ln>
                  <a:noFill/>
                </a:ln>
                <a:solidFill>
                  <a:schemeClr val="tx1"/>
                </a:solidFill>
                <a:effectLst/>
                <a:latin typeface="Arial" panose="020B0604020202020204" pitchFamily="34" charset="0"/>
              </a:rPr>
              <a:t> follows with </a:t>
            </a:r>
            <a:r>
              <a:rPr kumimoji="0" lang="en-US" altLang="en-US" sz="1800" b="1" i="0" u="none" strike="noStrike" cap="none" normalizeH="0" baseline="0" dirty="0">
                <a:ln>
                  <a:noFill/>
                </a:ln>
                <a:solidFill>
                  <a:schemeClr val="tx1"/>
                </a:solidFill>
                <a:effectLst/>
                <a:latin typeface="Arial" panose="020B0604020202020204" pitchFamily="34" charset="0"/>
              </a:rPr>
              <a:t>35K bookings (25.92%)</a:t>
            </a:r>
            <a:r>
              <a:rPr kumimoji="0" lang="en-US" altLang="en-US" sz="1800" b="0" i="0" u="none" strike="noStrike" cap="none" normalizeH="0" baseline="0" dirty="0">
                <a:ln>
                  <a:noFill/>
                </a:ln>
                <a:solidFill>
                  <a:schemeClr val="tx1"/>
                </a:solidFill>
                <a:effectLst/>
                <a:latin typeface="Arial" panose="020B0604020202020204" pitchFamily="34" charset="0"/>
              </a:rPr>
              <a:t>, showing strong customer activity but trailing Mumbai. Targeted strategies could help close this gap.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Hyderabad</a:t>
            </a:r>
            <a:r>
              <a:rPr kumimoji="0" lang="en-US" altLang="en-US" sz="1800" b="0" i="0" u="none" strike="noStrike" cap="none" normalizeH="0" baseline="0" dirty="0">
                <a:ln>
                  <a:noFill/>
                </a:ln>
                <a:solidFill>
                  <a:schemeClr val="tx1"/>
                </a:solidFill>
                <a:effectLst/>
                <a:latin typeface="Arial" panose="020B0604020202020204" pitchFamily="34" charset="0"/>
              </a:rPr>
              <a:t> records </a:t>
            </a:r>
            <a:r>
              <a:rPr kumimoji="0" lang="en-US" altLang="en-US" sz="1800" b="1" i="0" u="none" strike="noStrike" cap="none" normalizeH="0" baseline="0" dirty="0">
                <a:ln>
                  <a:noFill/>
                </a:ln>
                <a:solidFill>
                  <a:schemeClr val="tx1"/>
                </a:solidFill>
                <a:effectLst/>
                <a:latin typeface="Arial" panose="020B0604020202020204" pitchFamily="34" charset="0"/>
              </a:rPr>
              <a:t>32K bookings (23.79%)</a:t>
            </a:r>
            <a:r>
              <a:rPr kumimoji="0" lang="en-US" altLang="en-US" sz="1800" b="0" i="0" u="none" strike="noStrike" cap="none" normalizeH="0" baseline="0" dirty="0">
                <a:ln>
                  <a:noFill/>
                </a:ln>
                <a:solidFill>
                  <a:schemeClr val="tx1"/>
                </a:solidFill>
                <a:effectLst/>
                <a:latin typeface="Arial" panose="020B0604020202020204" pitchFamily="34" charset="0"/>
              </a:rPr>
              <a:t>, indicating healthy customer engagement but still behind the top two cities. Optimizing services or offerings specific to this city could drive further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Delhi</a:t>
            </a:r>
            <a:r>
              <a:rPr kumimoji="0" lang="en-US" altLang="en-US" sz="1800" b="0" i="0" u="none" strike="noStrike" cap="none" normalizeH="0" baseline="0" dirty="0">
                <a:ln>
                  <a:noFill/>
                </a:ln>
                <a:solidFill>
                  <a:schemeClr val="tx1"/>
                </a:solidFill>
                <a:effectLst/>
                <a:latin typeface="Arial" panose="020B0604020202020204" pitchFamily="34" charset="0"/>
              </a:rPr>
              <a:t> contributes the least, with </a:t>
            </a:r>
            <a:r>
              <a:rPr kumimoji="0" lang="en-US" altLang="en-US" sz="1800" b="1" i="0" u="none" strike="noStrike" cap="none" normalizeH="0" baseline="0" dirty="0">
                <a:ln>
                  <a:noFill/>
                </a:ln>
                <a:solidFill>
                  <a:schemeClr val="tx1"/>
                </a:solidFill>
                <a:effectLst/>
                <a:latin typeface="Arial" panose="020B0604020202020204" pitchFamily="34" charset="0"/>
              </a:rPr>
              <a:t>24K bookings (18%)</a:t>
            </a:r>
            <a:r>
              <a:rPr kumimoji="0" lang="en-US" altLang="en-US" sz="1800" b="0" i="0" u="none" strike="noStrike" cap="none" normalizeH="0" baseline="0" dirty="0">
                <a:ln>
                  <a:noFill/>
                </a:ln>
                <a:solidFill>
                  <a:schemeClr val="tx1"/>
                </a:solidFill>
                <a:effectLst/>
                <a:latin typeface="Arial" panose="020B0604020202020204" pitchFamily="34" charset="0"/>
              </a:rPr>
              <a:t>, reflecting potential market constraints or underperformance compared to the other cities. Focused marketing and customer acquisition strategies could help improve Delhi’s share.</a:t>
            </a:r>
          </a:p>
        </p:txBody>
      </p:sp>
      <p:pic>
        <p:nvPicPr>
          <p:cNvPr id="6" name="Picture 5">
            <a:extLst>
              <a:ext uri="{FF2B5EF4-FFF2-40B4-BE49-F238E27FC236}">
                <a16:creationId xmlns:a16="http://schemas.microsoft.com/office/drawing/2014/main" id="{F1C4F3C1-B713-1FA1-A99A-20433C81D8E3}"/>
              </a:ext>
            </a:extLst>
          </p:cNvPr>
          <p:cNvPicPr>
            <a:picLocks noChangeAspect="1"/>
          </p:cNvPicPr>
          <p:nvPr/>
        </p:nvPicPr>
        <p:blipFill>
          <a:blip r:embed="rId2"/>
          <a:stretch>
            <a:fillRect/>
          </a:stretch>
        </p:blipFill>
        <p:spPr>
          <a:xfrm>
            <a:off x="6574972" y="1148577"/>
            <a:ext cx="5319258" cy="4729709"/>
          </a:xfrm>
          <a:prstGeom prst="rect">
            <a:avLst/>
          </a:prstGeom>
        </p:spPr>
      </p:pic>
    </p:spTree>
    <p:extLst>
      <p:ext uri="{BB962C8B-B14F-4D97-AF65-F5344CB8AC3E}">
        <p14:creationId xmlns:p14="http://schemas.microsoft.com/office/powerpoint/2010/main" val="358060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1672-1891-245A-5ADF-E3D5E40BF98A}"/>
              </a:ext>
            </a:extLst>
          </p:cNvPr>
          <p:cNvSpPr>
            <a:spLocks noGrp="1"/>
          </p:cNvSpPr>
          <p:nvPr>
            <p:ph type="title"/>
          </p:nvPr>
        </p:nvSpPr>
        <p:spPr>
          <a:xfrm>
            <a:off x="1484311" y="685800"/>
            <a:ext cx="10018713" cy="1034143"/>
          </a:xfrm>
        </p:spPr>
        <p:txBody>
          <a:bodyPr/>
          <a:lstStyle/>
          <a:p>
            <a:r>
              <a:rPr lang="en-IN" b="1" dirty="0">
                <a:solidFill>
                  <a:schemeClr val="accent1">
                    <a:lumMod val="50000"/>
                  </a:schemeClr>
                </a:solidFill>
              </a:rPr>
              <a:t>DBRN by Day Type</a:t>
            </a:r>
          </a:p>
        </p:txBody>
      </p:sp>
      <p:sp>
        <p:nvSpPr>
          <p:cNvPr id="3" name="Content Placeholder 2">
            <a:extLst>
              <a:ext uri="{FF2B5EF4-FFF2-40B4-BE49-F238E27FC236}">
                <a16:creationId xmlns:a16="http://schemas.microsoft.com/office/drawing/2014/main" id="{76167F05-4B0E-8703-EB67-FDDA32258DBE}"/>
              </a:ext>
            </a:extLst>
          </p:cNvPr>
          <p:cNvSpPr>
            <a:spLocks noGrp="1"/>
          </p:cNvSpPr>
          <p:nvPr>
            <p:ph idx="1"/>
          </p:nvPr>
        </p:nvSpPr>
        <p:spPr>
          <a:xfrm>
            <a:off x="1484310" y="2666999"/>
            <a:ext cx="5177747" cy="3124201"/>
          </a:xfrm>
        </p:spPr>
        <p:txBody>
          <a:bodyPr>
            <a:normAutofit fontScale="92500" lnSpcReduction="10000"/>
          </a:bodyPr>
          <a:lstStyle/>
          <a:p>
            <a:pPr marL="0" indent="0">
              <a:buNone/>
            </a:pPr>
            <a:r>
              <a:rPr lang="en-US" b="1" dirty="0"/>
              <a:t>Insight:</a:t>
            </a:r>
          </a:p>
          <a:p>
            <a:pPr>
              <a:buFont typeface="Arial" panose="020B0604020202020204" pitchFamily="34" charset="0"/>
              <a:buChar char="•"/>
            </a:pPr>
            <a:r>
              <a:rPr lang="en-US" dirty="0"/>
              <a:t>Bookings are split almost equally between </a:t>
            </a:r>
            <a:r>
              <a:rPr lang="en-US" b="1" dirty="0"/>
              <a:t>weekdays (49.17%)</a:t>
            </a:r>
            <a:r>
              <a:rPr lang="en-US" dirty="0"/>
              <a:t> and </a:t>
            </a:r>
            <a:r>
              <a:rPr lang="en-US" b="1" dirty="0"/>
              <a:t>weekends (50.83%)</a:t>
            </a:r>
            <a:r>
              <a:rPr lang="en-US" dirty="0"/>
              <a:t>.</a:t>
            </a:r>
          </a:p>
          <a:p>
            <a:pPr>
              <a:buFont typeface="Arial" panose="020B0604020202020204" pitchFamily="34" charset="0"/>
              <a:buChar char="•"/>
            </a:pPr>
            <a:r>
              <a:rPr lang="en-US" dirty="0"/>
              <a:t>This balanced distribution suggests consistent demand across the week, but focused weekday promotions could attract additional bookings during off-peak hours.</a:t>
            </a:r>
          </a:p>
        </p:txBody>
      </p:sp>
      <p:pic>
        <p:nvPicPr>
          <p:cNvPr id="5" name="Picture 4">
            <a:extLst>
              <a:ext uri="{FF2B5EF4-FFF2-40B4-BE49-F238E27FC236}">
                <a16:creationId xmlns:a16="http://schemas.microsoft.com/office/drawing/2014/main" id="{D575EF9D-7629-5EA4-8A91-C5DC49ECB5A9}"/>
              </a:ext>
            </a:extLst>
          </p:cNvPr>
          <p:cNvPicPr>
            <a:picLocks noChangeAspect="1"/>
          </p:cNvPicPr>
          <p:nvPr/>
        </p:nvPicPr>
        <p:blipFill>
          <a:blip r:embed="rId2"/>
          <a:stretch>
            <a:fillRect/>
          </a:stretch>
        </p:blipFill>
        <p:spPr>
          <a:xfrm>
            <a:off x="6836604" y="1840790"/>
            <a:ext cx="4941739" cy="4070153"/>
          </a:xfrm>
          <a:prstGeom prst="rect">
            <a:avLst/>
          </a:prstGeom>
        </p:spPr>
      </p:pic>
    </p:spTree>
    <p:extLst>
      <p:ext uri="{BB962C8B-B14F-4D97-AF65-F5344CB8AC3E}">
        <p14:creationId xmlns:p14="http://schemas.microsoft.com/office/powerpoint/2010/main" val="413382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4F2F9F-10F2-4740-7AA2-B412C2619CC5}"/>
              </a:ext>
            </a:extLst>
          </p:cNvPr>
          <p:cNvSpPr>
            <a:spLocks noGrp="1"/>
          </p:cNvSpPr>
          <p:nvPr>
            <p:ph type="title"/>
          </p:nvPr>
        </p:nvSpPr>
        <p:spPr/>
        <p:txBody>
          <a:bodyPr>
            <a:normAutofit/>
          </a:bodyPr>
          <a:lstStyle/>
          <a:p>
            <a:r>
              <a:rPr lang="en-US" sz="4800" b="1" dirty="0">
                <a:solidFill>
                  <a:schemeClr val="accent1">
                    <a:lumMod val="50000"/>
                  </a:schemeClr>
                </a:solidFill>
              </a:rPr>
              <a:t>Strategic Recommendations:</a:t>
            </a:r>
            <a:endParaRPr lang="en-IN" sz="4800" dirty="0">
              <a:solidFill>
                <a:schemeClr val="accent1">
                  <a:lumMod val="50000"/>
                </a:schemeClr>
              </a:solidFill>
            </a:endParaRPr>
          </a:p>
        </p:txBody>
      </p:sp>
    </p:spTree>
    <p:extLst>
      <p:ext uri="{BB962C8B-B14F-4D97-AF65-F5344CB8AC3E}">
        <p14:creationId xmlns:p14="http://schemas.microsoft.com/office/powerpoint/2010/main" val="160354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a:extLst>
              <a:ext uri="{FF2B5EF4-FFF2-40B4-BE49-F238E27FC236}">
                <a16:creationId xmlns:a16="http://schemas.microsoft.com/office/drawing/2014/main" id="{F77A4D61-F82A-ADBF-A7BD-513777D05515}"/>
              </a:ext>
            </a:extLst>
          </p:cNvPr>
          <p:cNvSpPr>
            <a:spLocks noGrp="1" noChangeArrowheads="1"/>
          </p:cNvSpPr>
          <p:nvPr>
            <p:ph type="title"/>
          </p:nvPr>
        </p:nvSpPr>
        <p:spPr bwMode="auto">
          <a:xfrm>
            <a:off x="1484313" y="481818"/>
            <a:ext cx="968920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Arial" panose="020B0604020202020204" pitchFamily="34" charset="0"/>
              </a:rPr>
              <a:t>Enhance Marketing Efforts in Mumbai</a:t>
            </a:r>
            <a:r>
              <a:rPr kumimoji="0" lang="en-US" altLang="en-US" sz="1800" b="0" i="0" u="none" strike="noStrike" cap="none" normalizeH="0" baseline="0" dirty="0">
                <a:ln>
                  <a:noFill/>
                </a:ln>
                <a:solidFill>
                  <a:srgbClr val="0070C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Mumbai leads in both revenue and bookings, showcasing its potential for further investment. Develop premium offerings and targeted marketing campaigns to sustain and maximize its dominance.</a:t>
            </a:r>
          </a:p>
          <a:p>
            <a:pPr algn="l" defTabSz="914400" eaLnBrk="0" fontAlgn="base" hangingPunct="0">
              <a:spcAft>
                <a:spcPct val="0"/>
              </a:spcAft>
              <a:buFontTx/>
              <a:buChar char="•"/>
            </a:pPr>
            <a:r>
              <a:rPr lang="en-US" altLang="en-US" sz="1800" b="1" dirty="0">
                <a:ln>
                  <a:noFill/>
                </a:ln>
                <a:solidFill>
                  <a:srgbClr val="0070C0"/>
                </a:solidFill>
                <a:latin typeface="Arial" panose="020B0604020202020204" pitchFamily="34" charset="0"/>
              </a:rPr>
              <a:t>Boost Revenue in Underperforming Cities: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Cities like Delhi and Hyderabad show lower performance compared to Mumbai and Bangalore. Implement localized marketing strategies and improve service offerings to capture more market share in these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Arial" panose="020B0604020202020204" pitchFamily="34" charset="0"/>
              </a:rPr>
              <a:t>Stabilize Average Daily Rate (ADR)</a:t>
            </a:r>
            <a:r>
              <a:rPr kumimoji="0" lang="en-US" altLang="en-US" sz="1800" b="0" i="0" u="none" strike="noStrike" cap="none" normalizeH="0" baseline="0" dirty="0">
                <a:ln>
                  <a:noFill/>
                </a:ln>
                <a:solidFill>
                  <a:srgbClr val="0070C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 declining ADR trend suggests a need for review. Introduce dynamic pricing strategies, bundled packages, or exclusive discounts to maintain profitability without affecting occupancy.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Arial" panose="020B0604020202020204" pitchFamily="34" charset="0"/>
              </a:rPr>
              <a:t>Focus on Low-Performing Properties</a:t>
            </a:r>
            <a:r>
              <a:rPr kumimoji="0" lang="en-US" altLang="en-US" sz="1800" b="0" i="0" u="none" strike="noStrike" cap="none" normalizeH="0" baseline="0" dirty="0">
                <a:ln>
                  <a:noFill/>
                </a:ln>
                <a:solidFill>
                  <a:srgbClr val="0070C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Properties like </a:t>
            </a:r>
            <a:r>
              <a:rPr kumimoji="0" lang="en-US" altLang="en-US" sz="1800" b="0" i="0" u="none" strike="noStrike" cap="none" normalizeH="0" baseline="0" dirty="0" err="1">
                <a:ln>
                  <a:noFill/>
                </a:ln>
                <a:solidFill>
                  <a:schemeClr val="tx1"/>
                </a:solidFill>
                <a:effectLst/>
                <a:latin typeface="Arial" panose="020B0604020202020204" pitchFamily="34" charset="0"/>
              </a:rPr>
              <a:t>Atliq</a:t>
            </a:r>
            <a:r>
              <a:rPr kumimoji="0" lang="en-US" altLang="en-US" sz="1800" b="0" i="0" u="none" strike="noStrike" cap="none" normalizeH="0" baseline="0" dirty="0">
                <a:ln>
                  <a:noFill/>
                </a:ln>
                <a:solidFill>
                  <a:schemeClr val="tx1"/>
                </a:solidFill>
                <a:effectLst/>
                <a:latin typeface="Arial" panose="020B0604020202020204" pitchFamily="34" charset="0"/>
              </a:rPr>
              <a:t> Seasons and </a:t>
            </a:r>
            <a:r>
              <a:rPr kumimoji="0" lang="en-US" altLang="en-US" sz="1800" b="0" i="0" u="none" strike="noStrike" cap="none" normalizeH="0" baseline="0" dirty="0" err="1">
                <a:ln>
                  <a:noFill/>
                </a:ln>
                <a:solidFill>
                  <a:schemeClr val="tx1"/>
                </a:solidFill>
                <a:effectLst/>
                <a:latin typeface="Arial" panose="020B0604020202020204" pitchFamily="34" charset="0"/>
              </a:rPr>
              <a:t>Atliq</a:t>
            </a:r>
            <a:r>
              <a:rPr kumimoji="0" lang="en-US" altLang="en-US" sz="1800" b="0" i="0" u="none" strike="noStrike" cap="none" normalizeH="0" baseline="0" dirty="0">
                <a:ln>
                  <a:noFill/>
                </a:ln>
                <a:solidFill>
                  <a:schemeClr val="tx1"/>
                </a:solidFill>
                <a:effectLst/>
                <a:latin typeface="Arial" panose="020B0604020202020204" pitchFamily="34" charset="0"/>
              </a:rPr>
              <a:t> Grands contribute the least to revenue. Enhance their customer appeal by improving services, introducing competitive pricing, and running localized promotions.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Arial" panose="020B0604020202020204" pitchFamily="34" charset="0"/>
              </a:rPr>
              <a:t>Capitalize on High-Demand Periods</a:t>
            </a:r>
            <a:r>
              <a:rPr kumimoji="0" lang="en-US" altLang="en-US" sz="1800" b="0" i="0" u="none" strike="noStrike" cap="none" normalizeH="0" baseline="0" dirty="0">
                <a:ln>
                  <a:noFill/>
                </a:ln>
                <a:solidFill>
                  <a:srgbClr val="0070C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DBRN trends highlight peaks during specific weeks. Align marketing and operational strategies to maximize bookings during these high-demand periods, such as offering festive or holiday discounts.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38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9E06-4097-7C40-3308-B032959E5608}"/>
              </a:ext>
            </a:extLst>
          </p:cNvPr>
          <p:cNvSpPr>
            <a:spLocks noGrp="1"/>
          </p:cNvSpPr>
          <p:nvPr>
            <p:ph type="title"/>
          </p:nvPr>
        </p:nvSpPr>
        <p:spPr/>
        <p:txBody>
          <a:bodyPr>
            <a:normAutofit/>
          </a:bodyPr>
          <a:lstStyle/>
          <a:p>
            <a:r>
              <a:rPr lang="en-US" sz="7200" b="1" dirty="0">
                <a:solidFill>
                  <a:schemeClr val="accent1">
                    <a:lumMod val="50000"/>
                  </a:schemeClr>
                </a:solidFill>
              </a:rPr>
              <a:t>THANK YOU</a:t>
            </a:r>
            <a:endParaRPr lang="en-IN" sz="7200" dirty="0">
              <a:solidFill>
                <a:schemeClr val="accent1">
                  <a:lumMod val="50000"/>
                </a:schemeClr>
              </a:solidFill>
            </a:endParaRPr>
          </a:p>
        </p:txBody>
      </p:sp>
    </p:spTree>
    <p:extLst>
      <p:ext uri="{BB962C8B-B14F-4D97-AF65-F5344CB8AC3E}">
        <p14:creationId xmlns:p14="http://schemas.microsoft.com/office/powerpoint/2010/main" val="275154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09B6C6-3AFD-A53F-0F9F-ED663A06C7A8}"/>
              </a:ext>
            </a:extLst>
          </p:cNvPr>
          <p:cNvSpPr>
            <a:spLocks noGrp="1"/>
          </p:cNvSpPr>
          <p:nvPr>
            <p:ph type="title"/>
          </p:nvPr>
        </p:nvSpPr>
        <p:spPr>
          <a:xfrm>
            <a:off x="1484311" y="685801"/>
            <a:ext cx="10018713" cy="1208314"/>
          </a:xfrm>
        </p:spPr>
        <p:txBody>
          <a:bodyPr/>
          <a:lstStyle/>
          <a:p>
            <a:pPr algn="l"/>
            <a:r>
              <a:rPr lang="en-IN" b="1" dirty="0">
                <a:solidFill>
                  <a:schemeClr val="accent1">
                    <a:lumMod val="50000"/>
                  </a:schemeClr>
                </a:solidFill>
              </a:rPr>
              <a:t>CONTENTS</a:t>
            </a:r>
          </a:p>
        </p:txBody>
      </p:sp>
      <p:sp>
        <p:nvSpPr>
          <p:cNvPr id="4" name="Content Placeholder 3">
            <a:extLst>
              <a:ext uri="{FF2B5EF4-FFF2-40B4-BE49-F238E27FC236}">
                <a16:creationId xmlns:a16="http://schemas.microsoft.com/office/drawing/2014/main" id="{60F916B6-B2EF-CC58-8D68-C581A4C2182A}"/>
              </a:ext>
            </a:extLst>
          </p:cNvPr>
          <p:cNvSpPr>
            <a:spLocks noGrp="1"/>
          </p:cNvSpPr>
          <p:nvPr>
            <p:ph idx="1"/>
          </p:nvPr>
        </p:nvSpPr>
        <p:spPr>
          <a:xfrm>
            <a:off x="1484311" y="1894115"/>
            <a:ext cx="10018713" cy="3581400"/>
          </a:xfrm>
        </p:spPr>
        <p:txBody>
          <a:bodyPr>
            <a:normAutofit fontScale="85000" lnSpcReduction="20000"/>
          </a:bodyPr>
          <a:lstStyle/>
          <a:p>
            <a:r>
              <a:rPr lang="en-IN" b="1" dirty="0"/>
              <a:t>INTRODUCTION</a:t>
            </a:r>
          </a:p>
          <a:p>
            <a:endParaRPr lang="en-IN" b="1" dirty="0"/>
          </a:p>
          <a:p>
            <a:r>
              <a:rPr lang="en-IN" b="1" dirty="0"/>
              <a:t>OBJECTIVE AND OVERVIEW</a:t>
            </a:r>
          </a:p>
          <a:p>
            <a:endParaRPr lang="en-IN" b="1" dirty="0"/>
          </a:p>
          <a:p>
            <a:r>
              <a:rPr lang="en-IN" b="1" dirty="0"/>
              <a:t>DASHBOARD</a:t>
            </a:r>
          </a:p>
          <a:p>
            <a:endParaRPr lang="en-IN" b="1" dirty="0"/>
          </a:p>
          <a:p>
            <a:r>
              <a:rPr lang="en-IN" b="1" dirty="0"/>
              <a:t>INSIGHTS</a:t>
            </a:r>
          </a:p>
          <a:p>
            <a:endParaRPr lang="en-IN" b="1" dirty="0"/>
          </a:p>
          <a:p>
            <a:r>
              <a:rPr lang="en-IN" b="1" dirty="0"/>
              <a:t>STRATEGIC RECOMMENDATIONS</a:t>
            </a:r>
          </a:p>
          <a:p>
            <a:endParaRPr lang="en-IN" dirty="0"/>
          </a:p>
        </p:txBody>
      </p:sp>
    </p:spTree>
    <p:extLst>
      <p:ext uri="{BB962C8B-B14F-4D97-AF65-F5344CB8AC3E}">
        <p14:creationId xmlns:p14="http://schemas.microsoft.com/office/powerpoint/2010/main" val="156505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5260-CD65-49D6-BE74-9DABC1F2A1A3}"/>
              </a:ext>
            </a:extLst>
          </p:cNvPr>
          <p:cNvSpPr>
            <a:spLocks noGrp="1"/>
          </p:cNvSpPr>
          <p:nvPr>
            <p:ph type="title"/>
          </p:nvPr>
        </p:nvSpPr>
        <p:spPr>
          <a:xfrm>
            <a:off x="1484311" y="685801"/>
            <a:ext cx="10018713" cy="838200"/>
          </a:xfrm>
        </p:spPr>
        <p:txBody>
          <a:bodyPr/>
          <a:lstStyle/>
          <a:p>
            <a:pPr algn="l"/>
            <a:r>
              <a:rPr lang="en-IN" b="1" dirty="0">
                <a:solidFill>
                  <a:schemeClr val="accent1">
                    <a:lumMod val="50000"/>
                  </a:schemeClr>
                </a:solidFill>
              </a:rPr>
              <a:t>INTRODUCTION:</a:t>
            </a:r>
          </a:p>
        </p:txBody>
      </p:sp>
      <p:sp>
        <p:nvSpPr>
          <p:cNvPr id="3" name="Content Placeholder 2">
            <a:extLst>
              <a:ext uri="{FF2B5EF4-FFF2-40B4-BE49-F238E27FC236}">
                <a16:creationId xmlns:a16="http://schemas.microsoft.com/office/drawing/2014/main" id="{FE7005E7-D2CD-67DE-D49C-AFEBFA4AB0F0}"/>
              </a:ext>
            </a:extLst>
          </p:cNvPr>
          <p:cNvSpPr>
            <a:spLocks noGrp="1"/>
          </p:cNvSpPr>
          <p:nvPr>
            <p:ph idx="1"/>
          </p:nvPr>
        </p:nvSpPr>
        <p:spPr>
          <a:xfrm>
            <a:off x="1484310" y="1654629"/>
            <a:ext cx="10018713" cy="2525485"/>
          </a:xfrm>
        </p:spPr>
        <p:txBody>
          <a:bodyPr/>
          <a:lstStyle/>
          <a:p>
            <a:pPr marL="0" indent="0">
              <a:buNone/>
            </a:pPr>
            <a:r>
              <a:rPr lang="en-US" dirty="0"/>
              <a:t>The </a:t>
            </a:r>
            <a:r>
              <a:rPr lang="en-US" b="1" dirty="0"/>
              <a:t>Hospitality Analysis Project</a:t>
            </a:r>
            <a:r>
              <a:rPr lang="en-US" dirty="0"/>
              <a:t> leverages Power BI to uncover key insights into the performance and trends within the hospitality sector. This comprehensive analysis focuses on critical metrics such as revenue, occupancy, booking behavior, and pricing strategies to provide actionable insights for informed decision-making.</a:t>
            </a:r>
            <a:endParaRPr lang="en-IN" dirty="0"/>
          </a:p>
        </p:txBody>
      </p:sp>
    </p:spTree>
    <p:extLst>
      <p:ext uri="{BB962C8B-B14F-4D97-AF65-F5344CB8AC3E}">
        <p14:creationId xmlns:p14="http://schemas.microsoft.com/office/powerpoint/2010/main" val="153501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3867A0-F3DC-EE85-12C7-D2EB05C39949}"/>
              </a:ext>
            </a:extLst>
          </p:cNvPr>
          <p:cNvSpPr>
            <a:spLocks noGrp="1"/>
          </p:cNvSpPr>
          <p:nvPr>
            <p:ph type="title"/>
          </p:nvPr>
        </p:nvSpPr>
        <p:spPr>
          <a:xfrm>
            <a:off x="1484311" y="685801"/>
            <a:ext cx="10018713" cy="729342"/>
          </a:xfrm>
        </p:spPr>
        <p:txBody>
          <a:bodyPr/>
          <a:lstStyle/>
          <a:p>
            <a:pPr algn="l"/>
            <a:r>
              <a:rPr lang="en-US" b="1" dirty="0">
                <a:solidFill>
                  <a:schemeClr val="accent1">
                    <a:lumMod val="50000"/>
                  </a:schemeClr>
                </a:solidFill>
              </a:rPr>
              <a:t>Project Overview and Objectives:</a:t>
            </a:r>
            <a:endParaRPr lang="en-IN" dirty="0">
              <a:solidFill>
                <a:schemeClr val="accent1">
                  <a:lumMod val="50000"/>
                </a:schemeClr>
              </a:solidFill>
            </a:endParaRPr>
          </a:p>
        </p:txBody>
      </p:sp>
      <p:sp>
        <p:nvSpPr>
          <p:cNvPr id="7" name="Rectangle 2">
            <a:extLst>
              <a:ext uri="{FF2B5EF4-FFF2-40B4-BE49-F238E27FC236}">
                <a16:creationId xmlns:a16="http://schemas.microsoft.com/office/drawing/2014/main" id="{3A7A7333-6A4F-CD46-DB18-4DEDDC97106F}"/>
              </a:ext>
            </a:extLst>
          </p:cNvPr>
          <p:cNvSpPr>
            <a:spLocks noGrp="1" noChangeArrowheads="1"/>
          </p:cNvSpPr>
          <p:nvPr>
            <p:ph idx="1"/>
          </p:nvPr>
        </p:nvSpPr>
        <p:spPr bwMode="auto">
          <a:xfrm>
            <a:off x="1462540" y="2102732"/>
            <a:ext cx="970665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Objective: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gain actionable insights into revenue trends, booking behavior, and pricing strategies to drive operational efficiency and customer satisfaction.</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Key Focus Areas: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Analyze </a:t>
            </a:r>
            <a:r>
              <a:rPr kumimoji="0" lang="en-US" altLang="en-US" sz="2000" b="1" i="0" u="none" strike="noStrike" cap="none" normalizeH="0" baseline="0" dirty="0">
                <a:ln>
                  <a:noFill/>
                </a:ln>
                <a:solidFill>
                  <a:schemeClr val="tx1"/>
                </a:solidFill>
                <a:effectLst/>
                <a:latin typeface="Arial" panose="020B0604020202020204" pitchFamily="34" charset="0"/>
              </a:rPr>
              <a:t>revenue distribution</a:t>
            </a:r>
            <a:r>
              <a:rPr kumimoji="0" lang="en-US" altLang="en-US" sz="2000" b="0" i="0" u="none" strike="noStrike" cap="none" normalizeH="0" baseline="0" dirty="0">
                <a:ln>
                  <a:noFill/>
                </a:ln>
                <a:solidFill>
                  <a:schemeClr val="tx1"/>
                </a:solidFill>
                <a:effectLst/>
                <a:latin typeface="Arial" panose="020B0604020202020204" pitchFamily="34" charset="0"/>
              </a:rPr>
              <a:t> by city and property to identify growth opportunities.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Evaluate </a:t>
            </a:r>
            <a:r>
              <a:rPr kumimoji="0" lang="en-US" altLang="en-US" sz="2000" b="1" i="0" u="none" strike="noStrike" cap="none" normalizeH="0" baseline="0" dirty="0">
                <a:ln>
                  <a:noFill/>
                </a:ln>
                <a:solidFill>
                  <a:schemeClr val="tx1"/>
                </a:solidFill>
                <a:effectLst/>
                <a:latin typeface="Arial" panose="020B0604020202020204" pitchFamily="34" charset="0"/>
              </a:rPr>
              <a:t>booking patterns</a:t>
            </a:r>
            <a:r>
              <a:rPr kumimoji="0" lang="en-US" altLang="en-US" sz="2000" b="0" i="0" u="none" strike="noStrike" cap="none" normalizeH="0" baseline="0" dirty="0">
                <a:ln>
                  <a:noFill/>
                </a:ln>
                <a:solidFill>
                  <a:schemeClr val="tx1"/>
                </a:solidFill>
                <a:effectLst/>
                <a:latin typeface="Arial" panose="020B0604020202020204" pitchFamily="34" charset="0"/>
              </a:rPr>
              <a:t> by day type and platform for targeted marketing.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Monitor </a:t>
            </a:r>
            <a:r>
              <a:rPr kumimoji="0" lang="en-US" altLang="en-US" sz="2000" b="1" i="0" u="none" strike="noStrike" cap="none" normalizeH="0" baseline="0" dirty="0">
                <a:ln>
                  <a:noFill/>
                </a:ln>
                <a:solidFill>
                  <a:schemeClr val="tx1"/>
                </a:solidFill>
                <a:effectLst/>
                <a:latin typeface="Arial" panose="020B0604020202020204" pitchFamily="34" charset="0"/>
              </a:rPr>
              <a:t>ADR trends</a:t>
            </a:r>
            <a:r>
              <a:rPr kumimoji="0" lang="en-US" altLang="en-US" sz="2000" b="0" i="0" u="none" strike="noStrike" cap="none" normalizeH="0" baseline="0" dirty="0">
                <a:ln>
                  <a:noFill/>
                </a:ln>
                <a:solidFill>
                  <a:schemeClr val="tx1"/>
                </a:solidFill>
                <a:effectLst/>
                <a:latin typeface="Arial" panose="020B0604020202020204" pitchFamily="34" charset="0"/>
              </a:rPr>
              <a:t> to optimize pricing strategies and profitability.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48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8987-A612-3DFA-C3D4-0315CDA995BB}"/>
              </a:ext>
            </a:extLst>
          </p:cNvPr>
          <p:cNvSpPr>
            <a:spLocks noGrp="1"/>
          </p:cNvSpPr>
          <p:nvPr>
            <p:ph type="title" idx="4294967295"/>
          </p:nvPr>
        </p:nvSpPr>
        <p:spPr>
          <a:xfrm>
            <a:off x="0" y="0"/>
            <a:ext cx="12192000" cy="457200"/>
          </a:xfrm>
          <a:solidFill>
            <a:schemeClr val="accent1">
              <a:lumMod val="40000"/>
              <a:lumOff val="60000"/>
            </a:schemeClr>
          </a:solidFill>
        </p:spPr>
        <p:txBody>
          <a:bodyPr>
            <a:normAutofit fontScale="90000"/>
          </a:bodyPr>
          <a:lstStyle/>
          <a:p>
            <a:r>
              <a:rPr lang="en-IN" dirty="0">
                <a:solidFill>
                  <a:schemeClr val="accent1">
                    <a:lumMod val="50000"/>
                  </a:schemeClr>
                </a:solidFill>
              </a:rPr>
              <a:t>Power Bi dashboard</a:t>
            </a:r>
          </a:p>
        </p:txBody>
      </p:sp>
      <p:pic>
        <p:nvPicPr>
          <p:cNvPr id="4" name="Picture 3">
            <a:extLst>
              <a:ext uri="{FF2B5EF4-FFF2-40B4-BE49-F238E27FC236}">
                <a16:creationId xmlns:a16="http://schemas.microsoft.com/office/drawing/2014/main" id="{A3D4B3F2-517A-B5D3-F859-EA9F122202F4}"/>
              </a:ext>
            </a:extLst>
          </p:cNvPr>
          <p:cNvPicPr>
            <a:picLocks noChangeAspect="1"/>
          </p:cNvPicPr>
          <p:nvPr/>
        </p:nvPicPr>
        <p:blipFill>
          <a:blip r:embed="rId2"/>
          <a:stretch>
            <a:fillRect/>
          </a:stretch>
        </p:blipFill>
        <p:spPr>
          <a:xfrm>
            <a:off x="0" y="457200"/>
            <a:ext cx="12192000" cy="6400800"/>
          </a:xfrm>
          <a:prstGeom prst="rect">
            <a:avLst/>
          </a:prstGeom>
        </p:spPr>
      </p:pic>
    </p:spTree>
    <p:extLst>
      <p:ext uri="{BB962C8B-B14F-4D97-AF65-F5344CB8AC3E}">
        <p14:creationId xmlns:p14="http://schemas.microsoft.com/office/powerpoint/2010/main" val="309411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075F-43EA-DEF9-A8FA-29856B5C7943}"/>
              </a:ext>
            </a:extLst>
          </p:cNvPr>
          <p:cNvSpPr>
            <a:spLocks noGrp="1"/>
          </p:cNvSpPr>
          <p:nvPr>
            <p:ph type="title"/>
          </p:nvPr>
        </p:nvSpPr>
        <p:spPr>
          <a:xfrm>
            <a:off x="1484311" y="1992086"/>
            <a:ext cx="10018713" cy="446313"/>
          </a:xfrm>
        </p:spPr>
        <p:txBody>
          <a:bodyPr>
            <a:noAutofit/>
          </a:bodyPr>
          <a:lstStyle/>
          <a:p>
            <a:r>
              <a:rPr lang="en-IN" sz="8000" b="1" dirty="0">
                <a:solidFill>
                  <a:schemeClr val="accent1">
                    <a:lumMod val="50000"/>
                  </a:schemeClr>
                </a:solidFill>
              </a:rPr>
              <a:t>INSIGHTS</a:t>
            </a:r>
            <a:br>
              <a:rPr lang="en-IN" sz="8000" b="1" dirty="0">
                <a:solidFill>
                  <a:schemeClr val="accent1">
                    <a:lumMod val="50000"/>
                  </a:schemeClr>
                </a:solidFill>
              </a:rPr>
            </a:br>
            <a:endParaRPr lang="en-IN" sz="8000" dirty="0">
              <a:solidFill>
                <a:schemeClr val="accent1">
                  <a:lumMod val="50000"/>
                </a:schemeClr>
              </a:solidFill>
            </a:endParaRPr>
          </a:p>
        </p:txBody>
      </p:sp>
    </p:spTree>
    <p:extLst>
      <p:ext uri="{BB962C8B-B14F-4D97-AF65-F5344CB8AC3E}">
        <p14:creationId xmlns:p14="http://schemas.microsoft.com/office/powerpoint/2010/main" val="100542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0D940-A6C5-A34C-856B-442496A635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84880-7336-DF1A-7EE9-52C1B4DF2DD2}"/>
              </a:ext>
            </a:extLst>
          </p:cNvPr>
          <p:cNvSpPr>
            <a:spLocks noGrp="1"/>
          </p:cNvSpPr>
          <p:nvPr>
            <p:ph type="title"/>
          </p:nvPr>
        </p:nvSpPr>
        <p:spPr>
          <a:xfrm>
            <a:off x="1086643" y="468084"/>
            <a:ext cx="10018713" cy="555171"/>
          </a:xfrm>
        </p:spPr>
        <p:txBody>
          <a:bodyPr>
            <a:normAutofit fontScale="90000"/>
          </a:bodyPr>
          <a:lstStyle/>
          <a:p>
            <a:r>
              <a:rPr lang="en-US" b="1" dirty="0">
                <a:solidFill>
                  <a:schemeClr val="accent1">
                    <a:lumMod val="50000"/>
                  </a:schemeClr>
                </a:solidFill>
              </a:rPr>
              <a:t>Total Revenue by City</a:t>
            </a:r>
            <a:br>
              <a:rPr lang="en-US" b="1" dirty="0"/>
            </a:br>
            <a:endParaRPr lang="en-IN" dirty="0"/>
          </a:p>
        </p:txBody>
      </p:sp>
      <p:sp>
        <p:nvSpPr>
          <p:cNvPr id="3" name="Content Placeholder 2">
            <a:extLst>
              <a:ext uri="{FF2B5EF4-FFF2-40B4-BE49-F238E27FC236}">
                <a16:creationId xmlns:a16="http://schemas.microsoft.com/office/drawing/2014/main" id="{D36509BC-6AB0-C0B3-AAFC-71FA1E5F6CA1}"/>
              </a:ext>
            </a:extLst>
          </p:cNvPr>
          <p:cNvSpPr>
            <a:spLocks noGrp="1"/>
          </p:cNvSpPr>
          <p:nvPr>
            <p:ph idx="1"/>
          </p:nvPr>
        </p:nvSpPr>
        <p:spPr>
          <a:xfrm>
            <a:off x="1484311" y="1186543"/>
            <a:ext cx="5384575" cy="5334001"/>
          </a:xfrm>
        </p:spPr>
        <p:txBody>
          <a:bodyPr>
            <a:normAutofit fontScale="92500" lnSpcReduction="20000"/>
          </a:bodyPr>
          <a:lstStyle/>
          <a:p>
            <a:pPr marL="0" indent="0">
              <a:buNone/>
            </a:pPr>
            <a:r>
              <a:rPr lang="en-US" b="1" dirty="0"/>
              <a:t>Insight:</a:t>
            </a:r>
          </a:p>
          <a:p>
            <a:pPr>
              <a:buFont typeface="Arial" panose="020B0604020202020204" pitchFamily="34" charset="0"/>
              <a:buChar char="•"/>
            </a:pPr>
            <a:r>
              <a:rPr lang="en-US" b="1" dirty="0"/>
              <a:t>Mumbai</a:t>
            </a:r>
            <a:r>
              <a:rPr lang="en-US" dirty="0"/>
              <a:t> is the highest revenue-generating city, contributing over 0.6 billion to total revenue. This indicates a significant concentration of customer activity or market dominance in this region.</a:t>
            </a:r>
          </a:p>
          <a:p>
            <a:pPr>
              <a:buFont typeface="Arial" panose="020B0604020202020204" pitchFamily="34" charset="0"/>
              <a:buChar char="•"/>
            </a:pPr>
            <a:r>
              <a:rPr lang="en-US" b="1" dirty="0"/>
              <a:t>Bangalore</a:t>
            </a:r>
            <a:r>
              <a:rPr lang="en-US" dirty="0"/>
              <a:t> follows with close to 0.4 billion, while </a:t>
            </a:r>
            <a:r>
              <a:rPr lang="en-US" b="1" dirty="0"/>
              <a:t>Hyderabad</a:t>
            </a:r>
            <a:r>
              <a:rPr lang="en-US" dirty="0"/>
              <a:t> and </a:t>
            </a:r>
            <a:r>
              <a:rPr lang="en-US" b="1" dirty="0"/>
              <a:t>Delhi</a:t>
            </a:r>
            <a:r>
              <a:rPr lang="en-US" dirty="0"/>
              <a:t> contribute similar amounts around 0.2 to 0.3 billion.</a:t>
            </a:r>
          </a:p>
          <a:p>
            <a:pPr>
              <a:buFont typeface="Arial" panose="020B0604020202020204" pitchFamily="34" charset="0"/>
              <a:buChar char="•"/>
            </a:pPr>
            <a:r>
              <a:rPr lang="en-US" dirty="0"/>
              <a:t>Mumbai's dominance suggests targeted marketing and operational focus for maximizing ROI. Lower-performing cities like Hyderabad and Delhi may need customized strategies to increase their share.</a:t>
            </a:r>
          </a:p>
          <a:p>
            <a:pPr marL="0" indent="0">
              <a:buNone/>
            </a:pPr>
            <a:endParaRPr lang="en-IN" dirty="0"/>
          </a:p>
        </p:txBody>
      </p:sp>
      <p:pic>
        <p:nvPicPr>
          <p:cNvPr id="7" name="Picture 6">
            <a:extLst>
              <a:ext uri="{FF2B5EF4-FFF2-40B4-BE49-F238E27FC236}">
                <a16:creationId xmlns:a16="http://schemas.microsoft.com/office/drawing/2014/main" id="{3C4DF516-0B72-C2EF-B47E-74F9A535B8B7}"/>
              </a:ext>
            </a:extLst>
          </p:cNvPr>
          <p:cNvPicPr>
            <a:picLocks noChangeAspect="1"/>
          </p:cNvPicPr>
          <p:nvPr/>
        </p:nvPicPr>
        <p:blipFill>
          <a:blip r:embed="rId2"/>
          <a:stretch>
            <a:fillRect/>
          </a:stretch>
        </p:blipFill>
        <p:spPr>
          <a:xfrm>
            <a:off x="7031853" y="1313554"/>
            <a:ext cx="4572638" cy="4401445"/>
          </a:xfrm>
          <a:prstGeom prst="rect">
            <a:avLst/>
          </a:prstGeom>
        </p:spPr>
      </p:pic>
    </p:spTree>
    <p:extLst>
      <p:ext uri="{BB962C8B-B14F-4D97-AF65-F5344CB8AC3E}">
        <p14:creationId xmlns:p14="http://schemas.microsoft.com/office/powerpoint/2010/main" val="14523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151-0295-2B71-9EDC-476225D8201B}"/>
              </a:ext>
            </a:extLst>
          </p:cNvPr>
          <p:cNvSpPr>
            <a:spLocks noGrp="1"/>
          </p:cNvSpPr>
          <p:nvPr>
            <p:ph type="title"/>
          </p:nvPr>
        </p:nvSpPr>
        <p:spPr>
          <a:xfrm>
            <a:off x="1484311" y="685800"/>
            <a:ext cx="10018713" cy="957943"/>
          </a:xfrm>
        </p:spPr>
        <p:txBody>
          <a:bodyPr>
            <a:normAutofit fontScale="90000"/>
          </a:bodyPr>
          <a:lstStyle/>
          <a:p>
            <a:r>
              <a:rPr lang="en-US" b="1" dirty="0"/>
              <a:t> </a:t>
            </a:r>
            <a:r>
              <a:rPr lang="en-US" b="1" dirty="0">
                <a:solidFill>
                  <a:schemeClr val="accent1">
                    <a:lumMod val="50000"/>
                  </a:schemeClr>
                </a:solidFill>
              </a:rPr>
              <a:t>DBRN (Daily Booked Room Nights) by Week Number</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5AC02474-1B6E-441A-A4AF-CCED74F3F5BB}"/>
              </a:ext>
            </a:extLst>
          </p:cNvPr>
          <p:cNvSpPr>
            <a:spLocks noGrp="1"/>
          </p:cNvSpPr>
          <p:nvPr>
            <p:ph idx="1"/>
          </p:nvPr>
        </p:nvSpPr>
        <p:spPr>
          <a:xfrm>
            <a:off x="1484311" y="1970315"/>
            <a:ext cx="4774976" cy="3820886"/>
          </a:xfrm>
        </p:spPr>
        <p:txBody>
          <a:bodyPr>
            <a:normAutofit fontScale="77500" lnSpcReduction="20000"/>
          </a:bodyPr>
          <a:lstStyle/>
          <a:p>
            <a:pPr marL="0" indent="0">
              <a:buNone/>
            </a:pPr>
            <a:endParaRPr lang="en-US" b="1" dirty="0"/>
          </a:p>
          <a:p>
            <a:pPr marL="0" indent="0">
              <a:buNone/>
            </a:pPr>
            <a:r>
              <a:rPr lang="en-US" b="1" dirty="0"/>
              <a:t>Insight:</a:t>
            </a:r>
          </a:p>
          <a:p>
            <a:pPr>
              <a:buFont typeface="Arial" panose="020B0604020202020204" pitchFamily="34" charset="0"/>
              <a:buChar char="•"/>
            </a:pPr>
            <a:r>
              <a:rPr lang="en-US" dirty="0"/>
              <a:t>The trend shows fluctuations in DBRN across weeks, with notable increases during certain weeks.</a:t>
            </a:r>
          </a:p>
          <a:p>
            <a:pPr>
              <a:buFont typeface="Arial" panose="020B0604020202020204" pitchFamily="34" charset="0"/>
              <a:buChar char="•"/>
            </a:pPr>
            <a:r>
              <a:rPr lang="en-US" dirty="0"/>
              <a:t>Peaks indicate high booking demand during specific periods, potentially aligning with holidays, festivals, or promotional campaigns.</a:t>
            </a:r>
          </a:p>
          <a:p>
            <a:pPr>
              <a:buFont typeface="Arial" panose="020B0604020202020204" pitchFamily="34" charset="0"/>
              <a:buChar char="•"/>
            </a:pPr>
            <a:r>
              <a:rPr lang="en-US" dirty="0"/>
              <a:t>This data can be leveraged for forecasting future demand and planning marketing activities during similar high-demand periods.</a:t>
            </a:r>
          </a:p>
          <a:p>
            <a:pPr marL="0" indent="0">
              <a:buNone/>
            </a:pPr>
            <a:endParaRPr lang="en-IN" dirty="0"/>
          </a:p>
        </p:txBody>
      </p:sp>
      <p:pic>
        <p:nvPicPr>
          <p:cNvPr id="7" name="Picture 6">
            <a:extLst>
              <a:ext uri="{FF2B5EF4-FFF2-40B4-BE49-F238E27FC236}">
                <a16:creationId xmlns:a16="http://schemas.microsoft.com/office/drawing/2014/main" id="{6025406D-C9D8-24B9-832C-C7F251D0F6EE}"/>
              </a:ext>
            </a:extLst>
          </p:cNvPr>
          <p:cNvPicPr>
            <a:picLocks noChangeAspect="1"/>
          </p:cNvPicPr>
          <p:nvPr/>
        </p:nvPicPr>
        <p:blipFill>
          <a:blip r:embed="rId2"/>
          <a:stretch>
            <a:fillRect/>
          </a:stretch>
        </p:blipFill>
        <p:spPr>
          <a:xfrm>
            <a:off x="6349279" y="1970314"/>
            <a:ext cx="5407291" cy="3820885"/>
          </a:xfrm>
          <a:prstGeom prst="rect">
            <a:avLst/>
          </a:prstGeom>
        </p:spPr>
      </p:pic>
    </p:spTree>
    <p:extLst>
      <p:ext uri="{BB962C8B-B14F-4D97-AF65-F5344CB8AC3E}">
        <p14:creationId xmlns:p14="http://schemas.microsoft.com/office/powerpoint/2010/main" val="427072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3BE0-CED7-6D24-A77B-D1F791219F79}"/>
              </a:ext>
            </a:extLst>
          </p:cNvPr>
          <p:cNvSpPr>
            <a:spLocks noGrp="1"/>
          </p:cNvSpPr>
          <p:nvPr>
            <p:ph type="title"/>
          </p:nvPr>
        </p:nvSpPr>
        <p:spPr>
          <a:xfrm>
            <a:off x="1484311" y="685800"/>
            <a:ext cx="10018713" cy="794657"/>
          </a:xfrm>
        </p:spPr>
        <p:txBody>
          <a:bodyPr/>
          <a:lstStyle/>
          <a:p>
            <a:r>
              <a:rPr lang="en-US" dirty="0">
                <a:solidFill>
                  <a:schemeClr val="accent1">
                    <a:lumMod val="50000"/>
                  </a:schemeClr>
                </a:solidFill>
              </a:rPr>
              <a:t>ADR (Average Daily Rate) by Week Number</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536E411D-AB03-F6C1-9DD4-19E0B2B355C2}"/>
              </a:ext>
            </a:extLst>
          </p:cNvPr>
          <p:cNvSpPr>
            <a:spLocks noGrp="1"/>
          </p:cNvSpPr>
          <p:nvPr>
            <p:ph idx="1"/>
          </p:nvPr>
        </p:nvSpPr>
        <p:spPr>
          <a:xfrm>
            <a:off x="1484311" y="2133599"/>
            <a:ext cx="5079776" cy="3907972"/>
          </a:xfrm>
        </p:spPr>
        <p:txBody>
          <a:bodyPr>
            <a:normAutofit fontScale="92500" lnSpcReduction="10000"/>
          </a:bodyPr>
          <a:lstStyle/>
          <a:p>
            <a:r>
              <a:rPr lang="en-US" b="1" dirty="0"/>
              <a:t>Insight:</a:t>
            </a:r>
          </a:p>
          <a:p>
            <a:pPr>
              <a:buFont typeface="Arial" panose="020B0604020202020204" pitchFamily="34" charset="0"/>
              <a:buChar char="•"/>
            </a:pPr>
            <a:r>
              <a:rPr lang="en-US" dirty="0"/>
              <a:t>ADR shows a gradual decline over the analyzed weeks, reflecting potential price adjustments or market trends.</a:t>
            </a:r>
          </a:p>
          <a:p>
            <a:pPr>
              <a:buFont typeface="Arial" panose="020B0604020202020204" pitchFamily="34" charset="0"/>
              <a:buChar char="•"/>
            </a:pPr>
            <a:r>
              <a:rPr lang="en-US" dirty="0"/>
              <a:t>A declining ADR suggests a need to evaluate pricing strategies, especially if it is impacting revenue.</a:t>
            </a:r>
          </a:p>
          <a:p>
            <a:pPr>
              <a:buFont typeface="Arial" panose="020B0604020202020204" pitchFamily="34" charset="0"/>
              <a:buChar char="•"/>
            </a:pPr>
            <a:r>
              <a:rPr lang="en-US" dirty="0"/>
              <a:t>Strategies such as bundled offers or targeted discounts could stabilize ADR without compromising occupancy.</a:t>
            </a:r>
          </a:p>
          <a:p>
            <a:endParaRPr lang="en-IN" dirty="0"/>
          </a:p>
        </p:txBody>
      </p:sp>
      <p:pic>
        <p:nvPicPr>
          <p:cNvPr id="7" name="Picture 6">
            <a:extLst>
              <a:ext uri="{FF2B5EF4-FFF2-40B4-BE49-F238E27FC236}">
                <a16:creationId xmlns:a16="http://schemas.microsoft.com/office/drawing/2014/main" id="{0AD2D794-EC27-4269-1F6A-E6C51DA9EEBD}"/>
              </a:ext>
            </a:extLst>
          </p:cNvPr>
          <p:cNvPicPr>
            <a:picLocks noChangeAspect="1"/>
          </p:cNvPicPr>
          <p:nvPr/>
        </p:nvPicPr>
        <p:blipFill>
          <a:blip r:embed="rId2"/>
          <a:stretch>
            <a:fillRect/>
          </a:stretch>
        </p:blipFill>
        <p:spPr>
          <a:xfrm>
            <a:off x="6733142" y="1704075"/>
            <a:ext cx="5164943" cy="3907972"/>
          </a:xfrm>
          <a:prstGeom prst="rect">
            <a:avLst/>
          </a:prstGeom>
        </p:spPr>
      </p:pic>
    </p:spTree>
    <p:extLst>
      <p:ext uri="{BB962C8B-B14F-4D97-AF65-F5344CB8AC3E}">
        <p14:creationId xmlns:p14="http://schemas.microsoft.com/office/powerpoint/2010/main" val="2315824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81</TotalTime>
  <Words>848</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ADLaM Display</vt:lpstr>
      <vt:lpstr>Arial</vt:lpstr>
      <vt:lpstr>Corbel</vt:lpstr>
      <vt:lpstr>Wingdings</vt:lpstr>
      <vt:lpstr>Parallax</vt:lpstr>
      <vt:lpstr>HOSPITALITY ANALYSIS</vt:lpstr>
      <vt:lpstr>CONTENTS</vt:lpstr>
      <vt:lpstr>INTRODUCTION:</vt:lpstr>
      <vt:lpstr>Project Overview and Objectives:</vt:lpstr>
      <vt:lpstr>Power Bi dashboard</vt:lpstr>
      <vt:lpstr>INSIGHTS </vt:lpstr>
      <vt:lpstr>Total Revenue by City </vt:lpstr>
      <vt:lpstr> DBRN (Daily Booked Room Nights) by Week Number</vt:lpstr>
      <vt:lpstr>ADR (Average Daily Rate) by Week Number</vt:lpstr>
      <vt:lpstr>Total Revenue by Property Name</vt:lpstr>
      <vt:lpstr>Total Booking by City</vt:lpstr>
      <vt:lpstr>DBRN by Day Type</vt:lpstr>
      <vt:lpstr>Strategic Recommendations:</vt:lpstr>
      <vt:lpstr>Enhance Marketing Efforts in Mumbai: Mumbai leads in both revenue and bookings, showcasing its potential for further investment. Develop premium offerings and targeted marketing campaigns to sustain and maximize its dominance. Boost Revenue in Underperforming Cities:  Cities like Delhi and Hyderabad show lower performance compared to Mumbai and Bangalore. Implement localized marketing strategies and improve service offerings to capture more market share in these regions. Stabilize Average Daily Rate (ADR):  The declining ADR trend suggests a need for review. Introduce dynamic pricing strategies, bundled packages, or exclusive discounts to maintain profitability without affecting occupancy. Focus on Low-Performing Properties:  Properties like Atliq Seasons and Atliq Grands contribute the least to revenue. Enhance their customer appeal by improving services, introducing competitive pricing, and running localized promotions. Capitalize on High-Demand Periods:  DBRN trends highlight peaks during specific weeks. Align marketing and operational strategies to maximize bookings during these high-demand periods, such as offering festive or holiday discounts.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Sachin Pandey</dc:creator>
  <cp:lastModifiedBy>Sachin Pandey</cp:lastModifiedBy>
  <cp:revision>31</cp:revision>
  <dcterms:created xsi:type="dcterms:W3CDTF">2024-11-17T14:13:55Z</dcterms:created>
  <dcterms:modified xsi:type="dcterms:W3CDTF">2024-11-17T18:34:26Z</dcterms:modified>
</cp:coreProperties>
</file>